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91"/>
  </p:notesMasterIdLst>
  <p:sldIdLst>
    <p:sldId id="256" r:id="rId2"/>
    <p:sldId id="257" r:id="rId3"/>
    <p:sldId id="30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350" r:id="rId36"/>
    <p:sldId id="290" r:id="rId37"/>
    <p:sldId id="291" r:id="rId38"/>
    <p:sldId id="292" r:id="rId39"/>
    <p:sldId id="293" r:id="rId40"/>
    <p:sldId id="294" r:id="rId41"/>
    <p:sldId id="295" r:id="rId42"/>
    <p:sldId id="296" r:id="rId43"/>
    <p:sldId id="297" r:id="rId44"/>
    <p:sldId id="298" r:id="rId45"/>
    <p:sldId id="299" r:id="rId46"/>
    <p:sldId id="301" r:id="rId47"/>
    <p:sldId id="346" r:id="rId48"/>
    <p:sldId id="304" r:id="rId49"/>
    <p:sldId id="306" r:id="rId50"/>
    <p:sldId id="307" r:id="rId51"/>
    <p:sldId id="308" r:id="rId52"/>
    <p:sldId id="309" r:id="rId53"/>
    <p:sldId id="310" r:id="rId54"/>
    <p:sldId id="311" r:id="rId55"/>
    <p:sldId id="345" r:id="rId56"/>
    <p:sldId id="312" r:id="rId57"/>
    <p:sldId id="313" r:id="rId58"/>
    <p:sldId id="349"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47" r:id="rId73"/>
    <p:sldId id="328" r:id="rId74"/>
    <p:sldId id="329" r:id="rId75"/>
    <p:sldId id="330" r:id="rId76"/>
    <p:sldId id="331" r:id="rId77"/>
    <p:sldId id="332" r:id="rId78"/>
    <p:sldId id="333" r:id="rId79"/>
    <p:sldId id="334" r:id="rId80"/>
    <p:sldId id="336" r:id="rId81"/>
    <p:sldId id="337" r:id="rId82"/>
    <p:sldId id="338" r:id="rId83"/>
    <p:sldId id="339" r:id="rId84"/>
    <p:sldId id="340" r:id="rId85"/>
    <p:sldId id="341" r:id="rId86"/>
    <p:sldId id="342" r:id="rId87"/>
    <p:sldId id="343" r:id="rId88"/>
    <p:sldId id="352" r:id="rId89"/>
    <p:sldId id="348" r:id="rId9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14C3B"/>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7" autoAdjust="0"/>
    <p:restoredTop sz="94660"/>
  </p:normalViewPr>
  <p:slideViewPr>
    <p:cSldViewPr>
      <p:cViewPr varScale="1">
        <p:scale>
          <a:sx n="71" d="100"/>
          <a:sy n="71" d="100"/>
        </p:scale>
        <p:origin x="1131" y="3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20ED2E4-A2FF-4939-BA24-9193411DF88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BE4E061-49B9-4ECB-9525-16DC6C2482C6}" type="slidenum">
              <a:rPr lang="en-AU" altLang="zh-CN"/>
              <a:pPr>
                <a:spcBef>
                  <a:spcPct val="0"/>
                </a:spcBef>
              </a:pPr>
              <a:t>5</a:t>
            </a:fld>
            <a:endParaRPr lang="en-AU"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E5D39D1-F79A-4463-9897-3A2FA97B6982}" type="slidenum">
              <a:rPr lang="en-AU" altLang="zh-CN"/>
              <a:pPr>
                <a:spcBef>
                  <a:spcPct val="0"/>
                </a:spcBef>
              </a:pPr>
              <a:t>17</a:t>
            </a:fld>
            <a:endParaRPr lang="en-AU"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B2040A7-87C4-4EA2-A53D-D78808DA2279}" type="slidenum">
              <a:rPr lang="en-AU" altLang="zh-CN"/>
              <a:pPr>
                <a:spcBef>
                  <a:spcPct val="0"/>
                </a:spcBef>
              </a:pPr>
              <a:t>18</a:t>
            </a:fld>
            <a:endParaRPr lang="en-AU"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69943E-BD8C-4D0F-966B-01B9BF076DF0}" type="slidenum">
              <a:rPr lang="en-AU" altLang="zh-CN"/>
              <a:pPr>
                <a:spcBef>
                  <a:spcPct val="0"/>
                </a:spcBef>
              </a:pPr>
              <a:t>19</a:t>
            </a:fld>
            <a:endParaRPr lang="en-AU"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4CC83E-7743-420D-97B4-5EB0F541DF1B}" type="slidenum">
              <a:rPr lang="en-AU" altLang="zh-CN"/>
              <a:pPr>
                <a:spcBef>
                  <a:spcPct val="0"/>
                </a:spcBef>
              </a:pPr>
              <a:t>20</a:t>
            </a:fld>
            <a:endParaRPr lang="en-AU"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969E32-95C6-40B3-B0F0-68B5B3FF7ACB}" type="slidenum">
              <a:rPr lang="en-AU" altLang="zh-CN"/>
              <a:pPr>
                <a:spcBef>
                  <a:spcPct val="0"/>
                </a:spcBef>
              </a:pPr>
              <a:t>23</a:t>
            </a:fld>
            <a:endParaRPr lang="en-AU"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73D9CA-71FB-4AAA-A8DA-2C8A3BC2F7A7}" type="slidenum">
              <a:rPr lang="en-AU" altLang="zh-CN"/>
              <a:pPr>
                <a:spcBef>
                  <a:spcPct val="0"/>
                </a:spcBef>
              </a:pPr>
              <a:t>24</a:t>
            </a:fld>
            <a:endParaRPr lang="en-AU"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467C42-12E0-464D-8E20-E528B4277BFF}" type="slidenum">
              <a:rPr lang="en-AU" altLang="zh-CN"/>
              <a:pPr>
                <a:spcBef>
                  <a:spcPct val="0"/>
                </a:spcBef>
              </a:pPr>
              <a:t>25</a:t>
            </a:fld>
            <a:endParaRPr lang="en-AU"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76E90C-5BB3-4F30-9BDC-67A6F0F6C259}" type="slidenum">
              <a:rPr lang="en-AU" altLang="zh-CN"/>
              <a:pPr>
                <a:spcBef>
                  <a:spcPct val="0"/>
                </a:spcBef>
              </a:pPr>
              <a:t>26</a:t>
            </a:fld>
            <a:endParaRPr lang="en-AU"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E4F5FEA-2D87-4E4D-8BC7-D2DDF5CA3E98}" type="slidenum">
              <a:rPr lang="en-AU" altLang="zh-CN"/>
              <a:pPr>
                <a:spcBef>
                  <a:spcPct val="0"/>
                </a:spcBef>
              </a:pPr>
              <a:t>27</a:t>
            </a:fld>
            <a:endParaRPr lang="en-AU"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B61B4F4-0CA2-434A-A430-564DA37B3161}" type="slidenum">
              <a:rPr lang="en-AU" altLang="zh-CN"/>
              <a:pPr>
                <a:spcBef>
                  <a:spcPct val="0"/>
                </a:spcBef>
              </a:pPr>
              <a:t>28</a:t>
            </a:fld>
            <a:endParaRPr lang="en-AU"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631E2C1-2171-43E5-B98F-7E2B44B3F3CA}" type="slidenum">
              <a:rPr lang="en-AU" altLang="zh-CN"/>
              <a:pPr>
                <a:spcBef>
                  <a:spcPct val="0"/>
                </a:spcBef>
              </a:pPr>
              <a:t>6</a:t>
            </a:fld>
            <a:endParaRPr lang="en-AU"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F8D5A32-3D2E-4305-A115-C7A8405949C7}" type="slidenum">
              <a:rPr lang="en-AU" altLang="zh-CN"/>
              <a:pPr>
                <a:spcBef>
                  <a:spcPct val="0"/>
                </a:spcBef>
              </a:pPr>
              <a:t>29</a:t>
            </a:fld>
            <a:endParaRPr lang="en-AU"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61332B5-A731-482A-903F-451D0A75544E}" type="slidenum">
              <a:rPr lang="en-AU" altLang="zh-CN"/>
              <a:pPr>
                <a:spcBef>
                  <a:spcPct val="0"/>
                </a:spcBef>
              </a:pPr>
              <a:t>30</a:t>
            </a:fld>
            <a:endParaRPr lang="en-AU"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CC31E93-96EB-4C99-9277-3B92988623BD}" type="slidenum">
              <a:rPr lang="en-AU" altLang="zh-CN"/>
              <a:pPr>
                <a:spcBef>
                  <a:spcPct val="0"/>
                </a:spcBef>
              </a:pPr>
              <a:t>32</a:t>
            </a:fld>
            <a:endParaRPr lang="en-AU"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CDDB5C-ED51-4529-ABC3-3C2AEC26BD20}" type="slidenum">
              <a:rPr lang="en-AU" altLang="zh-CN"/>
              <a:pPr>
                <a:spcBef>
                  <a:spcPct val="0"/>
                </a:spcBef>
              </a:pPr>
              <a:t>33</a:t>
            </a:fld>
            <a:endParaRPr lang="en-AU"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32F8A1A-CB08-43F5-ABD0-BA7B8291F30C}" type="slidenum">
              <a:rPr lang="en-AU" altLang="zh-CN"/>
              <a:pPr>
                <a:spcBef>
                  <a:spcPct val="0"/>
                </a:spcBef>
              </a:pPr>
              <a:t>34</a:t>
            </a:fld>
            <a:endParaRPr lang="en-AU"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EC11859-9014-4618-B539-832200FF9996}" type="slidenum">
              <a:rPr lang="en-AU" altLang="zh-CN"/>
              <a:pPr>
                <a:spcBef>
                  <a:spcPct val="0"/>
                </a:spcBef>
              </a:pPr>
              <a:t>35</a:t>
            </a:fld>
            <a:endParaRPr lang="en-AU"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C740131-BEBC-48F5-B229-7957F0655715}" type="slidenum">
              <a:rPr lang="en-AU" altLang="zh-CN"/>
              <a:pPr>
                <a:spcBef>
                  <a:spcPct val="0"/>
                </a:spcBef>
              </a:pPr>
              <a:t>36</a:t>
            </a:fld>
            <a:endParaRPr lang="en-AU"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8B6981A-1A73-4235-B74F-6E1C4F94CAD6}" type="slidenum">
              <a:rPr lang="en-AU" altLang="zh-CN"/>
              <a:pPr>
                <a:spcBef>
                  <a:spcPct val="0"/>
                </a:spcBef>
              </a:pPr>
              <a:t>37</a:t>
            </a:fld>
            <a:endParaRPr lang="en-AU"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9E40C3-810C-4CEB-8BF1-C7C4C4E82186}" type="slidenum">
              <a:rPr lang="en-AU" altLang="zh-CN"/>
              <a:pPr>
                <a:spcBef>
                  <a:spcPct val="0"/>
                </a:spcBef>
              </a:pPr>
              <a:t>38</a:t>
            </a:fld>
            <a:endParaRPr lang="en-AU"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AD732F8-5921-4BE6-8032-82184B5CA965}" type="slidenum">
              <a:rPr lang="en-AU" altLang="zh-CN"/>
              <a:pPr>
                <a:spcBef>
                  <a:spcPct val="0"/>
                </a:spcBef>
              </a:pPr>
              <a:t>40</a:t>
            </a:fld>
            <a:endParaRPr lang="en-AU"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A6A43BA-55A9-4148-A98D-25AD84C3C905}" type="slidenum">
              <a:rPr lang="en-AU" altLang="zh-CN"/>
              <a:pPr>
                <a:spcBef>
                  <a:spcPct val="0"/>
                </a:spcBef>
              </a:pPr>
              <a:t>7</a:t>
            </a:fld>
            <a:endParaRPr lang="en-AU"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3000FA-FF1D-4A0F-9979-CFD38EC9E5BF}" type="slidenum">
              <a:rPr lang="en-AU" altLang="zh-CN"/>
              <a:pPr>
                <a:spcBef>
                  <a:spcPct val="0"/>
                </a:spcBef>
              </a:pPr>
              <a:t>41</a:t>
            </a:fld>
            <a:endParaRPr lang="en-AU"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01A492C-7139-46B8-9D40-54FD1FC066A8}" type="slidenum">
              <a:rPr lang="en-AU" altLang="zh-CN"/>
              <a:pPr>
                <a:spcBef>
                  <a:spcPct val="0"/>
                </a:spcBef>
              </a:pPr>
              <a:t>42</a:t>
            </a:fld>
            <a:endParaRPr lang="en-AU"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4A1393-B06F-41A5-AABE-322D6DFCCF02}" type="slidenum">
              <a:rPr lang="en-AU" altLang="zh-CN"/>
              <a:pPr>
                <a:spcBef>
                  <a:spcPct val="0"/>
                </a:spcBef>
              </a:pPr>
              <a:t>43</a:t>
            </a:fld>
            <a:endParaRPr lang="en-AU"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55642AF-4D3D-4EBB-B0D8-12306729504C}" type="slidenum">
              <a:rPr lang="en-AU" altLang="zh-CN"/>
              <a:pPr>
                <a:spcBef>
                  <a:spcPct val="0"/>
                </a:spcBef>
              </a:pPr>
              <a:t>44</a:t>
            </a:fld>
            <a:endParaRPr lang="en-AU"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ACCFD58-6811-4818-812E-D1D6D4C53A09}" type="slidenum">
              <a:rPr lang="en-AU" altLang="zh-CN"/>
              <a:pPr>
                <a:spcBef>
                  <a:spcPct val="0"/>
                </a:spcBef>
              </a:pPr>
              <a:t>45</a:t>
            </a:fld>
            <a:endParaRPr lang="en-AU"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75AEA28-863C-4734-BECF-16949A615ACC}" type="slidenum">
              <a:rPr lang="en-AU" altLang="zh-CN"/>
              <a:pPr>
                <a:spcBef>
                  <a:spcPct val="0"/>
                </a:spcBef>
              </a:pPr>
              <a:t>46</a:t>
            </a:fld>
            <a:endParaRPr lang="en-AU"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8B9878E-49DD-4094-AEF1-95A1F5459250}" type="slidenum">
              <a:rPr lang="en-US" altLang="zh-CN"/>
              <a:pPr>
                <a:spcBef>
                  <a:spcPct val="0"/>
                </a:spcBef>
              </a:pPr>
              <a:t>51</a:t>
            </a:fld>
            <a:endParaRPr lang="en-US" altLang="zh-CN"/>
          </a:p>
        </p:txBody>
      </p:sp>
      <p:sp>
        <p:nvSpPr>
          <p:cNvPr id="104451" name="Rectangle 2"/>
          <p:cNvSpPr>
            <a:spLocks noGrp="1" noRot="1" noChangeAspect="1" noChangeArrowheads="1" noTextEdit="1"/>
          </p:cNvSpPr>
          <p:nvPr>
            <p:ph type="sldImg"/>
          </p:nvPr>
        </p:nvSpPr>
        <p:spPr>
          <a:xfrm>
            <a:off x="966788" y="522288"/>
            <a:ext cx="4897437" cy="3675062"/>
          </a:xfr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D2DBCB1-B228-44FD-B160-C7ADCB19C887}" type="slidenum">
              <a:rPr lang="en-US" altLang="zh-CN"/>
              <a:pPr>
                <a:spcBef>
                  <a:spcPct val="0"/>
                </a:spcBef>
              </a:pPr>
              <a:t>52</a:t>
            </a:fld>
            <a:endParaRPr lang="en-US" altLang="zh-CN"/>
          </a:p>
        </p:txBody>
      </p:sp>
      <p:sp>
        <p:nvSpPr>
          <p:cNvPr id="106499" name="Rectangle 2"/>
          <p:cNvSpPr>
            <a:spLocks noGrp="1" noRot="1" noChangeAspect="1" noChangeArrowheads="1" noTextEdit="1"/>
          </p:cNvSpPr>
          <p:nvPr>
            <p:ph type="sldImg"/>
          </p:nvPr>
        </p:nvSpPr>
        <p:spPr>
          <a:xfrm>
            <a:off x="966788" y="522288"/>
            <a:ext cx="4897437" cy="3675062"/>
          </a:xfr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4E088B-8585-4A3A-B78F-8DD27CCADF87}" type="slidenum">
              <a:rPr lang="en-US" altLang="zh-CN"/>
              <a:pPr>
                <a:spcBef>
                  <a:spcPct val="0"/>
                </a:spcBef>
              </a:pPr>
              <a:t>53</a:t>
            </a:fld>
            <a:endParaRPr lang="en-US" altLang="zh-CN"/>
          </a:p>
        </p:txBody>
      </p:sp>
      <p:sp>
        <p:nvSpPr>
          <p:cNvPr id="108547" name="Rectangle 2"/>
          <p:cNvSpPr>
            <a:spLocks noGrp="1" noRot="1" noChangeAspect="1" noChangeArrowheads="1" noTextEdit="1"/>
          </p:cNvSpPr>
          <p:nvPr>
            <p:ph type="sldImg"/>
          </p:nvPr>
        </p:nvSpPr>
        <p:spPr>
          <a:xfrm>
            <a:off x="461963" y="458788"/>
            <a:ext cx="5940425" cy="4456112"/>
          </a:xfrm>
          <a:ln/>
        </p:spPr>
      </p:sp>
      <p:sp>
        <p:nvSpPr>
          <p:cNvPr id="108548" name="Rectangle 3"/>
          <p:cNvSpPr>
            <a:spLocks noGrp="1" noChangeArrowheads="1"/>
          </p:cNvSpPr>
          <p:nvPr>
            <p:ph type="body" idx="1"/>
          </p:nvPr>
        </p:nvSpPr>
        <p:spPr>
          <a:xfrm>
            <a:off x="457200" y="5030788"/>
            <a:ext cx="5943600" cy="3654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28" tIns="44915" rIns="89828" bIns="44915"/>
          <a:lstStyle/>
          <a:p>
            <a:endParaRPr lang="es-ES" altLang="zh-CN" smtClean="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5B984B6-25D0-4D2B-A0A2-BCEBF5E4E670}" type="slidenum">
              <a:rPr lang="en-AU" altLang="zh-CN"/>
              <a:pPr>
                <a:spcBef>
                  <a:spcPct val="0"/>
                </a:spcBef>
              </a:pPr>
              <a:t>58</a:t>
            </a:fld>
            <a:endParaRPr lang="en-AU"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AE4C883-A286-4BED-9B62-C0DE750BAFE0}" type="slidenum">
              <a:rPr lang="en-AU" altLang="zh-CN"/>
              <a:pPr>
                <a:spcBef>
                  <a:spcPct val="0"/>
                </a:spcBef>
              </a:pPr>
              <a:t>10</a:t>
            </a:fld>
            <a:endParaRPr lang="en-AU"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CA53970-339E-4573-9B65-5A5FAFD0454D}" type="slidenum">
              <a:rPr lang="en-US" altLang="zh-CN"/>
              <a:pPr>
                <a:spcBef>
                  <a:spcPct val="0"/>
                </a:spcBef>
              </a:pPr>
              <a:t>62</a:t>
            </a:fld>
            <a:endParaRPr lang="en-US" altLang="zh-CN"/>
          </a:p>
        </p:txBody>
      </p:sp>
      <p:sp>
        <p:nvSpPr>
          <p:cNvPr id="119811" name="Rectangle 2"/>
          <p:cNvSpPr>
            <a:spLocks noGrp="1" noRot="1" noChangeAspect="1" noChangeArrowheads="1" noTextEdit="1"/>
          </p:cNvSpPr>
          <p:nvPr>
            <p:ph type="sldImg"/>
          </p:nvPr>
        </p:nvSpPr>
        <p:spPr>
          <a:xfrm>
            <a:off x="1144588" y="685800"/>
            <a:ext cx="4570412" cy="34290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19" tIns="44909" rIns="89819" bIns="44909"/>
          <a:lstStyle/>
          <a:p>
            <a:r>
              <a:rPr lang="en-US" altLang="zh-CN" sz="2000" smtClean="0">
                <a:latin typeface="Arial" panose="020B0604020202020204" pitchFamily="34"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endParaRPr lang="en-US" altLang="zh-CN" smtClean="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37E6DBD-3F37-43DB-9B5C-77720EB44C4E}" type="slidenum">
              <a:rPr lang="en-US" altLang="zh-CN"/>
              <a:pPr>
                <a:spcBef>
                  <a:spcPct val="0"/>
                </a:spcBef>
              </a:pPr>
              <a:t>63</a:t>
            </a:fld>
            <a:endParaRPr lang="en-US" altLang="zh-CN"/>
          </a:p>
        </p:txBody>
      </p:sp>
      <p:sp>
        <p:nvSpPr>
          <p:cNvPr id="121859" name="Rectangle 2"/>
          <p:cNvSpPr>
            <a:spLocks noGrp="1" noRot="1" noChangeAspect="1" noChangeArrowheads="1" noTextEdit="1"/>
          </p:cNvSpPr>
          <p:nvPr>
            <p:ph type="sldImg"/>
          </p:nvPr>
        </p:nvSpPr>
        <p:spPr>
          <a:xfrm>
            <a:off x="1144588" y="685800"/>
            <a:ext cx="4570412" cy="34290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19" tIns="44909" rIns="89819" bIns="44909"/>
          <a:lstStyle/>
          <a:p>
            <a:r>
              <a:rPr lang="en-US" altLang="zh-CN" sz="2000" smtClean="0">
                <a:latin typeface="Arial" panose="020B0604020202020204" pitchFamily="34"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endParaRPr lang="en-US" altLang="zh-CN" smtClean="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FD0E3F3-E9B6-4913-9B33-BBE86E0572E0}" type="slidenum">
              <a:rPr lang="en-US" altLang="zh-CN"/>
              <a:pPr>
                <a:spcBef>
                  <a:spcPct val="0"/>
                </a:spcBef>
              </a:pPr>
              <a:t>64</a:t>
            </a:fld>
            <a:endParaRPr lang="en-US" altLang="zh-CN"/>
          </a:p>
        </p:txBody>
      </p:sp>
      <p:sp>
        <p:nvSpPr>
          <p:cNvPr id="123907" name="Rectangle 2"/>
          <p:cNvSpPr>
            <a:spLocks noGrp="1" noRot="1" noChangeAspect="1" noChangeArrowheads="1" noTextEdit="1"/>
          </p:cNvSpPr>
          <p:nvPr>
            <p:ph type="sldImg"/>
          </p:nvPr>
        </p:nvSpPr>
        <p:spPr>
          <a:xfrm>
            <a:off x="1144588" y="685800"/>
            <a:ext cx="4570412" cy="34290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19" tIns="44909" rIns="89819" bIns="44909"/>
          <a:lstStyle/>
          <a:p>
            <a:r>
              <a:rPr lang="en-US" altLang="zh-CN" sz="2000" smtClean="0">
                <a:latin typeface="Arial" panose="020B0604020202020204" pitchFamily="34"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endParaRPr lang="en-US" altLang="zh-CN" smtClean="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7036AF-8891-4B96-81FE-50A04FFD2A05}" type="slidenum">
              <a:rPr lang="en-US" altLang="zh-CN"/>
              <a:pPr>
                <a:spcBef>
                  <a:spcPct val="0"/>
                </a:spcBef>
              </a:pPr>
              <a:t>66</a:t>
            </a:fld>
            <a:endParaRPr lang="en-US" altLang="zh-CN"/>
          </a:p>
        </p:txBody>
      </p:sp>
      <p:sp>
        <p:nvSpPr>
          <p:cNvPr id="126979" name="Rectangle 2"/>
          <p:cNvSpPr>
            <a:spLocks noGrp="1" noRot="1" noChangeAspect="1" noChangeArrowheads="1" noTextEdit="1"/>
          </p:cNvSpPr>
          <p:nvPr>
            <p:ph type="sldImg"/>
          </p:nvPr>
        </p:nvSpPr>
        <p:spPr>
          <a:xfrm>
            <a:off x="1144588" y="685800"/>
            <a:ext cx="4570412"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19" tIns="44909" rIns="89819" bIns="44909"/>
          <a:lstStyle/>
          <a:p>
            <a:r>
              <a:rPr lang="en-US" altLang="zh-CN" sz="2000" smtClean="0">
                <a:latin typeface="Arial" panose="020B0604020202020204" pitchFamily="34"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endParaRPr lang="en-US" altLang="zh-CN" smtClean="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5DFAE35-CDDB-4FC6-839F-6AB29C18264B}" type="slidenum">
              <a:rPr lang="en-US" altLang="zh-CN"/>
              <a:pPr>
                <a:spcBef>
                  <a:spcPct val="0"/>
                </a:spcBef>
              </a:pPr>
              <a:t>67</a:t>
            </a:fld>
            <a:endParaRPr lang="en-US" altLang="zh-CN"/>
          </a:p>
        </p:txBody>
      </p:sp>
      <p:sp>
        <p:nvSpPr>
          <p:cNvPr id="129027" name="Rectangle 2"/>
          <p:cNvSpPr>
            <a:spLocks noGrp="1" noRot="1" noChangeAspect="1" noChangeArrowheads="1" noTextEdit="1"/>
          </p:cNvSpPr>
          <p:nvPr>
            <p:ph type="sldImg"/>
          </p:nvPr>
        </p:nvSpPr>
        <p:spPr>
          <a:xfrm>
            <a:off x="1144588" y="685800"/>
            <a:ext cx="4570412"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19" tIns="44909" rIns="89819" bIns="44909"/>
          <a:lstStyle/>
          <a:p>
            <a:r>
              <a:rPr lang="en-US" altLang="zh-CN" sz="2000" smtClean="0">
                <a:latin typeface="Arial" panose="020B0604020202020204" pitchFamily="34"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endParaRPr lang="en-US" altLang="zh-CN" smtClean="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4D5D603-6657-45A8-9752-A1FC7A63929E}" type="slidenum">
              <a:rPr lang="en-US" altLang="zh-CN"/>
              <a:pPr>
                <a:spcBef>
                  <a:spcPct val="0"/>
                </a:spcBef>
              </a:pPr>
              <a:t>68</a:t>
            </a:fld>
            <a:endParaRPr lang="en-US" altLang="zh-CN"/>
          </a:p>
        </p:txBody>
      </p:sp>
      <p:sp>
        <p:nvSpPr>
          <p:cNvPr id="131075" name="Rectangle 2"/>
          <p:cNvSpPr>
            <a:spLocks noGrp="1" noRot="1" noChangeAspect="1" noChangeArrowheads="1" noTextEdit="1"/>
          </p:cNvSpPr>
          <p:nvPr>
            <p:ph type="sldImg"/>
          </p:nvPr>
        </p:nvSpPr>
        <p:spPr>
          <a:xfrm>
            <a:off x="1144588" y="685800"/>
            <a:ext cx="4570412" cy="34290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19" tIns="44909" rIns="89819" bIns="44909"/>
          <a:lstStyle/>
          <a:p>
            <a:r>
              <a:rPr lang="en-US" altLang="zh-CN" sz="2000" smtClean="0">
                <a:latin typeface="Arial" panose="020B0604020202020204" pitchFamily="34"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endParaRPr lang="en-US" altLang="zh-CN"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C42B0B-514F-4615-B542-90396F388E13}" type="slidenum">
              <a:rPr lang="en-US" altLang="zh-CN"/>
              <a:pPr>
                <a:spcBef>
                  <a:spcPct val="0"/>
                </a:spcBef>
              </a:pPr>
              <a:t>69</a:t>
            </a:fld>
            <a:endParaRPr lang="en-US" altLang="zh-CN"/>
          </a:p>
        </p:txBody>
      </p:sp>
      <p:sp>
        <p:nvSpPr>
          <p:cNvPr id="133123" name="Rectangle 2"/>
          <p:cNvSpPr>
            <a:spLocks noGrp="1" noRot="1" noChangeAspect="1" noChangeArrowheads="1" noTextEdit="1"/>
          </p:cNvSpPr>
          <p:nvPr>
            <p:ph type="sldImg"/>
          </p:nvPr>
        </p:nvSpPr>
        <p:spPr>
          <a:xfrm>
            <a:off x="1144588" y="685800"/>
            <a:ext cx="4570412" cy="34290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19" tIns="44909" rIns="89819" bIns="44909"/>
          <a:lstStyle/>
          <a:p>
            <a:r>
              <a:rPr lang="en-US" altLang="zh-CN" sz="2000" smtClean="0">
                <a:latin typeface="Arial" panose="020B0604020202020204" pitchFamily="34"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endParaRPr lang="en-US" altLang="zh-CN" smtClean="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6FC500B-6739-4A22-97FE-E13F6F2BF305}" type="slidenum">
              <a:rPr lang="en-US" altLang="zh-CN"/>
              <a:pPr>
                <a:spcBef>
                  <a:spcPct val="0"/>
                </a:spcBef>
              </a:pPr>
              <a:t>70</a:t>
            </a:fld>
            <a:endParaRPr lang="en-US" altLang="zh-CN"/>
          </a:p>
        </p:txBody>
      </p:sp>
      <p:sp>
        <p:nvSpPr>
          <p:cNvPr id="135171" name="Rectangle 2"/>
          <p:cNvSpPr>
            <a:spLocks noGrp="1" noRot="1" noChangeAspect="1" noChangeArrowheads="1" noTextEdit="1"/>
          </p:cNvSpPr>
          <p:nvPr>
            <p:ph type="sldImg"/>
          </p:nvPr>
        </p:nvSpPr>
        <p:spPr>
          <a:xfrm>
            <a:off x="1144588" y="685800"/>
            <a:ext cx="4570412" cy="342900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19" tIns="44909" rIns="89819" bIns="44909"/>
          <a:lstStyle/>
          <a:p>
            <a:r>
              <a:rPr lang="en-US" altLang="zh-CN" sz="2000" smtClean="0">
                <a:latin typeface="Arial" panose="020B0604020202020204" pitchFamily="34"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endParaRPr lang="en-US"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6C9680E-FEFC-43D0-9139-96A8BF974453}" type="slidenum">
              <a:rPr lang="en-AU" altLang="zh-CN"/>
              <a:pPr>
                <a:spcBef>
                  <a:spcPct val="0"/>
                </a:spcBef>
              </a:pPr>
              <a:t>11</a:t>
            </a:fld>
            <a:endParaRPr lang="en-AU"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9DFFFF-9532-4E3E-A4B7-87510F2AC4C9}" type="slidenum">
              <a:rPr lang="en-AU" altLang="zh-CN"/>
              <a:pPr>
                <a:spcBef>
                  <a:spcPct val="0"/>
                </a:spcBef>
              </a:pPr>
              <a:t>12</a:t>
            </a:fld>
            <a:endParaRPr lang="en-AU"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BCFCEA6-0FE3-4FAD-ACA3-A3C65B4F9A9A}" type="slidenum">
              <a:rPr lang="en-AU" altLang="zh-CN"/>
              <a:pPr>
                <a:spcBef>
                  <a:spcPct val="0"/>
                </a:spcBef>
              </a:pPr>
              <a:t>13</a:t>
            </a:fld>
            <a:endParaRPr lang="en-AU"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30DE30-5A07-4B83-A015-7E8E94AD7FB6}" type="slidenum">
              <a:rPr lang="en-AU" altLang="zh-CN"/>
              <a:pPr>
                <a:spcBef>
                  <a:spcPct val="0"/>
                </a:spcBef>
              </a:pPr>
              <a:t>14</a:t>
            </a:fld>
            <a:endParaRPr lang="en-AU"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8EEF2D0-828E-484D-9BE2-1F4B314C71F1}" type="slidenum">
              <a:rPr lang="en-AU" altLang="zh-CN"/>
              <a:pPr>
                <a:spcBef>
                  <a:spcPct val="0"/>
                </a:spcBef>
              </a:pPr>
              <a:t>16</a:t>
            </a:fld>
            <a:endParaRPr lang="en-AU"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8"/>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9"/>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6" name="Date Placeholder 3"/>
          <p:cNvSpPr>
            <a:spLocks noGrp="1"/>
          </p:cNvSpPr>
          <p:nvPr>
            <p:ph type="dt" sz="half" idx="10"/>
          </p:nvPr>
        </p:nvSpPr>
        <p:spPr>
          <a:xfrm>
            <a:off x="457200" y="6172200"/>
            <a:ext cx="3429000" cy="304800"/>
          </a:xfrm>
          <a:prstGeom prst="rect">
            <a:avLst/>
          </a:prstGeom>
        </p:spPr>
        <p:txBody>
          <a:bodyPr/>
          <a:lstStyle>
            <a:lvl1pPr eaLnBrk="1" hangingPunct="1">
              <a:defRPr>
                <a:latin typeface="Arial" charset="0"/>
                <a:ea typeface="宋体" charset="-122"/>
              </a:defRPr>
            </a:lvl1pPr>
          </a:lstStyle>
          <a:p>
            <a:pPr>
              <a:defRPr/>
            </a:pPr>
            <a:endParaRPr lang="zh-CN" altLang="en-US"/>
          </a:p>
        </p:txBody>
      </p:sp>
      <p:sp>
        <p:nvSpPr>
          <p:cNvPr id="7" name="Footer Placeholder 4"/>
          <p:cNvSpPr>
            <a:spLocks noGrp="1"/>
          </p:cNvSpPr>
          <p:nvPr>
            <p:ph type="ftr" sz="quarter" idx="11"/>
          </p:nvPr>
        </p:nvSpPr>
        <p:spPr/>
        <p:txBody>
          <a:bodyPr/>
          <a:lstStyle>
            <a:lvl1pPr>
              <a:defRPr/>
            </a:lvl1pPr>
          </a:lstStyle>
          <a:p>
            <a:pPr>
              <a:defRPr/>
            </a:pPr>
            <a:endParaRPr lang="en-US" altLang="zh-CN" dirty="0">
              <a:cs typeface="Arial" charset="0"/>
            </a:endParaRPr>
          </a:p>
        </p:txBody>
      </p:sp>
      <p:sp>
        <p:nvSpPr>
          <p:cNvPr id="8" name="Slide Number Placeholder 5"/>
          <p:cNvSpPr>
            <a:spLocks noGrp="1"/>
          </p:cNvSpPr>
          <p:nvPr>
            <p:ph type="sldNum" sz="quarter" idx="12"/>
          </p:nvPr>
        </p:nvSpPr>
        <p:spPr>
          <a:xfrm rot="16200000">
            <a:off x="8227219" y="5885656"/>
            <a:ext cx="1316038"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4DC17CA-BF80-420C-AD46-65A12C11EC69}" type="slidenum">
              <a:rPr lang="zh-CN" altLang="en-US"/>
              <a:pPr>
                <a:defRPr/>
              </a:pPr>
              <a:t>‹#›</a:t>
            </a:fld>
            <a:endParaRPr lang="zh-CN" altLang="en-US"/>
          </a:p>
        </p:txBody>
      </p:sp>
    </p:spTree>
    <p:extLst>
      <p:ext uri="{BB962C8B-B14F-4D97-AF65-F5344CB8AC3E}">
        <p14:creationId xmlns:p14="http://schemas.microsoft.com/office/powerpoint/2010/main" val="980063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172200"/>
            <a:ext cx="3429000" cy="304800"/>
          </a:xfrm>
          <a:prstGeom prst="rect">
            <a:avLst/>
          </a:prstGeom>
        </p:spPr>
        <p:txBody>
          <a:bodyPr/>
          <a:lstStyle>
            <a:lvl1pPr eaLnBrk="1" hangingPunct="1">
              <a:defRPr>
                <a:latin typeface="Arial" charset="0"/>
                <a:ea typeface="宋体" charset="-122"/>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a:xfrm rot="16200000">
            <a:off x="8227219" y="5885656"/>
            <a:ext cx="1316038"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2222CB14-5946-4A4F-B41F-BC5F31E1874C}" type="slidenum">
              <a:rPr lang="en-US" altLang="zh-CN"/>
              <a:pPr>
                <a:defRPr/>
              </a:pPr>
              <a:t>‹#›</a:t>
            </a:fld>
            <a:endParaRPr lang="en-US" altLang="zh-CN"/>
          </a:p>
        </p:txBody>
      </p:sp>
    </p:spTree>
    <p:extLst>
      <p:ext uri="{BB962C8B-B14F-4D97-AF65-F5344CB8AC3E}">
        <p14:creationId xmlns:p14="http://schemas.microsoft.com/office/powerpoint/2010/main" val="177400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172200"/>
            <a:ext cx="3429000" cy="304800"/>
          </a:xfrm>
          <a:prstGeom prst="rect">
            <a:avLst/>
          </a:prstGeom>
        </p:spPr>
        <p:txBody>
          <a:bodyPr/>
          <a:lstStyle>
            <a:lvl1pPr eaLnBrk="1" hangingPunct="1">
              <a:defRPr>
                <a:latin typeface="Arial" charset="0"/>
                <a:ea typeface="宋体" charset="-122"/>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a:xfrm rot="16200000">
            <a:off x="8227219" y="5885656"/>
            <a:ext cx="1316038"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E1C2D509-08D3-49FA-8236-9E3C6B93DE67}" type="slidenum">
              <a:rPr lang="en-US" altLang="zh-CN"/>
              <a:pPr>
                <a:defRPr/>
              </a:pPr>
              <a:t>‹#›</a:t>
            </a:fld>
            <a:endParaRPr lang="en-US" altLang="zh-CN"/>
          </a:p>
        </p:txBody>
      </p:sp>
    </p:spTree>
    <p:extLst>
      <p:ext uri="{BB962C8B-B14F-4D97-AF65-F5344CB8AC3E}">
        <p14:creationId xmlns:p14="http://schemas.microsoft.com/office/powerpoint/2010/main" val="676000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cSld name="标题，图表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365125"/>
            <a:ext cx="57150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sz="half" idx="1"/>
          </p:nvPr>
        </p:nvSpPr>
        <p:spPr>
          <a:xfrm>
            <a:off x="685800" y="1598613"/>
            <a:ext cx="3657600" cy="4802187"/>
          </a:xfrm>
        </p:spPr>
        <p:txBody>
          <a:bodyPr/>
          <a:lstStyle/>
          <a:p>
            <a:pPr lvl="0"/>
            <a:endParaRPr lang="zh-CN" altLang="en-US" noProof="0"/>
          </a:p>
        </p:txBody>
      </p:sp>
      <p:sp>
        <p:nvSpPr>
          <p:cNvPr id="4" name="文本占位符 3"/>
          <p:cNvSpPr>
            <a:spLocks noGrp="1"/>
          </p:cNvSpPr>
          <p:nvPr>
            <p:ph type="body" sz="half" idx="2"/>
          </p:nvPr>
        </p:nvSpPr>
        <p:spPr>
          <a:xfrm>
            <a:off x="4495800" y="1598613"/>
            <a:ext cx="3657600" cy="4802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7696200" y="6324600"/>
            <a:ext cx="533400" cy="5334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88449E15-8B2F-495C-844A-AA97C76FB2F8}" type="slidenum">
              <a:rPr lang="en-US" altLang="zh-CN"/>
              <a:pPr>
                <a:defRPr/>
              </a:pPr>
              <a:t>‹#›</a:t>
            </a:fld>
            <a:endParaRPr lang="en-US" altLang="zh-CN"/>
          </a:p>
        </p:txBody>
      </p:sp>
    </p:spTree>
    <p:extLst>
      <p:ext uri="{BB962C8B-B14F-4D97-AF65-F5344CB8AC3E}">
        <p14:creationId xmlns:p14="http://schemas.microsoft.com/office/powerpoint/2010/main" val="14338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365125"/>
            <a:ext cx="5715000" cy="1143000"/>
          </a:xfrm>
        </p:spPr>
        <p:txBody>
          <a:bodyPr/>
          <a:lstStyle/>
          <a:p>
            <a:r>
              <a:rPr lang="zh-CN" altLang="en-US" smtClean="0"/>
              <a:t>单击此处编辑母版标题样式</a:t>
            </a:r>
            <a:endParaRPr lang="zh-CN" altLang="en-US"/>
          </a:p>
        </p:txBody>
      </p:sp>
      <p:sp>
        <p:nvSpPr>
          <p:cNvPr id="3" name="剪贴画占位符 2"/>
          <p:cNvSpPr>
            <a:spLocks noGrp="1"/>
          </p:cNvSpPr>
          <p:nvPr>
            <p:ph type="clipArt" sz="half" idx="1"/>
          </p:nvPr>
        </p:nvSpPr>
        <p:spPr>
          <a:xfrm>
            <a:off x="685800" y="1598613"/>
            <a:ext cx="3657600" cy="4802187"/>
          </a:xfrm>
        </p:spPr>
        <p:txBody>
          <a:bodyPr/>
          <a:lstStyle/>
          <a:p>
            <a:pPr lvl="0"/>
            <a:endParaRPr lang="zh-CN" altLang="en-US" noProof="0"/>
          </a:p>
        </p:txBody>
      </p:sp>
      <p:sp>
        <p:nvSpPr>
          <p:cNvPr id="4" name="文本占位符 3"/>
          <p:cNvSpPr>
            <a:spLocks noGrp="1"/>
          </p:cNvSpPr>
          <p:nvPr>
            <p:ph type="body" sz="half" idx="2"/>
          </p:nvPr>
        </p:nvSpPr>
        <p:spPr>
          <a:xfrm>
            <a:off x="4495800" y="1598613"/>
            <a:ext cx="3657600" cy="4802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7696200" y="6324600"/>
            <a:ext cx="533400" cy="5334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0F52EB05-527F-42F2-BF63-929D0FA847EE}" type="slidenum">
              <a:rPr lang="en-US" altLang="zh-CN"/>
              <a:pPr>
                <a:defRPr/>
              </a:pPr>
              <a:t>‹#›</a:t>
            </a:fld>
            <a:endParaRPr lang="en-US" altLang="zh-CN"/>
          </a:p>
        </p:txBody>
      </p:sp>
    </p:spTree>
    <p:extLst>
      <p:ext uri="{BB962C8B-B14F-4D97-AF65-F5344CB8AC3E}">
        <p14:creationId xmlns:p14="http://schemas.microsoft.com/office/powerpoint/2010/main" val="276712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685800"/>
            <a:ext cx="5562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ltLang="zh-CN" dirty="0"/>
          </a:p>
        </p:txBody>
      </p:sp>
    </p:spTree>
    <p:extLst>
      <p:ext uri="{BB962C8B-B14F-4D97-AF65-F5344CB8AC3E}">
        <p14:creationId xmlns:p14="http://schemas.microsoft.com/office/powerpoint/2010/main" val="41372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6"/>
          <p:cNvSpPr>
            <a:spLocks noGrp="1"/>
          </p:cNvSpPr>
          <p:nvPr>
            <p:ph type="dt" sz="half" idx="10"/>
          </p:nvPr>
        </p:nvSpPr>
        <p:spPr>
          <a:xfrm>
            <a:off x="457200" y="6172200"/>
            <a:ext cx="3429000" cy="304800"/>
          </a:xfrm>
          <a:prstGeom prst="rect">
            <a:avLst/>
          </a:prstGeom>
        </p:spPr>
        <p:txBody>
          <a:bodyPr/>
          <a:lstStyle>
            <a:lvl1pPr eaLnBrk="1" hangingPunct="1">
              <a:defRPr>
                <a:latin typeface="Arial" charset="0"/>
                <a:ea typeface="宋体" charset="-122"/>
              </a:defRPr>
            </a:lvl1pPr>
          </a:lstStyle>
          <a:p>
            <a:pPr>
              <a:defRPr/>
            </a:pPr>
            <a:endParaRPr lang="zh-CN" altLang="en-US"/>
          </a:p>
        </p:txBody>
      </p:sp>
      <p:sp>
        <p:nvSpPr>
          <p:cNvPr id="5" name="Slide Number Placeholder 7"/>
          <p:cNvSpPr>
            <a:spLocks noGrp="1"/>
          </p:cNvSpPr>
          <p:nvPr>
            <p:ph type="sldNum" sz="quarter" idx="11"/>
          </p:nvPr>
        </p:nvSpPr>
        <p:spPr>
          <a:xfrm rot="16200000">
            <a:off x="8227219" y="5885656"/>
            <a:ext cx="1316038"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BC97E912-0569-4707-9BE7-A85569FA7AAF}" type="slidenum">
              <a:rPr lang="en-US" altLang="zh-CN"/>
              <a:pPr>
                <a:defRPr/>
              </a:pPr>
              <a:t>‹#›</a:t>
            </a:fld>
            <a:endParaRPr lang="en-US" altLang="zh-CN"/>
          </a:p>
        </p:txBody>
      </p:sp>
      <p:sp>
        <p:nvSpPr>
          <p:cNvPr id="6" name="Footer Placeholder 8"/>
          <p:cNvSpPr>
            <a:spLocks noGrp="1"/>
          </p:cNvSpPr>
          <p:nvPr>
            <p:ph type="ftr" sz="quarter" idx="12"/>
          </p:nvPr>
        </p:nvSpPr>
        <p:spPr/>
        <p:txBody>
          <a:bodyPr/>
          <a:lstStyle>
            <a:lvl1pPr>
              <a:defRPr/>
            </a:lvl1pPr>
          </a:lstStyle>
          <a:p>
            <a:pPr>
              <a:defRPr/>
            </a:pPr>
            <a:endParaRPr lang="en-US" altLang="zh-CN" dirty="0"/>
          </a:p>
        </p:txBody>
      </p:sp>
    </p:spTree>
    <p:extLst>
      <p:ext uri="{BB962C8B-B14F-4D97-AF65-F5344CB8AC3E}">
        <p14:creationId xmlns:p14="http://schemas.microsoft.com/office/powerpoint/2010/main" val="145978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457200" y="6172200"/>
            <a:ext cx="3429000" cy="304800"/>
          </a:xfrm>
          <a:prstGeom prst="rect">
            <a:avLst/>
          </a:prstGeom>
        </p:spPr>
        <p:txBody>
          <a:bodyPr/>
          <a:lstStyle>
            <a:lvl1pPr eaLnBrk="1" hangingPunct="1">
              <a:defRPr>
                <a:latin typeface="Arial" charset="0"/>
                <a:ea typeface="宋体" charset="-122"/>
              </a:defRPr>
            </a:lvl1pPr>
          </a:lstStyle>
          <a:p>
            <a:pPr>
              <a:defRPr/>
            </a:pPr>
            <a:endParaRPr lang="zh-CN" altLang="en-US"/>
          </a:p>
        </p:txBody>
      </p:sp>
      <p:sp>
        <p:nvSpPr>
          <p:cNvPr id="6" name="Footer Placeholder 5"/>
          <p:cNvSpPr>
            <a:spLocks noGrp="1"/>
          </p:cNvSpPr>
          <p:nvPr>
            <p:ph type="ftr" sz="quarter" idx="11"/>
          </p:nvPr>
        </p:nvSpPr>
        <p:spPr/>
        <p:txBody>
          <a:bodyPr/>
          <a:lstStyle>
            <a:lvl1pPr>
              <a:defRPr/>
            </a:lvl1pPr>
          </a:lstStyle>
          <a:p>
            <a:pPr>
              <a:defRPr/>
            </a:pPr>
            <a:endParaRPr lang="en-US" altLang="zh-CN" dirty="0"/>
          </a:p>
        </p:txBody>
      </p:sp>
      <p:sp>
        <p:nvSpPr>
          <p:cNvPr id="7" name="Slide Number Placeholder 6"/>
          <p:cNvSpPr>
            <a:spLocks noGrp="1"/>
          </p:cNvSpPr>
          <p:nvPr>
            <p:ph type="sldNum" sz="quarter" idx="12"/>
          </p:nvPr>
        </p:nvSpPr>
        <p:spPr>
          <a:xfrm rot="16200000">
            <a:off x="8227219" y="5885656"/>
            <a:ext cx="1316038"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1DE90A16-69DA-44E1-A95F-68328856C5DB}" type="slidenum">
              <a:rPr lang="en-US" altLang="zh-CN"/>
              <a:pPr>
                <a:defRPr/>
              </a:pPr>
              <a:t>‹#›</a:t>
            </a:fld>
            <a:endParaRPr lang="en-US" altLang="zh-CN"/>
          </a:p>
        </p:txBody>
      </p:sp>
    </p:spTree>
    <p:extLst>
      <p:ext uri="{BB962C8B-B14F-4D97-AF65-F5344CB8AC3E}">
        <p14:creationId xmlns:p14="http://schemas.microsoft.com/office/powerpoint/2010/main" val="45243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457200" y="6172200"/>
            <a:ext cx="3429000" cy="304800"/>
          </a:xfrm>
          <a:prstGeom prst="rect">
            <a:avLst/>
          </a:prstGeom>
        </p:spPr>
        <p:txBody>
          <a:bodyPr/>
          <a:lstStyle>
            <a:lvl1pPr eaLnBrk="1" hangingPunct="1">
              <a:defRPr>
                <a:latin typeface="Arial" charset="0"/>
                <a:ea typeface="宋体" charset="-122"/>
              </a:defRPr>
            </a:lvl1pPr>
          </a:lstStyle>
          <a:p>
            <a:pPr>
              <a:defRPr/>
            </a:pPr>
            <a:endParaRPr lang="zh-CN" altLang="en-US"/>
          </a:p>
        </p:txBody>
      </p:sp>
      <p:sp>
        <p:nvSpPr>
          <p:cNvPr id="8" name="Footer Placeholder 7"/>
          <p:cNvSpPr>
            <a:spLocks noGrp="1"/>
          </p:cNvSpPr>
          <p:nvPr>
            <p:ph type="ftr" sz="quarter" idx="11"/>
          </p:nvPr>
        </p:nvSpPr>
        <p:spPr/>
        <p:txBody>
          <a:bodyPr/>
          <a:lstStyle>
            <a:lvl1pPr>
              <a:defRPr/>
            </a:lvl1pPr>
          </a:lstStyle>
          <a:p>
            <a:pPr>
              <a:defRPr/>
            </a:pPr>
            <a:endParaRPr lang="en-US" altLang="zh-CN" dirty="0"/>
          </a:p>
        </p:txBody>
      </p:sp>
      <p:sp>
        <p:nvSpPr>
          <p:cNvPr id="9" name="Slide Number Placeholder 8"/>
          <p:cNvSpPr>
            <a:spLocks noGrp="1"/>
          </p:cNvSpPr>
          <p:nvPr>
            <p:ph type="sldNum" sz="quarter" idx="12"/>
          </p:nvPr>
        </p:nvSpPr>
        <p:spPr>
          <a:xfrm rot="16200000">
            <a:off x="8227219" y="5885656"/>
            <a:ext cx="1316038"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0BBD8707-8BAF-4121-9918-BF7D4E4376E6}" type="slidenum">
              <a:rPr lang="en-US" altLang="zh-CN"/>
              <a:pPr>
                <a:defRPr/>
              </a:pPr>
              <a:t>‹#›</a:t>
            </a:fld>
            <a:endParaRPr lang="en-US" altLang="zh-CN"/>
          </a:p>
        </p:txBody>
      </p:sp>
    </p:spTree>
    <p:extLst>
      <p:ext uri="{BB962C8B-B14F-4D97-AF65-F5344CB8AC3E}">
        <p14:creationId xmlns:p14="http://schemas.microsoft.com/office/powerpoint/2010/main" val="159724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a:xfrm>
            <a:off x="457200" y="6172200"/>
            <a:ext cx="3429000" cy="304800"/>
          </a:xfrm>
          <a:prstGeom prst="rect">
            <a:avLst/>
          </a:prstGeom>
        </p:spPr>
        <p:txBody>
          <a:bodyPr/>
          <a:lstStyle>
            <a:lvl1pPr eaLnBrk="1" hangingPunct="1">
              <a:defRPr>
                <a:latin typeface="Arial" charset="0"/>
                <a:ea typeface="宋体" charset="-122"/>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en-US" altLang="zh-CN" dirty="0"/>
          </a:p>
        </p:txBody>
      </p:sp>
      <p:sp>
        <p:nvSpPr>
          <p:cNvPr id="5" name="Slide Number Placeholder 4"/>
          <p:cNvSpPr>
            <a:spLocks noGrp="1"/>
          </p:cNvSpPr>
          <p:nvPr>
            <p:ph type="sldNum" sz="quarter" idx="12"/>
          </p:nvPr>
        </p:nvSpPr>
        <p:spPr>
          <a:xfrm rot="16200000">
            <a:off x="8227219" y="5885656"/>
            <a:ext cx="1316038"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5769C21-242F-4715-A584-F75C3C5F6E05}" type="slidenum">
              <a:rPr lang="en-US" altLang="zh-CN"/>
              <a:pPr>
                <a:defRPr/>
              </a:pPr>
              <a:t>‹#›</a:t>
            </a:fld>
            <a:endParaRPr lang="en-US" altLang="zh-CN"/>
          </a:p>
        </p:txBody>
      </p:sp>
    </p:spTree>
    <p:extLst>
      <p:ext uri="{BB962C8B-B14F-4D97-AF65-F5344CB8AC3E}">
        <p14:creationId xmlns:p14="http://schemas.microsoft.com/office/powerpoint/2010/main" val="128841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3429000" cy="304800"/>
          </a:xfrm>
          <a:prstGeom prst="rect">
            <a:avLst/>
          </a:prstGeom>
        </p:spPr>
        <p:txBody>
          <a:bodyPr/>
          <a:lstStyle>
            <a:lvl1pPr eaLnBrk="1" hangingPunct="1">
              <a:defRPr>
                <a:latin typeface="Arial" charset="0"/>
                <a:ea typeface="宋体" charset="-122"/>
              </a:defRPr>
            </a:lvl1pPr>
          </a:lstStyle>
          <a:p>
            <a:pPr>
              <a:defRPr/>
            </a:pPr>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en-US" altLang="zh-CN" dirty="0"/>
          </a:p>
        </p:txBody>
      </p:sp>
      <p:sp>
        <p:nvSpPr>
          <p:cNvPr id="4" name="Slide Number Placeholder 3"/>
          <p:cNvSpPr>
            <a:spLocks noGrp="1"/>
          </p:cNvSpPr>
          <p:nvPr>
            <p:ph type="sldNum" sz="quarter" idx="12"/>
          </p:nvPr>
        </p:nvSpPr>
        <p:spPr>
          <a:xfrm rot="16200000">
            <a:off x="8227219" y="5885656"/>
            <a:ext cx="1316038"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169F2FC8-2D9C-4673-B8C6-DCCA4D438286}" type="slidenum">
              <a:rPr lang="en-US" altLang="zh-CN"/>
              <a:pPr>
                <a:defRPr/>
              </a:pPr>
              <a:t>‹#›</a:t>
            </a:fld>
            <a:endParaRPr lang="en-US" altLang="zh-CN"/>
          </a:p>
        </p:txBody>
      </p:sp>
    </p:spTree>
    <p:extLst>
      <p:ext uri="{BB962C8B-B14F-4D97-AF65-F5344CB8AC3E}">
        <p14:creationId xmlns:p14="http://schemas.microsoft.com/office/powerpoint/2010/main" val="246858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a:xfrm>
            <a:off x="457200" y="6172200"/>
            <a:ext cx="3429000" cy="304800"/>
          </a:xfrm>
          <a:prstGeom prst="rect">
            <a:avLst/>
          </a:prstGeom>
        </p:spPr>
        <p:txBody>
          <a:bodyPr/>
          <a:lstStyle>
            <a:lvl1pPr eaLnBrk="1" hangingPunct="1">
              <a:defRPr>
                <a:latin typeface="Arial" charset="0"/>
                <a:ea typeface="宋体" charset="-122"/>
              </a:defRPr>
            </a:lvl1pPr>
          </a:lstStyle>
          <a:p>
            <a:pPr>
              <a:defRPr/>
            </a:pPr>
            <a:endParaRPr lang="zh-CN" altLang="en-US"/>
          </a:p>
        </p:txBody>
      </p:sp>
      <p:sp>
        <p:nvSpPr>
          <p:cNvPr id="6" name="Footer Placeholder 5"/>
          <p:cNvSpPr>
            <a:spLocks noGrp="1"/>
          </p:cNvSpPr>
          <p:nvPr>
            <p:ph type="ftr" sz="quarter" idx="11"/>
          </p:nvPr>
        </p:nvSpPr>
        <p:spPr/>
        <p:txBody>
          <a:bodyPr/>
          <a:lstStyle>
            <a:lvl1pPr>
              <a:defRPr/>
            </a:lvl1pPr>
          </a:lstStyle>
          <a:p>
            <a:pPr>
              <a:defRPr/>
            </a:pPr>
            <a:endParaRPr lang="en-US" altLang="zh-CN" dirty="0"/>
          </a:p>
        </p:txBody>
      </p:sp>
      <p:sp>
        <p:nvSpPr>
          <p:cNvPr id="7" name="Slide Number Placeholder 6"/>
          <p:cNvSpPr>
            <a:spLocks noGrp="1"/>
          </p:cNvSpPr>
          <p:nvPr>
            <p:ph type="sldNum" sz="quarter" idx="12"/>
          </p:nvPr>
        </p:nvSpPr>
        <p:spPr>
          <a:xfrm rot="16200000">
            <a:off x="8227219" y="5885656"/>
            <a:ext cx="1316038"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BED399C8-B6FC-4D44-8DD7-2ECEB91B83C9}" type="slidenum">
              <a:rPr lang="en-US" altLang="zh-CN"/>
              <a:pPr>
                <a:defRPr/>
              </a:pPr>
              <a:t>‹#›</a:t>
            </a:fld>
            <a:endParaRPr lang="en-US" altLang="zh-CN"/>
          </a:p>
        </p:txBody>
      </p:sp>
    </p:spTree>
    <p:extLst>
      <p:ext uri="{BB962C8B-B14F-4D97-AF65-F5344CB8AC3E}">
        <p14:creationId xmlns:p14="http://schemas.microsoft.com/office/powerpoint/2010/main" val="343132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8"/>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9"/>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zh-CN" altLang="en-US" smtClean="0"/>
              <a:t>单击此处编辑母版标题样式</a:t>
            </a:r>
            <a:endParaRPr lang="en-US" dirty="0"/>
          </a:p>
        </p:txBody>
      </p:sp>
      <p:sp>
        <p:nvSpPr>
          <p:cNvPr id="7" name="Date Placeholder 4"/>
          <p:cNvSpPr>
            <a:spLocks noGrp="1"/>
          </p:cNvSpPr>
          <p:nvPr>
            <p:ph type="dt" sz="half" idx="10"/>
          </p:nvPr>
        </p:nvSpPr>
        <p:spPr>
          <a:xfrm>
            <a:off x="457200" y="6172200"/>
            <a:ext cx="3429000" cy="304800"/>
          </a:xfrm>
          <a:prstGeom prst="rect">
            <a:avLst/>
          </a:prstGeom>
        </p:spPr>
        <p:txBody>
          <a:bodyPr/>
          <a:lstStyle>
            <a:lvl1pPr eaLnBrk="1" hangingPunct="1">
              <a:defRPr>
                <a:latin typeface="Arial" charset="0"/>
                <a:ea typeface="宋体" charset="-122"/>
              </a:defRPr>
            </a:lvl1pPr>
          </a:lstStyle>
          <a:p>
            <a:pPr>
              <a:defRPr/>
            </a:pPr>
            <a:endParaRPr lang="zh-CN" altLang="en-US"/>
          </a:p>
        </p:txBody>
      </p:sp>
      <p:sp>
        <p:nvSpPr>
          <p:cNvPr id="9" name="Footer Placeholder 5"/>
          <p:cNvSpPr>
            <a:spLocks noGrp="1"/>
          </p:cNvSpPr>
          <p:nvPr>
            <p:ph type="ftr" sz="quarter" idx="11"/>
          </p:nvPr>
        </p:nvSpPr>
        <p:spPr/>
        <p:txBody>
          <a:bodyPr/>
          <a:lstStyle>
            <a:lvl1pPr>
              <a:defRPr/>
            </a:lvl1pPr>
          </a:lstStyle>
          <a:p>
            <a:pPr>
              <a:defRPr/>
            </a:pPr>
            <a:endParaRPr lang="en-US" altLang="zh-CN" dirty="0"/>
          </a:p>
        </p:txBody>
      </p:sp>
      <p:sp>
        <p:nvSpPr>
          <p:cNvPr id="10" name="Slide Number Placeholder 6"/>
          <p:cNvSpPr>
            <a:spLocks noGrp="1"/>
          </p:cNvSpPr>
          <p:nvPr>
            <p:ph type="sldNum" sz="quarter" idx="12"/>
          </p:nvPr>
        </p:nvSpPr>
        <p:spPr>
          <a:xfrm rot="16200000">
            <a:off x="8227219" y="5885656"/>
            <a:ext cx="1316038"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F030052E-270A-44EF-8961-F392AB8A546B}" type="slidenum">
              <a:rPr lang="en-US" altLang="zh-CN"/>
              <a:pPr>
                <a:defRPr/>
              </a:pPr>
              <a:t>‹#›</a:t>
            </a:fld>
            <a:endParaRPr lang="en-US" altLang="zh-CN"/>
          </a:p>
        </p:txBody>
      </p:sp>
    </p:spTree>
    <p:extLst>
      <p:ext uri="{BB962C8B-B14F-4D97-AF65-F5344CB8AC3E}">
        <p14:creationId xmlns:p14="http://schemas.microsoft.com/office/powerpoint/2010/main" val="113474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53340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1027" name="Text Placeholder 2"/>
          <p:cNvSpPr>
            <a:spLocks noGrp="1"/>
          </p:cNvSpPr>
          <p:nvPr>
            <p:ph type="body" idx="1"/>
          </p:nvPr>
        </p:nvSpPr>
        <p:spPr bwMode="auto">
          <a:xfrm>
            <a:off x="457200" y="914400"/>
            <a:ext cx="8305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eaLnBrk="1" hangingPunct="1">
              <a:defRPr sz="1000">
                <a:solidFill>
                  <a:schemeClr val="tx1"/>
                </a:solidFill>
                <a:latin typeface="Arial" charset="0"/>
                <a:ea typeface="宋体" charset="-122"/>
              </a:defRPr>
            </a:lvl1pPr>
          </a:lstStyle>
          <a:p>
            <a:pPr>
              <a:defRPr/>
            </a:pPr>
            <a:endParaRPr lang="en-US" altLang="zh-CN" dirty="0"/>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Lst>
  <p:timing>
    <p:tnLst>
      <p:par>
        <p:cTn id="1" dur="indefinite" restart="never" nodeType="tmRoot"/>
      </p:par>
    </p:tnLst>
  </p:timing>
  <p:hf sldNum="0" hdr="0" dt="0"/>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ea typeface="微软雅黑" pitchFamily="34" charset="-122"/>
        </a:defRPr>
      </a:lvl2pPr>
      <a:lvl3pPr algn="l" rtl="0" eaLnBrk="0" fontAlgn="base" hangingPunct="0">
        <a:spcBef>
          <a:spcPct val="0"/>
        </a:spcBef>
        <a:spcAft>
          <a:spcPct val="0"/>
        </a:spcAft>
        <a:defRPr sz="3600">
          <a:solidFill>
            <a:schemeClr val="tx2"/>
          </a:solidFill>
          <a:latin typeface="Arial Black" pitchFamily="34" charset="0"/>
          <a:ea typeface="微软雅黑" pitchFamily="34" charset="-122"/>
        </a:defRPr>
      </a:lvl3pPr>
      <a:lvl4pPr algn="l" rtl="0" eaLnBrk="0" fontAlgn="base" hangingPunct="0">
        <a:spcBef>
          <a:spcPct val="0"/>
        </a:spcBef>
        <a:spcAft>
          <a:spcPct val="0"/>
        </a:spcAft>
        <a:defRPr sz="3600">
          <a:solidFill>
            <a:schemeClr val="tx2"/>
          </a:solidFill>
          <a:latin typeface="Arial Black" pitchFamily="34" charset="0"/>
          <a:ea typeface="微软雅黑" pitchFamily="34" charset="-122"/>
        </a:defRPr>
      </a:lvl4pPr>
      <a:lvl5pPr algn="l" rtl="0" eaLnBrk="0" fontAlgn="base" hangingPunct="0">
        <a:spcBef>
          <a:spcPct val="0"/>
        </a:spcBef>
        <a:spcAft>
          <a:spcPct val="0"/>
        </a:spcAft>
        <a:defRPr sz="3600">
          <a:solidFill>
            <a:schemeClr val="tx2"/>
          </a:solidFill>
          <a:latin typeface="Arial Black" pitchFamily="34" charset="0"/>
          <a:ea typeface="微软雅黑" pitchFamily="34" charset="-122"/>
        </a:defRPr>
      </a:lvl5pPr>
      <a:lvl6pPr marL="457200" algn="l" rtl="0" fontAlgn="base">
        <a:spcBef>
          <a:spcPct val="0"/>
        </a:spcBef>
        <a:spcAft>
          <a:spcPct val="0"/>
        </a:spcAft>
        <a:defRPr sz="3600">
          <a:solidFill>
            <a:schemeClr val="tx2"/>
          </a:solidFill>
          <a:latin typeface="Arial Black" pitchFamily="34" charset="0"/>
          <a:ea typeface="微软雅黑" pitchFamily="34" charset="-122"/>
        </a:defRPr>
      </a:lvl6pPr>
      <a:lvl7pPr marL="914400" algn="l" rtl="0" fontAlgn="base">
        <a:spcBef>
          <a:spcPct val="0"/>
        </a:spcBef>
        <a:spcAft>
          <a:spcPct val="0"/>
        </a:spcAft>
        <a:defRPr sz="3600">
          <a:solidFill>
            <a:schemeClr val="tx2"/>
          </a:solidFill>
          <a:latin typeface="Arial Black" pitchFamily="34" charset="0"/>
          <a:ea typeface="微软雅黑" pitchFamily="34" charset="-122"/>
        </a:defRPr>
      </a:lvl7pPr>
      <a:lvl8pPr marL="1371600" algn="l" rtl="0" fontAlgn="base">
        <a:spcBef>
          <a:spcPct val="0"/>
        </a:spcBef>
        <a:spcAft>
          <a:spcPct val="0"/>
        </a:spcAft>
        <a:defRPr sz="3600">
          <a:solidFill>
            <a:schemeClr val="tx2"/>
          </a:solidFill>
          <a:latin typeface="Arial Black" pitchFamily="34" charset="0"/>
          <a:ea typeface="微软雅黑" pitchFamily="34" charset="-122"/>
        </a:defRPr>
      </a:lvl8pPr>
      <a:lvl9pPr marL="1828800" algn="l" rtl="0" fontAlgn="base">
        <a:spcBef>
          <a:spcPct val="0"/>
        </a:spcBef>
        <a:spcAft>
          <a:spcPct val="0"/>
        </a:spcAft>
        <a:defRPr sz="3600">
          <a:solidFill>
            <a:schemeClr val="tx2"/>
          </a:solidFill>
          <a:latin typeface="Arial Black" pitchFamily="34" charset="0"/>
          <a:ea typeface="微软雅黑" pitchFamily="34" charset="-122"/>
        </a:defRPr>
      </a:lvl9pPr>
    </p:titleStyle>
    <p:bodyStyle>
      <a:lvl1pPr marL="342900" indent="-342900" algn="l" rtl="0" eaLnBrk="0" fontAlgn="base" hangingPunct="0">
        <a:spcBef>
          <a:spcPct val="20000"/>
        </a:spcBef>
        <a:spcAft>
          <a:spcPts val="600"/>
        </a:spcAft>
        <a:buFont typeface="Arial" panose="020B0604020202020204"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en.wikipedia.org/wiki/Value_(economic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457200" y="228600"/>
            <a:ext cx="8305800" cy="4572000"/>
          </a:xfrm>
        </p:spPr>
        <p:txBody>
          <a:bodyPr>
            <a:normAutofit/>
          </a:bodyPr>
          <a:lstStyle/>
          <a:p>
            <a:pPr algn="ctr" eaLnBrk="1" fontAlgn="auto" hangingPunct="1">
              <a:spcAft>
                <a:spcPts val="0"/>
              </a:spcAft>
              <a:defRPr/>
            </a:pPr>
            <a:r>
              <a:rPr lang="zh-CN" altLang="en-US" sz="3600" b="1" dirty="0" smtClean="0">
                <a:solidFill>
                  <a:srgbClr val="FF0000"/>
                </a:solidFill>
                <a:effectLst>
                  <a:outerShdw blurRad="38100" dist="38100" dir="2700000" algn="tl">
                    <a:srgbClr val="000000">
                      <a:alpha val="43137"/>
                    </a:srgbClr>
                  </a:outerShdw>
                </a:effectLst>
                <a:ea typeface="宋体" charset="-122"/>
              </a:rPr>
              <a:t>补充材料</a:t>
            </a:r>
            <a:r>
              <a:rPr lang="en-US" altLang="zh-CN" sz="3600" b="1" dirty="0" smtClean="0">
                <a:solidFill>
                  <a:srgbClr val="FF0000"/>
                </a:solidFill>
                <a:effectLst>
                  <a:outerShdw blurRad="38100" dist="38100" dir="2700000" algn="tl">
                    <a:srgbClr val="000000">
                      <a:alpha val="43137"/>
                    </a:srgbClr>
                  </a:outerShdw>
                </a:effectLst>
                <a:ea typeface="宋体" charset="-122"/>
              </a:rPr>
              <a:t>-2</a:t>
            </a:r>
            <a:br>
              <a:rPr lang="en-US" altLang="zh-CN" sz="3600" b="1" dirty="0" smtClean="0">
                <a:solidFill>
                  <a:srgbClr val="FF0000"/>
                </a:solidFill>
                <a:effectLst>
                  <a:outerShdw blurRad="38100" dist="38100" dir="2700000" algn="tl">
                    <a:srgbClr val="000000">
                      <a:alpha val="43137"/>
                    </a:srgbClr>
                  </a:outerShdw>
                </a:effectLst>
                <a:ea typeface="宋体" charset="-122"/>
              </a:rPr>
            </a:br>
            <a:r>
              <a:rPr lang="en-US" altLang="zh-CN" sz="3600" dirty="0" smtClean="0">
                <a:ea typeface="宋体" charset="-122"/>
              </a:rPr>
              <a:t/>
            </a:r>
            <a:br>
              <a:rPr lang="en-US" altLang="zh-CN" sz="3600" dirty="0" smtClean="0">
                <a:ea typeface="宋体" charset="-122"/>
              </a:rPr>
            </a:br>
            <a:r>
              <a:rPr lang="en-US" altLang="zh-CN" sz="3600" dirty="0" smtClean="0">
                <a:ea typeface="宋体" charset="-122"/>
              </a:rPr>
              <a:t>Operations </a:t>
            </a:r>
            <a:r>
              <a:rPr lang="en-US" altLang="zh-CN" sz="3600" dirty="0">
                <a:ea typeface="宋体" charset="-122"/>
              </a:rPr>
              <a:t>Strategy &amp; </a:t>
            </a:r>
            <a:r>
              <a:rPr lang="en-US" altLang="zh-CN" sz="3600" dirty="0" smtClean="0">
                <a:ea typeface="宋体" charset="-122"/>
              </a:rPr>
              <a:t>Competitiveness (Ii)</a:t>
            </a:r>
          </a:p>
        </p:txBody>
      </p:sp>
      <p:sp>
        <p:nvSpPr>
          <p:cNvPr id="16387" name="Rectangle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200" b="0" dirty="0" smtClean="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685800" y="-152400"/>
            <a:ext cx="7772400" cy="876300"/>
          </a:xfrm>
          <a:extLst/>
        </p:spPr>
        <p:txBody>
          <a:bodyPr/>
          <a:lstStyle/>
          <a:p>
            <a:pPr eaLnBrk="1" hangingPunct="1">
              <a:defRPr/>
            </a:pPr>
            <a:r>
              <a:rPr lang="en-US" sz="3200" dirty="0" smtClean="0"/>
              <a:t>2. Remove Variability</a:t>
            </a:r>
          </a:p>
        </p:txBody>
      </p:sp>
      <p:sp>
        <p:nvSpPr>
          <p:cNvPr id="206851" name="Rectangle 3"/>
          <p:cNvSpPr>
            <a:spLocks noChangeArrowheads="1"/>
          </p:cNvSpPr>
          <p:nvPr/>
        </p:nvSpPr>
        <p:spPr bwMode="auto">
          <a:xfrm>
            <a:off x="820738" y="1295400"/>
            <a:ext cx="75422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JIT systems require managers to reduce variability caused by both internal and external factors</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Variability is any deviation from the optimum process</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Inventory hides variability</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Less variability results in less waste</a:t>
            </a:r>
          </a:p>
        </p:txBody>
      </p:sp>
      <p:sp>
        <p:nvSpPr>
          <p:cNvPr id="28676"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06851"/>
                                        </p:tgtEl>
                                        <p:attrNameLst>
                                          <p:attrName>style.visibility</p:attrName>
                                        </p:attrNameLst>
                                      </p:cBhvr>
                                      <p:to>
                                        <p:strVal val="visible"/>
                                      </p:to>
                                    </p:set>
                                    <p:animEffect transition="in" filter="strips(downRight)">
                                      <p:cBhvr>
                                        <p:cTn id="7" dur="500"/>
                                        <p:tgtEl>
                                          <p:spTgt spid="206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85800" y="-152400"/>
            <a:ext cx="7772400" cy="874713"/>
          </a:xfrm>
          <a:extLst/>
        </p:spPr>
        <p:txBody>
          <a:bodyPr/>
          <a:lstStyle/>
          <a:p>
            <a:pPr eaLnBrk="1" hangingPunct="1">
              <a:defRPr/>
            </a:pPr>
            <a:r>
              <a:rPr lang="en-US" sz="3200" dirty="0" smtClean="0"/>
              <a:t>Sources of Variability</a:t>
            </a:r>
          </a:p>
        </p:txBody>
      </p:sp>
      <p:sp>
        <p:nvSpPr>
          <p:cNvPr id="208899" name="Rectangle 3"/>
          <p:cNvSpPr>
            <a:spLocks noChangeArrowheads="1"/>
          </p:cNvSpPr>
          <p:nvPr/>
        </p:nvSpPr>
        <p:spPr bwMode="auto">
          <a:xfrm>
            <a:off x="811213" y="1524000"/>
            <a:ext cx="7519987"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Times" panose="02020603050405020304" pitchFamily="18" charset="0"/>
              <a:buAutoNum type="arabicPeriod"/>
            </a:pPr>
            <a:r>
              <a:rPr lang="en-US" altLang="zh-CN" sz="2800">
                <a:ea typeface="MS PGothic" panose="020B0600070205080204" pitchFamily="34" charset="-128"/>
              </a:rPr>
              <a:t>Incomplete or inaccurate drawings or specifications</a:t>
            </a:r>
          </a:p>
          <a:p>
            <a:pPr eaLnBrk="1" hangingPunct="1">
              <a:lnSpc>
                <a:spcPct val="90000"/>
              </a:lnSpc>
              <a:spcBef>
                <a:spcPct val="0"/>
              </a:spcBef>
              <a:spcAft>
                <a:spcPct val="40000"/>
              </a:spcAft>
              <a:buClr>
                <a:srgbClr val="BF0922"/>
              </a:buClr>
              <a:buFont typeface="Times" panose="02020603050405020304" pitchFamily="18" charset="0"/>
              <a:buAutoNum type="arabicPeriod"/>
            </a:pPr>
            <a:r>
              <a:rPr lang="en-US" altLang="zh-CN" sz="2800">
                <a:ea typeface="MS PGothic" panose="020B0600070205080204" pitchFamily="34" charset="-128"/>
              </a:rPr>
              <a:t>Poor production processes resulting in incorrect quantities, late, or non-conforming units</a:t>
            </a:r>
          </a:p>
          <a:p>
            <a:pPr eaLnBrk="1" hangingPunct="1">
              <a:lnSpc>
                <a:spcPct val="90000"/>
              </a:lnSpc>
              <a:spcBef>
                <a:spcPct val="0"/>
              </a:spcBef>
              <a:spcAft>
                <a:spcPct val="40000"/>
              </a:spcAft>
              <a:buClr>
                <a:srgbClr val="BF0922"/>
              </a:buClr>
              <a:buFont typeface="Times" panose="02020603050405020304" pitchFamily="18" charset="0"/>
              <a:buAutoNum type="arabicPeriod"/>
            </a:pPr>
            <a:r>
              <a:rPr lang="en-US" altLang="zh-CN" sz="2800">
                <a:ea typeface="MS PGothic" panose="020B0600070205080204" pitchFamily="34" charset="-128"/>
              </a:rPr>
              <a:t>Unknown customer demands</a:t>
            </a:r>
          </a:p>
        </p:txBody>
      </p:sp>
      <p:sp>
        <p:nvSpPr>
          <p:cNvPr id="30724"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08899"/>
                                        </p:tgtEl>
                                        <p:attrNameLst>
                                          <p:attrName>style.visibility</p:attrName>
                                        </p:attrNameLst>
                                      </p:cBhvr>
                                      <p:to>
                                        <p:strVal val="visible"/>
                                      </p:to>
                                    </p:set>
                                    <p:animEffect transition="in" filter="strips(downRight)">
                                      <p:cBhvr>
                                        <p:cTn id="7" dur="500"/>
                                        <p:tgtEl>
                                          <p:spTgt spid="208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5800" y="-152400"/>
            <a:ext cx="7772400" cy="874713"/>
          </a:xfrm>
          <a:extLst/>
        </p:spPr>
        <p:txBody>
          <a:bodyPr/>
          <a:lstStyle/>
          <a:p>
            <a:pPr eaLnBrk="1" hangingPunct="1">
              <a:defRPr/>
            </a:pPr>
            <a:r>
              <a:rPr lang="en-US" sz="3200" dirty="0" smtClean="0"/>
              <a:t>Sources of Variability</a:t>
            </a:r>
          </a:p>
        </p:txBody>
      </p:sp>
      <p:sp>
        <p:nvSpPr>
          <p:cNvPr id="32771" name="Rectangle 3"/>
          <p:cNvSpPr>
            <a:spLocks noChangeArrowheads="1"/>
          </p:cNvSpPr>
          <p:nvPr/>
        </p:nvSpPr>
        <p:spPr bwMode="auto">
          <a:xfrm>
            <a:off x="811213" y="1608138"/>
            <a:ext cx="7519987"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Times" panose="02020603050405020304" pitchFamily="18" charset="0"/>
              <a:buAutoNum type="arabicPeriod"/>
            </a:pPr>
            <a:r>
              <a:rPr lang="en-US" altLang="zh-CN" sz="2800">
                <a:ea typeface="MS PGothic" panose="020B0600070205080204" pitchFamily="34" charset="-128"/>
              </a:rPr>
              <a:t>Incomplete or inaccurate drawings or specifications</a:t>
            </a:r>
          </a:p>
          <a:p>
            <a:pPr eaLnBrk="1" hangingPunct="1">
              <a:lnSpc>
                <a:spcPct val="90000"/>
              </a:lnSpc>
              <a:spcBef>
                <a:spcPct val="0"/>
              </a:spcBef>
              <a:spcAft>
                <a:spcPct val="40000"/>
              </a:spcAft>
              <a:buClr>
                <a:srgbClr val="BF0922"/>
              </a:buClr>
              <a:buFont typeface="Times" panose="02020603050405020304" pitchFamily="18" charset="0"/>
              <a:buAutoNum type="arabicPeriod"/>
            </a:pPr>
            <a:r>
              <a:rPr lang="en-US" altLang="zh-CN" sz="2800">
                <a:ea typeface="MS PGothic" panose="020B0600070205080204" pitchFamily="34" charset="-128"/>
              </a:rPr>
              <a:t>Poor production processes resulting in incorrect quantities, late, or non-conforming units</a:t>
            </a:r>
          </a:p>
          <a:p>
            <a:pPr eaLnBrk="1" hangingPunct="1">
              <a:lnSpc>
                <a:spcPct val="90000"/>
              </a:lnSpc>
              <a:spcBef>
                <a:spcPct val="0"/>
              </a:spcBef>
              <a:spcAft>
                <a:spcPct val="40000"/>
              </a:spcAft>
              <a:buClr>
                <a:srgbClr val="BF0922"/>
              </a:buClr>
              <a:buFont typeface="Times" panose="02020603050405020304" pitchFamily="18" charset="0"/>
              <a:buAutoNum type="arabicPeriod"/>
            </a:pPr>
            <a:r>
              <a:rPr lang="en-US" altLang="zh-CN" sz="2800">
                <a:ea typeface="MS PGothic" panose="020B0600070205080204" pitchFamily="34" charset="-128"/>
              </a:rPr>
              <a:t>Unknown customer demands</a:t>
            </a:r>
          </a:p>
        </p:txBody>
      </p:sp>
      <p:sp>
        <p:nvSpPr>
          <p:cNvPr id="32772" name="Text Box 4"/>
          <p:cNvSpPr txBox="1">
            <a:spLocks noChangeArrowheads="1"/>
          </p:cNvSpPr>
          <p:nvPr/>
        </p:nvSpPr>
        <p:spPr bwMode="auto">
          <a:xfrm rot="-443773">
            <a:off x="2741613" y="3843338"/>
            <a:ext cx="5526087" cy="2143125"/>
          </a:xfrm>
          <a:prstGeom prst="rect">
            <a:avLst/>
          </a:prstGeom>
          <a:solidFill>
            <a:schemeClr val="accent2"/>
          </a:solidFill>
          <a:ln w="9525">
            <a:solidFill>
              <a:schemeClr val="tx1"/>
            </a:solidFill>
            <a:miter lim="800000"/>
            <a:headEnd/>
            <a:tailEnd/>
          </a:ln>
        </p:spPr>
        <p:txBody>
          <a:bodyPr lIns="306000" tIns="298800" rIns="306000" bIns="298800">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90000"/>
              </a:lnSpc>
              <a:spcBef>
                <a:spcPct val="40000"/>
              </a:spcBef>
              <a:spcAft>
                <a:spcPct val="0"/>
              </a:spcAft>
              <a:buFontTx/>
              <a:buNone/>
            </a:pPr>
            <a:r>
              <a:rPr lang="en-US" altLang="zh-CN" sz="2800">
                <a:ea typeface="MS PGothic" panose="020B0600070205080204" pitchFamily="34" charset="-128"/>
              </a:rPr>
              <a:t>Both JIT and inventory reduction are effective tools in identifying causes of variability</a:t>
            </a:r>
          </a:p>
        </p:txBody>
      </p:sp>
      <p:sp>
        <p:nvSpPr>
          <p:cNvPr id="32773"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85800" y="-304800"/>
            <a:ext cx="7772400" cy="1016000"/>
          </a:xfrm>
          <a:extLst/>
        </p:spPr>
        <p:txBody>
          <a:bodyPr/>
          <a:lstStyle/>
          <a:p>
            <a:pPr eaLnBrk="1" hangingPunct="1">
              <a:defRPr/>
            </a:pPr>
            <a:r>
              <a:rPr lang="en-US" sz="3200" dirty="0" smtClean="0"/>
              <a:t>3. Improve Throughput</a:t>
            </a:r>
          </a:p>
        </p:txBody>
      </p:sp>
      <p:sp>
        <p:nvSpPr>
          <p:cNvPr id="212995" name="Rectangle 3"/>
          <p:cNvSpPr>
            <a:spLocks noChangeArrowheads="1"/>
          </p:cNvSpPr>
          <p:nvPr/>
        </p:nvSpPr>
        <p:spPr bwMode="auto">
          <a:xfrm>
            <a:off x="993775" y="1447800"/>
            <a:ext cx="7127875"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The time it takes to move an order from receipt to delivery</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The time between the arrival of raw materials and the shipping of the finished order is called manufacturing cycle time</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A pull system increases throughput</a:t>
            </a:r>
          </a:p>
        </p:txBody>
      </p:sp>
      <p:sp>
        <p:nvSpPr>
          <p:cNvPr id="34820"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12995"/>
                                        </p:tgtEl>
                                        <p:attrNameLst>
                                          <p:attrName>style.visibility</p:attrName>
                                        </p:attrNameLst>
                                      </p:cBhvr>
                                      <p:to>
                                        <p:strVal val="visible"/>
                                      </p:to>
                                    </p:set>
                                    <p:animEffect transition="in" filter="strips(downRight)">
                                      <p:cBhvr>
                                        <p:cTn id="7" dur="500"/>
                                        <p:tgtEl>
                                          <p:spTgt spid="212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304800"/>
            <a:ext cx="7772400" cy="1016000"/>
          </a:xfrm>
          <a:extLst/>
        </p:spPr>
        <p:txBody>
          <a:bodyPr/>
          <a:lstStyle/>
          <a:p>
            <a:pPr eaLnBrk="1" hangingPunct="1">
              <a:defRPr/>
            </a:pPr>
            <a:r>
              <a:rPr lang="en-US" sz="3200" dirty="0" smtClean="0"/>
              <a:t>Improve Throughput</a:t>
            </a:r>
          </a:p>
        </p:txBody>
      </p:sp>
      <p:sp>
        <p:nvSpPr>
          <p:cNvPr id="215043" name="Rectangle 3"/>
          <p:cNvSpPr>
            <a:spLocks noChangeArrowheads="1"/>
          </p:cNvSpPr>
          <p:nvPr/>
        </p:nvSpPr>
        <p:spPr bwMode="auto">
          <a:xfrm>
            <a:off x="650875" y="1371600"/>
            <a:ext cx="78422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By pulling material in small lots, inventory cushions are removed, exposing problems and emphasizing continual improvement</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Manufacturing cycle time is reduced</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Push systems dump orders on the downstream stations regardless of the need</a:t>
            </a:r>
          </a:p>
        </p:txBody>
      </p:sp>
      <p:sp>
        <p:nvSpPr>
          <p:cNvPr id="36868"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15043"/>
                                        </p:tgtEl>
                                        <p:attrNameLst>
                                          <p:attrName>style.visibility</p:attrName>
                                        </p:attrNameLst>
                                      </p:cBhvr>
                                      <p:to>
                                        <p:strVal val="visible"/>
                                      </p:to>
                                    </p:set>
                                    <p:animEffect transition="in" filter="strips(downRight)">
                                      <p:cBhvr>
                                        <p:cTn id="7" dur="500"/>
                                        <p:tgtEl>
                                          <p:spTgt spid="215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228600"/>
            <a:ext cx="7772400" cy="925513"/>
          </a:xfrm>
          <a:extLst/>
        </p:spPr>
        <p:txBody>
          <a:bodyPr/>
          <a:lstStyle/>
          <a:p>
            <a:pPr eaLnBrk="1" hangingPunct="1">
              <a:defRPr/>
            </a:pPr>
            <a:r>
              <a:rPr lang="en-US" sz="3200" dirty="0" smtClean="0"/>
              <a:t>Just-In-Time (JIT)</a:t>
            </a:r>
          </a:p>
        </p:txBody>
      </p:sp>
      <p:sp>
        <p:nvSpPr>
          <p:cNvPr id="217091" name="Rectangle 3"/>
          <p:cNvSpPr>
            <a:spLocks noGrp="1" noChangeArrowheads="1"/>
          </p:cNvSpPr>
          <p:nvPr>
            <p:ph type="body" idx="1"/>
          </p:nvPr>
        </p:nvSpPr>
        <p:spPr>
          <a:xfrm>
            <a:off x="381000" y="1381125"/>
            <a:ext cx="6273800" cy="4873625"/>
          </a:xfrm>
        </p:spPr>
        <p:txBody>
          <a:bodyPr/>
          <a:lstStyle/>
          <a:p>
            <a:pPr eaLnBrk="1" hangingPunct="1">
              <a:buFont typeface="Arial" panose="020B0604020202020204" pitchFamily="34" charset="0"/>
              <a:buChar char="•"/>
            </a:pPr>
            <a:r>
              <a:rPr lang="en-US" altLang="zh-CN" smtClean="0">
                <a:ea typeface="宋体" panose="02010600030101010101" pitchFamily="2" charset="-122"/>
              </a:rPr>
              <a:t>Powerful strategy for improving operations</a:t>
            </a:r>
          </a:p>
          <a:p>
            <a:pPr eaLnBrk="1" hangingPunct="1">
              <a:buFont typeface="Arial" panose="020B0604020202020204" pitchFamily="34" charset="0"/>
              <a:buChar char="•"/>
            </a:pPr>
            <a:r>
              <a:rPr lang="en-US" altLang="zh-CN" smtClean="0">
                <a:ea typeface="宋体" panose="02010600030101010101" pitchFamily="2" charset="-122"/>
              </a:rPr>
              <a:t>Materials arrive where they </a:t>
            </a:r>
            <a:br>
              <a:rPr lang="en-US" altLang="zh-CN" smtClean="0">
                <a:ea typeface="宋体" panose="02010600030101010101" pitchFamily="2" charset="-122"/>
              </a:rPr>
            </a:br>
            <a:r>
              <a:rPr lang="en-US" altLang="zh-CN" smtClean="0">
                <a:ea typeface="宋体" panose="02010600030101010101" pitchFamily="2" charset="-122"/>
              </a:rPr>
              <a:t>are needed when they are </a:t>
            </a:r>
            <a:br>
              <a:rPr lang="en-US" altLang="zh-CN" smtClean="0">
                <a:ea typeface="宋体" panose="02010600030101010101" pitchFamily="2" charset="-122"/>
              </a:rPr>
            </a:br>
            <a:r>
              <a:rPr lang="en-US" altLang="zh-CN" smtClean="0">
                <a:ea typeface="宋体" panose="02010600030101010101" pitchFamily="2" charset="-122"/>
              </a:rPr>
              <a:t>needed</a:t>
            </a:r>
          </a:p>
          <a:p>
            <a:pPr eaLnBrk="1" hangingPunct="1">
              <a:buFont typeface="Arial" panose="020B0604020202020204" pitchFamily="34" charset="0"/>
              <a:buChar char="•"/>
            </a:pPr>
            <a:r>
              <a:rPr lang="en-US" altLang="zh-CN" smtClean="0">
                <a:ea typeface="宋体" panose="02010600030101010101" pitchFamily="2" charset="-122"/>
              </a:rPr>
              <a:t>Identifying problems and </a:t>
            </a:r>
            <a:br>
              <a:rPr lang="en-US" altLang="zh-CN" smtClean="0">
                <a:ea typeface="宋体" panose="02010600030101010101" pitchFamily="2" charset="-122"/>
              </a:rPr>
            </a:br>
            <a:r>
              <a:rPr lang="en-US" altLang="zh-CN" smtClean="0">
                <a:ea typeface="宋体" panose="02010600030101010101" pitchFamily="2" charset="-122"/>
              </a:rPr>
              <a:t>driving out waste reduces </a:t>
            </a:r>
            <a:br>
              <a:rPr lang="en-US" altLang="zh-CN" smtClean="0">
                <a:ea typeface="宋体" panose="02010600030101010101" pitchFamily="2" charset="-122"/>
              </a:rPr>
            </a:br>
            <a:r>
              <a:rPr lang="en-US" altLang="zh-CN" smtClean="0">
                <a:ea typeface="宋体" panose="02010600030101010101" pitchFamily="2" charset="-122"/>
              </a:rPr>
              <a:t>costs and variability and </a:t>
            </a:r>
            <a:br>
              <a:rPr lang="en-US" altLang="zh-CN" smtClean="0">
                <a:ea typeface="宋体" panose="02010600030101010101" pitchFamily="2" charset="-122"/>
              </a:rPr>
            </a:br>
            <a:r>
              <a:rPr lang="en-US" altLang="zh-CN" smtClean="0">
                <a:ea typeface="宋体" panose="02010600030101010101" pitchFamily="2" charset="-122"/>
              </a:rPr>
              <a:t>improves throughput</a:t>
            </a:r>
          </a:p>
          <a:p>
            <a:pPr eaLnBrk="1" hangingPunct="1">
              <a:buFont typeface="Arial" panose="020B0604020202020204" pitchFamily="34" charset="0"/>
              <a:buChar char="•"/>
            </a:pPr>
            <a:r>
              <a:rPr lang="en-US" altLang="zh-CN" smtClean="0">
                <a:ea typeface="宋体" panose="02010600030101010101" pitchFamily="2" charset="-122"/>
              </a:rPr>
              <a:t>Requires a meaningful </a:t>
            </a:r>
            <a:br>
              <a:rPr lang="en-US" altLang="zh-CN" smtClean="0">
                <a:ea typeface="宋体" panose="02010600030101010101" pitchFamily="2" charset="-122"/>
              </a:rPr>
            </a:br>
            <a:r>
              <a:rPr lang="en-US" altLang="zh-CN" smtClean="0">
                <a:ea typeface="宋体" panose="02010600030101010101" pitchFamily="2" charset="-122"/>
              </a:rPr>
              <a:t>buyer-supplier relationship</a:t>
            </a:r>
          </a:p>
        </p:txBody>
      </p:sp>
      <p:pic>
        <p:nvPicPr>
          <p:cNvPr id="217092" name="Picture 4" descr="Olive Garden J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244725"/>
            <a:ext cx="26733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17091"/>
                                        </p:tgtEl>
                                        <p:attrNameLst>
                                          <p:attrName>style.visibility</p:attrName>
                                        </p:attrNameLst>
                                      </p:cBhvr>
                                      <p:to>
                                        <p:strVal val="visible"/>
                                      </p:to>
                                    </p:set>
                                    <p:animEffect transition="in" filter="strips(downRight)">
                                      <p:cBhvr>
                                        <p:cTn id="7" dur="1000"/>
                                        <p:tgtEl>
                                          <p:spTgt spid="217091"/>
                                        </p:tgtEl>
                                      </p:cBhvr>
                                    </p:animEffect>
                                  </p:childTnLst>
                                </p:cTn>
                              </p:par>
                            </p:childTnLst>
                          </p:cTn>
                        </p:par>
                        <p:par>
                          <p:cTn id="8" fill="hold" nodeType="afterGroup">
                            <p:stCondLst>
                              <p:cond delay="2000"/>
                            </p:stCondLst>
                            <p:childTnLst>
                              <p:par>
                                <p:cTn id="9" presetID="23" presetClass="entr" presetSubtype="272" fill="hold" nodeType="afterEffect">
                                  <p:stCondLst>
                                    <p:cond delay="0"/>
                                  </p:stCondLst>
                                  <p:childTnLst>
                                    <p:set>
                                      <p:cBhvr>
                                        <p:cTn id="10" dur="1" fill="hold">
                                          <p:stCondLst>
                                            <p:cond delay="0"/>
                                          </p:stCondLst>
                                        </p:cTn>
                                        <p:tgtEl>
                                          <p:spTgt spid="217092"/>
                                        </p:tgtEl>
                                        <p:attrNameLst>
                                          <p:attrName>style.visibility</p:attrName>
                                        </p:attrNameLst>
                                      </p:cBhvr>
                                      <p:to>
                                        <p:strVal val="visible"/>
                                      </p:to>
                                    </p:set>
                                    <p:anim calcmode="lin" valueType="num">
                                      <p:cBhvr>
                                        <p:cTn id="11" dur="1000" fill="hold"/>
                                        <p:tgtEl>
                                          <p:spTgt spid="217092"/>
                                        </p:tgtEl>
                                        <p:attrNameLst>
                                          <p:attrName>ppt_w</p:attrName>
                                        </p:attrNameLst>
                                      </p:cBhvr>
                                      <p:tavLst>
                                        <p:tav tm="0">
                                          <p:val>
                                            <p:strVal val="2/3*#ppt_w"/>
                                          </p:val>
                                        </p:tav>
                                        <p:tav tm="100000">
                                          <p:val>
                                            <p:strVal val="#ppt_w"/>
                                          </p:val>
                                        </p:tav>
                                      </p:tavLst>
                                    </p:anim>
                                    <p:anim calcmode="lin" valueType="num">
                                      <p:cBhvr>
                                        <p:cTn id="12" dur="1000" fill="hold"/>
                                        <p:tgtEl>
                                          <p:spTgt spid="21709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descr="F 1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1295400"/>
            <a:ext cx="775335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15" name="Rectangle 3"/>
          <p:cNvSpPr>
            <a:spLocks noGrp="1" noChangeArrowheads="1"/>
          </p:cNvSpPr>
          <p:nvPr>
            <p:ph type="title"/>
          </p:nvPr>
        </p:nvSpPr>
        <p:spPr>
          <a:xfrm>
            <a:off x="481013" y="-533400"/>
            <a:ext cx="8153400" cy="1295400"/>
          </a:xfrm>
          <a:extLst/>
        </p:spPr>
        <p:txBody>
          <a:bodyPr/>
          <a:lstStyle/>
          <a:p>
            <a:pPr eaLnBrk="1" hangingPunct="1">
              <a:lnSpc>
                <a:spcPct val="80000"/>
              </a:lnSpc>
              <a:defRPr/>
            </a:pPr>
            <a:r>
              <a:rPr lang="en-US" sz="3200" dirty="0" smtClean="0">
                <a:effectLst>
                  <a:outerShdw blurRad="38100" dist="38100" dir="2700000" algn="tl">
                    <a:srgbClr val="C0C0C0"/>
                  </a:outerShdw>
                </a:effectLst>
              </a:rPr>
              <a:t>JIT and Competitive Advantage</a:t>
            </a:r>
          </a:p>
        </p:txBody>
      </p:sp>
      <p:sp>
        <p:nvSpPr>
          <p:cNvPr id="39940"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218114"/>
                                        </p:tgtEl>
                                        <p:attrNameLst>
                                          <p:attrName>style.visibility</p:attrName>
                                        </p:attrNameLst>
                                      </p:cBhvr>
                                      <p:to>
                                        <p:strVal val="visible"/>
                                      </p:to>
                                    </p:set>
                                    <p:animEffect transition="in" filter="strips(downRight)">
                                      <p:cBhvr>
                                        <p:cTn id="7" dur="1000"/>
                                        <p:tgtEl>
                                          <p:spTgt spid="218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4" name="Picture 4" descr="F 16-1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050" y="1893888"/>
            <a:ext cx="65659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6" name="Rectangle 3"/>
          <p:cNvSpPr txBox="1">
            <a:spLocks noChangeArrowheads="1"/>
          </p:cNvSpPr>
          <p:nvPr/>
        </p:nvSpPr>
        <p:spPr>
          <a:xfrm>
            <a:off x="481013" y="-533400"/>
            <a:ext cx="8153400" cy="1295400"/>
          </a:xfrm>
          <a:prstGeom prst="rect">
            <a:avLst/>
          </a:prstGeom>
          <a:extLst/>
        </p:spPr>
        <p:txBody>
          <a:bodyPr anchor="b">
            <a:normAutofit/>
          </a:bodyPr>
          <a:lstStyle>
            <a:lvl1pPr algn="l" rtl="0" fontAlgn="base">
              <a:spcBef>
                <a:spcPct val="0"/>
              </a:spcBef>
              <a:spcAft>
                <a:spcPct val="0"/>
              </a:spcAft>
              <a:defRPr sz="3600" kern="1200" cap="all" spc="-6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Black" pitchFamily="34" charset="0"/>
                <a:ea typeface="微软雅黑" pitchFamily="34" charset="-122"/>
              </a:defRPr>
            </a:lvl2pPr>
            <a:lvl3pPr algn="l" rtl="0" fontAlgn="base">
              <a:spcBef>
                <a:spcPct val="0"/>
              </a:spcBef>
              <a:spcAft>
                <a:spcPct val="0"/>
              </a:spcAft>
              <a:defRPr sz="3600">
                <a:solidFill>
                  <a:schemeClr val="tx2"/>
                </a:solidFill>
                <a:latin typeface="Arial Black" pitchFamily="34" charset="0"/>
                <a:ea typeface="微软雅黑" pitchFamily="34" charset="-122"/>
              </a:defRPr>
            </a:lvl3pPr>
            <a:lvl4pPr algn="l" rtl="0" fontAlgn="base">
              <a:spcBef>
                <a:spcPct val="0"/>
              </a:spcBef>
              <a:spcAft>
                <a:spcPct val="0"/>
              </a:spcAft>
              <a:defRPr sz="3600">
                <a:solidFill>
                  <a:schemeClr val="tx2"/>
                </a:solidFill>
                <a:latin typeface="Arial Black" pitchFamily="34" charset="0"/>
                <a:ea typeface="微软雅黑" pitchFamily="34" charset="-122"/>
              </a:defRPr>
            </a:lvl4pPr>
            <a:lvl5pPr algn="l" rtl="0" fontAlgn="base">
              <a:spcBef>
                <a:spcPct val="0"/>
              </a:spcBef>
              <a:spcAft>
                <a:spcPct val="0"/>
              </a:spcAft>
              <a:defRPr sz="3600">
                <a:solidFill>
                  <a:schemeClr val="tx2"/>
                </a:solidFill>
                <a:latin typeface="Arial Black" pitchFamily="34" charset="0"/>
                <a:ea typeface="微软雅黑" pitchFamily="34" charset="-122"/>
              </a:defRPr>
            </a:lvl5pPr>
            <a:lvl6pPr marL="457200" algn="l" rtl="0" fontAlgn="base">
              <a:spcBef>
                <a:spcPct val="0"/>
              </a:spcBef>
              <a:spcAft>
                <a:spcPct val="0"/>
              </a:spcAft>
              <a:defRPr sz="3600">
                <a:solidFill>
                  <a:schemeClr val="tx2"/>
                </a:solidFill>
                <a:latin typeface="Arial Black" pitchFamily="34" charset="0"/>
                <a:ea typeface="微软雅黑" pitchFamily="34" charset="-122"/>
              </a:defRPr>
            </a:lvl6pPr>
            <a:lvl7pPr marL="914400" algn="l" rtl="0" fontAlgn="base">
              <a:spcBef>
                <a:spcPct val="0"/>
              </a:spcBef>
              <a:spcAft>
                <a:spcPct val="0"/>
              </a:spcAft>
              <a:defRPr sz="3600">
                <a:solidFill>
                  <a:schemeClr val="tx2"/>
                </a:solidFill>
                <a:latin typeface="Arial Black" pitchFamily="34" charset="0"/>
                <a:ea typeface="微软雅黑" pitchFamily="34" charset="-122"/>
              </a:defRPr>
            </a:lvl7pPr>
            <a:lvl8pPr marL="1371600" algn="l" rtl="0" fontAlgn="base">
              <a:spcBef>
                <a:spcPct val="0"/>
              </a:spcBef>
              <a:spcAft>
                <a:spcPct val="0"/>
              </a:spcAft>
              <a:defRPr sz="3600">
                <a:solidFill>
                  <a:schemeClr val="tx2"/>
                </a:solidFill>
                <a:latin typeface="Arial Black" pitchFamily="34" charset="0"/>
                <a:ea typeface="微软雅黑" pitchFamily="34" charset="-122"/>
              </a:defRPr>
            </a:lvl8pPr>
            <a:lvl9pPr marL="1828800" algn="l" rtl="0" fontAlgn="base">
              <a:spcBef>
                <a:spcPct val="0"/>
              </a:spcBef>
              <a:spcAft>
                <a:spcPct val="0"/>
              </a:spcAft>
              <a:defRPr sz="3600">
                <a:solidFill>
                  <a:schemeClr val="tx2"/>
                </a:solidFill>
                <a:latin typeface="Arial Black" pitchFamily="34" charset="0"/>
                <a:ea typeface="微软雅黑" pitchFamily="34" charset="-122"/>
              </a:defRPr>
            </a:lvl9pPr>
          </a:lstStyle>
          <a:p>
            <a:pPr eaLnBrk="1" hangingPunct="1">
              <a:lnSpc>
                <a:spcPct val="80000"/>
              </a:lnSpc>
              <a:defRPr/>
            </a:pPr>
            <a:r>
              <a:rPr lang="en-US" sz="3200" smtClean="0">
                <a:effectLst>
                  <a:outerShdw blurRad="38100" dist="38100" dir="2700000" algn="tl">
                    <a:srgbClr val="C0C0C0"/>
                  </a:outerShdw>
                </a:effectLst>
              </a:rPr>
              <a:t>JIT and Competitive Advantage</a:t>
            </a:r>
            <a:endParaRPr lang="en-US" sz="3200" dirty="0" smtClean="0">
              <a:effectLst>
                <a:outerShdw blurRad="38100" dist="38100" dir="2700000" algn="tl">
                  <a:srgbClr val="C0C0C0"/>
                </a:outerShdw>
              </a:effectLst>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220164"/>
                                        </p:tgtEl>
                                        <p:attrNameLst>
                                          <p:attrName>style.visibility</p:attrName>
                                        </p:attrNameLst>
                                      </p:cBhvr>
                                      <p:to>
                                        <p:strVal val="visible"/>
                                      </p:to>
                                    </p:set>
                                    <p:animEffect transition="in" filter="strips(downRight)">
                                      <p:cBhvr>
                                        <p:cTn id="7" dur="1000"/>
                                        <p:tgtEl>
                                          <p:spTgt spid="220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304800"/>
            <a:ext cx="7772400" cy="977900"/>
          </a:xfrm>
          <a:extLst/>
        </p:spPr>
        <p:txBody>
          <a:bodyPr/>
          <a:lstStyle/>
          <a:p>
            <a:pPr eaLnBrk="1" hangingPunct="1">
              <a:defRPr/>
            </a:pPr>
            <a:r>
              <a:rPr lang="en-US" sz="3200" dirty="0" smtClean="0"/>
              <a:t>JIT Partnerships</a:t>
            </a:r>
          </a:p>
        </p:txBody>
      </p:sp>
      <p:sp>
        <p:nvSpPr>
          <p:cNvPr id="222211" name="Rectangle 3"/>
          <p:cNvSpPr>
            <a:spLocks noChangeArrowheads="1"/>
          </p:cNvSpPr>
          <p:nvPr/>
        </p:nvSpPr>
        <p:spPr bwMode="auto">
          <a:xfrm>
            <a:off x="733425" y="1219200"/>
            <a:ext cx="7753350" cy="37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1168400" indent="-455613">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JIT partnerships exist when a supplier and purchaser work together to remove waste and drive down costs</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Four goals of JIT partnerships are:</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MS PGothic" panose="020B0600070205080204" pitchFamily="34" charset="-128"/>
              </a:rPr>
              <a:t>Removal of unnecessary activities</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MS PGothic" panose="020B0600070205080204" pitchFamily="34" charset="-128"/>
              </a:rPr>
              <a:t>Removal of in-plant inventory</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MS PGothic" panose="020B0600070205080204" pitchFamily="34" charset="-128"/>
              </a:rPr>
              <a:t>Removal of in-transit inventory</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MS PGothic" panose="020B0600070205080204" pitchFamily="34" charset="-128"/>
              </a:rPr>
              <a:t>Improved quality and reliability</a:t>
            </a:r>
          </a:p>
        </p:txBody>
      </p:sp>
      <p:sp>
        <p:nvSpPr>
          <p:cNvPr id="44036"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22211"/>
                                        </p:tgtEl>
                                        <p:attrNameLst>
                                          <p:attrName>style.visibility</p:attrName>
                                        </p:attrNameLst>
                                      </p:cBhvr>
                                      <p:to>
                                        <p:strVal val="visible"/>
                                      </p:to>
                                    </p:set>
                                    <p:animEffect transition="in" filter="strips(downRight)">
                                      <p:cBhvr>
                                        <p:cTn id="7" dur="500"/>
                                        <p:tgtEl>
                                          <p:spTgt spid="222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685800" y="-304800"/>
            <a:ext cx="7772400" cy="977900"/>
          </a:xfrm>
          <a:extLst/>
        </p:spPr>
        <p:txBody>
          <a:bodyPr/>
          <a:lstStyle/>
          <a:p>
            <a:pPr eaLnBrk="1" hangingPunct="1">
              <a:defRPr/>
            </a:pPr>
            <a:r>
              <a:rPr lang="en-US" sz="3200" dirty="0" smtClean="0"/>
              <a:t>JIT Partnerships</a:t>
            </a:r>
          </a:p>
        </p:txBody>
      </p:sp>
      <p:pic>
        <p:nvPicPr>
          <p:cNvPr id="224259" name="Picture 3" descr="F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450975"/>
            <a:ext cx="8408988"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224259"/>
                                        </p:tgtEl>
                                        <p:attrNameLst>
                                          <p:attrName>style.visibility</p:attrName>
                                        </p:attrNameLst>
                                      </p:cBhvr>
                                      <p:to>
                                        <p:strVal val="visible"/>
                                      </p:to>
                                    </p:set>
                                    <p:anim calcmode="lin" valueType="num">
                                      <p:cBhvr>
                                        <p:cTn id="7" dur="1000" fill="hold"/>
                                        <p:tgtEl>
                                          <p:spTgt spid="224259"/>
                                        </p:tgtEl>
                                        <p:attrNameLst>
                                          <p:attrName>ppt_w</p:attrName>
                                        </p:attrNameLst>
                                      </p:cBhvr>
                                      <p:tavLst>
                                        <p:tav tm="0">
                                          <p:val>
                                            <p:strVal val="2/3*#ppt_w"/>
                                          </p:val>
                                        </p:tav>
                                        <p:tav tm="100000">
                                          <p:val>
                                            <p:strVal val="#ppt_w"/>
                                          </p:val>
                                        </p:tav>
                                      </p:tavLst>
                                    </p:anim>
                                    <p:anim calcmode="lin" valueType="num">
                                      <p:cBhvr>
                                        <p:cTn id="8" dur="1000" fill="hold"/>
                                        <p:tgtEl>
                                          <p:spTgt spid="224259"/>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152400"/>
            <a:ext cx="8382000" cy="533400"/>
          </a:xfrm>
        </p:spPr>
        <p:txBody>
          <a:bodyPr>
            <a:normAutofit fontScale="90000"/>
          </a:bodyPr>
          <a:lstStyle/>
          <a:p>
            <a:pPr eaLnBrk="1" fontAlgn="auto" hangingPunct="1">
              <a:spcAft>
                <a:spcPts val="0"/>
              </a:spcAft>
              <a:defRPr/>
            </a:pPr>
            <a:r>
              <a:rPr lang="en-US" altLang="zh-CN" dirty="0" smtClean="0">
                <a:ea typeface="宋体" charset="-122"/>
              </a:rPr>
              <a:t>What you should learn</a:t>
            </a:r>
            <a:endParaRPr lang="zh-CN" altLang="en-US" dirty="0" smtClean="0">
              <a:ea typeface="宋体" charset="-122"/>
            </a:endParaRPr>
          </a:p>
        </p:txBody>
      </p:sp>
      <p:sp>
        <p:nvSpPr>
          <p:cNvPr id="4099" name="内容占位符 2"/>
          <p:cNvSpPr>
            <a:spLocks noGrp="1"/>
          </p:cNvSpPr>
          <p:nvPr>
            <p:ph idx="1"/>
          </p:nvPr>
        </p:nvSpPr>
        <p:spPr/>
        <p:txBody>
          <a:bodyPr rtlCol="0">
            <a:normAutofit/>
          </a:bodyPr>
          <a:lstStyle/>
          <a:p>
            <a:pPr eaLnBrk="1" fontAlgn="auto" hangingPunct="1">
              <a:buFont typeface="Wingdings" panose="05000000000000000000" pitchFamily="2" charset="2"/>
              <a:buChar char="Ø"/>
              <a:defRPr/>
            </a:pPr>
            <a:r>
              <a:rPr lang="en-US" altLang="zh-CN" dirty="0" smtClean="0">
                <a:ea typeface="宋体" charset="-122"/>
              </a:rPr>
              <a:t>Just-In-Time (JIT)</a:t>
            </a:r>
          </a:p>
          <a:p>
            <a:pPr eaLnBrk="1" fontAlgn="auto" hangingPunct="1">
              <a:buFont typeface="Wingdings" panose="05000000000000000000" pitchFamily="2" charset="2"/>
              <a:buChar char="Ø"/>
              <a:defRPr/>
            </a:pPr>
            <a:r>
              <a:rPr lang="en-US" altLang="zh-CN" dirty="0" smtClean="0">
                <a:ea typeface="宋体" charset="-122"/>
              </a:rPr>
              <a:t>Value Stream Mapping (VSM) for lean manufacturing</a:t>
            </a:r>
          </a:p>
          <a:p>
            <a:pPr eaLnBrk="1" fontAlgn="auto" hangingPunct="1">
              <a:buFont typeface="Wingdings" panose="05000000000000000000" pitchFamily="2" charset="2"/>
              <a:buChar char="Ø"/>
              <a:defRPr/>
            </a:pPr>
            <a:r>
              <a:rPr lang="en-US" altLang="zh-CN" dirty="0" smtClean="0">
                <a:ea typeface="宋体" charset="-122"/>
              </a:rPr>
              <a:t>Theory of Constraints (TOC)</a:t>
            </a:r>
          </a:p>
          <a:p>
            <a:pPr marL="0" indent="0" eaLnBrk="1" fontAlgn="auto" hangingPunct="1">
              <a:defRPr/>
            </a:pPr>
            <a:endParaRPr lang="en-US" altLang="zh-CN" dirty="0" smtClean="0">
              <a:ea typeface="宋体" charset="-122"/>
            </a:endParaRPr>
          </a:p>
          <a:p>
            <a:pPr marL="0" indent="0" eaLnBrk="1" fontAlgn="auto" hangingPunct="1">
              <a:defRPr/>
            </a:pPr>
            <a:endParaRPr lang="zh-CN" altLang="en-US" dirty="0" smtClean="0">
              <a:ea typeface="宋体" charset="-122"/>
            </a:endParaRPr>
          </a:p>
        </p:txBody>
      </p:sp>
      <p:sp>
        <p:nvSpPr>
          <p:cNvPr id="17412"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685800" y="-152400"/>
            <a:ext cx="7772400" cy="889000"/>
          </a:xfrm>
          <a:extLst/>
        </p:spPr>
        <p:txBody>
          <a:bodyPr/>
          <a:lstStyle/>
          <a:p>
            <a:pPr eaLnBrk="1" hangingPunct="1">
              <a:defRPr/>
            </a:pPr>
            <a:r>
              <a:rPr lang="en-US" sz="3200" dirty="0" smtClean="0"/>
              <a:t>JIT Layout</a:t>
            </a:r>
          </a:p>
        </p:txBody>
      </p:sp>
      <p:sp>
        <p:nvSpPr>
          <p:cNvPr id="228356" name="Rectangle 4"/>
          <p:cNvSpPr>
            <a:spLocks noChangeArrowheads="1"/>
          </p:cNvSpPr>
          <p:nvPr/>
        </p:nvSpPr>
        <p:spPr bwMode="auto">
          <a:xfrm>
            <a:off x="682625" y="1219200"/>
            <a:ext cx="5661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800">
                <a:ea typeface="MS PGothic" panose="020B0600070205080204" pitchFamily="34" charset="-128"/>
              </a:rPr>
              <a:t>Reduce waste due to movement</a:t>
            </a:r>
          </a:p>
        </p:txBody>
      </p:sp>
      <p:sp>
        <p:nvSpPr>
          <p:cNvPr id="48132" name="Rectangle 6"/>
          <p:cNvSpPr>
            <a:spLocks noChangeArrowheads="1"/>
          </p:cNvSpPr>
          <p:nvPr/>
        </p:nvSpPr>
        <p:spPr bwMode="auto">
          <a:xfrm>
            <a:off x="887413" y="2057400"/>
            <a:ext cx="7413625"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FontTx/>
              <a:buNone/>
            </a:pPr>
            <a:r>
              <a:rPr lang="en-US" altLang="zh-CN" sz="2400">
                <a:ea typeface="MS PGothic" panose="020B0600070205080204" pitchFamily="34" charset="-128"/>
              </a:rPr>
              <a:t>JIT Layout Tactics</a:t>
            </a:r>
          </a:p>
          <a:p>
            <a:pPr eaLnBrk="1" hangingPunct="1">
              <a:lnSpc>
                <a:spcPct val="90000"/>
              </a:lnSpc>
              <a:spcBef>
                <a:spcPct val="0"/>
              </a:spcBef>
              <a:spcAft>
                <a:spcPct val="20000"/>
              </a:spcAft>
              <a:buFontTx/>
              <a:buNone/>
            </a:pPr>
            <a:r>
              <a:rPr lang="en-US" altLang="zh-CN" sz="2400">
                <a:ea typeface="MS PGothic" panose="020B0600070205080204" pitchFamily="34" charset="-128"/>
              </a:rPr>
              <a:t>Build work cells for families of products</a:t>
            </a:r>
          </a:p>
          <a:p>
            <a:pPr eaLnBrk="1" hangingPunct="1">
              <a:lnSpc>
                <a:spcPct val="90000"/>
              </a:lnSpc>
              <a:spcBef>
                <a:spcPct val="0"/>
              </a:spcBef>
              <a:spcAft>
                <a:spcPct val="20000"/>
              </a:spcAft>
              <a:buFontTx/>
              <a:buNone/>
            </a:pPr>
            <a:r>
              <a:rPr lang="en-US" altLang="zh-CN" sz="2400">
                <a:ea typeface="MS PGothic" panose="020B0600070205080204" pitchFamily="34" charset="-128"/>
              </a:rPr>
              <a:t>Include a large number operations in a small area</a:t>
            </a:r>
          </a:p>
          <a:p>
            <a:pPr eaLnBrk="1" hangingPunct="1">
              <a:lnSpc>
                <a:spcPct val="90000"/>
              </a:lnSpc>
              <a:spcBef>
                <a:spcPct val="0"/>
              </a:spcBef>
              <a:spcAft>
                <a:spcPct val="20000"/>
              </a:spcAft>
              <a:buFontTx/>
              <a:buNone/>
            </a:pPr>
            <a:r>
              <a:rPr lang="en-US" altLang="zh-CN" sz="2400">
                <a:ea typeface="MS PGothic" panose="020B0600070205080204" pitchFamily="34" charset="-128"/>
              </a:rPr>
              <a:t>Minimize distance</a:t>
            </a:r>
          </a:p>
          <a:p>
            <a:pPr eaLnBrk="1" hangingPunct="1">
              <a:lnSpc>
                <a:spcPct val="90000"/>
              </a:lnSpc>
              <a:spcBef>
                <a:spcPct val="0"/>
              </a:spcBef>
              <a:spcAft>
                <a:spcPct val="20000"/>
              </a:spcAft>
              <a:buFontTx/>
              <a:buNone/>
            </a:pPr>
            <a:r>
              <a:rPr lang="en-US" altLang="zh-CN" sz="2400">
                <a:ea typeface="MS PGothic" panose="020B0600070205080204" pitchFamily="34" charset="-128"/>
              </a:rPr>
              <a:t>Design little space for inventory</a:t>
            </a:r>
          </a:p>
          <a:p>
            <a:pPr eaLnBrk="1" hangingPunct="1">
              <a:lnSpc>
                <a:spcPct val="90000"/>
              </a:lnSpc>
              <a:spcBef>
                <a:spcPct val="0"/>
              </a:spcBef>
              <a:spcAft>
                <a:spcPct val="20000"/>
              </a:spcAft>
              <a:buFontTx/>
              <a:buNone/>
            </a:pPr>
            <a:r>
              <a:rPr lang="en-US" altLang="zh-CN" sz="2400">
                <a:ea typeface="MS PGothic" panose="020B0600070205080204" pitchFamily="34" charset="-128"/>
              </a:rPr>
              <a:t>Improve employee communication</a:t>
            </a:r>
          </a:p>
          <a:p>
            <a:pPr eaLnBrk="1" hangingPunct="1">
              <a:lnSpc>
                <a:spcPct val="90000"/>
              </a:lnSpc>
              <a:spcBef>
                <a:spcPct val="0"/>
              </a:spcBef>
              <a:spcAft>
                <a:spcPct val="20000"/>
              </a:spcAft>
              <a:buFontTx/>
              <a:buNone/>
            </a:pPr>
            <a:r>
              <a:rPr lang="en-US" altLang="zh-CN" sz="2400">
                <a:ea typeface="MS PGothic" panose="020B0600070205080204" pitchFamily="34" charset="-128"/>
              </a:rPr>
              <a:t>Use poka-yoke (fail safe) devices</a:t>
            </a:r>
          </a:p>
          <a:p>
            <a:pPr eaLnBrk="1" hangingPunct="1">
              <a:lnSpc>
                <a:spcPct val="90000"/>
              </a:lnSpc>
              <a:spcBef>
                <a:spcPct val="0"/>
              </a:spcBef>
              <a:spcAft>
                <a:spcPct val="20000"/>
              </a:spcAft>
              <a:buFontTx/>
              <a:buNone/>
            </a:pPr>
            <a:r>
              <a:rPr lang="en-US" altLang="zh-CN" sz="2400">
                <a:ea typeface="MS PGothic" panose="020B0600070205080204" pitchFamily="34" charset="-128"/>
              </a:rPr>
              <a:t>Build flexible or movable equipment</a:t>
            </a:r>
          </a:p>
          <a:p>
            <a:pPr eaLnBrk="1" hangingPunct="1">
              <a:lnSpc>
                <a:spcPct val="90000"/>
              </a:lnSpc>
              <a:spcBef>
                <a:spcPct val="0"/>
              </a:spcBef>
              <a:spcAft>
                <a:spcPct val="20000"/>
              </a:spcAft>
              <a:buFontTx/>
              <a:buNone/>
            </a:pPr>
            <a:r>
              <a:rPr lang="en-US" altLang="zh-CN" sz="2400">
                <a:ea typeface="MS PGothic" panose="020B0600070205080204" pitchFamily="34" charset="-128"/>
              </a:rPr>
              <a:t>Cross-train workers to add flexibility</a:t>
            </a:r>
          </a:p>
        </p:txBody>
      </p:sp>
      <p:sp>
        <p:nvSpPr>
          <p:cNvPr id="48133" name="Line 7"/>
          <p:cNvSpPr>
            <a:spLocks noChangeShapeType="1"/>
          </p:cNvSpPr>
          <p:nvPr/>
        </p:nvSpPr>
        <p:spPr bwMode="auto">
          <a:xfrm>
            <a:off x="952500" y="2438400"/>
            <a:ext cx="7162800" cy="0"/>
          </a:xfrm>
          <a:prstGeom prst="line">
            <a:avLst/>
          </a:prstGeom>
          <a:noFill/>
          <a:ln w="57150">
            <a:solidFill>
              <a:srgbClr val="BF092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4" name="Line 8"/>
          <p:cNvSpPr>
            <a:spLocks noChangeShapeType="1"/>
          </p:cNvSpPr>
          <p:nvPr/>
        </p:nvSpPr>
        <p:spPr bwMode="auto">
          <a:xfrm>
            <a:off x="952500" y="5791200"/>
            <a:ext cx="7150100" cy="0"/>
          </a:xfrm>
          <a:prstGeom prst="line">
            <a:avLst/>
          </a:prstGeom>
          <a:noFill/>
          <a:ln w="57150">
            <a:solidFill>
              <a:srgbClr val="BF092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5"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228356"/>
                                        </p:tgtEl>
                                        <p:attrNameLst>
                                          <p:attrName>style.visibility</p:attrName>
                                        </p:attrNameLst>
                                      </p:cBhvr>
                                      <p:to>
                                        <p:strVal val="visible"/>
                                      </p:to>
                                    </p:set>
                                    <p:animEffect transition="in" filter="wipe(left)">
                                      <p:cBhvr>
                                        <p:cTn id="7" dur="500"/>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21507" name="Rectangle 2"/>
          <p:cNvSpPr>
            <a:spLocks noGrp="1" noChangeArrowheads="1"/>
          </p:cNvSpPr>
          <p:nvPr>
            <p:ph type="title"/>
          </p:nvPr>
        </p:nvSpPr>
        <p:spPr/>
        <p:txBody>
          <a:bodyPr>
            <a:normAutofit fontScale="90000"/>
          </a:bodyPr>
          <a:lstStyle/>
          <a:p>
            <a:pPr eaLnBrk="1" hangingPunct="1">
              <a:defRPr/>
            </a:pPr>
            <a:r>
              <a:rPr lang="en-US" altLang="zh-CN" dirty="0" smtClean="0">
                <a:ea typeface="宋体" charset="-122"/>
              </a:rPr>
              <a:t>Process layouts</a:t>
            </a:r>
          </a:p>
        </p:txBody>
      </p:sp>
      <p:graphicFrame>
        <p:nvGraphicFramePr>
          <p:cNvPr id="50180" name="Object 2"/>
          <p:cNvGraphicFramePr>
            <a:graphicFrameLocks noGrp="1" noChangeAspect="1"/>
          </p:cNvGraphicFramePr>
          <p:nvPr>
            <p:ph idx="1"/>
          </p:nvPr>
        </p:nvGraphicFramePr>
        <p:xfrm>
          <a:off x="1371600" y="1676400"/>
          <a:ext cx="6629400" cy="4875213"/>
        </p:xfrm>
        <a:graphic>
          <a:graphicData uri="http://schemas.openxmlformats.org/presentationml/2006/ole">
            <mc:AlternateContent xmlns:mc="http://schemas.openxmlformats.org/markup-compatibility/2006">
              <mc:Choice xmlns:v="urn:schemas-microsoft-com:vml" Requires="v">
                <p:oleObj spid="_x0000_s50185" name="Visio" r:id="rId3" imgW="5434584" imgH="3995928" progId="Visio.Drawing.11">
                  <p:embed/>
                </p:oleObj>
              </mc:Choice>
              <mc:Fallback>
                <p:oleObj name="Visio" r:id="rId3" imgW="5434584" imgH="399592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76400"/>
                        <a:ext cx="6629400" cy="487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22531" name="Rectangle 2"/>
          <p:cNvSpPr>
            <a:spLocks noGrp="1" noChangeArrowheads="1"/>
          </p:cNvSpPr>
          <p:nvPr>
            <p:ph type="title"/>
          </p:nvPr>
        </p:nvSpPr>
        <p:spPr>
          <a:xfrm>
            <a:off x="457200" y="152400"/>
            <a:ext cx="8077200" cy="533400"/>
          </a:xfrm>
        </p:spPr>
        <p:txBody>
          <a:bodyPr>
            <a:normAutofit fontScale="90000"/>
          </a:bodyPr>
          <a:lstStyle/>
          <a:p>
            <a:pPr eaLnBrk="1" hangingPunct="1">
              <a:defRPr/>
            </a:pPr>
            <a:r>
              <a:rPr lang="en-US" altLang="zh-CN" dirty="0" smtClean="0">
                <a:ea typeface="宋体" charset="-122"/>
              </a:rPr>
              <a:t>Group technology layout</a:t>
            </a:r>
          </a:p>
        </p:txBody>
      </p:sp>
      <p:graphicFrame>
        <p:nvGraphicFramePr>
          <p:cNvPr id="51204" name="Object 2"/>
          <p:cNvGraphicFramePr>
            <a:graphicFrameLocks noGrp="1" noChangeAspect="1"/>
          </p:cNvGraphicFramePr>
          <p:nvPr>
            <p:ph idx="1"/>
          </p:nvPr>
        </p:nvGraphicFramePr>
        <p:xfrm>
          <a:off x="685800" y="1654175"/>
          <a:ext cx="7696200" cy="4746625"/>
        </p:xfrm>
        <a:graphic>
          <a:graphicData uri="http://schemas.openxmlformats.org/presentationml/2006/ole">
            <mc:AlternateContent xmlns:mc="http://schemas.openxmlformats.org/markup-compatibility/2006">
              <mc:Choice xmlns:v="urn:schemas-microsoft-com:vml" Requires="v">
                <p:oleObj spid="_x0000_s51209" name="Visio" r:id="rId3" imgW="5305654" imgH="3271723" progId="Visio.Drawing.11">
                  <p:embed/>
                </p:oleObj>
              </mc:Choice>
              <mc:Fallback>
                <p:oleObj name="Visio" r:id="rId3" imgW="5305654" imgH="327172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54175"/>
                        <a:ext cx="7696200" cy="474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85800" y="76200"/>
            <a:ext cx="7772400" cy="966788"/>
          </a:xfrm>
        </p:spPr>
        <p:txBody>
          <a:bodyPr lIns="90475" tIns="44444" rIns="90475" bIns="44444"/>
          <a:lstStyle/>
          <a:p>
            <a:pPr eaLnBrk="1" hangingPunct="1">
              <a:lnSpc>
                <a:spcPct val="80000"/>
              </a:lnSpc>
              <a:defRPr/>
            </a:pPr>
            <a:r>
              <a:rPr lang="en-US" sz="3200" dirty="0" smtClean="0"/>
              <a:t>Distance Reduction</a:t>
            </a:r>
          </a:p>
        </p:txBody>
      </p:sp>
      <p:sp>
        <p:nvSpPr>
          <p:cNvPr id="230403" name="Rectangle 3"/>
          <p:cNvSpPr>
            <a:spLocks noChangeArrowheads="1"/>
          </p:cNvSpPr>
          <p:nvPr/>
        </p:nvSpPr>
        <p:spPr bwMode="auto">
          <a:xfrm>
            <a:off x="811213" y="1800225"/>
            <a:ext cx="75215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Large lots and long production lines with single-purpose machinery are being replaced by smaller flexible cells</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Often U-shaped for shorter paths and improved communication</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Often using group technology concepts </a:t>
            </a:r>
          </a:p>
        </p:txBody>
      </p:sp>
      <p:sp>
        <p:nvSpPr>
          <p:cNvPr id="52228" name="页脚占位符 1"/>
          <p:cNvSpPr>
            <a:spLocks noGrp="1"/>
          </p:cNvSpPr>
          <p:nvPr>
            <p:ph type="ftr" sz="quarter" idx="11"/>
          </p:nvPr>
        </p:nvSpPr>
        <p:spPr bwMode="auto">
          <a:xfrm>
            <a:off x="457200" y="6172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8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30403"/>
                                        </p:tgtEl>
                                        <p:attrNameLst>
                                          <p:attrName>style.visibility</p:attrName>
                                        </p:attrNameLst>
                                      </p:cBhvr>
                                      <p:to>
                                        <p:strVal val="visible"/>
                                      </p:to>
                                    </p:set>
                                    <p:animEffect transition="in" filter="strips(downRight)">
                                      <p:cBhvr>
                                        <p:cTn id="7" dur="500"/>
                                        <p:tgtEl>
                                          <p:spTgt spid="230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smtClean="0"/>
              <a:t>Increased Flexibility</a:t>
            </a:r>
          </a:p>
        </p:txBody>
      </p:sp>
      <p:sp>
        <p:nvSpPr>
          <p:cNvPr id="232451" name="Rectangle 3"/>
          <p:cNvSpPr>
            <a:spLocks noChangeArrowheads="1"/>
          </p:cNvSpPr>
          <p:nvPr/>
        </p:nvSpPr>
        <p:spPr bwMode="auto">
          <a:xfrm>
            <a:off x="906463" y="1524000"/>
            <a:ext cx="7364412"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Cells designed to be rearranged as volume or designs change</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Applicable in office environments as well as production settings</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Facilitates both product and process improvement</a:t>
            </a:r>
          </a:p>
        </p:txBody>
      </p:sp>
      <p:sp>
        <p:nvSpPr>
          <p:cNvPr id="54276"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32451"/>
                                        </p:tgtEl>
                                        <p:attrNameLst>
                                          <p:attrName>style.visibility</p:attrName>
                                        </p:attrNameLst>
                                      </p:cBhvr>
                                      <p:to>
                                        <p:strVal val="visible"/>
                                      </p:to>
                                    </p:set>
                                    <p:animEffect transition="in" filter="strips(downRight)">
                                      <p:cBhvr>
                                        <p:cTn id="7" dur="500"/>
                                        <p:tgtEl>
                                          <p:spTgt spid="232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smtClean="0"/>
              <a:t>Impact on Employees</a:t>
            </a:r>
          </a:p>
        </p:txBody>
      </p:sp>
      <p:sp>
        <p:nvSpPr>
          <p:cNvPr id="234499" name="Rectangle 3"/>
          <p:cNvSpPr>
            <a:spLocks noChangeArrowheads="1"/>
          </p:cNvSpPr>
          <p:nvPr/>
        </p:nvSpPr>
        <p:spPr bwMode="auto">
          <a:xfrm>
            <a:off x="904875" y="1371600"/>
            <a:ext cx="734536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Employees may be cross trained for flexibility and efficiency</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Improved communications facilitate the passing on of important information about the process</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With little or no inventory buffer, getting it right the first time is critical</a:t>
            </a:r>
            <a:endParaRPr lang="en-US" altLang="zh-CN" sz="2400">
              <a:ea typeface="宋体" panose="02010600030101010101" pitchFamily="2" charset="-122"/>
            </a:endParaRPr>
          </a:p>
        </p:txBody>
      </p:sp>
      <p:sp>
        <p:nvSpPr>
          <p:cNvPr id="56324"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34499"/>
                                        </p:tgtEl>
                                        <p:attrNameLst>
                                          <p:attrName>style.visibility</p:attrName>
                                        </p:attrNameLst>
                                      </p:cBhvr>
                                      <p:to>
                                        <p:strVal val="visible"/>
                                      </p:to>
                                    </p:set>
                                    <p:animEffect transition="in" filter="strips(downRight)">
                                      <p:cBhvr>
                                        <p:cTn id="7" dur="500"/>
                                        <p:tgtEl>
                                          <p:spTgt spid="234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685800" y="-762000"/>
            <a:ext cx="7772400" cy="1435100"/>
          </a:xfrm>
          <a:extLst/>
        </p:spPr>
        <p:txBody>
          <a:bodyPr/>
          <a:lstStyle/>
          <a:p>
            <a:pPr eaLnBrk="1" hangingPunct="1">
              <a:lnSpc>
                <a:spcPct val="80000"/>
              </a:lnSpc>
              <a:defRPr/>
            </a:pPr>
            <a:r>
              <a:rPr lang="en-US" sz="3200" dirty="0" smtClean="0"/>
              <a:t>Reduced Space and Inventory</a:t>
            </a:r>
          </a:p>
        </p:txBody>
      </p:sp>
      <p:sp>
        <p:nvSpPr>
          <p:cNvPr id="236547" name="Rectangle 3"/>
          <p:cNvSpPr>
            <a:spLocks noChangeArrowheads="1"/>
          </p:cNvSpPr>
          <p:nvPr/>
        </p:nvSpPr>
        <p:spPr bwMode="auto">
          <a:xfrm>
            <a:off x="838200" y="1828800"/>
            <a:ext cx="75025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With reduced space, inventory must be in very small lots</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Units are always moving because there is no storage</a:t>
            </a:r>
            <a:endParaRPr lang="en-US" altLang="zh-CN" sz="2400">
              <a:ea typeface="宋体" panose="02010600030101010101" pitchFamily="2" charset="-122"/>
            </a:endParaRPr>
          </a:p>
        </p:txBody>
      </p:sp>
      <p:sp>
        <p:nvSpPr>
          <p:cNvPr id="58372"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36547"/>
                                        </p:tgtEl>
                                        <p:attrNameLst>
                                          <p:attrName>style.visibility</p:attrName>
                                        </p:attrNameLst>
                                      </p:cBhvr>
                                      <p:to>
                                        <p:strVal val="visible"/>
                                      </p:to>
                                    </p:set>
                                    <p:animEffect transition="in" filter="strips(downRight)">
                                      <p:cBhvr>
                                        <p:cTn id="7" dur="500"/>
                                        <p:tgtEl>
                                          <p:spTgt spid="236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85800" y="-228600"/>
            <a:ext cx="7772400" cy="939800"/>
          </a:xfrm>
          <a:extLst/>
        </p:spPr>
        <p:txBody>
          <a:bodyPr/>
          <a:lstStyle/>
          <a:p>
            <a:pPr eaLnBrk="1" hangingPunct="1">
              <a:lnSpc>
                <a:spcPct val="80000"/>
              </a:lnSpc>
              <a:defRPr/>
            </a:pPr>
            <a:r>
              <a:rPr lang="en-US" sz="3200" dirty="0" smtClean="0"/>
              <a:t>JIT Inventory</a:t>
            </a:r>
          </a:p>
        </p:txBody>
      </p:sp>
      <p:sp>
        <p:nvSpPr>
          <p:cNvPr id="238595" name="Rectangle 3"/>
          <p:cNvSpPr>
            <a:spLocks noChangeArrowheads="1"/>
          </p:cNvSpPr>
          <p:nvPr/>
        </p:nvSpPr>
        <p:spPr bwMode="auto">
          <a:xfrm>
            <a:off x="663575" y="1371600"/>
            <a:ext cx="7637463"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40000"/>
              </a:spcBef>
              <a:spcAft>
                <a:spcPct val="0"/>
              </a:spcAft>
              <a:buFontTx/>
              <a:buNone/>
            </a:pPr>
            <a:r>
              <a:rPr lang="en-US" altLang="zh-CN" sz="2800">
                <a:ea typeface="MS PGothic" panose="020B0600070205080204" pitchFamily="34" charset="-128"/>
              </a:rPr>
              <a:t>Inventory is at the </a:t>
            </a:r>
            <a:r>
              <a:rPr lang="en-US" altLang="zh-CN" sz="2800">
                <a:solidFill>
                  <a:srgbClr val="FF0000"/>
                </a:solidFill>
                <a:ea typeface="MS PGothic" panose="020B0600070205080204" pitchFamily="34" charset="-128"/>
              </a:rPr>
              <a:t>minimum level </a:t>
            </a:r>
            <a:r>
              <a:rPr lang="en-US" altLang="zh-CN" sz="2800">
                <a:ea typeface="MS PGothic" panose="020B0600070205080204" pitchFamily="34" charset="-128"/>
              </a:rPr>
              <a:t>necessary to keep operations running</a:t>
            </a:r>
          </a:p>
        </p:txBody>
      </p:sp>
      <p:sp>
        <p:nvSpPr>
          <p:cNvPr id="60420" name="Rectangle 5"/>
          <p:cNvSpPr>
            <a:spLocks noChangeArrowheads="1"/>
          </p:cNvSpPr>
          <p:nvPr/>
        </p:nvSpPr>
        <p:spPr bwMode="auto">
          <a:xfrm>
            <a:off x="690563" y="2620963"/>
            <a:ext cx="7843837"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FontTx/>
              <a:buNone/>
            </a:pPr>
            <a:r>
              <a:rPr lang="en-US" altLang="zh-CN" sz="2400">
                <a:ea typeface="MS PGothic" panose="020B0600070205080204" pitchFamily="34" charset="-128"/>
              </a:rPr>
              <a:t>JIT Inventory Tactics</a:t>
            </a:r>
          </a:p>
          <a:p>
            <a:pPr eaLnBrk="1" hangingPunct="1">
              <a:lnSpc>
                <a:spcPct val="90000"/>
              </a:lnSpc>
              <a:spcBef>
                <a:spcPct val="0"/>
              </a:spcBef>
              <a:spcAft>
                <a:spcPct val="20000"/>
              </a:spcAft>
              <a:buFontTx/>
              <a:buNone/>
            </a:pPr>
            <a:r>
              <a:rPr lang="en-US" altLang="zh-CN" sz="2400">
                <a:ea typeface="MS PGothic" panose="020B0600070205080204" pitchFamily="34" charset="-128"/>
              </a:rPr>
              <a:t>Use a pull system to move inventory</a:t>
            </a:r>
          </a:p>
          <a:p>
            <a:pPr eaLnBrk="1" hangingPunct="1">
              <a:lnSpc>
                <a:spcPct val="90000"/>
              </a:lnSpc>
              <a:spcBef>
                <a:spcPct val="0"/>
              </a:spcBef>
              <a:spcAft>
                <a:spcPct val="20000"/>
              </a:spcAft>
              <a:buFontTx/>
              <a:buNone/>
            </a:pPr>
            <a:r>
              <a:rPr lang="en-US" altLang="zh-CN" sz="2400">
                <a:ea typeface="MS PGothic" panose="020B0600070205080204" pitchFamily="34" charset="-128"/>
              </a:rPr>
              <a:t>Reduce lot sizes</a:t>
            </a:r>
          </a:p>
          <a:p>
            <a:pPr eaLnBrk="1" hangingPunct="1">
              <a:lnSpc>
                <a:spcPct val="90000"/>
              </a:lnSpc>
              <a:spcBef>
                <a:spcPct val="0"/>
              </a:spcBef>
              <a:spcAft>
                <a:spcPct val="20000"/>
              </a:spcAft>
              <a:buFontTx/>
              <a:buNone/>
            </a:pPr>
            <a:r>
              <a:rPr lang="en-US" altLang="zh-CN" sz="2400">
                <a:ea typeface="MS PGothic" panose="020B0600070205080204" pitchFamily="34" charset="-128"/>
              </a:rPr>
              <a:t>Develop just-in-time delivery systems with suppliers</a:t>
            </a:r>
          </a:p>
          <a:p>
            <a:pPr eaLnBrk="1" hangingPunct="1">
              <a:lnSpc>
                <a:spcPct val="90000"/>
              </a:lnSpc>
              <a:spcBef>
                <a:spcPct val="0"/>
              </a:spcBef>
              <a:spcAft>
                <a:spcPct val="20000"/>
              </a:spcAft>
              <a:buFontTx/>
              <a:buNone/>
            </a:pPr>
            <a:r>
              <a:rPr lang="en-US" altLang="zh-CN" sz="2400">
                <a:ea typeface="MS PGothic" panose="020B0600070205080204" pitchFamily="34" charset="-128"/>
              </a:rPr>
              <a:t>Deliver directly to point of use</a:t>
            </a:r>
          </a:p>
          <a:p>
            <a:pPr eaLnBrk="1" hangingPunct="1">
              <a:lnSpc>
                <a:spcPct val="90000"/>
              </a:lnSpc>
              <a:spcBef>
                <a:spcPct val="0"/>
              </a:spcBef>
              <a:spcAft>
                <a:spcPct val="20000"/>
              </a:spcAft>
              <a:buFontTx/>
              <a:buNone/>
            </a:pPr>
            <a:r>
              <a:rPr lang="en-US" altLang="zh-CN" sz="2400">
                <a:ea typeface="MS PGothic" panose="020B0600070205080204" pitchFamily="34" charset="-128"/>
              </a:rPr>
              <a:t>Perform to schedule</a:t>
            </a:r>
          </a:p>
          <a:p>
            <a:pPr eaLnBrk="1" hangingPunct="1">
              <a:lnSpc>
                <a:spcPct val="90000"/>
              </a:lnSpc>
              <a:spcBef>
                <a:spcPct val="0"/>
              </a:spcBef>
              <a:spcAft>
                <a:spcPct val="20000"/>
              </a:spcAft>
              <a:buFontTx/>
              <a:buNone/>
            </a:pPr>
            <a:r>
              <a:rPr lang="en-US" altLang="zh-CN" sz="2400">
                <a:ea typeface="MS PGothic" panose="020B0600070205080204" pitchFamily="34" charset="-128"/>
              </a:rPr>
              <a:t>Reduce setup time</a:t>
            </a:r>
          </a:p>
          <a:p>
            <a:pPr eaLnBrk="1" hangingPunct="1">
              <a:lnSpc>
                <a:spcPct val="90000"/>
              </a:lnSpc>
              <a:spcBef>
                <a:spcPct val="0"/>
              </a:spcBef>
              <a:spcAft>
                <a:spcPct val="20000"/>
              </a:spcAft>
              <a:buFontTx/>
              <a:buNone/>
            </a:pPr>
            <a:r>
              <a:rPr lang="en-US" altLang="zh-CN" sz="2400">
                <a:ea typeface="MS PGothic" panose="020B0600070205080204" pitchFamily="34" charset="-128"/>
              </a:rPr>
              <a:t>Use group technology</a:t>
            </a:r>
          </a:p>
        </p:txBody>
      </p:sp>
      <p:sp>
        <p:nvSpPr>
          <p:cNvPr id="60421" name="Line 6"/>
          <p:cNvSpPr>
            <a:spLocks noChangeShapeType="1"/>
          </p:cNvSpPr>
          <p:nvPr/>
        </p:nvSpPr>
        <p:spPr bwMode="auto">
          <a:xfrm>
            <a:off x="749300" y="3048000"/>
            <a:ext cx="7670800" cy="0"/>
          </a:xfrm>
          <a:prstGeom prst="line">
            <a:avLst/>
          </a:prstGeom>
          <a:noFill/>
          <a:ln w="57150">
            <a:solidFill>
              <a:srgbClr val="BF092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2" name="Line 8"/>
          <p:cNvSpPr>
            <a:spLocks noChangeShapeType="1"/>
          </p:cNvSpPr>
          <p:nvPr/>
        </p:nvSpPr>
        <p:spPr bwMode="auto">
          <a:xfrm>
            <a:off x="749300" y="5943600"/>
            <a:ext cx="7658100" cy="0"/>
          </a:xfrm>
          <a:prstGeom prst="line">
            <a:avLst/>
          </a:prstGeom>
          <a:noFill/>
          <a:ln w="57150">
            <a:solidFill>
              <a:srgbClr val="BF092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3"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38595"/>
                                        </p:tgtEl>
                                        <p:attrNameLst>
                                          <p:attrName>style.visibility</p:attrName>
                                        </p:attrNameLst>
                                      </p:cBhvr>
                                      <p:to>
                                        <p:strVal val="visible"/>
                                      </p:to>
                                    </p:set>
                                    <p:animEffect transition="in" filter="strips(downRight)">
                                      <p:cBhvr>
                                        <p:cTn id="7"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smtClean="0"/>
              <a:t>Reduce Variability</a:t>
            </a:r>
          </a:p>
        </p:txBody>
      </p:sp>
      <p:grpSp>
        <p:nvGrpSpPr>
          <p:cNvPr id="2" name="Group 3"/>
          <p:cNvGrpSpPr>
            <a:grpSpLocks/>
          </p:cNvGrpSpPr>
          <p:nvPr/>
        </p:nvGrpSpPr>
        <p:grpSpPr bwMode="auto">
          <a:xfrm>
            <a:off x="2570163" y="1055688"/>
            <a:ext cx="4389437" cy="3763962"/>
            <a:chOff x="1619" y="745"/>
            <a:chExt cx="2765" cy="2371"/>
          </a:xfrm>
        </p:grpSpPr>
        <p:sp>
          <p:nvSpPr>
            <p:cNvPr id="62482" name="Freeform 4"/>
            <p:cNvSpPr>
              <a:spLocks/>
            </p:cNvSpPr>
            <p:nvPr/>
          </p:nvSpPr>
          <p:spPr bwMode="auto">
            <a:xfrm>
              <a:off x="1619" y="1620"/>
              <a:ext cx="2717" cy="1496"/>
            </a:xfrm>
            <a:custGeom>
              <a:avLst/>
              <a:gdLst>
                <a:gd name="T0" fmla="*/ 45 w 2717"/>
                <a:gd name="T1" fmla="*/ 0 h 1496"/>
                <a:gd name="T2" fmla="*/ 2717 w 2717"/>
                <a:gd name="T3" fmla="*/ 0 h 1496"/>
                <a:gd name="T4" fmla="*/ 2549 w 2717"/>
                <a:gd name="T5" fmla="*/ 828 h 1496"/>
                <a:gd name="T6" fmla="*/ 1821 w 2717"/>
                <a:gd name="T7" fmla="*/ 1236 h 1496"/>
                <a:gd name="T8" fmla="*/ 1309 w 2717"/>
                <a:gd name="T9" fmla="*/ 1496 h 1496"/>
                <a:gd name="T10" fmla="*/ 477 w 2717"/>
                <a:gd name="T11" fmla="*/ 1108 h 1496"/>
                <a:gd name="T12" fmla="*/ 1 w 2717"/>
                <a:gd name="T13" fmla="*/ 356 h 1496"/>
                <a:gd name="T14" fmla="*/ 81 w 2717"/>
                <a:gd name="T15" fmla="*/ 4 h 1496"/>
                <a:gd name="T16" fmla="*/ 0 60000 65536"/>
                <a:gd name="T17" fmla="*/ 0 60000 65536"/>
                <a:gd name="T18" fmla="*/ 0 60000 65536"/>
                <a:gd name="T19" fmla="*/ 0 60000 65536"/>
                <a:gd name="T20" fmla="*/ 0 60000 65536"/>
                <a:gd name="T21" fmla="*/ 0 60000 65536"/>
                <a:gd name="T22" fmla="*/ 0 60000 65536"/>
                <a:gd name="T23" fmla="*/ 0 60000 65536"/>
                <a:gd name="T24" fmla="*/ 0 w 2717"/>
                <a:gd name="T25" fmla="*/ 0 h 1496"/>
                <a:gd name="T26" fmla="*/ 2717 w 2717"/>
                <a:gd name="T27" fmla="*/ 1496 h 14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17" h="1496">
                  <a:moveTo>
                    <a:pt x="45" y="0"/>
                  </a:moveTo>
                  <a:lnTo>
                    <a:pt x="2717" y="0"/>
                  </a:lnTo>
                  <a:lnTo>
                    <a:pt x="2549" y="828"/>
                  </a:lnTo>
                  <a:lnTo>
                    <a:pt x="1821" y="1236"/>
                  </a:lnTo>
                  <a:lnTo>
                    <a:pt x="1309" y="1496"/>
                  </a:lnTo>
                  <a:lnTo>
                    <a:pt x="477" y="1108"/>
                  </a:lnTo>
                  <a:cubicBezTo>
                    <a:pt x="0" y="358"/>
                    <a:pt x="1" y="655"/>
                    <a:pt x="1" y="356"/>
                  </a:cubicBezTo>
                  <a:lnTo>
                    <a:pt x="81" y="4"/>
                  </a:lnTo>
                </a:path>
              </a:pathLst>
            </a:custGeom>
            <a:solidFill>
              <a:schemeClr val="accent1"/>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p>
              <a:endParaRPr lang="zh-CN" altLang="en-US"/>
            </a:p>
          </p:txBody>
        </p:sp>
        <p:grpSp>
          <p:nvGrpSpPr>
            <p:cNvPr id="62483" name="Group 5"/>
            <p:cNvGrpSpPr>
              <a:grpSpLocks/>
            </p:cNvGrpSpPr>
            <p:nvPr/>
          </p:nvGrpSpPr>
          <p:grpSpPr bwMode="auto">
            <a:xfrm>
              <a:off x="1836" y="745"/>
              <a:ext cx="505" cy="1098"/>
              <a:chOff x="1836" y="745"/>
              <a:chExt cx="505" cy="1098"/>
            </a:xfrm>
          </p:grpSpPr>
          <p:sp>
            <p:nvSpPr>
              <p:cNvPr id="62485" name="Freeform 6"/>
              <p:cNvSpPr>
                <a:spLocks/>
              </p:cNvSpPr>
              <p:nvPr/>
            </p:nvSpPr>
            <p:spPr bwMode="auto">
              <a:xfrm>
                <a:off x="1836" y="745"/>
                <a:ext cx="341" cy="793"/>
              </a:xfrm>
              <a:custGeom>
                <a:avLst/>
                <a:gdLst>
                  <a:gd name="T0" fmla="*/ 247 w 341"/>
                  <a:gd name="T1" fmla="*/ 92 h 793"/>
                  <a:gd name="T2" fmla="*/ 116 w 341"/>
                  <a:gd name="T3" fmla="*/ 188 h 793"/>
                  <a:gd name="T4" fmla="*/ 41 w 341"/>
                  <a:gd name="T5" fmla="*/ 372 h 793"/>
                  <a:gd name="T6" fmla="*/ 7 w 341"/>
                  <a:gd name="T7" fmla="*/ 524 h 793"/>
                  <a:gd name="T8" fmla="*/ 7 w 341"/>
                  <a:gd name="T9" fmla="*/ 700 h 793"/>
                  <a:gd name="T10" fmla="*/ 49 w 341"/>
                  <a:gd name="T11" fmla="*/ 759 h 793"/>
                  <a:gd name="T12" fmla="*/ 105 w 341"/>
                  <a:gd name="T13" fmla="*/ 780 h 793"/>
                  <a:gd name="T14" fmla="*/ 249 w 341"/>
                  <a:gd name="T15" fmla="*/ 786 h 793"/>
                  <a:gd name="T16" fmla="*/ 335 w 341"/>
                  <a:gd name="T17" fmla="*/ 738 h 793"/>
                  <a:gd name="T18" fmla="*/ 247 w 341"/>
                  <a:gd name="T19" fmla="*/ 92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1"/>
                  <a:gd name="T31" fmla="*/ 0 h 793"/>
                  <a:gd name="T32" fmla="*/ 341 w 341"/>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1" h="793">
                    <a:moveTo>
                      <a:pt x="247" y="92"/>
                    </a:moveTo>
                    <a:cubicBezTo>
                      <a:pt x="211" y="0"/>
                      <a:pt x="150" y="141"/>
                      <a:pt x="116" y="188"/>
                    </a:cubicBezTo>
                    <a:cubicBezTo>
                      <a:pt x="100" y="223"/>
                      <a:pt x="59" y="316"/>
                      <a:pt x="41" y="372"/>
                    </a:cubicBezTo>
                    <a:cubicBezTo>
                      <a:pt x="23" y="428"/>
                      <a:pt x="13" y="469"/>
                      <a:pt x="7" y="524"/>
                    </a:cubicBezTo>
                    <a:cubicBezTo>
                      <a:pt x="1" y="579"/>
                      <a:pt x="0" y="661"/>
                      <a:pt x="7" y="700"/>
                    </a:cubicBezTo>
                    <a:cubicBezTo>
                      <a:pt x="14" y="739"/>
                      <a:pt x="33" y="746"/>
                      <a:pt x="49" y="759"/>
                    </a:cubicBezTo>
                    <a:cubicBezTo>
                      <a:pt x="65" y="772"/>
                      <a:pt x="72" y="775"/>
                      <a:pt x="105" y="780"/>
                    </a:cubicBezTo>
                    <a:cubicBezTo>
                      <a:pt x="138" y="785"/>
                      <a:pt x="211" y="793"/>
                      <a:pt x="249" y="786"/>
                    </a:cubicBezTo>
                    <a:cubicBezTo>
                      <a:pt x="287" y="779"/>
                      <a:pt x="329" y="786"/>
                      <a:pt x="335" y="738"/>
                    </a:cubicBezTo>
                    <a:cubicBezTo>
                      <a:pt x="341" y="690"/>
                      <a:pt x="280" y="179"/>
                      <a:pt x="247" y="92"/>
                    </a:cubicBezTo>
                    <a:close/>
                  </a:path>
                </a:pathLst>
              </a:custGeom>
              <a:solidFill>
                <a:schemeClr val="folHlink"/>
              </a:solidFill>
              <a:ln w="9525">
                <a:solidFill>
                  <a:schemeClr val="tx1"/>
                </a:solidFill>
                <a:round/>
                <a:headEnd/>
                <a:tailEnd/>
              </a:ln>
            </p:spPr>
            <p:txBody>
              <a:bodyPr wrap="none" anchor="ctr"/>
              <a:lstStyle/>
              <a:p>
                <a:endParaRPr lang="zh-CN" altLang="en-US"/>
              </a:p>
            </p:txBody>
          </p:sp>
          <p:sp>
            <p:nvSpPr>
              <p:cNvPr id="62486" name="Freeform 7"/>
              <p:cNvSpPr>
                <a:spLocks/>
              </p:cNvSpPr>
              <p:nvPr/>
            </p:nvSpPr>
            <p:spPr bwMode="auto">
              <a:xfrm>
                <a:off x="2016" y="1507"/>
                <a:ext cx="323" cy="336"/>
              </a:xfrm>
              <a:custGeom>
                <a:avLst/>
                <a:gdLst>
                  <a:gd name="T0" fmla="*/ 323 w 323"/>
                  <a:gd name="T1" fmla="*/ 0 h 336"/>
                  <a:gd name="T2" fmla="*/ 0 w 323"/>
                  <a:gd name="T3" fmla="*/ 37 h 336"/>
                  <a:gd name="T4" fmla="*/ 21 w 323"/>
                  <a:gd name="T5" fmla="*/ 120 h 336"/>
                  <a:gd name="T6" fmla="*/ 56 w 323"/>
                  <a:gd name="T7" fmla="*/ 165 h 336"/>
                  <a:gd name="T8" fmla="*/ 109 w 323"/>
                  <a:gd name="T9" fmla="*/ 186 h 336"/>
                  <a:gd name="T10" fmla="*/ 155 w 323"/>
                  <a:gd name="T11" fmla="*/ 197 h 336"/>
                  <a:gd name="T12" fmla="*/ 179 w 323"/>
                  <a:gd name="T13" fmla="*/ 229 h 336"/>
                  <a:gd name="T14" fmla="*/ 200 w 323"/>
                  <a:gd name="T15" fmla="*/ 336 h 336"/>
                  <a:gd name="T16" fmla="*/ 208 w 323"/>
                  <a:gd name="T17" fmla="*/ 205 h 336"/>
                  <a:gd name="T18" fmla="*/ 221 w 323"/>
                  <a:gd name="T19" fmla="*/ 184 h 336"/>
                  <a:gd name="T20" fmla="*/ 253 w 323"/>
                  <a:gd name="T21" fmla="*/ 162 h 336"/>
                  <a:gd name="T22" fmla="*/ 291 w 323"/>
                  <a:gd name="T23" fmla="*/ 133 h 336"/>
                  <a:gd name="T24" fmla="*/ 309 w 323"/>
                  <a:gd name="T25" fmla="*/ 106 h 336"/>
                  <a:gd name="T26" fmla="*/ 320 w 323"/>
                  <a:gd name="T27" fmla="*/ 72 h 336"/>
                  <a:gd name="T28" fmla="*/ 323 w 323"/>
                  <a:gd name="T29" fmla="*/ 0 h 3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3"/>
                  <a:gd name="T46" fmla="*/ 0 h 336"/>
                  <a:gd name="T47" fmla="*/ 323 w 323"/>
                  <a:gd name="T48" fmla="*/ 336 h 3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3" h="336">
                    <a:moveTo>
                      <a:pt x="323" y="0"/>
                    </a:moveTo>
                    <a:lnTo>
                      <a:pt x="0" y="37"/>
                    </a:lnTo>
                    <a:lnTo>
                      <a:pt x="21" y="120"/>
                    </a:lnTo>
                    <a:lnTo>
                      <a:pt x="56" y="165"/>
                    </a:lnTo>
                    <a:lnTo>
                      <a:pt x="109" y="186"/>
                    </a:lnTo>
                    <a:cubicBezTo>
                      <a:pt x="153" y="194"/>
                      <a:pt x="141" y="183"/>
                      <a:pt x="155" y="197"/>
                    </a:cubicBezTo>
                    <a:lnTo>
                      <a:pt x="179" y="229"/>
                    </a:lnTo>
                    <a:lnTo>
                      <a:pt x="200" y="336"/>
                    </a:lnTo>
                    <a:lnTo>
                      <a:pt x="208" y="205"/>
                    </a:lnTo>
                    <a:lnTo>
                      <a:pt x="221" y="184"/>
                    </a:lnTo>
                    <a:lnTo>
                      <a:pt x="253" y="162"/>
                    </a:lnTo>
                    <a:lnTo>
                      <a:pt x="291" y="133"/>
                    </a:lnTo>
                    <a:cubicBezTo>
                      <a:pt x="300" y="124"/>
                      <a:pt x="304" y="116"/>
                      <a:pt x="309" y="106"/>
                    </a:cubicBezTo>
                    <a:cubicBezTo>
                      <a:pt x="314" y="96"/>
                      <a:pt x="318" y="90"/>
                      <a:pt x="320" y="72"/>
                    </a:cubicBezTo>
                    <a:lnTo>
                      <a:pt x="323" y="0"/>
                    </a:lnTo>
                    <a:close/>
                  </a:path>
                </a:pathLst>
              </a:custGeom>
              <a:solidFill>
                <a:schemeClr val="bg1"/>
              </a:solidFill>
              <a:ln w="9525">
                <a:solidFill>
                  <a:schemeClr val="tx1"/>
                </a:solidFill>
                <a:round/>
                <a:headEnd/>
                <a:tailEnd/>
              </a:ln>
            </p:spPr>
            <p:txBody>
              <a:bodyPr wrap="none" anchor="ctr"/>
              <a:lstStyle/>
              <a:p>
                <a:endParaRPr lang="zh-CN" altLang="en-US"/>
              </a:p>
            </p:txBody>
          </p:sp>
          <p:sp>
            <p:nvSpPr>
              <p:cNvPr id="62487" name="Freeform 8"/>
              <p:cNvSpPr>
                <a:spLocks/>
              </p:cNvSpPr>
              <p:nvPr/>
            </p:nvSpPr>
            <p:spPr bwMode="auto">
              <a:xfrm>
                <a:off x="2016" y="1507"/>
                <a:ext cx="325" cy="120"/>
              </a:xfrm>
              <a:custGeom>
                <a:avLst/>
                <a:gdLst>
                  <a:gd name="T0" fmla="*/ 323 w 325"/>
                  <a:gd name="T1" fmla="*/ 0 h 120"/>
                  <a:gd name="T2" fmla="*/ 0 w 325"/>
                  <a:gd name="T3" fmla="*/ 37 h 120"/>
                  <a:gd name="T4" fmla="*/ 21 w 325"/>
                  <a:gd name="T5" fmla="*/ 120 h 120"/>
                  <a:gd name="T6" fmla="*/ 301 w 325"/>
                  <a:gd name="T7" fmla="*/ 120 h 120"/>
                  <a:gd name="T8" fmla="*/ 320 w 325"/>
                  <a:gd name="T9" fmla="*/ 72 h 120"/>
                  <a:gd name="T10" fmla="*/ 323 w 325"/>
                  <a:gd name="T11" fmla="*/ 0 h 120"/>
                  <a:gd name="T12" fmla="*/ 0 60000 65536"/>
                  <a:gd name="T13" fmla="*/ 0 60000 65536"/>
                  <a:gd name="T14" fmla="*/ 0 60000 65536"/>
                  <a:gd name="T15" fmla="*/ 0 60000 65536"/>
                  <a:gd name="T16" fmla="*/ 0 60000 65536"/>
                  <a:gd name="T17" fmla="*/ 0 60000 65536"/>
                  <a:gd name="T18" fmla="*/ 0 w 325"/>
                  <a:gd name="T19" fmla="*/ 0 h 120"/>
                  <a:gd name="T20" fmla="*/ 325 w 325"/>
                  <a:gd name="T21" fmla="*/ 120 h 120"/>
                </a:gdLst>
                <a:ahLst/>
                <a:cxnLst>
                  <a:cxn ang="T12">
                    <a:pos x="T0" y="T1"/>
                  </a:cxn>
                  <a:cxn ang="T13">
                    <a:pos x="T2" y="T3"/>
                  </a:cxn>
                  <a:cxn ang="T14">
                    <a:pos x="T4" y="T5"/>
                  </a:cxn>
                  <a:cxn ang="T15">
                    <a:pos x="T6" y="T7"/>
                  </a:cxn>
                  <a:cxn ang="T16">
                    <a:pos x="T8" y="T9"/>
                  </a:cxn>
                  <a:cxn ang="T17">
                    <a:pos x="T10" y="T11"/>
                  </a:cxn>
                </a:cxnLst>
                <a:rect l="T18" t="T19" r="T20" b="T21"/>
                <a:pathLst>
                  <a:path w="325" h="120">
                    <a:moveTo>
                      <a:pt x="323" y="0"/>
                    </a:moveTo>
                    <a:lnTo>
                      <a:pt x="0" y="37"/>
                    </a:lnTo>
                    <a:lnTo>
                      <a:pt x="21" y="120"/>
                    </a:lnTo>
                    <a:cubicBezTo>
                      <a:pt x="21" y="120"/>
                      <a:pt x="161" y="120"/>
                      <a:pt x="301" y="120"/>
                    </a:cubicBezTo>
                    <a:cubicBezTo>
                      <a:pt x="325" y="77"/>
                      <a:pt x="316" y="92"/>
                      <a:pt x="320" y="72"/>
                    </a:cubicBezTo>
                    <a:lnTo>
                      <a:pt x="323" y="0"/>
                    </a:lnTo>
                    <a:close/>
                  </a:path>
                </a:pathLst>
              </a:custGeom>
              <a:solidFill>
                <a:srgbClr val="2FFF74"/>
              </a:solidFill>
              <a:ln w="9525">
                <a:solidFill>
                  <a:schemeClr val="tx1"/>
                </a:solidFill>
                <a:round/>
                <a:headEnd/>
                <a:tailEnd/>
              </a:ln>
            </p:spPr>
            <p:txBody>
              <a:bodyPr wrap="none" anchor="ctr"/>
              <a:lstStyle/>
              <a:p>
                <a:endParaRPr lang="zh-CN" altLang="en-US"/>
              </a:p>
            </p:txBody>
          </p:sp>
          <p:sp>
            <p:nvSpPr>
              <p:cNvPr id="62488" name="Line 9"/>
              <p:cNvSpPr>
                <a:spLocks noChangeShapeType="1"/>
              </p:cNvSpPr>
              <p:nvPr/>
            </p:nvSpPr>
            <p:spPr bwMode="auto">
              <a:xfrm>
                <a:off x="2096" y="864"/>
                <a:ext cx="213" cy="6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Line 10"/>
              <p:cNvSpPr>
                <a:spLocks noChangeShapeType="1"/>
              </p:cNvSpPr>
              <p:nvPr/>
            </p:nvSpPr>
            <p:spPr bwMode="auto">
              <a:xfrm>
                <a:off x="2136" y="1219"/>
                <a:ext cx="115" cy="2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0" name="Line 11"/>
              <p:cNvSpPr>
                <a:spLocks noChangeShapeType="1"/>
              </p:cNvSpPr>
              <p:nvPr/>
            </p:nvSpPr>
            <p:spPr bwMode="auto">
              <a:xfrm>
                <a:off x="2083" y="832"/>
                <a:ext cx="133" cy="9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484" name="Line 12"/>
            <p:cNvSpPr>
              <a:spLocks noChangeShapeType="1"/>
            </p:cNvSpPr>
            <p:nvPr/>
          </p:nvSpPr>
          <p:spPr bwMode="auto">
            <a:xfrm>
              <a:off x="1640" y="1616"/>
              <a:ext cx="27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0654" name="Rectangle 14"/>
          <p:cNvSpPr>
            <a:spLocks noChangeArrowheads="1"/>
          </p:cNvSpPr>
          <p:nvPr/>
        </p:nvSpPr>
        <p:spPr bwMode="auto">
          <a:xfrm>
            <a:off x="4289425" y="1992313"/>
            <a:ext cx="1960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a:ea typeface="MS PGothic" panose="020B0600070205080204" pitchFamily="34" charset="-128"/>
              </a:rPr>
              <a:t>Inventory level</a:t>
            </a:r>
          </a:p>
        </p:txBody>
      </p:sp>
      <p:sp>
        <p:nvSpPr>
          <p:cNvPr id="240653" name="Freeform 13"/>
          <p:cNvSpPr>
            <a:spLocks/>
          </p:cNvSpPr>
          <p:nvPr/>
        </p:nvSpPr>
        <p:spPr bwMode="auto">
          <a:xfrm>
            <a:off x="2120900" y="2120900"/>
            <a:ext cx="5003800" cy="4127500"/>
          </a:xfrm>
          <a:custGeom>
            <a:avLst/>
            <a:gdLst>
              <a:gd name="T0" fmla="*/ 0 w 3152"/>
              <a:gd name="T1" fmla="*/ 2147483646 h 2600"/>
              <a:gd name="T2" fmla="*/ 2147483646 w 3152"/>
              <a:gd name="T3" fmla="*/ 2147483646 h 2600"/>
              <a:gd name="T4" fmla="*/ 2147483646 w 3152"/>
              <a:gd name="T5" fmla="*/ 2147483646 h 2600"/>
              <a:gd name="T6" fmla="*/ 2147483646 w 3152"/>
              <a:gd name="T7" fmla="*/ 2147483646 h 2600"/>
              <a:gd name="T8" fmla="*/ 2147483646 w 3152"/>
              <a:gd name="T9" fmla="*/ 2147483646 h 2600"/>
              <a:gd name="T10" fmla="*/ 2147483646 w 3152"/>
              <a:gd name="T11" fmla="*/ 2147483646 h 2600"/>
              <a:gd name="T12" fmla="*/ 2147483646 w 3152"/>
              <a:gd name="T13" fmla="*/ 2147483646 h 2600"/>
              <a:gd name="T14" fmla="*/ 2147483646 w 3152"/>
              <a:gd name="T15" fmla="*/ 2147483646 h 2600"/>
              <a:gd name="T16" fmla="*/ 2147483646 w 3152"/>
              <a:gd name="T17" fmla="*/ 2147483646 h 2600"/>
              <a:gd name="T18" fmla="*/ 2147483646 w 3152"/>
              <a:gd name="T19" fmla="*/ 2147483646 h 2600"/>
              <a:gd name="T20" fmla="*/ 2147483646 w 3152"/>
              <a:gd name="T21" fmla="*/ 2147483646 h 2600"/>
              <a:gd name="T22" fmla="*/ 2147483646 w 3152"/>
              <a:gd name="T23" fmla="*/ 2147483646 h 2600"/>
              <a:gd name="T24" fmla="*/ 2147483646 w 3152"/>
              <a:gd name="T25" fmla="*/ 2147483646 h 2600"/>
              <a:gd name="T26" fmla="*/ 2147483646 w 3152"/>
              <a:gd name="T27" fmla="*/ 2147483646 h 2600"/>
              <a:gd name="T28" fmla="*/ 2147483646 w 3152"/>
              <a:gd name="T29" fmla="*/ 2147483646 h 2600"/>
              <a:gd name="T30" fmla="*/ 2147483646 w 3152"/>
              <a:gd name="T31" fmla="*/ 2147483646 h 2600"/>
              <a:gd name="T32" fmla="*/ 2147483646 w 3152"/>
              <a:gd name="T33" fmla="*/ 2147483646 h 2600"/>
              <a:gd name="T34" fmla="*/ 2147483646 w 3152"/>
              <a:gd name="T35" fmla="*/ 2147483646 h 2600"/>
              <a:gd name="T36" fmla="*/ 2147483646 w 3152"/>
              <a:gd name="T37" fmla="*/ 2147483646 h 2600"/>
              <a:gd name="T38" fmla="*/ 2147483646 w 3152"/>
              <a:gd name="T39" fmla="*/ 2147483646 h 2600"/>
              <a:gd name="T40" fmla="*/ 2147483646 w 3152"/>
              <a:gd name="T41" fmla="*/ 2147483646 h 2600"/>
              <a:gd name="T42" fmla="*/ 2147483646 w 3152"/>
              <a:gd name="T43" fmla="*/ 2147483646 h 2600"/>
              <a:gd name="T44" fmla="*/ 2147483646 w 3152"/>
              <a:gd name="T45" fmla="*/ 2147483646 h 2600"/>
              <a:gd name="T46" fmla="*/ 2147483646 w 3152"/>
              <a:gd name="T47" fmla="*/ 2147483646 h 2600"/>
              <a:gd name="T48" fmla="*/ 2147483646 w 3152"/>
              <a:gd name="T49" fmla="*/ 2147483646 h 2600"/>
              <a:gd name="T50" fmla="*/ 2147483646 w 3152"/>
              <a:gd name="T51" fmla="*/ 2147483646 h 2600"/>
              <a:gd name="T52" fmla="*/ 2147483646 w 3152"/>
              <a:gd name="T53" fmla="*/ 2147483646 h 2600"/>
              <a:gd name="T54" fmla="*/ 2147483646 w 3152"/>
              <a:gd name="T55" fmla="*/ 2147483646 h 2600"/>
              <a:gd name="T56" fmla="*/ 2147483646 w 3152"/>
              <a:gd name="T57" fmla="*/ 2147483646 h 2600"/>
              <a:gd name="T58" fmla="*/ 2147483646 w 3152"/>
              <a:gd name="T59" fmla="*/ 2147483646 h 2600"/>
              <a:gd name="T60" fmla="*/ 2147483646 w 3152"/>
              <a:gd name="T61" fmla="*/ 2147483646 h 2600"/>
              <a:gd name="T62" fmla="*/ 2147483646 w 3152"/>
              <a:gd name="T63" fmla="*/ 2147483646 h 2600"/>
              <a:gd name="T64" fmla="*/ 2147483646 w 3152"/>
              <a:gd name="T65" fmla="*/ 2147483646 h 2600"/>
              <a:gd name="T66" fmla="*/ 2147483646 w 3152"/>
              <a:gd name="T67" fmla="*/ 2147483646 h 2600"/>
              <a:gd name="T68" fmla="*/ 2147483646 w 3152"/>
              <a:gd name="T69" fmla="*/ 2147483646 h 2600"/>
              <a:gd name="T70" fmla="*/ 2147483646 w 3152"/>
              <a:gd name="T71" fmla="*/ 2147483646 h 2600"/>
              <a:gd name="T72" fmla="*/ 2147483646 w 3152"/>
              <a:gd name="T73" fmla="*/ 2147483646 h 2600"/>
              <a:gd name="T74" fmla="*/ 2147483646 w 3152"/>
              <a:gd name="T75" fmla="*/ 2147483646 h 2600"/>
              <a:gd name="T76" fmla="*/ 2147483646 w 3152"/>
              <a:gd name="T77" fmla="*/ 2147483646 h 2600"/>
              <a:gd name="T78" fmla="*/ 2147483646 w 3152"/>
              <a:gd name="T79" fmla="*/ 2147483646 h 2600"/>
              <a:gd name="T80" fmla="*/ 2147483646 w 3152"/>
              <a:gd name="T81" fmla="*/ 2147483646 h 2600"/>
              <a:gd name="T82" fmla="*/ 2147483646 w 3152"/>
              <a:gd name="T83" fmla="*/ 2147483646 h 2600"/>
              <a:gd name="T84" fmla="*/ 2147483646 w 3152"/>
              <a:gd name="T85" fmla="*/ 2147483646 h 2600"/>
              <a:gd name="T86" fmla="*/ 2147483646 w 3152"/>
              <a:gd name="T87" fmla="*/ 2147483646 h 2600"/>
              <a:gd name="T88" fmla="*/ 2147483646 w 3152"/>
              <a:gd name="T89" fmla="*/ 2147483646 h 2600"/>
              <a:gd name="T90" fmla="*/ 2147483646 w 3152"/>
              <a:gd name="T91" fmla="*/ 2147483646 h 2600"/>
              <a:gd name="T92" fmla="*/ 2147483646 w 3152"/>
              <a:gd name="T93" fmla="*/ 2147483646 h 2600"/>
              <a:gd name="T94" fmla="*/ 2147483646 w 3152"/>
              <a:gd name="T95" fmla="*/ 2147483646 h 2600"/>
              <a:gd name="T96" fmla="*/ 2147483646 w 3152"/>
              <a:gd name="T97" fmla="*/ 2147483646 h 2600"/>
              <a:gd name="T98" fmla="*/ 2147483646 w 3152"/>
              <a:gd name="T99" fmla="*/ 2147483646 h 2600"/>
              <a:gd name="T100" fmla="*/ 2147483646 w 3152"/>
              <a:gd name="T101" fmla="*/ 2147483646 h 2600"/>
              <a:gd name="T102" fmla="*/ 2147483646 w 3152"/>
              <a:gd name="T103" fmla="*/ 2147483646 h 2600"/>
              <a:gd name="T104" fmla="*/ 2147483646 w 3152"/>
              <a:gd name="T105" fmla="*/ 2147483646 h 2600"/>
              <a:gd name="T106" fmla="*/ 2147483646 w 3152"/>
              <a:gd name="T107" fmla="*/ 2147483646 h 2600"/>
              <a:gd name="T108" fmla="*/ 2147483646 w 3152"/>
              <a:gd name="T109" fmla="*/ 2147483646 h 2600"/>
              <a:gd name="T110" fmla="*/ 0 w 3152"/>
              <a:gd name="T111" fmla="*/ 2147483646 h 26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152"/>
              <a:gd name="T169" fmla="*/ 0 h 2600"/>
              <a:gd name="T170" fmla="*/ 3152 w 3152"/>
              <a:gd name="T171" fmla="*/ 2600 h 26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152" h="2600">
                <a:moveTo>
                  <a:pt x="0" y="816"/>
                </a:moveTo>
                <a:lnTo>
                  <a:pt x="0" y="2600"/>
                </a:lnTo>
                <a:lnTo>
                  <a:pt x="3152" y="2600"/>
                </a:lnTo>
                <a:lnTo>
                  <a:pt x="3152" y="304"/>
                </a:lnTo>
                <a:lnTo>
                  <a:pt x="3131" y="168"/>
                </a:lnTo>
                <a:lnTo>
                  <a:pt x="3120" y="104"/>
                </a:lnTo>
                <a:lnTo>
                  <a:pt x="3104" y="53"/>
                </a:lnTo>
                <a:lnTo>
                  <a:pt x="3080" y="8"/>
                </a:lnTo>
                <a:lnTo>
                  <a:pt x="3045" y="0"/>
                </a:lnTo>
                <a:lnTo>
                  <a:pt x="3024" y="8"/>
                </a:lnTo>
                <a:lnTo>
                  <a:pt x="2989" y="67"/>
                </a:lnTo>
                <a:lnTo>
                  <a:pt x="2957" y="163"/>
                </a:lnTo>
                <a:lnTo>
                  <a:pt x="2936" y="299"/>
                </a:lnTo>
                <a:lnTo>
                  <a:pt x="2896" y="488"/>
                </a:lnTo>
                <a:lnTo>
                  <a:pt x="2875" y="581"/>
                </a:lnTo>
                <a:lnTo>
                  <a:pt x="2845" y="683"/>
                </a:lnTo>
                <a:lnTo>
                  <a:pt x="2816" y="717"/>
                </a:lnTo>
                <a:lnTo>
                  <a:pt x="2792" y="744"/>
                </a:lnTo>
                <a:cubicBezTo>
                  <a:pt x="2777" y="750"/>
                  <a:pt x="2766" y="734"/>
                  <a:pt x="2757" y="725"/>
                </a:cubicBezTo>
                <a:cubicBezTo>
                  <a:pt x="2748" y="716"/>
                  <a:pt x="2743" y="722"/>
                  <a:pt x="2736" y="688"/>
                </a:cubicBezTo>
                <a:cubicBezTo>
                  <a:pt x="2711" y="501"/>
                  <a:pt x="2718" y="566"/>
                  <a:pt x="2715" y="523"/>
                </a:cubicBezTo>
                <a:lnTo>
                  <a:pt x="2715" y="427"/>
                </a:lnTo>
                <a:lnTo>
                  <a:pt x="2707" y="389"/>
                </a:lnTo>
                <a:lnTo>
                  <a:pt x="2696" y="352"/>
                </a:lnTo>
                <a:lnTo>
                  <a:pt x="2666" y="343"/>
                </a:lnTo>
                <a:lnTo>
                  <a:pt x="2640" y="336"/>
                </a:lnTo>
                <a:lnTo>
                  <a:pt x="2603" y="363"/>
                </a:lnTo>
                <a:lnTo>
                  <a:pt x="2584" y="416"/>
                </a:lnTo>
                <a:lnTo>
                  <a:pt x="2544" y="640"/>
                </a:lnTo>
                <a:lnTo>
                  <a:pt x="2528" y="832"/>
                </a:lnTo>
                <a:lnTo>
                  <a:pt x="2512" y="928"/>
                </a:lnTo>
                <a:lnTo>
                  <a:pt x="2496" y="973"/>
                </a:lnTo>
                <a:lnTo>
                  <a:pt x="2472" y="1008"/>
                </a:lnTo>
                <a:lnTo>
                  <a:pt x="2443" y="1011"/>
                </a:lnTo>
                <a:lnTo>
                  <a:pt x="2416" y="1005"/>
                </a:lnTo>
                <a:lnTo>
                  <a:pt x="2384" y="976"/>
                </a:lnTo>
                <a:lnTo>
                  <a:pt x="2360" y="864"/>
                </a:lnTo>
                <a:lnTo>
                  <a:pt x="2344" y="664"/>
                </a:lnTo>
                <a:lnTo>
                  <a:pt x="2336" y="536"/>
                </a:lnTo>
                <a:lnTo>
                  <a:pt x="2320" y="488"/>
                </a:lnTo>
                <a:cubicBezTo>
                  <a:pt x="2294" y="445"/>
                  <a:pt x="2311" y="448"/>
                  <a:pt x="2288" y="448"/>
                </a:cubicBezTo>
                <a:lnTo>
                  <a:pt x="2261" y="443"/>
                </a:lnTo>
                <a:lnTo>
                  <a:pt x="2227" y="453"/>
                </a:lnTo>
                <a:lnTo>
                  <a:pt x="2200" y="504"/>
                </a:lnTo>
                <a:lnTo>
                  <a:pt x="2160" y="736"/>
                </a:lnTo>
                <a:lnTo>
                  <a:pt x="2136" y="1040"/>
                </a:lnTo>
                <a:lnTo>
                  <a:pt x="2104" y="1200"/>
                </a:lnTo>
                <a:lnTo>
                  <a:pt x="2085" y="1267"/>
                </a:lnTo>
                <a:lnTo>
                  <a:pt x="2064" y="1320"/>
                </a:lnTo>
                <a:lnTo>
                  <a:pt x="2037" y="1336"/>
                </a:lnTo>
                <a:cubicBezTo>
                  <a:pt x="2028" y="1336"/>
                  <a:pt x="2015" y="1330"/>
                  <a:pt x="2005" y="1325"/>
                </a:cubicBezTo>
                <a:cubicBezTo>
                  <a:pt x="1995" y="1320"/>
                  <a:pt x="1983" y="1313"/>
                  <a:pt x="1976" y="1304"/>
                </a:cubicBezTo>
                <a:cubicBezTo>
                  <a:pt x="1969" y="1295"/>
                  <a:pt x="1967" y="1285"/>
                  <a:pt x="1963" y="1272"/>
                </a:cubicBezTo>
                <a:cubicBezTo>
                  <a:pt x="1960" y="1258"/>
                  <a:pt x="1960" y="1286"/>
                  <a:pt x="1957" y="1221"/>
                </a:cubicBezTo>
                <a:lnTo>
                  <a:pt x="1944" y="880"/>
                </a:lnTo>
                <a:cubicBezTo>
                  <a:pt x="1940" y="810"/>
                  <a:pt x="1939" y="825"/>
                  <a:pt x="1936" y="805"/>
                </a:cubicBezTo>
                <a:cubicBezTo>
                  <a:pt x="1934" y="785"/>
                  <a:pt x="1937" y="772"/>
                  <a:pt x="1933" y="757"/>
                </a:cubicBezTo>
                <a:lnTo>
                  <a:pt x="1912" y="712"/>
                </a:lnTo>
                <a:lnTo>
                  <a:pt x="1880" y="693"/>
                </a:lnTo>
                <a:lnTo>
                  <a:pt x="1837" y="699"/>
                </a:lnTo>
                <a:lnTo>
                  <a:pt x="1808" y="736"/>
                </a:lnTo>
                <a:lnTo>
                  <a:pt x="1784" y="808"/>
                </a:lnTo>
                <a:lnTo>
                  <a:pt x="1752" y="1013"/>
                </a:lnTo>
                <a:cubicBezTo>
                  <a:pt x="1740" y="1105"/>
                  <a:pt x="1724" y="1273"/>
                  <a:pt x="1712" y="1360"/>
                </a:cubicBezTo>
                <a:cubicBezTo>
                  <a:pt x="1700" y="1447"/>
                  <a:pt x="1700" y="1489"/>
                  <a:pt x="1688" y="1536"/>
                </a:cubicBezTo>
                <a:lnTo>
                  <a:pt x="1640" y="1640"/>
                </a:lnTo>
                <a:lnTo>
                  <a:pt x="1584" y="1656"/>
                </a:lnTo>
                <a:lnTo>
                  <a:pt x="1512" y="1576"/>
                </a:lnTo>
                <a:lnTo>
                  <a:pt x="1456" y="1400"/>
                </a:lnTo>
                <a:lnTo>
                  <a:pt x="1416" y="1184"/>
                </a:lnTo>
                <a:lnTo>
                  <a:pt x="1376" y="784"/>
                </a:lnTo>
                <a:lnTo>
                  <a:pt x="1344" y="624"/>
                </a:lnTo>
                <a:lnTo>
                  <a:pt x="1331" y="579"/>
                </a:lnTo>
                <a:lnTo>
                  <a:pt x="1299" y="555"/>
                </a:lnTo>
                <a:lnTo>
                  <a:pt x="1253" y="565"/>
                </a:lnTo>
                <a:lnTo>
                  <a:pt x="1224" y="608"/>
                </a:lnTo>
                <a:lnTo>
                  <a:pt x="1176" y="784"/>
                </a:lnTo>
                <a:lnTo>
                  <a:pt x="1144" y="960"/>
                </a:lnTo>
                <a:lnTo>
                  <a:pt x="1120" y="981"/>
                </a:lnTo>
                <a:lnTo>
                  <a:pt x="1096" y="1000"/>
                </a:lnTo>
                <a:lnTo>
                  <a:pt x="1056" y="976"/>
                </a:lnTo>
                <a:lnTo>
                  <a:pt x="1032" y="904"/>
                </a:lnTo>
                <a:lnTo>
                  <a:pt x="1013" y="867"/>
                </a:lnTo>
                <a:lnTo>
                  <a:pt x="979" y="843"/>
                </a:lnTo>
                <a:lnTo>
                  <a:pt x="944" y="848"/>
                </a:lnTo>
                <a:lnTo>
                  <a:pt x="909" y="864"/>
                </a:lnTo>
                <a:lnTo>
                  <a:pt x="880" y="896"/>
                </a:lnTo>
                <a:lnTo>
                  <a:pt x="816" y="976"/>
                </a:lnTo>
                <a:lnTo>
                  <a:pt x="779" y="1005"/>
                </a:lnTo>
                <a:lnTo>
                  <a:pt x="740" y="1004"/>
                </a:lnTo>
                <a:lnTo>
                  <a:pt x="712" y="992"/>
                </a:lnTo>
                <a:lnTo>
                  <a:pt x="680" y="920"/>
                </a:lnTo>
                <a:lnTo>
                  <a:pt x="658" y="873"/>
                </a:lnTo>
                <a:lnTo>
                  <a:pt x="640" y="832"/>
                </a:lnTo>
                <a:lnTo>
                  <a:pt x="616" y="789"/>
                </a:lnTo>
                <a:lnTo>
                  <a:pt x="587" y="763"/>
                </a:lnTo>
                <a:lnTo>
                  <a:pt x="544" y="744"/>
                </a:lnTo>
                <a:cubicBezTo>
                  <a:pt x="522" y="722"/>
                  <a:pt x="501" y="701"/>
                  <a:pt x="480" y="680"/>
                </a:cubicBezTo>
                <a:lnTo>
                  <a:pt x="464" y="624"/>
                </a:lnTo>
                <a:lnTo>
                  <a:pt x="408" y="336"/>
                </a:lnTo>
                <a:cubicBezTo>
                  <a:pt x="394" y="274"/>
                  <a:pt x="387" y="278"/>
                  <a:pt x="379" y="251"/>
                </a:cubicBezTo>
                <a:cubicBezTo>
                  <a:pt x="371" y="224"/>
                  <a:pt x="368" y="198"/>
                  <a:pt x="360" y="176"/>
                </a:cubicBezTo>
                <a:cubicBezTo>
                  <a:pt x="347" y="140"/>
                  <a:pt x="341" y="137"/>
                  <a:pt x="333" y="120"/>
                </a:cubicBezTo>
                <a:cubicBezTo>
                  <a:pt x="325" y="103"/>
                  <a:pt x="323" y="84"/>
                  <a:pt x="312" y="72"/>
                </a:cubicBezTo>
                <a:lnTo>
                  <a:pt x="264" y="48"/>
                </a:lnTo>
                <a:lnTo>
                  <a:pt x="229" y="51"/>
                </a:lnTo>
                <a:lnTo>
                  <a:pt x="200" y="64"/>
                </a:lnTo>
                <a:lnTo>
                  <a:pt x="155" y="128"/>
                </a:lnTo>
                <a:lnTo>
                  <a:pt x="112" y="240"/>
                </a:lnTo>
                <a:lnTo>
                  <a:pt x="56" y="472"/>
                </a:lnTo>
                <a:lnTo>
                  <a:pt x="24" y="656"/>
                </a:lnTo>
                <a:lnTo>
                  <a:pt x="0" y="816"/>
                </a:lnTo>
                <a:close/>
              </a:path>
            </a:pathLst>
          </a:custGeom>
          <a:solidFill>
            <a:schemeClr val="accent2"/>
          </a:solidFill>
          <a:ln w="19050">
            <a:solidFill>
              <a:schemeClr val="tx1"/>
            </a:solidFill>
            <a:round/>
            <a:headEnd/>
            <a:tailEnd/>
          </a:ln>
        </p:spPr>
        <p:txBody>
          <a:bodyPr wrap="none" anchor="ctr"/>
          <a:lstStyle/>
          <a:p>
            <a:endParaRPr lang="zh-CN" altLang="en-US"/>
          </a:p>
        </p:txBody>
      </p:sp>
      <p:grpSp>
        <p:nvGrpSpPr>
          <p:cNvPr id="4" name="Group 31"/>
          <p:cNvGrpSpPr>
            <a:grpSpLocks/>
          </p:cNvGrpSpPr>
          <p:nvPr/>
        </p:nvGrpSpPr>
        <p:grpSpPr bwMode="auto">
          <a:xfrm>
            <a:off x="3190875" y="2806700"/>
            <a:ext cx="3927475" cy="3257550"/>
            <a:chOff x="2010" y="1768"/>
            <a:chExt cx="2474" cy="2052"/>
          </a:xfrm>
        </p:grpSpPr>
        <p:sp>
          <p:nvSpPr>
            <p:cNvPr id="62472" name="Rectangle 16"/>
            <p:cNvSpPr>
              <a:spLocks noChangeArrowheads="1"/>
            </p:cNvSpPr>
            <p:nvPr/>
          </p:nvSpPr>
          <p:spPr bwMode="auto">
            <a:xfrm>
              <a:off x="3523" y="2511"/>
              <a:ext cx="96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Process downtime</a:t>
              </a:r>
            </a:p>
          </p:txBody>
        </p:sp>
        <p:sp>
          <p:nvSpPr>
            <p:cNvPr id="62473" name="Rectangle 18"/>
            <p:cNvSpPr>
              <a:spLocks noChangeArrowheads="1"/>
            </p:cNvSpPr>
            <p:nvPr/>
          </p:nvSpPr>
          <p:spPr bwMode="auto">
            <a:xfrm>
              <a:off x="2010" y="2751"/>
              <a:ext cx="5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Scrap</a:t>
              </a:r>
            </a:p>
          </p:txBody>
        </p:sp>
        <p:sp>
          <p:nvSpPr>
            <p:cNvPr id="62474" name="Rectangle 19"/>
            <p:cNvSpPr>
              <a:spLocks noChangeArrowheads="1"/>
            </p:cNvSpPr>
            <p:nvPr/>
          </p:nvSpPr>
          <p:spPr bwMode="auto">
            <a:xfrm>
              <a:off x="2216" y="3047"/>
              <a:ext cx="7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Setup time</a:t>
              </a:r>
            </a:p>
          </p:txBody>
        </p:sp>
        <p:sp>
          <p:nvSpPr>
            <p:cNvPr id="62475" name="Rectangle 20"/>
            <p:cNvSpPr>
              <a:spLocks noChangeArrowheads="1"/>
            </p:cNvSpPr>
            <p:nvPr/>
          </p:nvSpPr>
          <p:spPr bwMode="auto">
            <a:xfrm>
              <a:off x="2590" y="3599"/>
              <a:ext cx="122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Late deliveries</a:t>
              </a:r>
            </a:p>
          </p:txBody>
        </p:sp>
        <p:sp>
          <p:nvSpPr>
            <p:cNvPr id="62476" name="Rectangle 21"/>
            <p:cNvSpPr>
              <a:spLocks noChangeArrowheads="1"/>
            </p:cNvSpPr>
            <p:nvPr/>
          </p:nvSpPr>
          <p:spPr bwMode="auto">
            <a:xfrm>
              <a:off x="3145" y="3087"/>
              <a:ext cx="9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Quality problems</a:t>
              </a:r>
            </a:p>
          </p:txBody>
        </p:sp>
        <p:sp>
          <p:nvSpPr>
            <p:cNvPr id="62477" name="Line 22"/>
            <p:cNvSpPr>
              <a:spLocks noChangeShapeType="1"/>
            </p:cNvSpPr>
            <p:nvPr/>
          </p:nvSpPr>
          <p:spPr bwMode="auto">
            <a:xfrm flipV="1">
              <a:off x="2296" y="2232"/>
              <a:ext cx="0" cy="496"/>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8" name="Line 23"/>
            <p:cNvSpPr>
              <a:spLocks noChangeShapeType="1"/>
            </p:cNvSpPr>
            <p:nvPr/>
          </p:nvSpPr>
          <p:spPr bwMode="auto">
            <a:xfrm flipV="1">
              <a:off x="2616" y="1976"/>
              <a:ext cx="0" cy="1040"/>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Line 24"/>
            <p:cNvSpPr>
              <a:spLocks noChangeShapeType="1"/>
            </p:cNvSpPr>
            <p:nvPr/>
          </p:nvSpPr>
          <p:spPr bwMode="auto">
            <a:xfrm flipV="1">
              <a:off x="3200" y="2080"/>
              <a:ext cx="0" cy="1480"/>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0" name="Line 25"/>
            <p:cNvSpPr>
              <a:spLocks noChangeShapeType="1"/>
            </p:cNvSpPr>
            <p:nvPr/>
          </p:nvSpPr>
          <p:spPr bwMode="auto">
            <a:xfrm flipV="1">
              <a:off x="3592" y="1832"/>
              <a:ext cx="0" cy="1176"/>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1" name="Line 26"/>
            <p:cNvSpPr>
              <a:spLocks noChangeShapeType="1"/>
            </p:cNvSpPr>
            <p:nvPr/>
          </p:nvSpPr>
          <p:spPr bwMode="auto">
            <a:xfrm flipV="1">
              <a:off x="3984" y="1768"/>
              <a:ext cx="0" cy="720"/>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471" name="页脚占位符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0"/>
                                  </p:stCondLst>
                                  <p:childTnLst>
                                    <p:set>
                                      <p:cBhvr>
                                        <p:cTn id="6" dur="1" fill="hold">
                                          <p:stCondLst>
                                            <p:cond delay="0"/>
                                          </p:stCondLst>
                                        </p:cTn>
                                        <p:tgtEl>
                                          <p:spTgt spid="240653"/>
                                        </p:tgtEl>
                                        <p:attrNameLst>
                                          <p:attrName>style.visibility</p:attrName>
                                        </p:attrNameLst>
                                      </p:cBhvr>
                                      <p:to>
                                        <p:strVal val="visible"/>
                                      </p:to>
                                    </p:set>
                                    <p:anim calcmode="lin" valueType="num">
                                      <p:cBhvr>
                                        <p:cTn id="7" dur="1000" fill="hold"/>
                                        <p:tgtEl>
                                          <p:spTgt spid="240653"/>
                                        </p:tgtEl>
                                        <p:attrNameLst>
                                          <p:attrName>ppt_w</p:attrName>
                                        </p:attrNameLst>
                                      </p:cBhvr>
                                      <p:tavLst>
                                        <p:tav tm="0">
                                          <p:val>
                                            <p:strVal val="2/3*#ppt_w"/>
                                          </p:val>
                                        </p:tav>
                                        <p:tav tm="100000">
                                          <p:val>
                                            <p:strVal val="#ppt_w"/>
                                          </p:val>
                                        </p:tav>
                                      </p:tavLst>
                                    </p:anim>
                                    <p:anim calcmode="lin" valueType="num">
                                      <p:cBhvr>
                                        <p:cTn id="8" dur="1000" fill="hold"/>
                                        <p:tgtEl>
                                          <p:spTgt spid="240653"/>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1000"/>
                            </p:stCondLst>
                            <p:childTnLst>
                              <p:par>
                                <p:cTn id="10" presetID="18" presetClass="entr" presetSubtype="3"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1000"/>
                                        <p:tgtEl>
                                          <p:spTgt spid="4"/>
                                        </p:tgtEl>
                                      </p:cBhvr>
                                    </p:animEffect>
                                  </p:childTnLst>
                                </p:cTn>
                              </p:par>
                            </p:childTnLst>
                          </p:cTn>
                        </p:par>
                        <p:par>
                          <p:cTn id="13" fill="hold" nodeType="afterGroup">
                            <p:stCondLst>
                              <p:cond delay="2000"/>
                            </p:stCondLst>
                            <p:childTnLst>
                              <p:par>
                                <p:cTn id="14" presetID="9" presetClass="entr" presetSubtype="0" fill="hold" nodeType="afterEffect">
                                  <p:stCondLst>
                                    <p:cond delay="100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1000"/>
                                        <p:tgtEl>
                                          <p:spTgt spid="2"/>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240654"/>
                                        </p:tgtEl>
                                        <p:attrNameLst>
                                          <p:attrName>style.visibility</p:attrName>
                                        </p:attrNameLst>
                                      </p:cBhvr>
                                      <p:to>
                                        <p:strVal val="visible"/>
                                      </p:to>
                                    </p:set>
                                    <p:animEffect transition="in" filter="wipe(left)">
                                      <p:cBhvr>
                                        <p:cTn id="19" dur="1000"/>
                                        <p:tgtEl>
                                          <p:spTgt spid="240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2414588" y="1741488"/>
            <a:ext cx="4621212" cy="3357562"/>
            <a:chOff x="1521" y="1097"/>
            <a:chExt cx="2911" cy="2115"/>
          </a:xfrm>
        </p:grpSpPr>
        <p:sp>
          <p:nvSpPr>
            <p:cNvPr id="64530" name="Freeform 3"/>
            <p:cNvSpPr>
              <a:spLocks/>
            </p:cNvSpPr>
            <p:nvPr/>
          </p:nvSpPr>
          <p:spPr bwMode="auto">
            <a:xfrm>
              <a:off x="1521" y="1980"/>
              <a:ext cx="2717" cy="1232"/>
            </a:xfrm>
            <a:custGeom>
              <a:avLst/>
              <a:gdLst>
                <a:gd name="T0" fmla="*/ 45 w 2717"/>
                <a:gd name="T1" fmla="*/ 0 h 1496"/>
                <a:gd name="T2" fmla="*/ 2717 w 2717"/>
                <a:gd name="T3" fmla="*/ 0 h 1496"/>
                <a:gd name="T4" fmla="*/ 2549 w 2717"/>
                <a:gd name="T5" fmla="*/ 67 h 1496"/>
                <a:gd name="T6" fmla="*/ 1821 w 2717"/>
                <a:gd name="T7" fmla="*/ 99 h 1496"/>
                <a:gd name="T8" fmla="*/ 1309 w 2717"/>
                <a:gd name="T9" fmla="*/ 120 h 1496"/>
                <a:gd name="T10" fmla="*/ 477 w 2717"/>
                <a:gd name="T11" fmla="*/ 89 h 1496"/>
                <a:gd name="T12" fmla="*/ 1 w 2717"/>
                <a:gd name="T13" fmla="*/ 29 h 1496"/>
                <a:gd name="T14" fmla="*/ 81 w 2717"/>
                <a:gd name="T15" fmla="*/ 2 h 1496"/>
                <a:gd name="T16" fmla="*/ 0 60000 65536"/>
                <a:gd name="T17" fmla="*/ 0 60000 65536"/>
                <a:gd name="T18" fmla="*/ 0 60000 65536"/>
                <a:gd name="T19" fmla="*/ 0 60000 65536"/>
                <a:gd name="T20" fmla="*/ 0 60000 65536"/>
                <a:gd name="T21" fmla="*/ 0 60000 65536"/>
                <a:gd name="T22" fmla="*/ 0 60000 65536"/>
                <a:gd name="T23" fmla="*/ 0 60000 65536"/>
                <a:gd name="T24" fmla="*/ 0 w 2717"/>
                <a:gd name="T25" fmla="*/ 0 h 1496"/>
                <a:gd name="T26" fmla="*/ 2717 w 2717"/>
                <a:gd name="T27" fmla="*/ 1496 h 14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17" h="1496">
                  <a:moveTo>
                    <a:pt x="45" y="0"/>
                  </a:moveTo>
                  <a:lnTo>
                    <a:pt x="2717" y="0"/>
                  </a:lnTo>
                  <a:lnTo>
                    <a:pt x="2549" y="828"/>
                  </a:lnTo>
                  <a:lnTo>
                    <a:pt x="1821" y="1236"/>
                  </a:lnTo>
                  <a:lnTo>
                    <a:pt x="1309" y="1496"/>
                  </a:lnTo>
                  <a:lnTo>
                    <a:pt x="477" y="1108"/>
                  </a:lnTo>
                  <a:cubicBezTo>
                    <a:pt x="0" y="358"/>
                    <a:pt x="1" y="655"/>
                    <a:pt x="1" y="356"/>
                  </a:cubicBezTo>
                  <a:lnTo>
                    <a:pt x="81" y="4"/>
                  </a:lnTo>
                </a:path>
              </a:pathLst>
            </a:custGeom>
            <a:solidFill>
              <a:schemeClr val="accent1"/>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p>
              <a:endParaRPr lang="zh-CN" altLang="en-US"/>
            </a:p>
          </p:txBody>
        </p:sp>
        <p:grpSp>
          <p:nvGrpSpPr>
            <p:cNvPr id="64531" name="Group 4"/>
            <p:cNvGrpSpPr>
              <a:grpSpLocks/>
            </p:cNvGrpSpPr>
            <p:nvPr/>
          </p:nvGrpSpPr>
          <p:grpSpPr bwMode="auto">
            <a:xfrm>
              <a:off x="1836" y="1097"/>
              <a:ext cx="505" cy="1098"/>
              <a:chOff x="1836" y="745"/>
              <a:chExt cx="505" cy="1098"/>
            </a:xfrm>
          </p:grpSpPr>
          <p:sp>
            <p:nvSpPr>
              <p:cNvPr id="64533" name="Freeform 5"/>
              <p:cNvSpPr>
                <a:spLocks/>
              </p:cNvSpPr>
              <p:nvPr/>
            </p:nvSpPr>
            <p:spPr bwMode="auto">
              <a:xfrm>
                <a:off x="1836" y="745"/>
                <a:ext cx="341" cy="793"/>
              </a:xfrm>
              <a:custGeom>
                <a:avLst/>
                <a:gdLst>
                  <a:gd name="T0" fmla="*/ 247 w 341"/>
                  <a:gd name="T1" fmla="*/ 92 h 793"/>
                  <a:gd name="T2" fmla="*/ 116 w 341"/>
                  <a:gd name="T3" fmla="*/ 188 h 793"/>
                  <a:gd name="T4" fmla="*/ 41 w 341"/>
                  <a:gd name="T5" fmla="*/ 372 h 793"/>
                  <a:gd name="T6" fmla="*/ 7 w 341"/>
                  <a:gd name="T7" fmla="*/ 524 h 793"/>
                  <a:gd name="T8" fmla="*/ 7 w 341"/>
                  <a:gd name="T9" fmla="*/ 700 h 793"/>
                  <a:gd name="T10" fmla="*/ 49 w 341"/>
                  <a:gd name="T11" fmla="*/ 759 h 793"/>
                  <a:gd name="T12" fmla="*/ 105 w 341"/>
                  <a:gd name="T13" fmla="*/ 780 h 793"/>
                  <a:gd name="T14" fmla="*/ 249 w 341"/>
                  <a:gd name="T15" fmla="*/ 786 h 793"/>
                  <a:gd name="T16" fmla="*/ 335 w 341"/>
                  <a:gd name="T17" fmla="*/ 738 h 793"/>
                  <a:gd name="T18" fmla="*/ 247 w 341"/>
                  <a:gd name="T19" fmla="*/ 92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1"/>
                  <a:gd name="T31" fmla="*/ 0 h 793"/>
                  <a:gd name="T32" fmla="*/ 341 w 341"/>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1" h="793">
                    <a:moveTo>
                      <a:pt x="247" y="92"/>
                    </a:moveTo>
                    <a:cubicBezTo>
                      <a:pt x="211" y="0"/>
                      <a:pt x="150" y="141"/>
                      <a:pt x="116" y="188"/>
                    </a:cubicBezTo>
                    <a:cubicBezTo>
                      <a:pt x="100" y="223"/>
                      <a:pt x="59" y="316"/>
                      <a:pt x="41" y="372"/>
                    </a:cubicBezTo>
                    <a:cubicBezTo>
                      <a:pt x="23" y="428"/>
                      <a:pt x="13" y="469"/>
                      <a:pt x="7" y="524"/>
                    </a:cubicBezTo>
                    <a:cubicBezTo>
                      <a:pt x="1" y="579"/>
                      <a:pt x="0" y="661"/>
                      <a:pt x="7" y="700"/>
                    </a:cubicBezTo>
                    <a:cubicBezTo>
                      <a:pt x="14" y="739"/>
                      <a:pt x="33" y="746"/>
                      <a:pt x="49" y="759"/>
                    </a:cubicBezTo>
                    <a:cubicBezTo>
                      <a:pt x="65" y="772"/>
                      <a:pt x="72" y="775"/>
                      <a:pt x="105" y="780"/>
                    </a:cubicBezTo>
                    <a:cubicBezTo>
                      <a:pt x="138" y="785"/>
                      <a:pt x="211" y="793"/>
                      <a:pt x="249" y="786"/>
                    </a:cubicBezTo>
                    <a:cubicBezTo>
                      <a:pt x="287" y="779"/>
                      <a:pt x="329" y="786"/>
                      <a:pt x="335" y="738"/>
                    </a:cubicBezTo>
                    <a:cubicBezTo>
                      <a:pt x="341" y="690"/>
                      <a:pt x="280" y="179"/>
                      <a:pt x="247" y="92"/>
                    </a:cubicBezTo>
                    <a:close/>
                  </a:path>
                </a:pathLst>
              </a:custGeom>
              <a:solidFill>
                <a:schemeClr val="folHlink"/>
              </a:solidFill>
              <a:ln w="9525">
                <a:solidFill>
                  <a:schemeClr val="tx1"/>
                </a:solidFill>
                <a:round/>
                <a:headEnd/>
                <a:tailEnd/>
              </a:ln>
            </p:spPr>
            <p:txBody>
              <a:bodyPr wrap="none" anchor="ctr"/>
              <a:lstStyle/>
              <a:p>
                <a:endParaRPr lang="zh-CN" altLang="en-US"/>
              </a:p>
            </p:txBody>
          </p:sp>
          <p:sp>
            <p:nvSpPr>
              <p:cNvPr id="64534" name="Freeform 6"/>
              <p:cNvSpPr>
                <a:spLocks/>
              </p:cNvSpPr>
              <p:nvPr/>
            </p:nvSpPr>
            <p:spPr bwMode="auto">
              <a:xfrm>
                <a:off x="2016" y="1507"/>
                <a:ext cx="323" cy="336"/>
              </a:xfrm>
              <a:custGeom>
                <a:avLst/>
                <a:gdLst>
                  <a:gd name="T0" fmla="*/ 323 w 323"/>
                  <a:gd name="T1" fmla="*/ 0 h 336"/>
                  <a:gd name="T2" fmla="*/ 0 w 323"/>
                  <a:gd name="T3" fmla="*/ 37 h 336"/>
                  <a:gd name="T4" fmla="*/ 21 w 323"/>
                  <a:gd name="T5" fmla="*/ 120 h 336"/>
                  <a:gd name="T6" fmla="*/ 56 w 323"/>
                  <a:gd name="T7" fmla="*/ 165 h 336"/>
                  <a:gd name="T8" fmla="*/ 109 w 323"/>
                  <a:gd name="T9" fmla="*/ 186 h 336"/>
                  <a:gd name="T10" fmla="*/ 155 w 323"/>
                  <a:gd name="T11" fmla="*/ 197 h 336"/>
                  <a:gd name="T12" fmla="*/ 179 w 323"/>
                  <a:gd name="T13" fmla="*/ 229 h 336"/>
                  <a:gd name="T14" fmla="*/ 200 w 323"/>
                  <a:gd name="T15" fmla="*/ 336 h 336"/>
                  <a:gd name="T16" fmla="*/ 208 w 323"/>
                  <a:gd name="T17" fmla="*/ 205 h 336"/>
                  <a:gd name="T18" fmla="*/ 221 w 323"/>
                  <a:gd name="T19" fmla="*/ 184 h 336"/>
                  <a:gd name="T20" fmla="*/ 253 w 323"/>
                  <a:gd name="T21" fmla="*/ 162 h 336"/>
                  <a:gd name="T22" fmla="*/ 291 w 323"/>
                  <a:gd name="T23" fmla="*/ 133 h 336"/>
                  <a:gd name="T24" fmla="*/ 309 w 323"/>
                  <a:gd name="T25" fmla="*/ 106 h 336"/>
                  <a:gd name="T26" fmla="*/ 320 w 323"/>
                  <a:gd name="T27" fmla="*/ 72 h 336"/>
                  <a:gd name="T28" fmla="*/ 323 w 323"/>
                  <a:gd name="T29" fmla="*/ 0 h 3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3"/>
                  <a:gd name="T46" fmla="*/ 0 h 336"/>
                  <a:gd name="T47" fmla="*/ 323 w 323"/>
                  <a:gd name="T48" fmla="*/ 336 h 3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3" h="336">
                    <a:moveTo>
                      <a:pt x="323" y="0"/>
                    </a:moveTo>
                    <a:lnTo>
                      <a:pt x="0" y="37"/>
                    </a:lnTo>
                    <a:lnTo>
                      <a:pt x="21" y="120"/>
                    </a:lnTo>
                    <a:lnTo>
                      <a:pt x="56" y="165"/>
                    </a:lnTo>
                    <a:lnTo>
                      <a:pt x="109" y="186"/>
                    </a:lnTo>
                    <a:cubicBezTo>
                      <a:pt x="153" y="194"/>
                      <a:pt x="141" y="183"/>
                      <a:pt x="155" y="197"/>
                    </a:cubicBezTo>
                    <a:lnTo>
                      <a:pt x="179" y="229"/>
                    </a:lnTo>
                    <a:lnTo>
                      <a:pt x="200" y="336"/>
                    </a:lnTo>
                    <a:lnTo>
                      <a:pt x="208" y="205"/>
                    </a:lnTo>
                    <a:lnTo>
                      <a:pt x="221" y="184"/>
                    </a:lnTo>
                    <a:lnTo>
                      <a:pt x="253" y="162"/>
                    </a:lnTo>
                    <a:lnTo>
                      <a:pt x="291" y="133"/>
                    </a:lnTo>
                    <a:cubicBezTo>
                      <a:pt x="300" y="124"/>
                      <a:pt x="304" y="116"/>
                      <a:pt x="309" y="106"/>
                    </a:cubicBezTo>
                    <a:cubicBezTo>
                      <a:pt x="314" y="96"/>
                      <a:pt x="318" y="90"/>
                      <a:pt x="320" y="72"/>
                    </a:cubicBezTo>
                    <a:lnTo>
                      <a:pt x="323" y="0"/>
                    </a:lnTo>
                    <a:close/>
                  </a:path>
                </a:pathLst>
              </a:custGeom>
              <a:solidFill>
                <a:schemeClr val="bg1"/>
              </a:solidFill>
              <a:ln w="9525">
                <a:solidFill>
                  <a:schemeClr val="tx1"/>
                </a:solidFill>
                <a:round/>
                <a:headEnd/>
                <a:tailEnd/>
              </a:ln>
            </p:spPr>
            <p:txBody>
              <a:bodyPr wrap="none" anchor="ctr"/>
              <a:lstStyle/>
              <a:p>
                <a:endParaRPr lang="zh-CN" altLang="en-US"/>
              </a:p>
            </p:txBody>
          </p:sp>
          <p:sp>
            <p:nvSpPr>
              <p:cNvPr id="64535" name="Freeform 7"/>
              <p:cNvSpPr>
                <a:spLocks/>
              </p:cNvSpPr>
              <p:nvPr/>
            </p:nvSpPr>
            <p:spPr bwMode="auto">
              <a:xfrm>
                <a:off x="2016" y="1507"/>
                <a:ext cx="325" cy="120"/>
              </a:xfrm>
              <a:custGeom>
                <a:avLst/>
                <a:gdLst>
                  <a:gd name="T0" fmla="*/ 323 w 325"/>
                  <a:gd name="T1" fmla="*/ 0 h 120"/>
                  <a:gd name="T2" fmla="*/ 0 w 325"/>
                  <a:gd name="T3" fmla="*/ 37 h 120"/>
                  <a:gd name="T4" fmla="*/ 21 w 325"/>
                  <a:gd name="T5" fmla="*/ 120 h 120"/>
                  <a:gd name="T6" fmla="*/ 301 w 325"/>
                  <a:gd name="T7" fmla="*/ 120 h 120"/>
                  <a:gd name="T8" fmla="*/ 320 w 325"/>
                  <a:gd name="T9" fmla="*/ 72 h 120"/>
                  <a:gd name="T10" fmla="*/ 323 w 325"/>
                  <a:gd name="T11" fmla="*/ 0 h 120"/>
                  <a:gd name="T12" fmla="*/ 0 60000 65536"/>
                  <a:gd name="T13" fmla="*/ 0 60000 65536"/>
                  <a:gd name="T14" fmla="*/ 0 60000 65536"/>
                  <a:gd name="T15" fmla="*/ 0 60000 65536"/>
                  <a:gd name="T16" fmla="*/ 0 60000 65536"/>
                  <a:gd name="T17" fmla="*/ 0 60000 65536"/>
                  <a:gd name="T18" fmla="*/ 0 w 325"/>
                  <a:gd name="T19" fmla="*/ 0 h 120"/>
                  <a:gd name="T20" fmla="*/ 325 w 325"/>
                  <a:gd name="T21" fmla="*/ 120 h 120"/>
                </a:gdLst>
                <a:ahLst/>
                <a:cxnLst>
                  <a:cxn ang="T12">
                    <a:pos x="T0" y="T1"/>
                  </a:cxn>
                  <a:cxn ang="T13">
                    <a:pos x="T2" y="T3"/>
                  </a:cxn>
                  <a:cxn ang="T14">
                    <a:pos x="T4" y="T5"/>
                  </a:cxn>
                  <a:cxn ang="T15">
                    <a:pos x="T6" y="T7"/>
                  </a:cxn>
                  <a:cxn ang="T16">
                    <a:pos x="T8" y="T9"/>
                  </a:cxn>
                  <a:cxn ang="T17">
                    <a:pos x="T10" y="T11"/>
                  </a:cxn>
                </a:cxnLst>
                <a:rect l="T18" t="T19" r="T20" b="T21"/>
                <a:pathLst>
                  <a:path w="325" h="120">
                    <a:moveTo>
                      <a:pt x="323" y="0"/>
                    </a:moveTo>
                    <a:lnTo>
                      <a:pt x="0" y="37"/>
                    </a:lnTo>
                    <a:lnTo>
                      <a:pt x="21" y="120"/>
                    </a:lnTo>
                    <a:cubicBezTo>
                      <a:pt x="21" y="120"/>
                      <a:pt x="161" y="120"/>
                      <a:pt x="301" y="120"/>
                    </a:cubicBezTo>
                    <a:cubicBezTo>
                      <a:pt x="325" y="77"/>
                      <a:pt x="316" y="92"/>
                      <a:pt x="320" y="72"/>
                    </a:cubicBezTo>
                    <a:lnTo>
                      <a:pt x="323" y="0"/>
                    </a:lnTo>
                    <a:close/>
                  </a:path>
                </a:pathLst>
              </a:custGeom>
              <a:solidFill>
                <a:srgbClr val="2FFF74"/>
              </a:solidFill>
              <a:ln w="9525">
                <a:solidFill>
                  <a:schemeClr val="tx1"/>
                </a:solidFill>
                <a:round/>
                <a:headEnd/>
                <a:tailEnd/>
              </a:ln>
            </p:spPr>
            <p:txBody>
              <a:bodyPr wrap="none" anchor="ctr"/>
              <a:lstStyle/>
              <a:p>
                <a:endParaRPr lang="zh-CN" altLang="en-US"/>
              </a:p>
            </p:txBody>
          </p:sp>
          <p:sp>
            <p:nvSpPr>
              <p:cNvPr id="64536" name="Line 8"/>
              <p:cNvSpPr>
                <a:spLocks noChangeShapeType="1"/>
              </p:cNvSpPr>
              <p:nvPr/>
            </p:nvSpPr>
            <p:spPr bwMode="auto">
              <a:xfrm>
                <a:off x="2096" y="864"/>
                <a:ext cx="213" cy="6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7" name="Line 9"/>
              <p:cNvSpPr>
                <a:spLocks noChangeShapeType="1"/>
              </p:cNvSpPr>
              <p:nvPr/>
            </p:nvSpPr>
            <p:spPr bwMode="auto">
              <a:xfrm>
                <a:off x="2136" y="1219"/>
                <a:ext cx="115" cy="2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8" name="Line 10"/>
              <p:cNvSpPr>
                <a:spLocks noChangeShapeType="1"/>
              </p:cNvSpPr>
              <p:nvPr/>
            </p:nvSpPr>
            <p:spPr bwMode="auto">
              <a:xfrm>
                <a:off x="2083" y="832"/>
                <a:ext cx="133" cy="9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32" name="Line 11"/>
            <p:cNvSpPr>
              <a:spLocks noChangeShapeType="1"/>
            </p:cNvSpPr>
            <p:nvPr/>
          </p:nvSpPr>
          <p:spPr bwMode="auto">
            <a:xfrm>
              <a:off x="1688" y="1984"/>
              <a:ext cx="27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2700" name="Rectangle 12"/>
          <p:cNvSpPr>
            <a:spLocks noChangeArrowheads="1"/>
          </p:cNvSpPr>
          <p:nvPr/>
        </p:nvSpPr>
        <p:spPr bwMode="auto">
          <a:xfrm>
            <a:off x="4213225" y="2525713"/>
            <a:ext cx="1454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Inventory level</a:t>
            </a:r>
          </a:p>
        </p:txBody>
      </p:sp>
      <p:sp>
        <p:nvSpPr>
          <p:cNvPr id="242701" name="Rectangle 13"/>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smtClean="0"/>
              <a:t>Reduce Variability</a:t>
            </a:r>
          </a:p>
        </p:txBody>
      </p:sp>
      <p:grpSp>
        <p:nvGrpSpPr>
          <p:cNvPr id="64517" name="Group 38"/>
          <p:cNvGrpSpPr>
            <a:grpSpLocks/>
          </p:cNvGrpSpPr>
          <p:nvPr/>
        </p:nvGrpSpPr>
        <p:grpSpPr bwMode="auto">
          <a:xfrm>
            <a:off x="2120900" y="2120900"/>
            <a:ext cx="5003800" cy="4127500"/>
            <a:chOff x="1336" y="1336"/>
            <a:chExt cx="3152" cy="2600"/>
          </a:xfrm>
        </p:grpSpPr>
        <p:sp>
          <p:nvSpPr>
            <p:cNvPr id="64519" name="Freeform 39"/>
            <p:cNvSpPr>
              <a:spLocks/>
            </p:cNvSpPr>
            <p:nvPr/>
          </p:nvSpPr>
          <p:spPr bwMode="auto">
            <a:xfrm>
              <a:off x="1336" y="1336"/>
              <a:ext cx="3152" cy="2600"/>
            </a:xfrm>
            <a:custGeom>
              <a:avLst/>
              <a:gdLst>
                <a:gd name="T0" fmla="*/ 0 w 3152"/>
                <a:gd name="T1" fmla="*/ 2600 h 2600"/>
                <a:gd name="T2" fmla="*/ 3152 w 3152"/>
                <a:gd name="T3" fmla="*/ 304 h 2600"/>
                <a:gd name="T4" fmla="*/ 3120 w 3152"/>
                <a:gd name="T5" fmla="*/ 104 h 2600"/>
                <a:gd name="T6" fmla="*/ 3080 w 3152"/>
                <a:gd name="T7" fmla="*/ 8 h 2600"/>
                <a:gd name="T8" fmla="*/ 3024 w 3152"/>
                <a:gd name="T9" fmla="*/ 8 h 2600"/>
                <a:gd name="T10" fmla="*/ 2957 w 3152"/>
                <a:gd name="T11" fmla="*/ 163 h 2600"/>
                <a:gd name="T12" fmla="*/ 2896 w 3152"/>
                <a:gd name="T13" fmla="*/ 488 h 2600"/>
                <a:gd name="T14" fmla="*/ 2845 w 3152"/>
                <a:gd name="T15" fmla="*/ 683 h 2600"/>
                <a:gd name="T16" fmla="*/ 2792 w 3152"/>
                <a:gd name="T17" fmla="*/ 744 h 2600"/>
                <a:gd name="T18" fmla="*/ 2736 w 3152"/>
                <a:gd name="T19" fmla="*/ 688 h 2600"/>
                <a:gd name="T20" fmla="*/ 2715 w 3152"/>
                <a:gd name="T21" fmla="*/ 427 h 2600"/>
                <a:gd name="T22" fmla="*/ 2696 w 3152"/>
                <a:gd name="T23" fmla="*/ 352 h 2600"/>
                <a:gd name="T24" fmla="*/ 2640 w 3152"/>
                <a:gd name="T25" fmla="*/ 336 h 2600"/>
                <a:gd name="T26" fmla="*/ 2584 w 3152"/>
                <a:gd name="T27" fmla="*/ 416 h 2600"/>
                <a:gd name="T28" fmla="*/ 2528 w 3152"/>
                <a:gd name="T29" fmla="*/ 832 h 2600"/>
                <a:gd name="T30" fmla="*/ 2496 w 3152"/>
                <a:gd name="T31" fmla="*/ 973 h 2600"/>
                <a:gd name="T32" fmla="*/ 2443 w 3152"/>
                <a:gd name="T33" fmla="*/ 1011 h 2600"/>
                <a:gd name="T34" fmla="*/ 2384 w 3152"/>
                <a:gd name="T35" fmla="*/ 976 h 2600"/>
                <a:gd name="T36" fmla="*/ 2344 w 3152"/>
                <a:gd name="T37" fmla="*/ 664 h 2600"/>
                <a:gd name="T38" fmla="*/ 2320 w 3152"/>
                <a:gd name="T39" fmla="*/ 488 h 2600"/>
                <a:gd name="T40" fmla="*/ 2261 w 3152"/>
                <a:gd name="T41" fmla="*/ 443 h 2600"/>
                <a:gd name="T42" fmla="*/ 2200 w 3152"/>
                <a:gd name="T43" fmla="*/ 504 h 2600"/>
                <a:gd name="T44" fmla="*/ 2136 w 3152"/>
                <a:gd name="T45" fmla="*/ 1040 h 2600"/>
                <a:gd name="T46" fmla="*/ 2085 w 3152"/>
                <a:gd name="T47" fmla="*/ 1267 h 2600"/>
                <a:gd name="T48" fmla="*/ 2037 w 3152"/>
                <a:gd name="T49" fmla="*/ 1336 h 2600"/>
                <a:gd name="T50" fmla="*/ 1976 w 3152"/>
                <a:gd name="T51" fmla="*/ 1304 h 2600"/>
                <a:gd name="T52" fmla="*/ 1957 w 3152"/>
                <a:gd name="T53" fmla="*/ 1221 h 2600"/>
                <a:gd name="T54" fmla="*/ 1936 w 3152"/>
                <a:gd name="T55" fmla="*/ 805 h 2600"/>
                <a:gd name="T56" fmla="*/ 1912 w 3152"/>
                <a:gd name="T57" fmla="*/ 712 h 2600"/>
                <a:gd name="T58" fmla="*/ 1837 w 3152"/>
                <a:gd name="T59" fmla="*/ 699 h 2600"/>
                <a:gd name="T60" fmla="*/ 1784 w 3152"/>
                <a:gd name="T61" fmla="*/ 808 h 2600"/>
                <a:gd name="T62" fmla="*/ 1712 w 3152"/>
                <a:gd name="T63" fmla="*/ 1360 h 2600"/>
                <a:gd name="T64" fmla="*/ 1640 w 3152"/>
                <a:gd name="T65" fmla="*/ 1640 h 2600"/>
                <a:gd name="T66" fmla="*/ 1512 w 3152"/>
                <a:gd name="T67" fmla="*/ 1576 h 2600"/>
                <a:gd name="T68" fmla="*/ 1416 w 3152"/>
                <a:gd name="T69" fmla="*/ 1184 h 2600"/>
                <a:gd name="T70" fmla="*/ 1344 w 3152"/>
                <a:gd name="T71" fmla="*/ 624 h 2600"/>
                <a:gd name="T72" fmla="*/ 1299 w 3152"/>
                <a:gd name="T73" fmla="*/ 555 h 2600"/>
                <a:gd name="T74" fmla="*/ 1224 w 3152"/>
                <a:gd name="T75" fmla="*/ 608 h 2600"/>
                <a:gd name="T76" fmla="*/ 1144 w 3152"/>
                <a:gd name="T77" fmla="*/ 960 h 2600"/>
                <a:gd name="T78" fmla="*/ 1096 w 3152"/>
                <a:gd name="T79" fmla="*/ 1000 h 2600"/>
                <a:gd name="T80" fmla="*/ 1032 w 3152"/>
                <a:gd name="T81" fmla="*/ 904 h 2600"/>
                <a:gd name="T82" fmla="*/ 979 w 3152"/>
                <a:gd name="T83" fmla="*/ 843 h 2600"/>
                <a:gd name="T84" fmla="*/ 909 w 3152"/>
                <a:gd name="T85" fmla="*/ 864 h 2600"/>
                <a:gd name="T86" fmla="*/ 816 w 3152"/>
                <a:gd name="T87" fmla="*/ 976 h 2600"/>
                <a:gd name="T88" fmla="*/ 740 w 3152"/>
                <a:gd name="T89" fmla="*/ 1004 h 2600"/>
                <a:gd name="T90" fmla="*/ 680 w 3152"/>
                <a:gd name="T91" fmla="*/ 920 h 2600"/>
                <a:gd name="T92" fmla="*/ 640 w 3152"/>
                <a:gd name="T93" fmla="*/ 832 h 2600"/>
                <a:gd name="T94" fmla="*/ 587 w 3152"/>
                <a:gd name="T95" fmla="*/ 763 h 2600"/>
                <a:gd name="T96" fmla="*/ 480 w 3152"/>
                <a:gd name="T97" fmla="*/ 680 h 2600"/>
                <a:gd name="T98" fmla="*/ 408 w 3152"/>
                <a:gd name="T99" fmla="*/ 336 h 2600"/>
                <a:gd name="T100" fmla="*/ 360 w 3152"/>
                <a:gd name="T101" fmla="*/ 176 h 2600"/>
                <a:gd name="T102" fmla="*/ 312 w 3152"/>
                <a:gd name="T103" fmla="*/ 72 h 2600"/>
                <a:gd name="T104" fmla="*/ 229 w 3152"/>
                <a:gd name="T105" fmla="*/ 51 h 2600"/>
                <a:gd name="T106" fmla="*/ 155 w 3152"/>
                <a:gd name="T107" fmla="*/ 128 h 2600"/>
                <a:gd name="T108" fmla="*/ 56 w 3152"/>
                <a:gd name="T109" fmla="*/ 472 h 2600"/>
                <a:gd name="T110" fmla="*/ 0 w 3152"/>
                <a:gd name="T111" fmla="*/ 816 h 26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152"/>
                <a:gd name="T169" fmla="*/ 0 h 2600"/>
                <a:gd name="T170" fmla="*/ 3152 w 3152"/>
                <a:gd name="T171" fmla="*/ 2600 h 26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152" h="2600">
                  <a:moveTo>
                    <a:pt x="0" y="816"/>
                  </a:moveTo>
                  <a:lnTo>
                    <a:pt x="0" y="2600"/>
                  </a:lnTo>
                  <a:lnTo>
                    <a:pt x="3152" y="2600"/>
                  </a:lnTo>
                  <a:lnTo>
                    <a:pt x="3152" y="304"/>
                  </a:lnTo>
                  <a:lnTo>
                    <a:pt x="3131" y="168"/>
                  </a:lnTo>
                  <a:lnTo>
                    <a:pt x="3120" y="104"/>
                  </a:lnTo>
                  <a:lnTo>
                    <a:pt x="3104" y="53"/>
                  </a:lnTo>
                  <a:lnTo>
                    <a:pt x="3080" y="8"/>
                  </a:lnTo>
                  <a:lnTo>
                    <a:pt x="3045" y="0"/>
                  </a:lnTo>
                  <a:lnTo>
                    <a:pt x="3024" y="8"/>
                  </a:lnTo>
                  <a:lnTo>
                    <a:pt x="2989" y="67"/>
                  </a:lnTo>
                  <a:lnTo>
                    <a:pt x="2957" y="163"/>
                  </a:lnTo>
                  <a:lnTo>
                    <a:pt x="2936" y="299"/>
                  </a:lnTo>
                  <a:lnTo>
                    <a:pt x="2896" y="488"/>
                  </a:lnTo>
                  <a:lnTo>
                    <a:pt x="2875" y="581"/>
                  </a:lnTo>
                  <a:lnTo>
                    <a:pt x="2845" y="683"/>
                  </a:lnTo>
                  <a:lnTo>
                    <a:pt x="2816" y="717"/>
                  </a:lnTo>
                  <a:lnTo>
                    <a:pt x="2792" y="744"/>
                  </a:lnTo>
                  <a:cubicBezTo>
                    <a:pt x="2777" y="750"/>
                    <a:pt x="2766" y="734"/>
                    <a:pt x="2757" y="725"/>
                  </a:cubicBezTo>
                  <a:cubicBezTo>
                    <a:pt x="2748" y="716"/>
                    <a:pt x="2743" y="722"/>
                    <a:pt x="2736" y="688"/>
                  </a:cubicBezTo>
                  <a:cubicBezTo>
                    <a:pt x="2711" y="501"/>
                    <a:pt x="2718" y="566"/>
                    <a:pt x="2715" y="523"/>
                  </a:cubicBezTo>
                  <a:lnTo>
                    <a:pt x="2715" y="427"/>
                  </a:lnTo>
                  <a:lnTo>
                    <a:pt x="2707" y="389"/>
                  </a:lnTo>
                  <a:lnTo>
                    <a:pt x="2696" y="352"/>
                  </a:lnTo>
                  <a:lnTo>
                    <a:pt x="2666" y="343"/>
                  </a:lnTo>
                  <a:lnTo>
                    <a:pt x="2640" y="336"/>
                  </a:lnTo>
                  <a:lnTo>
                    <a:pt x="2603" y="363"/>
                  </a:lnTo>
                  <a:lnTo>
                    <a:pt x="2584" y="416"/>
                  </a:lnTo>
                  <a:lnTo>
                    <a:pt x="2544" y="640"/>
                  </a:lnTo>
                  <a:lnTo>
                    <a:pt x="2528" y="832"/>
                  </a:lnTo>
                  <a:lnTo>
                    <a:pt x="2512" y="928"/>
                  </a:lnTo>
                  <a:lnTo>
                    <a:pt x="2496" y="973"/>
                  </a:lnTo>
                  <a:lnTo>
                    <a:pt x="2472" y="1008"/>
                  </a:lnTo>
                  <a:lnTo>
                    <a:pt x="2443" y="1011"/>
                  </a:lnTo>
                  <a:lnTo>
                    <a:pt x="2416" y="1005"/>
                  </a:lnTo>
                  <a:lnTo>
                    <a:pt x="2384" y="976"/>
                  </a:lnTo>
                  <a:lnTo>
                    <a:pt x="2360" y="864"/>
                  </a:lnTo>
                  <a:lnTo>
                    <a:pt x="2344" y="664"/>
                  </a:lnTo>
                  <a:lnTo>
                    <a:pt x="2336" y="536"/>
                  </a:lnTo>
                  <a:lnTo>
                    <a:pt x="2320" y="488"/>
                  </a:lnTo>
                  <a:cubicBezTo>
                    <a:pt x="2294" y="445"/>
                    <a:pt x="2311" y="448"/>
                    <a:pt x="2288" y="448"/>
                  </a:cubicBezTo>
                  <a:lnTo>
                    <a:pt x="2261" y="443"/>
                  </a:lnTo>
                  <a:lnTo>
                    <a:pt x="2227" y="453"/>
                  </a:lnTo>
                  <a:lnTo>
                    <a:pt x="2200" y="504"/>
                  </a:lnTo>
                  <a:lnTo>
                    <a:pt x="2160" y="736"/>
                  </a:lnTo>
                  <a:lnTo>
                    <a:pt x="2136" y="1040"/>
                  </a:lnTo>
                  <a:lnTo>
                    <a:pt x="2104" y="1200"/>
                  </a:lnTo>
                  <a:lnTo>
                    <a:pt x="2085" y="1267"/>
                  </a:lnTo>
                  <a:lnTo>
                    <a:pt x="2064" y="1320"/>
                  </a:lnTo>
                  <a:lnTo>
                    <a:pt x="2037" y="1336"/>
                  </a:lnTo>
                  <a:cubicBezTo>
                    <a:pt x="2028" y="1336"/>
                    <a:pt x="2015" y="1330"/>
                    <a:pt x="2005" y="1325"/>
                  </a:cubicBezTo>
                  <a:cubicBezTo>
                    <a:pt x="1995" y="1320"/>
                    <a:pt x="1983" y="1313"/>
                    <a:pt x="1976" y="1304"/>
                  </a:cubicBezTo>
                  <a:cubicBezTo>
                    <a:pt x="1969" y="1295"/>
                    <a:pt x="1967" y="1285"/>
                    <a:pt x="1963" y="1272"/>
                  </a:cubicBezTo>
                  <a:cubicBezTo>
                    <a:pt x="1960" y="1258"/>
                    <a:pt x="1960" y="1286"/>
                    <a:pt x="1957" y="1221"/>
                  </a:cubicBezTo>
                  <a:lnTo>
                    <a:pt x="1944" y="880"/>
                  </a:lnTo>
                  <a:cubicBezTo>
                    <a:pt x="1940" y="810"/>
                    <a:pt x="1939" y="825"/>
                    <a:pt x="1936" y="805"/>
                  </a:cubicBezTo>
                  <a:cubicBezTo>
                    <a:pt x="1934" y="785"/>
                    <a:pt x="1937" y="772"/>
                    <a:pt x="1933" y="757"/>
                  </a:cubicBezTo>
                  <a:lnTo>
                    <a:pt x="1912" y="712"/>
                  </a:lnTo>
                  <a:lnTo>
                    <a:pt x="1880" y="693"/>
                  </a:lnTo>
                  <a:lnTo>
                    <a:pt x="1837" y="699"/>
                  </a:lnTo>
                  <a:lnTo>
                    <a:pt x="1808" y="736"/>
                  </a:lnTo>
                  <a:lnTo>
                    <a:pt x="1784" y="808"/>
                  </a:lnTo>
                  <a:lnTo>
                    <a:pt x="1752" y="1013"/>
                  </a:lnTo>
                  <a:cubicBezTo>
                    <a:pt x="1740" y="1105"/>
                    <a:pt x="1724" y="1273"/>
                    <a:pt x="1712" y="1360"/>
                  </a:cubicBezTo>
                  <a:cubicBezTo>
                    <a:pt x="1700" y="1447"/>
                    <a:pt x="1700" y="1489"/>
                    <a:pt x="1688" y="1536"/>
                  </a:cubicBezTo>
                  <a:lnTo>
                    <a:pt x="1640" y="1640"/>
                  </a:lnTo>
                  <a:lnTo>
                    <a:pt x="1584" y="1656"/>
                  </a:lnTo>
                  <a:lnTo>
                    <a:pt x="1512" y="1576"/>
                  </a:lnTo>
                  <a:lnTo>
                    <a:pt x="1456" y="1400"/>
                  </a:lnTo>
                  <a:lnTo>
                    <a:pt x="1416" y="1184"/>
                  </a:lnTo>
                  <a:lnTo>
                    <a:pt x="1376" y="784"/>
                  </a:lnTo>
                  <a:lnTo>
                    <a:pt x="1344" y="624"/>
                  </a:lnTo>
                  <a:lnTo>
                    <a:pt x="1331" y="579"/>
                  </a:lnTo>
                  <a:lnTo>
                    <a:pt x="1299" y="555"/>
                  </a:lnTo>
                  <a:lnTo>
                    <a:pt x="1253" y="565"/>
                  </a:lnTo>
                  <a:lnTo>
                    <a:pt x="1224" y="608"/>
                  </a:lnTo>
                  <a:lnTo>
                    <a:pt x="1176" y="784"/>
                  </a:lnTo>
                  <a:lnTo>
                    <a:pt x="1144" y="960"/>
                  </a:lnTo>
                  <a:lnTo>
                    <a:pt x="1120" y="981"/>
                  </a:lnTo>
                  <a:lnTo>
                    <a:pt x="1096" y="1000"/>
                  </a:lnTo>
                  <a:lnTo>
                    <a:pt x="1056" y="976"/>
                  </a:lnTo>
                  <a:lnTo>
                    <a:pt x="1032" y="904"/>
                  </a:lnTo>
                  <a:lnTo>
                    <a:pt x="1013" y="867"/>
                  </a:lnTo>
                  <a:lnTo>
                    <a:pt x="979" y="843"/>
                  </a:lnTo>
                  <a:lnTo>
                    <a:pt x="944" y="848"/>
                  </a:lnTo>
                  <a:lnTo>
                    <a:pt x="909" y="864"/>
                  </a:lnTo>
                  <a:lnTo>
                    <a:pt x="880" y="896"/>
                  </a:lnTo>
                  <a:lnTo>
                    <a:pt x="816" y="976"/>
                  </a:lnTo>
                  <a:lnTo>
                    <a:pt x="779" y="1005"/>
                  </a:lnTo>
                  <a:lnTo>
                    <a:pt x="740" y="1004"/>
                  </a:lnTo>
                  <a:lnTo>
                    <a:pt x="712" y="992"/>
                  </a:lnTo>
                  <a:lnTo>
                    <a:pt x="680" y="920"/>
                  </a:lnTo>
                  <a:lnTo>
                    <a:pt x="658" y="873"/>
                  </a:lnTo>
                  <a:lnTo>
                    <a:pt x="640" y="832"/>
                  </a:lnTo>
                  <a:lnTo>
                    <a:pt x="616" y="789"/>
                  </a:lnTo>
                  <a:lnTo>
                    <a:pt x="587" y="763"/>
                  </a:lnTo>
                  <a:lnTo>
                    <a:pt x="544" y="744"/>
                  </a:lnTo>
                  <a:cubicBezTo>
                    <a:pt x="522" y="722"/>
                    <a:pt x="501" y="701"/>
                    <a:pt x="480" y="680"/>
                  </a:cubicBezTo>
                  <a:lnTo>
                    <a:pt x="464" y="624"/>
                  </a:lnTo>
                  <a:lnTo>
                    <a:pt x="408" y="336"/>
                  </a:lnTo>
                  <a:cubicBezTo>
                    <a:pt x="394" y="274"/>
                    <a:pt x="387" y="278"/>
                    <a:pt x="379" y="251"/>
                  </a:cubicBezTo>
                  <a:cubicBezTo>
                    <a:pt x="371" y="224"/>
                    <a:pt x="368" y="198"/>
                    <a:pt x="360" y="176"/>
                  </a:cubicBezTo>
                  <a:cubicBezTo>
                    <a:pt x="347" y="140"/>
                    <a:pt x="341" y="137"/>
                    <a:pt x="333" y="120"/>
                  </a:cubicBezTo>
                  <a:cubicBezTo>
                    <a:pt x="325" y="103"/>
                    <a:pt x="323" y="84"/>
                    <a:pt x="312" y="72"/>
                  </a:cubicBezTo>
                  <a:lnTo>
                    <a:pt x="264" y="48"/>
                  </a:lnTo>
                  <a:lnTo>
                    <a:pt x="229" y="51"/>
                  </a:lnTo>
                  <a:lnTo>
                    <a:pt x="200" y="64"/>
                  </a:lnTo>
                  <a:lnTo>
                    <a:pt x="155" y="128"/>
                  </a:lnTo>
                  <a:lnTo>
                    <a:pt x="112" y="240"/>
                  </a:lnTo>
                  <a:lnTo>
                    <a:pt x="56" y="472"/>
                  </a:lnTo>
                  <a:lnTo>
                    <a:pt x="24" y="656"/>
                  </a:lnTo>
                  <a:lnTo>
                    <a:pt x="0" y="816"/>
                  </a:lnTo>
                  <a:close/>
                </a:path>
              </a:pathLst>
            </a:custGeom>
            <a:solidFill>
              <a:schemeClr val="accent2"/>
            </a:solidFill>
            <a:ln w="19050">
              <a:solidFill>
                <a:schemeClr val="tx1"/>
              </a:solidFill>
              <a:round/>
              <a:headEnd/>
              <a:tailEnd/>
            </a:ln>
          </p:spPr>
          <p:txBody>
            <a:bodyPr wrap="none" anchor="ctr"/>
            <a:lstStyle/>
            <a:p>
              <a:endParaRPr lang="zh-CN" altLang="en-US"/>
            </a:p>
          </p:txBody>
        </p:sp>
        <p:sp>
          <p:nvSpPr>
            <p:cNvPr id="64520" name="Rectangle 40"/>
            <p:cNvSpPr>
              <a:spLocks noChangeArrowheads="1"/>
            </p:cNvSpPr>
            <p:nvPr/>
          </p:nvSpPr>
          <p:spPr bwMode="auto">
            <a:xfrm>
              <a:off x="3523" y="2511"/>
              <a:ext cx="96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Process downtime</a:t>
              </a:r>
            </a:p>
          </p:txBody>
        </p:sp>
        <p:sp>
          <p:nvSpPr>
            <p:cNvPr id="64521" name="Rectangle 41"/>
            <p:cNvSpPr>
              <a:spLocks noChangeArrowheads="1"/>
            </p:cNvSpPr>
            <p:nvPr/>
          </p:nvSpPr>
          <p:spPr bwMode="auto">
            <a:xfrm>
              <a:off x="2010" y="2751"/>
              <a:ext cx="5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Scrap</a:t>
              </a:r>
            </a:p>
          </p:txBody>
        </p:sp>
        <p:sp>
          <p:nvSpPr>
            <p:cNvPr id="64522" name="Rectangle 42"/>
            <p:cNvSpPr>
              <a:spLocks noChangeArrowheads="1"/>
            </p:cNvSpPr>
            <p:nvPr/>
          </p:nvSpPr>
          <p:spPr bwMode="auto">
            <a:xfrm>
              <a:off x="2216" y="3047"/>
              <a:ext cx="7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Setup time</a:t>
              </a:r>
            </a:p>
          </p:txBody>
        </p:sp>
        <p:sp>
          <p:nvSpPr>
            <p:cNvPr id="64523" name="Rectangle 43"/>
            <p:cNvSpPr>
              <a:spLocks noChangeArrowheads="1"/>
            </p:cNvSpPr>
            <p:nvPr/>
          </p:nvSpPr>
          <p:spPr bwMode="auto">
            <a:xfrm>
              <a:off x="2590" y="3599"/>
              <a:ext cx="122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Late deliveries</a:t>
              </a:r>
            </a:p>
          </p:txBody>
        </p:sp>
        <p:sp>
          <p:nvSpPr>
            <p:cNvPr id="64524" name="Rectangle 44"/>
            <p:cNvSpPr>
              <a:spLocks noChangeArrowheads="1"/>
            </p:cNvSpPr>
            <p:nvPr/>
          </p:nvSpPr>
          <p:spPr bwMode="auto">
            <a:xfrm>
              <a:off x="3145" y="3087"/>
              <a:ext cx="9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Quality problems</a:t>
              </a:r>
            </a:p>
          </p:txBody>
        </p:sp>
        <p:sp>
          <p:nvSpPr>
            <p:cNvPr id="64525" name="Line 45"/>
            <p:cNvSpPr>
              <a:spLocks noChangeShapeType="1"/>
            </p:cNvSpPr>
            <p:nvPr/>
          </p:nvSpPr>
          <p:spPr bwMode="auto">
            <a:xfrm flipV="1">
              <a:off x="2296" y="2232"/>
              <a:ext cx="0" cy="496"/>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6" name="Line 46"/>
            <p:cNvSpPr>
              <a:spLocks noChangeShapeType="1"/>
            </p:cNvSpPr>
            <p:nvPr/>
          </p:nvSpPr>
          <p:spPr bwMode="auto">
            <a:xfrm flipV="1">
              <a:off x="2616" y="1976"/>
              <a:ext cx="0" cy="1040"/>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7" name="Line 47"/>
            <p:cNvSpPr>
              <a:spLocks noChangeShapeType="1"/>
            </p:cNvSpPr>
            <p:nvPr/>
          </p:nvSpPr>
          <p:spPr bwMode="auto">
            <a:xfrm flipV="1">
              <a:off x="3200" y="2080"/>
              <a:ext cx="0" cy="1480"/>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8" name="Line 48"/>
            <p:cNvSpPr>
              <a:spLocks noChangeShapeType="1"/>
            </p:cNvSpPr>
            <p:nvPr/>
          </p:nvSpPr>
          <p:spPr bwMode="auto">
            <a:xfrm flipV="1">
              <a:off x="3592" y="1832"/>
              <a:ext cx="0" cy="1176"/>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9" name="Line 49"/>
            <p:cNvSpPr>
              <a:spLocks noChangeShapeType="1"/>
            </p:cNvSpPr>
            <p:nvPr/>
          </p:nvSpPr>
          <p:spPr bwMode="auto">
            <a:xfrm flipV="1">
              <a:off x="3984" y="1768"/>
              <a:ext cx="0" cy="720"/>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18" name="页脚占位符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2700"/>
                                        </p:tgtEl>
                                        <p:attrNameLst>
                                          <p:attrName>style.visibility</p:attrName>
                                        </p:attrNameLst>
                                      </p:cBhvr>
                                      <p:to>
                                        <p:strVal val="visible"/>
                                      </p:to>
                                    </p:set>
                                    <p:animEffect transition="in" filter="wipe(left)">
                                      <p:cBhvr>
                                        <p:cTn id="10" dur="500"/>
                                        <p:tgtEl>
                                          <p:spTgt spid="242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152400"/>
            <a:ext cx="8382000" cy="533400"/>
          </a:xfrm>
        </p:spPr>
        <p:txBody>
          <a:bodyPr>
            <a:normAutofit fontScale="90000"/>
          </a:bodyPr>
          <a:lstStyle/>
          <a:p>
            <a:pPr eaLnBrk="1" fontAlgn="auto" hangingPunct="1">
              <a:spcAft>
                <a:spcPts val="0"/>
              </a:spcAft>
              <a:defRPr/>
            </a:pPr>
            <a:r>
              <a:rPr lang="en-US" altLang="zh-CN" dirty="0" smtClean="0">
                <a:ea typeface="宋体" charset="-122"/>
              </a:rPr>
              <a:t>What you should learn</a:t>
            </a:r>
            <a:endParaRPr lang="zh-CN" altLang="en-US" dirty="0" smtClean="0">
              <a:ea typeface="宋体" charset="-122"/>
            </a:endParaRPr>
          </a:p>
        </p:txBody>
      </p:sp>
      <p:sp>
        <p:nvSpPr>
          <p:cNvPr id="4099" name="内容占位符 2"/>
          <p:cNvSpPr>
            <a:spLocks noGrp="1"/>
          </p:cNvSpPr>
          <p:nvPr>
            <p:ph idx="1"/>
          </p:nvPr>
        </p:nvSpPr>
        <p:spPr/>
        <p:txBody>
          <a:bodyPr rtlCol="0">
            <a:normAutofit/>
          </a:bodyPr>
          <a:lstStyle/>
          <a:p>
            <a:pPr eaLnBrk="1" fontAlgn="auto" hangingPunct="1">
              <a:buFont typeface="Wingdings" panose="05000000000000000000" pitchFamily="2" charset="2"/>
              <a:buChar char="Ø"/>
              <a:defRPr/>
            </a:pPr>
            <a:r>
              <a:rPr lang="en-US" altLang="zh-CN" dirty="0" smtClean="0">
                <a:ea typeface="宋体" charset="-122"/>
              </a:rPr>
              <a:t>Just-In-Time (JIT)</a:t>
            </a:r>
          </a:p>
          <a:p>
            <a:pPr eaLnBrk="1" fontAlgn="auto" hangingPunct="1">
              <a:buFont typeface="Wingdings" panose="05000000000000000000" pitchFamily="2" charset="2"/>
              <a:buChar char="Ø"/>
              <a:defRPr/>
            </a:pPr>
            <a:r>
              <a:rPr lang="en-US" altLang="zh-CN" dirty="0" smtClean="0">
                <a:solidFill>
                  <a:schemeClr val="bg1">
                    <a:lumMod val="75000"/>
                  </a:schemeClr>
                </a:solidFill>
                <a:ea typeface="宋体" charset="-122"/>
              </a:rPr>
              <a:t>Value Stream Mapping (VSM) for lean manufacturing</a:t>
            </a:r>
          </a:p>
          <a:p>
            <a:pPr eaLnBrk="1" fontAlgn="auto" hangingPunct="1">
              <a:buFont typeface="Wingdings" panose="05000000000000000000" pitchFamily="2" charset="2"/>
              <a:buChar char="Ø"/>
              <a:defRPr/>
            </a:pPr>
            <a:r>
              <a:rPr lang="en-US" altLang="zh-CN" dirty="0" smtClean="0">
                <a:solidFill>
                  <a:schemeClr val="bg1">
                    <a:lumMod val="75000"/>
                  </a:schemeClr>
                </a:solidFill>
                <a:ea typeface="宋体" charset="-122"/>
              </a:rPr>
              <a:t>Theory of Constraints (TOC)</a:t>
            </a:r>
          </a:p>
          <a:p>
            <a:pPr marL="0" indent="0" eaLnBrk="1" fontAlgn="auto" hangingPunct="1">
              <a:defRPr/>
            </a:pPr>
            <a:endParaRPr lang="en-US" altLang="zh-CN" dirty="0" smtClean="0">
              <a:ea typeface="宋体" charset="-122"/>
            </a:endParaRPr>
          </a:p>
          <a:p>
            <a:pPr marL="0" indent="0" eaLnBrk="1" fontAlgn="auto" hangingPunct="1">
              <a:defRPr/>
            </a:pPr>
            <a:endParaRPr lang="zh-CN" altLang="en-US" dirty="0" smtClean="0">
              <a:ea typeface="宋体" charset="-122"/>
            </a:endParaRPr>
          </a:p>
        </p:txBody>
      </p:sp>
      <p:sp>
        <p:nvSpPr>
          <p:cNvPr id="18436"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0" name="Rectangle 12"/>
          <p:cNvSpPr>
            <a:spLocks noChangeArrowheads="1"/>
          </p:cNvSpPr>
          <p:nvPr/>
        </p:nvSpPr>
        <p:spPr bwMode="auto">
          <a:xfrm>
            <a:off x="4213225" y="2525713"/>
            <a:ext cx="1454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Inventory level</a:t>
            </a:r>
          </a:p>
        </p:txBody>
      </p:sp>
      <p:sp>
        <p:nvSpPr>
          <p:cNvPr id="299021" name="Rectangle 13"/>
          <p:cNvSpPr>
            <a:spLocks noGrp="1" noChangeArrowheads="1"/>
          </p:cNvSpPr>
          <p:nvPr>
            <p:ph type="title"/>
          </p:nvPr>
        </p:nvSpPr>
        <p:spPr>
          <a:xfrm>
            <a:off x="685800" y="-241300"/>
            <a:ext cx="7772400" cy="927100"/>
          </a:xfrm>
          <a:extLst/>
        </p:spPr>
        <p:txBody>
          <a:bodyPr/>
          <a:lstStyle/>
          <a:p>
            <a:pPr eaLnBrk="1" hangingPunct="1">
              <a:lnSpc>
                <a:spcPct val="80000"/>
              </a:lnSpc>
              <a:defRPr/>
            </a:pPr>
            <a:r>
              <a:rPr lang="en-US" sz="3200" dirty="0" smtClean="0"/>
              <a:t>Reduce Variability</a:t>
            </a:r>
          </a:p>
        </p:txBody>
      </p:sp>
      <p:sp>
        <p:nvSpPr>
          <p:cNvPr id="66564" name="Freeform 16"/>
          <p:cNvSpPr>
            <a:spLocks/>
          </p:cNvSpPr>
          <p:nvPr/>
        </p:nvSpPr>
        <p:spPr bwMode="auto">
          <a:xfrm>
            <a:off x="2120900" y="3822700"/>
            <a:ext cx="5003800" cy="2425700"/>
          </a:xfrm>
          <a:custGeom>
            <a:avLst/>
            <a:gdLst>
              <a:gd name="T0" fmla="*/ 0 w 3152"/>
              <a:gd name="T1" fmla="*/ 0 h 1784"/>
              <a:gd name="T2" fmla="*/ 0 w 3152"/>
              <a:gd name="T3" fmla="*/ 2147483646 h 1784"/>
              <a:gd name="T4" fmla="*/ 2147483646 w 3152"/>
              <a:gd name="T5" fmla="*/ 2147483646 h 1784"/>
              <a:gd name="T6" fmla="*/ 2147483646 w 3152"/>
              <a:gd name="T7" fmla="*/ 0 h 1784"/>
              <a:gd name="T8" fmla="*/ 0 w 3152"/>
              <a:gd name="T9" fmla="*/ 0 h 1784"/>
              <a:gd name="T10" fmla="*/ 0 60000 65536"/>
              <a:gd name="T11" fmla="*/ 0 60000 65536"/>
              <a:gd name="T12" fmla="*/ 0 60000 65536"/>
              <a:gd name="T13" fmla="*/ 0 60000 65536"/>
              <a:gd name="T14" fmla="*/ 0 60000 65536"/>
              <a:gd name="T15" fmla="*/ 0 w 3152"/>
              <a:gd name="T16" fmla="*/ 0 h 1784"/>
              <a:gd name="T17" fmla="*/ 3152 w 3152"/>
              <a:gd name="T18" fmla="*/ 1784 h 1784"/>
            </a:gdLst>
            <a:ahLst/>
            <a:cxnLst>
              <a:cxn ang="T10">
                <a:pos x="T0" y="T1"/>
              </a:cxn>
              <a:cxn ang="T11">
                <a:pos x="T2" y="T3"/>
              </a:cxn>
              <a:cxn ang="T12">
                <a:pos x="T4" y="T5"/>
              </a:cxn>
              <a:cxn ang="T13">
                <a:pos x="T6" y="T7"/>
              </a:cxn>
              <a:cxn ang="T14">
                <a:pos x="T8" y="T9"/>
              </a:cxn>
            </a:cxnLst>
            <a:rect l="T15" t="T16" r="T17" b="T18"/>
            <a:pathLst>
              <a:path w="3152" h="1784">
                <a:moveTo>
                  <a:pt x="0" y="0"/>
                </a:moveTo>
                <a:lnTo>
                  <a:pt x="0" y="1784"/>
                </a:lnTo>
                <a:lnTo>
                  <a:pt x="3152" y="1784"/>
                </a:lnTo>
                <a:lnTo>
                  <a:pt x="3152" y="0"/>
                </a:lnTo>
                <a:lnTo>
                  <a:pt x="0" y="0"/>
                </a:lnTo>
                <a:close/>
              </a:path>
            </a:pathLst>
          </a:custGeom>
          <a:solidFill>
            <a:schemeClr val="accent2"/>
          </a:solidFill>
          <a:ln w="19050">
            <a:solidFill>
              <a:schemeClr val="tx1"/>
            </a:solidFill>
            <a:round/>
            <a:headEnd/>
            <a:tailEnd/>
          </a:ln>
        </p:spPr>
        <p:txBody>
          <a:bodyPr wrap="none" anchor="ctr"/>
          <a:lstStyle/>
          <a:p>
            <a:endParaRPr lang="zh-CN" altLang="en-US"/>
          </a:p>
        </p:txBody>
      </p:sp>
      <p:grpSp>
        <p:nvGrpSpPr>
          <p:cNvPr id="2" name="Group 37"/>
          <p:cNvGrpSpPr>
            <a:grpSpLocks/>
          </p:cNvGrpSpPr>
          <p:nvPr/>
        </p:nvGrpSpPr>
        <p:grpSpPr bwMode="auto">
          <a:xfrm>
            <a:off x="2289175" y="3911600"/>
            <a:ext cx="4829175" cy="2347913"/>
            <a:chOff x="1442" y="2464"/>
            <a:chExt cx="3042" cy="1479"/>
          </a:xfrm>
        </p:grpSpPr>
        <p:sp>
          <p:nvSpPr>
            <p:cNvPr id="66576" name="Rectangle 17"/>
            <p:cNvSpPr>
              <a:spLocks noChangeArrowheads="1"/>
            </p:cNvSpPr>
            <p:nvPr/>
          </p:nvSpPr>
          <p:spPr bwMode="auto">
            <a:xfrm>
              <a:off x="3523" y="3319"/>
              <a:ext cx="961"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Process downtime removed</a:t>
              </a:r>
            </a:p>
          </p:txBody>
        </p:sp>
        <p:sp>
          <p:nvSpPr>
            <p:cNvPr id="66577" name="Rectangle 18"/>
            <p:cNvSpPr>
              <a:spLocks noChangeArrowheads="1"/>
            </p:cNvSpPr>
            <p:nvPr/>
          </p:nvSpPr>
          <p:spPr bwMode="auto">
            <a:xfrm>
              <a:off x="1442" y="2751"/>
              <a:ext cx="8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No scrap</a:t>
              </a:r>
            </a:p>
          </p:txBody>
        </p:sp>
        <p:sp>
          <p:nvSpPr>
            <p:cNvPr id="66578" name="Rectangle 19"/>
            <p:cNvSpPr>
              <a:spLocks noChangeArrowheads="1"/>
            </p:cNvSpPr>
            <p:nvPr/>
          </p:nvSpPr>
          <p:spPr bwMode="auto">
            <a:xfrm>
              <a:off x="2040" y="3047"/>
              <a:ext cx="789"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Setup time reduced</a:t>
              </a:r>
            </a:p>
          </p:txBody>
        </p:sp>
        <p:sp>
          <p:nvSpPr>
            <p:cNvPr id="66579" name="Rectangle 20"/>
            <p:cNvSpPr>
              <a:spLocks noChangeArrowheads="1"/>
            </p:cNvSpPr>
            <p:nvPr/>
          </p:nvSpPr>
          <p:spPr bwMode="auto">
            <a:xfrm>
              <a:off x="2558" y="3559"/>
              <a:ext cx="8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Late deliveries</a:t>
              </a:r>
            </a:p>
          </p:txBody>
        </p:sp>
        <p:sp>
          <p:nvSpPr>
            <p:cNvPr id="66580" name="Rectangle 21"/>
            <p:cNvSpPr>
              <a:spLocks noChangeArrowheads="1"/>
            </p:cNvSpPr>
            <p:nvPr/>
          </p:nvSpPr>
          <p:spPr bwMode="auto">
            <a:xfrm>
              <a:off x="3049" y="2751"/>
              <a:ext cx="909"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a:ea typeface="MS PGothic" panose="020B0600070205080204" pitchFamily="34" charset="-128"/>
                </a:rPr>
                <a:t>Quality problems removed</a:t>
              </a:r>
            </a:p>
          </p:txBody>
        </p:sp>
        <p:sp>
          <p:nvSpPr>
            <p:cNvPr id="66581" name="Line 22"/>
            <p:cNvSpPr>
              <a:spLocks noChangeShapeType="1"/>
            </p:cNvSpPr>
            <p:nvPr/>
          </p:nvSpPr>
          <p:spPr bwMode="auto">
            <a:xfrm flipV="1">
              <a:off x="1888" y="2472"/>
              <a:ext cx="0" cy="256"/>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23"/>
            <p:cNvSpPr>
              <a:spLocks noChangeShapeType="1"/>
            </p:cNvSpPr>
            <p:nvPr/>
          </p:nvSpPr>
          <p:spPr bwMode="auto">
            <a:xfrm flipV="1">
              <a:off x="2440" y="2472"/>
              <a:ext cx="0" cy="544"/>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24"/>
            <p:cNvSpPr>
              <a:spLocks noChangeShapeType="1"/>
            </p:cNvSpPr>
            <p:nvPr/>
          </p:nvSpPr>
          <p:spPr bwMode="auto">
            <a:xfrm flipV="1">
              <a:off x="2992" y="2480"/>
              <a:ext cx="0" cy="1080"/>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Line 25"/>
            <p:cNvSpPr>
              <a:spLocks noChangeShapeType="1"/>
            </p:cNvSpPr>
            <p:nvPr/>
          </p:nvSpPr>
          <p:spPr bwMode="auto">
            <a:xfrm flipV="1">
              <a:off x="3496" y="2472"/>
              <a:ext cx="0" cy="240"/>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5" name="Line 26"/>
            <p:cNvSpPr>
              <a:spLocks noChangeShapeType="1"/>
            </p:cNvSpPr>
            <p:nvPr/>
          </p:nvSpPr>
          <p:spPr bwMode="auto">
            <a:xfrm flipV="1">
              <a:off x="3984" y="2464"/>
              <a:ext cx="0" cy="880"/>
            </a:xfrm>
            <a:prstGeom prst="line">
              <a:avLst/>
            </a:prstGeom>
            <a:noFill/>
            <a:ln w="57150">
              <a:solidFill>
                <a:srgbClr val="BF092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38"/>
          <p:cNvGrpSpPr>
            <a:grpSpLocks/>
          </p:cNvGrpSpPr>
          <p:nvPr/>
        </p:nvGrpSpPr>
        <p:grpSpPr bwMode="auto">
          <a:xfrm>
            <a:off x="2120900" y="1919288"/>
            <a:ext cx="5003800" cy="1903412"/>
            <a:chOff x="1336" y="1209"/>
            <a:chExt cx="3152" cy="1199"/>
          </a:xfrm>
        </p:grpSpPr>
        <p:sp>
          <p:nvSpPr>
            <p:cNvPr id="66568" name="Rectangle 29"/>
            <p:cNvSpPr>
              <a:spLocks noChangeArrowheads="1"/>
            </p:cNvSpPr>
            <p:nvPr/>
          </p:nvSpPr>
          <p:spPr bwMode="auto">
            <a:xfrm>
              <a:off x="1336" y="2096"/>
              <a:ext cx="3152" cy="312"/>
            </a:xfrm>
            <a:prstGeom prst="rect">
              <a:avLst/>
            </a:prstGeom>
            <a:solidFill>
              <a:schemeClr val="accent1"/>
            </a:solidFill>
            <a:ln w="19050">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nvGrpSpPr>
            <p:cNvPr id="66569" name="Group 30"/>
            <p:cNvGrpSpPr>
              <a:grpSpLocks/>
            </p:cNvGrpSpPr>
            <p:nvPr/>
          </p:nvGrpSpPr>
          <p:grpSpPr bwMode="auto">
            <a:xfrm>
              <a:off x="1868" y="1209"/>
              <a:ext cx="505" cy="1098"/>
              <a:chOff x="1836" y="745"/>
              <a:chExt cx="505" cy="1098"/>
            </a:xfrm>
          </p:grpSpPr>
          <p:sp>
            <p:nvSpPr>
              <p:cNvPr id="66570" name="Freeform 31"/>
              <p:cNvSpPr>
                <a:spLocks/>
              </p:cNvSpPr>
              <p:nvPr/>
            </p:nvSpPr>
            <p:spPr bwMode="auto">
              <a:xfrm>
                <a:off x="1836" y="745"/>
                <a:ext cx="341" cy="793"/>
              </a:xfrm>
              <a:custGeom>
                <a:avLst/>
                <a:gdLst>
                  <a:gd name="T0" fmla="*/ 247 w 341"/>
                  <a:gd name="T1" fmla="*/ 92 h 793"/>
                  <a:gd name="T2" fmla="*/ 116 w 341"/>
                  <a:gd name="T3" fmla="*/ 188 h 793"/>
                  <a:gd name="T4" fmla="*/ 41 w 341"/>
                  <a:gd name="T5" fmla="*/ 372 h 793"/>
                  <a:gd name="T6" fmla="*/ 7 w 341"/>
                  <a:gd name="T7" fmla="*/ 524 h 793"/>
                  <a:gd name="T8" fmla="*/ 7 w 341"/>
                  <a:gd name="T9" fmla="*/ 700 h 793"/>
                  <a:gd name="T10" fmla="*/ 49 w 341"/>
                  <a:gd name="T11" fmla="*/ 759 h 793"/>
                  <a:gd name="T12" fmla="*/ 105 w 341"/>
                  <a:gd name="T13" fmla="*/ 780 h 793"/>
                  <a:gd name="T14" fmla="*/ 249 w 341"/>
                  <a:gd name="T15" fmla="*/ 786 h 793"/>
                  <a:gd name="T16" fmla="*/ 335 w 341"/>
                  <a:gd name="T17" fmla="*/ 738 h 793"/>
                  <a:gd name="T18" fmla="*/ 247 w 341"/>
                  <a:gd name="T19" fmla="*/ 92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1"/>
                  <a:gd name="T31" fmla="*/ 0 h 793"/>
                  <a:gd name="T32" fmla="*/ 341 w 341"/>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1" h="793">
                    <a:moveTo>
                      <a:pt x="247" y="92"/>
                    </a:moveTo>
                    <a:cubicBezTo>
                      <a:pt x="211" y="0"/>
                      <a:pt x="150" y="141"/>
                      <a:pt x="116" y="188"/>
                    </a:cubicBezTo>
                    <a:cubicBezTo>
                      <a:pt x="100" y="223"/>
                      <a:pt x="59" y="316"/>
                      <a:pt x="41" y="372"/>
                    </a:cubicBezTo>
                    <a:cubicBezTo>
                      <a:pt x="23" y="428"/>
                      <a:pt x="13" y="469"/>
                      <a:pt x="7" y="524"/>
                    </a:cubicBezTo>
                    <a:cubicBezTo>
                      <a:pt x="1" y="579"/>
                      <a:pt x="0" y="661"/>
                      <a:pt x="7" y="700"/>
                    </a:cubicBezTo>
                    <a:cubicBezTo>
                      <a:pt x="14" y="739"/>
                      <a:pt x="33" y="746"/>
                      <a:pt x="49" y="759"/>
                    </a:cubicBezTo>
                    <a:cubicBezTo>
                      <a:pt x="65" y="772"/>
                      <a:pt x="72" y="775"/>
                      <a:pt x="105" y="780"/>
                    </a:cubicBezTo>
                    <a:cubicBezTo>
                      <a:pt x="138" y="785"/>
                      <a:pt x="211" y="793"/>
                      <a:pt x="249" y="786"/>
                    </a:cubicBezTo>
                    <a:cubicBezTo>
                      <a:pt x="287" y="779"/>
                      <a:pt x="329" y="786"/>
                      <a:pt x="335" y="738"/>
                    </a:cubicBezTo>
                    <a:cubicBezTo>
                      <a:pt x="341" y="690"/>
                      <a:pt x="280" y="179"/>
                      <a:pt x="247" y="92"/>
                    </a:cubicBezTo>
                    <a:close/>
                  </a:path>
                </a:pathLst>
              </a:custGeom>
              <a:solidFill>
                <a:schemeClr val="folHlink"/>
              </a:solidFill>
              <a:ln w="9525">
                <a:solidFill>
                  <a:schemeClr val="tx1"/>
                </a:solidFill>
                <a:round/>
                <a:headEnd/>
                <a:tailEnd/>
              </a:ln>
            </p:spPr>
            <p:txBody>
              <a:bodyPr wrap="none" anchor="ctr"/>
              <a:lstStyle/>
              <a:p>
                <a:endParaRPr lang="zh-CN" altLang="en-US"/>
              </a:p>
            </p:txBody>
          </p:sp>
          <p:sp>
            <p:nvSpPr>
              <p:cNvPr id="66571" name="Freeform 32"/>
              <p:cNvSpPr>
                <a:spLocks/>
              </p:cNvSpPr>
              <p:nvPr/>
            </p:nvSpPr>
            <p:spPr bwMode="auto">
              <a:xfrm>
                <a:off x="2016" y="1507"/>
                <a:ext cx="323" cy="336"/>
              </a:xfrm>
              <a:custGeom>
                <a:avLst/>
                <a:gdLst>
                  <a:gd name="T0" fmla="*/ 323 w 323"/>
                  <a:gd name="T1" fmla="*/ 0 h 336"/>
                  <a:gd name="T2" fmla="*/ 0 w 323"/>
                  <a:gd name="T3" fmla="*/ 37 h 336"/>
                  <a:gd name="T4" fmla="*/ 21 w 323"/>
                  <a:gd name="T5" fmla="*/ 120 h 336"/>
                  <a:gd name="T6" fmla="*/ 56 w 323"/>
                  <a:gd name="T7" fmla="*/ 165 h 336"/>
                  <a:gd name="T8" fmla="*/ 109 w 323"/>
                  <a:gd name="T9" fmla="*/ 186 h 336"/>
                  <a:gd name="T10" fmla="*/ 155 w 323"/>
                  <a:gd name="T11" fmla="*/ 197 h 336"/>
                  <a:gd name="T12" fmla="*/ 179 w 323"/>
                  <a:gd name="T13" fmla="*/ 229 h 336"/>
                  <a:gd name="T14" fmla="*/ 200 w 323"/>
                  <a:gd name="T15" fmla="*/ 336 h 336"/>
                  <a:gd name="T16" fmla="*/ 208 w 323"/>
                  <a:gd name="T17" fmla="*/ 205 h 336"/>
                  <a:gd name="T18" fmla="*/ 221 w 323"/>
                  <a:gd name="T19" fmla="*/ 184 h 336"/>
                  <a:gd name="T20" fmla="*/ 253 w 323"/>
                  <a:gd name="T21" fmla="*/ 162 h 336"/>
                  <a:gd name="T22" fmla="*/ 291 w 323"/>
                  <a:gd name="T23" fmla="*/ 133 h 336"/>
                  <a:gd name="T24" fmla="*/ 309 w 323"/>
                  <a:gd name="T25" fmla="*/ 106 h 336"/>
                  <a:gd name="T26" fmla="*/ 320 w 323"/>
                  <a:gd name="T27" fmla="*/ 72 h 336"/>
                  <a:gd name="T28" fmla="*/ 323 w 323"/>
                  <a:gd name="T29" fmla="*/ 0 h 3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3"/>
                  <a:gd name="T46" fmla="*/ 0 h 336"/>
                  <a:gd name="T47" fmla="*/ 323 w 323"/>
                  <a:gd name="T48" fmla="*/ 336 h 3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3" h="336">
                    <a:moveTo>
                      <a:pt x="323" y="0"/>
                    </a:moveTo>
                    <a:lnTo>
                      <a:pt x="0" y="37"/>
                    </a:lnTo>
                    <a:lnTo>
                      <a:pt x="21" y="120"/>
                    </a:lnTo>
                    <a:lnTo>
                      <a:pt x="56" y="165"/>
                    </a:lnTo>
                    <a:lnTo>
                      <a:pt x="109" y="186"/>
                    </a:lnTo>
                    <a:cubicBezTo>
                      <a:pt x="153" y="194"/>
                      <a:pt x="141" y="183"/>
                      <a:pt x="155" y="197"/>
                    </a:cubicBezTo>
                    <a:lnTo>
                      <a:pt x="179" y="229"/>
                    </a:lnTo>
                    <a:lnTo>
                      <a:pt x="200" y="336"/>
                    </a:lnTo>
                    <a:lnTo>
                      <a:pt x="208" y="205"/>
                    </a:lnTo>
                    <a:lnTo>
                      <a:pt x="221" y="184"/>
                    </a:lnTo>
                    <a:lnTo>
                      <a:pt x="253" y="162"/>
                    </a:lnTo>
                    <a:lnTo>
                      <a:pt x="291" y="133"/>
                    </a:lnTo>
                    <a:cubicBezTo>
                      <a:pt x="300" y="124"/>
                      <a:pt x="304" y="116"/>
                      <a:pt x="309" y="106"/>
                    </a:cubicBezTo>
                    <a:cubicBezTo>
                      <a:pt x="314" y="96"/>
                      <a:pt x="318" y="90"/>
                      <a:pt x="320" y="72"/>
                    </a:cubicBezTo>
                    <a:lnTo>
                      <a:pt x="323" y="0"/>
                    </a:lnTo>
                    <a:close/>
                  </a:path>
                </a:pathLst>
              </a:custGeom>
              <a:solidFill>
                <a:schemeClr val="bg1"/>
              </a:solidFill>
              <a:ln w="9525">
                <a:solidFill>
                  <a:schemeClr val="tx1"/>
                </a:solidFill>
                <a:round/>
                <a:headEnd/>
                <a:tailEnd/>
              </a:ln>
            </p:spPr>
            <p:txBody>
              <a:bodyPr wrap="none" anchor="ctr"/>
              <a:lstStyle/>
              <a:p>
                <a:endParaRPr lang="zh-CN" altLang="en-US"/>
              </a:p>
            </p:txBody>
          </p:sp>
          <p:sp>
            <p:nvSpPr>
              <p:cNvPr id="66572" name="Freeform 33"/>
              <p:cNvSpPr>
                <a:spLocks/>
              </p:cNvSpPr>
              <p:nvPr/>
            </p:nvSpPr>
            <p:spPr bwMode="auto">
              <a:xfrm>
                <a:off x="2016" y="1507"/>
                <a:ext cx="325" cy="120"/>
              </a:xfrm>
              <a:custGeom>
                <a:avLst/>
                <a:gdLst>
                  <a:gd name="T0" fmla="*/ 323 w 325"/>
                  <a:gd name="T1" fmla="*/ 0 h 120"/>
                  <a:gd name="T2" fmla="*/ 0 w 325"/>
                  <a:gd name="T3" fmla="*/ 37 h 120"/>
                  <a:gd name="T4" fmla="*/ 21 w 325"/>
                  <a:gd name="T5" fmla="*/ 120 h 120"/>
                  <a:gd name="T6" fmla="*/ 301 w 325"/>
                  <a:gd name="T7" fmla="*/ 120 h 120"/>
                  <a:gd name="T8" fmla="*/ 320 w 325"/>
                  <a:gd name="T9" fmla="*/ 72 h 120"/>
                  <a:gd name="T10" fmla="*/ 323 w 325"/>
                  <a:gd name="T11" fmla="*/ 0 h 120"/>
                  <a:gd name="T12" fmla="*/ 0 60000 65536"/>
                  <a:gd name="T13" fmla="*/ 0 60000 65536"/>
                  <a:gd name="T14" fmla="*/ 0 60000 65536"/>
                  <a:gd name="T15" fmla="*/ 0 60000 65536"/>
                  <a:gd name="T16" fmla="*/ 0 60000 65536"/>
                  <a:gd name="T17" fmla="*/ 0 60000 65536"/>
                  <a:gd name="T18" fmla="*/ 0 w 325"/>
                  <a:gd name="T19" fmla="*/ 0 h 120"/>
                  <a:gd name="T20" fmla="*/ 325 w 325"/>
                  <a:gd name="T21" fmla="*/ 120 h 120"/>
                </a:gdLst>
                <a:ahLst/>
                <a:cxnLst>
                  <a:cxn ang="T12">
                    <a:pos x="T0" y="T1"/>
                  </a:cxn>
                  <a:cxn ang="T13">
                    <a:pos x="T2" y="T3"/>
                  </a:cxn>
                  <a:cxn ang="T14">
                    <a:pos x="T4" y="T5"/>
                  </a:cxn>
                  <a:cxn ang="T15">
                    <a:pos x="T6" y="T7"/>
                  </a:cxn>
                  <a:cxn ang="T16">
                    <a:pos x="T8" y="T9"/>
                  </a:cxn>
                  <a:cxn ang="T17">
                    <a:pos x="T10" y="T11"/>
                  </a:cxn>
                </a:cxnLst>
                <a:rect l="T18" t="T19" r="T20" b="T21"/>
                <a:pathLst>
                  <a:path w="325" h="120">
                    <a:moveTo>
                      <a:pt x="323" y="0"/>
                    </a:moveTo>
                    <a:lnTo>
                      <a:pt x="0" y="37"/>
                    </a:lnTo>
                    <a:lnTo>
                      <a:pt x="21" y="120"/>
                    </a:lnTo>
                    <a:cubicBezTo>
                      <a:pt x="21" y="120"/>
                      <a:pt x="161" y="120"/>
                      <a:pt x="301" y="120"/>
                    </a:cubicBezTo>
                    <a:cubicBezTo>
                      <a:pt x="325" y="77"/>
                      <a:pt x="316" y="92"/>
                      <a:pt x="320" y="72"/>
                    </a:cubicBezTo>
                    <a:lnTo>
                      <a:pt x="323" y="0"/>
                    </a:lnTo>
                    <a:close/>
                  </a:path>
                </a:pathLst>
              </a:custGeom>
              <a:solidFill>
                <a:srgbClr val="2FFF74"/>
              </a:solidFill>
              <a:ln w="9525">
                <a:solidFill>
                  <a:schemeClr val="tx1"/>
                </a:solidFill>
                <a:round/>
                <a:headEnd/>
                <a:tailEnd/>
              </a:ln>
            </p:spPr>
            <p:txBody>
              <a:bodyPr wrap="none" anchor="ctr"/>
              <a:lstStyle/>
              <a:p>
                <a:endParaRPr lang="zh-CN" altLang="en-US"/>
              </a:p>
            </p:txBody>
          </p:sp>
          <p:sp>
            <p:nvSpPr>
              <p:cNvPr id="66573" name="Line 34"/>
              <p:cNvSpPr>
                <a:spLocks noChangeShapeType="1"/>
              </p:cNvSpPr>
              <p:nvPr/>
            </p:nvSpPr>
            <p:spPr bwMode="auto">
              <a:xfrm>
                <a:off x="2096" y="864"/>
                <a:ext cx="213" cy="6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4" name="Line 35"/>
              <p:cNvSpPr>
                <a:spLocks noChangeShapeType="1"/>
              </p:cNvSpPr>
              <p:nvPr/>
            </p:nvSpPr>
            <p:spPr bwMode="auto">
              <a:xfrm>
                <a:off x="2136" y="1219"/>
                <a:ext cx="115" cy="2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5" name="Line 36"/>
              <p:cNvSpPr>
                <a:spLocks noChangeShapeType="1"/>
              </p:cNvSpPr>
              <p:nvPr/>
            </p:nvSpPr>
            <p:spPr bwMode="auto">
              <a:xfrm>
                <a:off x="2083" y="832"/>
                <a:ext cx="133" cy="9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66567"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1000"/>
                                        <p:tgtEl>
                                          <p:spTgt spid="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99020"/>
                                        </p:tgtEl>
                                        <p:attrNameLst>
                                          <p:attrName>style.visibility</p:attrName>
                                        </p:attrNameLst>
                                      </p:cBhvr>
                                      <p:to>
                                        <p:strVal val="visible"/>
                                      </p:to>
                                    </p:set>
                                    <p:animEffect transition="in" filter="wipe(left)">
                                      <p:cBhvr>
                                        <p:cTn id="14" dur="1000"/>
                                        <p:tgtEl>
                                          <p:spTgt spid="299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25" y="2514600"/>
            <a:ext cx="2605088"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Rectangle 2"/>
          <p:cNvSpPr>
            <a:spLocks noGrp="1" noChangeArrowheads="1"/>
          </p:cNvSpPr>
          <p:nvPr>
            <p:ph type="title"/>
          </p:nvPr>
        </p:nvSpPr>
        <p:spPr/>
        <p:txBody>
          <a:bodyPr>
            <a:normAutofit fontScale="90000"/>
          </a:bodyPr>
          <a:lstStyle/>
          <a:p>
            <a:pPr eaLnBrk="1" hangingPunct="1">
              <a:defRPr/>
            </a:pPr>
            <a:r>
              <a:rPr lang="en-US" dirty="0" smtClean="0"/>
              <a:t>Reduce Inventory</a:t>
            </a:r>
          </a:p>
        </p:txBody>
      </p:sp>
      <p:sp>
        <p:nvSpPr>
          <p:cNvPr id="305155" name="Rectangle 3"/>
          <p:cNvSpPr>
            <a:spLocks noGrp="1" noChangeArrowheads="1"/>
          </p:cNvSpPr>
          <p:nvPr>
            <p:ph type="body" idx="1"/>
          </p:nvPr>
        </p:nvSpPr>
        <p:spPr>
          <a:xfrm>
            <a:off x="850900" y="1651000"/>
            <a:ext cx="7404100" cy="4610100"/>
          </a:xfrm>
        </p:spPr>
        <p:txBody>
          <a:bodyPr/>
          <a:lstStyle/>
          <a:p>
            <a:pPr eaLnBrk="1" hangingPunct="1">
              <a:buFont typeface="Arial" panose="020B0604020202020204" pitchFamily="34" charset="0"/>
              <a:buChar char="•"/>
            </a:pPr>
            <a:r>
              <a:rPr lang="en-US" altLang="zh-CN" smtClean="0">
                <a:ea typeface="宋体" panose="02010600030101010101" pitchFamily="2" charset="-122"/>
              </a:rPr>
              <a:t>Reducing inventory uncovers the </a:t>
            </a:r>
            <a:r>
              <a:rPr lang="en-US" altLang="en-US" smtClean="0">
                <a:ea typeface="黑体" panose="02010609060101010101" pitchFamily="49" charset="-122"/>
              </a:rPr>
              <a:t>“</a:t>
            </a:r>
            <a:r>
              <a:rPr lang="en-US" altLang="zh-CN" smtClean="0">
                <a:ea typeface="宋体" panose="02010600030101010101" pitchFamily="2" charset="-122"/>
              </a:rPr>
              <a:t>rocks</a:t>
            </a:r>
            <a:r>
              <a:rPr lang="en-US" altLang="en-US" smtClean="0">
                <a:ea typeface="黑体" panose="02010609060101010101" pitchFamily="49" charset="-122"/>
              </a:rPr>
              <a:t>”</a:t>
            </a:r>
            <a:endParaRPr lang="en-US" altLang="zh-CN" smtClean="0">
              <a:ea typeface="宋体" panose="02010600030101010101" pitchFamily="2" charset="-122"/>
            </a:endParaRPr>
          </a:p>
          <a:p>
            <a:pPr eaLnBrk="1" hangingPunct="1">
              <a:buFont typeface="Arial" panose="020B0604020202020204" pitchFamily="34" charset="0"/>
              <a:buChar char="•"/>
            </a:pPr>
            <a:r>
              <a:rPr lang="en-US" altLang="zh-CN" smtClean="0">
                <a:ea typeface="宋体" panose="02010600030101010101" pitchFamily="2" charset="-122"/>
              </a:rPr>
              <a:t>Problems are exposed</a:t>
            </a:r>
          </a:p>
          <a:p>
            <a:pPr eaLnBrk="1" hangingPunct="1">
              <a:buFont typeface="Arial" panose="020B0604020202020204" pitchFamily="34" charset="0"/>
              <a:buChar char="•"/>
            </a:pPr>
            <a:r>
              <a:rPr lang="en-US" altLang="zh-CN" smtClean="0">
                <a:ea typeface="宋体" panose="02010600030101010101" pitchFamily="2" charset="-122"/>
              </a:rPr>
              <a:t>Ultimately there will </a:t>
            </a:r>
            <a:br>
              <a:rPr lang="en-US" altLang="zh-CN" smtClean="0">
                <a:ea typeface="宋体" panose="02010600030101010101" pitchFamily="2" charset="-122"/>
              </a:rPr>
            </a:br>
            <a:r>
              <a:rPr lang="en-US" altLang="zh-CN" smtClean="0">
                <a:ea typeface="宋体" panose="02010600030101010101" pitchFamily="2" charset="-122"/>
              </a:rPr>
              <a:t>be virtually no </a:t>
            </a:r>
            <a:br>
              <a:rPr lang="en-US" altLang="zh-CN" smtClean="0">
                <a:ea typeface="宋体" panose="02010600030101010101" pitchFamily="2" charset="-122"/>
              </a:rPr>
            </a:br>
            <a:r>
              <a:rPr lang="en-US" altLang="zh-CN" smtClean="0">
                <a:ea typeface="宋体" panose="02010600030101010101" pitchFamily="2" charset="-122"/>
              </a:rPr>
              <a:t>inventory and no </a:t>
            </a:r>
            <a:br>
              <a:rPr lang="en-US" altLang="zh-CN" smtClean="0">
                <a:ea typeface="宋体" panose="02010600030101010101" pitchFamily="2" charset="-122"/>
              </a:rPr>
            </a:br>
            <a:r>
              <a:rPr lang="en-US" altLang="zh-CN" smtClean="0">
                <a:ea typeface="宋体" panose="02010600030101010101" pitchFamily="2" charset="-122"/>
              </a:rPr>
              <a:t>problems</a:t>
            </a:r>
          </a:p>
          <a:p>
            <a:pPr eaLnBrk="1" hangingPunct="1">
              <a:buFont typeface="Arial" panose="020B0604020202020204" pitchFamily="34" charset="0"/>
              <a:buChar char="•"/>
            </a:pPr>
            <a:r>
              <a:rPr lang="en-US" altLang="zh-CN" smtClean="0">
                <a:ea typeface="宋体" panose="02010600030101010101" pitchFamily="2" charset="-122"/>
              </a:rPr>
              <a:t>Shingo says </a:t>
            </a:r>
            <a:r>
              <a:rPr lang="en-US" altLang="en-US" smtClean="0">
                <a:ea typeface="黑体" panose="02010609060101010101" pitchFamily="49" charset="-122"/>
              </a:rPr>
              <a:t>“</a:t>
            </a:r>
            <a:r>
              <a:rPr lang="en-US" altLang="zh-CN" smtClean="0">
                <a:ea typeface="宋体" panose="02010600030101010101" pitchFamily="2" charset="-122"/>
              </a:rPr>
              <a:t>Inventory is evil</a:t>
            </a:r>
            <a:r>
              <a:rPr lang="en-US" altLang="en-US" smtClean="0">
                <a:ea typeface="黑体" panose="02010609060101010101" pitchFamily="49" charset="-122"/>
              </a:rPr>
              <a:t>”</a:t>
            </a:r>
            <a:endParaRPr lang="en-US" altLang="zh-CN" smtClean="0">
              <a:ea typeface="宋体" panose="02010600030101010101" pitchFamily="2" charset="-122"/>
            </a:endParaRPr>
          </a:p>
        </p:txBody>
      </p:sp>
      <p:sp>
        <p:nvSpPr>
          <p:cNvPr id="68613"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05155"/>
                                        </p:tgtEl>
                                        <p:attrNameLst>
                                          <p:attrName>style.visibility</p:attrName>
                                        </p:attrNameLst>
                                      </p:cBhvr>
                                      <p:to>
                                        <p:strVal val="visible"/>
                                      </p:to>
                                    </p:set>
                                    <p:animEffect transition="in" filter="strips(downRight)">
                                      <p:cBhvr>
                                        <p:cTn id="7" dur="1000"/>
                                        <p:tgtEl>
                                          <p:spTgt spid="305155"/>
                                        </p:tgtEl>
                                      </p:cBhvr>
                                    </p:animEffect>
                                  </p:childTnLst>
                                </p:cTn>
                              </p:par>
                              <p:par>
                                <p:cTn id="8" presetID="23" presetClass="entr" presetSubtype="272" fill="hold" nodeType="withEffect">
                                  <p:stCondLst>
                                    <p:cond delay="1000"/>
                                  </p:stCondLst>
                                  <p:childTnLst>
                                    <p:set>
                                      <p:cBhvr>
                                        <p:cTn id="9" dur="1" fill="hold">
                                          <p:stCondLst>
                                            <p:cond delay="0"/>
                                          </p:stCondLst>
                                        </p:cTn>
                                        <p:tgtEl>
                                          <p:spTgt spid="305156"/>
                                        </p:tgtEl>
                                        <p:attrNameLst>
                                          <p:attrName>style.visibility</p:attrName>
                                        </p:attrNameLst>
                                      </p:cBhvr>
                                      <p:to>
                                        <p:strVal val="visible"/>
                                      </p:to>
                                    </p:set>
                                    <p:anim calcmode="lin" valueType="num">
                                      <p:cBhvr>
                                        <p:cTn id="10" dur="1000" fill="hold"/>
                                        <p:tgtEl>
                                          <p:spTgt spid="305156"/>
                                        </p:tgtEl>
                                        <p:attrNameLst>
                                          <p:attrName>ppt_w</p:attrName>
                                        </p:attrNameLst>
                                      </p:cBhvr>
                                      <p:tavLst>
                                        <p:tav tm="0">
                                          <p:val>
                                            <p:strVal val="2/3*#ppt_w"/>
                                          </p:val>
                                        </p:tav>
                                        <p:tav tm="100000">
                                          <p:val>
                                            <p:strVal val="#ppt_w"/>
                                          </p:val>
                                        </p:tav>
                                      </p:tavLst>
                                    </p:anim>
                                    <p:anim calcmode="lin" valueType="num">
                                      <p:cBhvr>
                                        <p:cTn id="11" dur="1000" fill="hold"/>
                                        <p:tgtEl>
                                          <p:spTgt spid="30515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85800" y="-228600"/>
            <a:ext cx="7772400" cy="939800"/>
          </a:xfrm>
          <a:extLst/>
        </p:spPr>
        <p:txBody>
          <a:bodyPr/>
          <a:lstStyle/>
          <a:p>
            <a:pPr eaLnBrk="1" hangingPunct="1">
              <a:defRPr/>
            </a:pPr>
            <a:r>
              <a:rPr lang="en-US" sz="3200" dirty="0" smtClean="0"/>
              <a:t>Reduce Lot Sizes</a:t>
            </a:r>
          </a:p>
        </p:txBody>
      </p:sp>
      <p:sp>
        <p:nvSpPr>
          <p:cNvPr id="244741" name="Line 5"/>
          <p:cNvSpPr>
            <a:spLocks noChangeShapeType="1"/>
          </p:cNvSpPr>
          <p:nvPr/>
        </p:nvSpPr>
        <p:spPr bwMode="auto">
          <a:xfrm>
            <a:off x="1473200" y="3873500"/>
            <a:ext cx="4927600" cy="0"/>
          </a:xfrm>
          <a:prstGeom prst="line">
            <a:avLst/>
          </a:prstGeom>
          <a:noFill/>
          <a:ln w="57150">
            <a:solidFill>
              <a:schemeClr val="accent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743" name="Line 7"/>
          <p:cNvSpPr>
            <a:spLocks noChangeShapeType="1"/>
          </p:cNvSpPr>
          <p:nvPr/>
        </p:nvSpPr>
        <p:spPr bwMode="auto">
          <a:xfrm>
            <a:off x="1435100" y="4457700"/>
            <a:ext cx="4927600" cy="0"/>
          </a:xfrm>
          <a:prstGeom prst="line">
            <a:avLst/>
          </a:prstGeom>
          <a:noFill/>
          <a:ln w="57150">
            <a:solidFill>
              <a:schemeClr val="accent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8"/>
          <p:cNvGrpSpPr>
            <a:grpSpLocks/>
          </p:cNvGrpSpPr>
          <p:nvPr/>
        </p:nvGrpSpPr>
        <p:grpSpPr bwMode="auto">
          <a:xfrm>
            <a:off x="631825" y="1747838"/>
            <a:ext cx="7724775" cy="3690937"/>
            <a:chOff x="398" y="1101"/>
            <a:chExt cx="4866" cy="2325"/>
          </a:xfrm>
        </p:grpSpPr>
        <p:sp>
          <p:nvSpPr>
            <p:cNvPr id="69647" name="Freeform 9"/>
            <p:cNvSpPr>
              <a:spLocks/>
            </p:cNvSpPr>
            <p:nvPr/>
          </p:nvSpPr>
          <p:spPr bwMode="auto">
            <a:xfrm>
              <a:off x="912" y="1288"/>
              <a:ext cx="4352" cy="1888"/>
            </a:xfrm>
            <a:custGeom>
              <a:avLst/>
              <a:gdLst>
                <a:gd name="T0" fmla="*/ 0 w 4352"/>
                <a:gd name="T1" fmla="*/ 0 h 1888"/>
                <a:gd name="T2" fmla="*/ 0 w 4352"/>
                <a:gd name="T3" fmla="*/ 1888 h 1888"/>
                <a:gd name="T4" fmla="*/ 4352 w 4352"/>
                <a:gd name="T5" fmla="*/ 1888 h 1888"/>
                <a:gd name="T6" fmla="*/ 0 60000 65536"/>
                <a:gd name="T7" fmla="*/ 0 60000 65536"/>
                <a:gd name="T8" fmla="*/ 0 60000 65536"/>
                <a:gd name="T9" fmla="*/ 0 w 4352"/>
                <a:gd name="T10" fmla="*/ 0 h 1888"/>
                <a:gd name="T11" fmla="*/ 4352 w 4352"/>
                <a:gd name="T12" fmla="*/ 1888 h 1888"/>
              </a:gdLst>
              <a:ahLst/>
              <a:cxnLst>
                <a:cxn ang="T6">
                  <a:pos x="T0" y="T1"/>
                </a:cxn>
                <a:cxn ang="T7">
                  <a:pos x="T2" y="T3"/>
                </a:cxn>
                <a:cxn ang="T8">
                  <a:pos x="T4" y="T5"/>
                </a:cxn>
              </a:cxnLst>
              <a:rect l="T9" t="T10" r="T11" b="T12"/>
              <a:pathLst>
                <a:path w="4352" h="1888">
                  <a:moveTo>
                    <a:pt x="0" y="0"/>
                  </a:moveTo>
                  <a:lnTo>
                    <a:pt x="0" y="1888"/>
                  </a:lnTo>
                  <a:lnTo>
                    <a:pt x="4352" y="1888"/>
                  </a:lnTo>
                </a:path>
              </a:pathLst>
            </a:custGeom>
            <a:noFill/>
            <a:ln w="57150">
              <a:solidFill>
                <a:schemeClr val="tx1"/>
              </a:solidFill>
              <a:round/>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8" name="Rectangle 10"/>
            <p:cNvSpPr>
              <a:spLocks noChangeArrowheads="1"/>
            </p:cNvSpPr>
            <p:nvPr/>
          </p:nvSpPr>
          <p:spPr bwMode="auto">
            <a:xfrm>
              <a:off x="558" y="1101"/>
              <a:ext cx="472" cy="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485000"/>
                </a:lnSpc>
                <a:spcBef>
                  <a:spcPct val="0"/>
                </a:spcBef>
                <a:spcAft>
                  <a:spcPct val="0"/>
                </a:spcAft>
                <a:buFontTx/>
                <a:buNone/>
              </a:pPr>
              <a:r>
                <a:rPr lang="en-US" altLang="zh-CN" sz="1600">
                  <a:ea typeface="宋体" panose="02010600030101010101" pitchFamily="2" charset="-122"/>
                </a:rPr>
                <a:t>200  –</a:t>
              </a:r>
            </a:p>
            <a:p>
              <a:pPr eaLnBrk="1" hangingPunct="1">
                <a:lnSpc>
                  <a:spcPct val="485000"/>
                </a:lnSpc>
                <a:spcBef>
                  <a:spcPct val="0"/>
                </a:spcBef>
                <a:spcAft>
                  <a:spcPct val="0"/>
                </a:spcAft>
                <a:buFontTx/>
                <a:buNone/>
              </a:pPr>
              <a:r>
                <a:rPr lang="en-US" altLang="zh-CN" sz="1600">
                  <a:ea typeface="宋体" panose="02010600030101010101" pitchFamily="2" charset="-122"/>
                </a:rPr>
                <a:t>100  –</a:t>
              </a:r>
            </a:p>
          </p:txBody>
        </p:sp>
        <p:sp>
          <p:nvSpPr>
            <p:cNvPr id="69649" name="Rectangle 11"/>
            <p:cNvSpPr>
              <a:spLocks noChangeArrowheads="1"/>
            </p:cNvSpPr>
            <p:nvPr/>
          </p:nvSpPr>
          <p:spPr bwMode="auto">
            <a:xfrm rot="-5400000">
              <a:off x="158" y="1958"/>
              <a:ext cx="6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a:ea typeface="MS PGothic" panose="020B0600070205080204" pitchFamily="34" charset="-128"/>
                </a:rPr>
                <a:t>Inventory</a:t>
              </a:r>
            </a:p>
          </p:txBody>
        </p:sp>
        <p:sp>
          <p:nvSpPr>
            <p:cNvPr id="69650" name="Rectangle 12"/>
            <p:cNvSpPr>
              <a:spLocks noChangeArrowheads="1"/>
            </p:cNvSpPr>
            <p:nvPr/>
          </p:nvSpPr>
          <p:spPr bwMode="auto">
            <a:xfrm>
              <a:off x="2686" y="3214"/>
              <a:ext cx="4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a:ea typeface="MS PGothic" panose="020B0600070205080204" pitchFamily="34" charset="-128"/>
                </a:rPr>
                <a:t>Time</a:t>
              </a:r>
            </a:p>
          </p:txBody>
        </p:sp>
      </p:grpSp>
      <p:grpSp>
        <p:nvGrpSpPr>
          <p:cNvPr id="3" name="Group 13"/>
          <p:cNvGrpSpPr>
            <a:grpSpLocks/>
          </p:cNvGrpSpPr>
          <p:nvPr/>
        </p:nvGrpSpPr>
        <p:grpSpPr bwMode="auto">
          <a:xfrm>
            <a:off x="5000625" y="3117850"/>
            <a:ext cx="3898900" cy="1289050"/>
            <a:chOff x="3150" y="1964"/>
            <a:chExt cx="2456" cy="812"/>
          </a:xfrm>
        </p:grpSpPr>
        <p:sp>
          <p:nvSpPr>
            <p:cNvPr id="69645" name="Rectangle 14"/>
            <p:cNvSpPr>
              <a:spLocks noChangeArrowheads="1"/>
            </p:cNvSpPr>
            <p:nvPr/>
          </p:nvSpPr>
          <p:spPr bwMode="auto">
            <a:xfrm>
              <a:off x="3150" y="1964"/>
              <a:ext cx="245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81000" indent="-3810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85000"/>
                </a:lnSpc>
                <a:spcBef>
                  <a:spcPct val="0"/>
                </a:spcBef>
                <a:spcAft>
                  <a:spcPct val="0"/>
                </a:spcAft>
                <a:buFontTx/>
                <a:buNone/>
              </a:pPr>
              <a:r>
                <a:rPr lang="en-US" altLang="zh-CN" sz="1800" i="1">
                  <a:ea typeface="MS PGothic" panose="020B0600070205080204" pitchFamily="34" charset="-128"/>
                </a:rPr>
                <a:t>Q</a:t>
              </a:r>
              <a:r>
                <a:rPr lang="en-US" altLang="zh-CN" sz="1800" baseline="-25000">
                  <a:ea typeface="MS PGothic" panose="020B0600070205080204" pitchFamily="34" charset="-128"/>
                </a:rPr>
                <a:t>2</a:t>
              </a:r>
              <a:r>
                <a:rPr lang="en-US" altLang="zh-CN" sz="1800">
                  <a:ea typeface="MS PGothic" panose="020B0600070205080204" pitchFamily="34" charset="-128"/>
                </a:rPr>
                <a:t>	When average order size = 100</a:t>
              </a:r>
            </a:p>
            <a:p>
              <a:pPr eaLnBrk="1" hangingPunct="1">
                <a:lnSpc>
                  <a:spcPct val="85000"/>
                </a:lnSpc>
                <a:spcBef>
                  <a:spcPct val="0"/>
                </a:spcBef>
                <a:spcAft>
                  <a:spcPct val="0"/>
                </a:spcAft>
                <a:buFontTx/>
                <a:buNone/>
              </a:pPr>
              <a:r>
                <a:rPr lang="en-US" altLang="zh-CN" sz="1800">
                  <a:ea typeface="MS PGothic" panose="020B0600070205080204" pitchFamily="34" charset="-128"/>
                </a:rPr>
                <a:t>	average inventory is 50</a:t>
              </a:r>
            </a:p>
          </p:txBody>
        </p:sp>
        <p:sp>
          <p:nvSpPr>
            <p:cNvPr id="69646" name="Freeform 15"/>
            <p:cNvSpPr>
              <a:spLocks/>
            </p:cNvSpPr>
            <p:nvPr/>
          </p:nvSpPr>
          <p:spPr bwMode="auto">
            <a:xfrm>
              <a:off x="3312" y="2232"/>
              <a:ext cx="112" cy="544"/>
            </a:xfrm>
            <a:custGeom>
              <a:avLst/>
              <a:gdLst>
                <a:gd name="T0" fmla="*/ 24 w 112"/>
                <a:gd name="T1" fmla="*/ 0 h 544"/>
                <a:gd name="T2" fmla="*/ 32 w 112"/>
                <a:gd name="T3" fmla="*/ 248 h 544"/>
                <a:gd name="T4" fmla="*/ 112 w 112"/>
                <a:gd name="T5" fmla="*/ 544 h 544"/>
                <a:gd name="T6" fmla="*/ 0 60000 65536"/>
                <a:gd name="T7" fmla="*/ 0 60000 65536"/>
                <a:gd name="T8" fmla="*/ 0 60000 65536"/>
                <a:gd name="T9" fmla="*/ 0 w 112"/>
                <a:gd name="T10" fmla="*/ 0 h 544"/>
                <a:gd name="T11" fmla="*/ 112 w 112"/>
                <a:gd name="T12" fmla="*/ 544 h 544"/>
              </a:gdLst>
              <a:ahLst/>
              <a:cxnLst>
                <a:cxn ang="T6">
                  <a:pos x="T0" y="T1"/>
                </a:cxn>
                <a:cxn ang="T7">
                  <a:pos x="T2" y="T3"/>
                </a:cxn>
                <a:cxn ang="T8">
                  <a:pos x="T4" y="T5"/>
                </a:cxn>
              </a:cxnLst>
              <a:rect l="T9" t="T10" r="T11" b="T12"/>
              <a:pathLst>
                <a:path w="112" h="544">
                  <a:moveTo>
                    <a:pt x="24" y="0"/>
                  </a:moveTo>
                  <a:cubicBezTo>
                    <a:pt x="25" y="41"/>
                    <a:pt x="0" y="104"/>
                    <a:pt x="32" y="248"/>
                  </a:cubicBezTo>
                  <a:cubicBezTo>
                    <a:pt x="64" y="392"/>
                    <a:pt x="95" y="482"/>
                    <a:pt x="112" y="544"/>
                  </a:cubicBezTo>
                </a:path>
              </a:pathLst>
            </a:custGeom>
            <a:noFill/>
            <a:ln w="57150">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16"/>
          <p:cNvGrpSpPr>
            <a:grpSpLocks/>
          </p:cNvGrpSpPr>
          <p:nvPr/>
        </p:nvGrpSpPr>
        <p:grpSpPr bwMode="auto">
          <a:xfrm>
            <a:off x="4252913" y="2038350"/>
            <a:ext cx="4113212" cy="1784350"/>
            <a:chOff x="2679" y="1284"/>
            <a:chExt cx="2591" cy="1124"/>
          </a:xfrm>
        </p:grpSpPr>
        <p:sp>
          <p:nvSpPr>
            <p:cNvPr id="69643" name="Rectangle 17"/>
            <p:cNvSpPr>
              <a:spLocks noChangeArrowheads="1"/>
            </p:cNvSpPr>
            <p:nvPr/>
          </p:nvSpPr>
          <p:spPr bwMode="auto">
            <a:xfrm>
              <a:off x="2814" y="1284"/>
              <a:ext cx="245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81000" indent="-3810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85000"/>
                </a:lnSpc>
                <a:spcBef>
                  <a:spcPct val="0"/>
                </a:spcBef>
                <a:spcAft>
                  <a:spcPct val="0"/>
                </a:spcAft>
                <a:buFontTx/>
                <a:buNone/>
              </a:pPr>
              <a:r>
                <a:rPr lang="en-US" altLang="zh-CN" sz="1800" i="1">
                  <a:ea typeface="MS PGothic" panose="020B0600070205080204" pitchFamily="34" charset="-128"/>
                </a:rPr>
                <a:t>Q</a:t>
              </a:r>
              <a:r>
                <a:rPr lang="en-US" altLang="zh-CN" sz="1800" baseline="-25000">
                  <a:ea typeface="MS PGothic" panose="020B0600070205080204" pitchFamily="34" charset="-128"/>
                </a:rPr>
                <a:t>1</a:t>
              </a:r>
              <a:r>
                <a:rPr lang="en-US" altLang="zh-CN" sz="1800">
                  <a:ea typeface="MS PGothic" panose="020B0600070205080204" pitchFamily="34" charset="-128"/>
                </a:rPr>
                <a:t>	When average order size = 200</a:t>
              </a:r>
            </a:p>
            <a:p>
              <a:pPr eaLnBrk="1" hangingPunct="1">
                <a:lnSpc>
                  <a:spcPct val="85000"/>
                </a:lnSpc>
                <a:spcBef>
                  <a:spcPct val="0"/>
                </a:spcBef>
                <a:spcAft>
                  <a:spcPct val="0"/>
                </a:spcAft>
                <a:buFontTx/>
                <a:buNone/>
              </a:pPr>
              <a:r>
                <a:rPr lang="en-US" altLang="zh-CN" sz="1800">
                  <a:ea typeface="MS PGothic" panose="020B0600070205080204" pitchFamily="34" charset="-128"/>
                </a:rPr>
                <a:t>	average inventory is 100</a:t>
              </a:r>
            </a:p>
          </p:txBody>
        </p:sp>
        <p:sp>
          <p:nvSpPr>
            <p:cNvPr id="69644" name="Freeform 18"/>
            <p:cNvSpPr>
              <a:spLocks/>
            </p:cNvSpPr>
            <p:nvPr/>
          </p:nvSpPr>
          <p:spPr bwMode="auto">
            <a:xfrm>
              <a:off x="2679" y="1496"/>
              <a:ext cx="273" cy="912"/>
            </a:xfrm>
            <a:custGeom>
              <a:avLst/>
              <a:gdLst>
                <a:gd name="T0" fmla="*/ 273 w 273"/>
                <a:gd name="T1" fmla="*/ 0 h 912"/>
                <a:gd name="T2" fmla="*/ 113 w 273"/>
                <a:gd name="T3" fmla="*/ 112 h 912"/>
                <a:gd name="T4" fmla="*/ 17 w 273"/>
                <a:gd name="T5" fmla="*/ 352 h 912"/>
                <a:gd name="T6" fmla="*/ 9 w 273"/>
                <a:gd name="T7" fmla="*/ 912 h 912"/>
                <a:gd name="T8" fmla="*/ 0 60000 65536"/>
                <a:gd name="T9" fmla="*/ 0 60000 65536"/>
                <a:gd name="T10" fmla="*/ 0 60000 65536"/>
                <a:gd name="T11" fmla="*/ 0 60000 65536"/>
                <a:gd name="T12" fmla="*/ 0 w 273"/>
                <a:gd name="T13" fmla="*/ 0 h 912"/>
                <a:gd name="T14" fmla="*/ 273 w 273"/>
                <a:gd name="T15" fmla="*/ 912 h 912"/>
              </a:gdLst>
              <a:ahLst/>
              <a:cxnLst>
                <a:cxn ang="T8">
                  <a:pos x="T0" y="T1"/>
                </a:cxn>
                <a:cxn ang="T9">
                  <a:pos x="T2" y="T3"/>
                </a:cxn>
                <a:cxn ang="T10">
                  <a:pos x="T4" y="T5"/>
                </a:cxn>
                <a:cxn ang="T11">
                  <a:pos x="T6" y="T7"/>
                </a:cxn>
              </a:cxnLst>
              <a:rect l="T12" t="T13" r="T14" b="T15"/>
              <a:pathLst>
                <a:path w="273" h="912">
                  <a:moveTo>
                    <a:pt x="273" y="0"/>
                  </a:moveTo>
                  <a:cubicBezTo>
                    <a:pt x="214" y="26"/>
                    <a:pt x="156" y="53"/>
                    <a:pt x="113" y="112"/>
                  </a:cubicBezTo>
                  <a:cubicBezTo>
                    <a:pt x="70" y="171"/>
                    <a:pt x="34" y="219"/>
                    <a:pt x="17" y="352"/>
                  </a:cubicBezTo>
                  <a:cubicBezTo>
                    <a:pt x="0" y="485"/>
                    <a:pt x="4" y="698"/>
                    <a:pt x="9" y="912"/>
                  </a:cubicBezTo>
                </a:path>
              </a:pathLst>
            </a:custGeom>
            <a:noFill/>
            <a:ln w="57150">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44740" name="Freeform 4"/>
          <p:cNvSpPr>
            <a:spLocks/>
          </p:cNvSpPr>
          <p:nvPr/>
        </p:nvSpPr>
        <p:spPr bwMode="auto">
          <a:xfrm>
            <a:off x="1473200" y="2717800"/>
            <a:ext cx="3352800" cy="2298700"/>
          </a:xfrm>
          <a:custGeom>
            <a:avLst/>
            <a:gdLst>
              <a:gd name="T0" fmla="*/ 0 w 2112"/>
              <a:gd name="T1" fmla="*/ 2147483646 h 1448"/>
              <a:gd name="T2" fmla="*/ 2147483646 w 2112"/>
              <a:gd name="T3" fmla="*/ 2147483646 h 1448"/>
              <a:gd name="T4" fmla="*/ 2147483646 w 2112"/>
              <a:gd name="T5" fmla="*/ 0 h 1448"/>
              <a:gd name="T6" fmla="*/ 2147483646 w 2112"/>
              <a:gd name="T7" fmla="*/ 2147483646 h 1448"/>
              <a:gd name="T8" fmla="*/ 2147483646 w 2112"/>
              <a:gd name="T9" fmla="*/ 0 h 1448"/>
              <a:gd name="T10" fmla="*/ 0 60000 65536"/>
              <a:gd name="T11" fmla="*/ 0 60000 65536"/>
              <a:gd name="T12" fmla="*/ 0 60000 65536"/>
              <a:gd name="T13" fmla="*/ 0 60000 65536"/>
              <a:gd name="T14" fmla="*/ 0 60000 65536"/>
              <a:gd name="T15" fmla="*/ 0 w 2112"/>
              <a:gd name="T16" fmla="*/ 0 h 1448"/>
              <a:gd name="T17" fmla="*/ 2112 w 2112"/>
              <a:gd name="T18" fmla="*/ 1448 h 1448"/>
            </a:gdLst>
            <a:ahLst/>
            <a:cxnLst>
              <a:cxn ang="T10">
                <a:pos x="T0" y="T1"/>
              </a:cxn>
              <a:cxn ang="T11">
                <a:pos x="T2" y="T3"/>
              </a:cxn>
              <a:cxn ang="T12">
                <a:pos x="T4" y="T5"/>
              </a:cxn>
              <a:cxn ang="T13">
                <a:pos x="T6" y="T7"/>
              </a:cxn>
              <a:cxn ang="T14">
                <a:pos x="T8" y="T9"/>
              </a:cxn>
            </a:cxnLst>
            <a:rect l="T15" t="T16" r="T17" b="T18"/>
            <a:pathLst>
              <a:path w="2112" h="1448">
                <a:moveTo>
                  <a:pt x="0" y="24"/>
                </a:moveTo>
                <a:lnTo>
                  <a:pt x="1032" y="1448"/>
                </a:lnTo>
                <a:lnTo>
                  <a:pt x="1032" y="0"/>
                </a:lnTo>
                <a:lnTo>
                  <a:pt x="2112" y="1432"/>
                </a:lnTo>
                <a:lnTo>
                  <a:pt x="2112" y="0"/>
                </a:lnTo>
              </a:path>
            </a:pathLst>
          </a:custGeom>
          <a:noFill/>
          <a:ln w="76200">
            <a:solidFill>
              <a:srgbClr val="175097"/>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4742" name="Freeform 6"/>
          <p:cNvSpPr>
            <a:spLocks/>
          </p:cNvSpPr>
          <p:nvPr/>
        </p:nvSpPr>
        <p:spPr bwMode="auto">
          <a:xfrm>
            <a:off x="2286000" y="3848100"/>
            <a:ext cx="3352800" cy="1168400"/>
          </a:xfrm>
          <a:custGeom>
            <a:avLst/>
            <a:gdLst>
              <a:gd name="T0" fmla="*/ 0 w 2112"/>
              <a:gd name="T1" fmla="*/ 2147483646 h 736"/>
              <a:gd name="T2" fmla="*/ 0 w 2112"/>
              <a:gd name="T3" fmla="*/ 2147483646 h 736"/>
              <a:gd name="T4" fmla="*/ 2147483646 w 2112"/>
              <a:gd name="T5" fmla="*/ 2147483646 h 736"/>
              <a:gd name="T6" fmla="*/ 2147483646 w 2112"/>
              <a:gd name="T7" fmla="*/ 0 h 736"/>
              <a:gd name="T8" fmla="*/ 2147483646 w 2112"/>
              <a:gd name="T9" fmla="*/ 2147483646 h 736"/>
              <a:gd name="T10" fmla="*/ 2147483646 w 2112"/>
              <a:gd name="T11" fmla="*/ 2147483646 h 736"/>
              <a:gd name="T12" fmla="*/ 2147483646 w 2112"/>
              <a:gd name="T13" fmla="*/ 2147483646 h 736"/>
              <a:gd name="T14" fmla="*/ 2147483646 w 2112"/>
              <a:gd name="T15" fmla="*/ 2147483646 h 736"/>
              <a:gd name="T16" fmla="*/ 2147483646 w 2112"/>
              <a:gd name="T17" fmla="*/ 2147483646 h 7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12"/>
              <a:gd name="T28" fmla="*/ 0 h 736"/>
              <a:gd name="T29" fmla="*/ 2112 w 2112"/>
              <a:gd name="T30" fmla="*/ 736 h 7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12" h="736">
                <a:moveTo>
                  <a:pt x="0" y="736"/>
                </a:moveTo>
                <a:lnTo>
                  <a:pt x="0" y="32"/>
                </a:lnTo>
                <a:lnTo>
                  <a:pt x="520" y="728"/>
                </a:lnTo>
                <a:lnTo>
                  <a:pt x="520" y="0"/>
                </a:lnTo>
                <a:lnTo>
                  <a:pt x="1072" y="728"/>
                </a:lnTo>
                <a:lnTo>
                  <a:pt x="1072" y="8"/>
                </a:lnTo>
                <a:lnTo>
                  <a:pt x="1592" y="728"/>
                </a:lnTo>
                <a:lnTo>
                  <a:pt x="1592" y="8"/>
                </a:lnTo>
                <a:lnTo>
                  <a:pt x="2112" y="736"/>
                </a:lnTo>
              </a:path>
            </a:pathLst>
          </a:custGeom>
          <a:noFill/>
          <a:ln w="76200">
            <a:solidFill>
              <a:srgbClr val="BF092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2" name="页脚占位符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par>
                          <p:cTn id="8" fill="hold" nodeType="afterGroup">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244740"/>
                                        </p:tgtEl>
                                        <p:attrNameLst>
                                          <p:attrName>style.visibility</p:attrName>
                                        </p:attrNameLst>
                                      </p:cBhvr>
                                      <p:to>
                                        <p:strVal val="visible"/>
                                      </p:to>
                                    </p:set>
                                    <p:animEffect transition="in" filter="wipe(left)">
                                      <p:cBhvr>
                                        <p:cTn id="11" dur="500"/>
                                        <p:tgtEl>
                                          <p:spTgt spid="244740"/>
                                        </p:tgtEl>
                                      </p:cBhvr>
                                    </p:animEffect>
                                  </p:childTnLst>
                                </p:cTn>
                              </p:par>
                            </p:childTnLst>
                          </p:cTn>
                        </p:par>
                        <p:par>
                          <p:cTn id="12" fill="hold" nodeType="afterGroup">
                            <p:stCondLst>
                              <p:cond delay="3000"/>
                            </p:stCondLst>
                            <p:childTnLst>
                              <p:par>
                                <p:cTn id="13" presetID="22" presetClass="entr" presetSubtype="8" fill="hold" nodeType="afterEffect">
                                  <p:stCondLst>
                                    <p:cond delay="1000"/>
                                  </p:stCondLst>
                                  <p:childTnLst>
                                    <p:set>
                                      <p:cBhvr>
                                        <p:cTn id="14" dur="1" fill="hold">
                                          <p:stCondLst>
                                            <p:cond delay="0"/>
                                          </p:stCondLst>
                                        </p:cTn>
                                        <p:tgtEl>
                                          <p:spTgt spid="244741"/>
                                        </p:tgtEl>
                                        <p:attrNameLst>
                                          <p:attrName>style.visibility</p:attrName>
                                        </p:attrNameLst>
                                      </p:cBhvr>
                                      <p:to>
                                        <p:strVal val="visible"/>
                                      </p:to>
                                    </p:set>
                                    <p:animEffect transition="in" filter="wipe(left)">
                                      <p:cBhvr>
                                        <p:cTn id="15" dur="500"/>
                                        <p:tgtEl>
                                          <p:spTgt spid="244741"/>
                                        </p:tgtEl>
                                      </p:cBhvr>
                                    </p:animEffect>
                                  </p:childTnLst>
                                </p:cTn>
                              </p:par>
                            </p:childTnLst>
                          </p:cTn>
                        </p:par>
                        <p:par>
                          <p:cTn id="16" fill="hold" nodeType="afterGroup">
                            <p:stCondLst>
                              <p:cond delay="4500"/>
                            </p:stCondLst>
                            <p:childTnLst>
                              <p:par>
                                <p:cTn id="17" presetID="22" presetClass="entr" presetSubtype="1" fill="hold" nodeType="after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44742"/>
                                        </p:tgtEl>
                                        <p:attrNameLst>
                                          <p:attrName>style.visibility</p:attrName>
                                        </p:attrNameLst>
                                      </p:cBhvr>
                                      <p:to>
                                        <p:strVal val="visible"/>
                                      </p:to>
                                    </p:set>
                                    <p:animEffect transition="in" filter="wipe(left)">
                                      <p:cBhvr>
                                        <p:cTn id="24" dur="500"/>
                                        <p:tgtEl>
                                          <p:spTgt spid="244742"/>
                                        </p:tgtEl>
                                      </p:cBhvr>
                                    </p:animEffect>
                                  </p:childTnLst>
                                </p:cTn>
                              </p:par>
                            </p:childTnLst>
                          </p:cTn>
                        </p:par>
                        <p:par>
                          <p:cTn id="25" fill="hold" nodeType="afterGroup">
                            <p:stCondLst>
                              <p:cond delay="500"/>
                            </p:stCondLst>
                            <p:childTnLst>
                              <p:par>
                                <p:cTn id="26" presetID="22" presetClass="entr" presetSubtype="8" fill="hold" nodeType="afterEffect">
                                  <p:stCondLst>
                                    <p:cond delay="1000"/>
                                  </p:stCondLst>
                                  <p:childTnLst>
                                    <p:set>
                                      <p:cBhvr>
                                        <p:cTn id="27" dur="1" fill="hold">
                                          <p:stCondLst>
                                            <p:cond delay="0"/>
                                          </p:stCondLst>
                                        </p:cTn>
                                        <p:tgtEl>
                                          <p:spTgt spid="244743"/>
                                        </p:tgtEl>
                                        <p:attrNameLst>
                                          <p:attrName>style.visibility</p:attrName>
                                        </p:attrNameLst>
                                      </p:cBhvr>
                                      <p:to>
                                        <p:strVal val="visible"/>
                                      </p:to>
                                    </p:set>
                                    <p:animEffect transition="in" filter="wipe(left)">
                                      <p:cBhvr>
                                        <p:cTn id="28" dur="500"/>
                                        <p:tgtEl>
                                          <p:spTgt spid="244743"/>
                                        </p:tgtEl>
                                      </p:cBhvr>
                                    </p:animEffect>
                                  </p:childTnLst>
                                </p:cTn>
                              </p:par>
                            </p:childTnLst>
                          </p:cTn>
                        </p:par>
                        <p:par>
                          <p:cTn id="29" fill="hold" nodeType="afterGroup">
                            <p:stCondLst>
                              <p:cond delay="2000"/>
                            </p:stCondLst>
                            <p:childTnLst>
                              <p:par>
                                <p:cTn id="30" presetID="22" presetClass="entr" presetSubtype="1" fill="hold" nodeType="afterEffect">
                                  <p:stCondLst>
                                    <p:cond delay="100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228600"/>
            <a:ext cx="7772400" cy="939800"/>
          </a:xfrm>
          <a:extLst/>
        </p:spPr>
        <p:txBody>
          <a:bodyPr/>
          <a:lstStyle/>
          <a:p>
            <a:pPr eaLnBrk="1" hangingPunct="1">
              <a:defRPr/>
            </a:pPr>
            <a:r>
              <a:rPr lang="en-US" sz="3200" dirty="0" smtClean="0"/>
              <a:t>Reduce Lot Sizes</a:t>
            </a:r>
          </a:p>
        </p:txBody>
      </p:sp>
      <p:sp>
        <p:nvSpPr>
          <p:cNvPr id="246787" name="Rectangle 3"/>
          <p:cNvSpPr>
            <a:spLocks noChangeArrowheads="1"/>
          </p:cNvSpPr>
          <p:nvPr/>
        </p:nvSpPr>
        <p:spPr bwMode="auto">
          <a:xfrm>
            <a:off x="847725" y="1295400"/>
            <a:ext cx="74422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1168400" indent="-455613">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Ideal situation is to have lot sizes of one pulled from one process to the next</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Often not feasible</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Can use EOQ analysis to calculate desired setup time</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Two key changes necessary</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Improve material handling</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Reduce setup time</a:t>
            </a:r>
            <a:endParaRPr lang="en-US" altLang="zh-CN" sz="2800" b="1">
              <a:ea typeface="宋体" panose="02010600030101010101" pitchFamily="2" charset="-122"/>
            </a:endParaRPr>
          </a:p>
        </p:txBody>
      </p:sp>
      <p:sp>
        <p:nvSpPr>
          <p:cNvPr id="71684"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46787"/>
                                        </p:tgtEl>
                                        <p:attrNameLst>
                                          <p:attrName>style.visibility</p:attrName>
                                        </p:attrNameLst>
                                      </p:cBhvr>
                                      <p:to>
                                        <p:strVal val="visible"/>
                                      </p:to>
                                    </p:set>
                                    <p:animEffect transition="in" filter="strips(downRight)">
                                      <p:cBhvr>
                                        <p:cTn id="7" dur="500"/>
                                        <p:tgtEl>
                                          <p:spTgt spid="246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smtClean="0"/>
              <a:t>Reduce Setup Costs</a:t>
            </a:r>
          </a:p>
        </p:txBody>
      </p:sp>
      <p:sp>
        <p:nvSpPr>
          <p:cNvPr id="250883" name="Rectangle 3"/>
          <p:cNvSpPr>
            <a:spLocks noChangeArrowheads="1"/>
          </p:cNvSpPr>
          <p:nvPr/>
        </p:nvSpPr>
        <p:spPr bwMode="auto">
          <a:xfrm>
            <a:off x="820738" y="1524000"/>
            <a:ext cx="7502525"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High setup costs encourage large lot sizes</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Reducing setup costs reduces lot size and reduces average inventory</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Setup time can be reduced through preparation prior to shutdown and changeover</a:t>
            </a:r>
          </a:p>
        </p:txBody>
      </p:sp>
      <p:sp>
        <p:nvSpPr>
          <p:cNvPr id="73732"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50883"/>
                                        </p:tgtEl>
                                        <p:attrNameLst>
                                          <p:attrName>style.visibility</p:attrName>
                                        </p:attrNameLst>
                                      </p:cBhvr>
                                      <p:to>
                                        <p:strVal val="visible"/>
                                      </p:to>
                                    </p:set>
                                    <p:animEffect transition="in" filter="strips(downRight)">
                                      <p:cBhvr>
                                        <p:cTn id="7" dur="500"/>
                                        <p:tgtEl>
                                          <p:spTgt spid="250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152400"/>
            <a:ext cx="7772400" cy="838200"/>
          </a:xfrm>
          <a:extLst/>
        </p:spPr>
        <p:txBody>
          <a:bodyPr/>
          <a:lstStyle/>
          <a:p>
            <a:pPr eaLnBrk="1" hangingPunct="1">
              <a:defRPr/>
            </a:pPr>
            <a:r>
              <a:rPr lang="en-US" sz="3200" dirty="0" smtClean="0"/>
              <a:t>Lower Setup Costs</a:t>
            </a:r>
          </a:p>
        </p:txBody>
      </p:sp>
      <p:sp>
        <p:nvSpPr>
          <p:cNvPr id="75779" name="Rectangle 6"/>
          <p:cNvSpPr>
            <a:spLocks noChangeArrowheads="1"/>
          </p:cNvSpPr>
          <p:nvPr/>
        </p:nvSpPr>
        <p:spPr bwMode="auto">
          <a:xfrm>
            <a:off x="1808163" y="2235200"/>
            <a:ext cx="22891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85000"/>
              </a:lnSpc>
              <a:spcBef>
                <a:spcPct val="0"/>
              </a:spcBef>
              <a:spcAft>
                <a:spcPct val="0"/>
              </a:spcAft>
              <a:buFontTx/>
              <a:buNone/>
            </a:pPr>
            <a:r>
              <a:rPr lang="en-US" altLang="zh-CN" sz="1800">
                <a:ea typeface="MS PGothic" panose="020B0600070205080204" pitchFamily="34" charset="-128"/>
              </a:rPr>
              <a:t>Sum of ordering and holding costs</a:t>
            </a:r>
          </a:p>
        </p:txBody>
      </p:sp>
      <p:sp>
        <p:nvSpPr>
          <p:cNvPr id="252936" name="Line 8"/>
          <p:cNvSpPr>
            <a:spLocks noChangeShapeType="1"/>
          </p:cNvSpPr>
          <p:nvPr/>
        </p:nvSpPr>
        <p:spPr bwMode="auto">
          <a:xfrm flipH="1">
            <a:off x="2679700" y="2794000"/>
            <a:ext cx="203200" cy="144780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9"/>
          <p:cNvGrpSpPr>
            <a:grpSpLocks/>
          </p:cNvGrpSpPr>
          <p:nvPr/>
        </p:nvGrpSpPr>
        <p:grpSpPr bwMode="auto">
          <a:xfrm>
            <a:off x="1125538" y="2017713"/>
            <a:ext cx="6954837" cy="3468687"/>
            <a:chOff x="709" y="1271"/>
            <a:chExt cx="4381" cy="2185"/>
          </a:xfrm>
        </p:grpSpPr>
        <p:sp>
          <p:nvSpPr>
            <p:cNvPr id="75802" name="Line 10"/>
            <p:cNvSpPr>
              <a:spLocks noChangeShapeType="1"/>
            </p:cNvSpPr>
            <p:nvPr/>
          </p:nvSpPr>
          <p:spPr bwMode="auto">
            <a:xfrm flipV="1">
              <a:off x="709" y="1408"/>
              <a:ext cx="3478" cy="2048"/>
            </a:xfrm>
            <a:prstGeom prst="line">
              <a:avLst/>
            </a:prstGeom>
            <a:noFill/>
            <a:ln w="76200">
              <a:solidFill>
                <a:schemeClr val="accent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3" name="Rectangle 11"/>
            <p:cNvSpPr>
              <a:spLocks noChangeArrowheads="1"/>
            </p:cNvSpPr>
            <p:nvPr/>
          </p:nvSpPr>
          <p:spPr bwMode="auto">
            <a:xfrm>
              <a:off x="4102" y="1271"/>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ea typeface="MS PGothic" panose="020B0600070205080204" pitchFamily="34" charset="-128"/>
                </a:rPr>
                <a:t>Holding cost</a:t>
              </a:r>
            </a:p>
          </p:txBody>
        </p:sp>
      </p:grpSp>
      <p:grpSp>
        <p:nvGrpSpPr>
          <p:cNvPr id="4" name="Group 12"/>
          <p:cNvGrpSpPr>
            <a:grpSpLocks/>
          </p:cNvGrpSpPr>
          <p:nvPr/>
        </p:nvGrpSpPr>
        <p:grpSpPr bwMode="auto">
          <a:xfrm>
            <a:off x="3784600" y="4062413"/>
            <a:ext cx="3552825" cy="1233487"/>
            <a:chOff x="2384" y="2559"/>
            <a:chExt cx="2238" cy="777"/>
          </a:xfrm>
        </p:grpSpPr>
        <p:sp>
          <p:nvSpPr>
            <p:cNvPr id="75800" name="Rectangle 13"/>
            <p:cNvSpPr>
              <a:spLocks noChangeArrowheads="1"/>
            </p:cNvSpPr>
            <p:nvPr/>
          </p:nvSpPr>
          <p:spPr bwMode="auto">
            <a:xfrm>
              <a:off x="2752" y="2559"/>
              <a:ext cx="18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ea typeface="MS PGothic" panose="020B0600070205080204" pitchFamily="34" charset="-128"/>
                </a:rPr>
                <a:t>Setup cost curves (</a:t>
              </a:r>
              <a:r>
                <a:rPr lang="en-US" altLang="zh-CN" sz="1800" i="1">
                  <a:ea typeface="MS PGothic" panose="020B0600070205080204" pitchFamily="34" charset="-128"/>
                </a:rPr>
                <a:t>S</a:t>
              </a:r>
              <a:r>
                <a:rPr lang="en-US" altLang="zh-CN" sz="1800" baseline="-25000">
                  <a:ea typeface="MS PGothic" panose="020B0600070205080204" pitchFamily="34" charset="-128"/>
                </a:rPr>
                <a:t>1</a:t>
              </a:r>
              <a:r>
                <a:rPr lang="en-US" altLang="zh-CN" sz="1800">
                  <a:ea typeface="MS PGothic" panose="020B0600070205080204" pitchFamily="34" charset="-128"/>
                </a:rPr>
                <a:t>, </a:t>
              </a:r>
              <a:r>
                <a:rPr lang="en-US" altLang="zh-CN" sz="1800" i="1">
                  <a:ea typeface="MS PGothic" panose="020B0600070205080204" pitchFamily="34" charset="-128"/>
                </a:rPr>
                <a:t>S</a:t>
              </a:r>
              <a:r>
                <a:rPr lang="en-US" altLang="zh-CN" sz="1800" baseline="-25000">
                  <a:ea typeface="MS PGothic" panose="020B0600070205080204" pitchFamily="34" charset="-128"/>
                </a:rPr>
                <a:t>2</a:t>
              </a:r>
              <a:r>
                <a:rPr lang="en-US" altLang="zh-CN" sz="1800">
                  <a:ea typeface="MS PGothic" panose="020B0600070205080204" pitchFamily="34" charset="-128"/>
                </a:rPr>
                <a:t>)</a:t>
              </a:r>
            </a:p>
          </p:txBody>
        </p:sp>
        <p:sp>
          <p:nvSpPr>
            <p:cNvPr id="75801" name="Line 14"/>
            <p:cNvSpPr>
              <a:spLocks noChangeShapeType="1"/>
            </p:cNvSpPr>
            <p:nvPr/>
          </p:nvSpPr>
          <p:spPr bwMode="auto">
            <a:xfrm flipH="1">
              <a:off x="2384" y="2704"/>
              <a:ext cx="368" cy="632"/>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15"/>
          <p:cNvGrpSpPr>
            <a:grpSpLocks/>
          </p:cNvGrpSpPr>
          <p:nvPr/>
        </p:nvGrpSpPr>
        <p:grpSpPr bwMode="auto">
          <a:xfrm>
            <a:off x="1143000" y="2159000"/>
            <a:ext cx="4737100" cy="3302000"/>
            <a:chOff x="720" y="1360"/>
            <a:chExt cx="2984" cy="2080"/>
          </a:xfrm>
        </p:grpSpPr>
        <p:sp>
          <p:nvSpPr>
            <p:cNvPr id="75796" name="Freeform 16"/>
            <p:cNvSpPr>
              <a:spLocks/>
            </p:cNvSpPr>
            <p:nvPr/>
          </p:nvSpPr>
          <p:spPr bwMode="auto">
            <a:xfrm>
              <a:off x="752" y="1360"/>
              <a:ext cx="2952" cy="1395"/>
            </a:xfrm>
            <a:custGeom>
              <a:avLst/>
              <a:gdLst>
                <a:gd name="T0" fmla="*/ 0 w 2952"/>
                <a:gd name="T1" fmla="*/ 0 h 1395"/>
                <a:gd name="T2" fmla="*/ 120 w 2952"/>
                <a:gd name="T3" fmla="*/ 632 h 1395"/>
                <a:gd name="T4" fmla="*/ 272 w 2952"/>
                <a:gd name="T5" fmla="*/ 1024 h 1395"/>
                <a:gd name="T6" fmla="*/ 440 w 2952"/>
                <a:gd name="T7" fmla="*/ 1256 h 1395"/>
                <a:gd name="T8" fmla="*/ 632 w 2952"/>
                <a:gd name="T9" fmla="*/ 1376 h 1395"/>
                <a:gd name="T10" fmla="*/ 776 w 2952"/>
                <a:gd name="T11" fmla="*/ 1392 h 1395"/>
                <a:gd name="T12" fmla="*/ 1040 w 2952"/>
                <a:gd name="T13" fmla="*/ 1320 h 1395"/>
                <a:gd name="T14" fmla="*/ 1504 w 2952"/>
                <a:gd name="T15" fmla="*/ 1112 h 1395"/>
                <a:gd name="T16" fmla="*/ 2176 w 2952"/>
                <a:gd name="T17" fmla="*/ 728 h 1395"/>
                <a:gd name="T18" fmla="*/ 2952 w 2952"/>
                <a:gd name="T19" fmla="*/ 256 h 13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2"/>
                <a:gd name="T31" fmla="*/ 0 h 1395"/>
                <a:gd name="T32" fmla="*/ 2952 w 2952"/>
                <a:gd name="T33" fmla="*/ 1395 h 13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2" h="1395">
                  <a:moveTo>
                    <a:pt x="0" y="0"/>
                  </a:moveTo>
                  <a:cubicBezTo>
                    <a:pt x="37" y="230"/>
                    <a:pt x="75" y="461"/>
                    <a:pt x="120" y="632"/>
                  </a:cubicBezTo>
                  <a:cubicBezTo>
                    <a:pt x="165" y="803"/>
                    <a:pt x="219" y="920"/>
                    <a:pt x="272" y="1024"/>
                  </a:cubicBezTo>
                  <a:cubicBezTo>
                    <a:pt x="325" y="1128"/>
                    <a:pt x="380" y="1197"/>
                    <a:pt x="440" y="1256"/>
                  </a:cubicBezTo>
                  <a:cubicBezTo>
                    <a:pt x="500" y="1315"/>
                    <a:pt x="579" y="1357"/>
                    <a:pt x="632" y="1376"/>
                  </a:cubicBezTo>
                  <a:cubicBezTo>
                    <a:pt x="685" y="1395"/>
                    <a:pt x="712" y="1395"/>
                    <a:pt x="776" y="1392"/>
                  </a:cubicBezTo>
                  <a:cubicBezTo>
                    <a:pt x="840" y="1389"/>
                    <a:pt x="919" y="1367"/>
                    <a:pt x="1040" y="1320"/>
                  </a:cubicBezTo>
                  <a:cubicBezTo>
                    <a:pt x="1161" y="1273"/>
                    <a:pt x="1315" y="1211"/>
                    <a:pt x="1504" y="1112"/>
                  </a:cubicBezTo>
                  <a:cubicBezTo>
                    <a:pt x="1693" y="1013"/>
                    <a:pt x="1935" y="871"/>
                    <a:pt x="2176" y="728"/>
                  </a:cubicBezTo>
                  <a:cubicBezTo>
                    <a:pt x="2417" y="585"/>
                    <a:pt x="2684" y="420"/>
                    <a:pt x="2952" y="256"/>
                  </a:cubicBezTo>
                </a:path>
              </a:pathLst>
            </a:custGeom>
            <a:noFill/>
            <a:ln w="76200">
              <a:solidFill>
                <a:srgbClr val="175097"/>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7" name="Freeform 17"/>
            <p:cNvSpPr>
              <a:spLocks/>
            </p:cNvSpPr>
            <p:nvPr/>
          </p:nvSpPr>
          <p:spPr bwMode="auto">
            <a:xfrm>
              <a:off x="720" y="1819"/>
              <a:ext cx="2229" cy="1621"/>
            </a:xfrm>
            <a:custGeom>
              <a:avLst/>
              <a:gdLst>
                <a:gd name="T0" fmla="*/ 0 w 2229"/>
                <a:gd name="T1" fmla="*/ 0 h 1621"/>
                <a:gd name="T2" fmla="*/ 32 w 2229"/>
                <a:gd name="T3" fmla="*/ 448 h 1621"/>
                <a:gd name="T4" fmla="*/ 160 w 2229"/>
                <a:gd name="T5" fmla="*/ 810 h 1621"/>
                <a:gd name="T6" fmla="*/ 336 w 2229"/>
                <a:gd name="T7" fmla="*/ 1045 h 1621"/>
                <a:gd name="T8" fmla="*/ 629 w 2229"/>
                <a:gd name="T9" fmla="*/ 1253 h 1621"/>
                <a:gd name="T10" fmla="*/ 949 w 2229"/>
                <a:gd name="T11" fmla="*/ 1397 h 1621"/>
                <a:gd name="T12" fmla="*/ 1408 w 2229"/>
                <a:gd name="T13" fmla="*/ 1520 h 1621"/>
                <a:gd name="T14" fmla="*/ 1744 w 2229"/>
                <a:gd name="T15" fmla="*/ 1589 h 1621"/>
                <a:gd name="T16" fmla="*/ 2229 w 2229"/>
                <a:gd name="T17" fmla="*/ 1621 h 16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9"/>
                <a:gd name="T28" fmla="*/ 0 h 1621"/>
                <a:gd name="T29" fmla="*/ 2229 w 2229"/>
                <a:gd name="T30" fmla="*/ 1621 h 16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9" h="1621">
                  <a:moveTo>
                    <a:pt x="0" y="0"/>
                  </a:moveTo>
                  <a:cubicBezTo>
                    <a:pt x="5" y="75"/>
                    <a:pt x="5" y="313"/>
                    <a:pt x="32" y="448"/>
                  </a:cubicBezTo>
                  <a:cubicBezTo>
                    <a:pt x="59" y="583"/>
                    <a:pt x="109" y="711"/>
                    <a:pt x="160" y="810"/>
                  </a:cubicBezTo>
                  <a:cubicBezTo>
                    <a:pt x="211" y="909"/>
                    <a:pt x="258" y="971"/>
                    <a:pt x="336" y="1045"/>
                  </a:cubicBezTo>
                  <a:cubicBezTo>
                    <a:pt x="414" y="1119"/>
                    <a:pt x="527" y="1194"/>
                    <a:pt x="629" y="1253"/>
                  </a:cubicBezTo>
                  <a:cubicBezTo>
                    <a:pt x="731" y="1312"/>
                    <a:pt x="819" y="1353"/>
                    <a:pt x="949" y="1397"/>
                  </a:cubicBezTo>
                  <a:cubicBezTo>
                    <a:pt x="1079" y="1441"/>
                    <a:pt x="1276" y="1488"/>
                    <a:pt x="1408" y="1520"/>
                  </a:cubicBezTo>
                  <a:cubicBezTo>
                    <a:pt x="1540" y="1552"/>
                    <a:pt x="1607" y="1572"/>
                    <a:pt x="1744" y="1589"/>
                  </a:cubicBezTo>
                  <a:cubicBezTo>
                    <a:pt x="1881" y="1606"/>
                    <a:pt x="2055" y="1613"/>
                    <a:pt x="2229" y="1621"/>
                  </a:cubicBezTo>
                </a:path>
              </a:pathLst>
            </a:custGeom>
            <a:noFill/>
            <a:ln w="76200">
              <a:solidFill>
                <a:srgbClr val="175097"/>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8" name="Rectangle 18"/>
            <p:cNvSpPr>
              <a:spLocks noChangeArrowheads="1"/>
            </p:cNvSpPr>
            <p:nvPr/>
          </p:nvSpPr>
          <p:spPr bwMode="auto">
            <a:xfrm>
              <a:off x="1102" y="2383"/>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i="1">
                  <a:ea typeface="宋体" panose="02010600030101010101" pitchFamily="2" charset="-122"/>
                </a:rPr>
                <a:t>T</a:t>
              </a:r>
              <a:r>
                <a:rPr lang="en-US" altLang="zh-CN" sz="1800" baseline="-25000">
                  <a:ea typeface="宋体" panose="02010600030101010101" pitchFamily="2" charset="-122"/>
                </a:rPr>
                <a:t>1</a:t>
              </a:r>
              <a:endParaRPr lang="en-US" altLang="zh-CN" sz="1800">
                <a:ea typeface="宋体" panose="02010600030101010101" pitchFamily="2" charset="-122"/>
              </a:endParaRPr>
            </a:p>
          </p:txBody>
        </p:sp>
        <p:sp>
          <p:nvSpPr>
            <p:cNvPr id="75799" name="Rectangle 19"/>
            <p:cNvSpPr>
              <a:spLocks noChangeArrowheads="1"/>
            </p:cNvSpPr>
            <p:nvPr/>
          </p:nvSpPr>
          <p:spPr bwMode="auto">
            <a:xfrm>
              <a:off x="1630" y="2999"/>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i="1">
                  <a:ea typeface="宋体" panose="02010600030101010101" pitchFamily="2" charset="-122"/>
                </a:rPr>
                <a:t>S</a:t>
              </a:r>
              <a:r>
                <a:rPr lang="en-US" altLang="zh-CN" sz="1800" baseline="-25000">
                  <a:ea typeface="宋体" panose="02010600030101010101" pitchFamily="2" charset="-122"/>
                </a:rPr>
                <a:t>1</a:t>
              </a:r>
              <a:endParaRPr lang="en-US" altLang="zh-CN" sz="1800">
                <a:ea typeface="宋体" panose="02010600030101010101" pitchFamily="2" charset="-122"/>
              </a:endParaRPr>
            </a:p>
          </p:txBody>
        </p:sp>
      </p:grpSp>
      <p:grpSp>
        <p:nvGrpSpPr>
          <p:cNvPr id="6" name="Group 20"/>
          <p:cNvGrpSpPr>
            <a:grpSpLocks/>
          </p:cNvGrpSpPr>
          <p:nvPr/>
        </p:nvGrpSpPr>
        <p:grpSpPr bwMode="auto">
          <a:xfrm>
            <a:off x="1135063" y="2633663"/>
            <a:ext cx="2962275" cy="2827337"/>
            <a:chOff x="715" y="1659"/>
            <a:chExt cx="1866" cy="1781"/>
          </a:xfrm>
        </p:grpSpPr>
        <p:sp>
          <p:nvSpPr>
            <p:cNvPr id="75792" name="Freeform 21"/>
            <p:cNvSpPr>
              <a:spLocks/>
            </p:cNvSpPr>
            <p:nvPr/>
          </p:nvSpPr>
          <p:spPr bwMode="auto">
            <a:xfrm>
              <a:off x="715" y="2539"/>
              <a:ext cx="1253" cy="901"/>
            </a:xfrm>
            <a:custGeom>
              <a:avLst/>
              <a:gdLst>
                <a:gd name="T0" fmla="*/ 0 w 1253"/>
                <a:gd name="T1" fmla="*/ 0 h 901"/>
                <a:gd name="T2" fmla="*/ 32 w 1253"/>
                <a:gd name="T3" fmla="*/ 229 h 901"/>
                <a:gd name="T4" fmla="*/ 80 w 1253"/>
                <a:gd name="T5" fmla="*/ 405 h 901"/>
                <a:gd name="T6" fmla="*/ 197 w 1253"/>
                <a:gd name="T7" fmla="*/ 570 h 901"/>
                <a:gd name="T8" fmla="*/ 325 w 1253"/>
                <a:gd name="T9" fmla="*/ 677 h 901"/>
                <a:gd name="T10" fmla="*/ 528 w 1253"/>
                <a:gd name="T11" fmla="*/ 784 h 901"/>
                <a:gd name="T12" fmla="*/ 789 w 1253"/>
                <a:gd name="T13" fmla="*/ 864 h 901"/>
                <a:gd name="T14" fmla="*/ 1002 w 1253"/>
                <a:gd name="T15" fmla="*/ 890 h 901"/>
                <a:gd name="T16" fmla="*/ 1253 w 1253"/>
                <a:gd name="T17" fmla="*/ 901 h 9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3"/>
                <a:gd name="T28" fmla="*/ 0 h 901"/>
                <a:gd name="T29" fmla="*/ 1253 w 1253"/>
                <a:gd name="T30" fmla="*/ 901 h 9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3" h="901">
                  <a:moveTo>
                    <a:pt x="0" y="0"/>
                  </a:moveTo>
                  <a:cubicBezTo>
                    <a:pt x="9" y="81"/>
                    <a:pt x="19" y="162"/>
                    <a:pt x="32" y="229"/>
                  </a:cubicBezTo>
                  <a:cubicBezTo>
                    <a:pt x="45" y="296"/>
                    <a:pt x="52" y="348"/>
                    <a:pt x="80" y="405"/>
                  </a:cubicBezTo>
                  <a:cubicBezTo>
                    <a:pt x="108" y="462"/>
                    <a:pt x="156" y="525"/>
                    <a:pt x="197" y="570"/>
                  </a:cubicBezTo>
                  <a:cubicBezTo>
                    <a:pt x="238" y="615"/>
                    <a:pt x="270" y="641"/>
                    <a:pt x="325" y="677"/>
                  </a:cubicBezTo>
                  <a:cubicBezTo>
                    <a:pt x="380" y="713"/>
                    <a:pt x="451" y="753"/>
                    <a:pt x="528" y="784"/>
                  </a:cubicBezTo>
                  <a:cubicBezTo>
                    <a:pt x="605" y="815"/>
                    <a:pt x="710" y="846"/>
                    <a:pt x="789" y="864"/>
                  </a:cubicBezTo>
                  <a:cubicBezTo>
                    <a:pt x="868" y="882"/>
                    <a:pt x="925" y="884"/>
                    <a:pt x="1002" y="890"/>
                  </a:cubicBezTo>
                  <a:cubicBezTo>
                    <a:pt x="1079" y="896"/>
                    <a:pt x="1166" y="898"/>
                    <a:pt x="1253" y="901"/>
                  </a:cubicBezTo>
                </a:path>
              </a:pathLst>
            </a:custGeom>
            <a:noFill/>
            <a:ln w="76200">
              <a:solidFill>
                <a:srgbClr val="CA8C0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3" name="Rectangle 22"/>
            <p:cNvSpPr>
              <a:spLocks noChangeArrowheads="1"/>
            </p:cNvSpPr>
            <p:nvPr/>
          </p:nvSpPr>
          <p:spPr bwMode="auto">
            <a:xfrm>
              <a:off x="878" y="2799"/>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i="1">
                  <a:ea typeface="宋体" panose="02010600030101010101" pitchFamily="2" charset="-122"/>
                </a:rPr>
                <a:t>T</a:t>
              </a:r>
              <a:r>
                <a:rPr lang="en-US" altLang="zh-CN" sz="1800" baseline="-25000">
                  <a:ea typeface="宋体" panose="02010600030101010101" pitchFamily="2" charset="-122"/>
                </a:rPr>
                <a:t>2</a:t>
              </a:r>
              <a:endParaRPr lang="en-US" altLang="zh-CN" sz="1800">
                <a:ea typeface="宋体" panose="02010600030101010101" pitchFamily="2" charset="-122"/>
              </a:endParaRPr>
            </a:p>
          </p:txBody>
        </p:sp>
        <p:sp>
          <p:nvSpPr>
            <p:cNvPr id="75794" name="Rectangle 23"/>
            <p:cNvSpPr>
              <a:spLocks noChangeArrowheads="1"/>
            </p:cNvSpPr>
            <p:nvPr/>
          </p:nvSpPr>
          <p:spPr bwMode="auto">
            <a:xfrm>
              <a:off x="1278" y="3135"/>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i="1">
                  <a:ea typeface="宋体" panose="02010600030101010101" pitchFamily="2" charset="-122"/>
                </a:rPr>
                <a:t>S</a:t>
              </a:r>
              <a:r>
                <a:rPr lang="en-US" altLang="zh-CN" sz="1800" baseline="-25000">
                  <a:ea typeface="宋体" panose="02010600030101010101" pitchFamily="2" charset="-122"/>
                </a:rPr>
                <a:t>2</a:t>
              </a:r>
              <a:endParaRPr lang="en-US" altLang="zh-CN" sz="1800">
                <a:ea typeface="宋体" panose="02010600030101010101" pitchFamily="2" charset="-122"/>
              </a:endParaRPr>
            </a:p>
          </p:txBody>
        </p:sp>
        <p:sp>
          <p:nvSpPr>
            <p:cNvPr id="75795" name="Freeform 24"/>
            <p:cNvSpPr>
              <a:spLocks/>
            </p:cNvSpPr>
            <p:nvPr/>
          </p:nvSpPr>
          <p:spPr bwMode="auto">
            <a:xfrm>
              <a:off x="720" y="1659"/>
              <a:ext cx="1861" cy="1389"/>
            </a:xfrm>
            <a:custGeom>
              <a:avLst/>
              <a:gdLst>
                <a:gd name="T0" fmla="*/ 0 w 1861"/>
                <a:gd name="T1" fmla="*/ 0 h 1389"/>
                <a:gd name="T2" fmla="*/ 16 w 1861"/>
                <a:gd name="T3" fmla="*/ 272 h 1389"/>
                <a:gd name="T4" fmla="*/ 37 w 1861"/>
                <a:gd name="T5" fmla="*/ 661 h 1389"/>
                <a:gd name="T6" fmla="*/ 75 w 1861"/>
                <a:gd name="T7" fmla="*/ 981 h 1389"/>
                <a:gd name="T8" fmla="*/ 128 w 1861"/>
                <a:gd name="T9" fmla="*/ 1168 h 1389"/>
                <a:gd name="T10" fmla="*/ 197 w 1861"/>
                <a:gd name="T11" fmla="*/ 1296 h 1389"/>
                <a:gd name="T12" fmla="*/ 272 w 1861"/>
                <a:gd name="T13" fmla="*/ 1365 h 1389"/>
                <a:gd name="T14" fmla="*/ 384 w 1861"/>
                <a:gd name="T15" fmla="*/ 1386 h 1389"/>
                <a:gd name="T16" fmla="*/ 544 w 1861"/>
                <a:gd name="T17" fmla="*/ 1349 h 1389"/>
                <a:gd name="T18" fmla="*/ 757 w 1861"/>
                <a:gd name="T19" fmla="*/ 1280 h 1389"/>
                <a:gd name="T20" fmla="*/ 1237 w 1861"/>
                <a:gd name="T21" fmla="*/ 1056 h 1389"/>
                <a:gd name="T22" fmla="*/ 1861 w 1861"/>
                <a:gd name="T23" fmla="*/ 698 h 13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61"/>
                <a:gd name="T37" fmla="*/ 0 h 1389"/>
                <a:gd name="T38" fmla="*/ 1861 w 1861"/>
                <a:gd name="T39" fmla="*/ 1389 h 13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61" h="1389">
                  <a:moveTo>
                    <a:pt x="0" y="0"/>
                  </a:moveTo>
                  <a:cubicBezTo>
                    <a:pt x="5" y="81"/>
                    <a:pt x="10" y="162"/>
                    <a:pt x="16" y="272"/>
                  </a:cubicBezTo>
                  <a:cubicBezTo>
                    <a:pt x="22" y="382"/>
                    <a:pt x="27" y="543"/>
                    <a:pt x="37" y="661"/>
                  </a:cubicBezTo>
                  <a:cubicBezTo>
                    <a:pt x="47" y="779"/>
                    <a:pt x="60" y="897"/>
                    <a:pt x="75" y="981"/>
                  </a:cubicBezTo>
                  <a:cubicBezTo>
                    <a:pt x="90" y="1065"/>
                    <a:pt x="108" y="1116"/>
                    <a:pt x="128" y="1168"/>
                  </a:cubicBezTo>
                  <a:cubicBezTo>
                    <a:pt x="148" y="1220"/>
                    <a:pt x="173" y="1263"/>
                    <a:pt x="197" y="1296"/>
                  </a:cubicBezTo>
                  <a:cubicBezTo>
                    <a:pt x="221" y="1329"/>
                    <a:pt x="241" y="1350"/>
                    <a:pt x="272" y="1365"/>
                  </a:cubicBezTo>
                  <a:cubicBezTo>
                    <a:pt x="303" y="1380"/>
                    <a:pt x="339" y="1389"/>
                    <a:pt x="384" y="1386"/>
                  </a:cubicBezTo>
                  <a:cubicBezTo>
                    <a:pt x="429" y="1383"/>
                    <a:pt x="482" y="1367"/>
                    <a:pt x="544" y="1349"/>
                  </a:cubicBezTo>
                  <a:cubicBezTo>
                    <a:pt x="606" y="1331"/>
                    <a:pt x="642" y="1329"/>
                    <a:pt x="757" y="1280"/>
                  </a:cubicBezTo>
                  <a:cubicBezTo>
                    <a:pt x="872" y="1231"/>
                    <a:pt x="1053" y="1153"/>
                    <a:pt x="1237" y="1056"/>
                  </a:cubicBezTo>
                  <a:cubicBezTo>
                    <a:pt x="1421" y="959"/>
                    <a:pt x="1641" y="828"/>
                    <a:pt x="1861" y="698"/>
                  </a:cubicBezTo>
                </a:path>
              </a:pathLst>
            </a:custGeom>
            <a:noFill/>
            <a:ln w="76200">
              <a:solidFill>
                <a:srgbClr val="CA8C0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25"/>
          <p:cNvGrpSpPr>
            <a:grpSpLocks/>
          </p:cNvGrpSpPr>
          <p:nvPr/>
        </p:nvGrpSpPr>
        <p:grpSpPr bwMode="auto">
          <a:xfrm>
            <a:off x="628650" y="1663700"/>
            <a:ext cx="7702550" cy="4314825"/>
            <a:chOff x="396" y="1048"/>
            <a:chExt cx="4852" cy="2718"/>
          </a:xfrm>
        </p:grpSpPr>
        <p:sp>
          <p:nvSpPr>
            <p:cNvPr id="75789" name="Freeform 26"/>
            <p:cNvSpPr>
              <a:spLocks/>
            </p:cNvSpPr>
            <p:nvPr/>
          </p:nvSpPr>
          <p:spPr bwMode="auto">
            <a:xfrm>
              <a:off x="688" y="1048"/>
              <a:ext cx="4560" cy="2416"/>
            </a:xfrm>
            <a:custGeom>
              <a:avLst/>
              <a:gdLst>
                <a:gd name="T0" fmla="*/ 16 w 4560"/>
                <a:gd name="T1" fmla="*/ 0 h 2416"/>
                <a:gd name="T2" fmla="*/ 0 w 4560"/>
                <a:gd name="T3" fmla="*/ 2416 h 2416"/>
                <a:gd name="T4" fmla="*/ 4560 w 4560"/>
                <a:gd name="T5" fmla="*/ 2416 h 2416"/>
                <a:gd name="T6" fmla="*/ 0 60000 65536"/>
                <a:gd name="T7" fmla="*/ 0 60000 65536"/>
                <a:gd name="T8" fmla="*/ 0 60000 65536"/>
                <a:gd name="T9" fmla="*/ 0 w 4560"/>
                <a:gd name="T10" fmla="*/ 0 h 2416"/>
                <a:gd name="T11" fmla="*/ 4560 w 4560"/>
                <a:gd name="T12" fmla="*/ 2416 h 2416"/>
              </a:gdLst>
              <a:ahLst/>
              <a:cxnLst>
                <a:cxn ang="T6">
                  <a:pos x="T0" y="T1"/>
                </a:cxn>
                <a:cxn ang="T7">
                  <a:pos x="T2" y="T3"/>
                </a:cxn>
                <a:cxn ang="T8">
                  <a:pos x="T4" y="T5"/>
                </a:cxn>
              </a:cxnLst>
              <a:rect l="T9" t="T10" r="T11" b="T12"/>
              <a:pathLst>
                <a:path w="4560" h="2416">
                  <a:moveTo>
                    <a:pt x="16" y="0"/>
                  </a:moveTo>
                  <a:cubicBezTo>
                    <a:pt x="10" y="805"/>
                    <a:pt x="5" y="1610"/>
                    <a:pt x="0" y="2416"/>
                  </a:cubicBezTo>
                  <a:lnTo>
                    <a:pt x="4560" y="2416"/>
                  </a:lnTo>
                </a:path>
              </a:pathLst>
            </a:custGeom>
            <a:noFill/>
            <a:ln w="57150">
              <a:solidFill>
                <a:schemeClr val="tx1"/>
              </a:solidFill>
              <a:round/>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0" name="Rectangle 27"/>
            <p:cNvSpPr>
              <a:spLocks noChangeArrowheads="1"/>
            </p:cNvSpPr>
            <p:nvPr/>
          </p:nvSpPr>
          <p:spPr bwMode="auto">
            <a:xfrm rot="-5400000">
              <a:off x="294" y="2143"/>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ea typeface="MS PGothic" panose="020B0600070205080204" pitchFamily="34" charset="-128"/>
                </a:rPr>
                <a:t>Cost</a:t>
              </a:r>
            </a:p>
          </p:txBody>
        </p:sp>
        <p:sp>
          <p:nvSpPr>
            <p:cNvPr id="75791" name="Rectangle 28"/>
            <p:cNvSpPr>
              <a:spLocks noChangeArrowheads="1"/>
            </p:cNvSpPr>
            <p:nvPr/>
          </p:nvSpPr>
          <p:spPr bwMode="auto">
            <a:xfrm>
              <a:off x="2554" y="3535"/>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ea typeface="MS PGothic" panose="020B0600070205080204" pitchFamily="34" charset="-128"/>
                </a:rPr>
                <a:t>Lot size</a:t>
              </a:r>
            </a:p>
          </p:txBody>
        </p:sp>
      </p:grpSp>
      <p:sp>
        <p:nvSpPr>
          <p:cNvPr id="252957" name="Line 29"/>
          <p:cNvSpPr>
            <a:spLocks noChangeShapeType="1"/>
          </p:cNvSpPr>
          <p:nvPr/>
        </p:nvSpPr>
        <p:spPr bwMode="auto">
          <a:xfrm flipH="1">
            <a:off x="2235200" y="2794000"/>
            <a:ext cx="647700" cy="182880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2958" name="Line 30"/>
          <p:cNvSpPr>
            <a:spLocks noChangeShapeType="1"/>
          </p:cNvSpPr>
          <p:nvPr/>
        </p:nvSpPr>
        <p:spPr bwMode="auto">
          <a:xfrm flipH="1">
            <a:off x="3200400" y="4292600"/>
            <a:ext cx="1168400" cy="110490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8" name="页脚占位符 7"/>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par>
                          <p:cTn id="8" fill="hold" nodeType="afterGroup">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nodeType="afterGroup">
                            <p:stCondLst>
                              <p:cond delay="500"/>
                            </p:stCondLst>
                            <p:childTnLst>
                              <p:par>
                                <p:cTn id="18" presetID="22" presetClass="entr" presetSubtype="1" fill="hold" nodeType="afterEffect">
                                  <p:stCondLst>
                                    <p:cond delay="100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nodeType="afterGroup">
                            <p:stCondLst>
                              <p:cond delay="2000"/>
                            </p:stCondLst>
                            <p:childTnLst>
                              <p:par>
                                <p:cTn id="22" presetID="22" presetClass="entr" presetSubtype="1" fill="hold" nodeType="afterEffect">
                                  <p:stCondLst>
                                    <p:cond delay="1000"/>
                                  </p:stCondLst>
                                  <p:childTnLst>
                                    <p:set>
                                      <p:cBhvr>
                                        <p:cTn id="23" dur="1" fill="hold">
                                          <p:stCondLst>
                                            <p:cond delay="0"/>
                                          </p:stCondLst>
                                        </p:cTn>
                                        <p:tgtEl>
                                          <p:spTgt spid="252936"/>
                                        </p:tgtEl>
                                        <p:attrNameLst>
                                          <p:attrName>style.visibility</p:attrName>
                                        </p:attrNameLst>
                                      </p:cBhvr>
                                      <p:to>
                                        <p:strVal val="visible"/>
                                      </p:to>
                                    </p:set>
                                    <p:animEffect transition="in" filter="wipe(up)">
                                      <p:cBhvr>
                                        <p:cTn id="24" dur="500"/>
                                        <p:tgtEl>
                                          <p:spTgt spid="2529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par>
                          <p:cTn id="30" fill="hold" nodeType="afterGroup">
                            <p:stCondLst>
                              <p:cond delay="500"/>
                            </p:stCondLst>
                            <p:childTnLst>
                              <p:par>
                                <p:cTn id="31" presetID="22" presetClass="entr" presetSubtype="1" fill="hold" nodeType="afterEffect">
                                  <p:stCondLst>
                                    <p:cond delay="1000"/>
                                  </p:stCondLst>
                                  <p:childTnLst>
                                    <p:set>
                                      <p:cBhvr>
                                        <p:cTn id="32" dur="1" fill="hold">
                                          <p:stCondLst>
                                            <p:cond delay="0"/>
                                          </p:stCondLst>
                                        </p:cTn>
                                        <p:tgtEl>
                                          <p:spTgt spid="252958"/>
                                        </p:tgtEl>
                                        <p:attrNameLst>
                                          <p:attrName>style.visibility</p:attrName>
                                        </p:attrNameLst>
                                      </p:cBhvr>
                                      <p:to>
                                        <p:strVal val="visible"/>
                                      </p:to>
                                    </p:set>
                                    <p:animEffect transition="in" filter="wipe(up)">
                                      <p:cBhvr>
                                        <p:cTn id="33" dur="500"/>
                                        <p:tgtEl>
                                          <p:spTgt spid="252958"/>
                                        </p:tgtEl>
                                      </p:cBhvr>
                                    </p:animEffect>
                                  </p:childTnLst>
                                </p:cTn>
                              </p:par>
                            </p:childTnLst>
                          </p:cTn>
                        </p:par>
                        <p:par>
                          <p:cTn id="34" fill="hold" nodeType="afterGroup">
                            <p:stCondLst>
                              <p:cond delay="2000"/>
                            </p:stCondLst>
                            <p:childTnLst>
                              <p:par>
                                <p:cTn id="35" presetID="22" presetClass="entr" presetSubtype="1" fill="hold" nodeType="afterEffect">
                                  <p:stCondLst>
                                    <p:cond delay="1000"/>
                                  </p:stCondLst>
                                  <p:childTnLst>
                                    <p:set>
                                      <p:cBhvr>
                                        <p:cTn id="36" dur="1" fill="hold">
                                          <p:stCondLst>
                                            <p:cond delay="0"/>
                                          </p:stCondLst>
                                        </p:cTn>
                                        <p:tgtEl>
                                          <p:spTgt spid="252957"/>
                                        </p:tgtEl>
                                        <p:attrNameLst>
                                          <p:attrName>style.visibility</p:attrName>
                                        </p:attrNameLst>
                                      </p:cBhvr>
                                      <p:to>
                                        <p:strVal val="visible"/>
                                      </p:to>
                                    </p:set>
                                    <p:animEffect transition="in" filter="wipe(up)">
                                      <p:cBhvr>
                                        <p:cTn id="37" dur="500"/>
                                        <p:tgtEl>
                                          <p:spTgt spid="252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smtClean="0"/>
              <a:t>Reduce Setup Times</a:t>
            </a:r>
          </a:p>
        </p:txBody>
      </p:sp>
      <p:grpSp>
        <p:nvGrpSpPr>
          <p:cNvPr id="2" name="Group 4"/>
          <p:cNvGrpSpPr>
            <a:grpSpLocks/>
          </p:cNvGrpSpPr>
          <p:nvPr/>
        </p:nvGrpSpPr>
        <p:grpSpPr bwMode="auto">
          <a:xfrm>
            <a:off x="2065338" y="5087938"/>
            <a:ext cx="5995987" cy="603250"/>
            <a:chOff x="1301" y="3205"/>
            <a:chExt cx="3777" cy="380"/>
          </a:xfrm>
        </p:grpSpPr>
        <p:sp>
          <p:nvSpPr>
            <p:cNvPr id="77877" name="Text Box 5"/>
            <p:cNvSpPr txBox="1">
              <a:spLocks noChangeArrowheads="1"/>
            </p:cNvSpPr>
            <p:nvPr/>
          </p:nvSpPr>
          <p:spPr bwMode="auto">
            <a:xfrm>
              <a:off x="2816" y="3234"/>
              <a:ext cx="226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85000"/>
                </a:lnSpc>
                <a:spcBef>
                  <a:spcPct val="0"/>
                </a:spcBef>
                <a:spcAft>
                  <a:spcPct val="0"/>
                </a:spcAft>
                <a:buFontTx/>
                <a:buNone/>
              </a:pPr>
              <a:r>
                <a:rPr lang="en-US" altLang="zh-CN" sz="1600">
                  <a:ea typeface="MS PGothic" panose="020B0600070205080204" pitchFamily="34" charset="-128"/>
                </a:rPr>
                <a:t>Use one-touch system to eliminate adjustments (save 10 minutes)</a:t>
              </a:r>
            </a:p>
          </p:txBody>
        </p:sp>
        <p:sp>
          <p:nvSpPr>
            <p:cNvPr id="77878" name="Text Box 6"/>
            <p:cNvSpPr txBox="1">
              <a:spLocks noChangeArrowheads="1"/>
            </p:cNvSpPr>
            <p:nvPr/>
          </p:nvSpPr>
          <p:spPr bwMode="auto">
            <a:xfrm>
              <a:off x="1301" y="3298"/>
              <a:ext cx="51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600">
                  <a:ea typeface="MS PGothic" panose="020B0600070205080204" pitchFamily="34" charset="-128"/>
                </a:rPr>
                <a:t>Step 4</a:t>
              </a:r>
            </a:p>
          </p:txBody>
        </p:sp>
        <p:grpSp>
          <p:nvGrpSpPr>
            <p:cNvPr id="77879" name="Group 7"/>
            <p:cNvGrpSpPr>
              <a:grpSpLocks/>
            </p:cNvGrpSpPr>
            <p:nvPr/>
          </p:nvGrpSpPr>
          <p:grpSpPr bwMode="auto">
            <a:xfrm>
              <a:off x="1733" y="3205"/>
              <a:ext cx="1158" cy="380"/>
              <a:chOff x="1733" y="3205"/>
              <a:chExt cx="1158" cy="380"/>
            </a:xfrm>
          </p:grpSpPr>
          <p:sp>
            <p:nvSpPr>
              <p:cNvPr id="77880" name="AutoShape 8"/>
              <p:cNvSpPr>
                <a:spLocks noChangeArrowheads="1"/>
              </p:cNvSpPr>
              <p:nvPr/>
            </p:nvSpPr>
            <p:spPr bwMode="auto">
              <a:xfrm>
                <a:off x="1733" y="3205"/>
                <a:ext cx="1158" cy="38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104 w 21600"/>
                  <a:gd name="T13" fmla="*/ 4093 h 21600"/>
                  <a:gd name="T14" fmla="*/ 17496 w 21600"/>
                  <a:gd name="T15" fmla="*/ 17507 h 21600"/>
                </a:gdLst>
                <a:ahLst/>
                <a:cxnLst>
                  <a:cxn ang="T8">
                    <a:pos x="T0" y="T1"/>
                  </a:cxn>
                  <a:cxn ang="T9">
                    <a:pos x="T2" y="T3"/>
                  </a:cxn>
                  <a:cxn ang="T10">
                    <a:pos x="T4" y="T5"/>
                  </a:cxn>
                  <a:cxn ang="T11">
                    <a:pos x="T6" y="T7"/>
                  </a:cxn>
                </a:cxnLst>
                <a:rect l="T12" t="T13" r="T14" b="T15"/>
                <a:pathLst>
                  <a:path w="21600" h="21600">
                    <a:moveTo>
                      <a:pt x="0" y="0"/>
                    </a:moveTo>
                    <a:lnTo>
                      <a:pt x="4590" y="21600"/>
                    </a:lnTo>
                    <a:lnTo>
                      <a:pt x="17010" y="21600"/>
                    </a:lnTo>
                    <a:lnTo>
                      <a:pt x="21600" y="0"/>
                    </a:lnTo>
                    <a:lnTo>
                      <a:pt x="0" y="0"/>
                    </a:lnTo>
                    <a:close/>
                  </a:path>
                </a:pathLst>
              </a:custGeom>
              <a:solidFill>
                <a:srgbClr val="B2FF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881" name="AutoShape 9"/>
              <p:cNvSpPr>
                <a:spLocks noChangeArrowheads="1"/>
              </p:cNvSpPr>
              <p:nvPr/>
            </p:nvSpPr>
            <p:spPr bwMode="auto">
              <a:xfrm>
                <a:off x="1819" y="3240"/>
                <a:ext cx="980" cy="29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769 w 21600"/>
                  <a:gd name="T13" fmla="*/ 3795 h 21600"/>
                  <a:gd name="T14" fmla="*/ 17831 w 21600"/>
                  <a:gd name="T15" fmla="*/ 17805 h 21600"/>
                </a:gdLst>
                <a:ahLst/>
                <a:cxnLst>
                  <a:cxn ang="T8">
                    <a:pos x="T0" y="T1"/>
                  </a:cxn>
                  <a:cxn ang="T9">
                    <a:pos x="T2" y="T3"/>
                  </a:cxn>
                  <a:cxn ang="T10">
                    <a:pos x="T4" y="T5"/>
                  </a:cxn>
                  <a:cxn ang="T11">
                    <a:pos x="T6" y="T7"/>
                  </a:cxn>
                </a:cxnLst>
                <a:rect l="T12" t="T13" r="T14" b="T15"/>
                <a:pathLst>
                  <a:path w="21600" h="21600">
                    <a:moveTo>
                      <a:pt x="0" y="0"/>
                    </a:moveTo>
                    <a:lnTo>
                      <a:pt x="3942" y="21600"/>
                    </a:lnTo>
                    <a:lnTo>
                      <a:pt x="17658" y="21600"/>
                    </a:lnTo>
                    <a:lnTo>
                      <a:pt x="21600" y="0"/>
                    </a:lnTo>
                    <a:lnTo>
                      <a:pt x="0" y="0"/>
                    </a:lnTo>
                    <a:close/>
                  </a:path>
                </a:pathLst>
              </a:custGeom>
              <a:solidFill>
                <a:srgbClr val="F2FF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grpSp>
        <p:nvGrpSpPr>
          <p:cNvPr id="4" name="Group 10"/>
          <p:cNvGrpSpPr>
            <a:grpSpLocks/>
          </p:cNvGrpSpPr>
          <p:nvPr/>
        </p:nvGrpSpPr>
        <p:grpSpPr bwMode="auto">
          <a:xfrm>
            <a:off x="2446338" y="5635625"/>
            <a:ext cx="5486400" cy="508000"/>
            <a:chOff x="1541" y="3550"/>
            <a:chExt cx="3456" cy="320"/>
          </a:xfrm>
        </p:grpSpPr>
        <p:sp>
          <p:nvSpPr>
            <p:cNvPr id="77872" name="Text Box 11"/>
            <p:cNvSpPr txBox="1">
              <a:spLocks noChangeArrowheads="1"/>
            </p:cNvSpPr>
            <p:nvPr/>
          </p:nvSpPr>
          <p:spPr bwMode="auto">
            <a:xfrm>
              <a:off x="1541" y="3640"/>
              <a:ext cx="51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600">
                  <a:ea typeface="MS PGothic" panose="020B0600070205080204" pitchFamily="34" charset="-128"/>
                </a:rPr>
                <a:t>Step 5</a:t>
              </a:r>
            </a:p>
          </p:txBody>
        </p:sp>
        <p:sp>
          <p:nvSpPr>
            <p:cNvPr id="77873" name="Rectangle 12"/>
            <p:cNvSpPr>
              <a:spLocks noChangeArrowheads="1"/>
            </p:cNvSpPr>
            <p:nvPr/>
          </p:nvSpPr>
          <p:spPr bwMode="auto">
            <a:xfrm>
              <a:off x="2616" y="3550"/>
              <a:ext cx="238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85000"/>
                </a:lnSpc>
                <a:spcBef>
                  <a:spcPct val="0"/>
                </a:spcBef>
                <a:spcAft>
                  <a:spcPct val="0"/>
                </a:spcAft>
                <a:buFontTx/>
                <a:buNone/>
              </a:pPr>
              <a:r>
                <a:rPr lang="en-US" altLang="zh-CN" sz="1600">
                  <a:ea typeface="MS PGothic" panose="020B0600070205080204" pitchFamily="34" charset="-128"/>
                </a:rPr>
                <a:t>Training operators and standardizing work procedures (save 2 minutes)</a:t>
              </a:r>
            </a:p>
          </p:txBody>
        </p:sp>
        <p:grpSp>
          <p:nvGrpSpPr>
            <p:cNvPr id="77874" name="Group 13"/>
            <p:cNvGrpSpPr>
              <a:grpSpLocks/>
            </p:cNvGrpSpPr>
            <p:nvPr/>
          </p:nvGrpSpPr>
          <p:grpSpPr bwMode="auto">
            <a:xfrm>
              <a:off x="1972" y="3585"/>
              <a:ext cx="678" cy="263"/>
              <a:chOff x="1972" y="3585"/>
              <a:chExt cx="678" cy="263"/>
            </a:xfrm>
          </p:grpSpPr>
          <p:sp>
            <p:nvSpPr>
              <p:cNvPr id="77875" name="AutoShape 14"/>
              <p:cNvSpPr>
                <a:spLocks noChangeArrowheads="1"/>
              </p:cNvSpPr>
              <p:nvPr/>
            </p:nvSpPr>
            <p:spPr bwMode="auto">
              <a:xfrm>
                <a:off x="1972" y="3585"/>
                <a:ext cx="678" cy="26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51 w 21600"/>
                  <a:gd name="T13" fmla="*/ 4681 h 21600"/>
                  <a:gd name="T14" fmla="*/ 16949 w 21600"/>
                  <a:gd name="T15" fmla="*/ 16919 h 21600"/>
                </a:gdLst>
                <a:ahLst/>
                <a:cxnLst>
                  <a:cxn ang="T8">
                    <a:pos x="T0" y="T1"/>
                  </a:cxn>
                  <a:cxn ang="T9">
                    <a:pos x="T2" y="T3"/>
                  </a:cxn>
                  <a:cxn ang="T10">
                    <a:pos x="T4" y="T5"/>
                  </a:cxn>
                  <a:cxn ang="T11">
                    <a:pos x="T6" y="T7"/>
                  </a:cxn>
                </a:cxnLst>
                <a:rect l="T12" t="T13" r="T14" b="T15"/>
                <a:pathLst>
                  <a:path w="21600" h="21600">
                    <a:moveTo>
                      <a:pt x="0" y="0"/>
                    </a:moveTo>
                    <a:lnTo>
                      <a:pt x="5732" y="21600"/>
                    </a:lnTo>
                    <a:lnTo>
                      <a:pt x="15868" y="21600"/>
                    </a:lnTo>
                    <a:lnTo>
                      <a:pt x="21600" y="0"/>
                    </a:lnTo>
                    <a:lnTo>
                      <a:pt x="0" y="0"/>
                    </a:lnTo>
                    <a:close/>
                  </a:path>
                </a:pathLst>
              </a:custGeom>
              <a:solidFill>
                <a:srgbClr val="99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876" name="AutoShape 15"/>
              <p:cNvSpPr>
                <a:spLocks noChangeArrowheads="1"/>
              </p:cNvSpPr>
              <p:nvPr/>
            </p:nvSpPr>
            <p:spPr bwMode="auto">
              <a:xfrm>
                <a:off x="2024" y="3616"/>
                <a:ext cx="561" cy="19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274 w 21600"/>
                  <a:gd name="T13" fmla="*/ 4253 h 21600"/>
                  <a:gd name="T14" fmla="*/ 17326 w 21600"/>
                  <a:gd name="T15" fmla="*/ 17347 h 21600"/>
                </a:gdLst>
                <a:ahLst/>
                <a:cxnLst>
                  <a:cxn ang="T8">
                    <a:pos x="T0" y="T1"/>
                  </a:cxn>
                  <a:cxn ang="T9">
                    <a:pos x="T2" y="T3"/>
                  </a:cxn>
                  <a:cxn ang="T10">
                    <a:pos x="T4" y="T5"/>
                  </a:cxn>
                  <a:cxn ang="T11">
                    <a:pos x="T6" y="T7"/>
                  </a:cxn>
                </a:cxnLst>
                <a:rect l="T12" t="T13" r="T14" b="T15"/>
                <a:pathLst>
                  <a:path w="21600" h="21600">
                    <a:moveTo>
                      <a:pt x="0" y="0"/>
                    </a:moveTo>
                    <a:lnTo>
                      <a:pt x="4941" y="21600"/>
                    </a:lnTo>
                    <a:lnTo>
                      <a:pt x="16659" y="21600"/>
                    </a:lnTo>
                    <a:lnTo>
                      <a:pt x="21600" y="0"/>
                    </a:lnTo>
                    <a:lnTo>
                      <a:pt x="0" y="0"/>
                    </a:lnTo>
                    <a:close/>
                  </a:path>
                </a:pathLst>
              </a:custGeom>
              <a:solidFill>
                <a:srgbClr val="E5E5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grpSp>
        <p:nvGrpSpPr>
          <p:cNvPr id="6" name="Group 16"/>
          <p:cNvGrpSpPr>
            <a:grpSpLocks/>
          </p:cNvGrpSpPr>
          <p:nvPr/>
        </p:nvGrpSpPr>
        <p:grpSpPr bwMode="auto">
          <a:xfrm>
            <a:off x="457200" y="1524000"/>
            <a:ext cx="6438900" cy="5003800"/>
            <a:chOff x="288" y="960"/>
            <a:chExt cx="4056" cy="3152"/>
          </a:xfrm>
        </p:grpSpPr>
        <p:sp>
          <p:nvSpPr>
            <p:cNvPr id="77866" name="AutoShape 17"/>
            <p:cNvSpPr>
              <a:spLocks noChangeArrowheads="1"/>
            </p:cNvSpPr>
            <p:nvPr/>
          </p:nvSpPr>
          <p:spPr bwMode="auto">
            <a:xfrm flipV="1">
              <a:off x="288" y="960"/>
              <a:ext cx="4056" cy="3152"/>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nvGrpSpPr>
            <p:cNvPr id="77867" name="Group 18"/>
            <p:cNvGrpSpPr>
              <a:grpSpLocks/>
            </p:cNvGrpSpPr>
            <p:nvPr/>
          </p:nvGrpSpPr>
          <p:grpSpPr bwMode="auto">
            <a:xfrm>
              <a:off x="312" y="977"/>
              <a:ext cx="3996" cy="263"/>
              <a:chOff x="312" y="977"/>
              <a:chExt cx="3996" cy="263"/>
            </a:xfrm>
          </p:grpSpPr>
          <p:grpSp>
            <p:nvGrpSpPr>
              <p:cNvPr id="77868" name="Group 19"/>
              <p:cNvGrpSpPr>
                <a:grpSpLocks/>
              </p:cNvGrpSpPr>
              <p:nvPr/>
            </p:nvGrpSpPr>
            <p:grpSpPr bwMode="auto">
              <a:xfrm>
                <a:off x="312" y="977"/>
                <a:ext cx="3996" cy="263"/>
                <a:chOff x="312" y="977"/>
                <a:chExt cx="3996" cy="263"/>
              </a:xfrm>
            </p:grpSpPr>
            <p:sp>
              <p:nvSpPr>
                <p:cNvPr id="77870" name="AutoShape 20"/>
                <p:cNvSpPr>
                  <a:spLocks noChangeArrowheads="1"/>
                </p:cNvSpPr>
                <p:nvPr/>
              </p:nvSpPr>
              <p:spPr bwMode="auto">
                <a:xfrm>
                  <a:off x="312" y="977"/>
                  <a:ext cx="3996" cy="26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232 w 21600"/>
                    <a:gd name="T13" fmla="*/ 2217 h 21600"/>
                    <a:gd name="T14" fmla="*/ 19368 w 21600"/>
                    <a:gd name="T15" fmla="*/ 19383 h 21600"/>
                  </a:gdLst>
                  <a:ahLst/>
                  <a:cxnLst>
                    <a:cxn ang="T8">
                      <a:pos x="T0" y="T1"/>
                    </a:cxn>
                    <a:cxn ang="T9">
                      <a:pos x="T2" y="T3"/>
                    </a:cxn>
                    <a:cxn ang="T10">
                      <a:pos x="T4" y="T5"/>
                    </a:cxn>
                    <a:cxn ang="T11">
                      <a:pos x="T6" y="T7"/>
                    </a:cxn>
                  </a:cxnLst>
                  <a:rect l="T12" t="T13" r="T14" b="T15"/>
                  <a:pathLst>
                    <a:path w="21600" h="21600">
                      <a:moveTo>
                        <a:pt x="0" y="0"/>
                      </a:moveTo>
                      <a:lnTo>
                        <a:pt x="861" y="21600"/>
                      </a:lnTo>
                      <a:lnTo>
                        <a:pt x="20739" y="21600"/>
                      </a:lnTo>
                      <a:lnTo>
                        <a:pt x="21600" y="0"/>
                      </a:lnTo>
                      <a:lnTo>
                        <a:pt x="0" y="0"/>
                      </a:lnTo>
                      <a:close/>
                    </a:path>
                  </a:pathLst>
                </a:custGeom>
                <a:solidFill>
                  <a:srgbClr val="FFB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871" name="AutoShape 21"/>
                <p:cNvSpPr>
                  <a:spLocks noChangeArrowheads="1"/>
                </p:cNvSpPr>
                <p:nvPr/>
              </p:nvSpPr>
              <p:spPr bwMode="auto">
                <a:xfrm>
                  <a:off x="399" y="1018"/>
                  <a:ext cx="3832" cy="2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87 w 21600"/>
                    <a:gd name="T13" fmla="*/ 2150 h 21600"/>
                    <a:gd name="T14" fmla="*/ 19413 w 21600"/>
                    <a:gd name="T15" fmla="*/ 19450 h 21600"/>
                  </a:gdLst>
                  <a:ahLst/>
                  <a:cxnLst>
                    <a:cxn ang="T8">
                      <a:pos x="T0" y="T1"/>
                    </a:cxn>
                    <a:cxn ang="T9">
                      <a:pos x="T2" y="T3"/>
                    </a:cxn>
                    <a:cxn ang="T10">
                      <a:pos x="T4" y="T5"/>
                    </a:cxn>
                    <a:cxn ang="T11">
                      <a:pos x="T6" y="T7"/>
                    </a:cxn>
                  </a:cxnLst>
                  <a:rect l="T12" t="T13" r="T14" b="T15"/>
                  <a:pathLst>
                    <a:path w="21600" h="21600">
                      <a:moveTo>
                        <a:pt x="0" y="0"/>
                      </a:moveTo>
                      <a:lnTo>
                        <a:pt x="773" y="21600"/>
                      </a:lnTo>
                      <a:lnTo>
                        <a:pt x="20827" y="21600"/>
                      </a:lnTo>
                      <a:lnTo>
                        <a:pt x="21600" y="0"/>
                      </a:lnTo>
                      <a:lnTo>
                        <a:pt x="0" y="0"/>
                      </a:lnTo>
                      <a:close/>
                    </a:path>
                  </a:pathLst>
                </a:custGeom>
                <a:solidFill>
                  <a:srgbClr val="FFD9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77869" name="Text Box 22"/>
              <p:cNvSpPr txBox="1">
                <a:spLocks noChangeArrowheads="1"/>
              </p:cNvSpPr>
              <p:nvPr/>
            </p:nvSpPr>
            <p:spPr bwMode="auto">
              <a:xfrm>
                <a:off x="1724" y="1012"/>
                <a:ext cx="118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600">
                    <a:ea typeface="MS PGothic" panose="020B0600070205080204" pitchFamily="34" charset="-128"/>
                  </a:rPr>
                  <a:t>Initial Setup Time</a:t>
                </a:r>
              </a:p>
            </p:txBody>
          </p:sp>
        </p:grpSp>
      </p:grpSp>
      <p:grpSp>
        <p:nvGrpSpPr>
          <p:cNvPr id="9" name="Group 23"/>
          <p:cNvGrpSpPr>
            <a:grpSpLocks/>
          </p:cNvGrpSpPr>
          <p:nvPr/>
        </p:nvGrpSpPr>
        <p:grpSpPr bwMode="auto">
          <a:xfrm>
            <a:off x="1090613" y="3222625"/>
            <a:ext cx="4703762" cy="958850"/>
            <a:chOff x="687" y="2030"/>
            <a:chExt cx="2963" cy="604"/>
          </a:xfrm>
        </p:grpSpPr>
        <p:sp>
          <p:nvSpPr>
            <p:cNvPr id="77861" name="Text Box 24"/>
            <p:cNvSpPr txBox="1">
              <a:spLocks noChangeArrowheads="1"/>
            </p:cNvSpPr>
            <p:nvPr/>
          </p:nvSpPr>
          <p:spPr bwMode="auto">
            <a:xfrm>
              <a:off x="687" y="2289"/>
              <a:ext cx="51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600">
                  <a:ea typeface="MS PGothic" panose="020B0600070205080204" pitchFamily="34" charset="-128"/>
                </a:rPr>
                <a:t>Step 2</a:t>
              </a:r>
            </a:p>
          </p:txBody>
        </p:sp>
        <p:grpSp>
          <p:nvGrpSpPr>
            <p:cNvPr id="77862" name="Group 25"/>
            <p:cNvGrpSpPr>
              <a:grpSpLocks/>
            </p:cNvGrpSpPr>
            <p:nvPr/>
          </p:nvGrpSpPr>
          <p:grpSpPr bwMode="auto">
            <a:xfrm>
              <a:off x="985" y="2030"/>
              <a:ext cx="2665" cy="604"/>
              <a:chOff x="985" y="2030"/>
              <a:chExt cx="2665" cy="604"/>
            </a:xfrm>
          </p:grpSpPr>
          <p:sp>
            <p:nvSpPr>
              <p:cNvPr id="77864" name="AutoShape 26"/>
              <p:cNvSpPr>
                <a:spLocks noChangeArrowheads="1"/>
              </p:cNvSpPr>
              <p:nvPr/>
            </p:nvSpPr>
            <p:spPr bwMode="auto">
              <a:xfrm>
                <a:off x="985" y="2030"/>
                <a:ext cx="2665" cy="60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80 w 21600"/>
                  <a:gd name="T13" fmla="*/ 3362 h 21600"/>
                  <a:gd name="T14" fmla="*/ 18220 w 21600"/>
                  <a:gd name="T15" fmla="*/ 18238 h 21600"/>
                </a:gdLst>
                <a:ahLst/>
                <a:cxnLst>
                  <a:cxn ang="T8">
                    <a:pos x="T0" y="T1"/>
                  </a:cxn>
                  <a:cxn ang="T9">
                    <a:pos x="T2" y="T3"/>
                  </a:cxn>
                  <a:cxn ang="T10">
                    <a:pos x="T4" y="T5"/>
                  </a:cxn>
                  <a:cxn ang="T11">
                    <a:pos x="T6" y="T7"/>
                  </a:cxn>
                </a:cxnLst>
                <a:rect l="T12" t="T13" r="T14" b="T15"/>
                <a:pathLst>
                  <a:path w="21600" h="21600">
                    <a:moveTo>
                      <a:pt x="0" y="0"/>
                    </a:moveTo>
                    <a:lnTo>
                      <a:pt x="3153" y="21600"/>
                    </a:lnTo>
                    <a:lnTo>
                      <a:pt x="18447" y="21600"/>
                    </a:lnTo>
                    <a:lnTo>
                      <a:pt x="21600" y="0"/>
                    </a:lnTo>
                    <a:lnTo>
                      <a:pt x="0" y="0"/>
                    </a:lnTo>
                    <a:close/>
                  </a:path>
                </a:pathLst>
              </a:custGeom>
              <a:solidFill>
                <a:srgbClr val="A6D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865" name="AutoShape 27"/>
              <p:cNvSpPr>
                <a:spLocks noChangeArrowheads="1"/>
              </p:cNvSpPr>
              <p:nvPr/>
            </p:nvSpPr>
            <p:spPr bwMode="auto">
              <a:xfrm>
                <a:off x="1072" y="2061"/>
                <a:ext cx="2493" cy="51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197 w 21600"/>
                  <a:gd name="T13" fmla="*/ 3213 h 21600"/>
                  <a:gd name="T14" fmla="*/ 18403 w 21600"/>
                  <a:gd name="T15" fmla="*/ 18387 h 21600"/>
                </a:gdLst>
                <a:ahLst/>
                <a:cxnLst>
                  <a:cxn ang="T8">
                    <a:pos x="T0" y="T1"/>
                  </a:cxn>
                  <a:cxn ang="T9">
                    <a:pos x="T2" y="T3"/>
                  </a:cxn>
                  <a:cxn ang="T10">
                    <a:pos x="T4" y="T5"/>
                  </a:cxn>
                  <a:cxn ang="T11">
                    <a:pos x="T6" y="T7"/>
                  </a:cxn>
                </a:cxnLst>
                <a:rect l="T12" t="T13" r="T14" b="T15"/>
                <a:pathLst>
                  <a:path w="21600" h="21600">
                    <a:moveTo>
                      <a:pt x="0" y="0"/>
                    </a:moveTo>
                    <a:lnTo>
                      <a:pt x="2799" y="21600"/>
                    </a:lnTo>
                    <a:lnTo>
                      <a:pt x="18801" y="21600"/>
                    </a:lnTo>
                    <a:lnTo>
                      <a:pt x="21600" y="0"/>
                    </a:lnTo>
                    <a:lnTo>
                      <a:pt x="0" y="0"/>
                    </a:lnTo>
                    <a:close/>
                  </a:path>
                </a:pathLst>
              </a:custGeom>
              <a:solidFill>
                <a:srgbClr val="D9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77863" name="Text Box 28"/>
            <p:cNvSpPr txBox="1">
              <a:spLocks noChangeArrowheads="1"/>
            </p:cNvSpPr>
            <p:nvPr/>
          </p:nvSpPr>
          <p:spPr bwMode="auto">
            <a:xfrm>
              <a:off x="1389" y="2104"/>
              <a:ext cx="185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600">
                  <a:ea typeface="MS PGothic" panose="020B0600070205080204" pitchFamily="34" charset="-128"/>
                </a:rPr>
                <a:t>Move material closer and improve material handling (save 20 minutes)</a:t>
              </a:r>
            </a:p>
          </p:txBody>
        </p:sp>
      </p:grpSp>
      <p:grpSp>
        <p:nvGrpSpPr>
          <p:cNvPr id="11" name="Group 29"/>
          <p:cNvGrpSpPr>
            <a:grpSpLocks/>
          </p:cNvGrpSpPr>
          <p:nvPr/>
        </p:nvGrpSpPr>
        <p:grpSpPr bwMode="auto">
          <a:xfrm>
            <a:off x="390525" y="1951038"/>
            <a:ext cx="6219825" cy="1276350"/>
            <a:chOff x="246" y="1229"/>
            <a:chExt cx="3918" cy="804"/>
          </a:xfrm>
        </p:grpSpPr>
        <p:sp>
          <p:nvSpPr>
            <p:cNvPr id="77856" name="Text Box 30"/>
            <p:cNvSpPr txBox="1">
              <a:spLocks noChangeArrowheads="1"/>
            </p:cNvSpPr>
            <p:nvPr/>
          </p:nvSpPr>
          <p:spPr bwMode="auto">
            <a:xfrm>
              <a:off x="246" y="1649"/>
              <a:ext cx="51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600">
                  <a:ea typeface="MS PGothic" panose="020B0600070205080204" pitchFamily="34" charset="-128"/>
                </a:rPr>
                <a:t>Step 1</a:t>
              </a:r>
            </a:p>
          </p:txBody>
        </p:sp>
        <p:grpSp>
          <p:nvGrpSpPr>
            <p:cNvPr id="77857" name="Group 31"/>
            <p:cNvGrpSpPr>
              <a:grpSpLocks/>
            </p:cNvGrpSpPr>
            <p:nvPr/>
          </p:nvGrpSpPr>
          <p:grpSpPr bwMode="auto">
            <a:xfrm>
              <a:off x="474" y="1229"/>
              <a:ext cx="3690" cy="804"/>
              <a:chOff x="474" y="1229"/>
              <a:chExt cx="3690" cy="804"/>
            </a:xfrm>
          </p:grpSpPr>
          <p:sp>
            <p:nvSpPr>
              <p:cNvPr id="77859" name="AutoShape 32"/>
              <p:cNvSpPr>
                <a:spLocks noChangeArrowheads="1"/>
              </p:cNvSpPr>
              <p:nvPr/>
            </p:nvSpPr>
            <p:spPr bwMode="auto">
              <a:xfrm>
                <a:off x="474" y="1229"/>
                <a:ext cx="3690" cy="80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01 w 21600"/>
                  <a:gd name="T13" fmla="*/ 3304 h 21600"/>
                  <a:gd name="T14" fmla="*/ 18299 w 21600"/>
                  <a:gd name="T15" fmla="*/ 18296 h 21600"/>
                </a:gdLst>
                <a:ahLst/>
                <a:cxnLst>
                  <a:cxn ang="T8">
                    <a:pos x="T0" y="T1"/>
                  </a:cxn>
                  <a:cxn ang="T9">
                    <a:pos x="T2" y="T3"/>
                  </a:cxn>
                  <a:cxn ang="T10">
                    <a:pos x="T4" y="T5"/>
                  </a:cxn>
                  <a:cxn ang="T11">
                    <a:pos x="T6" y="T7"/>
                  </a:cxn>
                </a:cxnLst>
                <a:rect l="T12" t="T13" r="T14" b="T15"/>
                <a:pathLst>
                  <a:path w="21600" h="21600">
                    <a:moveTo>
                      <a:pt x="0" y="0"/>
                    </a:moveTo>
                    <a:lnTo>
                      <a:pt x="3002" y="21600"/>
                    </a:lnTo>
                    <a:lnTo>
                      <a:pt x="18598" y="21600"/>
                    </a:lnTo>
                    <a:lnTo>
                      <a:pt x="21600" y="0"/>
                    </a:lnTo>
                    <a:lnTo>
                      <a:pt x="0" y="0"/>
                    </a:lnTo>
                    <a:close/>
                  </a:path>
                </a:pathLst>
              </a:custGeom>
              <a:solidFill>
                <a:srgbClr val="FFB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860" name="AutoShape 33"/>
              <p:cNvSpPr>
                <a:spLocks noChangeArrowheads="1"/>
              </p:cNvSpPr>
              <p:nvPr/>
            </p:nvSpPr>
            <p:spPr bwMode="auto">
              <a:xfrm>
                <a:off x="550" y="1259"/>
                <a:ext cx="3539" cy="7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284 w 21600"/>
                  <a:gd name="T13" fmla="*/ 3279 h 21600"/>
                  <a:gd name="T14" fmla="*/ 18316 w 21600"/>
                  <a:gd name="T15" fmla="*/ 18321 h 21600"/>
                </a:gdLst>
                <a:ahLst/>
                <a:cxnLst>
                  <a:cxn ang="T8">
                    <a:pos x="T0" y="T1"/>
                  </a:cxn>
                  <a:cxn ang="T9">
                    <a:pos x="T2" y="T3"/>
                  </a:cxn>
                  <a:cxn ang="T10">
                    <a:pos x="T4" y="T5"/>
                  </a:cxn>
                  <a:cxn ang="T11">
                    <a:pos x="T6" y="T7"/>
                  </a:cxn>
                </a:cxnLst>
                <a:rect l="T12" t="T13" r="T14" b="T15"/>
                <a:pathLst>
                  <a:path w="21600" h="21600">
                    <a:moveTo>
                      <a:pt x="0" y="0"/>
                    </a:moveTo>
                    <a:lnTo>
                      <a:pt x="2966" y="21600"/>
                    </a:lnTo>
                    <a:lnTo>
                      <a:pt x="18634" y="21600"/>
                    </a:lnTo>
                    <a:lnTo>
                      <a:pt x="21600" y="0"/>
                    </a:lnTo>
                    <a:lnTo>
                      <a:pt x="0" y="0"/>
                    </a:lnTo>
                    <a:close/>
                  </a:path>
                </a:pathLst>
              </a:custGeom>
              <a:solidFill>
                <a:srgbClr val="FFD9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77858" name="Text Box 34"/>
            <p:cNvSpPr txBox="1">
              <a:spLocks noChangeArrowheads="1"/>
            </p:cNvSpPr>
            <p:nvPr/>
          </p:nvSpPr>
          <p:spPr bwMode="auto">
            <a:xfrm>
              <a:off x="804" y="1335"/>
              <a:ext cx="3029"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600">
                  <a:ea typeface="MS PGothic" panose="020B0600070205080204" pitchFamily="34" charset="-128"/>
                </a:rPr>
                <a:t>Separate setup into preparation and actual setup, doing as much as possible while the machine/process is operating </a:t>
              </a:r>
            </a:p>
            <a:p>
              <a:pPr algn="ctr" eaLnBrk="1" hangingPunct="1">
                <a:lnSpc>
                  <a:spcPct val="85000"/>
                </a:lnSpc>
                <a:spcBef>
                  <a:spcPct val="0"/>
                </a:spcBef>
                <a:spcAft>
                  <a:spcPct val="0"/>
                </a:spcAft>
                <a:buFontTx/>
                <a:buNone/>
              </a:pPr>
              <a:r>
                <a:rPr lang="en-US" altLang="zh-CN" sz="1600">
                  <a:ea typeface="MS PGothic" panose="020B0600070205080204" pitchFamily="34" charset="-128"/>
                </a:rPr>
                <a:t>(save 30 minutes)</a:t>
              </a:r>
            </a:p>
          </p:txBody>
        </p:sp>
      </p:grpSp>
      <p:grpSp>
        <p:nvGrpSpPr>
          <p:cNvPr id="13" name="Group 35"/>
          <p:cNvGrpSpPr>
            <a:grpSpLocks/>
          </p:cNvGrpSpPr>
          <p:nvPr/>
        </p:nvGrpSpPr>
        <p:grpSpPr bwMode="auto">
          <a:xfrm>
            <a:off x="1638300" y="4164013"/>
            <a:ext cx="3548063" cy="933450"/>
            <a:chOff x="1032" y="2623"/>
            <a:chExt cx="2235" cy="588"/>
          </a:xfrm>
        </p:grpSpPr>
        <p:sp>
          <p:nvSpPr>
            <p:cNvPr id="77851" name="Text Box 36"/>
            <p:cNvSpPr txBox="1">
              <a:spLocks noChangeArrowheads="1"/>
            </p:cNvSpPr>
            <p:nvPr/>
          </p:nvSpPr>
          <p:spPr bwMode="auto">
            <a:xfrm>
              <a:off x="1032" y="2829"/>
              <a:ext cx="51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600">
                  <a:ea typeface="MS PGothic" panose="020B0600070205080204" pitchFamily="34" charset="-128"/>
                </a:rPr>
                <a:t>Step 3</a:t>
              </a:r>
            </a:p>
          </p:txBody>
        </p:sp>
        <p:grpSp>
          <p:nvGrpSpPr>
            <p:cNvPr id="77852" name="Group 37"/>
            <p:cNvGrpSpPr>
              <a:grpSpLocks/>
            </p:cNvGrpSpPr>
            <p:nvPr/>
          </p:nvGrpSpPr>
          <p:grpSpPr bwMode="auto">
            <a:xfrm>
              <a:off x="1364" y="2623"/>
              <a:ext cx="1903" cy="588"/>
              <a:chOff x="1364" y="2623"/>
              <a:chExt cx="1903" cy="588"/>
            </a:xfrm>
          </p:grpSpPr>
          <p:sp>
            <p:nvSpPr>
              <p:cNvPr id="77854" name="AutoShape 38"/>
              <p:cNvSpPr>
                <a:spLocks noChangeArrowheads="1"/>
              </p:cNvSpPr>
              <p:nvPr/>
            </p:nvSpPr>
            <p:spPr bwMode="auto">
              <a:xfrm>
                <a:off x="1364" y="2623"/>
                <a:ext cx="1903" cy="5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939 w 21600"/>
                  <a:gd name="T13" fmla="*/ 3931 h 21600"/>
                  <a:gd name="T14" fmla="*/ 17661 w 21600"/>
                  <a:gd name="T15" fmla="*/ 17669 h 21600"/>
                </a:gdLst>
                <a:ahLst/>
                <a:cxnLst>
                  <a:cxn ang="T8">
                    <a:pos x="T0" y="T1"/>
                  </a:cxn>
                  <a:cxn ang="T9">
                    <a:pos x="T2" y="T3"/>
                  </a:cxn>
                  <a:cxn ang="T10">
                    <a:pos x="T4" y="T5"/>
                  </a:cxn>
                  <a:cxn ang="T11">
                    <a:pos x="T6" y="T7"/>
                  </a:cxn>
                </a:cxnLst>
                <a:rect l="T12" t="T13" r="T14" b="T15"/>
                <a:pathLst>
                  <a:path w="21600" h="21600">
                    <a:moveTo>
                      <a:pt x="0" y="0"/>
                    </a:moveTo>
                    <a:lnTo>
                      <a:pt x="4279" y="21600"/>
                    </a:lnTo>
                    <a:lnTo>
                      <a:pt x="17321" y="21600"/>
                    </a:lnTo>
                    <a:lnTo>
                      <a:pt x="21600" y="0"/>
                    </a:lnTo>
                    <a:lnTo>
                      <a:pt x="0" y="0"/>
                    </a:lnTo>
                    <a:close/>
                  </a:path>
                </a:pathLst>
              </a:custGeom>
              <a:solidFill>
                <a:srgbClr val="E5E5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855" name="AutoShape 39"/>
              <p:cNvSpPr>
                <a:spLocks noChangeArrowheads="1"/>
              </p:cNvSpPr>
              <p:nvPr/>
            </p:nvSpPr>
            <p:spPr bwMode="auto">
              <a:xfrm>
                <a:off x="1432" y="2680"/>
                <a:ext cx="1751" cy="48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762 w 21600"/>
                  <a:gd name="T13" fmla="*/ 3764 h 21600"/>
                  <a:gd name="T14" fmla="*/ 17838 w 21600"/>
                  <a:gd name="T15" fmla="*/ 17836 h 21600"/>
                </a:gdLst>
                <a:ahLst/>
                <a:cxnLst>
                  <a:cxn ang="T8">
                    <a:pos x="T0" y="T1"/>
                  </a:cxn>
                  <a:cxn ang="T9">
                    <a:pos x="T2" y="T3"/>
                  </a:cxn>
                  <a:cxn ang="T10">
                    <a:pos x="T4" y="T5"/>
                  </a:cxn>
                  <a:cxn ang="T11">
                    <a:pos x="T6" y="T7"/>
                  </a:cxn>
                </a:cxnLst>
                <a:rect l="T12" t="T13" r="T14" b="T15"/>
                <a:pathLst>
                  <a:path w="21600" h="21600">
                    <a:moveTo>
                      <a:pt x="0" y="0"/>
                    </a:moveTo>
                    <a:lnTo>
                      <a:pt x="3931" y="21600"/>
                    </a:lnTo>
                    <a:lnTo>
                      <a:pt x="17669" y="21600"/>
                    </a:lnTo>
                    <a:lnTo>
                      <a:pt x="21600" y="0"/>
                    </a:lnTo>
                    <a:lnTo>
                      <a:pt x="0" y="0"/>
                    </a:lnTo>
                    <a:close/>
                  </a:path>
                </a:pathLst>
              </a:custGeom>
              <a:solidFill>
                <a:srgbClr val="F2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77853" name="Text Box 40"/>
            <p:cNvSpPr txBox="1">
              <a:spLocks noChangeArrowheads="1"/>
            </p:cNvSpPr>
            <p:nvPr/>
          </p:nvSpPr>
          <p:spPr bwMode="auto">
            <a:xfrm>
              <a:off x="1616" y="2646"/>
              <a:ext cx="1399"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600">
                  <a:ea typeface="MS PGothic" panose="020B0600070205080204" pitchFamily="34" charset="-128"/>
                </a:rPr>
                <a:t>Standardize and improve tooling (save 15 minutes)</a:t>
              </a:r>
            </a:p>
          </p:txBody>
        </p:sp>
      </p:grpSp>
      <p:grpSp>
        <p:nvGrpSpPr>
          <p:cNvPr id="15" name="Group 41"/>
          <p:cNvGrpSpPr>
            <a:grpSpLocks/>
          </p:cNvGrpSpPr>
          <p:nvPr/>
        </p:nvGrpSpPr>
        <p:grpSpPr bwMode="auto">
          <a:xfrm>
            <a:off x="8034338" y="1704975"/>
            <a:ext cx="1044575" cy="4759325"/>
            <a:chOff x="5061" y="1074"/>
            <a:chExt cx="658" cy="2998"/>
          </a:xfrm>
        </p:grpSpPr>
        <p:sp>
          <p:nvSpPr>
            <p:cNvPr id="77843" name="Line 42"/>
            <p:cNvSpPr>
              <a:spLocks noChangeShapeType="1"/>
            </p:cNvSpPr>
            <p:nvPr/>
          </p:nvSpPr>
          <p:spPr bwMode="auto">
            <a:xfrm>
              <a:off x="5597" y="1170"/>
              <a:ext cx="0" cy="282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4" name="Text Box 43"/>
            <p:cNvSpPr txBox="1">
              <a:spLocks noChangeArrowheads="1"/>
            </p:cNvSpPr>
            <p:nvPr/>
          </p:nvSpPr>
          <p:spPr bwMode="auto">
            <a:xfrm>
              <a:off x="5061" y="1074"/>
              <a:ext cx="65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宋体" panose="02010600030101010101" pitchFamily="2" charset="-122"/>
                </a:rPr>
                <a:t>90 min  —</a:t>
              </a:r>
            </a:p>
          </p:txBody>
        </p:sp>
        <p:sp>
          <p:nvSpPr>
            <p:cNvPr id="77845" name="Text Box 44"/>
            <p:cNvSpPr txBox="1">
              <a:spLocks noChangeArrowheads="1"/>
            </p:cNvSpPr>
            <p:nvPr/>
          </p:nvSpPr>
          <p:spPr bwMode="auto">
            <a:xfrm>
              <a:off x="5061" y="2007"/>
              <a:ext cx="65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宋体" panose="02010600030101010101" pitchFamily="2" charset="-122"/>
                </a:rPr>
                <a:t>60 min  —</a:t>
              </a:r>
            </a:p>
          </p:txBody>
        </p:sp>
        <p:sp>
          <p:nvSpPr>
            <p:cNvPr id="77846" name="Text Box 45"/>
            <p:cNvSpPr txBox="1">
              <a:spLocks noChangeArrowheads="1"/>
            </p:cNvSpPr>
            <p:nvPr/>
          </p:nvSpPr>
          <p:spPr bwMode="auto">
            <a:xfrm>
              <a:off x="5061" y="2573"/>
              <a:ext cx="65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宋体" panose="02010600030101010101" pitchFamily="2" charset="-122"/>
                </a:rPr>
                <a:t>45 min  —</a:t>
              </a:r>
            </a:p>
          </p:txBody>
        </p:sp>
        <p:sp>
          <p:nvSpPr>
            <p:cNvPr id="77847" name="Text Box 46"/>
            <p:cNvSpPr txBox="1">
              <a:spLocks noChangeArrowheads="1"/>
            </p:cNvSpPr>
            <p:nvPr/>
          </p:nvSpPr>
          <p:spPr bwMode="auto">
            <a:xfrm>
              <a:off x="5061" y="3139"/>
              <a:ext cx="65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宋体" panose="02010600030101010101" pitchFamily="2" charset="-122"/>
                </a:rPr>
                <a:t>25 min  —</a:t>
              </a:r>
            </a:p>
          </p:txBody>
        </p:sp>
        <p:sp>
          <p:nvSpPr>
            <p:cNvPr id="77848" name="Text Box 47"/>
            <p:cNvSpPr txBox="1">
              <a:spLocks noChangeArrowheads="1"/>
            </p:cNvSpPr>
            <p:nvPr/>
          </p:nvSpPr>
          <p:spPr bwMode="auto">
            <a:xfrm>
              <a:off x="5061" y="3447"/>
              <a:ext cx="65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宋体" panose="02010600030101010101" pitchFamily="2" charset="-122"/>
                </a:rPr>
                <a:t>15 min  —</a:t>
              </a:r>
            </a:p>
          </p:txBody>
        </p:sp>
        <p:sp>
          <p:nvSpPr>
            <p:cNvPr id="77849" name="Text Box 48"/>
            <p:cNvSpPr txBox="1">
              <a:spLocks noChangeArrowheads="1"/>
            </p:cNvSpPr>
            <p:nvPr/>
          </p:nvSpPr>
          <p:spPr bwMode="auto">
            <a:xfrm>
              <a:off x="5061" y="3576"/>
              <a:ext cx="65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宋体" panose="02010600030101010101" pitchFamily="2" charset="-122"/>
                </a:rPr>
                <a:t>13 min  —</a:t>
              </a:r>
            </a:p>
          </p:txBody>
        </p:sp>
        <p:sp>
          <p:nvSpPr>
            <p:cNvPr id="77850" name="Text Box 49"/>
            <p:cNvSpPr txBox="1">
              <a:spLocks noChangeArrowheads="1"/>
            </p:cNvSpPr>
            <p:nvPr/>
          </p:nvSpPr>
          <p:spPr bwMode="auto">
            <a:xfrm>
              <a:off x="5481" y="3896"/>
              <a:ext cx="23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008" tIns="50004" rIns="100008" bIns="50004">
              <a:spAutoFit/>
            </a:bodyPr>
            <a:lstStyle>
              <a:lvl1pPr defTabSz="1000125">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1000125">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1000125">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1000125"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宋体" panose="02010600030101010101" pitchFamily="2" charset="-122"/>
                </a:rPr>
                <a:t>—</a:t>
              </a:r>
            </a:p>
          </p:txBody>
        </p:sp>
      </p:grpSp>
      <p:grpSp>
        <p:nvGrpSpPr>
          <p:cNvPr id="16" name="Group 50"/>
          <p:cNvGrpSpPr>
            <a:grpSpLocks/>
          </p:cNvGrpSpPr>
          <p:nvPr/>
        </p:nvGrpSpPr>
        <p:grpSpPr bwMode="auto">
          <a:xfrm>
            <a:off x="2695575" y="6102350"/>
            <a:ext cx="4156075" cy="514350"/>
            <a:chOff x="1698" y="3844"/>
            <a:chExt cx="2618" cy="324"/>
          </a:xfrm>
        </p:grpSpPr>
        <p:grpSp>
          <p:nvGrpSpPr>
            <p:cNvPr id="77837" name="Group 51"/>
            <p:cNvGrpSpPr>
              <a:grpSpLocks/>
            </p:cNvGrpSpPr>
            <p:nvPr/>
          </p:nvGrpSpPr>
          <p:grpSpPr bwMode="auto">
            <a:xfrm>
              <a:off x="2148" y="3844"/>
              <a:ext cx="2168" cy="324"/>
              <a:chOff x="2148" y="3844"/>
              <a:chExt cx="2168" cy="324"/>
            </a:xfrm>
          </p:grpSpPr>
          <p:sp>
            <p:nvSpPr>
              <p:cNvPr id="77839" name="Rectangle 52"/>
              <p:cNvSpPr>
                <a:spLocks noChangeArrowheads="1"/>
              </p:cNvSpPr>
              <p:nvPr/>
            </p:nvSpPr>
            <p:spPr bwMode="auto">
              <a:xfrm>
                <a:off x="2422" y="3848"/>
                <a:ext cx="189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85000"/>
                  </a:lnSpc>
                  <a:spcBef>
                    <a:spcPct val="0"/>
                  </a:spcBef>
                  <a:spcAft>
                    <a:spcPct val="0"/>
                  </a:spcAft>
                  <a:buFontTx/>
                  <a:buNone/>
                </a:pPr>
                <a:r>
                  <a:rPr lang="en-US" altLang="zh-CN" sz="1600">
                    <a:ea typeface="MS PGothic" panose="020B0600070205080204" pitchFamily="34" charset="-128"/>
                  </a:rPr>
                  <a:t>Repeat cycle until subminute setup is achieved</a:t>
                </a:r>
              </a:p>
            </p:txBody>
          </p:sp>
          <p:grpSp>
            <p:nvGrpSpPr>
              <p:cNvPr id="77840" name="Group 53"/>
              <p:cNvGrpSpPr>
                <a:grpSpLocks/>
              </p:cNvGrpSpPr>
              <p:nvPr/>
            </p:nvGrpSpPr>
            <p:grpSpPr bwMode="auto">
              <a:xfrm>
                <a:off x="2148" y="3844"/>
                <a:ext cx="321" cy="251"/>
                <a:chOff x="2148" y="3844"/>
                <a:chExt cx="321" cy="251"/>
              </a:xfrm>
            </p:grpSpPr>
            <p:sp>
              <p:nvSpPr>
                <p:cNvPr id="77841" name="AutoShape 54"/>
                <p:cNvSpPr>
                  <a:spLocks noChangeArrowheads="1"/>
                </p:cNvSpPr>
                <p:nvPr/>
              </p:nvSpPr>
              <p:spPr bwMode="auto">
                <a:xfrm flipV="1">
                  <a:off x="2148" y="3844"/>
                  <a:ext cx="321" cy="251"/>
                </a:xfrm>
                <a:prstGeom prst="triangle">
                  <a:avLst>
                    <a:gd name="adj" fmla="val 50000"/>
                  </a:avLst>
                </a:prstGeom>
                <a:solidFill>
                  <a:srgbClr val="C2995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77842" name="AutoShape 55"/>
                <p:cNvSpPr>
                  <a:spLocks noChangeArrowheads="1"/>
                </p:cNvSpPr>
                <p:nvPr/>
              </p:nvSpPr>
              <p:spPr bwMode="auto">
                <a:xfrm flipV="1">
                  <a:off x="2198" y="3850"/>
                  <a:ext cx="220" cy="192"/>
                </a:xfrm>
                <a:prstGeom prst="triangle">
                  <a:avLst>
                    <a:gd name="adj" fmla="val 50000"/>
                  </a:avLst>
                </a:prstGeom>
                <a:solidFill>
                  <a:srgbClr val="E0CC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sp>
          <p:nvSpPr>
            <p:cNvPr id="77838" name="Text Box 56"/>
            <p:cNvSpPr txBox="1">
              <a:spLocks noChangeArrowheads="1"/>
            </p:cNvSpPr>
            <p:nvPr/>
          </p:nvSpPr>
          <p:spPr bwMode="auto">
            <a:xfrm>
              <a:off x="1698" y="3877"/>
              <a:ext cx="5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a:ea typeface="MS PGothic" panose="020B0600070205080204" pitchFamily="34" charset="-128"/>
                </a:rPr>
                <a:t>Step 6</a:t>
              </a:r>
            </a:p>
          </p:txBody>
        </p:sp>
      </p:grpSp>
      <p:sp>
        <p:nvSpPr>
          <p:cNvPr id="77835" name="页脚占位符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77836" name="TextBox 2"/>
          <p:cNvSpPr txBox="1">
            <a:spLocks noChangeArrowheads="1"/>
          </p:cNvSpPr>
          <p:nvPr/>
        </p:nvSpPr>
        <p:spPr bwMode="auto">
          <a:xfrm>
            <a:off x="390525" y="838200"/>
            <a:ext cx="5875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400">
                <a:ea typeface="宋体" panose="02010600030101010101" pitchFamily="2" charset="-122"/>
              </a:rPr>
              <a:t>Single Minute Exchange of Dies (SMED)</a:t>
            </a:r>
            <a:endParaRPr lang="zh-CN" altLang="en-US" sz="240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nodeType="afterGroup">
                            <p:stCondLst>
                              <p:cond delay="1500"/>
                            </p:stCondLst>
                            <p:childTnLst>
                              <p:par>
                                <p:cTn id="9" presetID="22" presetClass="entr" presetSubtype="1" fill="hold"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nodeType="afterGroup">
                            <p:stCondLst>
                              <p:cond delay="3000"/>
                            </p:stCondLst>
                            <p:childTnLst>
                              <p:par>
                                <p:cTn id="13" presetID="22" presetClass="entr" presetSubtype="1" fill="hold" nodeType="afterEffect">
                                  <p:stCondLst>
                                    <p:cond delay="100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smtClean="0"/>
              <a:t>JIT Scheduling</a:t>
            </a:r>
          </a:p>
        </p:txBody>
      </p:sp>
      <p:sp>
        <p:nvSpPr>
          <p:cNvPr id="257027" name="Rectangle 3"/>
          <p:cNvSpPr>
            <a:spLocks noChangeArrowheads="1"/>
          </p:cNvSpPr>
          <p:nvPr/>
        </p:nvSpPr>
        <p:spPr bwMode="auto">
          <a:xfrm>
            <a:off x="757238" y="1219200"/>
            <a:ext cx="7642225"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1169988" indent="-45720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Schedules must be communicated inside and outside the organization</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Level schedules</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Process frequent small batches</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Freezing the schedule helps stability</a:t>
            </a:r>
            <a:endParaRPr lang="en-US" altLang="zh-CN" sz="2800" b="1">
              <a:ea typeface="宋体" panose="02010600030101010101" pitchFamily="2" charset="-122"/>
            </a:endParaRP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Kanban</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Signals used in a pull system</a:t>
            </a:r>
            <a:endParaRPr lang="en-US" altLang="zh-CN" sz="2800" b="1">
              <a:ea typeface="宋体" panose="02010600030101010101" pitchFamily="2" charset="-122"/>
            </a:endParaRPr>
          </a:p>
        </p:txBody>
      </p:sp>
      <p:sp>
        <p:nvSpPr>
          <p:cNvPr id="79876"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57027"/>
                                        </p:tgtEl>
                                        <p:attrNameLst>
                                          <p:attrName>style.visibility</p:attrName>
                                        </p:attrNameLst>
                                      </p:cBhvr>
                                      <p:to>
                                        <p:strVal val="visible"/>
                                      </p:to>
                                    </p:set>
                                    <p:animEffect transition="in" filter="strips(downRight)">
                                      <p:cBhvr>
                                        <p:cTn id="7" dur="500"/>
                                        <p:tgtEl>
                                          <p:spTgt spid="257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ChangeArrowheads="1"/>
          </p:cNvSpPr>
          <p:nvPr/>
        </p:nvSpPr>
        <p:spPr bwMode="auto">
          <a:xfrm>
            <a:off x="482600" y="1219200"/>
            <a:ext cx="7197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800">
                <a:ea typeface="MS PGothic" panose="020B0600070205080204" pitchFamily="34" charset="-128"/>
              </a:rPr>
              <a:t>Better scheduling improves performance</a:t>
            </a:r>
          </a:p>
        </p:txBody>
      </p:sp>
      <p:sp>
        <p:nvSpPr>
          <p:cNvPr id="259079" name="Rectangle 7"/>
          <p:cNvSpPr>
            <a:spLocks noGrp="1" noChangeArrowheads="1"/>
          </p:cNvSpPr>
          <p:nvPr>
            <p:ph type="title"/>
          </p:nvPr>
        </p:nvSpPr>
        <p:spPr>
          <a:xfrm>
            <a:off x="685800" y="-228600"/>
            <a:ext cx="7772400" cy="927100"/>
          </a:xfrm>
        </p:spPr>
        <p:txBody>
          <a:bodyPr/>
          <a:lstStyle/>
          <a:p>
            <a:pPr eaLnBrk="1" hangingPunct="1">
              <a:lnSpc>
                <a:spcPct val="80000"/>
              </a:lnSpc>
              <a:defRPr/>
            </a:pPr>
            <a:r>
              <a:rPr lang="en-US" sz="3200" dirty="0" smtClean="0"/>
              <a:t>JIT Scheduling</a:t>
            </a:r>
          </a:p>
        </p:txBody>
      </p:sp>
      <p:sp>
        <p:nvSpPr>
          <p:cNvPr id="81924" name="Rectangle 5"/>
          <p:cNvSpPr>
            <a:spLocks noChangeArrowheads="1"/>
          </p:cNvSpPr>
          <p:nvPr/>
        </p:nvSpPr>
        <p:spPr bwMode="auto">
          <a:xfrm>
            <a:off x="854075" y="2041525"/>
            <a:ext cx="656272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FontTx/>
              <a:buNone/>
            </a:pPr>
            <a:r>
              <a:rPr lang="en-US" altLang="zh-CN" sz="2400">
                <a:ea typeface="MS PGothic" panose="020B0600070205080204" pitchFamily="34" charset="-128"/>
              </a:rPr>
              <a:t>JIT Scheduling Tactics</a:t>
            </a:r>
          </a:p>
          <a:p>
            <a:pPr eaLnBrk="1" hangingPunct="1">
              <a:lnSpc>
                <a:spcPct val="90000"/>
              </a:lnSpc>
              <a:spcBef>
                <a:spcPct val="0"/>
              </a:spcBef>
              <a:spcAft>
                <a:spcPct val="20000"/>
              </a:spcAft>
              <a:buFontTx/>
              <a:buNone/>
            </a:pPr>
            <a:r>
              <a:rPr lang="en-US" altLang="zh-CN" sz="2400">
                <a:ea typeface="MS PGothic" panose="020B0600070205080204" pitchFamily="34" charset="-128"/>
              </a:rPr>
              <a:t>Communicate schedules to suppliers</a:t>
            </a:r>
          </a:p>
          <a:p>
            <a:pPr eaLnBrk="1" hangingPunct="1">
              <a:lnSpc>
                <a:spcPct val="90000"/>
              </a:lnSpc>
              <a:spcBef>
                <a:spcPct val="0"/>
              </a:spcBef>
              <a:spcAft>
                <a:spcPct val="20000"/>
              </a:spcAft>
              <a:buFontTx/>
              <a:buNone/>
            </a:pPr>
            <a:r>
              <a:rPr lang="en-US" altLang="zh-CN" sz="2400">
                <a:ea typeface="MS PGothic" panose="020B0600070205080204" pitchFamily="34" charset="-128"/>
              </a:rPr>
              <a:t>Make level schedules</a:t>
            </a:r>
          </a:p>
          <a:p>
            <a:pPr eaLnBrk="1" hangingPunct="1">
              <a:lnSpc>
                <a:spcPct val="90000"/>
              </a:lnSpc>
              <a:spcBef>
                <a:spcPct val="0"/>
              </a:spcBef>
              <a:spcAft>
                <a:spcPct val="20000"/>
              </a:spcAft>
              <a:buFontTx/>
              <a:buNone/>
            </a:pPr>
            <a:r>
              <a:rPr lang="en-US" altLang="zh-CN" sz="2400">
                <a:ea typeface="MS PGothic" panose="020B0600070205080204" pitchFamily="34" charset="-128"/>
              </a:rPr>
              <a:t>Freeze part of the schedule</a:t>
            </a:r>
          </a:p>
          <a:p>
            <a:pPr eaLnBrk="1" hangingPunct="1">
              <a:lnSpc>
                <a:spcPct val="90000"/>
              </a:lnSpc>
              <a:spcBef>
                <a:spcPct val="0"/>
              </a:spcBef>
              <a:spcAft>
                <a:spcPct val="20000"/>
              </a:spcAft>
              <a:buFontTx/>
              <a:buNone/>
            </a:pPr>
            <a:r>
              <a:rPr lang="en-US" altLang="zh-CN" sz="2400">
                <a:ea typeface="MS PGothic" panose="020B0600070205080204" pitchFamily="34" charset="-128"/>
              </a:rPr>
              <a:t>Perform to schedule</a:t>
            </a:r>
          </a:p>
          <a:p>
            <a:pPr eaLnBrk="1" hangingPunct="1">
              <a:lnSpc>
                <a:spcPct val="90000"/>
              </a:lnSpc>
              <a:spcBef>
                <a:spcPct val="0"/>
              </a:spcBef>
              <a:spcAft>
                <a:spcPct val="20000"/>
              </a:spcAft>
              <a:buFontTx/>
              <a:buNone/>
            </a:pPr>
            <a:r>
              <a:rPr lang="en-US" altLang="zh-CN" sz="2400">
                <a:ea typeface="MS PGothic" panose="020B0600070205080204" pitchFamily="34" charset="-128"/>
              </a:rPr>
              <a:t>Seek one-piece-make and one-piece move</a:t>
            </a:r>
          </a:p>
          <a:p>
            <a:pPr eaLnBrk="1" hangingPunct="1">
              <a:lnSpc>
                <a:spcPct val="90000"/>
              </a:lnSpc>
              <a:spcBef>
                <a:spcPct val="0"/>
              </a:spcBef>
              <a:spcAft>
                <a:spcPct val="20000"/>
              </a:spcAft>
              <a:buFontTx/>
              <a:buNone/>
            </a:pPr>
            <a:r>
              <a:rPr lang="en-US" altLang="zh-CN" sz="2400">
                <a:ea typeface="MS PGothic" panose="020B0600070205080204" pitchFamily="34" charset="-128"/>
              </a:rPr>
              <a:t>Eliminate waste</a:t>
            </a:r>
          </a:p>
          <a:p>
            <a:pPr eaLnBrk="1" hangingPunct="1">
              <a:lnSpc>
                <a:spcPct val="90000"/>
              </a:lnSpc>
              <a:spcBef>
                <a:spcPct val="0"/>
              </a:spcBef>
              <a:spcAft>
                <a:spcPct val="20000"/>
              </a:spcAft>
              <a:buFontTx/>
              <a:buNone/>
            </a:pPr>
            <a:r>
              <a:rPr lang="en-US" altLang="zh-CN" sz="2400">
                <a:ea typeface="MS PGothic" panose="020B0600070205080204" pitchFamily="34" charset="-128"/>
              </a:rPr>
              <a:t>Produce in small lots</a:t>
            </a:r>
          </a:p>
          <a:p>
            <a:pPr eaLnBrk="1" hangingPunct="1">
              <a:lnSpc>
                <a:spcPct val="90000"/>
              </a:lnSpc>
              <a:spcBef>
                <a:spcPct val="0"/>
              </a:spcBef>
              <a:spcAft>
                <a:spcPct val="20000"/>
              </a:spcAft>
              <a:buFontTx/>
              <a:buNone/>
            </a:pPr>
            <a:r>
              <a:rPr lang="en-US" altLang="zh-CN" sz="2400">
                <a:ea typeface="MS PGothic" panose="020B0600070205080204" pitchFamily="34" charset="-128"/>
              </a:rPr>
              <a:t>Use kanbans</a:t>
            </a:r>
          </a:p>
          <a:p>
            <a:pPr eaLnBrk="1" hangingPunct="1">
              <a:lnSpc>
                <a:spcPct val="90000"/>
              </a:lnSpc>
              <a:spcBef>
                <a:spcPct val="0"/>
              </a:spcBef>
              <a:spcAft>
                <a:spcPct val="20000"/>
              </a:spcAft>
              <a:buFontTx/>
              <a:buNone/>
            </a:pPr>
            <a:r>
              <a:rPr lang="en-US" altLang="zh-CN" sz="2400">
                <a:ea typeface="MS PGothic" panose="020B0600070205080204" pitchFamily="34" charset="-128"/>
              </a:rPr>
              <a:t>Make each operation produce a perfect part</a:t>
            </a:r>
          </a:p>
        </p:txBody>
      </p:sp>
      <p:sp>
        <p:nvSpPr>
          <p:cNvPr id="81925" name="Line 6"/>
          <p:cNvSpPr>
            <a:spLocks noChangeShapeType="1"/>
          </p:cNvSpPr>
          <p:nvPr/>
        </p:nvSpPr>
        <p:spPr bwMode="auto">
          <a:xfrm>
            <a:off x="919163" y="2514600"/>
            <a:ext cx="7162800" cy="0"/>
          </a:xfrm>
          <a:prstGeom prst="line">
            <a:avLst/>
          </a:prstGeom>
          <a:noFill/>
          <a:ln w="57150">
            <a:solidFill>
              <a:srgbClr val="BF092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6" name="Line 8"/>
          <p:cNvSpPr>
            <a:spLocks noChangeShapeType="1"/>
          </p:cNvSpPr>
          <p:nvPr/>
        </p:nvSpPr>
        <p:spPr bwMode="auto">
          <a:xfrm>
            <a:off x="901700" y="6172200"/>
            <a:ext cx="7175500" cy="0"/>
          </a:xfrm>
          <a:prstGeom prst="line">
            <a:avLst/>
          </a:prstGeom>
          <a:noFill/>
          <a:ln w="57150">
            <a:solidFill>
              <a:srgbClr val="BF092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7"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259075"/>
                                        </p:tgtEl>
                                        <p:attrNameLst>
                                          <p:attrName>style.visibility</p:attrName>
                                        </p:attrNameLst>
                                      </p:cBhvr>
                                      <p:to>
                                        <p:strVal val="visible"/>
                                      </p:to>
                                    </p:set>
                                    <p:animEffect transition="in" filter="wipe(left)">
                                      <p:cBhvr>
                                        <p:cTn id="7" dur="500"/>
                                        <p:tgtEl>
                                          <p:spTgt spid="259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254000"/>
            <a:ext cx="7772400" cy="939800"/>
          </a:xfrm>
          <a:extLst/>
        </p:spPr>
        <p:txBody>
          <a:bodyPr/>
          <a:lstStyle/>
          <a:p>
            <a:pPr eaLnBrk="1" hangingPunct="1">
              <a:defRPr/>
            </a:pPr>
            <a:r>
              <a:rPr lang="en-US" sz="3200" dirty="0" smtClean="0"/>
              <a:t>Level Schedules</a:t>
            </a:r>
          </a:p>
        </p:txBody>
      </p:sp>
      <p:sp>
        <p:nvSpPr>
          <p:cNvPr id="261123" name="Rectangle 3"/>
          <p:cNvSpPr>
            <a:spLocks noGrp="1" noChangeArrowheads="1"/>
          </p:cNvSpPr>
          <p:nvPr>
            <p:ph type="body" idx="1"/>
          </p:nvPr>
        </p:nvSpPr>
        <p:spPr>
          <a:xfrm>
            <a:off x="684213" y="1447800"/>
            <a:ext cx="7772400" cy="4114800"/>
          </a:xfrm>
        </p:spPr>
        <p:txBody>
          <a:bodyPr/>
          <a:lstStyle/>
          <a:p>
            <a:pPr eaLnBrk="1" hangingPunct="1">
              <a:buFont typeface="Arial" panose="020B0604020202020204" pitchFamily="34" charset="0"/>
              <a:buChar char="•"/>
            </a:pPr>
            <a:r>
              <a:rPr lang="en-US" altLang="zh-CN" smtClean="0">
                <a:ea typeface="宋体" panose="02010600030101010101" pitchFamily="2" charset="-122"/>
              </a:rPr>
              <a:t>Process frequent small batches rather than a few large batches</a:t>
            </a:r>
          </a:p>
          <a:p>
            <a:pPr eaLnBrk="1" hangingPunct="1">
              <a:buFont typeface="Arial" panose="020B0604020202020204" pitchFamily="34" charset="0"/>
              <a:buChar char="•"/>
            </a:pPr>
            <a:r>
              <a:rPr lang="en-US" altLang="zh-CN" smtClean="0">
                <a:ea typeface="宋体" panose="02010600030101010101" pitchFamily="2" charset="-122"/>
              </a:rPr>
              <a:t>Make and move small lots so the level schedule is economical</a:t>
            </a:r>
          </a:p>
          <a:p>
            <a:pPr eaLnBrk="1" hangingPunct="1">
              <a:buFont typeface="Arial" panose="020B0604020202020204" pitchFamily="34" charset="0"/>
              <a:buChar char="•"/>
            </a:pPr>
            <a:r>
              <a:rPr lang="en-US" altLang="en-US" smtClean="0">
                <a:ea typeface="黑体" panose="02010609060101010101" pitchFamily="49" charset="-122"/>
              </a:rPr>
              <a:t>“</a:t>
            </a:r>
            <a:r>
              <a:rPr lang="en-US" altLang="zh-CN" smtClean="0">
                <a:ea typeface="宋体" panose="02010600030101010101" pitchFamily="2" charset="-122"/>
              </a:rPr>
              <a:t>Jelly bean</a:t>
            </a:r>
            <a:r>
              <a:rPr lang="en-US" altLang="en-US" smtClean="0">
                <a:ea typeface="黑体" panose="02010609060101010101" pitchFamily="49" charset="-122"/>
              </a:rPr>
              <a:t>”</a:t>
            </a:r>
            <a:r>
              <a:rPr lang="en-US" altLang="zh-CN" smtClean="0">
                <a:ea typeface="宋体" panose="02010600030101010101" pitchFamily="2" charset="-122"/>
              </a:rPr>
              <a:t> scheduling</a:t>
            </a:r>
          </a:p>
          <a:p>
            <a:pPr eaLnBrk="1" hangingPunct="1">
              <a:buFont typeface="Arial" panose="020B0604020202020204" pitchFamily="34" charset="0"/>
              <a:buChar char="•"/>
            </a:pPr>
            <a:r>
              <a:rPr lang="en-US" altLang="zh-CN" smtClean="0">
                <a:ea typeface="宋体" panose="02010600030101010101" pitchFamily="2" charset="-122"/>
              </a:rPr>
              <a:t>Freezing the schedule closest to the due dates can improve performance</a:t>
            </a:r>
          </a:p>
        </p:txBody>
      </p:sp>
      <p:sp>
        <p:nvSpPr>
          <p:cNvPr id="83972"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61123"/>
                                        </p:tgtEl>
                                        <p:attrNameLst>
                                          <p:attrName>style.visibility</p:attrName>
                                        </p:attrNameLst>
                                      </p:cBhvr>
                                      <p:to>
                                        <p:strVal val="visible"/>
                                      </p:to>
                                    </p:set>
                                    <p:animEffect transition="in" filter="strips(downRight)">
                                      <p:cBhvr>
                                        <p:cTn id="7" dur="1000"/>
                                        <p:tgtEl>
                                          <p:spTgt spid="26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normAutofit fontScale="90000"/>
          </a:bodyPr>
          <a:lstStyle/>
          <a:p>
            <a:pPr eaLnBrk="1" hangingPunct="1">
              <a:defRPr/>
            </a:pPr>
            <a:r>
              <a:rPr lang="en-US" dirty="0" smtClean="0"/>
              <a:t>JIT/Lean Operations</a:t>
            </a:r>
          </a:p>
        </p:txBody>
      </p:sp>
      <p:sp>
        <p:nvSpPr>
          <p:cNvPr id="307203" name="Rectangle 3"/>
          <p:cNvSpPr>
            <a:spLocks noGrp="1" noChangeArrowheads="1"/>
          </p:cNvSpPr>
          <p:nvPr>
            <p:ph type="body" idx="1"/>
          </p:nvPr>
        </p:nvSpPr>
        <p:spPr>
          <a:xfrm>
            <a:off x="838200" y="1600200"/>
            <a:ext cx="7366000" cy="4114800"/>
          </a:xfrm>
        </p:spPr>
        <p:txBody>
          <a:bodyPr/>
          <a:lstStyle/>
          <a:p>
            <a:pPr marL="0" indent="0" eaLnBrk="1" hangingPunct="1">
              <a:lnSpc>
                <a:spcPct val="150000"/>
              </a:lnSpc>
              <a:buFont typeface="Wingdings" panose="05000000000000000000" pitchFamily="2" charset="2"/>
              <a:buNone/>
            </a:pPr>
            <a:r>
              <a:rPr lang="en-US" altLang="zh-CN" sz="2400" smtClean="0"/>
              <a:t>Good production systems require that managers address three issues that are pervasive and fundamental to operations management: </a:t>
            </a:r>
            <a:r>
              <a:rPr lang="en-US" altLang="zh-CN" sz="2400" smtClean="0">
                <a:solidFill>
                  <a:srgbClr val="FF0000"/>
                </a:solidFill>
              </a:rPr>
              <a:t>eliminate waste</a:t>
            </a:r>
            <a:r>
              <a:rPr lang="en-US" altLang="zh-CN" sz="2400" smtClean="0"/>
              <a:t>, </a:t>
            </a:r>
            <a:r>
              <a:rPr lang="en-US" altLang="zh-CN" sz="2400" smtClean="0">
                <a:solidFill>
                  <a:srgbClr val="FF0000"/>
                </a:solidFill>
              </a:rPr>
              <a:t>remove variability</a:t>
            </a:r>
            <a:r>
              <a:rPr lang="en-US" altLang="zh-CN" sz="2400" smtClean="0"/>
              <a:t>, and </a:t>
            </a:r>
            <a:r>
              <a:rPr lang="en-US" altLang="zh-CN" sz="2400" smtClean="0">
                <a:solidFill>
                  <a:srgbClr val="FF0000"/>
                </a:solidFill>
              </a:rPr>
              <a:t>improve throughput</a:t>
            </a:r>
          </a:p>
        </p:txBody>
      </p:sp>
      <p:sp>
        <p:nvSpPr>
          <p:cNvPr id="19460"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strips(downRight)">
                                      <p:cBhvr>
                                        <p:cTn id="7" dur="1000"/>
                                        <p:tgtEl>
                                          <p:spTgt spid="3072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76200" y="-228600"/>
            <a:ext cx="7772400" cy="927100"/>
          </a:xfrm>
          <a:extLst/>
        </p:spPr>
        <p:txBody>
          <a:bodyPr/>
          <a:lstStyle/>
          <a:p>
            <a:pPr eaLnBrk="1" hangingPunct="1">
              <a:lnSpc>
                <a:spcPct val="80000"/>
              </a:lnSpc>
              <a:defRPr/>
            </a:pPr>
            <a:r>
              <a:rPr lang="en-US" sz="3200" dirty="0" smtClean="0"/>
              <a:t>Scheduling Small Lots</a:t>
            </a:r>
          </a:p>
        </p:txBody>
      </p:sp>
      <p:grpSp>
        <p:nvGrpSpPr>
          <p:cNvPr id="84995" name="Group 3"/>
          <p:cNvGrpSpPr>
            <a:grpSpLocks/>
          </p:cNvGrpSpPr>
          <p:nvPr/>
        </p:nvGrpSpPr>
        <p:grpSpPr bwMode="auto">
          <a:xfrm>
            <a:off x="644525" y="1754188"/>
            <a:ext cx="7434263" cy="1522412"/>
            <a:chOff x="406" y="1105"/>
            <a:chExt cx="4683" cy="959"/>
          </a:xfrm>
        </p:grpSpPr>
        <p:grpSp>
          <p:nvGrpSpPr>
            <p:cNvPr id="85074" name="Group 4"/>
            <p:cNvGrpSpPr>
              <a:grpSpLocks/>
            </p:cNvGrpSpPr>
            <p:nvPr/>
          </p:nvGrpSpPr>
          <p:grpSpPr bwMode="auto">
            <a:xfrm>
              <a:off x="670" y="1462"/>
              <a:ext cx="4419" cy="602"/>
              <a:chOff x="670" y="1510"/>
              <a:chExt cx="4419" cy="602"/>
            </a:xfrm>
          </p:grpSpPr>
          <p:grpSp>
            <p:nvGrpSpPr>
              <p:cNvPr id="85076" name="Group 5"/>
              <p:cNvGrpSpPr>
                <a:grpSpLocks/>
              </p:cNvGrpSpPr>
              <p:nvPr/>
            </p:nvGrpSpPr>
            <p:grpSpPr bwMode="auto">
              <a:xfrm>
                <a:off x="670" y="1795"/>
                <a:ext cx="4384" cy="317"/>
                <a:chOff x="674" y="1638"/>
                <a:chExt cx="1424" cy="93"/>
              </a:xfrm>
            </p:grpSpPr>
            <p:grpSp>
              <p:nvGrpSpPr>
                <p:cNvPr id="85089" name="Group 6"/>
                <p:cNvGrpSpPr>
                  <a:grpSpLocks/>
                </p:cNvGrpSpPr>
                <p:nvPr/>
              </p:nvGrpSpPr>
              <p:grpSpPr bwMode="auto">
                <a:xfrm>
                  <a:off x="674" y="1638"/>
                  <a:ext cx="591" cy="93"/>
                  <a:chOff x="948" y="1702"/>
                  <a:chExt cx="591" cy="93"/>
                </a:xfrm>
              </p:grpSpPr>
              <p:grpSp>
                <p:nvGrpSpPr>
                  <p:cNvPr id="85108" name="Group 7"/>
                  <p:cNvGrpSpPr>
                    <a:grpSpLocks/>
                  </p:cNvGrpSpPr>
                  <p:nvPr/>
                </p:nvGrpSpPr>
                <p:grpSpPr bwMode="auto">
                  <a:xfrm>
                    <a:off x="1040" y="1702"/>
                    <a:ext cx="80" cy="93"/>
                    <a:chOff x="2742" y="1072"/>
                    <a:chExt cx="80" cy="93"/>
                  </a:xfrm>
                </p:grpSpPr>
                <p:sp>
                  <p:nvSpPr>
                    <p:cNvPr id="85121" name="Rectangle 8"/>
                    <p:cNvSpPr>
                      <a:spLocks noChangeArrowheads="1"/>
                    </p:cNvSpPr>
                    <p:nvPr/>
                  </p:nvSpPr>
                  <p:spPr bwMode="auto">
                    <a:xfrm>
                      <a:off x="2763" y="1072"/>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122" name="AutoShape 9"/>
                    <p:cNvSpPr>
                      <a:spLocks noChangeArrowheads="1"/>
                    </p:cNvSpPr>
                    <p:nvPr/>
                  </p:nvSpPr>
                  <p:spPr bwMode="auto">
                    <a:xfrm>
                      <a:off x="2742" y="1133"/>
                      <a:ext cx="79" cy="32"/>
                    </a:xfrm>
                    <a:prstGeom prst="parallelogram">
                      <a:avLst>
                        <a:gd name="adj" fmla="val 61719"/>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nvGrpSpPr>
                  <p:cNvPr id="85109" name="Group 10"/>
                  <p:cNvGrpSpPr>
                    <a:grpSpLocks/>
                  </p:cNvGrpSpPr>
                  <p:nvPr/>
                </p:nvGrpSpPr>
                <p:grpSpPr bwMode="auto">
                  <a:xfrm>
                    <a:off x="1438" y="1702"/>
                    <a:ext cx="101" cy="86"/>
                    <a:chOff x="3067" y="1080"/>
                    <a:chExt cx="101" cy="86"/>
                  </a:xfrm>
                </p:grpSpPr>
                <p:sp>
                  <p:nvSpPr>
                    <p:cNvPr id="85119" name="Rectangle 11"/>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120" name="AutoShape 12"/>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110" name="Group 13"/>
                  <p:cNvGrpSpPr>
                    <a:grpSpLocks/>
                  </p:cNvGrpSpPr>
                  <p:nvPr/>
                </p:nvGrpSpPr>
                <p:grpSpPr bwMode="auto">
                  <a:xfrm>
                    <a:off x="1306" y="1702"/>
                    <a:ext cx="101" cy="86"/>
                    <a:chOff x="3067" y="1080"/>
                    <a:chExt cx="101" cy="86"/>
                  </a:xfrm>
                </p:grpSpPr>
                <p:sp>
                  <p:nvSpPr>
                    <p:cNvPr id="85117" name="Rectangle 14"/>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118" name="AutoShape 15"/>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111" name="Group 16"/>
                  <p:cNvGrpSpPr>
                    <a:grpSpLocks/>
                  </p:cNvGrpSpPr>
                  <p:nvPr/>
                </p:nvGrpSpPr>
                <p:grpSpPr bwMode="auto">
                  <a:xfrm>
                    <a:off x="1172" y="1702"/>
                    <a:ext cx="101" cy="86"/>
                    <a:chOff x="3067" y="1080"/>
                    <a:chExt cx="101" cy="86"/>
                  </a:xfrm>
                </p:grpSpPr>
                <p:sp>
                  <p:nvSpPr>
                    <p:cNvPr id="85115" name="Rectangle 17"/>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116" name="AutoShape 18"/>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112" name="Group 19"/>
                  <p:cNvGrpSpPr>
                    <a:grpSpLocks/>
                  </p:cNvGrpSpPr>
                  <p:nvPr/>
                </p:nvGrpSpPr>
                <p:grpSpPr bwMode="auto">
                  <a:xfrm>
                    <a:off x="948" y="1702"/>
                    <a:ext cx="80" cy="93"/>
                    <a:chOff x="2742" y="1072"/>
                    <a:chExt cx="80" cy="93"/>
                  </a:xfrm>
                </p:grpSpPr>
                <p:sp>
                  <p:nvSpPr>
                    <p:cNvPr id="85113" name="Rectangle 20"/>
                    <p:cNvSpPr>
                      <a:spLocks noChangeArrowheads="1"/>
                    </p:cNvSpPr>
                    <p:nvPr/>
                  </p:nvSpPr>
                  <p:spPr bwMode="auto">
                    <a:xfrm>
                      <a:off x="2763" y="1072"/>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114" name="AutoShape 21"/>
                    <p:cNvSpPr>
                      <a:spLocks noChangeArrowheads="1"/>
                    </p:cNvSpPr>
                    <p:nvPr/>
                  </p:nvSpPr>
                  <p:spPr bwMode="auto">
                    <a:xfrm>
                      <a:off x="2742" y="1133"/>
                      <a:ext cx="79" cy="32"/>
                    </a:xfrm>
                    <a:prstGeom prst="parallelogram">
                      <a:avLst>
                        <a:gd name="adj" fmla="val 61719"/>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grpSp>
              <p:nvGrpSpPr>
                <p:cNvPr id="85090" name="Group 22"/>
                <p:cNvGrpSpPr>
                  <a:grpSpLocks/>
                </p:cNvGrpSpPr>
                <p:nvPr/>
              </p:nvGrpSpPr>
              <p:grpSpPr bwMode="auto">
                <a:xfrm>
                  <a:off x="1300" y="1638"/>
                  <a:ext cx="704" cy="93"/>
                  <a:chOff x="2153" y="1582"/>
                  <a:chExt cx="704" cy="93"/>
                </a:xfrm>
              </p:grpSpPr>
              <p:sp>
                <p:nvSpPr>
                  <p:cNvPr id="85092" name="Rectangle 23"/>
                  <p:cNvSpPr>
                    <a:spLocks noChangeArrowheads="1"/>
                  </p:cNvSpPr>
                  <p:nvPr/>
                </p:nvSpPr>
                <p:spPr bwMode="auto">
                  <a:xfrm>
                    <a:off x="2153" y="1582"/>
                    <a:ext cx="59" cy="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nvGrpSpPr>
                  <p:cNvPr id="85093" name="Group 24"/>
                  <p:cNvGrpSpPr>
                    <a:grpSpLocks/>
                  </p:cNvGrpSpPr>
                  <p:nvPr/>
                </p:nvGrpSpPr>
                <p:grpSpPr bwMode="auto">
                  <a:xfrm>
                    <a:off x="2358" y="1582"/>
                    <a:ext cx="80" cy="93"/>
                    <a:chOff x="2742" y="1072"/>
                    <a:chExt cx="80" cy="93"/>
                  </a:xfrm>
                </p:grpSpPr>
                <p:sp>
                  <p:nvSpPr>
                    <p:cNvPr id="85106" name="Rectangle 25"/>
                    <p:cNvSpPr>
                      <a:spLocks noChangeArrowheads="1"/>
                    </p:cNvSpPr>
                    <p:nvPr/>
                  </p:nvSpPr>
                  <p:spPr bwMode="auto">
                    <a:xfrm>
                      <a:off x="2763" y="1072"/>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107" name="AutoShape 26"/>
                    <p:cNvSpPr>
                      <a:spLocks noChangeArrowheads="1"/>
                    </p:cNvSpPr>
                    <p:nvPr/>
                  </p:nvSpPr>
                  <p:spPr bwMode="auto">
                    <a:xfrm>
                      <a:off x="2742" y="1133"/>
                      <a:ext cx="79" cy="32"/>
                    </a:xfrm>
                    <a:prstGeom prst="parallelogram">
                      <a:avLst>
                        <a:gd name="adj" fmla="val 61719"/>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nvGrpSpPr>
                  <p:cNvPr id="85094" name="Group 27"/>
                  <p:cNvGrpSpPr>
                    <a:grpSpLocks/>
                  </p:cNvGrpSpPr>
                  <p:nvPr/>
                </p:nvGrpSpPr>
                <p:grpSpPr bwMode="auto">
                  <a:xfrm>
                    <a:off x="2756" y="1582"/>
                    <a:ext cx="101" cy="86"/>
                    <a:chOff x="3067" y="1080"/>
                    <a:chExt cx="101" cy="86"/>
                  </a:xfrm>
                </p:grpSpPr>
                <p:sp>
                  <p:nvSpPr>
                    <p:cNvPr id="85104" name="Rectangle 28"/>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105" name="AutoShape 29"/>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095" name="Group 30"/>
                  <p:cNvGrpSpPr>
                    <a:grpSpLocks/>
                  </p:cNvGrpSpPr>
                  <p:nvPr/>
                </p:nvGrpSpPr>
                <p:grpSpPr bwMode="auto">
                  <a:xfrm>
                    <a:off x="2624" y="1582"/>
                    <a:ext cx="101" cy="86"/>
                    <a:chOff x="3067" y="1080"/>
                    <a:chExt cx="101" cy="86"/>
                  </a:xfrm>
                </p:grpSpPr>
                <p:sp>
                  <p:nvSpPr>
                    <p:cNvPr id="85102" name="Rectangle 31"/>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103" name="AutoShape 32"/>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096" name="Group 33"/>
                  <p:cNvGrpSpPr>
                    <a:grpSpLocks/>
                  </p:cNvGrpSpPr>
                  <p:nvPr/>
                </p:nvGrpSpPr>
                <p:grpSpPr bwMode="auto">
                  <a:xfrm>
                    <a:off x="2490" y="1582"/>
                    <a:ext cx="101" cy="86"/>
                    <a:chOff x="3067" y="1080"/>
                    <a:chExt cx="101" cy="86"/>
                  </a:xfrm>
                </p:grpSpPr>
                <p:sp>
                  <p:nvSpPr>
                    <p:cNvPr id="85100" name="Rectangle 34"/>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101" name="AutoShape 35"/>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097" name="Group 36"/>
                  <p:cNvGrpSpPr>
                    <a:grpSpLocks/>
                  </p:cNvGrpSpPr>
                  <p:nvPr/>
                </p:nvGrpSpPr>
                <p:grpSpPr bwMode="auto">
                  <a:xfrm>
                    <a:off x="2266" y="1582"/>
                    <a:ext cx="80" cy="93"/>
                    <a:chOff x="2742" y="1072"/>
                    <a:chExt cx="80" cy="93"/>
                  </a:xfrm>
                </p:grpSpPr>
                <p:sp>
                  <p:nvSpPr>
                    <p:cNvPr id="85098" name="Rectangle 37"/>
                    <p:cNvSpPr>
                      <a:spLocks noChangeArrowheads="1"/>
                    </p:cNvSpPr>
                    <p:nvPr/>
                  </p:nvSpPr>
                  <p:spPr bwMode="auto">
                    <a:xfrm>
                      <a:off x="2763" y="1072"/>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99" name="AutoShape 38"/>
                    <p:cNvSpPr>
                      <a:spLocks noChangeArrowheads="1"/>
                    </p:cNvSpPr>
                    <p:nvPr/>
                  </p:nvSpPr>
                  <p:spPr bwMode="auto">
                    <a:xfrm>
                      <a:off x="2742" y="1133"/>
                      <a:ext cx="79" cy="32"/>
                    </a:xfrm>
                    <a:prstGeom prst="parallelogram">
                      <a:avLst>
                        <a:gd name="adj" fmla="val 61719"/>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sp>
              <p:nvSpPr>
                <p:cNvPr id="85091" name="Rectangle 39"/>
                <p:cNvSpPr>
                  <a:spLocks noChangeArrowheads="1"/>
                </p:cNvSpPr>
                <p:nvPr/>
              </p:nvSpPr>
              <p:spPr bwMode="auto">
                <a:xfrm>
                  <a:off x="2039" y="1638"/>
                  <a:ext cx="59" cy="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sp>
            <p:nvSpPr>
              <p:cNvPr id="85077" name="Rectangle 40"/>
              <p:cNvSpPr>
                <a:spLocks noChangeArrowheads="1"/>
              </p:cNvSpPr>
              <p:nvPr/>
            </p:nvSpPr>
            <p:spPr bwMode="auto">
              <a:xfrm>
                <a:off x="714"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175097"/>
                    </a:solidFill>
                    <a:ea typeface="宋体" panose="02010600030101010101" pitchFamily="2" charset="-122"/>
                  </a:rPr>
                  <a:t>A</a:t>
                </a:r>
              </a:p>
            </p:txBody>
          </p:sp>
          <p:sp>
            <p:nvSpPr>
              <p:cNvPr id="85078" name="Rectangle 41"/>
              <p:cNvSpPr>
                <a:spLocks noChangeArrowheads="1"/>
              </p:cNvSpPr>
              <p:nvPr/>
            </p:nvSpPr>
            <p:spPr bwMode="auto">
              <a:xfrm>
                <a:off x="1378"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79" name="Rectangle 42"/>
              <p:cNvSpPr>
                <a:spLocks noChangeArrowheads="1"/>
              </p:cNvSpPr>
              <p:nvPr/>
            </p:nvSpPr>
            <p:spPr bwMode="auto">
              <a:xfrm>
                <a:off x="2552"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BF0922"/>
                    </a:solidFill>
                    <a:ea typeface="宋体" panose="02010600030101010101" pitchFamily="2" charset="-122"/>
                  </a:rPr>
                  <a:t>C</a:t>
                </a:r>
              </a:p>
            </p:txBody>
          </p:sp>
          <p:sp>
            <p:nvSpPr>
              <p:cNvPr id="85080" name="Rectangle 43"/>
              <p:cNvSpPr>
                <a:spLocks noChangeArrowheads="1"/>
              </p:cNvSpPr>
              <p:nvPr/>
            </p:nvSpPr>
            <p:spPr bwMode="auto">
              <a:xfrm>
                <a:off x="978"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175097"/>
                    </a:solidFill>
                    <a:ea typeface="宋体" panose="02010600030101010101" pitchFamily="2" charset="-122"/>
                  </a:rPr>
                  <a:t>A</a:t>
                </a:r>
              </a:p>
            </p:txBody>
          </p:sp>
          <p:sp>
            <p:nvSpPr>
              <p:cNvPr id="85081" name="Rectangle 44"/>
              <p:cNvSpPr>
                <a:spLocks noChangeArrowheads="1"/>
              </p:cNvSpPr>
              <p:nvPr/>
            </p:nvSpPr>
            <p:spPr bwMode="auto">
              <a:xfrm>
                <a:off x="3250"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175097"/>
                    </a:solidFill>
                    <a:ea typeface="宋体" panose="02010600030101010101" pitchFamily="2" charset="-122"/>
                  </a:rPr>
                  <a:t>A</a:t>
                </a:r>
              </a:p>
            </p:txBody>
          </p:sp>
          <p:sp>
            <p:nvSpPr>
              <p:cNvPr id="85082" name="Rectangle 45"/>
              <p:cNvSpPr>
                <a:spLocks noChangeArrowheads="1"/>
              </p:cNvSpPr>
              <p:nvPr/>
            </p:nvSpPr>
            <p:spPr bwMode="auto">
              <a:xfrm>
                <a:off x="2970"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175097"/>
                    </a:solidFill>
                    <a:ea typeface="宋体" panose="02010600030101010101" pitchFamily="2" charset="-122"/>
                  </a:rPr>
                  <a:t>A</a:t>
                </a:r>
              </a:p>
            </p:txBody>
          </p:sp>
          <p:sp>
            <p:nvSpPr>
              <p:cNvPr id="85083" name="Rectangle 46"/>
              <p:cNvSpPr>
                <a:spLocks noChangeArrowheads="1"/>
              </p:cNvSpPr>
              <p:nvPr/>
            </p:nvSpPr>
            <p:spPr bwMode="auto">
              <a:xfrm>
                <a:off x="1794"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84" name="Rectangle 47"/>
              <p:cNvSpPr>
                <a:spLocks noChangeArrowheads="1"/>
              </p:cNvSpPr>
              <p:nvPr/>
            </p:nvSpPr>
            <p:spPr bwMode="auto">
              <a:xfrm>
                <a:off x="2202"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85" name="Rectangle 48"/>
              <p:cNvSpPr>
                <a:spLocks noChangeArrowheads="1"/>
              </p:cNvSpPr>
              <p:nvPr/>
            </p:nvSpPr>
            <p:spPr bwMode="auto">
              <a:xfrm>
                <a:off x="3658"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86" name="Rectangle 49"/>
              <p:cNvSpPr>
                <a:spLocks noChangeArrowheads="1"/>
              </p:cNvSpPr>
              <p:nvPr/>
            </p:nvSpPr>
            <p:spPr bwMode="auto">
              <a:xfrm>
                <a:off x="4082"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87" name="Rectangle 50"/>
              <p:cNvSpPr>
                <a:spLocks noChangeArrowheads="1"/>
              </p:cNvSpPr>
              <p:nvPr/>
            </p:nvSpPr>
            <p:spPr bwMode="auto">
              <a:xfrm>
                <a:off x="4482"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88" name="Rectangle 51"/>
              <p:cNvSpPr>
                <a:spLocks noChangeArrowheads="1"/>
              </p:cNvSpPr>
              <p:nvPr/>
            </p:nvSpPr>
            <p:spPr bwMode="auto">
              <a:xfrm>
                <a:off x="4834" y="15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BF0922"/>
                    </a:solidFill>
                    <a:ea typeface="宋体" panose="02010600030101010101" pitchFamily="2" charset="-122"/>
                  </a:rPr>
                  <a:t>C</a:t>
                </a:r>
              </a:p>
            </p:txBody>
          </p:sp>
        </p:grpSp>
        <p:sp>
          <p:nvSpPr>
            <p:cNvPr id="85075" name="Rectangle 52"/>
            <p:cNvSpPr>
              <a:spLocks noChangeArrowheads="1"/>
            </p:cNvSpPr>
            <p:nvPr/>
          </p:nvSpPr>
          <p:spPr bwMode="auto">
            <a:xfrm>
              <a:off x="406" y="1105"/>
              <a:ext cx="35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800">
                  <a:ea typeface="MS PGothic" panose="020B0600070205080204" pitchFamily="34" charset="-128"/>
                </a:rPr>
                <a:t>JIT Level Material-Use Approach</a:t>
              </a:r>
            </a:p>
          </p:txBody>
        </p:sp>
      </p:grpSp>
      <p:grpSp>
        <p:nvGrpSpPr>
          <p:cNvPr id="84996" name="Group 53"/>
          <p:cNvGrpSpPr>
            <a:grpSpLocks/>
          </p:cNvGrpSpPr>
          <p:nvPr/>
        </p:nvGrpSpPr>
        <p:grpSpPr bwMode="auto">
          <a:xfrm>
            <a:off x="288925" y="3771900"/>
            <a:ext cx="8586788" cy="1568450"/>
            <a:chOff x="182" y="2376"/>
            <a:chExt cx="5409" cy="988"/>
          </a:xfrm>
        </p:grpSpPr>
        <p:grpSp>
          <p:nvGrpSpPr>
            <p:cNvPr id="85002" name="Group 54"/>
            <p:cNvGrpSpPr>
              <a:grpSpLocks/>
            </p:cNvGrpSpPr>
            <p:nvPr/>
          </p:nvGrpSpPr>
          <p:grpSpPr bwMode="auto">
            <a:xfrm>
              <a:off x="185" y="2758"/>
              <a:ext cx="5406" cy="606"/>
              <a:chOff x="209" y="2358"/>
              <a:chExt cx="5406" cy="606"/>
            </a:xfrm>
          </p:grpSpPr>
          <p:grpSp>
            <p:nvGrpSpPr>
              <p:cNvPr id="85004" name="Group 55"/>
              <p:cNvGrpSpPr>
                <a:grpSpLocks/>
              </p:cNvGrpSpPr>
              <p:nvPr/>
            </p:nvGrpSpPr>
            <p:grpSpPr bwMode="auto">
              <a:xfrm>
                <a:off x="209" y="2647"/>
                <a:ext cx="5358" cy="317"/>
                <a:chOff x="177" y="2647"/>
                <a:chExt cx="5358" cy="317"/>
              </a:xfrm>
            </p:grpSpPr>
            <p:grpSp>
              <p:nvGrpSpPr>
                <p:cNvPr id="85023" name="Group 56"/>
                <p:cNvGrpSpPr>
                  <a:grpSpLocks/>
                </p:cNvGrpSpPr>
                <p:nvPr/>
              </p:nvGrpSpPr>
              <p:grpSpPr bwMode="auto">
                <a:xfrm>
                  <a:off x="1732" y="2647"/>
                  <a:ext cx="3007" cy="293"/>
                  <a:chOff x="1732" y="2647"/>
                  <a:chExt cx="3007" cy="293"/>
                </a:xfrm>
              </p:grpSpPr>
              <p:grpSp>
                <p:nvGrpSpPr>
                  <p:cNvPr id="85047" name="Group 57"/>
                  <p:cNvGrpSpPr>
                    <a:grpSpLocks/>
                  </p:cNvGrpSpPr>
                  <p:nvPr/>
                </p:nvGrpSpPr>
                <p:grpSpPr bwMode="auto">
                  <a:xfrm>
                    <a:off x="2416" y="2647"/>
                    <a:ext cx="268" cy="293"/>
                    <a:chOff x="3067" y="1080"/>
                    <a:chExt cx="101" cy="86"/>
                  </a:xfrm>
                </p:grpSpPr>
                <p:sp>
                  <p:nvSpPr>
                    <p:cNvPr id="85072" name="Rectangle 58"/>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73" name="AutoShape 59"/>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048" name="Group 60"/>
                  <p:cNvGrpSpPr>
                    <a:grpSpLocks/>
                  </p:cNvGrpSpPr>
                  <p:nvPr/>
                </p:nvGrpSpPr>
                <p:grpSpPr bwMode="auto">
                  <a:xfrm>
                    <a:off x="2074" y="2647"/>
                    <a:ext cx="268" cy="293"/>
                    <a:chOff x="3067" y="1080"/>
                    <a:chExt cx="101" cy="86"/>
                  </a:xfrm>
                </p:grpSpPr>
                <p:sp>
                  <p:nvSpPr>
                    <p:cNvPr id="85070" name="Rectangle 61"/>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71" name="AutoShape 62"/>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049" name="Group 63"/>
                  <p:cNvGrpSpPr>
                    <a:grpSpLocks/>
                  </p:cNvGrpSpPr>
                  <p:nvPr/>
                </p:nvGrpSpPr>
                <p:grpSpPr bwMode="auto">
                  <a:xfrm>
                    <a:off x="1732" y="2647"/>
                    <a:ext cx="268" cy="293"/>
                    <a:chOff x="3067" y="1080"/>
                    <a:chExt cx="101" cy="86"/>
                  </a:xfrm>
                </p:grpSpPr>
                <p:sp>
                  <p:nvSpPr>
                    <p:cNvPr id="85068" name="Rectangle 64"/>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69" name="AutoShape 65"/>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050" name="Group 66"/>
                  <p:cNvGrpSpPr>
                    <a:grpSpLocks/>
                  </p:cNvGrpSpPr>
                  <p:nvPr/>
                </p:nvGrpSpPr>
                <p:grpSpPr bwMode="auto">
                  <a:xfrm>
                    <a:off x="3444" y="2647"/>
                    <a:ext cx="268" cy="293"/>
                    <a:chOff x="3067" y="1080"/>
                    <a:chExt cx="101" cy="86"/>
                  </a:xfrm>
                </p:grpSpPr>
                <p:sp>
                  <p:nvSpPr>
                    <p:cNvPr id="85066" name="Rectangle 67"/>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67" name="AutoShape 68"/>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051" name="Group 69"/>
                  <p:cNvGrpSpPr>
                    <a:grpSpLocks/>
                  </p:cNvGrpSpPr>
                  <p:nvPr/>
                </p:nvGrpSpPr>
                <p:grpSpPr bwMode="auto">
                  <a:xfrm>
                    <a:off x="3101" y="2647"/>
                    <a:ext cx="269" cy="293"/>
                    <a:chOff x="3067" y="1080"/>
                    <a:chExt cx="101" cy="86"/>
                  </a:xfrm>
                </p:grpSpPr>
                <p:sp>
                  <p:nvSpPr>
                    <p:cNvPr id="85064" name="Rectangle 70"/>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65" name="AutoShape 71"/>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052" name="Group 72"/>
                  <p:cNvGrpSpPr>
                    <a:grpSpLocks/>
                  </p:cNvGrpSpPr>
                  <p:nvPr/>
                </p:nvGrpSpPr>
                <p:grpSpPr bwMode="auto">
                  <a:xfrm>
                    <a:off x="2758" y="2647"/>
                    <a:ext cx="268" cy="293"/>
                    <a:chOff x="3067" y="1080"/>
                    <a:chExt cx="101" cy="86"/>
                  </a:xfrm>
                </p:grpSpPr>
                <p:sp>
                  <p:nvSpPr>
                    <p:cNvPr id="85062" name="Rectangle 73"/>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63" name="AutoShape 74"/>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053" name="Group 75"/>
                  <p:cNvGrpSpPr>
                    <a:grpSpLocks/>
                  </p:cNvGrpSpPr>
                  <p:nvPr/>
                </p:nvGrpSpPr>
                <p:grpSpPr bwMode="auto">
                  <a:xfrm>
                    <a:off x="4471" y="2647"/>
                    <a:ext cx="268" cy="293"/>
                    <a:chOff x="3067" y="1080"/>
                    <a:chExt cx="101" cy="86"/>
                  </a:xfrm>
                </p:grpSpPr>
                <p:sp>
                  <p:nvSpPr>
                    <p:cNvPr id="85060" name="Rectangle 76"/>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61" name="AutoShape 77"/>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054" name="Group 78"/>
                  <p:cNvGrpSpPr>
                    <a:grpSpLocks/>
                  </p:cNvGrpSpPr>
                  <p:nvPr/>
                </p:nvGrpSpPr>
                <p:grpSpPr bwMode="auto">
                  <a:xfrm>
                    <a:off x="4128" y="2647"/>
                    <a:ext cx="268" cy="293"/>
                    <a:chOff x="3067" y="1080"/>
                    <a:chExt cx="101" cy="86"/>
                  </a:xfrm>
                </p:grpSpPr>
                <p:sp>
                  <p:nvSpPr>
                    <p:cNvPr id="85058" name="Rectangle 79"/>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59" name="AutoShape 80"/>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055" name="Group 81"/>
                  <p:cNvGrpSpPr>
                    <a:grpSpLocks/>
                  </p:cNvGrpSpPr>
                  <p:nvPr/>
                </p:nvGrpSpPr>
                <p:grpSpPr bwMode="auto">
                  <a:xfrm>
                    <a:off x="3786" y="2647"/>
                    <a:ext cx="268" cy="293"/>
                    <a:chOff x="3067" y="1080"/>
                    <a:chExt cx="101" cy="86"/>
                  </a:xfrm>
                </p:grpSpPr>
                <p:sp>
                  <p:nvSpPr>
                    <p:cNvPr id="85056" name="Rectangle 82"/>
                    <p:cNvSpPr>
                      <a:spLocks noChangeArrowheads="1"/>
                    </p:cNvSpPr>
                    <p:nvPr/>
                  </p:nvSpPr>
                  <p:spPr bwMode="auto">
                    <a:xfrm>
                      <a:off x="3088" y="1080"/>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57" name="AutoShape 83"/>
                    <p:cNvSpPr>
                      <a:spLocks noChangeArrowheads="1"/>
                    </p:cNvSpPr>
                    <p:nvPr/>
                  </p:nvSpPr>
                  <p:spPr bwMode="auto">
                    <a:xfrm flipV="1">
                      <a:off x="3067" y="1139"/>
                      <a:ext cx="101" cy="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1 w 21600"/>
                        <a:gd name="T13" fmla="*/ 4800 h 21600"/>
                        <a:gd name="T14" fmla="*/ 17109 w 21600"/>
                        <a:gd name="T15" fmla="*/ 168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85024" name="Group 84"/>
                <p:cNvGrpSpPr>
                  <a:grpSpLocks/>
                </p:cNvGrpSpPr>
                <p:nvPr/>
              </p:nvGrpSpPr>
              <p:grpSpPr bwMode="auto">
                <a:xfrm>
                  <a:off x="177" y="2647"/>
                  <a:ext cx="1441" cy="317"/>
                  <a:chOff x="242" y="2575"/>
                  <a:chExt cx="543" cy="93"/>
                </a:xfrm>
              </p:grpSpPr>
              <p:grpSp>
                <p:nvGrpSpPr>
                  <p:cNvPr id="85029" name="Group 85"/>
                  <p:cNvGrpSpPr>
                    <a:grpSpLocks/>
                  </p:cNvGrpSpPr>
                  <p:nvPr/>
                </p:nvGrpSpPr>
                <p:grpSpPr bwMode="auto">
                  <a:xfrm>
                    <a:off x="334" y="2575"/>
                    <a:ext cx="80" cy="93"/>
                    <a:chOff x="2742" y="1072"/>
                    <a:chExt cx="80" cy="93"/>
                  </a:xfrm>
                </p:grpSpPr>
                <p:sp>
                  <p:nvSpPr>
                    <p:cNvPr id="85045" name="Rectangle 86"/>
                    <p:cNvSpPr>
                      <a:spLocks noChangeArrowheads="1"/>
                    </p:cNvSpPr>
                    <p:nvPr/>
                  </p:nvSpPr>
                  <p:spPr bwMode="auto">
                    <a:xfrm>
                      <a:off x="2763" y="1072"/>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46" name="AutoShape 87"/>
                    <p:cNvSpPr>
                      <a:spLocks noChangeArrowheads="1"/>
                    </p:cNvSpPr>
                    <p:nvPr/>
                  </p:nvSpPr>
                  <p:spPr bwMode="auto">
                    <a:xfrm>
                      <a:off x="2742" y="1133"/>
                      <a:ext cx="79" cy="32"/>
                    </a:xfrm>
                    <a:prstGeom prst="parallelogram">
                      <a:avLst>
                        <a:gd name="adj" fmla="val 61719"/>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nvGrpSpPr>
                  <p:cNvPr id="85030" name="Group 88"/>
                  <p:cNvGrpSpPr>
                    <a:grpSpLocks/>
                  </p:cNvGrpSpPr>
                  <p:nvPr/>
                </p:nvGrpSpPr>
                <p:grpSpPr bwMode="auto">
                  <a:xfrm>
                    <a:off x="242" y="2575"/>
                    <a:ext cx="80" cy="93"/>
                    <a:chOff x="2742" y="1072"/>
                    <a:chExt cx="80" cy="93"/>
                  </a:xfrm>
                </p:grpSpPr>
                <p:sp>
                  <p:nvSpPr>
                    <p:cNvPr id="85043" name="Rectangle 89"/>
                    <p:cNvSpPr>
                      <a:spLocks noChangeArrowheads="1"/>
                    </p:cNvSpPr>
                    <p:nvPr/>
                  </p:nvSpPr>
                  <p:spPr bwMode="auto">
                    <a:xfrm>
                      <a:off x="2763" y="1072"/>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44" name="AutoShape 90"/>
                    <p:cNvSpPr>
                      <a:spLocks noChangeArrowheads="1"/>
                    </p:cNvSpPr>
                    <p:nvPr/>
                  </p:nvSpPr>
                  <p:spPr bwMode="auto">
                    <a:xfrm>
                      <a:off x="2742" y="1133"/>
                      <a:ext cx="79" cy="32"/>
                    </a:xfrm>
                    <a:prstGeom prst="parallelogram">
                      <a:avLst>
                        <a:gd name="adj" fmla="val 61719"/>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nvGrpSpPr>
                  <p:cNvPr id="85031" name="Group 91"/>
                  <p:cNvGrpSpPr>
                    <a:grpSpLocks/>
                  </p:cNvGrpSpPr>
                  <p:nvPr/>
                </p:nvGrpSpPr>
                <p:grpSpPr bwMode="auto">
                  <a:xfrm>
                    <a:off x="519" y="2575"/>
                    <a:ext cx="80" cy="93"/>
                    <a:chOff x="2742" y="1072"/>
                    <a:chExt cx="80" cy="93"/>
                  </a:xfrm>
                </p:grpSpPr>
                <p:sp>
                  <p:nvSpPr>
                    <p:cNvPr id="85041" name="Rectangle 92"/>
                    <p:cNvSpPr>
                      <a:spLocks noChangeArrowheads="1"/>
                    </p:cNvSpPr>
                    <p:nvPr/>
                  </p:nvSpPr>
                  <p:spPr bwMode="auto">
                    <a:xfrm>
                      <a:off x="2763" y="1072"/>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42" name="AutoShape 93"/>
                    <p:cNvSpPr>
                      <a:spLocks noChangeArrowheads="1"/>
                    </p:cNvSpPr>
                    <p:nvPr/>
                  </p:nvSpPr>
                  <p:spPr bwMode="auto">
                    <a:xfrm>
                      <a:off x="2742" y="1133"/>
                      <a:ext cx="79" cy="32"/>
                    </a:xfrm>
                    <a:prstGeom prst="parallelogram">
                      <a:avLst>
                        <a:gd name="adj" fmla="val 61719"/>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nvGrpSpPr>
                  <p:cNvPr id="85032" name="Group 94"/>
                  <p:cNvGrpSpPr>
                    <a:grpSpLocks/>
                  </p:cNvGrpSpPr>
                  <p:nvPr/>
                </p:nvGrpSpPr>
                <p:grpSpPr bwMode="auto">
                  <a:xfrm>
                    <a:off x="427" y="2575"/>
                    <a:ext cx="80" cy="93"/>
                    <a:chOff x="2742" y="1072"/>
                    <a:chExt cx="80" cy="93"/>
                  </a:xfrm>
                </p:grpSpPr>
                <p:sp>
                  <p:nvSpPr>
                    <p:cNvPr id="85039" name="Rectangle 95"/>
                    <p:cNvSpPr>
                      <a:spLocks noChangeArrowheads="1"/>
                    </p:cNvSpPr>
                    <p:nvPr/>
                  </p:nvSpPr>
                  <p:spPr bwMode="auto">
                    <a:xfrm>
                      <a:off x="2763" y="1072"/>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40" name="AutoShape 96"/>
                    <p:cNvSpPr>
                      <a:spLocks noChangeArrowheads="1"/>
                    </p:cNvSpPr>
                    <p:nvPr/>
                  </p:nvSpPr>
                  <p:spPr bwMode="auto">
                    <a:xfrm>
                      <a:off x="2742" y="1133"/>
                      <a:ext cx="79" cy="32"/>
                    </a:xfrm>
                    <a:prstGeom prst="parallelogram">
                      <a:avLst>
                        <a:gd name="adj" fmla="val 61719"/>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nvGrpSpPr>
                  <p:cNvPr id="85033" name="Group 97"/>
                  <p:cNvGrpSpPr>
                    <a:grpSpLocks/>
                  </p:cNvGrpSpPr>
                  <p:nvPr/>
                </p:nvGrpSpPr>
                <p:grpSpPr bwMode="auto">
                  <a:xfrm>
                    <a:off x="705" y="2575"/>
                    <a:ext cx="80" cy="93"/>
                    <a:chOff x="2742" y="1072"/>
                    <a:chExt cx="80" cy="93"/>
                  </a:xfrm>
                </p:grpSpPr>
                <p:sp>
                  <p:nvSpPr>
                    <p:cNvPr id="85037" name="Rectangle 98"/>
                    <p:cNvSpPr>
                      <a:spLocks noChangeArrowheads="1"/>
                    </p:cNvSpPr>
                    <p:nvPr/>
                  </p:nvSpPr>
                  <p:spPr bwMode="auto">
                    <a:xfrm>
                      <a:off x="2763" y="1072"/>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38" name="AutoShape 99"/>
                    <p:cNvSpPr>
                      <a:spLocks noChangeArrowheads="1"/>
                    </p:cNvSpPr>
                    <p:nvPr/>
                  </p:nvSpPr>
                  <p:spPr bwMode="auto">
                    <a:xfrm>
                      <a:off x="2742" y="1133"/>
                      <a:ext cx="79" cy="32"/>
                    </a:xfrm>
                    <a:prstGeom prst="parallelogram">
                      <a:avLst>
                        <a:gd name="adj" fmla="val 61719"/>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nvGrpSpPr>
                  <p:cNvPr id="85034" name="Group 100"/>
                  <p:cNvGrpSpPr>
                    <a:grpSpLocks/>
                  </p:cNvGrpSpPr>
                  <p:nvPr/>
                </p:nvGrpSpPr>
                <p:grpSpPr bwMode="auto">
                  <a:xfrm>
                    <a:off x="612" y="2575"/>
                    <a:ext cx="80" cy="93"/>
                    <a:chOff x="2742" y="1072"/>
                    <a:chExt cx="80" cy="93"/>
                  </a:xfrm>
                </p:grpSpPr>
                <p:sp>
                  <p:nvSpPr>
                    <p:cNvPr id="85035" name="Rectangle 101"/>
                    <p:cNvSpPr>
                      <a:spLocks noChangeArrowheads="1"/>
                    </p:cNvSpPr>
                    <p:nvPr/>
                  </p:nvSpPr>
                  <p:spPr bwMode="auto">
                    <a:xfrm>
                      <a:off x="2763" y="1072"/>
                      <a:ext cx="59" cy="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36" name="AutoShape 102"/>
                    <p:cNvSpPr>
                      <a:spLocks noChangeArrowheads="1"/>
                    </p:cNvSpPr>
                    <p:nvPr/>
                  </p:nvSpPr>
                  <p:spPr bwMode="auto">
                    <a:xfrm>
                      <a:off x="2742" y="1133"/>
                      <a:ext cx="79" cy="32"/>
                    </a:xfrm>
                    <a:prstGeom prst="parallelogram">
                      <a:avLst>
                        <a:gd name="adj" fmla="val 61719"/>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grpSp>
              <p:nvGrpSpPr>
                <p:cNvPr id="85025" name="Group 103"/>
                <p:cNvGrpSpPr>
                  <a:grpSpLocks/>
                </p:cNvGrpSpPr>
                <p:nvPr/>
              </p:nvGrpSpPr>
              <p:grpSpPr bwMode="auto">
                <a:xfrm>
                  <a:off x="4869" y="2647"/>
                  <a:ext cx="666" cy="310"/>
                  <a:chOff x="2516" y="2063"/>
                  <a:chExt cx="251" cy="91"/>
                </a:xfrm>
              </p:grpSpPr>
              <p:sp>
                <p:nvSpPr>
                  <p:cNvPr id="85026" name="Rectangle 104"/>
                  <p:cNvSpPr>
                    <a:spLocks noChangeArrowheads="1"/>
                  </p:cNvSpPr>
                  <p:nvPr/>
                </p:nvSpPr>
                <p:spPr bwMode="auto">
                  <a:xfrm>
                    <a:off x="2516" y="2063"/>
                    <a:ext cx="59" cy="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27" name="Rectangle 105"/>
                  <p:cNvSpPr>
                    <a:spLocks noChangeArrowheads="1"/>
                  </p:cNvSpPr>
                  <p:nvPr/>
                </p:nvSpPr>
                <p:spPr bwMode="auto">
                  <a:xfrm>
                    <a:off x="2612" y="2063"/>
                    <a:ext cx="59" cy="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85028" name="Rectangle 106"/>
                  <p:cNvSpPr>
                    <a:spLocks noChangeArrowheads="1"/>
                  </p:cNvSpPr>
                  <p:nvPr/>
                </p:nvSpPr>
                <p:spPr bwMode="auto">
                  <a:xfrm>
                    <a:off x="2708" y="2063"/>
                    <a:ext cx="59" cy="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grpSp>
          </p:grpSp>
          <p:sp>
            <p:nvSpPr>
              <p:cNvPr id="85005" name="Rectangle 107"/>
              <p:cNvSpPr>
                <a:spLocks noChangeArrowheads="1"/>
              </p:cNvSpPr>
              <p:nvPr/>
            </p:nvSpPr>
            <p:spPr bwMode="auto">
              <a:xfrm>
                <a:off x="210"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175097"/>
                    </a:solidFill>
                    <a:ea typeface="宋体" panose="02010600030101010101" pitchFamily="2" charset="-122"/>
                  </a:rPr>
                  <a:t>A</a:t>
                </a:r>
              </a:p>
            </p:txBody>
          </p:sp>
          <p:sp>
            <p:nvSpPr>
              <p:cNvPr id="85006" name="Rectangle 108"/>
              <p:cNvSpPr>
                <a:spLocks noChangeArrowheads="1"/>
              </p:cNvSpPr>
              <p:nvPr/>
            </p:nvSpPr>
            <p:spPr bwMode="auto">
              <a:xfrm>
                <a:off x="5104"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BF0922"/>
                    </a:solidFill>
                    <a:ea typeface="宋体" panose="02010600030101010101" pitchFamily="2" charset="-122"/>
                  </a:rPr>
                  <a:t>C</a:t>
                </a:r>
              </a:p>
            </p:txBody>
          </p:sp>
          <p:sp>
            <p:nvSpPr>
              <p:cNvPr id="85007" name="Rectangle 109"/>
              <p:cNvSpPr>
                <a:spLocks noChangeArrowheads="1"/>
              </p:cNvSpPr>
              <p:nvPr/>
            </p:nvSpPr>
            <p:spPr bwMode="auto">
              <a:xfrm>
                <a:off x="458"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175097"/>
                    </a:solidFill>
                    <a:ea typeface="宋体" panose="02010600030101010101" pitchFamily="2" charset="-122"/>
                  </a:rPr>
                  <a:t>A</a:t>
                </a:r>
              </a:p>
            </p:txBody>
          </p:sp>
          <p:sp>
            <p:nvSpPr>
              <p:cNvPr id="85008" name="Rectangle 110"/>
              <p:cNvSpPr>
                <a:spLocks noChangeArrowheads="1"/>
              </p:cNvSpPr>
              <p:nvPr/>
            </p:nvSpPr>
            <p:spPr bwMode="auto">
              <a:xfrm>
                <a:off x="1442"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175097"/>
                    </a:solidFill>
                    <a:ea typeface="宋体" panose="02010600030101010101" pitchFamily="2" charset="-122"/>
                  </a:rPr>
                  <a:t>A</a:t>
                </a:r>
              </a:p>
            </p:txBody>
          </p:sp>
          <p:sp>
            <p:nvSpPr>
              <p:cNvPr id="85009" name="Rectangle 111"/>
              <p:cNvSpPr>
                <a:spLocks noChangeArrowheads="1"/>
              </p:cNvSpPr>
              <p:nvPr/>
            </p:nvSpPr>
            <p:spPr bwMode="auto">
              <a:xfrm>
                <a:off x="706"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175097"/>
                    </a:solidFill>
                    <a:ea typeface="宋体" panose="02010600030101010101" pitchFamily="2" charset="-122"/>
                  </a:rPr>
                  <a:t>A</a:t>
                </a:r>
              </a:p>
            </p:txBody>
          </p:sp>
          <p:sp>
            <p:nvSpPr>
              <p:cNvPr id="85010" name="Rectangle 112"/>
              <p:cNvSpPr>
                <a:spLocks noChangeArrowheads="1"/>
              </p:cNvSpPr>
              <p:nvPr/>
            </p:nvSpPr>
            <p:spPr bwMode="auto">
              <a:xfrm>
                <a:off x="1770"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11" name="Rectangle 113"/>
              <p:cNvSpPr>
                <a:spLocks noChangeArrowheads="1"/>
              </p:cNvSpPr>
              <p:nvPr/>
            </p:nvSpPr>
            <p:spPr bwMode="auto">
              <a:xfrm>
                <a:off x="2106"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12" name="Rectangle 114"/>
              <p:cNvSpPr>
                <a:spLocks noChangeArrowheads="1"/>
              </p:cNvSpPr>
              <p:nvPr/>
            </p:nvSpPr>
            <p:spPr bwMode="auto">
              <a:xfrm>
                <a:off x="3138"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13" name="Rectangle 115"/>
              <p:cNvSpPr>
                <a:spLocks noChangeArrowheads="1"/>
              </p:cNvSpPr>
              <p:nvPr/>
            </p:nvSpPr>
            <p:spPr bwMode="auto">
              <a:xfrm>
                <a:off x="3482"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14" name="Rectangle 116"/>
              <p:cNvSpPr>
                <a:spLocks noChangeArrowheads="1"/>
              </p:cNvSpPr>
              <p:nvPr/>
            </p:nvSpPr>
            <p:spPr bwMode="auto">
              <a:xfrm>
                <a:off x="3826"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15" name="Rectangle 117"/>
              <p:cNvSpPr>
                <a:spLocks noChangeArrowheads="1"/>
              </p:cNvSpPr>
              <p:nvPr/>
            </p:nvSpPr>
            <p:spPr bwMode="auto">
              <a:xfrm>
                <a:off x="4850"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BF0922"/>
                    </a:solidFill>
                    <a:ea typeface="宋体" panose="02010600030101010101" pitchFamily="2" charset="-122"/>
                  </a:rPr>
                  <a:t>C</a:t>
                </a:r>
              </a:p>
            </p:txBody>
          </p:sp>
          <p:sp>
            <p:nvSpPr>
              <p:cNvPr id="85016" name="Rectangle 118"/>
              <p:cNvSpPr>
                <a:spLocks noChangeArrowheads="1"/>
              </p:cNvSpPr>
              <p:nvPr/>
            </p:nvSpPr>
            <p:spPr bwMode="auto">
              <a:xfrm>
                <a:off x="5360"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BF0922"/>
                    </a:solidFill>
                    <a:ea typeface="宋体" panose="02010600030101010101" pitchFamily="2" charset="-122"/>
                  </a:rPr>
                  <a:t>C</a:t>
                </a:r>
              </a:p>
            </p:txBody>
          </p:sp>
          <p:sp>
            <p:nvSpPr>
              <p:cNvPr id="85017" name="Rectangle 119"/>
              <p:cNvSpPr>
                <a:spLocks noChangeArrowheads="1"/>
              </p:cNvSpPr>
              <p:nvPr/>
            </p:nvSpPr>
            <p:spPr bwMode="auto">
              <a:xfrm>
                <a:off x="2456"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18" name="Rectangle 120"/>
              <p:cNvSpPr>
                <a:spLocks noChangeArrowheads="1"/>
              </p:cNvSpPr>
              <p:nvPr/>
            </p:nvSpPr>
            <p:spPr bwMode="auto">
              <a:xfrm>
                <a:off x="2800"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19" name="Rectangle 121"/>
              <p:cNvSpPr>
                <a:spLocks noChangeArrowheads="1"/>
              </p:cNvSpPr>
              <p:nvPr/>
            </p:nvSpPr>
            <p:spPr bwMode="auto">
              <a:xfrm>
                <a:off x="4170"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20" name="Rectangle 122"/>
              <p:cNvSpPr>
                <a:spLocks noChangeArrowheads="1"/>
              </p:cNvSpPr>
              <p:nvPr/>
            </p:nvSpPr>
            <p:spPr bwMode="auto">
              <a:xfrm>
                <a:off x="4514"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chemeClr val="hlink"/>
                    </a:solidFill>
                    <a:ea typeface="宋体" panose="02010600030101010101" pitchFamily="2" charset="-122"/>
                  </a:rPr>
                  <a:t>B</a:t>
                </a:r>
              </a:p>
            </p:txBody>
          </p:sp>
          <p:sp>
            <p:nvSpPr>
              <p:cNvPr id="85021" name="Rectangle 123"/>
              <p:cNvSpPr>
                <a:spLocks noChangeArrowheads="1"/>
              </p:cNvSpPr>
              <p:nvPr/>
            </p:nvSpPr>
            <p:spPr bwMode="auto">
              <a:xfrm>
                <a:off x="954"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175097"/>
                    </a:solidFill>
                    <a:ea typeface="宋体" panose="02010600030101010101" pitchFamily="2" charset="-122"/>
                  </a:rPr>
                  <a:t>A</a:t>
                </a:r>
              </a:p>
            </p:txBody>
          </p:sp>
          <p:sp>
            <p:nvSpPr>
              <p:cNvPr id="85022" name="Rectangle 124"/>
              <p:cNvSpPr>
                <a:spLocks noChangeArrowheads="1"/>
              </p:cNvSpPr>
              <p:nvPr/>
            </p:nvSpPr>
            <p:spPr bwMode="auto">
              <a:xfrm>
                <a:off x="1194" y="23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solidFill>
                      <a:srgbClr val="175097"/>
                    </a:solidFill>
                    <a:ea typeface="宋体" panose="02010600030101010101" pitchFamily="2" charset="-122"/>
                  </a:rPr>
                  <a:t>A</a:t>
                </a:r>
              </a:p>
            </p:txBody>
          </p:sp>
        </p:grpSp>
        <p:sp>
          <p:nvSpPr>
            <p:cNvPr id="85003" name="Rectangle 125"/>
            <p:cNvSpPr>
              <a:spLocks noChangeArrowheads="1"/>
            </p:cNvSpPr>
            <p:nvPr/>
          </p:nvSpPr>
          <p:spPr bwMode="auto">
            <a:xfrm>
              <a:off x="182" y="2376"/>
              <a:ext cx="2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800">
                  <a:ea typeface="MS PGothic" panose="020B0600070205080204" pitchFamily="34" charset="-128"/>
                </a:rPr>
                <a:t>Large-Lot Approach</a:t>
              </a:r>
            </a:p>
          </p:txBody>
        </p:sp>
      </p:grpSp>
      <p:grpSp>
        <p:nvGrpSpPr>
          <p:cNvPr id="84997" name="Group 126"/>
          <p:cNvGrpSpPr>
            <a:grpSpLocks/>
          </p:cNvGrpSpPr>
          <p:nvPr/>
        </p:nvGrpSpPr>
        <p:grpSpPr bwMode="auto">
          <a:xfrm>
            <a:off x="393700" y="5689600"/>
            <a:ext cx="8356600" cy="560388"/>
            <a:chOff x="248" y="3584"/>
            <a:chExt cx="5264" cy="353"/>
          </a:xfrm>
        </p:grpSpPr>
        <p:sp>
          <p:nvSpPr>
            <p:cNvPr id="85000" name="Line 127"/>
            <p:cNvSpPr>
              <a:spLocks noChangeShapeType="1"/>
            </p:cNvSpPr>
            <p:nvPr/>
          </p:nvSpPr>
          <p:spPr bwMode="auto">
            <a:xfrm>
              <a:off x="248" y="3584"/>
              <a:ext cx="5264"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1" name="Rectangle 128"/>
            <p:cNvSpPr>
              <a:spLocks noChangeArrowheads="1"/>
            </p:cNvSpPr>
            <p:nvPr/>
          </p:nvSpPr>
          <p:spPr bwMode="auto">
            <a:xfrm>
              <a:off x="2598" y="3649"/>
              <a:ext cx="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a:ea typeface="MS PGothic" panose="020B0600070205080204" pitchFamily="34" charset="-128"/>
                </a:rPr>
                <a:t>Time</a:t>
              </a:r>
            </a:p>
          </p:txBody>
        </p:sp>
      </p:grpSp>
      <p:pic>
        <p:nvPicPr>
          <p:cNvPr id="84998" name="图片 129" descr="Jelly-Beans-2-Medium.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0"/>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9"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err="1" smtClean="0"/>
              <a:t>Kanban</a:t>
            </a:r>
            <a:endParaRPr lang="en-US" sz="3200" dirty="0" smtClean="0"/>
          </a:p>
        </p:txBody>
      </p:sp>
      <p:sp>
        <p:nvSpPr>
          <p:cNvPr id="264195" name="Rectangle 3"/>
          <p:cNvSpPr>
            <a:spLocks noChangeArrowheads="1"/>
          </p:cNvSpPr>
          <p:nvPr/>
        </p:nvSpPr>
        <p:spPr bwMode="auto">
          <a:xfrm>
            <a:off x="782638" y="1295400"/>
            <a:ext cx="7577137"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2600" indent="-4826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a:ea typeface="宋体" panose="02010600030101010101" pitchFamily="2" charset="-122"/>
              </a:rPr>
              <a:t>Kanban is the Japanese word for card</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a:ea typeface="宋体" panose="02010600030101010101" pitchFamily="2" charset="-122"/>
              </a:rPr>
              <a:t>The card is an authorization for the next container of material to be produced</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a:ea typeface="宋体" panose="02010600030101010101" pitchFamily="2" charset="-122"/>
              </a:rPr>
              <a:t>A sequence of kanbans </a:t>
            </a:r>
            <a:br>
              <a:rPr lang="en-US" altLang="zh-CN" sz="2400">
                <a:ea typeface="宋体" panose="02010600030101010101" pitchFamily="2" charset="-122"/>
              </a:rPr>
            </a:br>
            <a:r>
              <a:rPr lang="en-US" altLang="zh-CN" sz="2400">
                <a:ea typeface="宋体" panose="02010600030101010101" pitchFamily="2" charset="-122"/>
              </a:rPr>
              <a:t>pulls material through </a:t>
            </a:r>
            <a:br>
              <a:rPr lang="en-US" altLang="zh-CN" sz="2400">
                <a:ea typeface="宋体" panose="02010600030101010101" pitchFamily="2" charset="-122"/>
              </a:rPr>
            </a:br>
            <a:r>
              <a:rPr lang="en-US" altLang="zh-CN" sz="2400">
                <a:ea typeface="宋体" panose="02010600030101010101" pitchFamily="2" charset="-122"/>
              </a:rPr>
              <a:t>the process</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a:ea typeface="宋体" panose="02010600030101010101" pitchFamily="2" charset="-122"/>
              </a:rPr>
              <a:t>Many different sorts of </a:t>
            </a:r>
            <a:br>
              <a:rPr lang="en-US" altLang="zh-CN" sz="2400">
                <a:ea typeface="宋体" panose="02010600030101010101" pitchFamily="2" charset="-122"/>
              </a:rPr>
            </a:br>
            <a:r>
              <a:rPr lang="en-US" altLang="zh-CN" sz="2400">
                <a:ea typeface="宋体" panose="02010600030101010101" pitchFamily="2" charset="-122"/>
              </a:rPr>
              <a:t>signals are used, but </a:t>
            </a:r>
            <a:br>
              <a:rPr lang="en-US" altLang="zh-CN" sz="2400">
                <a:ea typeface="宋体" panose="02010600030101010101" pitchFamily="2" charset="-122"/>
              </a:rPr>
            </a:br>
            <a:r>
              <a:rPr lang="en-US" altLang="zh-CN" sz="2400">
                <a:ea typeface="宋体" panose="02010600030101010101" pitchFamily="2" charset="-122"/>
              </a:rPr>
              <a:t>the system is still called </a:t>
            </a:r>
            <a:br>
              <a:rPr lang="en-US" altLang="zh-CN" sz="2400">
                <a:ea typeface="宋体" panose="02010600030101010101" pitchFamily="2" charset="-122"/>
              </a:rPr>
            </a:br>
            <a:r>
              <a:rPr lang="en-US" altLang="zh-CN" sz="2400">
                <a:ea typeface="宋体" panose="02010600030101010101" pitchFamily="2" charset="-122"/>
              </a:rPr>
              <a:t>a kanban</a:t>
            </a:r>
            <a:endParaRPr lang="en-US" altLang="zh-CN">
              <a:ea typeface="宋体" panose="02010600030101010101" pitchFamily="2" charset="-122"/>
            </a:endParaRPr>
          </a:p>
        </p:txBody>
      </p:sp>
      <p:pic>
        <p:nvPicPr>
          <p:cNvPr id="264196" name="Picture 4" descr="Drive throu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688" y="3322638"/>
            <a:ext cx="3014662"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64195"/>
                                        </p:tgtEl>
                                        <p:attrNameLst>
                                          <p:attrName>style.visibility</p:attrName>
                                        </p:attrNameLst>
                                      </p:cBhvr>
                                      <p:to>
                                        <p:strVal val="visible"/>
                                      </p:to>
                                    </p:set>
                                    <p:animEffect transition="in" filter="strips(downRight)">
                                      <p:cBhvr>
                                        <p:cTn id="7" dur="1000"/>
                                        <p:tgtEl>
                                          <p:spTgt spid="264195"/>
                                        </p:tgtEl>
                                      </p:cBhvr>
                                    </p:animEffect>
                                  </p:childTnLst>
                                </p:cTn>
                              </p:par>
                            </p:childTnLst>
                          </p:cTn>
                        </p:par>
                        <p:par>
                          <p:cTn id="8" fill="hold" nodeType="afterGroup">
                            <p:stCondLst>
                              <p:cond delay="2000"/>
                            </p:stCondLst>
                            <p:childTnLst>
                              <p:par>
                                <p:cTn id="9" presetID="23" presetClass="entr" presetSubtype="272" fill="hold" nodeType="afterEffect">
                                  <p:stCondLst>
                                    <p:cond delay="0"/>
                                  </p:stCondLst>
                                  <p:childTnLst>
                                    <p:set>
                                      <p:cBhvr>
                                        <p:cTn id="10" dur="1" fill="hold">
                                          <p:stCondLst>
                                            <p:cond delay="0"/>
                                          </p:stCondLst>
                                        </p:cTn>
                                        <p:tgtEl>
                                          <p:spTgt spid="264196"/>
                                        </p:tgtEl>
                                        <p:attrNameLst>
                                          <p:attrName>style.visibility</p:attrName>
                                        </p:attrNameLst>
                                      </p:cBhvr>
                                      <p:to>
                                        <p:strVal val="visible"/>
                                      </p:to>
                                    </p:set>
                                    <p:anim calcmode="lin" valueType="num">
                                      <p:cBhvr>
                                        <p:cTn id="11" dur="1000" fill="hold"/>
                                        <p:tgtEl>
                                          <p:spTgt spid="264196"/>
                                        </p:tgtEl>
                                        <p:attrNameLst>
                                          <p:attrName>ppt_w</p:attrName>
                                        </p:attrNameLst>
                                      </p:cBhvr>
                                      <p:tavLst>
                                        <p:tav tm="0">
                                          <p:val>
                                            <p:strVal val="2/3*#ppt_w"/>
                                          </p:val>
                                        </p:tav>
                                        <p:tav tm="100000">
                                          <p:val>
                                            <p:strVal val="#ppt_w"/>
                                          </p:val>
                                        </p:tav>
                                      </p:tavLst>
                                    </p:anim>
                                    <p:anim calcmode="lin" valueType="num">
                                      <p:cBhvr>
                                        <p:cTn id="12" dur="1000" fill="hold"/>
                                        <p:tgtEl>
                                          <p:spTgt spid="26419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538" y="1287463"/>
            <a:ext cx="36703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42"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smtClean="0"/>
              <a:t>Kanban</a:t>
            </a:r>
          </a:p>
        </p:txBody>
      </p:sp>
      <p:sp>
        <p:nvSpPr>
          <p:cNvPr id="266243" name="Rectangle 3"/>
          <p:cNvSpPr>
            <a:spLocks noChangeArrowheads="1"/>
          </p:cNvSpPr>
          <p:nvPr/>
        </p:nvSpPr>
        <p:spPr bwMode="auto">
          <a:xfrm>
            <a:off x="693738" y="1546225"/>
            <a:ext cx="3832225"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2600" indent="-4826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Times" panose="02020603050405020304" pitchFamily="18" charset="0"/>
              <a:buAutoNum type="arabicPeriod"/>
            </a:pPr>
            <a:r>
              <a:rPr lang="en-US" altLang="zh-CN" sz="2400">
                <a:ea typeface="宋体" panose="02010600030101010101" pitchFamily="2" charset="-122"/>
              </a:rPr>
              <a:t>User removes a standard sized container</a:t>
            </a:r>
          </a:p>
          <a:p>
            <a:pPr eaLnBrk="1" hangingPunct="1">
              <a:lnSpc>
                <a:spcPct val="90000"/>
              </a:lnSpc>
              <a:spcBef>
                <a:spcPct val="0"/>
              </a:spcBef>
              <a:spcAft>
                <a:spcPct val="40000"/>
              </a:spcAft>
              <a:buClr>
                <a:srgbClr val="BF0922"/>
              </a:buClr>
              <a:buFont typeface="Times" panose="02020603050405020304" pitchFamily="18" charset="0"/>
              <a:buAutoNum type="arabicPeriod"/>
            </a:pPr>
            <a:r>
              <a:rPr lang="en-US" altLang="zh-CN" sz="2400">
                <a:ea typeface="宋体" panose="02010600030101010101" pitchFamily="2" charset="-122"/>
              </a:rPr>
              <a:t>Signal is seen by the producing department as authorization to replenish</a:t>
            </a:r>
            <a:endParaRPr lang="en-US" altLang="zh-CN">
              <a:ea typeface="宋体" panose="02010600030101010101" pitchFamily="2" charset="-122"/>
            </a:endParaRPr>
          </a:p>
        </p:txBody>
      </p:sp>
      <p:sp>
        <p:nvSpPr>
          <p:cNvPr id="266245" name="Line 5"/>
          <p:cNvSpPr>
            <a:spLocks noChangeShapeType="1"/>
          </p:cNvSpPr>
          <p:nvPr/>
        </p:nvSpPr>
        <p:spPr bwMode="auto">
          <a:xfrm flipV="1">
            <a:off x="4254500" y="2641600"/>
            <a:ext cx="673100" cy="50800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6"/>
          <p:cNvGrpSpPr>
            <a:grpSpLocks/>
          </p:cNvGrpSpPr>
          <p:nvPr/>
        </p:nvGrpSpPr>
        <p:grpSpPr bwMode="auto">
          <a:xfrm>
            <a:off x="3451225" y="5740400"/>
            <a:ext cx="2505075" cy="560388"/>
            <a:chOff x="2174" y="3816"/>
            <a:chExt cx="1578" cy="353"/>
          </a:xfrm>
        </p:grpSpPr>
        <p:sp>
          <p:nvSpPr>
            <p:cNvPr id="89099" name="Rectangle 7"/>
            <p:cNvSpPr>
              <a:spLocks noChangeArrowheads="1"/>
            </p:cNvSpPr>
            <p:nvPr/>
          </p:nvSpPr>
          <p:spPr bwMode="auto">
            <a:xfrm>
              <a:off x="2174" y="3849"/>
              <a:ext cx="109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85000"/>
                </a:lnSpc>
                <a:spcBef>
                  <a:spcPct val="0"/>
                </a:spcBef>
                <a:spcAft>
                  <a:spcPct val="0"/>
                </a:spcAft>
                <a:buFontTx/>
                <a:buNone/>
              </a:pPr>
              <a:r>
                <a:rPr lang="en-US" altLang="zh-CN" sz="1600">
                  <a:ea typeface="MS PGothic" panose="020B0600070205080204" pitchFamily="34" charset="-128"/>
                </a:rPr>
                <a:t>Part numbers mark location</a:t>
              </a:r>
            </a:p>
          </p:txBody>
        </p:sp>
        <p:sp>
          <p:nvSpPr>
            <p:cNvPr id="89100" name="Line 8"/>
            <p:cNvSpPr>
              <a:spLocks noChangeShapeType="1"/>
            </p:cNvSpPr>
            <p:nvPr/>
          </p:nvSpPr>
          <p:spPr bwMode="auto">
            <a:xfrm flipV="1">
              <a:off x="3128" y="3816"/>
              <a:ext cx="624" cy="112"/>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9"/>
          <p:cNvGrpSpPr>
            <a:grpSpLocks/>
          </p:cNvGrpSpPr>
          <p:nvPr/>
        </p:nvGrpSpPr>
        <p:grpSpPr bwMode="auto">
          <a:xfrm>
            <a:off x="3146425" y="4419600"/>
            <a:ext cx="3051175" cy="1093788"/>
            <a:chOff x="1982" y="2984"/>
            <a:chExt cx="1922" cy="689"/>
          </a:xfrm>
        </p:grpSpPr>
        <p:sp>
          <p:nvSpPr>
            <p:cNvPr id="89097" name="Rectangle 10"/>
            <p:cNvSpPr>
              <a:spLocks noChangeArrowheads="1"/>
            </p:cNvSpPr>
            <p:nvPr/>
          </p:nvSpPr>
          <p:spPr bwMode="auto">
            <a:xfrm>
              <a:off x="1982" y="3353"/>
              <a:ext cx="106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85000"/>
                </a:lnSpc>
                <a:spcBef>
                  <a:spcPct val="0"/>
                </a:spcBef>
                <a:spcAft>
                  <a:spcPct val="0"/>
                </a:spcAft>
                <a:buFontTx/>
                <a:buNone/>
              </a:pPr>
              <a:r>
                <a:rPr lang="en-US" altLang="zh-CN" sz="1600">
                  <a:ea typeface="MS PGothic" panose="020B0600070205080204" pitchFamily="34" charset="-128"/>
                </a:rPr>
                <a:t>Signal marker on boxes</a:t>
              </a:r>
            </a:p>
          </p:txBody>
        </p:sp>
        <p:sp>
          <p:nvSpPr>
            <p:cNvPr id="89098" name="Line 11"/>
            <p:cNvSpPr>
              <a:spLocks noChangeShapeType="1"/>
            </p:cNvSpPr>
            <p:nvPr/>
          </p:nvSpPr>
          <p:spPr bwMode="auto">
            <a:xfrm flipV="1">
              <a:off x="2976" y="2984"/>
              <a:ext cx="928" cy="448"/>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096"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266244"/>
                                        </p:tgtEl>
                                        <p:attrNameLst>
                                          <p:attrName>style.visibility</p:attrName>
                                        </p:attrNameLst>
                                      </p:cBhvr>
                                      <p:to>
                                        <p:strVal val="visible"/>
                                      </p:to>
                                    </p:set>
                                    <p:animEffect transition="in" filter="dissolve">
                                      <p:cBhvr>
                                        <p:cTn id="7" dur="500"/>
                                        <p:tgtEl>
                                          <p:spTgt spid="266244"/>
                                        </p:tgtEl>
                                      </p:cBhvr>
                                    </p:animEffect>
                                  </p:childTnLst>
                                </p:cTn>
                              </p:par>
                            </p:childTnLst>
                          </p:cTn>
                        </p:par>
                        <p:par>
                          <p:cTn id="8" fill="hold" nodeType="afterGroup">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266243"/>
                                        </p:tgtEl>
                                        <p:attrNameLst>
                                          <p:attrName>style.visibility</p:attrName>
                                        </p:attrNameLst>
                                      </p:cBhvr>
                                      <p:to>
                                        <p:strVal val="visible"/>
                                      </p:to>
                                    </p:set>
                                    <p:animEffect transition="in" filter="strips(downRight)">
                                      <p:cBhvr>
                                        <p:cTn id="11" dur="500"/>
                                        <p:tgtEl>
                                          <p:spTgt spid="266243"/>
                                        </p:tgtEl>
                                      </p:cBhvr>
                                    </p:animEffect>
                                  </p:childTnLst>
                                </p:cTn>
                              </p:par>
                            </p:childTnLst>
                          </p:cTn>
                        </p:par>
                        <p:par>
                          <p:cTn id="12" fill="hold" nodeType="afterGroup">
                            <p:stCondLst>
                              <p:cond delay="3000"/>
                            </p:stCondLst>
                            <p:childTnLst>
                              <p:par>
                                <p:cTn id="13" presetID="22" presetClass="entr" presetSubtype="8" fill="hold" nodeType="afterEffect">
                                  <p:stCondLst>
                                    <p:cond delay="1000"/>
                                  </p:stCondLst>
                                  <p:childTnLst>
                                    <p:set>
                                      <p:cBhvr>
                                        <p:cTn id="14" dur="1" fill="hold">
                                          <p:stCondLst>
                                            <p:cond delay="0"/>
                                          </p:stCondLst>
                                        </p:cTn>
                                        <p:tgtEl>
                                          <p:spTgt spid="266245"/>
                                        </p:tgtEl>
                                        <p:attrNameLst>
                                          <p:attrName>style.visibility</p:attrName>
                                        </p:attrNameLst>
                                      </p:cBhvr>
                                      <p:to>
                                        <p:strVal val="visible"/>
                                      </p:to>
                                    </p:set>
                                    <p:animEffect transition="in" filter="wipe(left)">
                                      <p:cBhvr>
                                        <p:cTn id="15" dur="500"/>
                                        <p:tgtEl>
                                          <p:spTgt spid="266245"/>
                                        </p:tgtEl>
                                      </p:cBhvr>
                                    </p:animEffect>
                                  </p:childTnLst>
                                </p:cTn>
                              </p:par>
                            </p:childTnLst>
                          </p:cTn>
                        </p:par>
                        <p:par>
                          <p:cTn id="16" fill="hold" nodeType="afterGroup">
                            <p:stCondLst>
                              <p:cond delay="4500"/>
                            </p:stCondLst>
                            <p:childTnLst>
                              <p:par>
                                <p:cTn id="17" presetID="22" presetClass="entr" presetSubtype="8" fill="hold" nodeType="afterEffect">
                                  <p:stCondLst>
                                    <p:cond delay="100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nodeType="afterGroup">
                            <p:stCondLst>
                              <p:cond delay="6000"/>
                            </p:stCondLst>
                            <p:childTnLst>
                              <p:par>
                                <p:cTn id="21" presetID="22" presetClass="entr" presetSubtype="8" fill="hold" nodeType="afterEffect">
                                  <p:stCondLst>
                                    <p:cond delay="100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err="1" smtClean="0"/>
              <a:t>Kanban</a:t>
            </a:r>
            <a:endParaRPr lang="en-US" sz="3200" dirty="0" smtClean="0"/>
          </a:p>
        </p:txBody>
      </p:sp>
      <p:grpSp>
        <p:nvGrpSpPr>
          <p:cNvPr id="2" name="Group 75"/>
          <p:cNvGrpSpPr>
            <a:grpSpLocks/>
          </p:cNvGrpSpPr>
          <p:nvPr/>
        </p:nvGrpSpPr>
        <p:grpSpPr bwMode="auto">
          <a:xfrm>
            <a:off x="1435100" y="4064000"/>
            <a:ext cx="1219200" cy="711200"/>
            <a:chOff x="904" y="2560"/>
            <a:chExt cx="768" cy="448"/>
          </a:xfrm>
        </p:grpSpPr>
        <p:sp>
          <p:nvSpPr>
            <p:cNvPr id="91172" name="Rectangle 15"/>
            <p:cNvSpPr>
              <a:spLocks noChangeArrowheads="1"/>
            </p:cNvSpPr>
            <p:nvPr/>
          </p:nvSpPr>
          <p:spPr bwMode="auto">
            <a:xfrm>
              <a:off x="904" y="2712"/>
              <a:ext cx="208" cy="296"/>
            </a:xfrm>
            <a:prstGeom prst="rect">
              <a:avLst/>
            </a:prstGeom>
            <a:solidFill>
              <a:schemeClr val="hlink"/>
            </a:solidFill>
            <a:ln w="952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91173" name="Freeform 16"/>
            <p:cNvSpPr>
              <a:spLocks/>
            </p:cNvSpPr>
            <p:nvPr/>
          </p:nvSpPr>
          <p:spPr bwMode="auto">
            <a:xfrm>
              <a:off x="1120" y="2560"/>
              <a:ext cx="552" cy="304"/>
            </a:xfrm>
            <a:custGeom>
              <a:avLst/>
              <a:gdLst>
                <a:gd name="T0" fmla="*/ 2954 w 480"/>
                <a:gd name="T1" fmla="*/ 0 h 152"/>
                <a:gd name="T2" fmla="*/ 2954 w 480"/>
                <a:gd name="T3" fmla="*/ 1245184 h 152"/>
                <a:gd name="T4" fmla="*/ 0 w 480"/>
                <a:gd name="T5" fmla="*/ 1245184 h 152"/>
                <a:gd name="T6" fmla="*/ 0 60000 65536"/>
                <a:gd name="T7" fmla="*/ 0 60000 65536"/>
                <a:gd name="T8" fmla="*/ 0 60000 65536"/>
                <a:gd name="T9" fmla="*/ 0 w 480"/>
                <a:gd name="T10" fmla="*/ 0 h 152"/>
                <a:gd name="T11" fmla="*/ 480 w 480"/>
                <a:gd name="T12" fmla="*/ 152 h 152"/>
              </a:gdLst>
              <a:ahLst/>
              <a:cxnLst>
                <a:cxn ang="T6">
                  <a:pos x="T0" y="T1"/>
                </a:cxn>
                <a:cxn ang="T7">
                  <a:pos x="T2" y="T3"/>
                </a:cxn>
                <a:cxn ang="T8">
                  <a:pos x="T4" y="T5"/>
                </a:cxn>
              </a:cxnLst>
              <a:rect l="T9" t="T10" r="T11" b="T12"/>
              <a:pathLst>
                <a:path w="480" h="152">
                  <a:moveTo>
                    <a:pt x="480" y="0"/>
                  </a:moveTo>
                  <a:lnTo>
                    <a:pt x="480" y="152"/>
                  </a:lnTo>
                  <a:lnTo>
                    <a:pt x="0" y="152"/>
                  </a:lnTo>
                </a:path>
              </a:pathLst>
            </a:custGeom>
            <a:noFill/>
            <a:ln w="38100">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74" name="Rectangle 17"/>
            <p:cNvSpPr>
              <a:spLocks noChangeArrowheads="1"/>
            </p:cNvSpPr>
            <p:nvPr/>
          </p:nvSpPr>
          <p:spPr bwMode="auto">
            <a:xfrm>
              <a:off x="1126" y="2671"/>
              <a:ext cx="52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85000"/>
                </a:lnSpc>
                <a:spcBef>
                  <a:spcPct val="0"/>
                </a:spcBef>
                <a:spcAft>
                  <a:spcPct val="0"/>
                </a:spcAft>
                <a:buFontTx/>
                <a:buNone/>
              </a:pPr>
              <a:r>
                <a:rPr lang="en-US" altLang="zh-CN" sz="1400">
                  <a:ea typeface="MS PGothic" panose="020B0600070205080204" pitchFamily="34" charset="-128"/>
                </a:rPr>
                <a:t>Kanban</a:t>
              </a:r>
            </a:p>
          </p:txBody>
        </p:sp>
      </p:grpSp>
      <p:grpSp>
        <p:nvGrpSpPr>
          <p:cNvPr id="3" name="Group 39"/>
          <p:cNvGrpSpPr>
            <a:grpSpLocks/>
          </p:cNvGrpSpPr>
          <p:nvPr/>
        </p:nvGrpSpPr>
        <p:grpSpPr bwMode="auto">
          <a:xfrm>
            <a:off x="5715000" y="3784600"/>
            <a:ext cx="1160463" cy="660400"/>
            <a:chOff x="4064" y="2376"/>
            <a:chExt cx="731" cy="416"/>
          </a:xfrm>
        </p:grpSpPr>
        <p:sp>
          <p:nvSpPr>
            <p:cNvPr id="91169" name="Rectangle 40"/>
            <p:cNvSpPr>
              <a:spLocks noChangeArrowheads="1"/>
            </p:cNvSpPr>
            <p:nvPr/>
          </p:nvSpPr>
          <p:spPr bwMode="auto">
            <a:xfrm>
              <a:off x="4064" y="2496"/>
              <a:ext cx="208" cy="296"/>
            </a:xfrm>
            <a:prstGeom prst="rect">
              <a:avLst/>
            </a:prstGeom>
            <a:solidFill>
              <a:schemeClr val="accent2"/>
            </a:solidFill>
            <a:ln w="952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91170" name="Freeform 41"/>
            <p:cNvSpPr>
              <a:spLocks/>
            </p:cNvSpPr>
            <p:nvPr/>
          </p:nvSpPr>
          <p:spPr bwMode="auto">
            <a:xfrm>
              <a:off x="4272" y="2376"/>
              <a:ext cx="520" cy="272"/>
            </a:xfrm>
            <a:custGeom>
              <a:avLst/>
              <a:gdLst>
                <a:gd name="T0" fmla="*/ 1360 w 480"/>
                <a:gd name="T1" fmla="*/ 0 h 152"/>
                <a:gd name="T2" fmla="*/ 1360 w 480"/>
                <a:gd name="T3" fmla="*/ 293390 h 152"/>
                <a:gd name="T4" fmla="*/ 0 w 480"/>
                <a:gd name="T5" fmla="*/ 293390 h 152"/>
                <a:gd name="T6" fmla="*/ 0 60000 65536"/>
                <a:gd name="T7" fmla="*/ 0 60000 65536"/>
                <a:gd name="T8" fmla="*/ 0 60000 65536"/>
                <a:gd name="T9" fmla="*/ 0 w 480"/>
                <a:gd name="T10" fmla="*/ 0 h 152"/>
                <a:gd name="T11" fmla="*/ 480 w 480"/>
                <a:gd name="T12" fmla="*/ 152 h 152"/>
              </a:gdLst>
              <a:ahLst/>
              <a:cxnLst>
                <a:cxn ang="T6">
                  <a:pos x="T0" y="T1"/>
                </a:cxn>
                <a:cxn ang="T7">
                  <a:pos x="T2" y="T3"/>
                </a:cxn>
                <a:cxn ang="T8">
                  <a:pos x="T4" y="T5"/>
                </a:cxn>
              </a:cxnLst>
              <a:rect l="T9" t="T10" r="T11" b="T12"/>
              <a:pathLst>
                <a:path w="480" h="152">
                  <a:moveTo>
                    <a:pt x="480" y="0"/>
                  </a:moveTo>
                  <a:lnTo>
                    <a:pt x="480" y="152"/>
                  </a:lnTo>
                  <a:lnTo>
                    <a:pt x="0" y="152"/>
                  </a:lnTo>
                </a:path>
              </a:pathLst>
            </a:custGeom>
            <a:noFill/>
            <a:ln w="38100">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71" name="Rectangle 42"/>
            <p:cNvSpPr>
              <a:spLocks noChangeArrowheads="1"/>
            </p:cNvSpPr>
            <p:nvPr/>
          </p:nvSpPr>
          <p:spPr bwMode="auto">
            <a:xfrm>
              <a:off x="4270" y="2479"/>
              <a:ext cx="52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85000"/>
                </a:lnSpc>
                <a:spcBef>
                  <a:spcPct val="0"/>
                </a:spcBef>
                <a:spcAft>
                  <a:spcPct val="0"/>
                </a:spcAft>
                <a:buFontTx/>
                <a:buNone/>
              </a:pPr>
              <a:r>
                <a:rPr lang="en-US" altLang="zh-CN" sz="1400">
                  <a:ea typeface="MS PGothic" panose="020B0600070205080204" pitchFamily="34" charset="-128"/>
                </a:rPr>
                <a:t>Kanban</a:t>
              </a:r>
            </a:p>
          </p:txBody>
        </p:sp>
      </p:grpSp>
      <p:grpSp>
        <p:nvGrpSpPr>
          <p:cNvPr id="4" name="Group 72"/>
          <p:cNvGrpSpPr>
            <a:grpSpLocks/>
          </p:cNvGrpSpPr>
          <p:nvPr/>
        </p:nvGrpSpPr>
        <p:grpSpPr bwMode="auto">
          <a:xfrm>
            <a:off x="4818063" y="2430463"/>
            <a:ext cx="1717675" cy="1619250"/>
            <a:chOff x="3035" y="1531"/>
            <a:chExt cx="1082" cy="1020"/>
          </a:xfrm>
        </p:grpSpPr>
        <p:sp>
          <p:nvSpPr>
            <p:cNvPr id="91165" name="Line 6"/>
            <p:cNvSpPr>
              <a:spLocks noChangeShapeType="1"/>
            </p:cNvSpPr>
            <p:nvPr/>
          </p:nvSpPr>
          <p:spPr bwMode="auto">
            <a:xfrm>
              <a:off x="3901" y="2272"/>
              <a:ext cx="216" cy="0"/>
            </a:xfrm>
            <a:prstGeom prst="line">
              <a:avLst/>
            </a:prstGeom>
            <a:noFill/>
            <a:ln w="127000">
              <a:solidFill>
                <a:srgbClr val="175097"/>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1166"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 y="1913"/>
              <a:ext cx="858"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67" name="Rectangle 54"/>
            <p:cNvSpPr>
              <a:spLocks noChangeArrowheads="1"/>
            </p:cNvSpPr>
            <p:nvPr/>
          </p:nvSpPr>
          <p:spPr bwMode="auto">
            <a:xfrm>
              <a:off x="3074" y="1531"/>
              <a:ext cx="70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MS PGothic" panose="020B0600070205080204" pitchFamily="34" charset="-128"/>
                </a:rPr>
                <a:t>Final assembly</a:t>
              </a:r>
            </a:p>
          </p:txBody>
        </p:sp>
        <p:sp>
          <p:nvSpPr>
            <p:cNvPr id="91168" name="Line 61"/>
            <p:cNvSpPr>
              <a:spLocks noChangeShapeType="1"/>
            </p:cNvSpPr>
            <p:nvPr/>
          </p:nvSpPr>
          <p:spPr bwMode="auto">
            <a:xfrm>
              <a:off x="3424" y="1812"/>
              <a:ext cx="0" cy="224"/>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74"/>
          <p:cNvGrpSpPr>
            <a:grpSpLocks/>
          </p:cNvGrpSpPr>
          <p:nvPr/>
        </p:nvGrpSpPr>
        <p:grpSpPr bwMode="auto">
          <a:xfrm>
            <a:off x="2095500" y="2273300"/>
            <a:ext cx="2781300" cy="1841500"/>
            <a:chOff x="1320" y="1432"/>
            <a:chExt cx="1752" cy="1160"/>
          </a:xfrm>
        </p:grpSpPr>
        <p:sp>
          <p:nvSpPr>
            <p:cNvPr id="91160" name="Line 50"/>
            <p:cNvSpPr>
              <a:spLocks noChangeShapeType="1"/>
            </p:cNvSpPr>
            <p:nvPr/>
          </p:nvSpPr>
          <p:spPr bwMode="auto">
            <a:xfrm>
              <a:off x="2480" y="2088"/>
              <a:ext cx="592" cy="64"/>
            </a:xfrm>
            <a:prstGeom prst="line">
              <a:avLst/>
            </a:prstGeom>
            <a:noFill/>
            <a:ln w="127000">
              <a:solidFill>
                <a:srgbClr val="175097"/>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1161" name="Group 7"/>
            <p:cNvGrpSpPr>
              <a:grpSpLocks/>
            </p:cNvGrpSpPr>
            <p:nvPr/>
          </p:nvGrpSpPr>
          <p:grpSpPr bwMode="auto">
            <a:xfrm>
              <a:off x="1320" y="1432"/>
              <a:ext cx="1160" cy="1160"/>
              <a:chOff x="1096" y="1424"/>
              <a:chExt cx="1160" cy="1160"/>
            </a:xfrm>
          </p:grpSpPr>
          <p:pic>
            <p:nvPicPr>
              <p:cNvPr id="9116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 y="1458"/>
                <a:ext cx="1124"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63" name="Oval 9"/>
              <p:cNvSpPr>
                <a:spLocks noChangeArrowheads="1"/>
              </p:cNvSpPr>
              <p:nvPr/>
            </p:nvSpPr>
            <p:spPr bwMode="auto">
              <a:xfrm>
                <a:off x="1096" y="1424"/>
                <a:ext cx="1160" cy="1160"/>
              </a:xfrm>
              <a:prstGeom prst="ellipse">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91164" name="Rectangle 10"/>
              <p:cNvSpPr>
                <a:spLocks noChangeArrowheads="1"/>
              </p:cNvSpPr>
              <p:nvPr/>
            </p:nvSpPr>
            <p:spPr bwMode="auto">
              <a:xfrm>
                <a:off x="1414" y="1863"/>
                <a:ext cx="49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MS PGothic" panose="020B0600070205080204" pitchFamily="34" charset="-128"/>
                  </a:rPr>
                  <a:t>Work cell</a:t>
                </a:r>
              </a:p>
            </p:txBody>
          </p:sp>
        </p:grpSp>
      </p:grpSp>
      <p:grpSp>
        <p:nvGrpSpPr>
          <p:cNvPr id="7" name="Group 73"/>
          <p:cNvGrpSpPr>
            <a:grpSpLocks/>
          </p:cNvGrpSpPr>
          <p:nvPr/>
        </p:nvGrpSpPr>
        <p:grpSpPr bwMode="auto">
          <a:xfrm>
            <a:off x="3492500" y="4064000"/>
            <a:ext cx="1638300" cy="711200"/>
            <a:chOff x="2200" y="2560"/>
            <a:chExt cx="1032" cy="448"/>
          </a:xfrm>
        </p:grpSpPr>
        <p:sp>
          <p:nvSpPr>
            <p:cNvPr id="91157" name="Rectangle 66"/>
            <p:cNvSpPr>
              <a:spLocks noChangeArrowheads="1"/>
            </p:cNvSpPr>
            <p:nvPr/>
          </p:nvSpPr>
          <p:spPr bwMode="auto">
            <a:xfrm>
              <a:off x="2200" y="2712"/>
              <a:ext cx="208" cy="296"/>
            </a:xfrm>
            <a:prstGeom prst="rect">
              <a:avLst/>
            </a:prstGeom>
            <a:solidFill>
              <a:srgbClr val="BF0922"/>
            </a:solidFill>
            <a:ln w="952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en-US" altLang="zh-CN" sz="1800" b="0">
                <a:ea typeface="宋体" panose="02010600030101010101" pitchFamily="2" charset="-122"/>
              </a:endParaRPr>
            </a:p>
          </p:txBody>
        </p:sp>
        <p:sp>
          <p:nvSpPr>
            <p:cNvPr id="91158" name="Freeform 67"/>
            <p:cNvSpPr>
              <a:spLocks/>
            </p:cNvSpPr>
            <p:nvPr/>
          </p:nvSpPr>
          <p:spPr bwMode="auto">
            <a:xfrm>
              <a:off x="2416" y="2560"/>
              <a:ext cx="816" cy="304"/>
            </a:xfrm>
            <a:custGeom>
              <a:avLst/>
              <a:gdLst>
                <a:gd name="T0" fmla="*/ 475410 w 480"/>
                <a:gd name="T1" fmla="*/ 0 h 152"/>
                <a:gd name="T2" fmla="*/ 475410 w 480"/>
                <a:gd name="T3" fmla="*/ 1245184 h 152"/>
                <a:gd name="T4" fmla="*/ 0 w 480"/>
                <a:gd name="T5" fmla="*/ 1245184 h 152"/>
                <a:gd name="T6" fmla="*/ 0 60000 65536"/>
                <a:gd name="T7" fmla="*/ 0 60000 65536"/>
                <a:gd name="T8" fmla="*/ 0 60000 65536"/>
                <a:gd name="T9" fmla="*/ 0 w 480"/>
                <a:gd name="T10" fmla="*/ 0 h 152"/>
                <a:gd name="T11" fmla="*/ 480 w 480"/>
                <a:gd name="T12" fmla="*/ 152 h 152"/>
              </a:gdLst>
              <a:ahLst/>
              <a:cxnLst>
                <a:cxn ang="T6">
                  <a:pos x="T0" y="T1"/>
                </a:cxn>
                <a:cxn ang="T7">
                  <a:pos x="T2" y="T3"/>
                </a:cxn>
                <a:cxn ang="T8">
                  <a:pos x="T4" y="T5"/>
                </a:cxn>
              </a:cxnLst>
              <a:rect l="T9" t="T10" r="T11" b="T12"/>
              <a:pathLst>
                <a:path w="480" h="152">
                  <a:moveTo>
                    <a:pt x="480" y="0"/>
                  </a:moveTo>
                  <a:lnTo>
                    <a:pt x="480" y="152"/>
                  </a:lnTo>
                  <a:lnTo>
                    <a:pt x="0" y="152"/>
                  </a:lnTo>
                </a:path>
              </a:pathLst>
            </a:custGeom>
            <a:noFill/>
            <a:ln w="38100">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9" name="Rectangle 68"/>
            <p:cNvSpPr>
              <a:spLocks noChangeArrowheads="1"/>
            </p:cNvSpPr>
            <p:nvPr/>
          </p:nvSpPr>
          <p:spPr bwMode="auto">
            <a:xfrm>
              <a:off x="2590" y="2671"/>
              <a:ext cx="52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85000"/>
                </a:lnSpc>
                <a:spcBef>
                  <a:spcPct val="0"/>
                </a:spcBef>
                <a:spcAft>
                  <a:spcPct val="0"/>
                </a:spcAft>
                <a:buFontTx/>
                <a:buNone/>
              </a:pPr>
              <a:r>
                <a:rPr lang="en-US" altLang="zh-CN" sz="1400">
                  <a:ea typeface="MS PGothic" panose="020B0600070205080204" pitchFamily="34" charset="-128"/>
                </a:rPr>
                <a:t>Kanban</a:t>
              </a:r>
            </a:p>
          </p:txBody>
        </p:sp>
      </p:grpSp>
      <p:grpSp>
        <p:nvGrpSpPr>
          <p:cNvPr id="8" name="Group 76"/>
          <p:cNvGrpSpPr>
            <a:grpSpLocks/>
          </p:cNvGrpSpPr>
          <p:nvPr/>
        </p:nvGrpSpPr>
        <p:grpSpPr bwMode="auto">
          <a:xfrm>
            <a:off x="473075" y="2347913"/>
            <a:ext cx="1592263" cy="1450975"/>
            <a:chOff x="298" y="1479"/>
            <a:chExt cx="1003" cy="914"/>
          </a:xfrm>
        </p:grpSpPr>
        <p:sp>
          <p:nvSpPr>
            <p:cNvPr id="91154" name="Rectangle 13"/>
            <p:cNvSpPr>
              <a:spLocks noChangeArrowheads="1"/>
            </p:cNvSpPr>
            <p:nvPr/>
          </p:nvSpPr>
          <p:spPr bwMode="auto">
            <a:xfrm>
              <a:off x="406" y="1479"/>
              <a:ext cx="87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MS PGothic" panose="020B0600070205080204" pitchFamily="34" charset="-128"/>
                </a:rPr>
                <a:t>Material/Parts Supplier</a:t>
              </a:r>
            </a:p>
          </p:txBody>
        </p:sp>
        <p:sp>
          <p:nvSpPr>
            <p:cNvPr id="91155" name="Line 60"/>
            <p:cNvSpPr>
              <a:spLocks noChangeShapeType="1"/>
            </p:cNvSpPr>
            <p:nvPr/>
          </p:nvSpPr>
          <p:spPr bwMode="auto">
            <a:xfrm>
              <a:off x="1005" y="1840"/>
              <a:ext cx="296" cy="0"/>
            </a:xfrm>
            <a:prstGeom prst="line">
              <a:avLst/>
            </a:prstGeom>
            <a:noFill/>
            <a:ln w="127000">
              <a:solidFill>
                <a:srgbClr val="175097"/>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1156" name="Picture 69" descr="f19-9 factor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 y="1831"/>
              <a:ext cx="961"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71"/>
          <p:cNvGrpSpPr>
            <a:grpSpLocks/>
          </p:cNvGrpSpPr>
          <p:nvPr/>
        </p:nvGrpSpPr>
        <p:grpSpPr bwMode="auto">
          <a:xfrm>
            <a:off x="6207125" y="2430463"/>
            <a:ext cx="2522538" cy="1457325"/>
            <a:chOff x="3910" y="1531"/>
            <a:chExt cx="1589" cy="918"/>
          </a:xfrm>
        </p:grpSpPr>
        <p:pic>
          <p:nvPicPr>
            <p:cNvPr id="91147"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 y="2059"/>
              <a:ext cx="42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8" name="Line 25"/>
            <p:cNvSpPr>
              <a:spLocks noChangeShapeType="1"/>
            </p:cNvSpPr>
            <p:nvPr/>
          </p:nvSpPr>
          <p:spPr bwMode="auto">
            <a:xfrm>
              <a:off x="4542" y="2270"/>
              <a:ext cx="216" cy="0"/>
            </a:xfrm>
            <a:prstGeom prst="line">
              <a:avLst/>
            </a:prstGeom>
            <a:noFill/>
            <a:ln w="127000">
              <a:solidFill>
                <a:srgbClr val="175097"/>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9" name="Rectangle 45"/>
            <p:cNvSpPr>
              <a:spLocks noChangeArrowheads="1"/>
            </p:cNvSpPr>
            <p:nvPr/>
          </p:nvSpPr>
          <p:spPr bwMode="auto">
            <a:xfrm>
              <a:off x="3910" y="1531"/>
              <a:ext cx="73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MS PGothic" panose="020B0600070205080204" pitchFamily="34" charset="-128"/>
                </a:rPr>
                <a:t>Finished goods</a:t>
              </a:r>
            </a:p>
          </p:txBody>
        </p:sp>
        <p:sp>
          <p:nvSpPr>
            <p:cNvPr id="91150" name="Line 46"/>
            <p:cNvSpPr>
              <a:spLocks noChangeShapeType="1"/>
            </p:cNvSpPr>
            <p:nvPr/>
          </p:nvSpPr>
          <p:spPr bwMode="auto">
            <a:xfrm>
              <a:off x="4280" y="1812"/>
              <a:ext cx="0" cy="224"/>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1" name="Rectangle 48"/>
            <p:cNvSpPr>
              <a:spLocks noChangeArrowheads="1"/>
            </p:cNvSpPr>
            <p:nvPr/>
          </p:nvSpPr>
          <p:spPr bwMode="auto">
            <a:xfrm>
              <a:off x="4654" y="1531"/>
              <a:ext cx="74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lnSpc>
                  <a:spcPct val="85000"/>
                </a:lnSpc>
                <a:spcBef>
                  <a:spcPct val="0"/>
                </a:spcBef>
                <a:spcAft>
                  <a:spcPct val="0"/>
                </a:spcAft>
                <a:buFontTx/>
                <a:buNone/>
              </a:pPr>
              <a:r>
                <a:rPr lang="en-US" altLang="zh-CN" sz="1400">
                  <a:ea typeface="MS PGothic" panose="020B0600070205080204" pitchFamily="34" charset="-128"/>
                </a:rPr>
                <a:t>Customer order</a:t>
              </a:r>
            </a:p>
          </p:txBody>
        </p:sp>
        <p:sp>
          <p:nvSpPr>
            <p:cNvPr id="91152" name="Line 49"/>
            <p:cNvSpPr>
              <a:spLocks noChangeShapeType="1"/>
            </p:cNvSpPr>
            <p:nvPr/>
          </p:nvSpPr>
          <p:spPr bwMode="auto">
            <a:xfrm>
              <a:off x="5028" y="1812"/>
              <a:ext cx="0" cy="224"/>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1153" name="Picture 70" descr="f16-9 tru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 y="2095"/>
              <a:ext cx="71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146" name="页脚占位符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nodeType="afterGroup">
                            <p:stCondLst>
                              <p:cond delay="2000"/>
                            </p:stCondLst>
                            <p:childTnLst>
                              <p:par>
                                <p:cTn id="9" presetID="22" presetClass="entr" presetSubtype="2"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nodeType="afterGroup">
                            <p:stCondLst>
                              <p:cond delay="3500"/>
                            </p:stCondLst>
                            <p:childTnLst>
                              <p:par>
                                <p:cTn id="13" presetID="22" presetClass="entr" presetSubtype="8" fill="hold" nodeType="afterEffect">
                                  <p:stCondLst>
                                    <p:cond delay="10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par>
                          <p:cTn id="16" fill="hold" nodeType="afterGroup">
                            <p:stCondLst>
                              <p:cond delay="5500"/>
                            </p:stCondLst>
                            <p:childTnLst>
                              <p:par>
                                <p:cTn id="17" presetID="22" presetClass="entr" presetSubtype="2" fill="hold" nodeType="after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1000"/>
                                        <p:tgtEl>
                                          <p:spTgt spid="7"/>
                                        </p:tgtEl>
                                      </p:cBhvr>
                                    </p:animEffect>
                                  </p:childTnLst>
                                </p:cTn>
                              </p:par>
                            </p:childTnLst>
                          </p:cTn>
                        </p:par>
                        <p:par>
                          <p:cTn id="20" fill="hold" nodeType="afterGroup">
                            <p:stCondLst>
                              <p:cond delay="7500"/>
                            </p:stCondLst>
                            <p:childTnLst>
                              <p:par>
                                <p:cTn id="21" presetID="22" presetClass="entr" presetSubtype="8" fill="hold" nodeType="afterEffect">
                                  <p:stCondLst>
                                    <p:cond delay="100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1000"/>
                                        <p:tgtEl>
                                          <p:spTgt spid="5"/>
                                        </p:tgtEl>
                                      </p:cBhvr>
                                    </p:animEffect>
                                  </p:childTnLst>
                                </p:cTn>
                              </p:par>
                            </p:childTnLst>
                          </p:cTn>
                        </p:par>
                        <p:par>
                          <p:cTn id="24" fill="hold" nodeType="afterGroup">
                            <p:stCondLst>
                              <p:cond delay="9500"/>
                            </p:stCondLst>
                            <p:childTnLst>
                              <p:par>
                                <p:cTn id="25" presetID="22" presetClass="entr" presetSubtype="2" fill="hold" nodeType="afterEffect">
                                  <p:stCondLst>
                                    <p:cond delay="100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1000"/>
                                        <p:tgtEl>
                                          <p:spTgt spid="2"/>
                                        </p:tgtEl>
                                      </p:cBhvr>
                                    </p:animEffect>
                                  </p:childTnLst>
                                </p:cTn>
                              </p:par>
                            </p:childTnLst>
                          </p:cTn>
                        </p:par>
                        <p:par>
                          <p:cTn id="28" fill="hold" nodeType="afterGroup">
                            <p:stCondLst>
                              <p:cond delay="11500"/>
                            </p:stCondLst>
                            <p:childTnLst>
                              <p:par>
                                <p:cTn id="29" presetID="22" presetClass="entr" presetSubtype="8" fill="hold" nodeType="after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smtClean="0"/>
              <a:t>JIT Quality</a:t>
            </a:r>
          </a:p>
        </p:txBody>
      </p:sp>
      <p:sp>
        <p:nvSpPr>
          <p:cNvPr id="282627" name="Rectangle 3"/>
          <p:cNvSpPr>
            <a:spLocks noChangeArrowheads="1"/>
          </p:cNvSpPr>
          <p:nvPr/>
        </p:nvSpPr>
        <p:spPr bwMode="auto">
          <a:xfrm>
            <a:off x="711200" y="1295400"/>
            <a:ext cx="7721600" cy="29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1168400" indent="-455613">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Strong relationship</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JIT cuts the cost of obtaining good quality because JIT exposes poor quality</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Because lead times are shorter, quality problems are exposed sooner</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Better quality means fewer buffers and allows simpler JIT systems to be used</a:t>
            </a:r>
            <a:endParaRPr lang="en-US" altLang="zh-CN" sz="2800" b="1">
              <a:ea typeface="宋体" panose="02010600030101010101" pitchFamily="2" charset="-122"/>
            </a:endParaRPr>
          </a:p>
        </p:txBody>
      </p:sp>
      <p:sp>
        <p:nvSpPr>
          <p:cNvPr id="93188"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82627"/>
                                        </p:tgtEl>
                                        <p:attrNameLst>
                                          <p:attrName>style.visibility</p:attrName>
                                        </p:attrNameLst>
                                      </p:cBhvr>
                                      <p:to>
                                        <p:strVal val="visible"/>
                                      </p:to>
                                    </p:set>
                                    <p:animEffect transition="in" filter="strips(downRight)">
                                      <p:cBhvr>
                                        <p:cTn id="7" dur="500"/>
                                        <p:tgtEl>
                                          <p:spTgt spid="282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smtClean="0"/>
              <a:t>JIT Quality Tactics</a:t>
            </a:r>
          </a:p>
        </p:txBody>
      </p:sp>
      <p:grpSp>
        <p:nvGrpSpPr>
          <p:cNvPr id="2" name="Group 3"/>
          <p:cNvGrpSpPr>
            <a:grpSpLocks/>
          </p:cNvGrpSpPr>
          <p:nvPr/>
        </p:nvGrpSpPr>
        <p:grpSpPr bwMode="auto">
          <a:xfrm>
            <a:off x="1384300" y="1727200"/>
            <a:ext cx="6269038" cy="4064000"/>
            <a:chOff x="872" y="1424"/>
            <a:chExt cx="3949" cy="2560"/>
          </a:xfrm>
        </p:grpSpPr>
        <p:sp>
          <p:nvSpPr>
            <p:cNvPr id="95237" name="Rectangle 4"/>
            <p:cNvSpPr>
              <a:spLocks noChangeArrowheads="1"/>
            </p:cNvSpPr>
            <p:nvPr/>
          </p:nvSpPr>
          <p:spPr bwMode="auto">
            <a:xfrm>
              <a:off x="890" y="1475"/>
              <a:ext cx="3931" cy="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40000"/>
                </a:spcBef>
                <a:spcAft>
                  <a:spcPct val="0"/>
                </a:spcAft>
                <a:buFontTx/>
                <a:buNone/>
              </a:pPr>
              <a:r>
                <a:rPr lang="en-US" altLang="zh-CN" sz="2800">
                  <a:ea typeface="MS PGothic" panose="020B0600070205080204" pitchFamily="34" charset="-128"/>
                </a:rPr>
                <a:t>Use statistical process control</a:t>
              </a:r>
            </a:p>
            <a:p>
              <a:pPr eaLnBrk="1" hangingPunct="1">
                <a:lnSpc>
                  <a:spcPct val="90000"/>
                </a:lnSpc>
                <a:spcBef>
                  <a:spcPct val="40000"/>
                </a:spcBef>
                <a:spcAft>
                  <a:spcPct val="0"/>
                </a:spcAft>
                <a:buFontTx/>
                <a:buNone/>
              </a:pPr>
              <a:r>
                <a:rPr lang="en-US" altLang="zh-CN" sz="2800">
                  <a:ea typeface="MS PGothic" panose="020B0600070205080204" pitchFamily="34" charset="-128"/>
                </a:rPr>
                <a:t>Empower employees</a:t>
              </a:r>
            </a:p>
            <a:p>
              <a:pPr eaLnBrk="1" hangingPunct="1">
                <a:lnSpc>
                  <a:spcPct val="90000"/>
                </a:lnSpc>
                <a:spcBef>
                  <a:spcPct val="40000"/>
                </a:spcBef>
                <a:spcAft>
                  <a:spcPct val="0"/>
                </a:spcAft>
                <a:buFontTx/>
                <a:buNone/>
              </a:pPr>
              <a:r>
                <a:rPr lang="en-US" altLang="zh-CN" sz="2800">
                  <a:ea typeface="MS PGothic" panose="020B0600070205080204" pitchFamily="34" charset="-128"/>
                </a:rPr>
                <a:t>Build fail-safe methods (poka-yoke, checklists, etc.)</a:t>
              </a:r>
            </a:p>
            <a:p>
              <a:pPr eaLnBrk="1" hangingPunct="1">
                <a:lnSpc>
                  <a:spcPct val="90000"/>
                </a:lnSpc>
                <a:spcBef>
                  <a:spcPct val="40000"/>
                </a:spcBef>
                <a:spcAft>
                  <a:spcPct val="0"/>
                </a:spcAft>
                <a:buFontTx/>
                <a:buNone/>
              </a:pPr>
              <a:r>
                <a:rPr lang="en-US" altLang="zh-CN" sz="2800">
                  <a:ea typeface="MS PGothic" panose="020B0600070205080204" pitchFamily="34" charset="-128"/>
                </a:rPr>
                <a:t>Expose poor quality with small lot JIT</a:t>
              </a:r>
            </a:p>
            <a:p>
              <a:pPr eaLnBrk="1" hangingPunct="1">
                <a:lnSpc>
                  <a:spcPct val="90000"/>
                </a:lnSpc>
                <a:spcBef>
                  <a:spcPct val="40000"/>
                </a:spcBef>
                <a:spcAft>
                  <a:spcPct val="0"/>
                </a:spcAft>
                <a:buFontTx/>
                <a:buNone/>
              </a:pPr>
              <a:r>
                <a:rPr lang="en-US" altLang="zh-CN" sz="2800">
                  <a:ea typeface="MS PGothic" panose="020B0600070205080204" pitchFamily="34" charset="-128"/>
                </a:rPr>
                <a:t>Provide immediate feedback</a:t>
              </a:r>
            </a:p>
          </p:txBody>
        </p:sp>
        <p:sp>
          <p:nvSpPr>
            <p:cNvPr id="95238" name="Line 5"/>
            <p:cNvSpPr>
              <a:spLocks noChangeShapeType="1"/>
            </p:cNvSpPr>
            <p:nvPr/>
          </p:nvSpPr>
          <p:spPr bwMode="auto">
            <a:xfrm>
              <a:off x="872" y="1424"/>
              <a:ext cx="3864" cy="0"/>
            </a:xfrm>
            <a:prstGeom prst="line">
              <a:avLst/>
            </a:prstGeom>
            <a:noFill/>
            <a:ln w="57150">
              <a:solidFill>
                <a:srgbClr val="BF092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9" name="Line 6"/>
            <p:cNvSpPr>
              <a:spLocks noChangeShapeType="1"/>
            </p:cNvSpPr>
            <p:nvPr/>
          </p:nvSpPr>
          <p:spPr bwMode="auto">
            <a:xfrm>
              <a:off x="872" y="3984"/>
              <a:ext cx="3864" cy="0"/>
            </a:xfrm>
            <a:prstGeom prst="line">
              <a:avLst/>
            </a:prstGeom>
            <a:noFill/>
            <a:ln w="57150">
              <a:solidFill>
                <a:srgbClr val="BF092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5236" name="页脚占位符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685800" y="-241300"/>
            <a:ext cx="7772400" cy="927100"/>
          </a:xfrm>
          <a:extLst/>
        </p:spPr>
        <p:txBody>
          <a:bodyPr/>
          <a:lstStyle/>
          <a:p>
            <a:pPr eaLnBrk="1" hangingPunct="1">
              <a:lnSpc>
                <a:spcPct val="80000"/>
              </a:lnSpc>
              <a:defRPr/>
            </a:pPr>
            <a:r>
              <a:rPr lang="en-US" sz="3200" dirty="0" smtClean="0"/>
              <a:t>JIT in Services</a:t>
            </a:r>
          </a:p>
        </p:txBody>
      </p:sp>
      <p:sp>
        <p:nvSpPr>
          <p:cNvPr id="296963" name="Rectangle 3"/>
          <p:cNvSpPr>
            <a:spLocks noChangeArrowheads="1"/>
          </p:cNvSpPr>
          <p:nvPr/>
        </p:nvSpPr>
        <p:spPr bwMode="auto">
          <a:xfrm>
            <a:off x="774700" y="1371600"/>
            <a:ext cx="7548563"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1168400" indent="-455613">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The JIT techniques used in manufacturing are used in services</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Suppliers</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Layouts</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Inventory</a:t>
            </a:r>
          </a:p>
          <a:p>
            <a:pPr lvl="1" eaLnBrk="1" hangingPunct="1">
              <a:lnSpc>
                <a:spcPct val="90000"/>
              </a:lnSpc>
              <a:spcBef>
                <a:spcPct val="0"/>
              </a:spcBef>
              <a:spcAft>
                <a:spcPct val="40000"/>
              </a:spcAft>
              <a:buClr>
                <a:srgbClr val="BF0922"/>
              </a:buClr>
              <a:buFont typeface="Wingdings" panose="05000000000000000000" pitchFamily="2" charset="2"/>
              <a:buChar char="u"/>
            </a:pPr>
            <a:r>
              <a:rPr lang="en-US" altLang="zh-CN" sz="2400" b="1">
                <a:ea typeface="宋体" panose="02010600030101010101" pitchFamily="2" charset="-122"/>
              </a:rPr>
              <a:t>Scheduling</a:t>
            </a:r>
            <a:endParaRPr lang="en-US" altLang="zh-CN" sz="2800" b="1">
              <a:ea typeface="宋体" panose="02010600030101010101" pitchFamily="2" charset="-122"/>
            </a:endParaRPr>
          </a:p>
        </p:txBody>
      </p:sp>
      <p:pic>
        <p:nvPicPr>
          <p:cNvPr id="296964" name="Picture 4" descr="McKesson J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363" y="3429000"/>
            <a:ext cx="42926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96963"/>
                                        </p:tgtEl>
                                        <p:attrNameLst>
                                          <p:attrName>style.visibility</p:attrName>
                                        </p:attrNameLst>
                                      </p:cBhvr>
                                      <p:to>
                                        <p:strVal val="visible"/>
                                      </p:to>
                                    </p:set>
                                    <p:animEffect transition="in" filter="strips(downRight)">
                                      <p:cBhvr>
                                        <p:cTn id="7" dur="500"/>
                                        <p:tgtEl>
                                          <p:spTgt spid="296963"/>
                                        </p:tgtEl>
                                      </p:cBhvr>
                                    </p:animEffect>
                                  </p:childTnLst>
                                </p:cTn>
                              </p:par>
                            </p:childTnLst>
                          </p:cTn>
                        </p:par>
                        <p:par>
                          <p:cTn id="8" fill="hold" nodeType="afterGroup">
                            <p:stCondLst>
                              <p:cond delay="1500"/>
                            </p:stCondLst>
                            <p:childTnLst>
                              <p:par>
                                <p:cTn id="9" presetID="23" presetClass="entr" presetSubtype="272" fill="hold" nodeType="afterEffect">
                                  <p:stCondLst>
                                    <p:cond delay="0"/>
                                  </p:stCondLst>
                                  <p:childTnLst>
                                    <p:set>
                                      <p:cBhvr>
                                        <p:cTn id="10" dur="1" fill="hold">
                                          <p:stCondLst>
                                            <p:cond delay="0"/>
                                          </p:stCondLst>
                                        </p:cTn>
                                        <p:tgtEl>
                                          <p:spTgt spid="296964"/>
                                        </p:tgtEl>
                                        <p:attrNameLst>
                                          <p:attrName>style.visibility</p:attrName>
                                        </p:attrNameLst>
                                      </p:cBhvr>
                                      <p:to>
                                        <p:strVal val="visible"/>
                                      </p:to>
                                    </p:set>
                                    <p:anim calcmode="lin" valueType="num">
                                      <p:cBhvr>
                                        <p:cTn id="11" dur="1000" fill="hold"/>
                                        <p:tgtEl>
                                          <p:spTgt spid="296964"/>
                                        </p:tgtEl>
                                        <p:attrNameLst>
                                          <p:attrName>ppt_w</p:attrName>
                                        </p:attrNameLst>
                                      </p:cBhvr>
                                      <p:tavLst>
                                        <p:tav tm="0">
                                          <p:val>
                                            <p:strVal val="2/3*#ppt_w"/>
                                          </p:val>
                                        </p:tav>
                                        <p:tav tm="100000">
                                          <p:val>
                                            <p:strVal val="#ppt_w"/>
                                          </p:val>
                                        </p:tav>
                                      </p:tavLst>
                                    </p:anim>
                                    <p:anim calcmode="lin" valueType="num">
                                      <p:cBhvr>
                                        <p:cTn id="12" dur="1000" fill="hold"/>
                                        <p:tgtEl>
                                          <p:spTgt spid="29696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152400"/>
            <a:ext cx="8382000" cy="533400"/>
          </a:xfrm>
        </p:spPr>
        <p:txBody>
          <a:bodyPr>
            <a:normAutofit fontScale="90000"/>
          </a:bodyPr>
          <a:lstStyle/>
          <a:p>
            <a:pPr eaLnBrk="1" fontAlgn="auto" hangingPunct="1">
              <a:spcAft>
                <a:spcPts val="0"/>
              </a:spcAft>
              <a:defRPr/>
            </a:pPr>
            <a:r>
              <a:rPr lang="en-US" altLang="zh-CN" dirty="0" smtClean="0">
                <a:ea typeface="宋体" charset="-122"/>
              </a:rPr>
              <a:t>What you should learn</a:t>
            </a:r>
            <a:endParaRPr lang="zh-CN" altLang="en-US" dirty="0" smtClean="0">
              <a:ea typeface="宋体" charset="-122"/>
            </a:endParaRPr>
          </a:p>
        </p:txBody>
      </p:sp>
      <p:sp>
        <p:nvSpPr>
          <p:cNvPr id="4099" name="内容占位符 2"/>
          <p:cNvSpPr>
            <a:spLocks noGrp="1"/>
          </p:cNvSpPr>
          <p:nvPr>
            <p:ph idx="1"/>
          </p:nvPr>
        </p:nvSpPr>
        <p:spPr/>
        <p:txBody>
          <a:bodyPr rtlCol="0">
            <a:normAutofit/>
          </a:bodyPr>
          <a:lstStyle/>
          <a:p>
            <a:pPr eaLnBrk="1" fontAlgn="auto" hangingPunct="1">
              <a:buFont typeface="Wingdings" panose="05000000000000000000" pitchFamily="2" charset="2"/>
              <a:buChar char="Ø"/>
              <a:defRPr/>
            </a:pPr>
            <a:r>
              <a:rPr lang="en-US" altLang="zh-CN" dirty="0" smtClean="0">
                <a:solidFill>
                  <a:schemeClr val="bg1">
                    <a:lumMod val="75000"/>
                  </a:schemeClr>
                </a:solidFill>
                <a:ea typeface="宋体" charset="-122"/>
              </a:rPr>
              <a:t>Just-In-Time (JIT)</a:t>
            </a:r>
          </a:p>
          <a:p>
            <a:pPr eaLnBrk="1" fontAlgn="auto" hangingPunct="1">
              <a:buFont typeface="Wingdings" panose="05000000000000000000" pitchFamily="2" charset="2"/>
              <a:buChar char="Ø"/>
              <a:defRPr/>
            </a:pPr>
            <a:r>
              <a:rPr lang="en-US" altLang="zh-CN" dirty="0" smtClean="0">
                <a:ea typeface="宋体" charset="-122"/>
              </a:rPr>
              <a:t>Value Stream Mapping (VSM) for lean manufacturing</a:t>
            </a:r>
          </a:p>
          <a:p>
            <a:pPr eaLnBrk="1" fontAlgn="auto" hangingPunct="1">
              <a:buFont typeface="Wingdings" panose="05000000000000000000" pitchFamily="2" charset="2"/>
              <a:buChar char="Ø"/>
              <a:defRPr/>
            </a:pPr>
            <a:r>
              <a:rPr lang="en-US" altLang="zh-CN" dirty="0" smtClean="0">
                <a:solidFill>
                  <a:schemeClr val="bg1">
                    <a:lumMod val="75000"/>
                  </a:schemeClr>
                </a:solidFill>
                <a:ea typeface="宋体" charset="-122"/>
              </a:rPr>
              <a:t>Theory of Constraints (TOC)</a:t>
            </a:r>
          </a:p>
          <a:p>
            <a:pPr marL="0" indent="0" eaLnBrk="1" fontAlgn="auto" hangingPunct="1">
              <a:defRPr/>
            </a:pPr>
            <a:endParaRPr lang="en-US" altLang="zh-CN" dirty="0" smtClean="0">
              <a:ea typeface="宋体" charset="-122"/>
            </a:endParaRPr>
          </a:p>
          <a:p>
            <a:pPr marL="0" indent="0" eaLnBrk="1" fontAlgn="auto" hangingPunct="1">
              <a:defRPr/>
            </a:pPr>
            <a:endParaRPr lang="zh-CN" altLang="en-US" dirty="0" smtClean="0">
              <a:ea typeface="宋体" charset="-122"/>
            </a:endParaRPr>
          </a:p>
        </p:txBody>
      </p:sp>
      <p:sp>
        <p:nvSpPr>
          <p:cNvPr id="99332"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fontScale="90000"/>
          </a:bodyPr>
          <a:lstStyle/>
          <a:p>
            <a:pPr eaLnBrk="1" hangingPunct="1">
              <a:defRPr/>
            </a:pPr>
            <a:r>
              <a:rPr lang="en-US" altLang="zh-CN" smtClean="0">
                <a:ea typeface="宋体" charset="-122"/>
              </a:rPr>
              <a:t>Lean Manufacturing</a:t>
            </a:r>
            <a:endParaRPr lang="zh-CN" altLang="en-US" smtClean="0">
              <a:ea typeface="宋体" charset="-122"/>
            </a:endParaRPr>
          </a:p>
        </p:txBody>
      </p:sp>
      <p:sp>
        <p:nvSpPr>
          <p:cNvPr id="100355" name="内容占位符 2"/>
          <p:cNvSpPr>
            <a:spLocks noGrp="1"/>
          </p:cNvSpPr>
          <p:nvPr>
            <p:ph idx="1"/>
          </p:nvPr>
        </p:nvSpPr>
        <p:spPr>
          <a:xfrm>
            <a:off x="457200" y="914400"/>
            <a:ext cx="8001000" cy="5562600"/>
          </a:xfrm>
        </p:spPr>
        <p:txBody>
          <a:bodyPr/>
          <a:lstStyle/>
          <a:p>
            <a:pPr marL="0" indent="0" eaLnBrk="1" hangingPunct="1">
              <a:lnSpc>
                <a:spcPct val="150000"/>
              </a:lnSpc>
            </a:pPr>
            <a:r>
              <a:rPr lang="en-US" altLang="zh-CN" smtClean="0">
                <a:ea typeface="宋体" panose="02010600030101010101" pitchFamily="2" charset="-122"/>
              </a:rPr>
              <a:t>"</a:t>
            </a:r>
            <a:r>
              <a:rPr lang="en-US" altLang="zh-CN" smtClean="0">
                <a:solidFill>
                  <a:srgbClr val="C00000"/>
                </a:solidFill>
                <a:ea typeface="宋体" panose="02010600030101010101" pitchFamily="2" charset="-122"/>
              </a:rPr>
              <a:t>Lean</a:t>
            </a:r>
            <a:r>
              <a:rPr lang="en-US" altLang="zh-CN" smtClean="0">
                <a:ea typeface="宋体" panose="02010600030101010101" pitchFamily="2" charset="-122"/>
              </a:rPr>
              <a:t>," is a production practice that considers the expenditure of resources for any goal other than the creation of</a:t>
            </a:r>
            <a:r>
              <a:rPr lang="en-US" altLang="zh-CN" smtClean="0">
                <a:solidFill>
                  <a:srgbClr val="C00000"/>
                </a:solidFill>
                <a:ea typeface="宋体" panose="02010600030101010101" pitchFamily="2" charset="-122"/>
              </a:rPr>
              <a:t> </a:t>
            </a:r>
            <a:r>
              <a:rPr lang="en-US" altLang="zh-CN" smtClean="0">
                <a:solidFill>
                  <a:srgbClr val="C00000"/>
                </a:solidFill>
                <a:ea typeface="宋体" panose="02010600030101010101" pitchFamily="2" charset="-122"/>
                <a:hlinkClick r:id="rId2" tooltip="Value (economics)"/>
              </a:rPr>
              <a:t>value</a:t>
            </a:r>
            <a:r>
              <a:rPr lang="en-US" altLang="zh-CN" smtClean="0">
                <a:solidFill>
                  <a:srgbClr val="C00000"/>
                </a:solidFill>
                <a:ea typeface="宋体" panose="02010600030101010101" pitchFamily="2" charset="-122"/>
              </a:rPr>
              <a:t> </a:t>
            </a:r>
            <a:r>
              <a:rPr lang="en-US" altLang="zh-CN" smtClean="0">
                <a:ea typeface="宋体" panose="02010600030101010101" pitchFamily="2" charset="-122"/>
              </a:rPr>
              <a:t>for the end customer to be wasteful, and thus a target for elimination.</a:t>
            </a:r>
          </a:p>
          <a:p>
            <a:pPr marL="0" indent="0" algn="r" eaLnBrk="1" hangingPunct="1">
              <a:lnSpc>
                <a:spcPct val="150000"/>
              </a:lnSpc>
              <a:buFont typeface="Wingdings" panose="05000000000000000000" pitchFamily="2" charset="2"/>
              <a:buNone/>
            </a:pPr>
            <a:r>
              <a:rPr lang="en-US" altLang="zh-CN" smtClean="0">
                <a:ea typeface="宋体" panose="02010600030101010101" pitchFamily="2" charset="-122"/>
              </a:rPr>
              <a:t>                         ---- John Krafcik (1988)</a:t>
            </a:r>
            <a:endParaRPr lang="zh-CN" altLang="en-US" smtClean="0">
              <a:ea typeface="宋体" panose="02010600030101010101" pitchFamily="2" charset="-122"/>
            </a:endParaRPr>
          </a:p>
        </p:txBody>
      </p:sp>
      <p:sp>
        <p:nvSpPr>
          <p:cNvPr id="100356"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WordArt 4"/>
          <p:cNvSpPr>
            <a:spLocks noChangeArrowheads="1" noChangeShapeType="1" noTextEdit="1"/>
          </p:cNvSpPr>
          <p:nvPr/>
        </p:nvSpPr>
        <p:spPr bwMode="auto">
          <a:xfrm>
            <a:off x="2286000" y="1828800"/>
            <a:ext cx="4876800"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GB" altLang="zh-CN" sz="3200" kern="10">
                <a:effectLst>
                  <a:outerShdw dist="35921" dir="2700000" algn="ctr" rotWithShape="0">
                    <a:srgbClr val="C0C0C0">
                      <a:alpha val="79999"/>
                    </a:srgbClr>
                  </a:outerShdw>
                </a:effectLst>
                <a:latin typeface="Arial Black" panose="020B0A04020102020204" pitchFamily="34" charset="0"/>
              </a:rPr>
              <a:t>Obstacle of Traction: </a:t>
            </a:r>
            <a:endParaRPr lang="zh-CN" altLang="en-US" sz="3200" kern="10">
              <a:effectLst>
                <a:outerShdw dist="35921" dir="2700000" algn="ctr" rotWithShape="0">
                  <a:srgbClr val="C0C0C0">
                    <a:alpha val="79999"/>
                  </a:srgbClr>
                </a:outerShdw>
              </a:effectLst>
              <a:latin typeface="Arial Black" panose="020B0A04020102020204" pitchFamily="34" charset="0"/>
            </a:endParaRPr>
          </a:p>
        </p:txBody>
      </p:sp>
      <p:sp>
        <p:nvSpPr>
          <p:cNvPr id="101379" name="WordArt 5"/>
          <p:cNvSpPr>
            <a:spLocks noChangeArrowheads="1" noChangeShapeType="1" noTextEdit="1"/>
          </p:cNvSpPr>
          <p:nvPr/>
        </p:nvSpPr>
        <p:spPr bwMode="auto">
          <a:xfrm>
            <a:off x="2133600" y="3657600"/>
            <a:ext cx="4876800"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GB" altLang="zh-CN" sz="3200" kern="10">
                <a:solidFill>
                  <a:srgbClr val="FF6600"/>
                </a:solidFill>
                <a:effectLst>
                  <a:outerShdw dist="35921" dir="2700000" algn="ctr" rotWithShape="0">
                    <a:srgbClr val="C0C0C0">
                      <a:alpha val="79999"/>
                    </a:srgbClr>
                  </a:outerShdw>
                </a:effectLst>
                <a:latin typeface="Arial Black" panose="020B0A04020102020204" pitchFamily="34" charset="0"/>
              </a:rPr>
              <a:t>Waste</a:t>
            </a:r>
            <a:endParaRPr lang="zh-CN" altLang="en-US" sz="3200" kern="10">
              <a:solidFill>
                <a:srgbClr val="FF6600"/>
              </a:solidFill>
              <a:effectLst>
                <a:outerShdw dist="35921" dir="2700000" algn="ctr" rotWithShape="0">
                  <a:srgbClr val="C0C0C0">
                    <a:alpha val="79999"/>
                  </a:srgbClr>
                </a:outerShdw>
              </a:effectLst>
              <a:latin typeface="Arial Black" panose="020B0A04020102020204" pitchFamily="34" charset="0"/>
            </a:endParaRPr>
          </a:p>
        </p:txBody>
      </p:sp>
      <p:sp>
        <p:nvSpPr>
          <p:cNvPr id="101380"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190500"/>
            <a:ext cx="7772400" cy="876300"/>
          </a:xfrm>
          <a:extLst/>
        </p:spPr>
        <p:txBody>
          <a:bodyPr/>
          <a:lstStyle/>
          <a:p>
            <a:pPr eaLnBrk="1" hangingPunct="1">
              <a:defRPr/>
            </a:pPr>
            <a:r>
              <a:rPr lang="en-US" sz="3200" dirty="0" smtClean="0"/>
              <a:t>1. Eliminate Waste</a:t>
            </a:r>
          </a:p>
        </p:txBody>
      </p:sp>
      <p:sp>
        <p:nvSpPr>
          <p:cNvPr id="198659" name="Rectangle 3"/>
          <p:cNvSpPr>
            <a:spLocks noChangeArrowheads="1"/>
          </p:cNvSpPr>
          <p:nvPr/>
        </p:nvSpPr>
        <p:spPr bwMode="auto">
          <a:xfrm>
            <a:off x="790575" y="1447800"/>
            <a:ext cx="756285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Waste is anything that does not add value </a:t>
            </a:r>
            <a:r>
              <a:rPr lang="en-US" altLang="zh-CN" sz="2800">
                <a:solidFill>
                  <a:srgbClr val="FF0000"/>
                </a:solidFill>
                <a:ea typeface="MS PGothic" panose="020B0600070205080204" pitchFamily="34" charset="-128"/>
              </a:rPr>
              <a:t>from the customer point of view</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MS PGothic" panose="020B0600070205080204" pitchFamily="34" charset="-128"/>
              </a:rPr>
              <a:t>Storage, inspection, delay, waiting in queues, and defective products do not add value and are 100% waste</a:t>
            </a:r>
          </a:p>
        </p:txBody>
      </p:sp>
      <p:sp>
        <p:nvSpPr>
          <p:cNvPr id="20484"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98659"/>
                                        </p:tgtEl>
                                        <p:attrNameLst>
                                          <p:attrName>style.visibility</p:attrName>
                                        </p:attrNameLst>
                                      </p:cBhvr>
                                      <p:to>
                                        <p:strVal val="visible"/>
                                      </p:to>
                                    </p:set>
                                    <p:animEffect transition="in" filter="strips(downRight)">
                                      <p:cBhvr>
                                        <p:cTn id="7" dur="500"/>
                                        <p:tgtEl>
                                          <p:spTgt spid="198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533400" y="228600"/>
            <a:ext cx="8305800" cy="609600"/>
          </a:xfrm>
          <a:prstGeom prst="rect">
            <a:avLst/>
          </a:prstGeom>
          <a:noFill/>
          <a:ln w="12700">
            <a:noFill/>
            <a:miter lim="800000"/>
            <a:headEnd/>
            <a:tailEnd/>
          </a:ln>
          <a:effectLst/>
        </p:spPr>
        <p:txBody>
          <a:bodyPr lIns="90488" tIns="44450" rIns="90488" bIns="44450" anchor="ctr"/>
          <a:lstStyle/>
          <a:p>
            <a:pPr algn="ctr" eaLnBrk="1" hangingPunct="1">
              <a:defRPr/>
            </a:pPr>
            <a:r>
              <a:rPr lang="en-US" altLang="zh-CN" sz="4000" b="1" dirty="0">
                <a:solidFill>
                  <a:schemeClr val="bg1"/>
                </a:solidFill>
                <a:latin typeface="+mj-lt"/>
                <a:ea typeface="+mn-ea"/>
              </a:rPr>
              <a:t>What is WASTE?</a:t>
            </a:r>
          </a:p>
        </p:txBody>
      </p:sp>
      <p:sp>
        <p:nvSpPr>
          <p:cNvPr id="387075" name="Rectangle 3"/>
          <p:cNvSpPr>
            <a:spLocks noChangeArrowheads="1"/>
          </p:cNvSpPr>
          <p:nvPr/>
        </p:nvSpPr>
        <p:spPr bwMode="auto">
          <a:xfrm>
            <a:off x="990600" y="1066800"/>
            <a:ext cx="7821613" cy="5410200"/>
          </a:xfrm>
          <a:prstGeom prst="rect">
            <a:avLst/>
          </a:prstGeom>
          <a:noFill/>
          <a:ln w="12700">
            <a:noFill/>
            <a:miter lim="800000"/>
            <a:headEnd/>
            <a:tailEnd/>
          </a:ln>
          <a:effectLst/>
        </p:spPr>
        <p:txBody>
          <a:bodyPr lIns="90488" tIns="44450" rIns="90488" bIns="44450"/>
          <a:lstStyle/>
          <a:p>
            <a:pPr eaLnBrk="1" hangingPunct="1">
              <a:spcBef>
                <a:spcPct val="20000"/>
              </a:spcBef>
              <a:buClr>
                <a:schemeClr val="accent1"/>
              </a:buClr>
              <a:buSzPct val="120000"/>
              <a:defRPr/>
            </a:pPr>
            <a:endParaRPr lang="en-US" altLang="zh-CN" sz="2000" b="1" dirty="0">
              <a:latin typeface="+mn-lt"/>
              <a:ea typeface="+mn-ea"/>
            </a:endParaRPr>
          </a:p>
          <a:p>
            <a:pPr eaLnBrk="1" hangingPunct="1">
              <a:spcBef>
                <a:spcPct val="20000"/>
              </a:spcBef>
              <a:buClr>
                <a:schemeClr val="accent1"/>
              </a:buClr>
              <a:buSzPct val="120000"/>
              <a:defRPr/>
            </a:pPr>
            <a:r>
              <a:rPr lang="en-US" altLang="zh-CN" sz="2800" b="1" dirty="0">
                <a:latin typeface="+mn-lt"/>
                <a:ea typeface="+mn-ea"/>
              </a:rPr>
              <a:t>Any Activity that DOES NOT increase the Market Form or Function of the Product or Service based on the Critical Customer Requirements.</a:t>
            </a:r>
            <a:r>
              <a:rPr lang="en-US" altLang="zh-CN" sz="2400" b="1" dirty="0">
                <a:latin typeface="+mn-lt"/>
                <a:ea typeface="+mn-ea"/>
              </a:rPr>
              <a:t>  </a:t>
            </a:r>
          </a:p>
          <a:p>
            <a:pPr eaLnBrk="1" hangingPunct="1">
              <a:spcBef>
                <a:spcPct val="20000"/>
              </a:spcBef>
              <a:buClr>
                <a:schemeClr val="accent1"/>
              </a:buClr>
              <a:buSzPct val="120000"/>
              <a:defRPr/>
            </a:pPr>
            <a:endParaRPr lang="en-US" altLang="zh-CN" sz="2400" b="1" dirty="0">
              <a:latin typeface="+mn-lt"/>
              <a:ea typeface="+mn-ea"/>
            </a:endParaRPr>
          </a:p>
          <a:p>
            <a:pPr eaLnBrk="1" hangingPunct="1">
              <a:spcBef>
                <a:spcPct val="20000"/>
              </a:spcBef>
              <a:buClr>
                <a:schemeClr val="accent1"/>
              </a:buClr>
              <a:buSzPct val="120000"/>
              <a:defRPr/>
            </a:pPr>
            <a:endParaRPr lang="en-US" altLang="zh-CN" sz="2000" b="1" i="1" dirty="0">
              <a:latin typeface="+mn-lt"/>
              <a:ea typeface="+mn-ea"/>
            </a:endParaRPr>
          </a:p>
        </p:txBody>
      </p:sp>
      <p:sp>
        <p:nvSpPr>
          <p:cNvPr id="387076" name="Text Box 4"/>
          <p:cNvSpPr txBox="1">
            <a:spLocks noChangeArrowheads="1"/>
          </p:cNvSpPr>
          <p:nvPr/>
        </p:nvSpPr>
        <p:spPr bwMode="auto">
          <a:xfrm>
            <a:off x="762000" y="3733800"/>
            <a:ext cx="7848600" cy="1190625"/>
          </a:xfrm>
          <a:prstGeom prst="rect">
            <a:avLst/>
          </a:prstGeom>
          <a:solidFill>
            <a:srgbClr val="FF3300"/>
          </a:solidFill>
          <a:ln w="9525">
            <a:noFill/>
            <a:miter lim="800000"/>
            <a:headEnd/>
            <a:tailEnd/>
          </a:ln>
          <a:effectLst/>
        </p:spPr>
        <p:txBody>
          <a:bodyPr>
            <a:spAutoFit/>
          </a:bodyPr>
          <a:lstStyle/>
          <a:p>
            <a:pPr algn="ctr" eaLnBrk="1" hangingPunct="1">
              <a:spcBef>
                <a:spcPct val="20000"/>
              </a:spcBef>
              <a:buClr>
                <a:schemeClr val="accent1"/>
              </a:buClr>
              <a:buSzPct val="120000"/>
              <a:defRPr/>
            </a:pPr>
            <a:r>
              <a:rPr lang="en-US" altLang="zh-CN" sz="3600" i="1">
                <a:latin typeface="+mn-lt"/>
                <a:ea typeface="+mn-ea"/>
              </a:rPr>
              <a:t>These are things the customer is NOT willing to pay for.</a:t>
            </a:r>
            <a:endParaRPr lang="en-US" altLang="zh-CN" sz="3600">
              <a:latin typeface="+mn-lt"/>
              <a:ea typeface="+mn-ea"/>
            </a:endParaRPr>
          </a:p>
        </p:txBody>
      </p:sp>
      <p:sp>
        <p:nvSpPr>
          <p:cNvPr id="102405" name="页脚占位符 1"/>
          <p:cNvSpPr>
            <a:spLocks noGrp="1"/>
          </p:cNvSpPr>
          <p:nvPr>
            <p:ph type="ftr" sz="quarter" idx="11"/>
          </p:nvPr>
        </p:nvSpPr>
        <p:spPr bwMode="auto">
          <a:xfrm>
            <a:off x="457200" y="6172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checkerboard(across)">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685800" y="228600"/>
            <a:ext cx="7848600" cy="625475"/>
          </a:xfrm>
        </p:spPr>
        <p:txBody>
          <a:bodyPr>
            <a:normAutofit fontScale="90000"/>
          </a:bodyPr>
          <a:lstStyle/>
          <a:p>
            <a:pPr eaLnBrk="1" hangingPunct="1">
              <a:defRPr/>
            </a:pPr>
            <a:r>
              <a:rPr lang="en-US" altLang="zh-CN" smtClean="0">
                <a:ea typeface="宋体" charset="-122"/>
              </a:rPr>
              <a:t>Definition of Value Added</a:t>
            </a:r>
          </a:p>
        </p:txBody>
      </p:sp>
      <p:sp>
        <p:nvSpPr>
          <p:cNvPr id="103427" name="Rectangle 3"/>
          <p:cNvSpPr>
            <a:spLocks noChangeArrowheads="1"/>
          </p:cNvSpPr>
          <p:nvPr/>
        </p:nvSpPr>
        <p:spPr bwMode="auto">
          <a:xfrm>
            <a:off x="914400" y="1295400"/>
            <a:ext cx="7467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Aft>
                <a:spcPct val="0"/>
              </a:spcAft>
              <a:buClr>
                <a:schemeClr val="accent1"/>
              </a:buClr>
              <a:buSzPct val="120000"/>
              <a:buFontTx/>
              <a:buNone/>
            </a:pPr>
            <a:r>
              <a:rPr lang="en-US" altLang="zh-CN" sz="2800" b="0">
                <a:solidFill>
                  <a:srgbClr val="FF0000"/>
                </a:solidFill>
                <a:latin typeface="Arial Black" panose="020B0A04020102020204" pitchFamily="34" charset="0"/>
                <a:ea typeface="宋体" panose="02010600030101010101" pitchFamily="2" charset="-122"/>
              </a:rPr>
              <a:t>Value Added</a:t>
            </a:r>
          </a:p>
          <a:p>
            <a:pPr eaLnBrk="1" hangingPunct="1">
              <a:spcAft>
                <a:spcPct val="0"/>
              </a:spcAft>
              <a:buClr>
                <a:schemeClr val="accent1"/>
              </a:buClr>
              <a:buSzPct val="120000"/>
              <a:buFontTx/>
              <a:buNone/>
            </a:pPr>
            <a:endParaRPr lang="en-US" altLang="zh-CN" sz="1400" b="0">
              <a:solidFill>
                <a:schemeClr val="accent1"/>
              </a:solidFill>
              <a:latin typeface="Arial Black" panose="020B0A04020102020204" pitchFamily="34" charset="0"/>
              <a:ea typeface="宋体" panose="02010600030101010101" pitchFamily="2" charset="-122"/>
            </a:endParaRPr>
          </a:p>
          <a:p>
            <a:pPr eaLnBrk="1" hangingPunct="1">
              <a:spcAft>
                <a:spcPct val="0"/>
              </a:spcAft>
              <a:buClr>
                <a:schemeClr val="accent1"/>
              </a:buClr>
              <a:buSzPct val="120000"/>
              <a:buFontTx/>
              <a:buNone/>
            </a:pPr>
            <a:r>
              <a:rPr lang="en-US" altLang="zh-CN" sz="2400" b="0">
                <a:ea typeface="宋体" panose="02010600030101010101" pitchFamily="2" charset="-122"/>
              </a:rPr>
              <a:t>Any activity that increases the market form or function of the product or service.  (These are things the customer is willing to pay for.)</a:t>
            </a:r>
          </a:p>
          <a:p>
            <a:pPr eaLnBrk="1" hangingPunct="1">
              <a:spcAft>
                <a:spcPct val="0"/>
              </a:spcAft>
              <a:buClr>
                <a:schemeClr val="accent1"/>
              </a:buClr>
              <a:buSzPct val="120000"/>
              <a:buFontTx/>
              <a:buNone/>
            </a:pPr>
            <a:endParaRPr lang="en-US" altLang="zh-CN" sz="1400" b="0">
              <a:ea typeface="宋体" panose="02010600030101010101" pitchFamily="2" charset="-122"/>
            </a:endParaRPr>
          </a:p>
          <a:p>
            <a:pPr eaLnBrk="1" hangingPunct="1">
              <a:spcAft>
                <a:spcPct val="0"/>
              </a:spcAft>
              <a:buClr>
                <a:schemeClr val="accent1"/>
              </a:buClr>
              <a:buSzPct val="120000"/>
              <a:buFontTx/>
              <a:buNone/>
            </a:pPr>
            <a:r>
              <a:rPr lang="en-US" altLang="zh-CN" sz="2800" b="0">
                <a:solidFill>
                  <a:srgbClr val="FF0000"/>
                </a:solidFill>
                <a:latin typeface="Arial Black" panose="020B0A04020102020204" pitchFamily="34" charset="0"/>
                <a:ea typeface="宋体" panose="02010600030101010101" pitchFamily="2" charset="-122"/>
              </a:rPr>
              <a:t>Non-Value Added</a:t>
            </a:r>
          </a:p>
          <a:p>
            <a:pPr eaLnBrk="1" hangingPunct="1">
              <a:spcAft>
                <a:spcPct val="0"/>
              </a:spcAft>
              <a:buClr>
                <a:schemeClr val="accent1"/>
              </a:buClr>
              <a:buSzPct val="120000"/>
              <a:buFontTx/>
              <a:buNone/>
            </a:pPr>
            <a:endParaRPr lang="en-US" altLang="zh-CN" sz="1400" b="0">
              <a:solidFill>
                <a:schemeClr val="accent1"/>
              </a:solidFill>
              <a:latin typeface="Arial Black" panose="020B0A04020102020204" pitchFamily="34" charset="0"/>
              <a:ea typeface="宋体" panose="02010600030101010101" pitchFamily="2" charset="-122"/>
            </a:endParaRPr>
          </a:p>
          <a:p>
            <a:pPr eaLnBrk="1" hangingPunct="1">
              <a:spcAft>
                <a:spcPct val="0"/>
              </a:spcAft>
              <a:buClr>
                <a:schemeClr val="accent1"/>
              </a:buClr>
              <a:buSzPct val="120000"/>
              <a:buFontTx/>
              <a:buNone/>
            </a:pPr>
            <a:r>
              <a:rPr lang="en-US" altLang="zh-CN" sz="2400" b="0">
                <a:ea typeface="宋体" panose="02010600030101010101" pitchFamily="2" charset="-122"/>
              </a:rPr>
              <a:t>Any activity that does not add market form or function or is not necessary.  (These activities should be eliminated, simplified, reduced, or integrated.)</a:t>
            </a:r>
          </a:p>
          <a:p>
            <a:pPr eaLnBrk="1" hangingPunct="1">
              <a:spcAft>
                <a:spcPct val="0"/>
              </a:spcAft>
              <a:buClr>
                <a:schemeClr val="accent1"/>
              </a:buClr>
              <a:buSzPct val="120000"/>
              <a:buFontTx/>
              <a:buChar char="•"/>
            </a:pPr>
            <a:endParaRPr lang="en-US" altLang="zh-CN" sz="2400" b="0">
              <a:ea typeface="宋体" panose="02010600030101010101" pitchFamily="2" charset="-122"/>
            </a:endParaRPr>
          </a:p>
        </p:txBody>
      </p:sp>
      <p:sp>
        <p:nvSpPr>
          <p:cNvPr id="103428" name="页脚占位符 1"/>
          <p:cNvSpPr>
            <a:spLocks noGrp="1"/>
          </p:cNvSpPr>
          <p:nvPr>
            <p:ph type="ftr" sz="quarter" idx="11"/>
          </p:nvPr>
        </p:nvSpPr>
        <p:spPr bwMode="auto">
          <a:xfrm>
            <a:off x="457200" y="6172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57200" y="152400"/>
            <a:ext cx="8305800" cy="533400"/>
          </a:xfrm>
        </p:spPr>
        <p:txBody>
          <a:bodyPr>
            <a:normAutofit fontScale="90000"/>
          </a:bodyPr>
          <a:lstStyle/>
          <a:p>
            <a:pPr eaLnBrk="1" hangingPunct="1">
              <a:defRPr/>
            </a:pPr>
            <a:r>
              <a:rPr lang="en-US" altLang="zh-CN" dirty="0" smtClean="0">
                <a:ea typeface="宋体" charset="-122"/>
              </a:rPr>
              <a:t>Lean = Eliminating the Wastes</a:t>
            </a:r>
          </a:p>
        </p:txBody>
      </p:sp>
      <p:sp>
        <p:nvSpPr>
          <p:cNvPr id="105475" name="Rectangle 3"/>
          <p:cNvSpPr>
            <a:spLocks noChangeArrowheads="1"/>
          </p:cNvSpPr>
          <p:nvPr/>
        </p:nvSpPr>
        <p:spPr bwMode="auto">
          <a:xfrm>
            <a:off x="381000" y="5257800"/>
            <a:ext cx="8248650" cy="647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05476" name="Rectangle 4"/>
          <p:cNvSpPr>
            <a:spLocks noChangeAspect="1" noChangeArrowheads="1"/>
          </p:cNvSpPr>
          <p:nvPr/>
        </p:nvSpPr>
        <p:spPr bwMode="auto">
          <a:xfrm>
            <a:off x="1143000" y="1047750"/>
            <a:ext cx="1987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634" tIns="48818" rIns="97634" bIns="48818">
            <a:spAutoFit/>
          </a:bodyPr>
          <a:lstStyle>
            <a:lvl1pPr defTabSz="969963">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969963">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969963">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969963">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969963">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500" b="0">
                <a:solidFill>
                  <a:srgbClr val="FF0000"/>
                </a:solidFill>
                <a:ea typeface="宋体" panose="02010600030101010101" pitchFamily="2" charset="-122"/>
              </a:rPr>
              <a:t>Value Added</a:t>
            </a:r>
          </a:p>
        </p:txBody>
      </p:sp>
      <p:sp>
        <p:nvSpPr>
          <p:cNvPr id="105477" name="Text Box 5"/>
          <p:cNvSpPr txBox="1">
            <a:spLocks noChangeArrowheads="1"/>
          </p:cNvSpPr>
          <p:nvPr/>
        </p:nvSpPr>
        <p:spPr bwMode="auto">
          <a:xfrm>
            <a:off x="457200" y="5334000"/>
            <a:ext cx="81581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60" tIns="48481" rIns="96960" bIns="48481">
            <a:spAutoFit/>
          </a:bodyPr>
          <a:lstStyle>
            <a:lvl1pPr defTabSz="969963">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969963">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969963">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969963">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969963">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80000"/>
              </a:spcBef>
              <a:spcAft>
                <a:spcPct val="80000"/>
              </a:spcAft>
              <a:buFontTx/>
              <a:buNone/>
            </a:pPr>
            <a:r>
              <a:rPr lang="en-US" altLang="zh-CN" sz="2500" b="0">
                <a:solidFill>
                  <a:schemeClr val="bg1"/>
                </a:solidFill>
                <a:ea typeface="宋体" panose="02010600030101010101" pitchFamily="2" charset="-122"/>
              </a:rPr>
              <a:t>Typically 95% of all lead time is non-value added</a:t>
            </a:r>
          </a:p>
        </p:txBody>
      </p:sp>
      <p:sp>
        <p:nvSpPr>
          <p:cNvPr id="105478" name="Oval 7"/>
          <p:cNvSpPr>
            <a:spLocks noChangeArrowheads="1"/>
          </p:cNvSpPr>
          <p:nvPr/>
        </p:nvSpPr>
        <p:spPr bwMode="auto">
          <a:xfrm>
            <a:off x="830263" y="2095500"/>
            <a:ext cx="2914650" cy="2971800"/>
          </a:xfrm>
          <a:prstGeom prst="ellipse">
            <a:avLst/>
          </a:prstGeom>
          <a:solidFill>
            <a:schemeClr val="accent1"/>
          </a:solidFill>
          <a:ln w="12700">
            <a:solidFill>
              <a:schemeClr val="tx1"/>
            </a:solidFill>
            <a:round/>
            <a:headEnd/>
            <a:tailEnd/>
          </a:ln>
        </p:spPr>
        <p:txBody>
          <a:bodyPr wrap="none"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05479" name="Freeform 8"/>
          <p:cNvSpPr>
            <a:spLocks/>
          </p:cNvSpPr>
          <p:nvPr/>
        </p:nvSpPr>
        <p:spPr bwMode="auto">
          <a:xfrm>
            <a:off x="2266950" y="2076450"/>
            <a:ext cx="457200" cy="1562100"/>
          </a:xfrm>
          <a:custGeom>
            <a:avLst/>
            <a:gdLst>
              <a:gd name="T0" fmla="*/ 0 w 288"/>
              <a:gd name="T1" fmla="*/ 0 h 948"/>
              <a:gd name="T2" fmla="*/ 0 w 288"/>
              <a:gd name="T3" fmla="*/ 2147483646 h 948"/>
              <a:gd name="T4" fmla="*/ 2147483646 w 288"/>
              <a:gd name="T5" fmla="*/ 2147483646 h 948"/>
              <a:gd name="T6" fmla="*/ 2147483646 w 288"/>
              <a:gd name="T7" fmla="*/ 2147483646 h 948"/>
              <a:gd name="T8" fmla="*/ 2147483646 w 288"/>
              <a:gd name="T9" fmla="*/ 2147483646 h 948"/>
              <a:gd name="T10" fmla="*/ 0 w 288"/>
              <a:gd name="T11" fmla="*/ 0 h 948"/>
              <a:gd name="T12" fmla="*/ 0 60000 65536"/>
              <a:gd name="T13" fmla="*/ 0 60000 65536"/>
              <a:gd name="T14" fmla="*/ 0 60000 65536"/>
              <a:gd name="T15" fmla="*/ 0 60000 65536"/>
              <a:gd name="T16" fmla="*/ 0 60000 65536"/>
              <a:gd name="T17" fmla="*/ 0 60000 65536"/>
              <a:gd name="T18" fmla="*/ 0 w 288"/>
              <a:gd name="T19" fmla="*/ 0 h 948"/>
              <a:gd name="T20" fmla="*/ 288 w 288"/>
              <a:gd name="T21" fmla="*/ 948 h 948"/>
            </a:gdLst>
            <a:ahLst/>
            <a:cxnLst>
              <a:cxn ang="T12">
                <a:pos x="T0" y="T1"/>
              </a:cxn>
              <a:cxn ang="T13">
                <a:pos x="T2" y="T3"/>
              </a:cxn>
              <a:cxn ang="T14">
                <a:pos x="T4" y="T5"/>
              </a:cxn>
              <a:cxn ang="T15">
                <a:pos x="T6" y="T7"/>
              </a:cxn>
              <a:cxn ang="T16">
                <a:pos x="T8" y="T9"/>
              </a:cxn>
              <a:cxn ang="T17">
                <a:pos x="T10" y="T11"/>
              </a:cxn>
            </a:cxnLst>
            <a:rect l="T18" t="T19" r="T20" b="T21"/>
            <a:pathLst>
              <a:path w="288" h="948">
                <a:moveTo>
                  <a:pt x="0" y="0"/>
                </a:moveTo>
                <a:lnTo>
                  <a:pt x="0" y="948"/>
                </a:lnTo>
                <a:lnTo>
                  <a:pt x="288" y="48"/>
                </a:lnTo>
                <a:lnTo>
                  <a:pt x="216" y="24"/>
                </a:lnTo>
                <a:lnTo>
                  <a:pt x="132" y="12"/>
                </a:lnTo>
                <a:lnTo>
                  <a:pt x="0" y="0"/>
                </a:lnTo>
                <a:close/>
              </a:path>
            </a:pathLst>
          </a:custGeom>
          <a:solidFill>
            <a:schemeClr val="tx2"/>
          </a:solidFill>
          <a:ln w="9525">
            <a:solidFill>
              <a:schemeClr val="tx1"/>
            </a:solidFill>
            <a:round/>
            <a:headEnd/>
            <a:tailEnd/>
          </a:ln>
        </p:spPr>
        <p:txBody>
          <a:bodyPr>
            <a:spAutoFit/>
          </a:bodyPr>
          <a:lstStyle/>
          <a:p>
            <a:endParaRPr lang="zh-CN" altLang="en-US"/>
          </a:p>
        </p:txBody>
      </p:sp>
      <p:sp>
        <p:nvSpPr>
          <p:cNvPr id="105480" name="Line 9"/>
          <p:cNvSpPr>
            <a:spLocks noChangeShapeType="1"/>
          </p:cNvSpPr>
          <p:nvPr/>
        </p:nvSpPr>
        <p:spPr bwMode="auto">
          <a:xfrm flipH="1" flipV="1">
            <a:off x="2266950" y="1466850"/>
            <a:ext cx="152400" cy="89535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5481" name="Rectangle 10"/>
          <p:cNvSpPr>
            <a:spLocks noChangeAspect="1" noChangeArrowheads="1"/>
          </p:cNvSpPr>
          <p:nvPr/>
        </p:nvSpPr>
        <p:spPr bwMode="auto">
          <a:xfrm>
            <a:off x="4572000" y="914400"/>
            <a:ext cx="26812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634" tIns="48818" rIns="97634" bIns="48818">
            <a:spAutoFit/>
          </a:bodyPr>
          <a:lstStyle>
            <a:lvl1pPr defTabSz="969963">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defTabSz="969963">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defTabSz="969963">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defTabSz="969963">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defTabSz="969963">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defTabSz="969963"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500" b="0">
                <a:solidFill>
                  <a:srgbClr val="FF0000"/>
                </a:solidFill>
                <a:ea typeface="宋体" panose="02010600030101010101" pitchFamily="2" charset="-122"/>
              </a:rPr>
              <a:t>Non-Value Added</a:t>
            </a:r>
          </a:p>
        </p:txBody>
      </p:sp>
      <p:sp>
        <p:nvSpPr>
          <p:cNvPr id="105482" name="Line 11"/>
          <p:cNvSpPr>
            <a:spLocks noChangeShapeType="1"/>
          </p:cNvSpPr>
          <p:nvPr/>
        </p:nvSpPr>
        <p:spPr bwMode="auto">
          <a:xfrm flipV="1">
            <a:off x="2955925" y="1047750"/>
            <a:ext cx="1654175" cy="184785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5483" name="Rectangle 12"/>
          <p:cNvSpPr>
            <a:spLocks noChangeArrowheads="1"/>
          </p:cNvSpPr>
          <p:nvPr/>
        </p:nvSpPr>
        <p:spPr bwMode="auto">
          <a:xfrm>
            <a:off x="4953000" y="1676400"/>
            <a:ext cx="2514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457200"/>
          <a:lstStyle>
            <a:lvl1pPr marL="177800" indent="-1778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Clr>
                <a:schemeClr val="tx1"/>
              </a:buClr>
              <a:buSzPct val="140000"/>
              <a:buFontTx/>
              <a:buChar char="•"/>
            </a:pPr>
            <a:r>
              <a:rPr lang="en-US" altLang="zh-CN" b="0" u="sng">
                <a:latin typeface="Arial Narrow" panose="020B0606020202030204" pitchFamily="34" charset="0"/>
                <a:ea typeface="宋体" panose="02010600030101010101" pitchFamily="2" charset="-122"/>
              </a:rPr>
              <a:t>D</a:t>
            </a:r>
            <a:r>
              <a:rPr lang="en-US" altLang="zh-CN" b="0">
                <a:latin typeface="Arial Narrow" panose="020B0606020202030204" pitchFamily="34" charset="0"/>
                <a:ea typeface="宋体" panose="02010600030101010101" pitchFamily="2" charset="-122"/>
              </a:rPr>
              <a:t>efects</a:t>
            </a:r>
          </a:p>
          <a:p>
            <a:pPr eaLnBrk="1" hangingPunct="1">
              <a:spcBef>
                <a:spcPct val="0"/>
              </a:spcBef>
              <a:spcAft>
                <a:spcPct val="0"/>
              </a:spcAft>
              <a:buClr>
                <a:schemeClr val="tx1"/>
              </a:buClr>
              <a:buSzPct val="140000"/>
              <a:buFontTx/>
              <a:buChar char="•"/>
            </a:pPr>
            <a:r>
              <a:rPr lang="en-US" altLang="zh-CN" b="0" u="sng">
                <a:latin typeface="Arial Narrow" panose="020B0606020202030204" pitchFamily="34" charset="0"/>
                <a:ea typeface="宋体" panose="02010600030101010101" pitchFamily="2" charset="-122"/>
              </a:rPr>
              <a:t>O</a:t>
            </a:r>
            <a:r>
              <a:rPr lang="en-US" altLang="zh-CN" b="0">
                <a:latin typeface="Arial Narrow" panose="020B0606020202030204" pitchFamily="34" charset="0"/>
                <a:ea typeface="宋体" panose="02010600030101010101" pitchFamily="2" charset="-122"/>
              </a:rPr>
              <a:t>verproduction</a:t>
            </a:r>
          </a:p>
          <a:p>
            <a:pPr eaLnBrk="1" hangingPunct="1">
              <a:spcBef>
                <a:spcPct val="0"/>
              </a:spcBef>
              <a:spcAft>
                <a:spcPct val="0"/>
              </a:spcAft>
              <a:buClr>
                <a:schemeClr val="tx1"/>
              </a:buClr>
              <a:buSzPct val="140000"/>
              <a:buFontTx/>
              <a:buChar char="•"/>
            </a:pPr>
            <a:r>
              <a:rPr lang="en-US" altLang="zh-CN" b="0" u="sng">
                <a:latin typeface="Arial Narrow" panose="020B0606020202030204" pitchFamily="34" charset="0"/>
                <a:ea typeface="宋体" panose="02010600030101010101" pitchFamily="2" charset="-122"/>
              </a:rPr>
              <a:t>W</a:t>
            </a:r>
            <a:r>
              <a:rPr lang="en-US" altLang="zh-CN" b="0">
                <a:latin typeface="Arial Narrow" panose="020B0606020202030204" pitchFamily="34" charset="0"/>
                <a:ea typeface="宋体" panose="02010600030101010101" pitchFamily="2" charset="-122"/>
              </a:rPr>
              <a:t>aiting</a:t>
            </a:r>
          </a:p>
          <a:p>
            <a:pPr eaLnBrk="1" hangingPunct="1">
              <a:spcBef>
                <a:spcPct val="0"/>
              </a:spcBef>
              <a:spcAft>
                <a:spcPct val="0"/>
              </a:spcAft>
              <a:buClr>
                <a:schemeClr val="tx1"/>
              </a:buClr>
              <a:buSzPct val="140000"/>
              <a:buFontTx/>
              <a:buChar char="•"/>
            </a:pPr>
            <a:r>
              <a:rPr lang="en-US" altLang="zh-CN" b="0" u="sng">
                <a:latin typeface="Arial Narrow" panose="020B0606020202030204" pitchFamily="34" charset="0"/>
                <a:ea typeface="宋体" panose="02010600030101010101" pitchFamily="2" charset="-122"/>
              </a:rPr>
              <a:t>N</a:t>
            </a:r>
            <a:r>
              <a:rPr lang="en-US" altLang="zh-CN" b="0">
                <a:latin typeface="Arial Narrow" panose="020B0606020202030204" pitchFamily="34" charset="0"/>
                <a:ea typeface="宋体" panose="02010600030101010101" pitchFamily="2" charset="-122"/>
              </a:rPr>
              <a:t>ot Utilizing Employees</a:t>
            </a:r>
          </a:p>
          <a:p>
            <a:pPr eaLnBrk="1" hangingPunct="1">
              <a:spcBef>
                <a:spcPct val="0"/>
              </a:spcBef>
              <a:spcAft>
                <a:spcPct val="0"/>
              </a:spcAft>
              <a:buClr>
                <a:schemeClr val="tx1"/>
              </a:buClr>
              <a:buSzPct val="140000"/>
              <a:buFontTx/>
              <a:buChar char="•"/>
            </a:pPr>
            <a:r>
              <a:rPr lang="en-US" altLang="zh-CN" b="0" u="sng">
                <a:latin typeface="Arial Narrow" panose="020B0606020202030204" pitchFamily="34" charset="0"/>
                <a:ea typeface="宋体" panose="02010600030101010101" pitchFamily="2" charset="-122"/>
              </a:rPr>
              <a:t>T</a:t>
            </a:r>
            <a:r>
              <a:rPr lang="en-US" altLang="zh-CN" b="0">
                <a:latin typeface="Arial Narrow" panose="020B0606020202030204" pitchFamily="34" charset="0"/>
                <a:ea typeface="宋体" panose="02010600030101010101" pitchFamily="2" charset="-122"/>
              </a:rPr>
              <a:t>ransportation</a:t>
            </a:r>
          </a:p>
          <a:p>
            <a:pPr eaLnBrk="1" hangingPunct="1">
              <a:spcBef>
                <a:spcPct val="0"/>
              </a:spcBef>
              <a:spcAft>
                <a:spcPct val="0"/>
              </a:spcAft>
              <a:buClr>
                <a:schemeClr val="tx1"/>
              </a:buClr>
              <a:buSzPct val="140000"/>
              <a:buFontTx/>
              <a:buChar char="•"/>
            </a:pPr>
            <a:r>
              <a:rPr lang="en-US" altLang="zh-CN" b="0" u="sng">
                <a:latin typeface="Arial Narrow" panose="020B0606020202030204" pitchFamily="34" charset="0"/>
                <a:ea typeface="宋体" panose="02010600030101010101" pitchFamily="2" charset="-122"/>
              </a:rPr>
              <a:t>I</a:t>
            </a:r>
            <a:r>
              <a:rPr lang="en-US" altLang="zh-CN" b="0">
                <a:latin typeface="Arial Narrow" panose="020B0606020202030204" pitchFamily="34" charset="0"/>
                <a:ea typeface="宋体" panose="02010600030101010101" pitchFamily="2" charset="-122"/>
              </a:rPr>
              <a:t>nventory</a:t>
            </a:r>
          </a:p>
          <a:p>
            <a:pPr eaLnBrk="1" hangingPunct="1">
              <a:spcBef>
                <a:spcPct val="0"/>
              </a:spcBef>
              <a:spcAft>
                <a:spcPct val="0"/>
              </a:spcAft>
              <a:buClr>
                <a:schemeClr val="tx1"/>
              </a:buClr>
              <a:buSzPct val="140000"/>
              <a:buFontTx/>
              <a:buChar char="•"/>
            </a:pPr>
            <a:r>
              <a:rPr lang="en-US" altLang="zh-CN" b="0" u="sng">
                <a:latin typeface="Arial Narrow" panose="020B0606020202030204" pitchFamily="34" charset="0"/>
                <a:ea typeface="宋体" panose="02010600030101010101" pitchFamily="2" charset="-122"/>
              </a:rPr>
              <a:t>M</a:t>
            </a:r>
            <a:r>
              <a:rPr lang="en-US" altLang="zh-CN" b="0">
                <a:latin typeface="Arial Narrow" panose="020B0606020202030204" pitchFamily="34" charset="0"/>
                <a:ea typeface="宋体" panose="02010600030101010101" pitchFamily="2" charset="-122"/>
              </a:rPr>
              <a:t>otion</a:t>
            </a:r>
          </a:p>
          <a:p>
            <a:pPr eaLnBrk="1" hangingPunct="1">
              <a:spcBef>
                <a:spcPct val="0"/>
              </a:spcBef>
              <a:spcAft>
                <a:spcPct val="0"/>
              </a:spcAft>
              <a:buClr>
                <a:schemeClr val="tx1"/>
              </a:buClr>
              <a:buSzPct val="140000"/>
              <a:buFontTx/>
              <a:buChar char="•"/>
            </a:pPr>
            <a:r>
              <a:rPr lang="en-US" altLang="zh-CN" b="0" u="sng">
                <a:latin typeface="Arial Narrow" panose="020B0606020202030204" pitchFamily="34" charset="0"/>
                <a:ea typeface="宋体" panose="02010600030101010101" pitchFamily="2" charset="-122"/>
              </a:rPr>
              <a:t>E</a:t>
            </a:r>
            <a:r>
              <a:rPr lang="en-US" altLang="zh-CN" b="0">
                <a:latin typeface="Arial Narrow" panose="020B0606020202030204" pitchFamily="34" charset="0"/>
                <a:ea typeface="宋体" panose="02010600030101010101" pitchFamily="2" charset="-122"/>
              </a:rPr>
              <a:t>xcess Processing</a:t>
            </a:r>
            <a:endParaRPr lang="en-US" altLang="zh-CN" b="0">
              <a:solidFill>
                <a:schemeClr val="tx2"/>
              </a:solidFill>
              <a:latin typeface="Arial Narrow Bold" panose="020B0706020202030204" pitchFamily="34" charset="0"/>
              <a:ea typeface="宋体" panose="02010600030101010101" pitchFamily="2" charset="-122"/>
            </a:endParaRPr>
          </a:p>
          <a:p>
            <a:pPr eaLnBrk="1" hangingPunct="1">
              <a:lnSpc>
                <a:spcPct val="80000"/>
              </a:lnSpc>
              <a:spcBef>
                <a:spcPct val="0"/>
              </a:spcBef>
              <a:spcAft>
                <a:spcPct val="25000"/>
              </a:spcAft>
              <a:buClr>
                <a:schemeClr val="tx1"/>
              </a:buClr>
              <a:buFontTx/>
              <a:buNone/>
            </a:pPr>
            <a:endParaRPr lang="es-ES" altLang="zh-CN" b="0">
              <a:latin typeface="Arial Narrow Bold" panose="020B0706020202030204" pitchFamily="34" charset="0"/>
              <a:ea typeface="宋体" panose="02010600030101010101" pitchFamily="2" charset="-122"/>
            </a:endParaRPr>
          </a:p>
        </p:txBody>
      </p:sp>
      <p:sp>
        <p:nvSpPr>
          <p:cNvPr id="105484" name="页脚占位符 1"/>
          <p:cNvSpPr>
            <a:spLocks noGrp="1"/>
          </p:cNvSpPr>
          <p:nvPr>
            <p:ph type="ftr" sz="quarter" idx="11"/>
          </p:nvPr>
        </p:nvSpPr>
        <p:spPr bwMode="auto">
          <a:xfrm>
            <a:off x="457200" y="6172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43000" y="304800"/>
            <a:ext cx="6823075" cy="457200"/>
          </a:xfrm>
        </p:spPr>
        <p:txBody>
          <a:bodyPr>
            <a:normAutofit fontScale="90000"/>
          </a:bodyPr>
          <a:lstStyle/>
          <a:p>
            <a:pPr eaLnBrk="1" hangingPunct="1">
              <a:defRPr/>
            </a:pPr>
            <a:r>
              <a:rPr lang="en-US" altLang="zh-CN" smtClean="0">
                <a:ea typeface="宋体" charset="-122"/>
              </a:rPr>
              <a:t>Where is the Waste?</a:t>
            </a:r>
          </a:p>
        </p:txBody>
      </p:sp>
      <p:sp>
        <p:nvSpPr>
          <p:cNvPr id="107523" name="Rectangle 3"/>
          <p:cNvSpPr>
            <a:spLocks noGrp="1" noChangeArrowheads="1"/>
          </p:cNvSpPr>
          <p:nvPr>
            <p:ph type="body" sz="half" idx="2"/>
          </p:nvPr>
        </p:nvSpPr>
        <p:spPr>
          <a:xfrm>
            <a:off x="2971800" y="990600"/>
            <a:ext cx="5410200" cy="5029200"/>
          </a:xfrm>
        </p:spPr>
        <p:txBody>
          <a:bodyPr/>
          <a:lstStyle/>
          <a:p>
            <a:pPr marL="285750" indent="-285750" eaLnBrk="1" hangingPunct="1">
              <a:spcBef>
                <a:spcPct val="50000"/>
              </a:spcBef>
              <a:buSzPct val="140000"/>
              <a:buFont typeface="Arial" panose="020B0604020202020204" pitchFamily="34" charset="0"/>
              <a:buChar char="•"/>
            </a:pPr>
            <a:r>
              <a:rPr lang="en-US" altLang="zh-CN" sz="1800" u="sng" smtClean="0">
                <a:latin typeface="Arial Narrow" panose="020B0606020202030204" pitchFamily="34" charset="0"/>
                <a:ea typeface="宋体" panose="02010600030101010101" pitchFamily="2" charset="-122"/>
              </a:rPr>
              <a:t>D</a:t>
            </a:r>
            <a:r>
              <a:rPr lang="en-US" altLang="zh-CN" sz="1800" smtClean="0">
                <a:latin typeface="Arial Narrow" panose="020B0606020202030204" pitchFamily="34" charset="0"/>
                <a:ea typeface="宋体" panose="02010600030101010101" pitchFamily="2" charset="-122"/>
              </a:rPr>
              <a:t>efects – incomplete or incorrect information </a:t>
            </a:r>
          </a:p>
          <a:p>
            <a:pPr marL="285750" indent="-285750" eaLnBrk="1" hangingPunct="1">
              <a:spcBef>
                <a:spcPct val="50000"/>
              </a:spcBef>
              <a:buSzPct val="140000"/>
              <a:buFont typeface="Arial" panose="020B0604020202020204" pitchFamily="34" charset="0"/>
              <a:buChar char="•"/>
            </a:pPr>
            <a:r>
              <a:rPr lang="en-US" altLang="zh-CN" sz="1800" u="sng" smtClean="0">
                <a:latin typeface="Arial Narrow" panose="020B0606020202030204" pitchFamily="34" charset="0"/>
                <a:ea typeface="宋体" panose="02010600030101010101" pitchFamily="2" charset="-122"/>
              </a:rPr>
              <a:t>O</a:t>
            </a:r>
            <a:r>
              <a:rPr lang="en-US" altLang="zh-CN" sz="1800" smtClean="0">
                <a:latin typeface="Arial Narrow" panose="020B0606020202030204" pitchFamily="34" charset="0"/>
                <a:ea typeface="宋体" panose="02010600030101010101" pitchFamily="2" charset="-122"/>
              </a:rPr>
              <a:t>verproduction – releasing work before next                 process can work on them, unbalanced work loads</a:t>
            </a:r>
          </a:p>
          <a:p>
            <a:pPr marL="285750" indent="-285750" eaLnBrk="1" hangingPunct="1">
              <a:spcBef>
                <a:spcPct val="50000"/>
              </a:spcBef>
              <a:buSzPct val="140000"/>
              <a:buFont typeface="Arial" panose="020B0604020202020204" pitchFamily="34" charset="0"/>
              <a:buChar char="•"/>
            </a:pPr>
            <a:r>
              <a:rPr lang="en-US" altLang="zh-CN" sz="1800" u="sng" smtClean="0">
                <a:latin typeface="Arial Narrow" panose="020B0606020202030204" pitchFamily="34" charset="0"/>
                <a:ea typeface="宋体" panose="02010600030101010101" pitchFamily="2" charset="-122"/>
              </a:rPr>
              <a:t>W</a:t>
            </a:r>
            <a:r>
              <a:rPr lang="en-US" altLang="zh-CN" sz="1800" smtClean="0">
                <a:latin typeface="Arial Narrow" panose="020B0606020202030204" pitchFamily="34" charset="0"/>
                <a:ea typeface="宋体" panose="02010600030101010101" pitchFamily="2" charset="-122"/>
              </a:rPr>
              <a:t>aiting – unbalanced work loads, slow system response, incomplete information, approvals</a:t>
            </a:r>
          </a:p>
          <a:p>
            <a:pPr marL="285750" indent="-285750" eaLnBrk="1" hangingPunct="1">
              <a:spcBef>
                <a:spcPct val="50000"/>
              </a:spcBef>
              <a:buSzPct val="140000"/>
              <a:buFont typeface="Arial" panose="020B0604020202020204" pitchFamily="34" charset="0"/>
              <a:buChar char="•"/>
            </a:pPr>
            <a:r>
              <a:rPr lang="en-US" altLang="zh-CN" sz="1800" u="sng" smtClean="0">
                <a:latin typeface="Arial Narrow" panose="020B0606020202030204" pitchFamily="34" charset="0"/>
                <a:ea typeface="宋体" panose="02010600030101010101" pitchFamily="2" charset="-122"/>
              </a:rPr>
              <a:t>N</a:t>
            </a:r>
            <a:r>
              <a:rPr lang="en-US" altLang="zh-CN" sz="1800" smtClean="0">
                <a:latin typeface="Arial Narrow" panose="020B0606020202030204" pitchFamily="34" charset="0"/>
                <a:ea typeface="宋体" panose="02010600030101010101" pitchFamily="2" charset="-122"/>
              </a:rPr>
              <a:t>ot Utilizing Employees – old guard thinking, politics, high turnover, low investment in training</a:t>
            </a:r>
          </a:p>
          <a:p>
            <a:pPr marL="285750" indent="-285750" eaLnBrk="1" hangingPunct="1">
              <a:spcBef>
                <a:spcPct val="50000"/>
              </a:spcBef>
              <a:buSzPct val="140000"/>
              <a:buFont typeface="Arial" panose="020B0604020202020204" pitchFamily="34" charset="0"/>
              <a:buChar char="•"/>
            </a:pPr>
            <a:r>
              <a:rPr lang="en-US" altLang="zh-CN" sz="1800" u="sng" smtClean="0">
                <a:latin typeface="Arial Narrow" panose="020B0606020202030204" pitchFamily="34" charset="0"/>
                <a:ea typeface="宋体" panose="02010600030101010101" pitchFamily="2" charset="-122"/>
              </a:rPr>
              <a:t>T</a:t>
            </a:r>
            <a:r>
              <a:rPr lang="en-US" altLang="zh-CN" sz="1800" smtClean="0">
                <a:latin typeface="Arial Narrow" panose="020B0606020202030204" pitchFamily="34" charset="0"/>
                <a:ea typeface="宋体" panose="02010600030101010101" pitchFamily="2" charset="-122"/>
              </a:rPr>
              <a:t>ransportation – poor layout, poor flow</a:t>
            </a:r>
          </a:p>
          <a:p>
            <a:pPr marL="285750" indent="-285750" eaLnBrk="1" hangingPunct="1">
              <a:spcBef>
                <a:spcPct val="50000"/>
              </a:spcBef>
              <a:buSzPct val="140000"/>
              <a:buFont typeface="Arial" panose="020B0604020202020204" pitchFamily="34" charset="0"/>
              <a:buChar char="•"/>
            </a:pPr>
            <a:r>
              <a:rPr lang="en-US" altLang="zh-CN" sz="1800" u="sng" smtClean="0">
                <a:latin typeface="Arial Narrow" panose="020B0606020202030204" pitchFamily="34" charset="0"/>
                <a:ea typeface="宋体" panose="02010600030101010101" pitchFamily="2" charset="-122"/>
              </a:rPr>
              <a:t>I</a:t>
            </a:r>
            <a:r>
              <a:rPr lang="en-US" altLang="zh-CN" sz="1800" smtClean="0">
                <a:latin typeface="Arial Narrow" panose="020B0606020202030204" pitchFamily="34" charset="0"/>
                <a:ea typeface="宋体" panose="02010600030101010101" pitchFamily="2" charset="-122"/>
              </a:rPr>
              <a:t>nventory – large batches, complexity to complete task</a:t>
            </a:r>
          </a:p>
          <a:p>
            <a:pPr marL="285750" indent="-285750" eaLnBrk="1" hangingPunct="1">
              <a:spcBef>
                <a:spcPct val="50000"/>
              </a:spcBef>
              <a:buSzPct val="140000"/>
              <a:buFont typeface="Arial" panose="020B0604020202020204" pitchFamily="34" charset="0"/>
              <a:buChar char="•"/>
            </a:pPr>
            <a:r>
              <a:rPr lang="en-US" altLang="zh-CN" sz="1800" u="sng" smtClean="0">
                <a:latin typeface="Arial Narrow" panose="020B0606020202030204" pitchFamily="34" charset="0"/>
                <a:ea typeface="宋体" panose="02010600030101010101" pitchFamily="2" charset="-122"/>
              </a:rPr>
              <a:t>M</a:t>
            </a:r>
            <a:r>
              <a:rPr lang="en-US" altLang="zh-CN" sz="1800" smtClean="0">
                <a:latin typeface="Arial Narrow" panose="020B0606020202030204" pitchFamily="34" charset="0"/>
                <a:ea typeface="宋体" panose="02010600030101010101" pitchFamily="2" charset="-122"/>
              </a:rPr>
              <a:t>otion – poor organization, no standard work</a:t>
            </a:r>
          </a:p>
          <a:p>
            <a:pPr marL="285750" indent="-285750" eaLnBrk="1" hangingPunct="1">
              <a:spcBef>
                <a:spcPct val="50000"/>
              </a:spcBef>
              <a:buSzPct val="140000"/>
              <a:buFont typeface="Arial" panose="020B0604020202020204" pitchFamily="34" charset="0"/>
              <a:buChar char="•"/>
            </a:pPr>
            <a:r>
              <a:rPr lang="en-US" altLang="zh-CN" sz="1800" u="sng" smtClean="0">
                <a:latin typeface="Arial Narrow" panose="020B0606020202030204" pitchFamily="34" charset="0"/>
                <a:ea typeface="宋体" panose="02010600030101010101" pitchFamily="2" charset="-122"/>
              </a:rPr>
              <a:t>E</a:t>
            </a:r>
            <a:r>
              <a:rPr lang="en-US" altLang="zh-CN" sz="1800" smtClean="0">
                <a:latin typeface="Arial Narrow" panose="020B0606020202030204" pitchFamily="34" charset="0"/>
                <a:ea typeface="宋体" panose="02010600030101010101" pitchFamily="2" charset="-122"/>
              </a:rPr>
              <a:t>xcess Processing – excess communication, lack of communication, unnecessary approvals, customer requirements are not clearly understood</a:t>
            </a:r>
            <a:endParaRPr lang="en-US" altLang="zh-CN" sz="1800" smtClean="0">
              <a:solidFill>
                <a:schemeClr val="tx2"/>
              </a:solidFill>
              <a:ea typeface="宋体" panose="02010600030101010101" pitchFamily="2" charset="-122"/>
            </a:endParaRPr>
          </a:p>
          <a:p>
            <a:pPr marL="285750" indent="-285750" eaLnBrk="1" hangingPunct="1">
              <a:buFont typeface="Arial" panose="020B0604020202020204" pitchFamily="34" charset="0"/>
              <a:buChar char="•"/>
            </a:pPr>
            <a:endParaRPr lang="es-ES" altLang="zh-CN" sz="1800" smtClean="0">
              <a:ea typeface="宋体" panose="02010600030101010101" pitchFamily="2" charset="-122"/>
            </a:endParaRPr>
          </a:p>
        </p:txBody>
      </p:sp>
      <p:sp>
        <p:nvSpPr>
          <p:cNvPr id="107524" name="Rectangle 4"/>
          <p:cNvSpPr>
            <a:spLocks noChangeArrowheads="1"/>
          </p:cNvSpPr>
          <p:nvPr/>
        </p:nvSpPr>
        <p:spPr bwMode="auto">
          <a:xfrm>
            <a:off x="685800" y="6172200"/>
            <a:ext cx="7772400" cy="41116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80000"/>
              </a:spcBef>
              <a:spcAft>
                <a:spcPct val="80000"/>
              </a:spcAft>
              <a:buFontTx/>
              <a:buNone/>
            </a:pPr>
            <a:r>
              <a:rPr lang="en-US" altLang="zh-CN" sz="2400" b="0">
                <a:solidFill>
                  <a:schemeClr val="bg1"/>
                </a:solidFill>
                <a:latin typeface="Arial Narrow" panose="020B0606020202030204" pitchFamily="34" charset="0"/>
                <a:ea typeface="宋体" panose="02010600030101010101" pitchFamily="2" charset="-122"/>
              </a:rPr>
              <a:t>All processes have waste.</a:t>
            </a:r>
            <a:endParaRPr lang="es-ES" altLang="zh-CN" sz="2400" b="0">
              <a:solidFill>
                <a:schemeClr val="bg1"/>
              </a:solidFill>
              <a:latin typeface="Arial Narrow" panose="020B0606020202030204" pitchFamily="34" charset="0"/>
              <a:ea typeface="宋体" panose="02010600030101010101" pitchFamily="2" charset="-122"/>
            </a:endParaRPr>
          </a:p>
        </p:txBody>
      </p:sp>
      <p:grpSp>
        <p:nvGrpSpPr>
          <p:cNvPr id="107525" name="Group 11"/>
          <p:cNvGrpSpPr>
            <a:grpSpLocks/>
          </p:cNvGrpSpPr>
          <p:nvPr/>
        </p:nvGrpSpPr>
        <p:grpSpPr bwMode="auto">
          <a:xfrm>
            <a:off x="1066800" y="3962400"/>
            <a:ext cx="1676400" cy="2438400"/>
            <a:chOff x="4991" y="1200"/>
            <a:chExt cx="761" cy="1432"/>
          </a:xfrm>
        </p:grpSpPr>
        <p:sp>
          <p:nvSpPr>
            <p:cNvPr id="107526" name="Freeform 12"/>
            <p:cNvSpPr>
              <a:spLocks/>
            </p:cNvSpPr>
            <p:nvPr/>
          </p:nvSpPr>
          <p:spPr bwMode="auto">
            <a:xfrm>
              <a:off x="5089" y="1251"/>
              <a:ext cx="640" cy="597"/>
            </a:xfrm>
            <a:custGeom>
              <a:avLst/>
              <a:gdLst>
                <a:gd name="T0" fmla="*/ 597 w 640"/>
                <a:gd name="T1" fmla="*/ 117 h 597"/>
                <a:gd name="T2" fmla="*/ 573 w 640"/>
                <a:gd name="T3" fmla="*/ 89 h 597"/>
                <a:gd name="T4" fmla="*/ 550 w 640"/>
                <a:gd name="T5" fmla="*/ 66 h 597"/>
                <a:gd name="T6" fmla="*/ 534 w 640"/>
                <a:gd name="T7" fmla="*/ 50 h 597"/>
                <a:gd name="T8" fmla="*/ 492 w 640"/>
                <a:gd name="T9" fmla="*/ 27 h 597"/>
                <a:gd name="T10" fmla="*/ 429 w 640"/>
                <a:gd name="T11" fmla="*/ 4 h 597"/>
                <a:gd name="T12" fmla="*/ 390 w 640"/>
                <a:gd name="T13" fmla="*/ 0 h 597"/>
                <a:gd name="T14" fmla="*/ 355 w 640"/>
                <a:gd name="T15" fmla="*/ 0 h 597"/>
                <a:gd name="T16" fmla="*/ 316 w 640"/>
                <a:gd name="T17" fmla="*/ 0 h 597"/>
                <a:gd name="T18" fmla="*/ 281 w 640"/>
                <a:gd name="T19" fmla="*/ 8 h 597"/>
                <a:gd name="T20" fmla="*/ 250 w 640"/>
                <a:gd name="T21" fmla="*/ 15 h 597"/>
                <a:gd name="T22" fmla="*/ 176 w 640"/>
                <a:gd name="T23" fmla="*/ 50 h 597"/>
                <a:gd name="T24" fmla="*/ 144 w 640"/>
                <a:gd name="T25" fmla="*/ 74 h 597"/>
                <a:gd name="T26" fmla="*/ 113 w 640"/>
                <a:gd name="T27" fmla="*/ 97 h 597"/>
                <a:gd name="T28" fmla="*/ 86 w 640"/>
                <a:gd name="T29" fmla="*/ 125 h 597"/>
                <a:gd name="T30" fmla="*/ 62 w 640"/>
                <a:gd name="T31" fmla="*/ 152 h 597"/>
                <a:gd name="T32" fmla="*/ 43 w 640"/>
                <a:gd name="T33" fmla="*/ 183 h 597"/>
                <a:gd name="T34" fmla="*/ 23 w 640"/>
                <a:gd name="T35" fmla="*/ 222 h 597"/>
                <a:gd name="T36" fmla="*/ 4 w 640"/>
                <a:gd name="T37" fmla="*/ 288 h 597"/>
                <a:gd name="T38" fmla="*/ 0 w 640"/>
                <a:gd name="T39" fmla="*/ 331 h 597"/>
                <a:gd name="T40" fmla="*/ 0 w 640"/>
                <a:gd name="T41" fmla="*/ 359 h 597"/>
                <a:gd name="T42" fmla="*/ 4 w 640"/>
                <a:gd name="T43" fmla="*/ 394 h 597"/>
                <a:gd name="T44" fmla="*/ 19 w 640"/>
                <a:gd name="T45" fmla="*/ 441 h 597"/>
                <a:gd name="T46" fmla="*/ 39 w 640"/>
                <a:gd name="T47" fmla="*/ 476 h 597"/>
                <a:gd name="T48" fmla="*/ 62 w 640"/>
                <a:gd name="T49" fmla="*/ 503 h 597"/>
                <a:gd name="T50" fmla="*/ 86 w 640"/>
                <a:gd name="T51" fmla="*/ 530 h 597"/>
                <a:gd name="T52" fmla="*/ 109 w 640"/>
                <a:gd name="T53" fmla="*/ 550 h 597"/>
                <a:gd name="T54" fmla="*/ 140 w 640"/>
                <a:gd name="T55" fmla="*/ 569 h 597"/>
                <a:gd name="T56" fmla="*/ 168 w 640"/>
                <a:gd name="T57" fmla="*/ 581 h 597"/>
                <a:gd name="T58" fmla="*/ 211 w 640"/>
                <a:gd name="T59" fmla="*/ 589 h 597"/>
                <a:gd name="T60" fmla="*/ 230 w 640"/>
                <a:gd name="T61" fmla="*/ 597 h 597"/>
                <a:gd name="T62" fmla="*/ 265 w 640"/>
                <a:gd name="T63" fmla="*/ 597 h 597"/>
                <a:gd name="T64" fmla="*/ 304 w 640"/>
                <a:gd name="T65" fmla="*/ 597 h 597"/>
                <a:gd name="T66" fmla="*/ 339 w 640"/>
                <a:gd name="T67" fmla="*/ 593 h 597"/>
                <a:gd name="T68" fmla="*/ 374 w 640"/>
                <a:gd name="T69" fmla="*/ 585 h 597"/>
                <a:gd name="T70" fmla="*/ 414 w 640"/>
                <a:gd name="T71" fmla="*/ 573 h 597"/>
                <a:gd name="T72" fmla="*/ 445 w 640"/>
                <a:gd name="T73" fmla="*/ 558 h 597"/>
                <a:gd name="T74" fmla="*/ 480 w 640"/>
                <a:gd name="T75" fmla="*/ 534 h 597"/>
                <a:gd name="T76" fmla="*/ 511 w 640"/>
                <a:gd name="T77" fmla="*/ 511 h 597"/>
                <a:gd name="T78" fmla="*/ 538 w 640"/>
                <a:gd name="T79" fmla="*/ 487 h 597"/>
                <a:gd name="T80" fmla="*/ 562 w 640"/>
                <a:gd name="T81" fmla="*/ 456 h 597"/>
                <a:gd name="T82" fmla="*/ 585 w 640"/>
                <a:gd name="T83" fmla="*/ 429 h 597"/>
                <a:gd name="T84" fmla="*/ 605 w 640"/>
                <a:gd name="T85" fmla="*/ 394 h 597"/>
                <a:gd name="T86" fmla="*/ 620 w 640"/>
                <a:gd name="T87" fmla="*/ 362 h 597"/>
                <a:gd name="T88" fmla="*/ 632 w 640"/>
                <a:gd name="T89" fmla="*/ 323 h 597"/>
                <a:gd name="T90" fmla="*/ 636 w 640"/>
                <a:gd name="T91" fmla="*/ 304 h 597"/>
                <a:gd name="T92" fmla="*/ 640 w 640"/>
                <a:gd name="T93" fmla="*/ 257 h 597"/>
                <a:gd name="T94" fmla="*/ 636 w 640"/>
                <a:gd name="T95" fmla="*/ 226 h 597"/>
                <a:gd name="T96" fmla="*/ 628 w 640"/>
                <a:gd name="T97" fmla="*/ 191 h 597"/>
                <a:gd name="T98" fmla="*/ 616 w 640"/>
                <a:gd name="T99" fmla="*/ 160 h 597"/>
                <a:gd name="T100" fmla="*/ 605 w 640"/>
                <a:gd name="T101" fmla="*/ 132 h 597"/>
                <a:gd name="T102" fmla="*/ 597 w 640"/>
                <a:gd name="T103" fmla="*/ 117 h 59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40"/>
                <a:gd name="T157" fmla="*/ 0 h 597"/>
                <a:gd name="T158" fmla="*/ 640 w 640"/>
                <a:gd name="T159" fmla="*/ 597 h 59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40" h="597">
                  <a:moveTo>
                    <a:pt x="597" y="117"/>
                  </a:moveTo>
                  <a:lnTo>
                    <a:pt x="573" y="89"/>
                  </a:lnTo>
                  <a:lnTo>
                    <a:pt x="550" y="66"/>
                  </a:lnTo>
                  <a:lnTo>
                    <a:pt x="534" y="50"/>
                  </a:lnTo>
                  <a:lnTo>
                    <a:pt x="492" y="27"/>
                  </a:lnTo>
                  <a:lnTo>
                    <a:pt x="429" y="4"/>
                  </a:lnTo>
                  <a:lnTo>
                    <a:pt x="390" y="0"/>
                  </a:lnTo>
                  <a:lnTo>
                    <a:pt x="355" y="0"/>
                  </a:lnTo>
                  <a:lnTo>
                    <a:pt x="316" y="0"/>
                  </a:lnTo>
                  <a:lnTo>
                    <a:pt x="281" y="8"/>
                  </a:lnTo>
                  <a:lnTo>
                    <a:pt x="250" y="15"/>
                  </a:lnTo>
                  <a:lnTo>
                    <a:pt x="176" y="50"/>
                  </a:lnTo>
                  <a:lnTo>
                    <a:pt x="144" y="74"/>
                  </a:lnTo>
                  <a:lnTo>
                    <a:pt x="113" y="97"/>
                  </a:lnTo>
                  <a:lnTo>
                    <a:pt x="86" y="125"/>
                  </a:lnTo>
                  <a:lnTo>
                    <a:pt x="62" y="152"/>
                  </a:lnTo>
                  <a:lnTo>
                    <a:pt x="43" y="183"/>
                  </a:lnTo>
                  <a:lnTo>
                    <a:pt x="23" y="222"/>
                  </a:lnTo>
                  <a:lnTo>
                    <a:pt x="4" y="288"/>
                  </a:lnTo>
                  <a:lnTo>
                    <a:pt x="0" y="331"/>
                  </a:lnTo>
                  <a:lnTo>
                    <a:pt x="0" y="359"/>
                  </a:lnTo>
                  <a:lnTo>
                    <a:pt x="4" y="394"/>
                  </a:lnTo>
                  <a:lnTo>
                    <a:pt x="19" y="441"/>
                  </a:lnTo>
                  <a:lnTo>
                    <a:pt x="39" y="476"/>
                  </a:lnTo>
                  <a:lnTo>
                    <a:pt x="62" y="503"/>
                  </a:lnTo>
                  <a:lnTo>
                    <a:pt x="86" y="530"/>
                  </a:lnTo>
                  <a:lnTo>
                    <a:pt x="109" y="550"/>
                  </a:lnTo>
                  <a:lnTo>
                    <a:pt x="140" y="569"/>
                  </a:lnTo>
                  <a:lnTo>
                    <a:pt x="168" y="581"/>
                  </a:lnTo>
                  <a:lnTo>
                    <a:pt x="211" y="589"/>
                  </a:lnTo>
                  <a:lnTo>
                    <a:pt x="230" y="597"/>
                  </a:lnTo>
                  <a:lnTo>
                    <a:pt x="265" y="597"/>
                  </a:lnTo>
                  <a:lnTo>
                    <a:pt x="304" y="597"/>
                  </a:lnTo>
                  <a:lnTo>
                    <a:pt x="339" y="593"/>
                  </a:lnTo>
                  <a:lnTo>
                    <a:pt x="374" y="585"/>
                  </a:lnTo>
                  <a:lnTo>
                    <a:pt x="414" y="573"/>
                  </a:lnTo>
                  <a:lnTo>
                    <a:pt x="445" y="558"/>
                  </a:lnTo>
                  <a:lnTo>
                    <a:pt x="480" y="534"/>
                  </a:lnTo>
                  <a:lnTo>
                    <a:pt x="511" y="511"/>
                  </a:lnTo>
                  <a:lnTo>
                    <a:pt x="538" y="487"/>
                  </a:lnTo>
                  <a:lnTo>
                    <a:pt x="562" y="456"/>
                  </a:lnTo>
                  <a:lnTo>
                    <a:pt x="585" y="429"/>
                  </a:lnTo>
                  <a:lnTo>
                    <a:pt x="605" y="394"/>
                  </a:lnTo>
                  <a:lnTo>
                    <a:pt x="620" y="362"/>
                  </a:lnTo>
                  <a:lnTo>
                    <a:pt x="632" y="323"/>
                  </a:lnTo>
                  <a:lnTo>
                    <a:pt x="636" y="304"/>
                  </a:lnTo>
                  <a:lnTo>
                    <a:pt x="640" y="257"/>
                  </a:lnTo>
                  <a:lnTo>
                    <a:pt x="636" y="226"/>
                  </a:lnTo>
                  <a:lnTo>
                    <a:pt x="628" y="191"/>
                  </a:lnTo>
                  <a:lnTo>
                    <a:pt x="616" y="160"/>
                  </a:lnTo>
                  <a:lnTo>
                    <a:pt x="605" y="132"/>
                  </a:lnTo>
                  <a:lnTo>
                    <a:pt x="597" y="117"/>
                  </a:lnTo>
                  <a:close/>
                </a:path>
              </a:pathLst>
            </a:custGeom>
            <a:solidFill>
              <a:srgbClr val="C2FFFF"/>
            </a:solidFill>
            <a:ln w="0">
              <a:solidFill>
                <a:srgbClr val="00FFFF"/>
              </a:solidFill>
              <a:round/>
              <a:headEnd/>
              <a:tailEnd/>
            </a:ln>
          </p:spPr>
          <p:txBody>
            <a:bodyPr/>
            <a:lstStyle/>
            <a:p>
              <a:endParaRPr lang="zh-CN" altLang="en-US"/>
            </a:p>
          </p:txBody>
        </p:sp>
        <p:sp>
          <p:nvSpPr>
            <p:cNvPr id="107527" name="Freeform 13"/>
            <p:cNvSpPr>
              <a:spLocks/>
            </p:cNvSpPr>
            <p:nvPr/>
          </p:nvSpPr>
          <p:spPr bwMode="auto">
            <a:xfrm>
              <a:off x="5128" y="1411"/>
              <a:ext cx="624" cy="479"/>
            </a:xfrm>
            <a:custGeom>
              <a:avLst/>
              <a:gdLst>
                <a:gd name="T0" fmla="*/ 593 w 624"/>
                <a:gd name="T1" fmla="*/ 23 h 479"/>
                <a:gd name="T2" fmla="*/ 605 w 624"/>
                <a:gd name="T3" fmla="*/ 54 h 479"/>
                <a:gd name="T4" fmla="*/ 616 w 624"/>
                <a:gd name="T5" fmla="*/ 89 h 479"/>
                <a:gd name="T6" fmla="*/ 620 w 624"/>
                <a:gd name="T7" fmla="*/ 117 h 479"/>
                <a:gd name="T8" fmla="*/ 624 w 624"/>
                <a:gd name="T9" fmla="*/ 152 h 479"/>
                <a:gd name="T10" fmla="*/ 620 w 624"/>
                <a:gd name="T11" fmla="*/ 187 h 479"/>
                <a:gd name="T12" fmla="*/ 612 w 624"/>
                <a:gd name="T13" fmla="*/ 218 h 479"/>
                <a:gd name="T14" fmla="*/ 601 w 624"/>
                <a:gd name="T15" fmla="*/ 253 h 479"/>
                <a:gd name="T16" fmla="*/ 585 w 624"/>
                <a:gd name="T17" fmla="*/ 288 h 479"/>
                <a:gd name="T18" fmla="*/ 566 w 624"/>
                <a:gd name="T19" fmla="*/ 320 h 479"/>
                <a:gd name="T20" fmla="*/ 546 w 624"/>
                <a:gd name="T21" fmla="*/ 351 h 479"/>
                <a:gd name="T22" fmla="*/ 519 w 624"/>
                <a:gd name="T23" fmla="*/ 378 h 479"/>
                <a:gd name="T24" fmla="*/ 492 w 624"/>
                <a:gd name="T25" fmla="*/ 401 h 479"/>
                <a:gd name="T26" fmla="*/ 460 w 624"/>
                <a:gd name="T27" fmla="*/ 425 h 479"/>
                <a:gd name="T28" fmla="*/ 421 w 624"/>
                <a:gd name="T29" fmla="*/ 444 h 479"/>
                <a:gd name="T30" fmla="*/ 390 w 624"/>
                <a:gd name="T31" fmla="*/ 460 h 479"/>
                <a:gd name="T32" fmla="*/ 351 w 624"/>
                <a:gd name="T33" fmla="*/ 468 h 479"/>
                <a:gd name="T34" fmla="*/ 316 w 624"/>
                <a:gd name="T35" fmla="*/ 476 h 479"/>
                <a:gd name="T36" fmla="*/ 281 w 624"/>
                <a:gd name="T37" fmla="*/ 479 h 479"/>
                <a:gd name="T38" fmla="*/ 238 w 624"/>
                <a:gd name="T39" fmla="*/ 479 h 479"/>
                <a:gd name="T40" fmla="*/ 199 w 624"/>
                <a:gd name="T41" fmla="*/ 476 h 479"/>
                <a:gd name="T42" fmla="*/ 199 w 624"/>
                <a:gd name="T43" fmla="*/ 472 h 479"/>
                <a:gd name="T44" fmla="*/ 187 w 624"/>
                <a:gd name="T45" fmla="*/ 460 h 479"/>
                <a:gd name="T46" fmla="*/ 172 w 624"/>
                <a:gd name="T47" fmla="*/ 448 h 479"/>
                <a:gd name="T48" fmla="*/ 160 w 624"/>
                <a:gd name="T49" fmla="*/ 444 h 479"/>
                <a:gd name="T50" fmla="*/ 148 w 624"/>
                <a:gd name="T51" fmla="*/ 444 h 479"/>
                <a:gd name="T52" fmla="*/ 137 w 624"/>
                <a:gd name="T53" fmla="*/ 444 h 479"/>
                <a:gd name="T54" fmla="*/ 129 w 624"/>
                <a:gd name="T55" fmla="*/ 448 h 479"/>
                <a:gd name="T56" fmla="*/ 125 w 624"/>
                <a:gd name="T57" fmla="*/ 452 h 479"/>
                <a:gd name="T58" fmla="*/ 105 w 624"/>
                <a:gd name="T59" fmla="*/ 440 h 479"/>
                <a:gd name="T60" fmla="*/ 82 w 624"/>
                <a:gd name="T61" fmla="*/ 421 h 479"/>
                <a:gd name="T62" fmla="*/ 58 w 624"/>
                <a:gd name="T63" fmla="*/ 398 h 479"/>
                <a:gd name="T64" fmla="*/ 35 w 624"/>
                <a:gd name="T65" fmla="*/ 374 h 479"/>
                <a:gd name="T66" fmla="*/ 16 w 624"/>
                <a:gd name="T67" fmla="*/ 347 h 479"/>
                <a:gd name="T68" fmla="*/ 0 w 624"/>
                <a:gd name="T69" fmla="*/ 316 h 479"/>
                <a:gd name="T70" fmla="*/ 23 w 624"/>
                <a:gd name="T71" fmla="*/ 343 h 479"/>
                <a:gd name="T72" fmla="*/ 47 w 624"/>
                <a:gd name="T73" fmla="*/ 370 h 479"/>
                <a:gd name="T74" fmla="*/ 70 w 624"/>
                <a:gd name="T75" fmla="*/ 390 h 479"/>
                <a:gd name="T76" fmla="*/ 101 w 624"/>
                <a:gd name="T77" fmla="*/ 409 h 479"/>
                <a:gd name="T78" fmla="*/ 129 w 624"/>
                <a:gd name="T79" fmla="*/ 421 h 479"/>
                <a:gd name="T80" fmla="*/ 172 w 624"/>
                <a:gd name="T81" fmla="*/ 429 h 479"/>
                <a:gd name="T82" fmla="*/ 191 w 624"/>
                <a:gd name="T83" fmla="*/ 437 h 479"/>
                <a:gd name="T84" fmla="*/ 226 w 624"/>
                <a:gd name="T85" fmla="*/ 437 h 479"/>
                <a:gd name="T86" fmla="*/ 265 w 624"/>
                <a:gd name="T87" fmla="*/ 437 h 479"/>
                <a:gd name="T88" fmla="*/ 300 w 624"/>
                <a:gd name="T89" fmla="*/ 433 h 479"/>
                <a:gd name="T90" fmla="*/ 335 w 624"/>
                <a:gd name="T91" fmla="*/ 425 h 479"/>
                <a:gd name="T92" fmla="*/ 375 w 624"/>
                <a:gd name="T93" fmla="*/ 413 h 479"/>
                <a:gd name="T94" fmla="*/ 406 w 624"/>
                <a:gd name="T95" fmla="*/ 398 h 479"/>
                <a:gd name="T96" fmla="*/ 441 w 624"/>
                <a:gd name="T97" fmla="*/ 374 h 479"/>
                <a:gd name="T98" fmla="*/ 472 w 624"/>
                <a:gd name="T99" fmla="*/ 351 h 479"/>
                <a:gd name="T100" fmla="*/ 499 w 624"/>
                <a:gd name="T101" fmla="*/ 327 h 479"/>
                <a:gd name="T102" fmla="*/ 527 w 624"/>
                <a:gd name="T103" fmla="*/ 296 h 479"/>
                <a:gd name="T104" fmla="*/ 546 w 624"/>
                <a:gd name="T105" fmla="*/ 269 h 479"/>
                <a:gd name="T106" fmla="*/ 566 w 624"/>
                <a:gd name="T107" fmla="*/ 234 h 479"/>
                <a:gd name="T108" fmla="*/ 581 w 624"/>
                <a:gd name="T109" fmla="*/ 202 h 479"/>
                <a:gd name="T110" fmla="*/ 593 w 624"/>
                <a:gd name="T111" fmla="*/ 163 h 479"/>
                <a:gd name="T112" fmla="*/ 597 w 624"/>
                <a:gd name="T113" fmla="*/ 144 h 479"/>
                <a:gd name="T114" fmla="*/ 601 w 624"/>
                <a:gd name="T115" fmla="*/ 93 h 479"/>
                <a:gd name="T116" fmla="*/ 597 w 624"/>
                <a:gd name="T117" fmla="*/ 70 h 479"/>
                <a:gd name="T118" fmla="*/ 597 w 624"/>
                <a:gd name="T119" fmla="*/ 62 h 479"/>
                <a:gd name="T120" fmla="*/ 589 w 624"/>
                <a:gd name="T121" fmla="*/ 31 h 479"/>
                <a:gd name="T122" fmla="*/ 577 w 624"/>
                <a:gd name="T123" fmla="*/ 0 h 479"/>
                <a:gd name="T124" fmla="*/ 593 w 624"/>
                <a:gd name="T125" fmla="*/ 23 h 47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24"/>
                <a:gd name="T190" fmla="*/ 0 h 479"/>
                <a:gd name="T191" fmla="*/ 624 w 624"/>
                <a:gd name="T192" fmla="*/ 479 h 47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24" h="479">
                  <a:moveTo>
                    <a:pt x="593" y="23"/>
                  </a:moveTo>
                  <a:lnTo>
                    <a:pt x="605" y="54"/>
                  </a:lnTo>
                  <a:lnTo>
                    <a:pt x="616" y="89"/>
                  </a:lnTo>
                  <a:lnTo>
                    <a:pt x="620" y="117"/>
                  </a:lnTo>
                  <a:lnTo>
                    <a:pt x="624" y="152"/>
                  </a:lnTo>
                  <a:lnTo>
                    <a:pt x="620" y="187"/>
                  </a:lnTo>
                  <a:lnTo>
                    <a:pt x="612" y="218"/>
                  </a:lnTo>
                  <a:lnTo>
                    <a:pt x="601" y="253"/>
                  </a:lnTo>
                  <a:lnTo>
                    <a:pt x="585" y="288"/>
                  </a:lnTo>
                  <a:lnTo>
                    <a:pt x="566" y="320"/>
                  </a:lnTo>
                  <a:lnTo>
                    <a:pt x="546" y="351"/>
                  </a:lnTo>
                  <a:lnTo>
                    <a:pt x="519" y="378"/>
                  </a:lnTo>
                  <a:lnTo>
                    <a:pt x="492" y="401"/>
                  </a:lnTo>
                  <a:lnTo>
                    <a:pt x="460" y="425"/>
                  </a:lnTo>
                  <a:lnTo>
                    <a:pt x="421" y="444"/>
                  </a:lnTo>
                  <a:lnTo>
                    <a:pt x="390" y="460"/>
                  </a:lnTo>
                  <a:lnTo>
                    <a:pt x="351" y="468"/>
                  </a:lnTo>
                  <a:lnTo>
                    <a:pt x="316" y="476"/>
                  </a:lnTo>
                  <a:lnTo>
                    <a:pt x="281" y="479"/>
                  </a:lnTo>
                  <a:lnTo>
                    <a:pt x="238" y="479"/>
                  </a:lnTo>
                  <a:lnTo>
                    <a:pt x="199" y="476"/>
                  </a:lnTo>
                  <a:lnTo>
                    <a:pt x="199" y="472"/>
                  </a:lnTo>
                  <a:lnTo>
                    <a:pt x="187" y="460"/>
                  </a:lnTo>
                  <a:lnTo>
                    <a:pt x="172" y="448"/>
                  </a:lnTo>
                  <a:lnTo>
                    <a:pt x="160" y="444"/>
                  </a:lnTo>
                  <a:lnTo>
                    <a:pt x="148" y="444"/>
                  </a:lnTo>
                  <a:lnTo>
                    <a:pt x="137" y="444"/>
                  </a:lnTo>
                  <a:lnTo>
                    <a:pt x="129" y="448"/>
                  </a:lnTo>
                  <a:lnTo>
                    <a:pt x="125" y="452"/>
                  </a:lnTo>
                  <a:lnTo>
                    <a:pt x="105" y="440"/>
                  </a:lnTo>
                  <a:lnTo>
                    <a:pt x="82" y="421"/>
                  </a:lnTo>
                  <a:lnTo>
                    <a:pt x="58" y="398"/>
                  </a:lnTo>
                  <a:lnTo>
                    <a:pt x="35" y="374"/>
                  </a:lnTo>
                  <a:lnTo>
                    <a:pt x="16" y="347"/>
                  </a:lnTo>
                  <a:lnTo>
                    <a:pt x="0" y="316"/>
                  </a:lnTo>
                  <a:lnTo>
                    <a:pt x="23" y="343"/>
                  </a:lnTo>
                  <a:lnTo>
                    <a:pt x="47" y="370"/>
                  </a:lnTo>
                  <a:lnTo>
                    <a:pt x="70" y="390"/>
                  </a:lnTo>
                  <a:lnTo>
                    <a:pt x="101" y="409"/>
                  </a:lnTo>
                  <a:lnTo>
                    <a:pt x="129" y="421"/>
                  </a:lnTo>
                  <a:lnTo>
                    <a:pt x="172" y="429"/>
                  </a:lnTo>
                  <a:lnTo>
                    <a:pt x="191" y="437"/>
                  </a:lnTo>
                  <a:lnTo>
                    <a:pt x="226" y="437"/>
                  </a:lnTo>
                  <a:lnTo>
                    <a:pt x="265" y="437"/>
                  </a:lnTo>
                  <a:lnTo>
                    <a:pt x="300" y="433"/>
                  </a:lnTo>
                  <a:lnTo>
                    <a:pt x="335" y="425"/>
                  </a:lnTo>
                  <a:lnTo>
                    <a:pt x="375" y="413"/>
                  </a:lnTo>
                  <a:lnTo>
                    <a:pt x="406" y="398"/>
                  </a:lnTo>
                  <a:lnTo>
                    <a:pt x="441" y="374"/>
                  </a:lnTo>
                  <a:lnTo>
                    <a:pt x="472" y="351"/>
                  </a:lnTo>
                  <a:lnTo>
                    <a:pt x="499" y="327"/>
                  </a:lnTo>
                  <a:lnTo>
                    <a:pt x="527" y="296"/>
                  </a:lnTo>
                  <a:lnTo>
                    <a:pt x="546" y="269"/>
                  </a:lnTo>
                  <a:lnTo>
                    <a:pt x="566" y="234"/>
                  </a:lnTo>
                  <a:lnTo>
                    <a:pt x="581" y="202"/>
                  </a:lnTo>
                  <a:lnTo>
                    <a:pt x="593" y="163"/>
                  </a:lnTo>
                  <a:lnTo>
                    <a:pt x="597" y="144"/>
                  </a:lnTo>
                  <a:lnTo>
                    <a:pt x="601" y="93"/>
                  </a:lnTo>
                  <a:lnTo>
                    <a:pt x="597" y="70"/>
                  </a:lnTo>
                  <a:lnTo>
                    <a:pt x="597" y="62"/>
                  </a:lnTo>
                  <a:lnTo>
                    <a:pt x="589" y="31"/>
                  </a:lnTo>
                  <a:lnTo>
                    <a:pt x="577" y="0"/>
                  </a:lnTo>
                  <a:lnTo>
                    <a:pt x="593" y="23"/>
                  </a:lnTo>
                  <a:close/>
                </a:path>
              </a:pathLst>
            </a:custGeom>
            <a:solidFill>
              <a:srgbClr val="C0C0C0"/>
            </a:solidFill>
            <a:ln w="0">
              <a:solidFill>
                <a:srgbClr val="000000"/>
              </a:solidFill>
              <a:round/>
              <a:headEnd/>
              <a:tailEnd/>
            </a:ln>
          </p:spPr>
          <p:txBody>
            <a:bodyPr/>
            <a:lstStyle/>
            <a:p>
              <a:endParaRPr lang="zh-CN" altLang="en-US"/>
            </a:p>
          </p:txBody>
        </p:sp>
        <p:sp>
          <p:nvSpPr>
            <p:cNvPr id="107528" name="Freeform 14"/>
            <p:cNvSpPr>
              <a:spLocks/>
            </p:cNvSpPr>
            <p:nvPr/>
          </p:nvSpPr>
          <p:spPr bwMode="auto">
            <a:xfrm>
              <a:off x="5066" y="1200"/>
              <a:ext cx="620" cy="492"/>
            </a:xfrm>
            <a:custGeom>
              <a:avLst/>
              <a:gdLst>
                <a:gd name="T0" fmla="*/ 31 w 620"/>
                <a:gd name="T1" fmla="*/ 464 h 492"/>
                <a:gd name="T2" fmla="*/ 19 w 620"/>
                <a:gd name="T3" fmla="*/ 433 h 492"/>
                <a:gd name="T4" fmla="*/ 7 w 620"/>
                <a:gd name="T5" fmla="*/ 402 h 492"/>
                <a:gd name="T6" fmla="*/ 0 w 620"/>
                <a:gd name="T7" fmla="*/ 367 h 492"/>
                <a:gd name="T8" fmla="*/ 0 w 620"/>
                <a:gd name="T9" fmla="*/ 335 h 492"/>
                <a:gd name="T10" fmla="*/ 0 w 620"/>
                <a:gd name="T11" fmla="*/ 300 h 492"/>
                <a:gd name="T12" fmla="*/ 3 w 620"/>
                <a:gd name="T13" fmla="*/ 265 h 492"/>
                <a:gd name="T14" fmla="*/ 15 w 620"/>
                <a:gd name="T15" fmla="*/ 230 h 492"/>
                <a:gd name="T16" fmla="*/ 31 w 620"/>
                <a:gd name="T17" fmla="*/ 187 h 492"/>
                <a:gd name="T18" fmla="*/ 50 w 620"/>
                <a:gd name="T19" fmla="*/ 160 h 492"/>
                <a:gd name="T20" fmla="*/ 70 w 620"/>
                <a:gd name="T21" fmla="*/ 129 h 492"/>
                <a:gd name="T22" fmla="*/ 101 w 620"/>
                <a:gd name="T23" fmla="*/ 101 h 492"/>
                <a:gd name="T24" fmla="*/ 128 w 620"/>
                <a:gd name="T25" fmla="*/ 78 h 492"/>
                <a:gd name="T26" fmla="*/ 160 w 620"/>
                <a:gd name="T27" fmla="*/ 59 h 492"/>
                <a:gd name="T28" fmla="*/ 195 w 620"/>
                <a:gd name="T29" fmla="*/ 39 h 492"/>
                <a:gd name="T30" fmla="*/ 230 w 620"/>
                <a:gd name="T31" fmla="*/ 23 h 492"/>
                <a:gd name="T32" fmla="*/ 265 w 620"/>
                <a:gd name="T33" fmla="*/ 16 h 492"/>
                <a:gd name="T34" fmla="*/ 304 w 620"/>
                <a:gd name="T35" fmla="*/ 8 h 492"/>
                <a:gd name="T36" fmla="*/ 339 w 620"/>
                <a:gd name="T37" fmla="*/ 0 h 492"/>
                <a:gd name="T38" fmla="*/ 374 w 620"/>
                <a:gd name="T39" fmla="*/ 0 h 492"/>
                <a:gd name="T40" fmla="*/ 413 w 620"/>
                <a:gd name="T41" fmla="*/ 8 h 492"/>
                <a:gd name="T42" fmla="*/ 448 w 620"/>
                <a:gd name="T43" fmla="*/ 16 h 492"/>
                <a:gd name="T44" fmla="*/ 479 w 620"/>
                <a:gd name="T45" fmla="*/ 27 h 492"/>
                <a:gd name="T46" fmla="*/ 515 w 620"/>
                <a:gd name="T47" fmla="*/ 43 h 492"/>
                <a:gd name="T48" fmla="*/ 538 w 620"/>
                <a:gd name="T49" fmla="*/ 62 h 492"/>
                <a:gd name="T50" fmla="*/ 561 w 620"/>
                <a:gd name="T51" fmla="*/ 86 h 492"/>
                <a:gd name="T52" fmla="*/ 585 w 620"/>
                <a:gd name="T53" fmla="*/ 113 h 492"/>
                <a:gd name="T54" fmla="*/ 600 w 620"/>
                <a:gd name="T55" fmla="*/ 140 h 492"/>
                <a:gd name="T56" fmla="*/ 620 w 620"/>
                <a:gd name="T57" fmla="*/ 168 h 492"/>
                <a:gd name="T58" fmla="*/ 596 w 620"/>
                <a:gd name="T59" fmla="*/ 140 h 492"/>
                <a:gd name="T60" fmla="*/ 573 w 620"/>
                <a:gd name="T61" fmla="*/ 117 h 492"/>
                <a:gd name="T62" fmla="*/ 557 w 620"/>
                <a:gd name="T63" fmla="*/ 101 h 492"/>
                <a:gd name="T64" fmla="*/ 515 w 620"/>
                <a:gd name="T65" fmla="*/ 78 h 492"/>
                <a:gd name="T66" fmla="*/ 452 w 620"/>
                <a:gd name="T67" fmla="*/ 55 h 492"/>
                <a:gd name="T68" fmla="*/ 413 w 620"/>
                <a:gd name="T69" fmla="*/ 51 h 492"/>
                <a:gd name="T70" fmla="*/ 378 w 620"/>
                <a:gd name="T71" fmla="*/ 51 h 492"/>
                <a:gd name="T72" fmla="*/ 339 w 620"/>
                <a:gd name="T73" fmla="*/ 51 h 492"/>
                <a:gd name="T74" fmla="*/ 304 w 620"/>
                <a:gd name="T75" fmla="*/ 59 h 492"/>
                <a:gd name="T76" fmla="*/ 273 w 620"/>
                <a:gd name="T77" fmla="*/ 66 h 492"/>
                <a:gd name="T78" fmla="*/ 199 w 620"/>
                <a:gd name="T79" fmla="*/ 101 h 492"/>
                <a:gd name="T80" fmla="*/ 167 w 620"/>
                <a:gd name="T81" fmla="*/ 125 h 492"/>
                <a:gd name="T82" fmla="*/ 136 w 620"/>
                <a:gd name="T83" fmla="*/ 148 h 492"/>
                <a:gd name="T84" fmla="*/ 109 w 620"/>
                <a:gd name="T85" fmla="*/ 176 h 492"/>
                <a:gd name="T86" fmla="*/ 85 w 620"/>
                <a:gd name="T87" fmla="*/ 203 h 492"/>
                <a:gd name="T88" fmla="*/ 66 w 620"/>
                <a:gd name="T89" fmla="*/ 234 h 492"/>
                <a:gd name="T90" fmla="*/ 46 w 620"/>
                <a:gd name="T91" fmla="*/ 273 h 492"/>
                <a:gd name="T92" fmla="*/ 27 w 620"/>
                <a:gd name="T93" fmla="*/ 339 h 492"/>
                <a:gd name="T94" fmla="*/ 23 w 620"/>
                <a:gd name="T95" fmla="*/ 378 h 492"/>
                <a:gd name="T96" fmla="*/ 23 w 620"/>
                <a:gd name="T97" fmla="*/ 410 h 492"/>
                <a:gd name="T98" fmla="*/ 27 w 620"/>
                <a:gd name="T99" fmla="*/ 445 h 492"/>
                <a:gd name="T100" fmla="*/ 42 w 620"/>
                <a:gd name="T101" fmla="*/ 492 h 492"/>
                <a:gd name="T102" fmla="*/ 31 w 620"/>
                <a:gd name="T103" fmla="*/ 464 h 4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20"/>
                <a:gd name="T157" fmla="*/ 0 h 492"/>
                <a:gd name="T158" fmla="*/ 620 w 620"/>
                <a:gd name="T159" fmla="*/ 492 h 49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20" h="492">
                  <a:moveTo>
                    <a:pt x="31" y="464"/>
                  </a:moveTo>
                  <a:lnTo>
                    <a:pt x="19" y="433"/>
                  </a:lnTo>
                  <a:lnTo>
                    <a:pt x="7" y="402"/>
                  </a:lnTo>
                  <a:lnTo>
                    <a:pt x="0" y="367"/>
                  </a:lnTo>
                  <a:lnTo>
                    <a:pt x="0" y="335"/>
                  </a:lnTo>
                  <a:lnTo>
                    <a:pt x="0" y="300"/>
                  </a:lnTo>
                  <a:lnTo>
                    <a:pt x="3" y="265"/>
                  </a:lnTo>
                  <a:lnTo>
                    <a:pt x="15" y="230"/>
                  </a:lnTo>
                  <a:lnTo>
                    <a:pt x="31" y="187"/>
                  </a:lnTo>
                  <a:lnTo>
                    <a:pt x="50" y="160"/>
                  </a:lnTo>
                  <a:lnTo>
                    <a:pt x="70" y="129"/>
                  </a:lnTo>
                  <a:lnTo>
                    <a:pt x="101" y="101"/>
                  </a:lnTo>
                  <a:lnTo>
                    <a:pt x="128" y="78"/>
                  </a:lnTo>
                  <a:lnTo>
                    <a:pt x="160" y="59"/>
                  </a:lnTo>
                  <a:lnTo>
                    <a:pt x="195" y="39"/>
                  </a:lnTo>
                  <a:lnTo>
                    <a:pt x="230" y="23"/>
                  </a:lnTo>
                  <a:lnTo>
                    <a:pt x="265" y="16"/>
                  </a:lnTo>
                  <a:lnTo>
                    <a:pt x="304" y="8"/>
                  </a:lnTo>
                  <a:lnTo>
                    <a:pt x="339" y="0"/>
                  </a:lnTo>
                  <a:lnTo>
                    <a:pt x="374" y="0"/>
                  </a:lnTo>
                  <a:lnTo>
                    <a:pt x="413" y="8"/>
                  </a:lnTo>
                  <a:lnTo>
                    <a:pt x="448" y="16"/>
                  </a:lnTo>
                  <a:lnTo>
                    <a:pt x="479" y="27"/>
                  </a:lnTo>
                  <a:lnTo>
                    <a:pt x="515" y="43"/>
                  </a:lnTo>
                  <a:lnTo>
                    <a:pt x="538" y="62"/>
                  </a:lnTo>
                  <a:lnTo>
                    <a:pt x="561" y="86"/>
                  </a:lnTo>
                  <a:lnTo>
                    <a:pt x="585" y="113"/>
                  </a:lnTo>
                  <a:lnTo>
                    <a:pt x="600" y="140"/>
                  </a:lnTo>
                  <a:lnTo>
                    <a:pt x="620" y="168"/>
                  </a:lnTo>
                  <a:lnTo>
                    <a:pt x="596" y="140"/>
                  </a:lnTo>
                  <a:lnTo>
                    <a:pt x="573" y="117"/>
                  </a:lnTo>
                  <a:lnTo>
                    <a:pt x="557" y="101"/>
                  </a:lnTo>
                  <a:lnTo>
                    <a:pt x="515" y="78"/>
                  </a:lnTo>
                  <a:lnTo>
                    <a:pt x="452" y="55"/>
                  </a:lnTo>
                  <a:lnTo>
                    <a:pt x="413" y="51"/>
                  </a:lnTo>
                  <a:lnTo>
                    <a:pt x="378" y="51"/>
                  </a:lnTo>
                  <a:lnTo>
                    <a:pt x="339" y="51"/>
                  </a:lnTo>
                  <a:lnTo>
                    <a:pt x="304" y="59"/>
                  </a:lnTo>
                  <a:lnTo>
                    <a:pt x="273" y="66"/>
                  </a:lnTo>
                  <a:lnTo>
                    <a:pt x="199" y="101"/>
                  </a:lnTo>
                  <a:lnTo>
                    <a:pt x="167" y="125"/>
                  </a:lnTo>
                  <a:lnTo>
                    <a:pt x="136" y="148"/>
                  </a:lnTo>
                  <a:lnTo>
                    <a:pt x="109" y="176"/>
                  </a:lnTo>
                  <a:lnTo>
                    <a:pt x="85" y="203"/>
                  </a:lnTo>
                  <a:lnTo>
                    <a:pt x="66" y="234"/>
                  </a:lnTo>
                  <a:lnTo>
                    <a:pt x="46" y="273"/>
                  </a:lnTo>
                  <a:lnTo>
                    <a:pt x="27" y="339"/>
                  </a:lnTo>
                  <a:lnTo>
                    <a:pt x="23" y="378"/>
                  </a:lnTo>
                  <a:lnTo>
                    <a:pt x="23" y="410"/>
                  </a:lnTo>
                  <a:lnTo>
                    <a:pt x="27" y="445"/>
                  </a:lnTo>
                  <a:lnTo>
                    <a:pt x="42" y="492"/>
                  </a:lnTo>
                  <a:lnTo>
                    <a:pt x="31" y="464"/>
                  </a:lnTo>
                  <a:close/>
                </a:path>
              </a:pathLst>
            </a:custGeom>
            <a:solidFill>
              <a:srgbClr val="C0C0C0"/>
            </a:solidFill>
            <a:ln w="0">
              <a:solidFill>
                <a:srgbClr val="000000"/>
              </a:solidFill>
              <a:round/>
              <a:headEnd/>
              <a:tailEnd/>
            </a:ln>
          </p:spPr>
          <p:txBody>
            <a:bodyPr/>
            <a:lstStyle/>
            <a:p>
              <a:endParaRPr lang="zh-CN" altLang="en-US"/>
            </a:p>
          </p:txBody>
        </p:sp>
        <p:sp>
          <p:nvSpPr>
            <p:cNvPr id="107529" name="Freeform 15"/>
            <p:cNvSpPr>
              <a:spLocks/>
            </p:cNvSpPr>
            <p:nvPr/>
          </p:nvSpPr>
          <p:spPr bwMode="auto">
            <a:xfrm>
              <a:off x="5233" y="1855"/>
              <a:ext cx="94" cy="184"/>
            </a:xfrm>
            <a:custGeom>
              <a:avLst/>
              <a:gdLst>
                <a:gd name="T0" fmla="*/ 43 w 94"/>
                <a:gd name="T1" fmla="*/ 0 h 184"/>
                <a:gd name="T2" fmla="*/ 55 w 94"/>
                <a:gd name="T3" fmla="*/ 0 h 184"/>
                <a:gd name="T4" fmla="*/ 67 w 94"/>
                <a:gd name="T5" fmla="*/ 4 h 184"/>
                <a:gd name="T6" fmla="*/ 82 w 94"/>
                <a:gd name="T7" fmla="*/ 16 h 184"/>
                <a:gd name="T8" fmla="*/ 94 w 94"/>
                <a:gd name="T9" fmla="*/ 28 h 184"/>
                <a:gd name="T10" fmla="*/ 94 w 94"/>
                <a:gd name="T11" fmla="*/ 32 h 184"/>
                <a:gd name="T12" fmla="*/ 94 w 94"/>
                <a:gd name="T13" fmla="*/ 39 h 184"/>
                <a:gd name="T14" fmla="*/ 90 w 94"/>
                <a:gd name="T15" fmla="*/ 47 h 184"/>
                <a:gd name="T16" fmla="*/ 82 w 94"/>
                <a:gd name="T17" fmla="*/ 63 h 184"/>
                <a:gd name="T18" fmla="*/ 82 w 94"/>
                <a:gd name="T19" fmla="*/ 71 h 184"/>
                <a:gd name="T20" fmla="*/ 71 w 94"/>
                <a:gd name="T21" fmla="*/ 110 h 184"/>
                <a:gd name="T22" fmla="*/ 71 w 94"/>
                <a:gd name="T23" fmla="*/ 113 h 184"/>
                <a:gd name="T24" fmla="*/ 67 w 94"/>
                <a:gd name="T25" fmla="*/ 133 h 184"/>
                <a:gd name="T26" fmla="*/ 67 w 94"/>
                <a:gd name="T27" fmla="*/ 137 h 184"/>
                <a:gd name="T28" fmla="*/ 51 w 94"/>
                <a:gd name="T29" fmla="*/ 184 h 184"/>
                <a:gd name="T30" fmla="*/ 47 w 94"/>
                <a:gd name="T31" fmla="*/ 176 h 184"/>
                <a:gd name="T32" fmla="*/ 35 w 94"/>
                <a:gd name="T33" fmla="*/ 168 h 184"/>
                <a:gd name="T34" fmla="*/ 24 w 94"/>
                <a:gd name="T35" fmla="*/ 164 h 184"/>
                <a:gd name="T36" fmla="*/ 12 w 94"/>
                <a:gd name="T37" fmla="*/ 156 h 184"/>
                <a:gd name="T38" fmla="*/ 0 w 94"/>
                <a:gd name="T39" fmla="*/ 152 h 184"/>
                <a:gd name="T40" fmla="*/ 20 w 94"/>
                <a:gd name="T41" fmla="*/ 102 h 184"/>
                <a:gd name="T42" fmla="*/ 4 w 94"/>
                <a:gd name="T43" fmla="*/ 98 h 184"/>
                <a:gd name="T44" fmla="*/ 12 w 94"/>
                <a:gd name="T45" fmla="*/ 82 h 184"/>
                <a:gd name="T46" fmla="*/ 20 w 94"/>
                <a:gd name="T47" fmla="*/ 82 h 184"/>
                <a:gd name="T48" fmla="*/ 32 w 94"/>
                <a:gd name="T49" fmla="*/ 35 h 184"/>
                <a:gd name="T50" fmla="*/ 28 w 94"/>
                <a:gd name="T51" fmla="*/ 35 h 184"/>
                <a:gd name="T52" fmla="*/ 43 w 94"/>
                <a:gd name="T53" fmla="*/ 0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184"/>
                <a:gd name="T83" fmla="*/ 94 w 94"/>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184">
                  <a:moveTo>
                    <a:pt x="43" y="0"/>
                  </a:moveTo>
                  <a:lnTo>
                    <a:pt x="55" y="0"/>
                  </a:lnTo>
                  <a:lnTo>
                    <a:pt x="67" y="4"/>
                  </a:lnTo>
                  <a:lnTo>
                    <a:pt x="82" y="16"/>
                  </a:lnTo>
                  <a:lnTo>
                    <a:pt x="94" y="28"/>
                  </a:lnTo>
                  <a:lnTo>
                    <a:pt x="94" y="32"/>
                  </a:lnTo>
                  <a:lnTo>
                    <a:pt x="94" y="39"/>
                  </a:lnTo>
                  <a:lnTo>
                    <a:pt x="90" y="47"/>
                  </a:lnTo>
                  <a:lnTo>
                    <a:pt x="82" y="63"/>
                  </a:lnTo>
                  <a:lnTo>
                    <a:pt x="82" y="71"/>
                  </a:lnTo>
                  <a:lnTo>
                    <a:pt x="71" y="110"/>
                  </a:lnTo>
                  <a:lnTo>
                    <a:pt x="71" y="113"/>
                  </a:lnTo>
                  <a:lnTo>
                    <a:pt x="67" y="133"/>
                  </a:lnTo>
                  <a:lnTo>
                    <a:pt x="67" y="137"/>
                  </a:lnTo>
                  <a:lnTo>
                    <a:pt x="51" y="184"/>
                  </a:lnTo>
                  <a:lnTo>
                    <a:pt x="47" y="176"/>
                  </a:lnTo>
                  <a:lnTo>
                    <a:pt x="35" y="168"/>
                  </a:lnTo>
                  <a:lnTo>
                    <a:pt x="24" y="164"/>
                  </a:lnTo>
                  <a:lnTo>
                    <a:pt x="12" y="156"/>
                  </a:lnTo>
                  <a:lnTo>
                    <a:pt x="0" y="152"/>
                  </a:lnTo>
                  <a:lnTo>
                    <a:pt x="20" y="102"/>
                  </a:lnTo>
                  <a:lnTo>
                    <a:pt x="4" y="98"/>
                  </a:lnTo>
                  <a:lnTo>
                    <a:pt x="12" y="82"/>
                  </a:lnTo>
                  <a:lnTo>
                    <a:pt x="20" y="82"/>
                  </a:lnTo>
                  <a:lnTo>
                    <a:pt x="32" y="35"/>
                  </a:lnTo>
                  <a:lnTo>
                    <a:pt x="28" y="35"/>
                  </a:lnTo>
                  <a:lnTo>
                    <a:pt x="43" y="0"/>
                  </a:lnTo>
                  <a:close/>
                </a:path>
              </a:pathLst>
            </a:custGeom>
            <a:solidFill>
              <a:srgbClr val="C0C0C0"/>
            </a:solidFill>
            <a:ln w="0">
              <a:solidFill>
                <a:srgbClr val="000000"/>
              </a:solidFill>
              <a:round/>
              <a:headEnd/>
              <a:tailEnd/>
            </a:ln>
          </p:spPr>
          <p:txBody>
            <a:bodyPr/>
            <a:lstStyle/>
            <a:p>
              <a:endParaRPr lang="zh-CN" altLang="en-US"/>
            </a:p>
          </p:txBody>
        </p:sp>
        <p:sp>
          <p:nvSpPr>
            <p:cNvPr id="107530" name="Freeform 16"/>
            <p:cNvSpPr>
              <a:spLocks/>
            </p:cNvSpPr>
            <p:nvPr/>
          </p:nvSpPr>
          <p:spPr bwMode="auto">
            <a:xfrm>
              <a:off x="5198" y="1855"/>
              <a:ext cx="78" cy="152"/>
            </a:xfrm>
            <a:custGeom>
              <a:avLst/>
              <a:gdLst>
                <a:gd name="T0" fmla="*/ 78 w 78"/>
                <a:gd name="T1" fmla="*/ 0 h 152"/>
                <a:gd name="T2" fmla="*/ 63 w 78"/>
                <a:gd name="T3" fmla="*/ 35 h 152"/>
                <a:gd name="T4" fmla="*/ 67 w 78"/>
                <a:gd name="T5" fmla="*/ 35 h 152"/>
                <a:gd name="T6" fmla="*/ 55 w 78"/>
                <a:gd name="T7" fmla="*/ 82 h 152"/>
                <a:gd name="T8" fmla="*/ 47 w 78"/>
                <a:gd name="T9" fmla="*/ 82 h 152"/>
                <a:gd name="T10" fmla="*/ 39 w 78"/>
                <a:gd name="T11" fmla="*/ 98 h 152"/>
                <a:gd name="T12" fmla="*/ 55 w 78"/>
                <a:gd name="T13" fmla="*/ 102 h 152"/>
                <a:gd name="T14" fmla="*/ 35 w 78"/>
                <a:gd name="T15" fmla="*/ 152 h 152"/>
                <a:gd name="T16" fmla="*/ 28 w 78"/>
                <a:gd name="T17" fmla="*/ 152 h 152"/>
                <a:gd name="T18" fmla="*/ 16 w 78"/>
                <a:gd name="T19" fmla="*/ 152 h 152"/>
                <a:gd name="T20" fmla="*/ 8 w 78"/>
                <a:gd name="T21" fmla="*/ 152 h 152"/>
                <a:gd name="T22" fmla="*/ 0 w 78"/>
                <a:gd name="T23" fmla="*/ 152 h 152"/>
                <a:gd name="T24" fmla="*/ 16 w 78"/>
                <a:gd name="T25" fmla="*/ 110 h 152"/>
                <a:gd name="T26" fmla="*/ 16 w 78"/>
                <a:gd name="T27" fmla="*/ 106 h 152"/>
                <a:gd name="T28" fmla="*/ 20 w 78"/>
                <a:gd name="T29" fmla="*/ 106 h 152"/>
                <a:gd name="T30" fmla="*/ 24 w 78"/>
                <a:gd name="T31" fmla="*/ 106 h 152"/>
                <a:gd name="T32" fmla="*/ 24 w 78"/>
                <a:gd name="T33" fmla="*/ 94 h 152"/>
                <a:gd name="T34" fmla="*/ 24 w 78"/>
                <a:gd name="T35" fmla="*/ 90 h 152"/>
                <a:gd name="T36" fmla="*/ 24 w 78"/>
                <a:gd name="T37" fmla="*/ 86 h 152"/>
                <a:gd name="T38" fmla="*/ 28 w 78"/>
                <a:gd name="T39" fmla="*/ 82 h 152"/>
                <a:gd name="T40" fmla="*/ 39 w 78"/>
                <a:gd name="T41" fmla="*/ 43 h 152"/>
                <a:gd name="T42" fmla="*/ 43 w 78"/>
                <a:gd name="T43" fmla="*/ 39 h 152"/>
                <a:gd name="T44" fmla="*/ 47 w 78"/>
                <a:gd name="T45" fmla="*/ 39 h 152"/>
                <a:gd name="T46" fmla="*/ 47 w 78"/>
                <a:gd name="T47" fmla="*/ 39 h 152"/>
                <a:gd name="T48" fmla="*/ 55 w 78"/>
                <a:gd name="T49" fmla="*/ 8 h 152"/>
                <a:gd name="T50" fmla="*/ 59 w 78"/>
                <a:gd name="T51" fmla="*/ 4 h 152"/>
                <a:gd name="T52" fmla="*/ 67 w 78"/>
                <a:gd name="T53" fmla="*/ 0 h 152"/>
                <a:gd name="T54" fmla="*/ 78 w 78"/>
                <a:gd name="T55" fmla="*/ 0 h 1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8"/>
                <a:gd name="T85" fmla="*/ 0 h 152"/>
                <a:gd name="T86" fmla="*/ 78 w 78"/>
                <a:gd name="T87" fmla="*/ 152 h 1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8" h="152">
                  <a:moveTo>
                    <a:pt x="78" y="0"/>
                  </a:moveTo>
                  <a:lnTo>
                    <a:pt x="63" y="35"/>
                  </a:lnTo>
                  <a:lnTo>
                    <a:pt x="67" y="35"/>
                  </a:lnTo>
                  <a:lnTo>
                    <a:pt x="55" y="82"/>
                  </a:lnTo>
                  <a:lnTo>
                    <a:pt x="47" y="82"/>
                  </a:lnTo>
                  <a:lnTo>
                    <a:pt x="39" y="98"/>
                  </a:lnTo>
                  <a:lnTo>
                    <a:pt x="55" y="102"/>
                  </a:lnTo>
                  <a:lnTo>
                    <a:pt x="35" y="152"/>
                  </a:lnTo>
                  <a:lnTo>
                    <a:pt x="28" y="152"/>
                  </a:lnTo>
                  <a:lnTo>
                    <a:pt x="16" y="152"/>
                  </a:lnTo>
                  <a:lnTo>
                    <a:pt x="8" y="152"/>
                  </a:lnTo>
                  <a:lnTo>
                    <a:pt x="0" y="152"/>
                  </a:lnTo>
                  <a:lnTo>
                    <a:pt x="16" y="110"/>
                  </a:lnTo>
                  <a:lnTo>
                    <a:pt x="16" y="106"/>
                  </a:lnTo>
                  <a:lnTo>
                    <a:pt x="20" y="106"/>
                  </a:lnTo>
                  <a:lnTo>
                    <a:pt x="24" y="106"/>
                  </a:lnTo>
                  <a:lnTo>
                    <a:pt x="24" y="94"/>
                  </a:lnTo>
                  <a:lnTo>
                    <a:pt x="24" y="90"/>
                  </a:lnTo>
                  <a:lnTo>
                    <a:pt x="24" y="86"/>
                  </a:lnTo>
                  <a:lnTo>
                    <a:pt x="28" y="82"/>
                  </a:lnTo>
                  <a:lnTo>
                    <a:pt x="39" y="43"/>
                  </a:lnTo>
                  <a:lnTo>
                    <a:pt x="43" y="39"/>
                  </a:lnTo>
                  <a:lnTo>
                    <a:pt x="47" y="39"/>
                  </a:lnTo>
                  <a:lnTo>
                    <a:pt x="55" y="8"/>
                  </a:lnTo>
                  <a:lnTo>
                    <a:pt x="59" y="4"/>
                  </a:lnTo>
                  <a:lnTo>
                    <a:pt x="67" y="0"/>
                  </a:lnTo>
                  <a:lnTo>
                    <a:pt x="78" y="0"/>
                  </a:lnTo>
                  <a:close/>
                </a:path>
              </a:pathLst>
            </a:custGeom>
            <a:solidFill>
              <a:srgbClr val="E0E0E0"/>
            </a:solidFill>
            <a:ln w="0">
              <a:solidFill>
                <a:srgbClr val="000000"/>
              </a:solidFill>
              <a:round/>
              <a:headEnd/>
              <a:tailEnd/>
            </a:ln>
          </p:spPr>
          <p:txBody>
            <a:bodyPr/>
            <a:lstStyle/>
            <a:p>
              <a:endParaRPr lang="zh-CN" altLang="en-US"/>
            </a:p>
          </p:txBody>
        </p:sp>
        <p:sp>
          <p:nvSpPr>
            <p:cNvPr id="107531" name="Freeform 17"/>
            <p:cNvSpPr>
              <a:spLocks/>
            </p:cNvSpPr>
            <p:nvPr/>
          </p:nvSpPr>
          <p:spPr bwMode="auto">
            <a:xfrm>
              <a:off x="4991" y="2007"/>
              <a:ext cx="293" cy="625"/>
            </a:xfrm>
            <a:custGeom>
              <a:avLst/>
              <a:gdLst>
                <a:gd name="T0" fmla="*/ 293 w 293"/>
                <a:gd name="T1" fmla="*/ 32 h 625"/>
                <a:gd name="T2" fmla="*/ 289 w 293"/>
                <a:gd name="T3" fmla="*/ 24 h 625"/>
                <a:gd name="T4" fmla="*/ 277 w 293"/>
                <a:gd name="T5" fmla="*/ 16 h 625"/>
                <a:gd name="T6" fmla="*/ 266 w 293"/>
                <a:gd name="T7" fmla="*/ 12 h 625"/>
                <a:gd name="T8" fmla="*/ 254 w 293"/>
                <a:gd name="T9" fmla="*/ 4 h 625"/>
                <a:gd name="T10" fmla="*/ 242 w 293"/>
                <a:gd name="T11" fmla="*/ 0 h 625"/>
                <a:gd name="T12" fmla="*/ 71 w 293"/>
                <a:gd name="T13" fmla="*/ 562 h 625"/>
                <a:gd name="T14" fmla="*/ 59 w 293"/>
                <a:gd name="T15" fmla="*/ 558 h 625"/>
                <a:gd name="T16" fmla="*/ 47 w 293"/>
                <a:gd name="T17" fmla="*/ 554 h 625"/>
                <a:gd name="T18" fmla="*/ 36 w 293"/>
                <a:gd name="T19" fmla="*/ 554 h 625"/>
                <a:gd name="T20" fmla="*/ 24 w 293"/>
                <a:gd name="T21" fmla="*/ 554 h 625"/>
                <a:gd name="T22" fmla="*/ 215 w 293"/>
                <a:gd name="T23" fmla="*/ 0 h 625"/>
                <a:gd name="T24" fmla="*/ 207 w 293"/>
                <a:gd name="T25" fmla="*/ 0 h 625"/>
                <a:gd name="T26" fmla="*/ 4 w 293"/>
                <a:gd name="T27" fmla="*/ 562 h 625"/>
                <a:gd name="T28" fmla="*/ 0 w 293"/>
                <a:gd name="T29" fmla="*/ 570 h 625"/>
                <a:gd name="T30" fmla="*/ 4 w 293"/>
                <a:gd name="T31" fmla="*/ 586 h 625"/>
                <a:gd name="T32" fmla="*/ 16 w 293"/>
                <a:gd name="T33" fmla="*/ 593 h 625"/>
                <a:gd name="T34" fmla="*/ 32 w 293"/>
                <a:gd name="T35" fmla="*/ 605 h 625"/>
                <a:gd name="T36" fmla="*/ 55 w 293"/>
                <a:gd name="T37" fmla="*/ 617 h 625"/>
                <a:gd name="T38" fmla="*/ 78 w 293"/>
                <a:gd name="T39" fmla="*/ 621 h 625"/>
                <a:gd name="T40" fmla="*/ 94 w 293"/>
                <a:gd name="T41" fmla="*/ 625 h 625"/>
                <a:gd name="T42" fmla="*/ 114 w 293"/>
                <a:gd name="T43" fmla="*/ 625 h 625"/>
                <a:gd name="T44" fmla="*/ 121 w 293"/>
                <a:gd name="T45" fmla="*/ 621 h 625"/>
                <a:gd name="T46" fmla="*/ 133 w 293"/>
                <a:gd name="T47" fmla="*/ 617 h 625"/>
                <a:gd name="T48" fmla="*/ 137 w 293"/>
                <a:gd name="T49" fmla="*/ 613 h 625"/>
                <a:gd name="T50" fmla="*/ 293 w 293"/>
                <a:gd name="T51" fmla="*/ 32 h 6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3"/>
                <a:gd name="T79" fmla="*/ 0 h 625"/>
                <a:gd name="T80" fmla="*/ 293 w 293"/>
                <a:gd name="T81" fmla="*/ 625 h 6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3" h="625">
                  <a:moveTo>
                    <a:pt x="293" y="32"/>
                  </a:moveTo>
                  <a:lnTo>
                    <a:pt x="289" y="24"/>
                  </a:lnTo>
                  <a:lnTo>
                    <a:pt x="277" y="16"/>
                  </a:lnTo>
                  <a:lnTo>
                    <a:pt x="266" y="12"/>
                  </a:lnTo>
                  <a:lnTo>
                    <a:pt x="254" y="4"/>
                  </a:lnTo>
                  <a:lnTo>
                    <a:pt x="242" y="0"/>
                  </a:lnTo>
                  <a:lnTo>
                    <a:pt x="71" y="562"/>
                  </a:lnTo>
                  <a:lnTo>
                    <a:pt x="59" y="558"/>
                  </a:lnTo>
                  <a:lnTo>
                    <a:pt x="47" y="554"/>
                  </a:lnTo>
                  <a:lnTo>
                    <a:pt x="36" y="554"/>
                  </a:lnTo>
                  <a:lnTo>
                    <a:pt x="24" y="554"/>
                  </a:lnTo>
                  <a:lnTo>
                    <a:pt x="215" y="0"/>
                  </a:lnTo>
                  <a:lnTo>
                    <a:pt x="207" y="0"/>
                  </a:lnTo>
                  <a:lnTo>
                    <a:pt x="4" y="562"/>
                  </a:lnTo>
                  <a:lnTo>
                    <a:pt x="0" y="570"/>
                  </a:lnTo>
                  <a:lnTo>
                    <a:pt x="4" y="586"/>
                  </a:lnTo>
                  <a:lnTo>
                    <a:pt x="16" y="593"/>
                  </a:lnTo>
                  <a:lnTo>
                    <a:pt x="32" y="605"/>
                  </a:lnTo>
                  <a:lnTo>
                    <a:pt x="55" y="617"/>
                  </a:lnTo>
                  <a:lnTo>
                    <a:pt x="78" y="621"/>
                  </a:lnTo>
                  <a:lnTo>
                    <a:pt x="94" y="625"/>
                  </a:lnTo>
                  <a:lnTo>
                    <a:pt x="114" y="625"/>
                  </a:lnTo>
                  <a:lnTo>
                    <a:pt x="121" y="621"/>
                  </a:lnTo>
                  <a:lnTo>
                    <a:pt x="133" y="617"/>
                  </a:lnTo>
                  <a:lnTo>
                    <a:pt x="137" y="613"/>
                  </a:lnTo>
                  <a:lnTo>
                    <a:pt x="293" y="32"/>
                  </a:lnTo>
                  <a:close/>
                </a:path>
              </a:pathLst>
            </a:custGeom>
            <a:solidFill>
              <a:srgbClr val="C0C0C0"/>
            </a:solidFill>
            <a:ln w="0">
              <a:solidFill>
                <a:srgbClr val="000000"/>
              </a:solidFill>
              <a:round/>
              <a:headEnd/>
              <a:tailEnd/>
            </a:ln>
          </p:spPr>
          <p:txBody>
            <a:bodyPr/>
            <a:lstStyle/>
            <a:p>
              <a:endParaRPr lang="zh-CN" altLang="en-US"/>
            </a:p>
          </p:txBody>
        </p:sp>
        <p:sp>
          <p:nvSpPr>
            <p:cNvPr id="107532" name="Freeform 18"/>
            <p:cNvSpPr>
              <a:spLocks/>
            </p:cNvSpPr>
            <p:nvPr/>
          </p:nvSpPr>
          <p:spPr bwMode="auto">
            <a:xfrm>
              <a:off x="5015" y="2007"/>
              <a:ext cx="218" cy="562"/>
            </a:xfrm>
            <a:custGeom>
              <a:avLst/>
              <a:gdLst>
                <a:gd name="T0" fmla="*/ 191 w 218"/>
                <a:gd name="T1" fmla="*/ 0 h 562"/>
                <a:gd name="T2" fmla="*/ 0 w 218"/>
                <a:gd name="T3" fmla="*/ 554 h 562"/>
                <a:gd name="T4" fmla="*/ 12 w 218"/>
                <a:gd name="T5" fmla="*/ 554 h 562"/>
                <a:gd name="T6" fmla="*/ 23 w 218"/>
                <a:gd name="T7" fmla="*/ 554 h 562"/>
                <a:gd name="T8" fmla="*/ 35 w 218"/>
                <a:gd name="T9" fmla="*/ 558 h 562"/>
                <a:gd name="T10" fmla="*/ 47 w 218"/>
                <a:gd name="T11" fmla="*/ 562 h 562"/>
                <a:gd name="T12" fmla="*/ 218 w 218"/>
                <a:gd name="T13" fmla="*/ 0 h 562"/>
                <a:gd name="T14" fmla="*/ 211 w 218"/>
                <a:gd name="T15" fmla="*/ 0 h 562"/>
                <a:gd name="T16" fmla="*/ 199 w 218"/>
                <a:gd name="T17" fmla="*/ 0 h 562"/>
                <a:gd name="T18" fmla="*/ 191 w 218"/>
                <a:gd name="T19" fmla="*/ 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
                <a:gd name="T31" fmla="*/ 0 h 562"/>
                <a:gd name="T32" fmla="*/ 218 w 218"/>
                <a:gd name="T33" fmla="*/ 562 h 5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 h="562">
                  <a:moveTo>
                    <a:pt x="191" y="0"/>
                  </a:moveTo>
                  <a:lnTo>
                    <a:pt x="0" y="554"/>
                  </a:lnTo>
                  <a:lnTo>
                    <a:pt x="12" y="554"/>
                  </a:lnTo>
                  <a:lnTo>
                    <a:pt x="23" y="554"/>
                  </a:lnTo>
                  <a:lnTo>
                    <a:pt x="35" y="558"/>
                  </a:lnTo>
                  <a:lnTo>
                    <a:pt x="47" y="562"/>
                  </a:lnTo>
                  <a:lnTo>
                    <a:pt x="218" y="0"/>
                  </a:lnTo>
                  <a:lnTo>
                    <a:pt x="211" y="0"/>
                  </a:lnTo>
                  <a:lnTo>
                    <a:pt x="199" y="0"/>
                  </a:lnTo>
                  <a:lnTo>
                    <a:pt x="191" y="0"/>
                  </a:lnTo>
                  <a:close/>
                </a:path>
              </a:pathLst>
            </a:custGeom>
            <a:solidFill>
              <a:srgbClr val="F0F0F0"/>
            </a:solidFill>
            <a:ln w="0">
              <a:solidFill>
                <a:srgbClr val="000000"/>
              </a:solidFill>
              <a:round/>
              <a:headEnd/>
              <a:tailEnd/>
            </a:ln>
          </p:spPr>
          <p:txBody>
            <a:bodyPr/>
            <a:lstStyle/>
            <a:p>
              <a:endParaRPr lang="zh-CN" altLang="en-US"/>
            </a:p>
          </p:txBody>
        </p:sp>
        <p:sp>
          <p:nvSpPr>
            <p:cNvPr id="107533" name="Freeform 19"/>
            <p:cNvSpPr>
              <a:spLocks/>
            </p:cNvSpPr>
            <p:nvPr/>
          </p:nvSpPr>
          <p:spPr bwMode="auto">
            <a:xfrm>
              <a:off x="5245" y="1890"/>
              <a:ext cx="70" cy="28"/>
            </a:xfrm>
            <a:custGeom>
              <a:avLst/>
              <a:gdLst>
                <a:gd name="T0" fmla="*/ 70 w 70"/>
                <a:gd name="T1" fmla="*/ 28 h 28"/>
                <a:gd name="T2" fmla="*/ 70 w 70"/>
                <a:gd name="T3" fmla="*/ 28 h 28"/>
                <a:gd name="T4" fmla="*/ 70 w 70"/>
                <a:gd name="T5" fmla="*/ 24 h 28"/>
                <a:gd name="T6" fmla="*/ 66 w 70"/>
                <a:gd name="T7" fmla="*/ 20 h 28"/>
                <a:gd name="T8" fmla="*/ 62 w 70"/>
                <a:gd name="T9" fmla="*/ 20 h 28"/>
                <a:gd name="T10" fmla="*/ 62 w 70"/>
                <a:gd name="T11" fmla="*/ 16 h 28"/>
                <a:gd name="T12" fmla="*/ 55 w 70"/>
                <a:gd name="T13" fmla="*/ 12 h 28"/>
                <a:gd name="T14" fmla="*/ 47 w 70"/>
                <a:gd name="T15" fmla="*/ 4 h 28"/>
                <a:gd name="T16" fmla="*/ 35 w 70"/>
                <a:gd name="T17" fmla="*/ 4 h 28"/>
                <a:gd name="T18" fmla="*/ 27 w 70"/>
                <a:gd name="T19" fmla="*/ 0 h 28"/>
                <a:gd name="T20" fmla="*/ 20 w 70"/>
                <a:gd name="T21" fmla="*/ 0 h 28"/>
                <a:gd name="T22" fmla="*/ 12 w 70"/>
                <a:gd name="T23" fmla="*/ 0 h 28"/>
                <a:gd name="T24" fmla="*/ 4 w 70"/>
                <a:gd name="T25" fmla="*/ 0 h 28"/>
                <a:gd name="T26" fmla="*/ 0 w 70"/>
                <a:gd name="T27" fmla="*/ 4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0"/>
                <a:gd name="T43" fmla="*/ 0 h 28"/>
                <a:gd name="T44" fmla="*/ 70 w 70"/>
                <a:gd name="T45" fmla="*/ 28 h 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0" h="28">
                  <a:moveTo>
                    <a:pt x="70" y="28"/>
                  </a:moveTo>
                  <a:lnTo>
                    <a:pt x="70" y="28"/>
                  </a:lnTo>
                  <a:lnTo>
                    <a:pt x="70" y="24"/>
                  </a:lnTo>
                  <a:lnTo>
                    <a:pt x="66" y="20"/>
                  </a:lnTo>
                  <a:lnTo>
                    <a:pt x="62" y="20"/>
                  </a:lnTo>
                  <a:lnTo>
                    <a:pt x="62" y="16"/>
                  </a:lnTo>
                  <a:lnTo>
                    <a:pt x="55" y="12"/>
                  </a:lnTo>
                  <a:lnTo>
                    <a:pt x="47" y="4"/>
                  </a:lnTo>
                  <a:lnTo>
                    <a:pt x="35" y="4"/>
                  </a:lnTo>
                  <a:lnTo>
                    <a:pt x="27" y="0"/>
                  </a:lnTo>
                  <a:lnTo>
                    <a:pt x="20" y="0"/>
                  </a:lnTo>
                  <a:lnTo>
                    <a:pt x="12" y="0"/>
                  </a:lnTo>
                  <a:lnTo>
                    <a:pt x="4" y="0"/>
                  </a:lnTo>
                  <a:lnTo>
                    <a:pt x="0" y="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4" name="Freeform 20"/>
            <p:cNvSpPr>
              <a:spLocks/>
            </p:cNvSpPr>
            <p:nvPr/>
          </p:nvSpPr>
          <p:spPr bwMode="auto">
            <a:xfrm>
              <a:off x="5226" y="1937"/>
              <a:ext cx="78" cy="28"/>
            </a:xfrm>
            <a:custGeom>
              <a:avLst/>
              <a:gdLst>
                <a:gd name="T0" fmla="*/ 78 w 78"/>
                <a:gd name="T1" fmla="*/ 28 h 28"/>
                <a:gd name="T2" fmla="*/ 74 w 78"/>
                <a:gd name="T3" fmla="*/ 24 h 28"/>
                <a:gd name="T4" fmla="*/ 66 w 78"/>
                <a:gd name="T5" fmla="*/ 16 h 28"/>
                <a:gd name="T6" fmla="*/ 58 w 78"/>
                <a:gd name="T7" fmla="*/ 12 h 28"/>
                <a:gd name="T8" fmla="*/ 50 w 78"/>
                <a:gd name="T9" fmla="*/ 4 h 28"/>
                <a:gd name="T10" fmla="*/ 42 w 78"/>
                <a:gd name="T11" fmla="*/ 4 h 28"/>
                <a:gd name="T12" fmla="*/ 31 w 78"/>
                <a:gd name="T13" fmla="*/ 0 h 28"/>
                <a:gd name="T14" fmla="*/ 27 w 78"/>
                <a:gd name="T15" fmla="*/ 0 h 28"/>
                <a:gd name="T16" fmla="*/ 15 w 78"/>
                <a:gd name="T17" fmla="*/ 0 h 28"/>
                <a:gd name="T18" fmla="*/ 7 w 78"/>
                <a:gd name="T19" fmla="*/ 0 h 28"/>
                <a:gd name="T20" fmla="*/ 0 w 7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
                <a:gd name="T34" fmla="*/ 0 h 28"/>
                <a:gd name="T35" fmla="*/ 78 w 7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 h="28">
                  <a:moveTo>
                    <a:pt x="78" y="28"/>
                  </a:moveTo>
                  <a:lnTo>
                    <a:pt x="74" y="24"/>
                  </a:lnTo>
                  <a:lnTo>
                    <a:pt x="66" y="16"/>
                  </a:lnTo>
                  <a:lnTo>
                    <a:pt x="58" y="12"/>
                  </a:lnTo>
                  <a:lnTo>
                    <a:pt x="50" y="4"/>
                  </a:lnTo>
                  <a:lnTo>
                    <a:pt x="42" y="4"/>
                  </a:lnTo>
                  <a:lnTo>
                    <a:pt x="31" y="0"/>
                  </a:lnTo>
                  <a:lnTo>
                    <a:pt x="27" y="0"/>
                  </a:lnTo>
                  <a:lnTo>
                    <a:pt x="15" y="0"/>
                  </a:lnTo>
                  <a:lnTo>
                    <a:pt x="7" y="0"/>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5" name="Freeform 21"/>
            <p:cNvSpPr>
              <a:spLocks/>
            </p:cNvSpPr>
            <p:nvPr/>
          </p:nvSpPr>
          <p:spPr bwMode="auto">
            <a:xfrm>
              <a:off x="5222" y="1953"/>
              <a:ext cx="78" cy="35"/>
            </a:xfrm>
            <a:custGeom>
              <a:avLst/>
              <a:gdLst>
                <a:gd name="T0" fmla="*/ 78 w 78"/>
                <a:gd name="T1" fmla="*/ 35 h 35"/>
                <a:gd name="T2" fmla="*/ 74 w 78"/>
                <a:gd name="T3" fmla="*/ 31 h 35"/>
                <a:gd name="T4" fmla="*/ 70 w 78"/>
                <a:gd name="T5" fmla="*/ 23 h 35"/>
                <a:gd name="T6" fmla="*/ 62 w 78"/>
                <a:gd name="T7" fmla="*/ 19 h 35"/>
                <a:gd name="T8" fmla="*/ 58 w 78"/>
                <a:gd name="T9" fmla="*/ 15 h 35"/>
                <a:gd name="T10" fmla="*/ 46 w 78"/>
                <a:gd name="T11" fmla="*/ 8 h 35"/>
                <a:gd name="T12" fmla="*/ 39 w 78"/>
                <a:gd name="T13" fmla="*/ 8 h 35"/>
                <a:gd name="T14" fmla="*/ 31 w 78"/>
                <a:gd name="T15" fmla="*/ 4 h 35"/>
                <a:gd name="T16" fmla="*/ 15 w 78"/>
                <a:gd name="T17" fmla="*/ 0 h 35"/>
                <a:gd name="T18" fmla="*/ 11 w 78"/>
                <a:gd name="T19" fmla="*/ 4 h 35"/>
                <a:gd name="T20" fmla="*/ 4 w 78"/>
                <a:gd name="T21" fmla="*/ 4 h 35"/>
                <a:gd name="T22" fmla="*/ 0 w 78"/>
                <a:gd name="T23" fmla="*/ 4 h 35"/>
                <a:gd name="T24" fmla="*/ 0 w 78"/>
                <a:gd name="T25" fmla="*/ 8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
                <a:gd name="T40" fmla="*/ 0 h 35"/>
                <a:gd name="T41" fmla="*/ 78 w 78"/>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 h="35">
                  <a:moveTo>
                    <a:pt x="78" y="35"/>
                  </a:moveTo>
                  <a:lnTo>
                    <a:pt x="74" y="31"/>
                  </a:lnTo>
                  <a:lnTo>
                    <a:pt x="70" y="23"/>
                  </a:lnTo>
                  <a:lnTo>
                    <a:pt x="62" y="19"/>
                  </a:lnTo>
                  <a:lnTo>
                    <a:pt x="58" y="15"/>
                  </a:lnTo>
                  <a:lnTo>
                    <a:pt x="46" y="8"/>
                  </a:lnTo>
                  <a:lnTo>
                    <a:pt x="39" y="8"/>
                  </a:lnTo>
                  <a:lnTo>
                    <a:pt x="31" y="4"/>
                  </a:lnTo>
                  <a:lnTo>
                    <a:pt x="15" y="0"/>
                  </a:lnTo>
                  <a:lnTo>
                    <a:pt x="11" y="4"/>
                  </a:lnTo>
                  <a:lnTo>
                    <a:pt x="4" y="4"/>
                  </a:lnTo>
                  <a:lnTo>
                    <a:pt x="0" y="4"/>
                  </a:lnTo>
                  <a:lnTo>
                    <a:pt x="0" y="8"/>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6" name="Freeform 22"/>
            <p:cNvSpPr>
              <a:spLocks/>
            </p:cNvSpPr>
            <p:nvPr/>
          </p:nvSpPr>
          <p:spPr bwMode="auto">
            <a:xfrm>
              <a:off x="4995" y="2561"/>
              <a:ext cx="20" cy="8"/>
            </a:xfrm>
            <a:custGeom>
              <a:avLst/>
              <a:gdLst>
                <a:gd name="T0" fmla="*/ 20 w 20"/>
                <a:gd name="T1" fmla="*/ 0 h 8"/>
                <a:gd name="T2" fmla="*/ 20 w 20"/>
                <a:gd name="T3" fmla="*/ 0 h 8"/>
                <a:gd name="T4" fmla="*/ 12 w 20"/>
                <a:gd name="T5" fmla="*/ 4 h 8"/>
                <a:gd name="T6" fmla="*/ 8 w 20"/>
                <a:gd name="T7" fmla="*/ 4 h 8"/>
                <a:gd name="T8" fmla="*/ 4 w 20"/>
                <a:gd name="T9" fmla="*/ 8 h 8"/>
                <a:gd name="T10" fmla="*/ 0 w 20"/>
                <a:gd name="T11" fmla="*/ 8 h 8"/>
                <a:gd name="T12" fmla="*/ 0 60000 65536"/>
                <a:gd name="T13" fmla="*/ 0 60000 65536"/>
                <a:gd name="T14" fmla="*/ 0 60000 65536"/>
                <a:gd name="T15" fmla="*/ 0 60000 65536"/>
                <a:gd name="T16" fmla="*/ 0 60000 65536"/>
                <a:gd name="T17" fmla="*/ 0 60000 65536"/>
                <a:gd name="T18" fmla="*/ 0 w 20"/>
                <a:gd name="T19" fmla="*/ 0 h 8"/>
                <a:gd name="T20" fmla="*/ 20 w 20"/>
                <a:gd name="T21" fmla="*/ 8 h 8"/>
              </a:gdLst>
              <a:ahLst/>
              <a:cxnLst>
                <a:cxn ang="T12">
                  <a:pos x="T0" y="T1"/>
                </a:cxn>
                <a:cxn ang="T13">
                  <a:pos x="T2" y="T3"/>
                </a:cxn>
                <a:cxn ang="T14">
                  <a:pos x="T4" y="T5"/>
                </a:cxn>
                <a:cxn ang="T15">
                  <a:pos x="T6" y="T7"/>
                </a:cxn>
                <a:cxn ang="T16">
                  <a:pos x="T8" y="T9"/>
                </a:cxn>
                <a:cxn ang="T17">
                  <a:pos x="T10" y="T11"/>
                </a:cxn>
              </a:cxnLst>
              <a:rect l="T18" t="T19" r="T20" b="T21"/>
              <a:pathLst>
                <a:path w="20" h="8">
                  <a:moveTo>
                    <a:pt x="20" y="0"/>
                  </a:moveTo>
                  <a:lnTo>
                    <a:pt x="20" y="0"/>
                  </a:lnTo>
                  <a:lnTo>
                    <a:pt x="12" y="4"/>
                  </a:lnTo>
                  <a:lnTo>
                    <a:pt x="8" y="4"/>
                  </a:lnTo>
                  <a:lnTo>
                    <a:pt x="4" y="8"/>
                  </a:lnTo>
                  <a:lnTo>
                    <a:pt x="0" y="8"/>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7" name="Line 23"/>
            <p:cNvSpPr>
              <a:spLocks noChangeShapeType="1"/>
            </p:cNvSpPr>
            <p:nvPr/>
          </p:nvSpPr>
          <p:spPr bwMode="auto">
            <a:xfrm flipH="1">
              <a:off x="5401" y="1652"/>
              <a:ext cx="254" cy="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8" name="Line 24"/>
            <p:cNvSpPr>
              <a:spLocks noChangeShapeType="1"/>
            </p:cNvSpPr>
            <p:nvPr/>
          </p:nvSpPr>
          <p:spPr bwMode="auto">
            <a:xfrm flipH="1">
              <a:off x="5378" y="1746"/>
              <a:ext cx="156" cy="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9" name="Line 25"/>
            <p:cNvSpPr>
              <a:spLocks noChangeShapeType="1"/>
            </p:cNvSpPr>
            <p:nvPr/>
          </p:nvSpPr>
          <p:spPr bwMode="auto">
            <a:xfrm flipH="1">
              <a:off x="5335" y="1259"/>
              <a:ext cx="222" cy="1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0" name="Line 26"/>
            <p:cNvSpPr>
              <a:spLocks noChangeShapeType="1"/>
            </p:cNvSpPr>
            <p:nvPr/>
          </p:nvSpPr>
          <p:spPr bwMode="auto">
            <a:xfrm flipH="1">
              <a:off x="5128" y="1290"/>
              <a:ext cx="218" cy="12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1" name="Freeform 27"/>
            <p:cNvSpPr>
              <a:spLocks/>
            </p:cNvSpPr>
            <p:nvPr/>
          </p:nvSpPr>
          <p:spPr bwMode="auto">
            <a:xfrm>
              <a:off x="5085" y="1223"/>
              <a:ext cx="394" cy="273"/>
            </a:xfrm>
            <a:custGeom>
              <a:avLst/>
              <a:gdLst>
                <a:gd name="T0" fmla="*/ 394 w 394"/>
                <a:gd name="T1" fmla="*/ 4 h 273"/>
                <a:gd name="T2" fmla="*/ 367 w 394"/>
                <a:gd name="T3" fmla="*/ 0 h 273"/>
                <a:gd name="T4" fmla="*/ 339 w 394"/>
                <a:gd name="T5" fmla="*/ 0 h 273"/>
                <a:gd name="T6" fmla="*/ 316 w 394"/>
                <a:gd name="T7" fmla="*/ 0 h 273"/>
                <a:gd name="T8" fmla="*/ 293 w 394"/>
                <a:gd name="T9" fmla="*/ 4 h 273"/>
                <a:gd name="T10" fmla="*/ 265 w 394"/>
                <a:gd name="T11" fmla="*/ 8 h 273"/>
                <a:gd name="T12" fmla="*/ 242 w 394"/>
                <a:gd name="T13" fmla="*/ 16 h 273"/>
                <a:gd name="T14" fmla="*/ 215 w 394"/>
                <a:gd name="T15" fmla="*/ 24 h 273"/>
                <a:gd name="T16" fmla="*/ 191 w 394"/>
                <a:gd name="T17" fmla="*/ 36 h 273"/>
                <a:gd name="T18" fmla="*/ 172 w 394"/>
                <a:gd name="T19" fmla="*/ 47 h 273"/>
                <a:gd name="T20" fmla="*/ 148 w 394"/>
                <a:gd name="T21" fmla="*/ 59 h 273"/>
                <a:gd name="T22" fmla="*/ 129 w 394"/>
                <a:gd name="T23" fmla="*/ 75 h 273"/>
                <a:gd name="T24" fmla="*/ 109 w 394"/>
                <a:gd name="T25" fmla="*/ 90 h 273"/>
                <a:gd name="T26" fmla="*/ 90 w 394"/>
                <a:gd name="T27" fmla="*/ 110 h 273"/>
                <a:gd name="T28" fmla="*/ 70 w 394"/>
                <a:gd name="T29" fmla="*/ 125 h 273"/>
                <a:gd name="T30" fmla="*/ 55 w 394"/>
                <a:gd name="T31" fmla="*/ 149 h 273"/>
                <a:gd name="T32" fmla="*/ 43 w 394"/>
                <a:gd name="T33" fmla="*/ 168 h 273"/>
                <a:gd name="T34" fmla="*/ 31 w 394"/>
                <a:gd name="T35" fmla="*/ 188 h 273"/>
                <a:gd name="T36" fmla="*/ 20 w 394"/>
                <a:gd name="T37" fmla="*/ 211 h 273"/>
                <a:gd name="T38" fmla="*/ 8 w 394"/>
                <a:gd name="T39" fmla="*/ 234 h 273"/>
                <a:gd name="T40" fmla="*/ 0 w 394"/>
                <a:gd name="T41" fmla="*/ 262 h 273"/>
                <a:gd name="T42" fmla="*/ 0 w 394"/>
                <a:gd name="T43" fmla="*/ 273 h 2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4"/>
                <a:gd name="T67" fmla="*/ 0 h 273"/>
                <a:gd name="T68" fmla="*/ 394 w 394"/>
                <a:gd name="T69" fmla="*/ 273 h 2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4" h="273">
                  <a:moveTo>
                    <a:pt x="394" y="4"/>
                  </a:moveTo>
                  <a:lnTo>
                    <a:pt x="367" y="0"/>
                  </a:lnTo>
                  <a:lnTo>
                    <a:pt x="339" y="0"/>
                  </a:lnTo>
                  <a:lnTo>
                    <a:pt x="316" y="0"/>
                  </a:lnTo>
                  <a:lnTo>
                    <a:pt x="293" y="4"/>
                  </a:lnTo>
                  <a:lnTo>
                    <a:pt x="265" y="8"/>
                  </a:lnTo>
                  <a:lnTo>
                    <a:pt x="242" y="16"/>
                  </a:lnTo>
                  <a:lnTo>
                    <a:pt x="215" y="24"/>
                  </a:lnTo>
                  <a:lnTo>
                    <a:pt x="191" y="36"/>
                  </a:lnTo>
                  <a:lnTo>
                    <a:pt x="172" y="47"/>
                  </a:lnTo>
                  <a:lnTo>
                    <a:pt x="148" y="59"/>
                  </a:lnTo>
                  <a:lnTo>
                    <a:pt x="129" y="75"/>
                  </a:lnTo>
                  <a:lnTo>
                    <a:pt x="109" y="90"/>
                  </a:lnTo>
                  <a:lnTo>
                    <a:pt x="90" y="110"/>
                  </a:lnTo>
                  <a:lnTo>
                    <a:pt x="70" y="125"/>
                  </a:lnTo>
                  <a:lnTo>
                    <a:pt x="55" y="149"/>
                  </a:lnTo>
                  <a:lnTo>
                    <a:pt x="43" y="168"/>
                  </a:lnTo>
                  <a:lnTo>
                    <a:pt x="31" y="188"/>
                  </a:lnTo>
                  <a:lnTo>
                    <a:pt x="20" y="211"/>
                  </a:lnTo>
                  <a:lnTo>
                    <a:pt x="8" y="234"/>
                  </a:lnTo>
                  <a:lnTo>
                    <a:pt x="0" y="262"/>
                  </a:lnTo>
                  <a:lnTo>
                    <a:pt x="0" y="273"/>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42" name="Line 28"/>
            <p:cNvSpPr>
              <a:spLocks noChangeShapeType="1"/>
            </p:cNvSpPr>
            <p:nvPr/>
          </p:nvSpPr>
          <p:spPr bwMode="auto">
            <a:xfrm>
              <a:off x="5108" y="1692"/>
              <a:ext cx="20"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3" name="Freeform 29"/>
            <p:cNvSpPr>
              <a:spLocks/>
            </p:cNvSpPr>
            <p:nvPr/>
          </p:nvSpPr>
          <p:spPr bwMode="auto">
            <a:xfrm>
              <a:off x="5686" y="1368"/>
              <a:ext cx="19" cy="43"/>
            </a:xfrm>
            <a:custGeom>
              <a:avLst/>
              <a:gdLst>
                <a:gd name="T0" fmla="*/ 0 w 19"/>
                <a:gd name="T1" fmla="*/ 0 h 43"/>
                <a:gd name="T2" fmla="*/ 8 w 19"/>
                <a:gd name="T3" fmla="*/ 15 h 43"/>
                <a:gd name="T4" fmla="*/ 19 w 19"/>
                <a:gd name="T5" fmla="*/ 43 h 43"/>
                <a:gd name="T6" fmla="*/ 0 60000 65536"/>
                <a:gd name="T7" fmla="*/ 0 60000 65536"/>
                <a:gd name="T8" fmla="*/ 0 60000 65536"/>
                <a:gd name="T9" fmla="*/ 0 w 19"/>
                <a:gd name="T10" fmla="*/ 0 h 43"/>
                <a:gd name="T11" fmla="*/ 19 w 19"/>
                <a:gd name="T12" fmla="*/ 43 h 43"/>
              </a:gdLst>
              <a:ahLst/>
              <a:cxnLst>
                <a:cxn ang="T6">
                  <a:pos x="T0" y="T1"/>
                </a:cxn>
                <a:cxn ang="T7">
                  <a:pos x="T2" y="T3"/>
                </a:cxn>
                <a:cxn ang="T8">
                  <a:pos x="T4" y="T5"/>
                </a:cxn>
              </a:cxnLst>
              <a:rect l="T9" t="T10" r="T11" b="T12"/>
              <a:pathLst>
                <a:path w="19" h="43">
                  <a:moveTo>
                    <a:pt x="0" y="0"/>
                  </a:moveTo>
                  <a:lnTo>
                    <a:pt x="8" y="15"/>
                  </a:lnTo>
                  <a:lnTo>
                    <a:pt x="19" y="43"/>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533400" y="990600"/>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800" b="0">
                <a:solidFill>
                  <a:schemeClr val="tx2"/>
                </a:solidFill>
                <a:latin typeface="Arial Black" panose="020B0A04020102020204" pitchFamily="34" charset="0"/>
                <a:ea typeface="宋体" panose="02010600030101010101" pitchFamily="2" charset="-122"/>
              </a:rPr>
              <a:t>Without Change </a:t>
            </a:r>
          </a:p>
          <a:p>
            <a:pPr eaLnBrk="1" hangingPunct="1">
              <a:spcBef>
                <a:spcPct val="0"/>
              </a:spcBef>
              <a:spcAft>
                <a:spcPct val="0"/>
              </a:spcAft>
              <a:buFontTx/>
              <a:buNone/>
            </a:pPr>
            <a:r>
              <a:rPr lang="en-US" altLang="zh-CN" sz="2800" b="0">
                <a:solidFill>
                  <a:schemeClr val="tx2"/>
                </a:solidFill>
                <a:latin typeface="Arial Black" panose="020B0A04020102020204" pitchFamily="34" charset="0"/>
                <a:ea typeface="宋体" panose="02010600030101010101" pitchFamily="2" charset="-122"/>
              </a:rPr>
              <a:t>There Can Be No Improvement</a:t>
            </a:r>
          </a:p>
        </p:txBody>
      </p:sp>
      <p:sp>
        <p:nvSpPr>
          <p:cNvPr id="109571" name="Rectangle 3"/>
          <p:cNvSpPr>
            <a:spLocks noChangeArrowheads="1"/>
          </p:cNvSpPr>
          <p:nvPr/>
        </p:nvSpPr>
        <p:spPr bwMode="auto">
          <a:xfrm>
            <a:off x="838200" y="2286000"/>
            <a:ext cx="4343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Aft>
                <a:spcPct val="0"/>
              </a:spcAft>
              <a:buFontTx/>
              <a:buNone/>
            </a:pPr>
            <a:r>
              <a:rPr lang="en-US" altLang="zh-CN" sz="3200" b="0">
                <a:latin typeface="Times New Roman" panose="02020603050405020304" pitchFamily="18" charset="0"/>
                <a:ea typeface="宋体" panose="02010600030101010101" pitchFamily="2" charset="-122"/>
              </a:rPr>
              <a:t>“</a:t>
            </a:r>
            <a:r>
              <a:rPr lang="en-US" altLang="zh-CN" sz="3200" b="0" i="1">
                <a:latin typeface="Times New Roman" panose="02020603050405020304" pitchFamily="18" charset="0"/>
                <a:ea typeface="宋体" panose="02010600030101010101" pitchFamily="2" charset="-122"/>
              </a:rPr>
              <a:t>The definition of insanity is doing the same thing over and over and expecting different results</a:t>
            </a:r>
            <a:r>
              <a:rPr lang="en-US" altLang="zh-CN" sz="3200" b="0">
                <a:latin typeface="Times New Roman" panose="02020603050405020304" pitchFamily="18" charset="0"/>
                <a:ea typeface="宋体" panose="02010600030101010101" pitchFamily="2" charset="-122"/>
              </a:rPr>
              <a:t>.”</a:t>
            </a:r>
          </a:p>
          <a:p>
            <a:pPr eaLnBrk="1" hangingPunct="1">
              <a:spcAft>
                <a:spcPct val="0"/>
              </a:spcAft>
              <a:buFontTx/>
              <a:buNone/>
            </a:pPr>
            <a:r>
              <a:rPr lang="en-US" altLang="zh-CN" sz="3200" b="0">
                <a:latin typeface="Times New Roman" panose="02020603050405020304" pitchFamily="18" charset="0"/>
                <a:ea typeface="宋体" panose="02010600030101010101" pitchFamily="2" charset="-122"/>
              </a:rPr>
              <a:t>           Albert Einstein</a:t>
            </a:r>
          </a:p>
        </p:txBody>
      </p:sp>
      <p:pic>
        <p:nvPicPr>
          <p:cNvPr id="109572" name="Picture 4" descr="Einste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286000"/>
            <a:ext cx="3292475"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页脚占位符 1"/>
          <p:cNvSpPr>
            <a:spLocks noGrp="1"/>
          </p:cNvSpPr>
          <p:nvPr>
            <p:ph type="ftr" sz="quarter" idx="11"/>
          </p:nvPr>
        </p:nvSpPr>
        <p:spPr bwMode="auto">
          <a:xfrm>
            <a:off x="457200" y="6172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0"/>
            <a:ext cx="8686800" cy="685800"/>
          </a:xfrm>
        </p:spPr>
        <p:txBody>
          <a:bodyPr/>
          <a:lstStyle/>
          <a:p>
            <a:pPr eaLnBrk="1" hangingPunct="1">
              <a:defRPr/>
            </a:pPr>
            <a:r>
              <a:rPr lang="es-MX" altLang="zh-CN" sz="3200" dirty="0" smtClean="0">
                <a:ea typeface="宋体" charset="-122"/>
              </a:rPr>
              <a:t>Value Stream mapping</a:t>
            </a:r>
            <a:endParaRPr lang="es-CL" altLang="zh-CN" sz="3200" dirty="0" smtClean="0">
              <a:ea typeface="宋体" charset="-122"/>
            </a:endParaRPr>
          </a:p>
        </p:txBody>
      </p:sp>
      <p:sp>
        <p:nvSpPr>
          <p:cNvPr id="38915" name="Rectangle 3"/>
          <p:cNvSpPr>
            <a:spLocks noGrp="1" noChangeArrowheads="1"/>
          </p:cNvSpPr>
          <p:nvPr>
            <p:ph type="body" idx="1"/>
          </p:nvPr>
        </p:nvSpPr>
        <p:spPr>
          <a:xfrm>
            <a:off x="457200" y="990600"/>
            <a:ext cx="8229600" cy="4876800"/>
          </a:xfrm>
        </p:spPr>
        <p:txBody>
          <a:bodyPr/>
          <a:lstStyle/>
          <a:p>
            <a:pPr marL="292100" indent="-292100" eaLnBrk="1" hangingPunct="1"/>
            <a:r>
              <a:rPr lang="en-US" altLang="zh-CN" sz="2800" smtClean="0">
                <a:solidFill>
                  <a:srgbClr val="C00000"/>
                </a:solidFill>
                <a:ea typeface="宋体" panose="02010600030101010101" pitchFamily="2" charset="-122"/>
                <a:cs typeface="Times New Roman" panose="02020603050405020304" pitchFamily="18" charset="0"/>
              </a:rPr>
              <a:t>Value Stream Mapping </a:t>
            </a:r>
            <a:r>
              <a:rPr lang="en-US" altLang="zh-CN" sz="2800" smtClean="0">
                <a:ea typeface="宋体" panose="02010600030101010101" pitchFamily="2" charset="-122"/>
                <a:cs typeface="Times New Roman" panose="02020603050405020304" pitchFamily="18" charset="0"/>
              </a:rPr>
              <a:t>is a tool used to create a material and information flow map of a product or processes. It allows firms to map the flow of products in the back door as raw material, through all manufacturing process steps, and off the loading dock as finished product. </a:t>
            </a:r>
          </a:p>
        </p:txBody>
      </p:sp>
      <p:sp>
        <p:nvSpPr>
          <p:cNvPr id="110596"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AutoShape 2"/>
          <p:cNvSpPr>
            <a:spLocks noChangeAspect="1" noChangeArrowheads="1" noTextEdit="1"/>
          </p:cNvSpPr>
          <p:nvPr/>
        </p:nvSpPr>
        <p:spPr bwMode="auto">
          <a:xfrm>
            <a:off x="2286000" y="1146175"/>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11619" name="Group 3"/>
          <p:cNvGrpSpPr>
            <a:grpSpLocks/>
          </p:cNvGrpSpPr>
          <p:nvPr/>
        </p:nvGrpSpPr>
        <p:grpSpPr bwMode="auto">
          <a:xfrm>
            <a:off x="2590800" y="1447800"/>
            <a:ext cx="4183063" cy="4119563"/>
            <a:chOff x="1563" y="938"/>
            <a:chExt cx="2635" cy="2595"/>
          </a:xfrm>
        </p:grpSpPr>
        <p:sp>
          <p:nvSpPr>
            <p:cNvPr id="111622" name="_s20484"/>
            <p:cNvSpPr>
              <a:spLocks noChangeArrowheads="1" noTextEdit="1"/>
            </p:cNvSpPr>
            <p:nvPr/>
          </p:nvSpPr>
          <p:spPr bwMode="auto">
            <a:xfrm>
              <a:off x="1656" y="938"/>
              <a:ext cx="2448" cy="24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44 h 21600"/>
              </a:gdLst>
              <a:ahLst/>
              <a:cxnLst>
                <a:cxn ang="T8">
                  <a:pos x="T0" y="T1"/>
                </a:cxn>
                <a:cxn ang="T9">
                  <a:pos x="T2" y="T3"/>
                </a:cxn>
                <a:cxn ang="T10">
                  <a:pos x="T4" y="T5"/>
                </a:cxn>
                <a:cxn ang="T11">
                  <a:pos x="T6" y="T7"/>
                </a:cxn>
              </a:cxnLst>
              <a:rect l="T12" t="T13" r="T14" b="T15"/>
              <a:pathLst>
                <a:path w="21600" h="21600">
                  <a:moveTo>
                    <a:pt x="8130" y="2582"/>
                  </a:moveTo>
                  <a:cubicBezTo>
                    <a:pt x="8992" y="2302"/>
                    <a:pt x="9893" y="2160"/>
                    <a:pt x="10799" y="2160"/>
                  </a:cubicBezTo>
                  <a:cubicBezTo>
                    <a:pt x="11706" y="2159"/>
                    <a:pt x="12607" y="2302"/>
                    <a:pt x="13469" y="2582"/>
                  </a:cubicBezTo>
                  <a:lnTo>
                    <a:pt x="14137" y="528"/>
                  </a:lnTo>
                  <a:cubicBezTo>
                    <a:pt x="13059" y="178"/>
                    <a:pt x="11933" y="0"/>
                    <a:pt x="10800" y="0"/>
                  </a:cubicBezTo>
                  <a:cubicBezTo>
                    <a:pt x="9666" y="-1"/>
                    <a:pt x="8540" y="178"/>
                    <a:pt x="7462" y="528"/>
                  </a:cubicBezTo>
                  <a:lnTo>
                    <a:pt x="8130" y="2582"/>
                  </a:lnTo>
                  <a:close/>
                </a:path>
              </a:pathLst>
            </a:custGeom>
            <a:solidFill>
              <a:schemeClr val="accent2"/>
            </a:solidFill>
            <a:ln w="9525">
              <a:solidFill>
                <a:schemeClr val="tx1"/>
              </a:solidFill>
              <a:miter lim="800000"/>
              <a:headEnd/>
              <a:tailEnd/>
            </a:ln>
          </p:spPr>
          <p:txBody>
            <a:bodyPr anchor="ctr"/>
            <a:lstStyle/>
            <a:p>
              <a:endParaRPr lang="zh-CN" altLang="en-US"/>
            </a:p>
          </p:txBody>
        </p:sp>
        <p:sp>
          <p:nvSpPr>
            <p:cNvPr id="111623" name="_s20485"/>
            <p:cNvSpPr>
              <a:spLocks noChangeArrowheads="1" noTextEdit="1"/>
            </p:cNvSpPr>
            <p:nvPr/>
          </p:nvSpPr>
          <p:spPr bwMode="auto">
            <a:xfrm rot="4320000">
              <a:off x="1656" y="938"/>
              <a:ext cx="2448" cy="24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44 h 21600"/>
              </a:gdLst>
              <a:ahLst/>
              <a:cxnLst>
                <a:cxn ang="T8">
                  <a:pos x="T0" y="T1"/>
                </a:cxn>
                <a:cxn ang="T9">
                  <a:pos x="T2" y="T3"/>
                </a:cxn>
                <a:cxn ang="T10">
                  <a:pos x="T4" y="T5"/>
                </a:cxn>
                <a:cxn ang="T11">
                  <a:pos x="T6" y="T7"/>
                </a:cxn>
              </a:cxnLst>
              <a:rect l="T12" t="T13" r="T14" b="T15"/>
              <a:pathLst>
                <a:path w="21600" h="21600">
                  <a:moveTo>
                    <a:pt x="8130" y="2582"/>
                  </a:moveTo>
                  <a:cubicBezTo>
                    <a:pt x="8992" y="2302"/>
                    <a:pt x="9893" y="2160"/>
                    <a:pt x="10799" y="2160"/>
                  </a:cubicBezTo>
                  <a:cubicBezTo>
                    <a:pt x="11706" y="2159"/>
                    <a:pt x="12607" y="2302"/>
                    <a:pt x="13469" y="2582"/>
                  </a:cubicBezTo>
                  <a:lnTo>
                    <a:pt x="14137" y="528"/>
                  </a:lnTo>
                  <a:cubicBezTo>
                    <a:pt x="13059" y="178"/>
                    <a:pt x="11933" y="0"/>
                    <a:pt x="10800" y="0"/>
                  </a:cubicBezTo>
                  <a:cubicBezTo>
                    <a:pt x="9666" y="-1"/>
                    <a:pt x="8540" y="178"/>
                    <a:pt x="7462" y="528"/>
                  </a:cubicBezTo>
                  <a:lnTo>
                    <a:pt x="8130" y="2582"/>
                  </a:lnTo>
                  <a:close/>
                </a:path>
              </a:pathLst>
            </a:custGeom>
            <a:solidFill>
              <a:srgbClr val="FF0000"/>
            </a:solidFill>
            <a:ln w="9525">
              <a:solidFill>
                <a:schemeClr val="tx1"/>
              </a:solidFill>
              <a:miter lim="800000"/>
              <a:headEnd/>
              <a:tailEnd/>
            </a:ln>
          </p:spPr>
          <p:txBody>
            <a:bodyPr anchor="ctr"/>
            <a:lstStyle/>
            <a:p>
              <a:endParaRPr lang="zh-CN" altLang="en-US"/>
            </a:p>
          </p:txBody>
        </p:sp>
        <p:sp>
          <p:nvSpPr>
            <p:cNvPr id="111624" name="_s20486"/>
            <p:cNvSpPr>
              <a:spLocks noChangeArrowheads="1" noTextEdit="1"/>
            </p:cNvSpPr>
            <p:nvPr/>
          </p:nvSpPr>
          <p:spPr bwMode="auto">
            <a:xfrm rot="8640000">
              <a:off x="1656" y="938"/>
              <a:ext cx="2448" cy="24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44 h 21600"/>
              </a:gdLst>
              <a:ahLst/>
              <a:cxnLst>
                <a:cxn ang="T8">
                  <a:pos x="T0" y="T1"/>
                </a:cxn>
                <a:cxn ang="T9">
                  <a:pos x="T2" y="T3"/>
                </a:cxn>
                <a:cxn ang="T10">
                  <a:pos x="T4" y="T5"/>
                </a:cxn>
                <a:cxn ang="T11">
                  <a:pos x="T6" y="T7"/>
                </a:cxn>
              </a:cxnLst>
              <a:rect l="T12" t="T13" r="T14" b="T15"/>
              <a:pathLst>
                <a:path w="21600" h="21600">
                  <a:moveTo>
                    <a:pt x="8130" y="2582"/>
                  </a:moveTo>
                  <a:cubicBezTo>
                    <a:pt x="8992" y="2302"/>
                    <a:pt x="9893" y="2160"/>
                    <a:pt x="10799" y="2160"/>
                  </a:cubicBezTo>
                  <a:cubicBezTo>
                    <a:pt x="11706" y="2159"/>
                    <a:pt x="12607" y="2302"/>
                    <a:pt x="13469" y="2582"/>
                  </a:cubicBezTo>
                  <a:lnTo>
                    <a:pt x="14137" y="528"/>
                  </a:lnTo>
                  <a:cubicBezTo>
                    <a:pt x="13059" y="178"/>
                    <a:pt x="11933" y="0"/>
                    <a:pt x="10800" y="0"/>
                  </a:cubicBezTo>
                  <a:cubicBezTo>
                    <a:pt x="9666" y="-1"/>
                    <a:pt x="8540" y="178"/>
                    <a:pt x="7462" y="528"/>
                  </a:cubicBezTo>
                  <a:lnTo>
                    <a:pt x="8130" y="2582"/>
                  </a:lnTo>
                  <a:close/>
                </a:path>
              </a:pathLst>
            </a:custGeom>
            <a:solidFill>
              <a:schemeClr val="folHlink"/>
            </a:solidFill>
            <a:ln w="9525">
              <a:solidFill>
                <a:schemeClr val="tx1"/>
              </a:solidFill>
              <a:miter lim="800000"/>
              <a:headEnd/>
              <a:tailEnd/>
            </a:ln>
          </p:spPr>
          <p:txBody>
            <a:bodyPr anchor="ctr"/>
            <a:lstStyle/>
            <a:p>
              <a:endParaRPr lang="zh-CN" altLang="en-US"/>
            </a:p>
          </p:txBody>
        </p:sp>
        <p:sp>
          <p:nvSpPr>
            <p:cNvPr id="111625" name="_s20487"/>
            <p:cNvSpPr>
              <a:spLocks noChangeArrowheads="1" noTextEdit="1"/>
            </p:cNvSpPr>
            <p:nvPr/>
          </p:nvSpPr>
          <p:spPr bwMode="auto">
            <a:xfrm rot="-8640000">
              <a:off x="1656" y="938"/>
              <a:ext cx="2448" cy="24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44 h 21600"/>
              </a:gdLst>
              <a:ahLst/>
              <a:cxnLst>
                <a:cxn ang="T8">
                  <a:pos x="T0" y="T1"/>
                </a:cxn>
                <a:cxn ang="T9">
                  <a:pos x="T2" y="T3"/>
                </a:cxn>
                <a:cxn ang="T10">
                  <a:pos x="T4" y="T5"/>
                </a:cxn>
                <a:cxn ang="T11">
                  <a:pos x="T6" y="T7"/>
                </a:cxn>
              </a:cxnLst>
              <a:rect l="T12" t="T13" r="T14" b="T15"/>
              <a:pathLst>
                <a:path w="21600" h="21600">
                  <a:moveTo>
                    <a:pt x="8130" y="2582"/>
                  </a:moveTo>
                  <a:cubicBezTo>
                    <a:pt x="8992" y="2302"/>
                    <a:pt x="9893" y="2160"/>
                    <a:pt x="10799" y="2160"/>
                  </a:cubicBezTo>
                  <a:cubicBezTo>
                    <a:pt x="11706" y="2159"/>
                    <a:pt x="12607" y="2302"/>
                    <a:pt x="13469" y="2582"/>
                  </a:cubicBezTo>
                  <a:lnTo>
                    <a:pt x="14137" y="528"/>
                  </a:lnTo>
                  <a:cubicBezTo>
                    <a:pt x="13059" y="178"/>
                    <a:pt x="11933" y="0"/>
                    <a:pt x="10800" y="0"/>
                  </a:cubicBezTo>
                  <a:cubicBezTo>
                    <a:pt x="9666" y="-1"/>
                    <a:pt x="8540" y="178"/>
                    <a:pt x="7462" y="528"/>
                  </a:cubicBezTo>
                  <a:lnTo>
                    <a:pt x="8130" y="2582"/>
                  </a:lnTo>
                  <a:close/>
                </a:path>
              </a:pathLst>
            </a:custGeom>
            <a:solidFill>
              <a:schemeClr val="hlink"/>
            </a:solidFill>
            <a:ln w="9525">
              <a:solidFill>
                <a:schemeClr val="tx1"/>
              </a:solidFill>
              <a:miter lim="800000"/>
              <a:headEnd/>
              <a:tailEnd/>
            </a:ln>
          </p:spPr>
          <p:txBody>
            <a:bodyPr anchor="ctr"/>
            <a:lstStyle/>
            <a:p>
              <a:endParaRPr lang="zh-CN" altLang="en-US"/>
            </a:p>
          </p:txBody>
        </p:sp>
        <p:sp>
          <p:nvSpPr>
            <p:cNvPr id="111626" name="_s20488"/>
            <p:cNvSpPr>
              <a:spLocks noChangeArrowheads="1" noTextEdit="1"/>
            </p:cNvSpPr>
            <p:nvPr/>
          </p:nvSpPr>
          <p:spPr bwMode="auto">
            <a:xfrm rot="-4320000">
              <a:off x="1656" y="938"/>
              <a:ext cx="2448" cy="24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44 h 21600"/>
              </a:gdLst>
              <a:ahLst/>
              <a:cxnLst>
                <a:cxn ang="T8">
                  <a:pos x="T0" y="T1"/>
                </a:cxn>
                <a:cxn ang="T9">
                  <a:pos x="T2" y="T3"/>
                </a:cxn>
                <a:cxn ang="T10">
                  <a:pos x="T4" y="T5"/>
                </a:cxn>
                <a:cxn ang="T11">
                  <a:pos x="T6" y="T7"/>
                </a:cxn>
              </a:cxnLst>
              <a:rect l="T12" t="T13" r="T14" b="T15"/>
              <a:pathLst>
                <a:path w="21600" h="21600">
                  <a:moveTo>
                    <a:pt x="8130" y="2582"/>
                  </a:moveTo>
                  <a:cubicBezTo>
                    <a:pt x="8992" y="2302"/>
                    <a:pt x="9893" y="2160"/>
                    <a:pt x="10799" y="2160"/>
                  </a:cubicBezTo>
                  <a:cubicBezTo>
                    <a:pt x="11706" y="2159"/>
                    <a:pt x="12607" y="2302"/>
                    <a:pt x="13469" y="2582"/>
                  </a:cubicBezTo>
                  <a:lnTo>
                    <a:pt x="14137" y="528"/>
                  </a:lnTo>
                  <a:cubicBezTo>
                    <a:pt x="13059" y="178"/>
                    <a:pt x="11933" y="0"/>
                    <a:pt x="10800" y="0"/>
                  </a:cubicBezTo>
                  <a:cubicBezTo>
                    <a:pt x="9666" y="-1"/>
                    <a:pt x="8540" y="178"/>
                    <a:pt x="7462" y="528"/>
                  </a:cubicBezTo>
                  <a:lnTo>
                    <a:pt x="8130" y="2582"/>
                  </a:lnTo>
                  <a:close/>
                </a:path>
              </a:pathLst>
            </a:custGeom>
            <a:solidFill>
              <a:srgbClr val="FF6600"/>
            </a:solidFill>
            <a:ln w="9525">
              <a:solidFill>
                <a:schemeClr val="tx1"/>
              </a:solidFill>
              <a:miter lim="800000"/>
              <a:headEnd/>
              <a:tailEnd/>
            </a:ln>
          </p:spPr>
          <p:txBody>
            <a:bodyPr anchor="ctr"/>
            <a:lstStyle/>
            <a:p>
              <a:endParaRPr lang="zh-CN" altLang="en-US"/>
            </a:p>
          </p:txBody>
        </p:sp>
        <p:sp>
          <p:nvSpPr>
            <p:cNvPr id="111627" name="_s20489"/>
            <p:cNvSpPr>
              <a:spLocks noChangeArrowheads="1"/>
            </p:cNvSpPr>
            <p:nvPr/>
          </p:nvSpPr>
          <p:spPr bwMode="auto">
            <a:xfrm>
              <a:off x="3257" y="1000"/>
              <a:ext cx="5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a:solidFill>
                    <a:srgbClr val="FF0000"/>
                  </a:solidFill>
                  <a:ea typeface="宋体" panose="02010600030101010101" pitchFamily="2" charset="-122"/>
                </a:rPr>
                <a:t>Identify</a:t>
              </a:r>
            </a:p>
            <a:p>
              <a:pPr algn="ctr" eaLnBrk="1" hangingPunct="1">
                <a:spcBef>
                  <a:spcPct val="0"/>
                </a:spcBef>
                <a:spcAft>
                  <a:spcPct val="0"/>
                </a:spcAft>
                <a:buFontTx/>
                <a:buNone/>
              </a:pPr>
              <a:r>
                <a:rPr lang="en-US" altLang="zh-CN" sz="1800">
                  <a:solidFill>
                    <a:srgbClr val="FF0000"/>
                  </a:solidFill>
                  <a:ea typeface="宋体" panose="02010600030101010101" pitchFamily="2" charset="-122"/>
                </a:rPr>
                <a:t> waste</a:t>
              </a:r>
            </a:p>
          </p:txBody>
        </p:sp>
        <p:sp>
          <p:nvSpPr>
            <p:cNvPr id="111628" name="_s20490"/>
            <p:cNvSpPr>
              <a:spLocks noChangeArrowheads="1"/>
            </p:cNvSpPr>
            <p:nvPr/>
          </p:nvSpPr>
          <p:spPr bwMode="auto">
            <a:xfrm>
              <a:off x="1563" y="2233"/>
              <a:ext cx="5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a:solidFill>
                    <a:srgbClr val="FF9900"/>
                  </a:solidFill>
                  <a:ea typeface="宋体" panose="02010600030101010101" pitchFamily="2" charset="-122"/>
                </a:rPr>
                <a:t>Measure</a:t>
              </a:r>
            </a:p>
            <a:p>
              <a:pPr algn="ctr" eaLnBrk="1" hangingPunct="1">
                <a:spcBef>
                  <a:spcPct val="0"/>
                </a:spcBef>
                <a:spcAft>
                  <a:spcPct val="0"/>
                </a:spcAft>
                <a:buFontTx/>
                <a:buNone/>
              </a:pPr>
              <a:r>
                <a:rPr lang="en-US" altLang="zh-CN" sz="1800">
                  <a:solidFill>
                    <a:srgbClr val="FF9900"/>
                  </a:solidFill>
                  <a:ea typeface="宋体" panose="02010600030101010101" pitchFamily="2" charset="-122"/>
                </a:rPr>
                <a:t>&amp;</a:t>
              </a:r>
            </a:p>
            <a:p>
              <a:pPr algn="ctr" eaLnBrk="1" hangingPunct="1">
                <a:spcBef>
                  <a:spcPct val="0"/>
                </a:spcBef>
                <a:spcAft>
                  <a:spcPct val="0"/>
                </a:spcAft>
                <a:buFontTx/>
                <a:buNone/>
              </a:pPr>
              <a:r>
                <a:rPr lang="en-US" altLang="zh-CN" sz="1800">
                  <a:solidFill>
                    <a:srgbClr val="FF9900"/>
                  </a:solidFill>
                  <a:ea typeface="宋体" panose="02010600030101010101" pitchFamily="2" charset="-122"/>
                </a:rPr>
                <a:t>Adjust</a:t>
              </a:r>
            </a:p>
          </p:txBody>
        </p:sp>
        <p:sp>
          <p:nvSpPr>
            <p:cNvPr id="111629" name="_s20491"/>
            <p:cNvSpPr>
              <a:spLocks noChangeArrowheads="1"/>
            </p:cNvSpPr>
            <p:nvPr/>
          </p:nvSpPr>
          <p:spPr bwMode="auto">
            <a:xfrm>
              <a:off x="1962" y="1001"/>
              <a:ext cx="5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a:solidFill>
                    <a:srgbClr val="FF33CC"/>
                  </a:solidFill>
                  <a:ea typeface="宋体" panose="02010600030101010101" pitchFamily="2" charset="-122"/>
                </a:rPr>
                <a:t>Current</a:t>
              </a:r>
            </a:p>
            <a:p>
              <a:pPr algn="ctr" eaLnBrk="1" hangingPunct="1">
                <a:spcBef>
                  <a:spcPct val="0"/>
                </a:spcBef>
                <a:spcAft>
                  <a:spcPct val="0"/>
                </a:spcAft>
                <a:buFontTx/>
                <a:buNone/>
              </a:pPr>
              <a:r>
                <a:rPr lang="en-US" altLang="zh-CN" sz="1800">
                  <a:solidFill>
                    <a:srgbClr val="FF33CC"/>
                  </a:solidFill>
                  <a:ea typeface="宋体" panose="02010600030101010101" pitchFamily="2" charset="-122"/>
                </a:rPr>
                <a:t> state</a:t>
              </a:r>
            </a:p>
          </p:txBody>
        </p:sp>
        <p:sp>
          <p:nvSpPr>
            <p:cNvPr id="111630" name="_s20492"/>
            <p:cNvSpPr>
              <a:spLocks noChangeArrowheads="1"/>
            </p:cNvSpPr>
            <p:nvPr/>
          </p:nvSpPr>
          <p:spPr bwMode="auto">
            <a:xfrm>
              <a:off x="3658" y="2231"/>
              <a:ext cx="5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a:solidFill>
                    <a:schemeClr val="folHlink"/>
                  </a:solidFill>
                  <a:ea typeface="宋体" panose="02010600030101010101" pitchFamily="2" charset="-122"/>
                </a:rPr>
                <a:t>Future</a:t>
              </a:r>
            </a:p>
            <a:p>
              <a:pPr algn="ctr" eaLnBrk="1" hangingPunct="1">
                <a:spcBef>
                  <a:spcPct val="0"/>
                </a:spcBef>
                <a:spcAft>
                  <a:spcPct val="0"/>
                </a:spcAft>
                <a:buFontTx/>
                <a:buNone/>
              </a:pPr>
              <a:r>
                <a:rPr lang="en-US" altLang="zh-CN" sz="1800">
                  <a:solidFill>
                    <a:schemeClr val="folHlink"/>
                  </a:solidFill>
                  <a:ea typeface="宋体" panose="02010600030101010101" pitchFamily="2" charset="-122"/>
                </a:rPr>
                <a:t> state</a:t>
              </a:r>
            </a:p>
          </p:txBody>
        </p:sp>
        <p:sp>
          <p:nvSpPr>
            <p:cNvPr id="111631" name="_s20493"/>
            <p:cNvSpPr>
              <a:spLocks noChangeArrowheads="1"/>
            </p:cNvSpPr>
            <p:nvPr/>
          </p:nvSpPr>
          <p:spPr bwMode="auto">
            <a:xfrm>
              <a:off x="2611" y="2993"/>
              <a:ext cx="5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600">
                  <a:solidFill>
                    <a:schemeClr val="hlink"/>
                  </a:solidFill>
                  <a:ea typeface="宋体" panose="02010600030101010101" pitchFamily="2" charset="-122"/>
                </a:rPr>
                <a:t>Implement</a:t>
              </a:r>
            </a:p>
          </p:txBody>
        </p:sp>
        <p:sp>
          <p:nvSpPr>
            <p:cNvPr id="111632" name="Text Box 14"/>
            <p:cNvSpPr txBox="1">
              <a:spLocks noChangeArrowheads="1"/>
            </p:cNvSpPr>
            <p:nvPr/>
          </p:nvSpPr>
          <p:spPr bwMode="auto">
            <a:xfrm>
              <a:off x="2256" y="1824"/>
              <a:ext cx="133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400" i="1">
                  <a:ea typeface="宋体" panose="02010600030101010101" pitchFamily="2" charset="-122"/>
                </a:rPr>
                <a:t>Continuous</a:t>
              </a:r>
            </a:p>
            <a:p>
              <a:pPr eaLnBrk="1" hangingPunct="1">
                <a:spcBef>
                  <a:spcPct val="0"/>
                </a:spcBef>
                <a:spcAft>
                  <a:spcPct val="0"/>
                </a:spcAft>
                <a:buFontTx/>
                <a:buNone/>
              </a:pPr>
              <a:r>
                <a:rPr lang="en-US" altLang="zh-CN" sz="2400" i="1">
                  <a:ea typeface="宋体" panose="02010600030101010101" pitchFamily="2" charset="-122"/>
                </a:rPr>
                <a:t>Incremental</a:t>
              </a:r>
            </a:p>
            <a:p>
              <a:pPr eaLnBrk="1" hangingPunct="1">
                <a:spcBef>
                  <a:spcPct val="0"/>
                </a:spcBef>
                <a:spcAft>
                  <a:spcPct val="0"/>
                </a:spcAft>
                <a:buFontTx/>
                <a:buNone/>
              </a:pPr>
              <a:r>
                <a:rPr lang="en-US" altLang="zh-CN" sz="2400" i="1">
                  <a:ea typeface="宋体" panose="02010600030101010101" pitchFamily="2" charset="-122"/>
                </a:rPr>
                <a:t>Improvement</a:t>
              </a:r>
            </a:p>
          </p:txBody>
        </p:sp>
        <p:sp>
          <p:nvSpPr>
            <p:cNvPr id="111633" name="Freeform 15"/>
            <p:cNvSpPr>
              <a:spLocks/>
            </p:cNvSpPr>
            <p:nvPr/>
          </p:nvSpPr>
          <p:spPr bwMode="auto">
            <a:xfrm>
              <a:off x="2448" y="1248"/>
              <a:ext cx="1248" cy="1544"/>
            </a:xfrm>
            <a:custGeom>
              <a:avLst/>
              <a:gdLst>
                <a:gd name="T0" fmla="*/ 0 w 1248"/>
                <a:gd name="T1" fmla="*/ 56 h 1544"/>
                <a:gd name="T2" fmla="*/ 576 w 1248"/>
                <a:gd name="T3" fmla="*/ 56 h 1544"/>
                <a:gd name="T4" fmla="*/ 1056 w 1248"/>
                <a:gd name="T5" fmla="*/ 392 h 1544"/>
                <a:gd name="T6" fmla="*/ 1248 w 1248"/>
                <a:gd name="T7" fmla="*/ 968 h 1544"/>
                <a:gd name="T8" fmla="*/ 1056 w 1248"/>
                <a:gd name="T9" fmla="*/ 1544 h 1544"/>
                <a:gd name="T10" fmla="*/ 0 60000 65536"/>
                <a:gd name="T11" fmla="*/ 0 60000 65536"/>
                <a:gd name="T12" fmla="*/ 0 60000 65536"/>
                <a:gd name="T13" fmla="*/ 0 60000 65536"/>
                <a:gd name="T14" fmla="*/ 0 60000 65536"/>
                <a:gd name="T15" fmla="*/ 0 w 1248"/>
                <a:gd name="T16" fmla="*/ 0 h 1544"/>
                <a:gd name="T17" fmla="*/ 1248 w 1248"/>
                <a:gd name="T18" fmla="*/ 1544 h 1544"/>
              </a:gdLst>
              <a:ahLst/>
              <a:cxnLst>
                <a:cxn ang="T10">
                  <a:pos x="T0" y="T1"/>
                </a:cxn>
                <a:cxn ang="T11">
                  <a:pos x="T2" y="T3"/>
                </a:cxn>
                <a:cxn ang="T12">
                  <a:pos x="T4" y="T5"/>
                </a:cxn>
                <a:cxn ang="T13">
                  <a:pos x="T6" y="T7"/>
                </a:cxn>
                <a:cxn ang="T14">
                  <a:pos x="T8" y="T9"/>
                </a:cxn>
              </a:cxnLst>
              <a:rect l="T15" t="T16" r="T17" b="T18"/>
              <a:pathLst>
                <a:path w="1248" h="1544">
                  <a:moveTo>
                    <a:pt x="0" y="56"/>
                  </a:moveTo>
                  <a:cubicBezTo>
                    <a:pt x="200" y="28"/>
                    <a:pt x="400" y="0"/>
                    <a:pt x="576" y="56"/>
                  </a:cubicBezTo>
                  <a:cubicBezTo>
                    <a:pt x="752" y="112"/>
                    <a:pt x="944" y="240"/>
                    <a:pt x="1056" y="392"/>
                  </a:cubicBezTo>
                  <a:cubicBezTo>
                    <a:pt x="1168" y="544"/>
                    <a:pt x="1248" y="776"/>
                    <a:pt x="1248" y="968"/>
                  </a:cubicBezTo>
                  <a:cubicBezTo>
                    <a:pt x="1248" y="1160"/>
                    <a:pt x="1088" y="1448"/>
                    <a:pt x="1056" y="1544"/>
                  </a:cubicBezTo>
                </a:path>
              </a:pathLst>
            </a:custGeom>
            <a:noFill/>
            <a:ln w="38100">
              <a:solidFill>
                <a:schemeClr val="tx1"/>
              </a:solidFill>
              <a:prstDash val="sysDot"/>
              <a:round/>
              <a:headEnd type="diamond"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3013" name="Text Box 16"/>
          <p:cNvSpPr txBox="1">
            <a:spLocks noChangeArrowheads="1"/>
          </p:cNvSpPr>
          <p:nvPr/>
        </p:nvSpPr>
        <p:spPr bwMode="auto">
          <a:xfrm>
            <a:off x="2514600" y="152400"/>
            <a:ext cx="4191000" cy="646113"/>
          </a:xfrm>
          <a:prstGeom prst="rect">
            <a:avLst/>
          </a:prstGeom>
          <a:noFill/>
          <a:ln w="9525">
            <a:noFill/>
            <a:miter lim="800000"/>
            <a:headEnd/>
            <a:tailEnd/>
          </a:ln>
        </p:spPr>
        <p:txBody>
          <a:bodyPr>
            <a:spAutoFit/>
          </a:bodyPr>
          <a:lstStyle/>
          <a:p>
            <a:pPr eaLnBrk="1" hangingPunct="1">
              <a:defRPr/>
            </a:pPr>
            <a:r>
              <a:rPr lang="en-US" altLang="zh-CN" sz="3600" b="1" dirty="0">
                <a:solidFill>
                  <a:schemeClr val="bg1"/>
                </a:solidFill>
                <a:latin typeface="+mj-ea"/>
                <a:ea typeface="+mj-ea"/>
              </a:rPr>
              <a:t>The Lean Process</a:t>
            </a:r>
          </a:p>
        </p:txBody>
      </p:sp>
      <p:sp>
        <p:nvSpPr>
          <p:cNvPr id="111621" name="页脚占位符 1"/>
          <p:cNvSpPr>
            <a:spLocks noGrp="1"/>
          </p:cNvSpPr>
          <p:nvPr>
            <p:ph type="ftr" sz="quarter" idx="11"/>
          </p:nvPr>
        </p:nvSpPr>
        <p:spPr bwMode="auto">
          <a:xfrm>
            <a:off x="457200" y="6172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defRPr/>
            </a:pPr>
            <a:r>
              <a:rPr lang="en-US" altLang="zh-CN" smtClean="0">
                <a:ea typeface="宋体" charset="-122"/>
              </a:rPr>
              <a:t> </a:t>
            </a:r>
          </a:p>
        </p:txBody>
      </p:sp>
      <p:sp>
        <p:nvSpPr>
          <p:cNvPr id="457731" name="Text Box 3"/>
          <p:cNvSpPr txBox="1">
            <a:spLocks noChangeArrowheads="1"/>
          </p:cNvSpPr>
          <p:nvPr/>
        </p:nvSpPr>
        <p:spPr bwMode="auto">
          <a:xfrm>
            <a:off x="685800" y="1295400"/>
            <a:ext cx="7924800" cy="2616200"/>
          </a:xfrm>
          <a:prstGeom prst="rect">
            <a:avLst/>
          </a:prstGeom>
          <a:noFill/>
          <a:ln w="9525">
            <a:noFill/>
            <a:miter lim="800000"/>
            <a:headEnd/>
            <a:tailEnd/>
          </a:ln>
          <a:effectLst/>
        </p:spPr>
        <p:txBody>
          <a:bodyPr lIns="0">
            <a:spAutoFit/>
          </a:bodyPr>
          <a:lstStyle/>
          <a:p>
            <a:pPr eaLnBrk="1" hangingPunct="1">
              <a:buFontTx/>
              <a:buChar char="•"/>
              <a:defRPr/>
            </a:pPr>
            <a:r>
              <a:rPr lang="en-US" altLang="zh-CN" sz="2800" dirty="0">
                <a:latin typeface="+mn-lt"/>
                <a:ea typeface="+mn-ea"/>
              </a:rPr>
              <a:t>Understanding the Process</a:t>
            </a:r>
          </a:p>
          <a:p>
            <a:pPr eaLnBrk="1" hangingPunct="1">
              <a:buFontTx/>
              <a:buChar char="•"/>
              <a:defRPr/>
            </a:pPr>
            <a:endParaRPr lang="en-US" altLang="zh-CN" sz="2800" dirty="0">
              <a:latin typeface="+mn-lt"/>
              <a:ea typeface="+mn-ea"/>
            </a:endParaRPr>
          </a:p>
          <a:p>
            <a:pPr eaLnBrk="1" hangingPunct="1">
              <a:buFontTx/>
              <a:buChar char="•"/>
              <a:defRPr/>
            </a:pPr>
            <a:r>
              <a:rPr lang="en-US" altLang="zh-CN" sz="2800" dirty="0">
                <a:latin typeface="+mn-lt"/>
                <a:ea typeface="+mn-ea"/>
              </a:rPr>
              <a:t>Information and Material Flow</a:t>
            </a:r>
          </a:p>
          <a:p>
            <a:pPr eaLnBrk="1" hangingPunct="1">
              <a:buFontTx/>
              <a:buChar char="•"/>
              <a:defRPr/>
            </a:pPr>
            <a:endParaRPr lang="en-US" altLang="zh-CN" sz="2800" dirty="0">
              <a:latin typeface="+mn-lt"/>
              <a:ea typeface="+mn-ea"/>
            </a:endParaRPr>
          </a:p>
          <a:p>
            <a:pPr eaLnBrk="1" hangingPunct="1">
              <a:buFontTx/>
              <a:buChar char="•"/>
              <a:defRPr/>
            </a:pPr>
            <a:r>
              <a:rPr lang="en-US" altLang="zh-CN" sz="2800" dirty="0">
                <a:latin typeface="+mn-lt"/>
                <a:ea typeface="+mn-ea"/>
              </a:rPr>
              <a:t>Data Driven Decision Process</a:t>
            </a:r>
          </a:p>
          <a:p>
            <a:pPr eaLnBrk="1" hangingPunct="1">
              <a:buFontTx/>
              <a:buChar char="•"/>
              <a:defRPr/>
            </a:pPr>
            <a:endParaRPr lang="en-US" altLang="zh-CN" sz="2000" dirty="0">
              <a:latin typeface="+mn-lt"/>
              <a:ea typeface="+mn-ea"/>
            </a:endParaRPr>
          </a:p>
        </p:txBody>
      </p:sp>
      <p:sp>
        <p:nvSpPr>
          <p:cNvPr id="457732" name="Rectangle 4"/>
          <p:cNvSpPr>
            <a:spLocks noChangeArrowheads="1"/>
          </p:cNvSpPr>
          <p:nvPr/>
        </p:nvSpPr>
        <p:spPr bwMode="auto">
          <a:xfrm>
            <a:off x="762000" y="228600"/>
            <a:ext cx="7772400" cy="492125"/>
          </a:xfrm>
          <a:prstGeom prst="rect">
            <a:avLst/>
          </a:prstGeom>
          <a:noFill/>
          <a:ln w="9525">
            <a:noFill/>
            <a:miter lim="800000"/>
            <a:headEnd/>
            <a:tailEnd/>
          </a:ln>
        </p:spPr>
        <p:txBody>
          <a:bodyPr lIns="0" tIns="0" rIns="0" bIns="0">
            <a:spAutoFit/>
          </a:bodyPr>
          <a:lstStyle/>
          <a:p>
            <a:pPr algn="ctr" eaLnBrk="1" hangingPunct="1">
              <a:defRPr/>
            </a:pPr>
            <a:r>
              <a:rPr lang="en-US" altLang="zh-CN" sz="3200" b="1" dirty="0">
                <a:solidFill>
                  <a:schemeClr val="bg1"/>
                </a:solidFill>
                <a:latin typeface="+mj-lt"/>
                <a:ea typeface="+mj-ea"/>
              </a:rPr>
              <a:t>Benefit of Value Stream Mapping</a:t>
            </a:r>
          </a:p>
        </p:txBody>
      </p:sp>
      <p:sp>
        <p:nvSpPr>
          <p:cNvPr id="112645" name="页脚占位符 1"/>
          <p:cNvSpPr>
            <a:spLocks noGrp="1"/>
          </p:cNvSpPr>
          <p:nvPr>
            <p:ph type="ftr" sz="quarter" idx="11"/>
          </p:nvPr>
        </p:nvSpPr>
        <p:spPr bwMode="auto">
          <a:xfrm>
            <a:off x="457200" y="6172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685800" y="-228600"/>
            <a:ext cx="7772400" cy="927100"/>
          </a:xfrm>
          <a:extLst/>
        </p:spPr>
        <p:txBody>
          <a:bodyPr/>
          <a:lstStyle/>
          <a:p>
            <a:pPr eaLnBrk="1" hangingPunct="1">
              <a:lnSpc>
                <a:spcPct val="80000"/>
              </a:lnSpc>
              <a:defRPr/>
            </a:pPr>
            <a:r>
              <a:rPr lang="en-US" sz="3200" dirty="0" smtClean="0"/>
              <a:t>Lean Operations</a:t>
            </a:r>
          </a:p>
        </p:txBody>
      </p:sp>
      <p:sp>
        <p:nvSpPr>
          <p:cNvPr id="290819" name="Rectangle 3"/>
          <p:cNvSpPr>
            <a:spLocks noChangeArrowheads="1"/>
          </p:cNvSpPr>
          <p:nvPr/>
        </p:nvSpPr>
        <p:spPr bwMode="auto">
          <a:xfrm>
            <a:off x="779463" y="1676400"/>
            <a:ext cx="75850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Different from JIT in that it is </a:t>
            </a:r>
            <a:r>
              <a:rPr lang="en-US" altLang="zh-CN" sz="2800">
                <a:solidFill>
                  <a:srgbClr val="FF0000"/>
                </a:solidFill>
                <a:ea typeface="宋体" panose="02010600030101010101" pitchFamily="2" charset="-122"/>
              </a:rPr>
              <a:t>externally focused </a:t>
            </a:r>
            <a:r>
              <a:rPr lang="en-US" altLang="zh-CN" sz="2800">
                <a:ea typeface="宋体" panose="02010600030101010101" pitchFamily="2" charset="-122"/>
              </a:rPr>
              <a:t>on the customer</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Starts with understanding what the customer wants</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Optimize the entire process from the </a:t>
            </a:r>
            <a:r>
              <a:rPr lang="en-US" altLang="zh-CN" sz="2800">
                <a:solidFill>
                  <a:srgbClr val="FF0000"/>
                </a:solidFill>
                <a:ea typeface="宋体" panose="02010600030101010101" pitchFamily="2" charset="-122"/>
              </a:rPr>
              <a:t>customer</a:t>
            </a:r>
            <a:r>
              <a:rPr lang="en-US" altLang="en-US" sz="2800">
                <a:solidFill>
                  <a:srgbClr val="FF0000"/>
                </a:solidFill>
                <a:ea typeface="宋体" panose="02010600030101010101" pitchFamily="2" charset="-122"/>
              </a:rPr>
              <a:t>’</a:t>
            </a:r>
            <a:r>
              <a:rPr lang="en-US" altLang="zh-CN" sz="2800">
                <a:solidFill>
                  <a:srgbClr val="FF0000"/>
                </a:solidFill>
                <a:ea typeface="宋体" panose="02010600030101010101" pitchFamily="2" charset="-122"/>
              </a:rPr>
              <a:t>s</a:t>
            </a:r>
            <a:r>
              <a:rPr lang="en-US" altLang="zh-CN" sz="2800">
                <a:ea typeface="宋体" panose="02010600030101010101" pitchFamily="2" charset="-122"/>
              </a:rPr>
              <a:t> perspective</a:t>
            </a:r>
          </a:p>
        </p:txBody>
      </p:sp>
      <p:sp>
        <p:nvSpPr>
          <p:cNvPr id="113668"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90819"/>
                                        </p:tgtEl>
                                        <p:attrNameLst>
                                          <p:attrName>style.visibility</p:attrName>
                                        </p:attrNameLst>
                                      </p:cBhvr>
                                      <p:to>
                                        <p:strVal val="visible"/>
                                      </p:to>
                                    </p:set>
                                    <p:animEffect transition="in" filter="strips(downRight)">
                                      <p:cBhvr>
                                        <p:cTn id="7" dur="500"/>
                                        <p:tgtEl>
                                          <p:spTgt spid="290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defRPr/>
            </a:pPr>
            <a:r>
              <a:rPr lang="en-US" altLang="zh-CN" smtClean="0">
                <a:ea typeface="宋体" charset="-122"/>
              </a:rPr>
              <a:t> </a:t>
            </a:r>
          </a:p>
        </p:txBody>
      </p:sp>
      <p:sp>
        <p:nvSpPr>
          <p:cNvPr id="369668" name="Text Box 4"/>
          <p:cNvSpPr txBox="1">
            <a:spLocks noChangeArrowheads="1"/>
          </p:cNvSpPr>
          <p:nvPr/>
        </p:nvSpPr>
        <p:spPr bwMode="auto">
          <a:xfrm>
            <a:off x="762000" y="1752600"/>
            <a:ext cx="7924800" cy="2246313"/>
          </a:xfrm>
          <a:prstGeom prst="rect">
            <a:avLst/>
          </a:prstGeom>
          <a:noFill/>
          <a:ln w="9525">
            <a:noFill/>
            <a:miter lim="800000"/>
            <a:headEnd/>
            <a:tailEnd/>
          </a:ln>
          <a:effectLst/>
        </p:spPr>
        <p:txBody>
          <a:bodyPr lIns="0">
            <a:spAutoFit/>
          </a:bodyPr>
          <a:lstStyle/>
          <a:p>
            <a:pPr eaLnBrk="1" hangingPunct="1">
              <a:defRPr/>
            </a:pPr>
            <a:r>
              <a:rPr lang="en-US" altLang="zh-CN" sz="2800" b="1" dirty="0">
                <a:latin typeface="+mn-lt"/>
                <a:ea typeface="+mn-ea"/>
              </a:rPr>
              <a:t>“Whenever there is a </a:t>
            </a:r>
            <a:r>
              <a:rPr lang="en-US" altLang="zh-CN" sz="2800" b="1" u="sng" dirty="0">
                <a:latin typeface="+mn-lt"/>
                <a:ea typeface="+mn-ea"/>
              </a:rPr>
              <a:t>product</a:t>
            </a:r>
            <a:r>
              <a:rPr lang="en-US" altLang="zh-CN" sz="2800" b="1" dirty="0">
                <a:latin typeface="+mn-lt"/>
                <a:ea typeface="+mn-ea"/>
              </a:rPr>
              <a:t> or </a:t>
            </a:r>
            <a:r>
              <a:rPr lang="en-US" altLang="zh-CN" sz="2800" b="1" u="sng" dirty="0">
                <a:latin typeface="+mn-lt"/>
                <a:ea typeface="+mn-ea"/>
              </a:rPr>
              <a:t>service</a:t>
            </a:r>
            <a:r>
              <a:rPr lang="en-US" altLang="zh-CN" sz="2800" b="1" dirty="0">
                <a:latin typeface="+mn-lt"/>
                <a:ea typeface="+mn-ea"/>
              </a:rPr>
              <a:t> for a </a:t>
            </a:r>
            <a:r>
              <a:rPr lang="en-US" altLang="zh-CN" sz="2800" b="1" u="sng" dirty="0">
                <a:latin typeface="+mn-lt"/>
                <a:ea typeface="+mn-ea"/>
              </a:rPr>
              <a:t>customer</a:t>
            </a:r>
            <a:r>
              <a:rPr lang="en-US" altLang="zh-CN" sz="2800" b="1" dirty="0">
                <a:latin typeface="+mn-lt"/>
                <a:ea typeface="+mn-ea"/>
              </a:rPr>
              <a:t>, there is a </a:t>
            </a:r>
            <a:r>
              <a:rPr lang="en-US" altLang="zh-CN" sz="2800" b="1" u="sng" dirty="0">
                <a:latin typeface="+mn-lt"/>
                <a:ea typeface="+mn-ea"/>
              </a:rPr>
              <a:t>value stream</a:t>
            </a:r>
            <a:r>
              <a:rPr lang="en-US" altLang="zh-CN" sz="2800" b="1" dirty="0">
                <a:latin typeface="+mn-lt"/>
                <a:ea typeface="+mn-ea"/>
              </a:rPr>
              <a:t>.  </a:t>
            </a:r>
          </a:p>
          <a:p>
            <a:pPr eaLnBrk="1" hangingPunct="1">
              <a:defRPr/>
            </a:pPr>
            <a:endParaRPr lang="en-US" altLang="zh-CN" sz="2800" b="1" dirty="0">
              <a:latin typeface="+mn-lt"/>
              <a:ea typeface="+mn-ea"/>
            </a:endParaRPr>
          </a:p>
          <a:p>
            <a:pPr eaLnBrk="1" hangingPunct="1">
              <a:defRPr/>
            </a:pPr>
            <a:r>
              <a:rPr lang="en-US" altLang="zh-CN" sz="2800" b="1" dirty="0">
                <a:latin typeface="+mn-lt"/>
                <a:ea typeface="+mn-ea"/>
              </a:rPr>
              <a:t>The challenge lies in seeing it.”</a:t>
            </a:r>
          </a:p>
          <a:p>
            <a:pPr eaLnBrk="1" hangingPunct="1">
              <a:defRPr/>
            </a:pPr>
            <a:endParaRPr lang="en-US" altLang="zh-CN" sz="2800" b="1" dirty="0">
              <a:latin typeface="+mn-lt"/>
              <a:ea typeface="+mn-ea"/>
            </a:endParaRPr>
          </a:p>
        </p:txBody>
      </p:sp>
      <p:sp>
        <p:nvSpPr>
          <p:cNvPr id="369670" name="Rectangle 6"/>
          <p:cNvSpPr>
            <a:spLocks noChangeArrowheads="1"/>
          </p:cNvSpPr>
          <p:nvPr/>
        </p:nvSpPr>
        <p:spPr bwMode="auto">
          <a:xfrm>
            <a:off x="714375" y="228600"/>
            <a:ext cx="7772400" cy="492125"/>
          </a:xfrm>
          <a:prstGeom prst="rect">
            <a:avLst/>
          </a:prstGeom>
          <a:noFill/>
          <a:ln w="9525">
            <a:noFill/>
            <a:miter lim="800000"/>
            <a:headEnd/>
            <a:tailEnd/>
          </a:ln>
        </p:spPr>
        <p:txBody>
          <a:bodyPr lIns="0" tIns="0" rIns="0" bIns="0">
            <a:spAutoFit/>
          </a:bodyPr>
          <a:lstStyle/>
          <a:p>
            <a:pPr algn="ctr" eaLnBrk="1" hangingPunct="1">
              <a:defRPr/>
            </a:pPr>
            <a:r>
              <a:rPr lang="en-US" altLang="zh-CN" sz="3200" b="1" dirty="0">
                <a:solidFill>
                  <a:schemeClr val="bg1"/>
                </a:solidFill>
                <a:latin typeface="+mj-lt"/>
                <a:ea typeface="+mj-ea"/>
              </a:rPr>
              <a:t>Look for Value Streams</a:t>
            </a:r>
          </a:p>
        </p:txBody>
      </p:sp>
      <p:sp>
        <p:nvSpPr>
          <p:cNvPr id="115717" name="页脚占位符 1"/>
          <p:cNvSpPr>
            <a:spLocks noGrp="1"/>
          </p:cNvSpPr>
          <p:nvPr>
            <p:ph type="ftr" sz="quarter" idx="11"/>
          </p:nvPr>
        </p:nvSpPr>
        <p:spPr bwMode="auto">
          <a:xfrm>
            <a:off x="457200" y="6172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85800" y="-228600"/>
            <a:ext cx="7772400" cy="876300"/>
          </a:xfrm>
          <a:extLst/>
        </p:spPr>
        <p:txBody>
          <a:bodyPr/>
          <a:lstStyle/>
          <a:p>
            <a:pPr eaLnBrk="1" hangingPunct="1">
              <a:defRPr/>
            </a:pPr>
            <a:r>
              <a:rPr lang="en-US" sz="3200" dirty="0" err="1" smtClean="0">
                <a:effectLst>
                  <a:outerShdw blurRad="38100" dist="38100" dir="2700000" algn="tl">
                    <a:srgbClr val="C0C0C0"/>
                  </a:outerShdw>
                </a:effectLst>
              </a:rPr>
              <a:t>Ohno</a:t>
            </a:r>
            <a:r>
              <a:rPr lang="en-US" altLang="en-US" sz="3200" dirty="0" err="1" smtClean="0">
                <a:effectLst>
                  <a:outerShdw blurRad="38100" dist="38100" dir="2700000" algn="tl">
                    <a:srgbClr val="C0C0C0"/>
                  </a:outerShdw>
                </a:effectLst>
              </a:rPr>
              <a:t>’</a:t>
            </a:r>
            <a:r>
              <a:rPr lang="en-US" sz="3200" dirty="0" err="1" smtClean="0">
                <a:effectLst>
                  <a:outerShdw blurRad="38100" dist="38100" dir="2700000" algn="tl">
                    <a:srgbClr val="C0C0C0"/>
                  </a:outerShdw>
                </a:effectLst>
              </a:rPr>
              <a:t>s</a:t>
            </a:r>
            <a:r>
              <a:rPr lang="en-US" sz="3200" dirty="0" smtClean="0">
                <a:effectLst>
                  <a:outerShdw blurRad="38100" dist="38100" dir="2700000" algn="tl">
                    <a:srgbClr val="C0C0C0"/>
                  </a:outerShdw>
                </a:effectLst>
              </a:rPr>
              <a:t> Seven Wastes</a:t>
            </a:r>
          </a:p>
        </p:txBody>
      </p:sp>
      <p:sp>
        <p:nvSpPr>
          <p:cNvPr id="200707" name="Rectangle 3"/>
          <p:cNvSpPr>
            <a:spLocks noChangeArrowheads="1"/>
          </p:cNvSpPr>
          <p:nvPr/>
        </p:nvSpPr>
        <p:spPr bwMode="auto">
          <a:xfrm>
            <a:off x="2125663" y="1447800"/>
            <a:ext cx="4892675"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3200">
                <a:ea typeface="MS PGothic" panose="020B0600070205080204" pitchFamily="34" charset="-128"/>
              </a:rPr>
              <a:t>Overproduction</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3200">
                <a:ea typeface="MS PGothic" panose="020B0600070205080204" pitchFamily="34" charset="-128"/>
              </a:rPr>
              <a:t>Queues</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3200">
                <a:ea typeface="MS PGothic" panose="020B0600070205080204" pitchFamily="34" charset="-128"/>
              </a:rPr>
              <a:t>Transportation</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3200">
                <a:ea typeface="MS PGothic" panose="020B0600070205080204" pitchFamily="34" charset="-128"/>
              </a:rPr>
              <a:t>Inventory</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3200">
                <a:ea typeface="MS PGothic" panose="020B0600070205080204" pitchFamily="34" charset="-128"/>
              </a:rPr>
              <a:t>Motion</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3200">
                <a:ea typeface="MS PGothic" panose="020B0600070205080204" pitchFamily="34" charset="-128"/>
              </a:rPr>
              <a:t>Overprocessing</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3200">
                <a:ea typeface="MS PGothic" panose="020B0600070205080204" pitchFamily="34" charset="-128"/>
              </a:rPr>
              <a:t>Defective products</a:t>
            </a:r>
          </a:p>
        </p:txBody>
      </p:sp>
      <p:sp>
        <p:nvSpPr>
          <p:cNvPr id="22532"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00707"/>
                                        </p:tgtEl>
                                        <p:attrNameLst>
                                          <p:attrName>style.visibility</p:attrName>
                                        </p:attrNameLst>
                                      </p:cBhvr>
                                      <p:to>
                                        <p:strVal val="visible"/>
                                      </p:to>
                                    </p:set>
                                    <p:animEffect transition="in" filter="strips(downRight)">
                                      <p:cBhvr>
                                        <p:cTn id="7" dur="500"/>
                                        <p:tgtEl>
                                          <p:spTgt spid="20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8600" y="152400"/>
            <a:ext cx="7848600" cy="625475"/>
          </a:xfrm>
        </p:spPr>
        <p:txBody>
          <a:bodyPr>
            <a:normAutofit fontScale="90000"/>
          </a:bodyPr>
          <a:lstStyle/>
          <a:p>
            <a:pPr eaLnBrk="1" hangingPunct="1">
              <a:defRPr/>
            </a:pPr>
            <a:r>
              <a:rPr lang="en-US" altLang="zh-CN" dirty="0" smtClean="0">
                <a:ea typeface="宋体" charset="-122"/>
              </a:rPr>
              <a:t>Value Stream Mapping Steps</a:t>
            </a:r>
          </a:p>
        </p:txBody>
      </p:sp>
      <p:sp>
        <p:nvSpPr>
          <p:cNvPr id="116739" name="Rectangle 3"/>
          <p:cNvSpPr>
            <a:spLocks noGrp="1" noChangeArrowheads="1"/>
          </p:cNvSpPr>
          <p:nvPr>
            <p:ph type="body" sz="half" idx="2"/>
          </p:nvPr>
        </p:nvSpPr>
        <p:spPr>
          <a:xfrm>
            <a:off x="4419600" y="1143000"/>
            <a:ext cx="3662363" cy="4802188"/>
          </a:xfrm>
        </p:spPr>
        <p:txBody>
          <a:bodyPr/>
          <a:lstStyle/>
          <a:p>
            <a:pPr marL="0" indent="0" eaLnBrk="1" hangingPunct="1">
              <a:lnSpc>
                <a:spcPct val="70000"/>
              </a:lnSpc>
              <a:buFont typeface="Arial" panose="020B0604020202020204" pitchFamily="34" charset="0"/>
              <a:buChar char="•"/>
            </a:pPr>
            <a:r>
              <a:rPr lang="en-US" altLang="zh-CN" smtClean="0">
                <a:ea typeface="宋体" panose="02010600030101010101" pitchFamily="2" charset="-122"/>
              </a:rPr>
              <a:t>Select product / service family</a:t>
            </a:r>
            <a:br>
              <a:rPr lang="en-US" altLang="zh-CN" smtClean="0">
                <a:ea typeface="宋体" panose="02010600030101010101" pitchFamily="2" charset="-122"/>
              </a:rPr>
            </a:br>
            <a:endParaRPr lang="en-US" altLang="zh-CN" smtClean="0">
              <a:ea typeface="宋体" panose="02010600030101010101" pitchFamily="2" charset="-122"/>
            </a:endParaRPr>
          </a:p>
          <a:p>
            <a:pPr marL="0" indent="0" eaLnBrk="1" hangingPunct="1">
              <a:lnSpc>
                <a:spcPct val="70000"/>
              </a:lnSpc>
              <a:buFont typeface="Arial" panose="020B0604020202020204" pitchFamily="34" charset="0"/>
              <a:buChar char="•"/>
            </a:pPr>
            <a:r>
              <a:rPr lang="en-US" altLang="zh-CN" smtClean="0">
                <a:ea typeface="宋体" panose="02010600030101010101" pitchFamily="2" charset="-122"/>
              </a:rPr>
              <a:t>Draw Current State map.  Understanding how the process currently operates.  </a:t>
            </a:r>
          </a:p>
          <a:p>
            <a:pPr marL="0" indent="0" eaLnBrk="1" hangingPunct="1">
              <a:lnSpc>
                <a:spcPct val="70000"/>
              </a:lnSpc>
              <a:buFont typeface="Arial" panose="020B0604020202020204" pitchFamily="34" charset="0"/>
              <a:buChar char="•"/>
            </a:pPr>
            <a:endParaRPr lang="en-US" altLang="zh-CN" smtClean="0">
              <a:ea typeface="宋体" panose="02010600030101010101" pitchFamily="2" charset="-122"/>
            </a:endParaRPr>
          </a:p>
          <a:p>
            <a:pPr marL="0" indent="0" eaLnBrk="1" hangingPunct="1">
              <a:lnSpc>
                <a:spcPct val="70000"/>
              </a:lnSpc>
              <a:buFont typeface="Arial" panose="020B0604020202020204" pitchFamily="34" charset="0"/>
              <a:buChar char="•"/>
            </a:pPr>
            <a:r>
              <a:rPr lang="en-US" altLang="zh-CN" smtClean="0">
                <a:ea typeface="宋体" panose="02010600030101010101" pitchFamily="2" charset="-122"/>
              </a:rPr>
              <a:t>Identify opportunities for elimination of waste and areas of improvement to meet customer’s needs.</a:t>
            </a:r>
          </a:p>
          <a:p>
            <a:pPr marL="0" indent="0" eaLnBrk="1" hangingPunct="1">
              <a:lnSpc>
                <a:spcPct val="70000"/>
              </a:lnSpc>
              <a:buFont typeface="Arial" panose="020B0604020202020204" pitchFamily="34" charset="0"/>
              <a:buChar char="•"/>
            </a:pPr>
            <a:endParaRPr lang="en-US" altLang="zh-CN" smtClean="0">
              <a:ea typeface="宋体" panose="02010600030101010101" pitchFamily="2" charset="-122"/>
            </a:endParaRPr>
          </a:p>
          <a:p>
            <a:pPr marL="0" indent="0" eaLnBrk="1" hangingPunct="1">
              <a:lnSpc>
                <a:spcPct val="70000"/>
              </a:lnSpc>
              <a:buFont typeface="Arial" panose="020B0604020202020204" pitchFamily="34" charset="0"/>
              <a:buChar char="•"/>
            </a:pPr>
            <a:r>
              <a:rPr lang="en-US" altLang="zh-CN" smtClean="0">
                <a:ea typeface="宋体" panose="02010600030101010101" pitchFamily="2" charset="-122"/>
              </a:rPr>
              <a:t>Draw the Future State map. Design a lean flow using lean techniques.</a:t>
            </a:r>
            <a:br>
              <a:rPr lang="en-US" altLang="zh-CN" smtClean="0">
                <a:ea typeface="宋体" panose="02010600030101010101" pitchFamily="2" charset="-122"/>
              </a:rPr>
            </a:br>
            <a:endParaRPr lang="en-US" altLang="zh-CN" smtClean="0">
              <a:ea typeface="宋体" panose="02010600030101010101" pitchFamily="2" charset="-122"/>
            </a:endParaRPr>
          </a:p>
          <a:p>
            <a:pPr marL="0" indent="0" eaLnBrk="1" hangingPunct="1">
              <a:lnSpc>
                <a:spcPct val="70000"/>
              </a:lnSpc>
              <a:buFont typeface="Arial" panose="020B0604020202020204" pitchFamily="34" charset="0"/>
              <a:buChar char="•"/>
            </a:pPr>
            <a:r>
              <a:rPr lang="en-US" altLang="zh-CN" smtClean="0">
                <a:ea typeface="宋体" panose="02010600030101010101" pitchFamily="2" charset="-122"/>
              </a:rPr>
              <a:t>Develop action plan and implement it.</a:t>
            </a:r>
            <a:br>
              <a:rPr lang="en-US" altLang="zh-CN" smtClean="0">
                <a:ea typeface="宋体" panose="02010600030101010101" pitchFamily="2" charset="-122"/>
              </a:rPr>
            </a:br>
            <a:endParaRPr lang="en-US" altLang="zh-CN" smtClean="0">
              <a:ea typeface="宋体" panose="02010600030101010101" pitchFamily="2" charset="-122"/>
            </a:endParaRPr>
          </a:p>
        </p:txBody>
      </p:sp>
      <p:grpSp>
        <p:nvGrpSpPr>
          <p:cNvPr id="116740" name="Group 4"/>
          <p:cNvGrpSpPr>
            <a:grpSpLocks/>
          </p:cNvGrpSpPr>
          <p:nvPr/>
        </p:nvGrpSpPr>
        <p:grpSpPr bwMode="auto">
          <a:xfrm>
            <a:off x="533400" y="990600"/>
            <a:ext cx="3581400" cy="5441950"/>
            <a:chOff x="48" y="650"/>
            <a:chExt cx="2256" cy="3291"/>
          </a:xfrm>
        </p:grpSpPr>
        <p:sp>
          <p:nvSpPr>
            <p:cNvPr id="116741" name="Line 5"/>
            <p:cNvSpPr>
              <a:spLocks noChangeShapeType="1"/>
            </p:cNvSpPr>
            <p:nvPr/>
          </p:nvSpPr>
          <p:spPr bwMode="auto">
            <a:xfrm>
              <a:off x="1248" y="1178"/>
              <a:ext cx="0" cy="24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grpSp>
          <p:nvGrpSpPr>
            <p:cNvPr id="116742" name="Group 6"/>
            <p:cNvGrpSpPr>
              <a:grpSpLocks/>
            </p:cNvGrpSpPr>
            <p:nvPr/>
          </p:nvGrpSpPr>
          <p:grpSpPr bwMode="auto">
            <a:xfrm>
              <a:off x="48" y="650"/>
              <a:ext cx="2256" cy="3291"/>
              <a:chOff x="48" y="516"/>
              <a:chExt cx="2256" cy="3291"/>
            </a:xfrm>
          </p:grpSpPr>
          <p:grpSp>
            <p:nvGrpSpPr>
              <p:cNvPr id="116743" name="Group 7"/>
              <p:cNvGrpSpPr>
                <a:grpSpLocks/>
              </p:cNvGrpSpPr>
              <p:nvPr/>
            </p:nvGrpSpPr>
            <p:grpSpPr bwMode="auto">
              <a:xfrm>
                <a:off x="496" y="516"/>
                <a:ext cx="1584" cy="528"/>
                <a:chOff x="496" y="750"/>
                <a:chExt cx="1584" cy="528"/>
              </a:xfrm>
            </p:grpSpPr>
            <p:sp>
              <p:nvSpPr>
                <p:cNvPr id="116764" name="Text Box 8"/>
                <p:cNvSpPr txBox="1">
                  <a:spLocks noChangeArrowheads="1"/>
                </p:cNvSpPr>
                <p:nvPr/>
              </p:nvSpPr>
              <p:spPr bwMode="auto">
                <a:xfrm>
                  <a:off x="576" y="796"/>
                  <a:ext cx="146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b="0">
                      <a:ea typeface="宋体" panose="02010600030101010101" pitchFamily="2" charset="-122"/>
                      <a:cs typeface="Times New Roman" panose="02020603050405020304" pitchFamily="18" charset="0"/>
                    </a:rPr>
                    <a:t>Product / Service </a:t>
                  </a:r>
                </a:p>
                <a:p>
                  <a:pPr algn="ctr" eaLnBrk="1" hangingPunct="1">
                    <a:spcBef>
                      <a:spcPct val="0"/>
                    </a:spcBef>
                    <a:spcAft>
                      <a:spcPct val="0"/>
                    </a:spcAft>
                    <a:buFontTx/>
                    <a:buNone/>
                  </a:pPr>
                  <a:r>
                    <a:rPr lang="en-US" altLang="zh-CN" b="0">
                      <a:ea typeface="宋体" panose="02010600030101010101" pitchFamily="2" charset="-122"/>
                      <a:cs typeface="Times New Roman" panose="02020603050405020304" pitchFamily="18" charset="0"/>
                    </a:rPr>
                    <a:t>family</a:t>
                  </a:r>
                </a:p>
              </p:txBody>
            </p:sp>
            <p:sp>
              <p:nvSpPr>
                <p:cNvPr id="116765" name="Oval 9"/>
                <p:cNvSpPr>
                  <a:spLocks noChangeArrowheads="1"/>
                </p:cNvSpPr>
                <p:nvPr/>
              </p:nvSpPr>
              <p:spPr bwMode="auto">
                <a:xfrm>
                  <a:off x="496" y="750"/>
                  <a:ext cx="1584" cy="52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grpSp>
            <p:nvGrpSpPr>
              <p:cNvPr id="116744" name="Group 10"/>
              <p:cNvGrpSpPr>
                <a:grpSpLocks/>
              </p:cNvGrpSpPr>
              <p:nvPr/>
            </p:nvGrpSpPr>
            <p:grpSpPr bwMode="auto">
              <a:xfrm>
                <a:off x="496" y="1286"/>
                <a:ext cx="1473" cy="1534"/>
                <a:chOff x="496" y="1286"/>
                <a:chExt cx="1473" cy="1534"/>
              </a:xfrm>
            </p:grpSpPr>
            <p:grpSp>
              <p:nvGrpSpPr>
                <p:cNvPr id="116751" name="Group 11"/>
                <p:cNvGrpSpPr>
                  <a:grpSpLocks/>
                </p:cNvGrpSpPr>
                <p:nvPr/>
              </p:nvGrpSpPr>
              <p:grpSpPr bwMode="auto">
                <a:xfrm>
                  <a:off x="496" y="2234"/>
                  <a:ext cx="1473" cy="586"/>
                  <a:chOff x="496" y="2448"/>
                  <a:chExt cx="1473" cy="470"/>
                </a:xfrm>
              </p:grpSpPr>
              <p:grpSp>
                <p:nvGrpSpPr>
                  <p:cNvPr id="116760" name="Group 12"/>
                  <p:cNvGrpSpPr>
                    <a:grpSpLocks/>
                  </p:cNvGrpSpPr>
                  <p:nvPr/>
                </p:nvGrpSpPr>
                <p:grpSpPr bwMode="auto">
                  <a:xfrm>
                    <a:off x="624" y="2510"/>
                    <a:ext cx="1119" cy="341"/>
                    <a:chOff x="588" y="2510"/>
                    <a:chExt cx="1119" cy="341"/>
                  </a:xfrm>
                </p:grpSpPr>
                <p:sp>
                  <p:nvSpPr>
                    <p:cNvPr id="116762" name="Text Box 13"/>
                    <p:cNvSpPr txBox="1">
                      <a:spLocks noChangeArrowheads="1"/>
                    </p:cNvSpPr>
                    <p:nvPr/>
                  </p:nvSpPr>
                  <p:spPr bwMode="auto">
                    <a:xfrm>
                      <a:off x="588" y="2510"/>
                      <a:ext cx="111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30000"/>
                        </a:spcBef>
                        <a:spcAft>
                          <a:spcPct val="75000"/>
                        </a:spcAft>
                        <a:buFontTx/>
                        <a:buNone/>
                      </a:pPr>
                      <a:r>
                        <a:rPr lang="en-US" altLang="zh-CN" b="0">
                          <a:ea typeface="宋体" panose="02010600030101010101" pitchFamily="2" charset="-122"/>
                          <a:cs typeface="Times New Roman" panose="02020603050405020304" pitchFamily="18" charset="0"/>
                        </a:rPr>
                        <a:t>  Future state</a:t>
                      </a:r>
                    </a:p>
                  </p:txBody>
                </p:sp>
                <p:sp>
                  <p:nvSpPr>
                    <p:cNvPr id="116763" name="Text Box 14"/>
                    <p:cNvSpPr txBox="1">
                      <a:spLocks noChangeArrowheads="1"/>
                    </p:cNvSpPr>
                    <p:nvPr/>
                  </p:nvSpPr>
                  <p:spPr bwMode="auto">
                    <a:xfrm>
                      <a:off x="771" y="2659"/>
                      <a:ext cx="7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30000"/>
                        </a:spcBef>
                        <a:spcAft>
                          <a:spcPct val="75000"/>
                        </a:spcAft>
                        <a:buFontTx/>
                        <a:buNone/>
                      </a:pPr>
                      <a:r>
                        <a:rPr lang="en-US" altLang="zh-CN" b="0">
                          <a:ea typeface="宋体" panose="02010600030101010101" pitchFamily="2" charset="-122"/>
                          <a:cs typeface="Times New Roman" panose="02020603050405020304" pitchFamily="18" charset="0"/>
                        </a:rPr>
                        <a:t>drawing</a:t>
                      </a:r>
                    </a:p>
                  </p:txBody>
                </p:sp>
              </p:grpSp>
              <p:sp>
                <p:nvSpPr>
                  <p:cNvPr id="116761" name="Rectangle 15"/>
                  <p:cNvSpPr>
                    <a:spLocks noChangeArrowheads="1"/>
                  </p:cNvSpPr>
                  <p:nvPr/>
                </p:nvSpPr>
                <p:spPr bwMode="auto">
                  <a:xfrm>
                    <a:off x="496" y="2448"/>
                    <a:ext cx="1473" cy="47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grpSp>
              <p:nvGrpSpPr>
                <p:cNvPr id="116752" name="Group 16"/>
                <p:cNvGrpSpPr>
                  <a:grpSpLocks/>
                </p:cNvGrpSpPr>
                <p:nvPr/>
              </p:nvGrpSpPr>
              <p:grpSpPr bwMode="auto">
                <a:xfrm>
                  <a:off x="496" y="1286"/>
                  <a:ext cx="1473" cy="970"/>
                  <a:chOff x="496" y="1286"/>
                  <a:chExt cx="1473" cy="778"/>
                </a:xfrm>
              </p:grpSpPr>
              <p:grpSp>
                <p:nvGrpSpPr>
                  <p:cNvPr id="116753" name="Group 17"/>
                  <p:cNvGrpSpPr>
                    <a:grpSpLocks/>
                  </p:cNvGrpSpPr>
                  <p:nvPr/>
                </p:nvGrpSpPr>
                <p:grpSpPr bwMode="auto">
                  <a:xfrm>
                    <a:off x="496" y="1286"/>
                    <a:ext cx="1473" cy="470"/>
                    <a:chOff x="496" y="1286"/>
                    <a:chExt cx="1473" cy="470"/>
                  </a:xfrm>
                </p:grpSpPr>
                <p:grpSp>
                  <p:nvGrpSpPr>
                    <p:cNvPr id="116756" name="Group 18"/>
                    <p:cNvGrpSpPr>
                      <a:grpSpLocks/>
                    </p:cNvGrpSpPr>
                    <p:nvPr/>
                  </p:nvGrpSpPr>
                  <p:grpSpPr bwMode="auto">
                    <a:xfrm>
                      <a:off x="672" y="1334"/>
                      <a:ext cx="1111" cy="377"/>
                      <a:chOff x="557" y="1728"/>
                      <a:chExt cx="1111" cy="377"/>
                    </a:xfrm>
                  </p:grpSpPr>
                  <p:sp>
                    <p:nvSpPr>
                      <p:cNvPr id="116758" name="Text Box 19"/>
                      <p:cNvSpPr txBox="1">
                        <a:spLocks noChangeArrowheads="1"/>
                      </p:cNvSpPr>
                      <p:nvPr/>
                    </p:nvSpPr>
                    <p:spPr bwMode="auto">
                      <a:xfrm>
                        <a:off x="749" y="1912"/>
                        <a:ext cx="72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30000"/>
                          </a:spcBef>
                          <a:spcAft>
                            <a:spcPct val="75000"/>
                          </a:spcAft>
                          <a:buFontTx/>
                          <a:buNone/>
                        </a:pPr>
                        <a:r>
                          <a:rPr lang="en-US" altLang="zh-CN" b="0">
                            <a:ea typeface="宋体" panose="02010600030101010101" pitchFamily="2" charset="-122"/>
                            <a:cs typeface="Times New Roman" panose="02020603050405020304" pitchFamily="18" charset="0"/>
                          </a:rPr>
                          <a:t>drawing</a:t>
                        </a:r>
                      </a:p>
                    </p:txBody>
                  </p:sp>
                  <p:sp>
                    <p:nvSpPr>
                      <p:cNvPr id="116759" name="Text Box 20"/>
                      <p:cNvSpPr txBox="1">
                        <a:spLocks noChangeArrowheads="1"/>
                      </p:cNvSpPr>
                      <p:nvPr/>
                    </p:nvSpPr>
                    <p:spPr bwMode="auto">
                      <a:xfrm>
                        <a:off x="557" y="1728"/>
                        <a:ext cx="111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30000"/>
                          </a:spcBef>
                          <a:spcAft>
                            <a:spcPct val="75000"/>
                          </a:spcAft>
                          <a:buFontTx/>
                          <a:buNone/>
                        </a:pPr>
                        <a:r>
                          <a:rPr lang="en-US" altLang="zh-CN" b="0">
                            <a:ea typeface="宋体" panose="02010600030101010101" pitchFamily="2" charset="-122"/>
                            <a:cs typeface="Times New Roman" panose="02020603050405020304" pitchFamily="18" charset="0"/>
                          </a:rPr>
                          <a:t>Current state</a:t>
                        </a:r>
                      </a:p>
                    </p:txBody>
                  </p:sp>
                </p:grpSp>
                <p:sp>
                  <p:nvSpPr>
                    <p:cNvPr id="116757" name="Rectangle 21"/>
                    <p:cNvSpPr>
                      <a:spLocks noChangeArrowheads="1"/>
                    </p:cNvSpPr>
                    <p:nvPr/>
                  </p:nvSpPr>
                  <p:spPr bwMode="auto">
                    <a:xfrm>
                      <a:off x="496" y="1286"/>
                      <a:ext cx="1473" cy="47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sp>
                <p:nvSpPr>
                  <p:cNvPr id="116754" name="Line 22"/>
                  <p:cNvSpPr>
                    <a:spLocks noChangeShapeType="1"/>
                  </p:cNvSpPr>
                  <p:nvPr/>
                </p:nvSpPr>
                <p:spPr bwMode="auto">
                  <a:xfrm>
                    <a:off x="739" y="1756"/>
                    <a:ext cx="0" cy="30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116755" name="Line 23"/>
                  <p:cNvSpPr>
                    <a:spLocks noChangeShapeType="1"/>
                  </p:cNvSpPr>
                  <p:nvPr/>
                </p:nvSpPr>
                <p:spPr bwMode="auto">
                  <a:xfrm flipV="1">
                    <a:off x="1735" y="1756"/>
                    <a:ext cx="0" cy="30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grpSp>
          </p:grpSp>
          <p:grpSp>
            <p:nvGrpSpPr>
              <p:cNvPr id="116745" name="Group 24"/>
              <p:cNvGrpSpPr>
                <a:grpSpLocks/>
              </p:cNvGrpSpPr>
              <p:nvPr/>
            </p:nvGrpSpPr>
            <p:grpSpPr bwMode="auto">
              <a:xfrm>
                <a:off x="48" y="2822"/>
                <a:ext cx="2256" cy="985"/>
                <a:chOff x="48" y="3024"/>
                <a:chExt cx="2256" cy="985"/>
              </a:xfrm>
            </p:grpSpPr>
            <p:sp>
              <p:nvSpPr>
                <p:cNvPr id="116746" name="Line 25"/>
                <p:cNvSpPr>
                  <a:spLocks noChangeShapeType="1"/>
                </p:cNvSpPr>
                <p:nvPr/>
              </p:nvSpPr>
              <p:spPr bwMode="auto">
                <a:xfrm>
                  <a:off x="1152" y="3024"/>
                  <a:ext cx="0" cy="39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grpSp>
              <p:nvGrpSpPr>
                <p:cNvPr id="116747" name="Group 26"/>
                <p:cNvGrpSpPr>
                  <a:grpSpLocks/>
                </p:cNvGrpSpPr>
                <p:nvPr/>
              </p:nvGrpSpPr>
              <p:grpSpPr bwMode="auto">
                <a:xfrm>
                  <a:off x="48" y="3328"/>
                  <a:ext cx="2256" cy="681"/>
                  <a:chOff x="2032" y="2708"/>
                  <a:chExt cx="2256" cy="681"/>
                </a:xfrm>
              </p:grpSpPr>
              <p:sp>
                <p:nvSpPr>
                  <p:cNvPr id="116748" name="AutoShape 27"/>
                  <p:cNvSpPr>
                    <a:spLocks noChangeArrowheads="1"/>
                  </p:cNvSpPr>
                  <p:nvPr/>
                </p:nvSpPr>
                <p:spPr bwMode="auto">
                  <a:xfrm>
                    <a:off x="2032" y="2708"/>
                    <a:ext cx="2256" cy="681"/>
                  </a:xfrm>
                  <a:prstGeom prst="irregularSeal1">
                    <a:avLst/>
                  </a:prstGeom>
                  <a:solidFill>
                    <a:schemeClr val="accent1"/>
                  </a:solidFill>
                  <a:ln w="38100">
                    <a:solidFill>
                      <a:schemeClr val="tx1"/>
                    </a:solidFill>
                    <a:miter lim="800000"/>
                    <a:headEnd/>
                    <a:tailEnd/>
                  </a:ln>
                </p:spPr>
                <p:txBody>
                  <a:bodyPr lIns="92075" tIns="46038" rIns="92075" bIns="46038"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30000"/>
                      </a:spcBef>
                      <a:spcAft>
                        <a:spcPct val="75000"/>
                      </a:spcAft>
                      <a:buFontTx/>
                      <a:buNone/>
                    </a:pPr>
                    <a:endParaRPr lang="zh-CN" altLang="zh-CN" b="0">
                      <a:ea typeface="宋体" panose="02010600030101010101" pitchFamily="2" charset="-122"/>
                      <a:cs typeface="Times New Roman" panose="02020603050405020304" pitchFamily="18" charset="0"/>
                    </a:endParaRPr>
                  </a:p>
                </p:txBody>
              </p:sp>
              <p:sp>
                <p:nvSpPr>
                  <p:cNvPr id="116749" name="Text Box 28"/>
                  <p:cNvSpPr txBox="1">
                    <a:spLocks noChangeArrowheads="1"/>
                  </p:cNvSpPr>
                  <p:nvPr/>
                </p:nvSpPr>
                <p:spPr bwMode="auto">
                  <a:xfrm>
                    <a:off x="2608" y="2803"/>
                    <a:ext cx="10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2075" tIns="46038" rIns="92075" bIns="46038"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75000"/>
                      </a:spcAft>
                      <a:buFontTx/>
                      <a:buNone/>
                    </a:pPr>
                    <a:r>
                      <a:rPr lang="en-US" altLang="zh-CN" b="0">
                        <a:solidFill>
                          <a:schemeClr val="tx2"/>
                        </a:solidFill>
                        <a:ea typeface="宋体" panose="02010600030101010101" pitchFamily="2" charset="-122"/>
                        <a:cs typeface="Times New Roman" panose="02020603050405020304" pitchFamily="18" charset="0"/>
                      </a:rPr>
                      <a:t>Plan</a:t>
                    </a:r>
                    <a:r>
                      <a:rPr lang="en-US" altLang="zh-CN" b="0">
                        <a:ea typeface="宋体" panose="02010600030101010101" pitchFamily="2" charset="-122"/>
                        <a:cs typeface="Times New Roman" panose="02020603050405020304" pitchFamily="18" charset="0"/>
                      </a:rPr>
                      <a:t> </a:t>
                    </a:r>
                    <a:r>
                      <a:rPr lang="en-US" altLang="zh-CN" b="0">
                        <a:solidFill>
                          <a:schemeClr val="tx2"/>
                        </a:solidFill>
                        <a:ea typeface="宋体" panose="02010600030101010101" pitchFamily="2" charset="-122"/>
                        <a:cs typeface="Times New Roman" panose="02020603050405020304" pitchFamily="18" charset="0"/>
                      </a:rPr>
                      <a:t>and</a:t>
                    </a:r>
                    <a:r>
                      <a:rPr lang="en-US" altLang="zh-CN" b="0">
                        <a:ea typeface="宋体" panose="02010600030101010101" pitchFamily="2" charset="-122"/>
                        <a:cs typeface="Times New Roman" panose="02020603050405020304" pitchFamily="18" charset="0"/>
                      </a:rPr>
                      <a:t> </a:t>
                    </a:r>
                  </a:p>
                </p:txBody>
              </p:sp>
              <p:sp>
                <p:nvSpPr>
                  <p:cNvPr id="116750" name="Text Box 29"/>
                  <p:cNvSpPr txBox="1">
                    <a:spLocks noChangeArrowheads="1"/>
                  </p:cNvSpPr>
                  <p:nvPr/>
                </p:nvSpPr>
                <p:spPr bwMode="auto">
                  <a:xfrm>
                    <a:off x="2464" y="2999"/>
                    <a:ext cx="129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30000"/>
                      </a:spcBef>
                      <a:spcAft>
                        <a:spcPct val="75000"/>
                      </a:spcAft>
                      <a:buFontTx/>
                      <a:buNone/>
                    </a:pPr>
                    <a:r>
                      <a:rPr lang="en-US" altLang="zh-CN" b="0">
                        <a:solidFill>
                          <a:schemeClr val="tx2"/>
                        </a:solidFill>
                        <a:ea typeface="宋体" panose="02010600030101010101" pitchFamily="2" charset="-122"/>
                        <a:cs typeface="Times New Roman" panose="02020603050405020304" pitchFamily="18" charset="0"/>
                      </a:rPr>
                      <a:t>Implementation</a:t>
                    </a:r>
                  </a:p>
                </p:txBody>
              </p:sp>
            </p:grpSp>
          </p:grpSp>
        </p:grpSp>
      </p:gr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228600"/>
            <a:ext cx="8534400" cy="914400"/>
          </a:xfrm>
        </p:spPr>
        <p:txBody>
          <a:bodyPr>
            <a:noAutofit/>
          </a:bodyPr>
          <a:lstStyle/>
          <a:p>
            <a:pPr eaLnBrk="1" hangingPunct="1">
              <a:defRPr/>
            </a:pPr>
            <a:r>
              <a:rPr lang="en-US" altLang="zh-CN" sz="3200" dirty="0" smtClean="0">
                <a:ea typeface="宋体" charset="-122"/>
              </a:rPr>
              <a:t>Basic Steps of VSM</a:t>
            </a:r>
          </a:p>
        </p:txBody>
      </p:sp>
      <p:sp>
        <p:nvSpPr>
          <p:cNvPr id="117763" name="Rectangle 3"/>
          <p:cNvSpPr>
            <a:spLocks noGrp="1" noChangeArrowheads="1"/>
          </p:cNvSpPr>
          <p:nvPr>
            <p:ph type="body" idx="1"/>
          </p:nvPr>
        </p:nvSpPr>
        <p:spPr>
          <a:xfrm>
            <a:off x="533400" y="1066800"/>
            <a:ext cx="8382000" cy="5029200"/>
          </a:xfrm>
        </p:spPr>
        <p:txBody>
          <a:bodyPr/>
          <a:lstStyle/>
          <a:p>
            <a:pPr marL="533400" indent="-533400" eaLnBrk="1" hangingPunct="1">
              <a:lnSpc>
                <a:spcPct val="90000"/>
              </a:lnSpc>
              <a:buFont typeface="Wingdings" panose="05000000000000000000" pitchFamily="2" charset="2"/>
              <a:buAutoNum type="arabicPeriod"/>
            </a:pPr>
            <a:r>
              <a:rPr lang="en-US" altLang="zh-CN" smtClean="0">
                <a:ea typeface="宋体" panose="02010600030101010101" pitchFamily="2" charset="-122"/>
              </a:rPr>
              <a:t>Define the boundaries</a:t>
            </a:r>
          </a:p>
          <a:p>
            <a:pPr marL="533400" indent="-533400" eaLnBrk="1" hangingPunct="1">
              <a:lnSpc>
                <a:spcPct val="90000"/>
              </a:lnSpc>
              <a:buFont typeface="Wingdings" panose="05000000000000000000" pitchFamily="2" charset="2"/>
              <a:buAutoNum type="arabicPeriod"/>
            </a:pPr>
            <a:r>
              <a:rPr lang="en-US" altLang="zh-CN" smtClean="0">
                <a:ea typeface="宋体" panose="02010600030101010101" pitchFamily="2" charset="-122"/>
              </a:rPr>
              <a:t>Define the value</a:t>
            </a:r>
          </a:p>
          <a:p>
            <a:pPr marL="533400" indent="-533400" eaLnBrk="1" hangingPunct="1">
              <a:lnSpc>
                <a:spcPct val="90000"/>
              </a:lnSpc>
              <a:buFont typeface="Wingdings" panose="05000000000000000000" pitchFamily="2" charset="2"/>
              <a:buAutoNum type="arabicPeriod"/>
            </a:pPr>
            <a:r>
              <a:rPr lang="en-US" altLang="zh-CN" smtClean="0">
                <a:ea typeface="宋体" panose="02010600030101010101" pitchFamily="2" charset="-122"/>
              </a:rPr>
              <a:t>Identify the tasks and flows of material and information between them.</a:t>
            </a:r>
          </a:p>
          <a:p>
            <a:pPr marL="533400" indent="-533400" eaLnBrk="1" hangingPunct="1">
              <a:lnSpc>
                <a:spcPct val="90000"/>
              </a:lnSpc>
              <a:buFont typeface="Wingdings" panose="05000000000000000000" pitchFamily="2" charset="2"/>
              <a:buAutoNum type="arabicPeriod"/>
            </a:pPr>
            <a:r>
              <a:rPr lang="en-US" altLang="zh-CN" smtClean="0">
                <a:ea typeface="宋体" panose="02010600030101010101" pitchFamily="2" charset="-122"/>
              </a:rPr>
              <a:t>Identify resources for each task and flow</a:t>
            </a:r>
          </a:p>
          <a:p>
            <a:pPr marL="533400" indent="-533400" eaLnBrk="1" hangingPunct="1">
              <a:lnSpc>
                <a:spcPct val="90000"/>
              </a:lnSpc>
              <a:buFont typeface="Wingdings" panose="05000000000000000000" pitchFamily="2" charset="2"/>
              <a:buAutoNum type="arabicPeriod"/>
            </a:pPr>
            <a:r>
              <a:rPr lang="en-US" altLang="zh-CN" smtClean="0">
                <a:ea typeface="宋体" panose="02010600030101010101" pitchFamily="2" charset="-122"/>
              </a:rPr>
              <a:t>Create the current state map</a:t>
            </a:r>
          </a:p>
          <a:p>
            <a:pPr marL="914400" lvl="1" indent="-457200" eaLnBrk="1" hangingPunct="1">
              <a:lnSpc>
                <a:spcPct val="90000"/>
              </a:lnSpc>
              <a:buFont typeface="Wingdings" panose="05000000000000000000" pitchFamily="2" charset="2"/>
              <a:buAutoNum type="arabicPeriod"/>
            </a:pPr>
            <a:r>
              <a:rPr lang="en-US" altLang="zh-CN" smtClean="0">
                <a:ea typeface="宋体" panose="02010600030101010101" pitchFamily="2" charset="-122"/>
              </a:rPr>
              <a:t>Identify value added and waste</a:t>
            </a:r>
          </a:p>
          <a:p>
            <a:pPr marL="914400" lvl="1" indent="-457200" eaLnBrk="1" hangingPunct="1">
              <a:lnSpc>
                <a:spcPct val="90000"/>
              </a:lnSpc>
              <a:buFont typeface="Wingdings" panose="05000000000000000000" pitchFamily="2" charset="2"/>
              <a:buAutoNum type="arabicPeriod"/>
            </a:pPr>
            <a:r>
              <a:rPr lang="en-US" altLang="zh-CN" smtClean="0">
                <a:ea typeface="宋体" panose="02010600030101010101" pitchFamily="2" charset="-122"/>
              </a:rPr>
              <a:t>Reconfigure the process to eliminate waste</a:t>
            </a:r>
          </a:p>
          <a:p>
            <a:pPr marL="533400" indent="-533400" eaLnBrk="1" hangingPunct="1">
              <a:lnSpc>
                <a:spcPct val="90000"/>
              </a:lnSpc>
              <a:buFont typeface="Wingdings" panose="05000000000000000000" pitchFamily="2" charset="2"/>
              <a:buAutoNum type="arabicPeriod"/>
            </a:pPr>
            <a:r>
              <a:rPr lang="en-US" altLang="zh-CN" smtClean="0">
                <a:ea typeface="宋体" panose="02010600030101010101" pitchFamily="2" charset="-122"/>
              </a:rPr>
              <a:t> Visualize the “Ideal State” and create future state map</a:t>
            </a:r>
          </a:p>
          <a:p>
            <a:pPr marL="533400" indent="-533400" eaLnBrk="1" hangingPunct="1">
              <a:lnSpc>
                <a:spcPct val="90000"/>
              </a:lnSpc>
              <a:buFont typeface="Wingdings" panose="05000000000000000000" pitchFamily="2" charset="2"/>
              <a:buAutoNum type="arabicPeriod"/>
            </a:pPr>
            <a:r>
              <a:rPr lang="en-US" altLang="zh-CN" smtClean="0">
                <a:ea typeface="宋体" panose="02010600030101010101" pitchFamily="2" charset="-122"/>
              </a:rPr>
              <a:t>Develop Action plans and tracking</a:t>
            </a:r>
          </a:p>
          <a:p>
            <a:pPr marL="533400" indent="-533400" eaLnBrk="1" hangingPunct="1">
              <a:lnSpc>
                <a:spcPct val="90000"/>
              </a:lnSpc>
              <a:buFont typeface="Wingdings" panose="05000000000000000000" pitchFamily="2" charset="2"/>
              <a:buAutoNum type="arabicPeriod"/>
            </a:pPr>
            <a:endParaRPr lang="en-US" altLang="zh-CN" smtClean="0">
              <a:ea typeface="宋体" panose="02010600030101010101" pitchFamily="2" charset="-122"/>
            </a:endParaRPr>
          </a:p>
        </p:txBody>
      </p:sp>
      <p:sp>
        <p:nvSpPr>
          <p:cNvPr id="117764"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Line 2"/>
          <p:cNvSpPr>
            <a:spLocks noChangeShapeType="1"/>
          </p:cNvSpPr>
          <p:nvPr/>
        </p:nvSpPr>
        <p:spPr bwMode="auto">
          <a:xfrm>
            <a:off x="1060450" y="2154238"/>
            <a:ext cx="0" cy="5365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8787" name="Group 3"/>
          <p:cNvGrpSpPr>
            <a:grpSpLocks/>
          </p:cNvGrpSpPr>
          <p:nvPr/>
        </p:nvGrpSpPr>
        <p:grpSpPr bwMode="auto">
          <a:xfrm>
            <a:off x="228600" y="1049338"/>
            <a:ext cx="1676400" cy="1144587"/>
            <a:chOff x="144" y="345"/>
            <a:chExt cx="1056" cy="721"/>
          </a:xfrm>
        </p:grpSpPr>
        <p:sp>
          <p:nvSpPr>
            <p:cNvPr id="118945" name="Text Box 4"/>
            <p:cNvSpPr txBox="1">
              <a:spLocks noChangeArrowheads="1"/>
            </p:cNvSpPr>
            <p:nvPr/>
          </p:nvSpPr>
          <p:spPr bwMode="auto">
            <a:xfrm>
              <a:off x="144" y="464"/>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Incoming</a:t>
              </a:r>
            </a:p>
            <a:p>
              <a:pPr algn="ctr" eaLnBrk="1" hangingPunct="1">
                <a:spcBef>
                  <a:spcPct val="0"/>
                </a:spcBef>
                <a:spcAft>
                  <a:spcPct val="0"/>
                </a:spcAft>
                <a:buFontTx/>
                <a:buNone/>
              </a:pPr>
              <a:r>
                <a:rPr lang="en-US" altLang="zh-CN" sz="1800" b="0">
                  <a:ea typeface="宋体" panose="02010600030101010101" pitchFamily="2" charset="-122"/>
                </a:rPr>
                <a:t>Orders</a:t>
              </a:r>
            </a:p>
          </p:txBody>
        </p:sp>
        <p:sp>
          <p:nvSpPr>
            <p:cNvPr id="118946" name="Rectangle 5"/>
            <p:cNvSpPr>
              <a:spLocks noChangeArrowheads="1"/>
            </p:cNvSpPr>
            <p:nvPr/>
          </p:nvSpPr>
          <p:spPr bwMode="auto">
            <a:xfrm>
              <a:off x="228" y="345"/>
              <a:ext cx="879"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947" name="Freeform 6"/>
            <p:cNvSpPr>
              <a:spLocks/>
            </p:cNvSpPr>
            <p:nvPr/>
          </p:nvSpPr>
          <p:spPr bwMode="auto">
            <a:xfrm>
              <a:off x="249" y="367"/>
              <a:ext cx="836" cy="674"/>
            </a:xfrm>
            <a:custGeom>
              <a:avLst/>
              <a:gdLst>
                <a:gd name="T0" fmla="*/ 0 w 836"/>
                <a:gd name="T1" fmla="*/ 113 h 674"/>
                <a:gd name="T2" fmla="*/ 0 w 836"/>
                <a:gd name="T3" fmla="*/ 674 h 674"/>
                <a:gd name="T4" fmla="*/ 836 w 836"/>
                <a:gd name="T5" fmla="*/ 674 h 674"/>
                <a:gd name="T6" fmla="*/ 836 w 836"/>
                <a:gd name="T7" fmla="*/ 0 h 674"/>
                <a:gd name="T8" fmla="*/ 0 60000 65536"/>
                <a:gd name="T9" fmla="*/ 0 60000 65536"/>
                <a:gd name="T10" fmla="*/ 0 60000 65536"/>
                <a:gd name="T11" fmla="*/ 0 60000 65536"/>
                <a:gd name="T12" fmla="*/ 0 w 836"/>
                <a:gd name="T13" fmla="*/ 0 h 674"/>
                <a:gd name="T14" fmla="*/ 836 w 836"/>
                <a:gd name="T15" fmla="*/ 674 h 674"/>
              </a:gdLst>
              <a:ahLst/>
              <a:cxnLst>
                <a:cxn ang="T8">
                  <a:pos x="T0" y="T1"/>
                </a:cxn>
                <a:cxn ang="T9">
                  <a:pos x="T2" y="T3"/>
                </a:cxn>
                <a:cxn ang="T10">
                  <a:pos x="T4" y="T5"/>
                </a:cxn>
                <a:cxn ang="T11">
                  <a:pos x="T6" y="T7"/>
                </a:cxn>
              </a:cxnLst>
              <a:rect l="T12" t="T13" r="T14" b="T15"/>
              <a:pathLst>
                <a:path w="836" h="674">
                  <a:moveTo>
                    <a:pt x="0" y="113"/>
                  </a:moveTo>
                  <a:lnTo>
                    <a:pt x="0" y="674"/>
                  </a:lnTo>
                  <a:lnTo>
                    <a:pt x="836" y="674"/>
                  </a:lnTo>
                  <a:lnTo>
                    <a:pt x="83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948" name="Line 7"/>
            <p:cNvSpPr>
              <a:spLocks noChangeShapeType="1"/>
            </p:cNvSpPr>
            <p:nvPr/>
          </p:nvSpPr>
          <p:spPr bwMode="auto">
            <a:xfrm flipV="1">
              <a:off x="509"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949" name="Line 8"/>
            <p:cNvSpPr>
              <a:spLocks noChangeShapeType="1"/>
            </p:cNvSpPr>
            <p:nvPr/>
          </p:nvSpPr>
          <p:spPr bwMode="auto">
            <a:xfrm flipV="1">
              <a:off x="824"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950" name="Line 9"/>
            <p:cNvSpPr>
              <a:spLocks noChangeShapeType="1"/>
            </p:cNvSpPr>
            <p:nvPr/>
          </p:nvSpPr>
          <p:spPr bwMode="auto">
            <a:xfrm flipV="1">
              <a:off x="824" y="367"/>
              <a:ext cx="26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951" name="Line 10"/>
            <p:cNvSpPr>
              <a:spLocks noChangeShapeType="1"/>
            </p:cNvSpPr>
            <p:nvPr/>
          </p:nvSpPr>
          <p:spPr bwMode="auto">
            <a:xfrm flipV="1">
              <a:off x="509" y="367"/>
              <a:ext cx="315"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952" name="Line 11"/>
            <p:cNvSpPr>
              <a:spLocks noChangeShapeType="1"/>
            </p:cNvSpPr>
            <p:nvPr/>
          </p:nvSpPr>
          <p:spPr bwMode="auto">
            <a:xfrm flipV="1">
              <a:off x="249" y="367"/>
              <a:ext cx="26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788" name="Group 12"/>
          <p:cNvGrpSpPr>
            <a:grpSpLocks/>
          </p:cNvGrpSpPr>
          <p:nvPr/>
        </p:nvGrpSpPr>
        <p:grpSpPr bwMode="auto">
          <a:xfrm>
            <a:off x="228600" y="2740025"/>
            <a:ext cx="1066800" cy="1003300"/>
            <a:chOff x="144" y="1410"/>
            <a:chExt cx="672" cy="632"/>
          </a:xfrm>
        </p:grpSpPr>
        <p:grpSp>
          <p:nvGrpSpPr>
            <p:cNvPr id="118940" name="Group 13"/>
            <p:cNvGrpSpPr>
              <a:grpSpLocks/>
            </p:cNvGrpSpPr>
            <p:nvPr/>
          </p:nvGrpSpPr>
          <p:grpSpPr bwMode="auto">
            <a:xfrm>
              <a:off x="144" y="1410"/>
              <a:ext cx="672" cy="624"/>
              <a:chOff x="2352" y="1296"/>
              <a:chExt cx="816" cy="624"/>
            </a:xfrm>
          </p:grpSpPr>
          <p:sp>
            <p:nvSpPr>
              <p:cNvPr id="118943" name="Rectangle 14"/>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944" name="Line 15"/>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8941" name="Text Box 16"/>
            <p:cNvSpPr txBox="1">
              <a:spLocks noChangeArrowheads="1"/>
            </p:cNvSpPr>
            <p:nvPr/>
          </p:nvSpPr>
          <p:spPr bwMode="auto">
            <a:xfrm>
              <a:off x="144" y="1440"/>
              <a:ext cx="6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Receive Order</a:t>
              </a:r>
            </a:p>
          </p:txBody>
        </p:sp>
        <p:sp>
          <p:nvSpPr>
            <p:cNvPr id="118942" name="Text Box 17"/>
            <p:cNvSpPr txBox="1">
              <a:spLocks noChangeArrowheads="1"/>
            </p:cNvSpPr>
            <p:nvPr/>
          </p:nvSpPr>
          <p:spPr bwMode="auto">
            <a:xfrm>
              <a:off x="144" y="1851"/>
              <a:ext cx="294"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Fax</a:t>
              </a:r>
            </a:p>
          </p:txBody>
        </p:sp>
      </p:grpSp>
      <p:grpSp>
        <p:nvGrpSpPr>
          <p:cNvPr id="118789" name="Group 18"/>
          <p:cNvGrpSpPr>
            <a:grpSpLocks/>
          </p:cNvGrpSpPr>
          <p:nvPr/>
        </p:nvGrpSpPr>
        <p:grpSpPr bwMode="auto">
          <a:xfrm>
            <a:off x="1676400" y="2740025"/>
            <a:ext cx="1066800" cy="1003300"/>
            <a:chOff x="1056" y="1410"/>
            <a:chExt cx="672" cy="632"/>
          </a:xfrm>
        </p:grpSpPr>
        <p:grpSp>
          <p:nvGrpSpPr>
            <p:cNvPr id="118935" name="Group 19"/>
            <p:cNvGrpSpPr>
              <a:grpSpLocks/>
            </p:cNvGrpSpPr>
            <p:nvPr/>
          </p:nvGrpSpPr>
          <p:grpSpPr bwMode="auto">
            <a:xfrm>
              <a:off x="1056" y="1410"/>
              <a:ext cx="672" cy="624"/>
              <a:chOff x="2352" y="1296"/>
              <a:chExt cx="816" cy="624"/>
            </a:xfrm>
          </p:grpSpPr>
          <p:sp>
            <p:nvSpPr>
              <p:cNvPr id="118938" name="Rectangle 20"/>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939" name="Line 21"/>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8936" name="Text Box 22"/>
            <p:cNvSpPr txBox="1">
              <a:spLocks noChangeArrowheads="1"/>
            </p:cNvSpPr>
            <p:nvPr/>
          </p:nvSpPr>
          <p:spPr bwMode="auto">
            <a:xfrm>
              <a:off x="1056" y="1440"/>
              <a:ext cx="6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Check Credit</a:t>
              </a:r>
            </a:p>
          </p:txBody>
        </p:sp>
        <p:sp>
          <p:nvSpPr>
            <p:cNvPr id="118937" name="Text Box 23"/>
            <p:cNvSpPr txBox="1">
              <a:spLocks noChangeArrowheads="1"/>
            </p:cNvSpPr>
            <p:nvPr/>
          </p:nvSpPr>
          <p:spPr bwMode="auto">
            <a:xfrm>
              <a:off x="1056" y="1851"/>
              <a:ext cx="289"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FIN</a:t>
              </a:r>
            </a:p>
          </p:txBody>
        </p:sp>
      </p:grpSp>
      <p:grpSp>
        <p:nvGrpSpPr>
          <p:cNvPr id="118790" name="Group 24"/>
          <p:cNvGrpSpPr>
            <a:grpSpLocks/>
          </p:cNvGrpSpPr>
          <p:nvPr/>
        </p:nvGrpSpPr>
        <p:grpSpPr bwMode="auto">
          <a:xfrm>
            <a:off x="3200400" y="2690813"/>
            <a:ext cx="1143000" cy="1052512"/>
            <a:chOff x="2016" y="1379"/>
            <a:chExt cx="720" cy="663"/>
          </a:xfrm>
        </p:grpSpPr>
        <p:grpSp>
          <p:nvGrpSpPr>
            <p:cNvPr id="118930" name="Group 25"/>
            <p:cNvGrpSpPr>
              <a:grpSpLocks/>
            </p:cNvGrpSpPr>
            <p:nvPr/>
          </p:nvGrpSpPr>
          <p:grpSpPr bwMode="auto">
            <a:xfrm>
              <a:off x="2016" y="1410"/>
              <a:ext cx="720" cy="624"/>
              <a:chOff x="2352" y="1296"/>
              <a:chExt cx="816" cy="624"/>
            </a:xfrm>
          </p:grpSpPr>
          <p:sp>
            <p:nvSpPr>
              <p:cNvPr id="118933" name="Rectangle 26"/>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934" name="Line 27"/>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8931" name="Text Box 28"/>
            <p:cNvSpPr txBox="1">
              <a:spLocks noChangeArrowheads="1"/>
            </p:cNvSpPr>
            <p:nvPr/>
          </p:nvSpPr>
          <p:spPr bwMode="auto">
            <a:xfrm>
              <a:off x="2072" y="1379"/>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Review &amp; Enter Order</a:t>
              </a:r>
            </a:p>
          </p:txBody>
        </p:sp>
        <p:sp>
          <p:nvSpPr>
            <p:cNvPr id="118932" name="Text Box 29"/>
            <p:cNvSpPr txBox="1">
              <a:spLocks noChangeArrowheads="1"/>
            </p:cNvSpPr>
            <p:nvPr/>
          </p:nvSpPr>
          <p:spPr bwMode="auto">
            <a:xfrm>
              <a:off x="2016"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18791" name="Group 30"/>
          <p:cNvGrpSpPr>
            <a:grpSpLocks/>
          </p:cNvGrpSpPr>
          <p:nvPr/>
        </p:nvGrpSpPr>
        <p:grpSpPr bwMode="auto">
          <a:xfrm>
            <a:off x="4648200" y="2740025"/>
            <a:ext cx="1160463" cy="1003300"/>
            <a:chOff x="2928" y="1410"/>
            <a:chExt cx="731" cy="632"/>
          </a:xfrm>
        </p:grpSpPr>
        <p:grpSp>
          <p:nvGrpSpPr>
            <p:cNvPr id="118925" name="Group 31"/>
            <p:cNvGrpSpPr>
              <a:grpSpLocks/>
            </p:cNvGrpSpPr>
            <p:nvPr/>
          </p:nvGrpSpPr>
          <p:grpSpPr bwMode="auto">
            <a:xfrm>
              <a:off x="2976" y="1410"/>
              <a:ext cx="624" cy="624"/>
              <a:chOff x="2352" y="1296"/>
              <a:chExt cx="816" cy="624"/>
            </a:xfrm>
          </p:grpSpPr>
          <p:sp>
            <p:nvSpPr>
              <p:cNvPr id="118928" name="Rectangle 32"/>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929" name="Line 33"/>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8926" name="Text Box 34"/>
            <p:cNvSpPr txBox="1">
              <a:spLocks noChangeArrowheads="1"/>
            </p:cNvSpPr>
            <p:nvPr/>
          </p:nvSpPr>
          <p:spPr bwMode="auto">
            <a:xfrm>
              <a:off x="2928" y="1440"/>
              <a:ext cx="7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Reconcile Order</a:t>
              </a:r>
            </a:p>
          </p:txBody>
        </p:sp>
        <p:sp>
          <p:nvSpPr>
            <p:cNvPr id="118927" name="Text Box 35"/>
            <p:cNvSpPr txBox="1">
              <a:spLocks noChangeArrowheads="1"/>
            </p:cNvSpPr>
            <p:nvPr/>
          </p:nvSpPr>
          <p:spPr bwMode="auto">
            <a:xfrm>
              <a:off x="2976"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18792" name="Group 36"/>
          <p:cNvGrpSpPr>
            <a:grpSpLocks/>
          </p:cNvGrpSpPr>
          <p:nvPr/>
        </p:nvGrpSpPr>
        <p:grpSpPr bwMode="auto">
          <a:xfrm>
            <a:off x="6096000" y="2740025"/>
            <a:ext cx="1143000" cy="1003300"/>
            <a:chOff x="3840" y="1410"/>
            <a:chExt cx="720" cy="632"/>
          </a:xfrm>
        </p:grpSpPr>
        <p:grpSp>
          <p:nvGrpSpPr>
            <p:cNvPr id="118920" name="Group 37"/>
            <p:cNvGrpSpPr>
              <a:grpSpLocks/>
            </p:cNvGrpSpPr>
            <p:nvPr/>
          </p:nvGrpSpPr>
          <p:grpSpPr bwMode="auto">
            <a:xfrm>
              <a:off x="3840" y="1410"/>
              <a:ext cx="720" cy="624"/>
              <a:chOff x="2352" y="1296"/>
              <a:chExt cx="816" cy="624"/>
            </a:xfrm>
          </p:grpSpPr>
          <p:sp>
            <p:nvSpPr>
              <p:cNvPr id="118923" name="Rectangle 38"/>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924" name="Line 39"/>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8921" name="Text Box 40"/>
            <p:cNvSpPr txBox="1">
              <a:spLocks noChangeArrowheads="1"/>
            </p:cNvSpPr>
            <p:nvPr/>
          </p:nvSpPr>
          <p:spPr bwMode="auto">
            <a:xfrm>
              <a:off x="3888" y="1440"/>
              <a:ext cx="6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Confirm Order</a:t>
              </a:r>
            </a:p>
          </p:txBody>
        </p:sp>
        <p:sp>
          <p:nvSpPr>
            <p:cNvPr id="118922" name="Text Box 41"/>
            <p:cNvSpPr txBox="1">
              <a:spLocks noChangeArrowheads="1"/>
            </p:cNvSpPr>
            <p:nvPr/>
          </p:nvSpPr>
          <p:spPr bwMode="auto">
            <a:xfrm>
              <a:off x="3844" y="1851"/>
              <a:ext cx="410"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Phone</a:t>
              </a:r>
            </a:p>
          </p:txBody>
        </p:sp>
      </p:grpSp>
      <p:grpSp>
        <p:nvGrpSpPr>
          <p:cNvPr id="118793" name="Group 42"/>
          <p:cNvGrpSpPr>
            <a:grpSpLocks/>
          </p:cNvGrpSpPr>
          <p:nvPr/>
        </p:nvGrpSpPr>
        <p:grpSpPr bwMode="auto">
          <a:xfrm>
            <a:off x="7620000" y="2740025"/>
            <a:ext cx="1027113" cy="1003300"/>
            <a:chOff x="4800" y="1410"/>
            <a:chExt cx="647" cy="632"/>
          </a:xfrm>
        </p:grpSpPr>
        <p:grpSp>
          <p:nvGrpSpPr>
            <p:cNvPr id="118915" name="Group 43"/>
            <p:cNvGrpSpPr>
              <a:grpSpLocks/>
            </p:cNvGrpSpPr>
            <p:nvPr/>
          </p:nvGrpSpPr>
          <p:grpSpPr bwMode="auto">
            <a:xfrm>
              <a:off x="4800" y="1410"/>
              <a:ext cx="624" cy="624"/>
              <a:chOff x="2352" y="1296"/>
              <a:chExt cx="816" cy="624"/>
            </a:xfrm>
          </p:grpSpPr>
          <p:sp>
            <p:nvSpPr>
              <p:cNvPr id="118918" name="Rectangle 44"/>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919" name="Line 45"/>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8916" name="Text Box 46"/>
            <p:cNvSpPr txBox="1">
              <a:spLocks noChangeArrowheads="1"/>
            </p:cNvSpPr>
            <p:nvPr/>
          </p:nvSpPr>
          <p:spPr bwMode="auto">
            <a:xfrm>
              <a:off x="4800" y="1458"/>
              <a:ext cx="6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Finalize Order</a:t>
              </a:r>
            </a:p>
          </p:txBody>
        </p:sp>
        <p:sp>
          <p:nvSpPr>
            <p:cNvPr id="118917" name="Text Box 47"/>
            <p:cNvSpPr txBox="1">
              <a:spLocks noChangeArrowheads="1"/>
            </p:cNvSpPr>
            <p:nvPr/>
          </p:nvSpPr>
          <p:spPr bwMode="auto">
            <a:xfrm>
              <a:off x="4800"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18794" name="Group 48"/>
          <p:cNvGrpSpPr>
            <a:grpSpLocks/>
          </p:cNvGrpSpPr>
          <p:nvPr/>
        </p:nvGrpSpPr>
        <p:grpSpPr bwMode="auto">
          <a:xfrm>
            <a:off x="5994400" y="1139825"/>
            <a:ext cx="1158875" cy="914400"/>
            <a:chOff x="3776" y="402"/>
            <a:chExt cx="730" cy="576"/>
          </a:xfrm>
        </p:grpSpPr>
        <p:sp>
          <p:nvSpPr>
            <p:cNvPr id="118912" name="Rectangle 49"/>
            <p:cNvSpPr>
              <a:spLocks noChangeArrowheads="1"/>
            </p:cNvSpPr>
            <p:nvPr/>
          </p:nvSpPr>
          <p:spPr bwMode="auto">
            <a:xfrm>
              <a:off x="3850" y="402"/>
              <a:ext cx="566"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913" name="Rectangle 50"/>
            <p:cNvSpPr>
              <a:spLocks noChangeArrowheads="1"/>
            </p:cNvSpPr>
            <p:nvPr/>
          </p:nvSpPr>
          <p:spPr bwMode="auto">
            <a:xfrm>
              <a:off x="3776" y="786"/>
              <a:ext cx="730"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914" name="Text Box 51"/>
            <p:cNvSpPr txBox="1">
              <a:spLocks noChangeArrowheads="1"/>
            </p:cNvSpPr>
            <p:nvPr/>
          </p:nvSpPr>
          <p:spPr bwMode="auto">
            <a:xfrm>
              <a:off x="3920" y="49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ea typeface="宋体" panose="02010600030101010101" pitchFamily="2" charset="-122"/>
                </a:rPr>
                <a:t>MRP</a:t>
              </a:r>
            </a:p>
          </p:txBody>
        </p:sp>
      </p:grpSp>
      <p:sp>
        <p:nvSpPr>
          <p:cNvPr id="118795" name="Text Box 52"/>
          <p:cNvSpPr txBox="1">
            <a:spLocks noChangeArrowheads="1"/>
          </p:cNvSpPr>
          <p:nvPr/>
        </p:nvSpPr>
        <p:spPr bwMode="auto">
          <a:xfrm>
            <a:off x="7899400" y="1416050"/>
            <a:ext cx="815975" cy="577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MRP</a:t>
            </a:r>
          </a:p>
          <a:p>
            <a:pPr eaLnBrk="1" hangingPunct="1">
              <a:spcBef>
                <a:spcPct val="0"/>
              </a:spcBef>
              <a:spcAft>
                <a:spcPct val="0"/>
              </a:spcAft>
              <a:buFontTx/>
              <a:buNone/>
            </a:pPr>
            <a:r>
              <a:rPr lang="en-US" altLang="zh-CN" sz="1000" b="0">
                <a:ea typeface="宋体" panose="02010600030101010101" pitchFamily="2" charset="-122"/>
              </a:rPr>
              <a:t>Production</a:t>
            </a:r>
          </a:p>
          <a:p>
            <a:pPr eaLnBrk="1" hangingPunct="1">
              <a:spcBef>
                <a:spcPct val="0"/>
              </a:spcBef>
              <a:spcAft>
                <a:spcPct val="0"/>
              </a:spcAft>
              <a:buFontTx/>
              <a:buNone/>
            </a:pPr>
            <a:r>
              <a:rPr lang="en-US" altLang="zh-CN" sz="1000" b="0">
                <a:ea typeface="宋体" panose="02010600030101010101" pitchFamily="2" charset="-122"/>
              </a:rPr>
              <a:t>Schedule</a:t>
            </a:r>
          </a:p>
        </p:txBody>
      </p:sp>
      <p:sp>
        <p:nvSpPr>
          <p:cNvPr id="118796" name="Text Box 53"/>
          <p:cNvSpPr txBox="1">
            <a:spLocks noChangeArrowheads="1"/>
          </p:cNvSpPr>
          <p:nvPr/>
        </p:nvSpPr>
        <p:spPr bwMode="auto">
          <a:xfrm>
            <a:off x="7766050" y="882650"/>
            <a:ext cx="1025525"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Semi-Weekly</a:t>
            </a:r>
          </a:p>
          <a:p>
            <a:pPr eaLnBrk="1" hangingPunct="1">
              <a:spcBef>
                <a:spcPct val="0"/>
              </a:spcBef>
              <a:spcAft>
                <a:spcPct val="0"/>
              </a:spcAft>
              <a:buFontTx/>
              <a:buNone/>
            </a:pPr>
            <a:r>
              <a:rPr lang="en-US" altLang="zh-CN" sz="1000" b="0">
                <a:ea typeface="宋体" panose="02010600030101010101" pitchFamily="2" charset="-122"/>
              </a:rPr>
              <a:t>Ship Schedule</a:t>
            </a:r>
          </a:p>
        </p:txBody>
      </p:sp>
      <p:sp>
        <p:nvSpPr>
          <p:cNvPr id="118797" name="Text Box 54"/>
          <p:cNvSpPr txBox="1">
            <a:spLocks noChangeArrowheads="1"/>
          </p:cNvSpPr>
          <p:nvPr/>
        </p:nvSpPr>
        <p:spPr bwMode="auto">
          <a:xfrm>
            <a:off x="1060450" y="4951413"/>
            <a:ext cx="6746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days</a:t>
            </a:r>
          </a:p>
        </p:txBody>
      </p:sp>
      <p:sp>
        <p:nvSpPr>
          <p:cNvPr id="118798" name="Text Box 55"/>
          <p:cNvSpPr txBox="1">
            <a:spLocks noChangeArrowheads="1"/>
          </p:cNvSpPr>
          <p:nvPr/>
        </p:nvSpPr>
        <p:spPr bwMode="auto">
          <a:xfrm>
            <a:off x="2601913" y="495141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days</a:t>
            </a:r>
          </a:p>
        </p:txBody>
      </p:sp>
      <p:sp>
        <p:nvSpPr>
          <p:cNvPr id="118799" name="Text Box 56"/>
          <p:cNvSpPr txBox="1">
            <a:spLocks noChangeArrowheads="1"/>
          </p:cNvSpPr>
          <p:nvPr/>
        </p:nvSpPr>
        <p:spPr bwMode="auto">
          <a:xfrm>
            <a:off x="4202113" y="495141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 days</a:t>
            </a:r>
          </a:p>
        </p:txBody>
      </p:sp>
      <p:sp>
        <p:nvSpPr>
          <p:cNvPr id="118800" name="Text Box 57"/>
          <p:cNvSpPr txBox="1">
            <a:spLocks noChangeArrowheads="1"/>
          </p:cNvSpPr>
          <p:nvPr/>
        </p:nvSpPr>
        <p:spPr bwMode="auto">
          <a:xfrm>
            <a:off x="5573713" y="495141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 days</a:t>
            </a:r>
          </a:p>
        </p:txBody>
      </p:sp>
      <p:sp>
        <p:nvSpPr>
          <p:cNvPr id="118801" name="Text Box 58"/>
          <p:cNvSpPr txBox="1">
            <a:spLocks noChangeArrowheads="1"/>
          </p:cNvSpPr>
          <p:nvPr/>
        </p:nvSpPr>
        <p:spPr bwMode="auto">
          <a:xfrm>
            <a:off x="7156450" y="4951413"/>
            <a:ext cx="7588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.25 days</a:t>
            </a:r>
          </a:p>
        </p:txBody>
      </p:sp>
      <p:sp>
        <p:nvSpPr>
          <p:cNvPr id="118802" name="Text Box 59"/>
          <p:cNvSpPr txBox="1">
            <a:spLocks noChangeArrowheads="1"/>
          </p:cNvSpPr>
          <p:nvPr/>
        </p:nvSpPr>
        <p:spPr bwMode="auto">
          <a:xfrm>
            <a:off x="8435975" y="4951413"/>
            <a:ext cx="555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day</a:t>
            </a:r>
          </a:p>
        </p:txBody>
      </p:sp>
      <p:grpSp>
        <p:nvGrpSpPr>
          <p:cNvPr id="118803" name="Group 60"/>
          <p:cNvGrpSpPr>
            <a:grpSpLocks/>
          </p:cNvGrpSpPr>
          <p:nvPr/>
        </p:nvGrpSpPr>
        <p:grpSpPr bwMode="auto">
          <a:xfrm>
            <a:off x="671513" y="5149850"/>
            <a:ext cx="8256587" cy="487363"/>
            <a:chOff x="423" y="2928"/>
            <a:chExt cx="5201" cy="307"/>
          </a:xfrm>
        </p:grpSpPr>
        <p:sp>
          <p:nvSpPr>
            <p:cNvPr id="118886" name="Line 61"/>
            <p:cNvSpPr>
              <a:spLocks noChangeShapeType="1"/>
            </p:cNvSpPr>
            <p:nvPr/>
          </p:nvSpPr>
          <p:spPr bwMode="auto">
            <a:xfrm>
              <a:off x="3884" y="2929"/>
              <a:ext cx="0" cy="3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8887" name="Group 62"/>
            <p:cNvGrpSpPr>
              <a:grpSpLocks/>
            </p:cNvGrpSpPr>
            <p:nvPr/>
          </p:nvGrpSpPr>
          <p:grpSpPr bwMode="auto">
            <a:xfrm>
              <a:off x="423" y="2928"/>
              <a:ext cx="5201" cy="307"/>
              <a:chOff x="423" y="2928"/>
              <a:chExt cx="5201" cy="307"/>
            </a:xfrm>
          </p:grpSpPr>
          <p:cxnSp>
            <p:nvCxnSpPr>
              <p:cNvPr id="118888" name="AutoShape 63"/>
              <p:cNvCxnSpPr>
                <a:cxnSpLocks noChangeShapeType="1"/>
              </p:cNvCxnSpPr>
              <p:nvPr/>
            </p:nvCxnSpPr>
            <p:spPr bwMode="auto">
              <a:xfrm flipH="1">
                <a:off x="423" y="3233"/>
                <a:ext cx="33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18889" name="Line 64"/>
              <p:cNvSpPr>
                <a:spLocks noChangeShapeType="1"/>
              </p:cNvSpPr>
              <p:nvPr/>
            </p:nvSpPr>
            <p:spPr bwMode="auto">
              <a:xfrm flipV="1">
                <a:off x="754"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90" name="Line 65"/>
              <p:cNvSpPr>
                <a:spLocks noChangeShapeType="1"/>
              </p:cNvSpPr>
              <p:nvPr/>
            </p:nvSpPr>
            <p:spPr bwMode="auto">
              <a:xfrm>
                <a:off x="754" y="2945"/>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91" name="Line 66"/>
              <p:cNvSpPr>
                <a:spLocks noChangeShapeType="1"/>
              </p:cNvSpPr>
              <p:nvPr/>
            </p:nvSpPr>
            <p:spPr bwMode="auto">
              <a:xfrm>
                <a:off x="1038"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92" name="Line 67"/>
              <p:cNvSpPr>
                <a:spLocks noChangeShapeType="1"/>
              </p:cNvSpPr>
              <p:nvPr/>
            </p:nvSpPr>
            <p:spPr bwMode="auto">
              <a:xfrm>
                <a:off x="1038" y="3233"/>
                <a:ext cx="3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18893" name="AutoShape 68"/>
              <p:cNvCxnSpPr>
                <a:cxnSpLocks noChangeShapeType="1"/>
              </p:cNvCxnSpPr>
              <p:nvPr/>
            </p:nvCxnSpPr>
            <p:spPr bwMode="auto">
              <a:xfrm flipH="1">
                <a:off x="1323" y="3233"/>
                <a:ext cx="409"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18894" name="Line 69"/>
              <p:cNvSpPr>
                <a:spLocks noChangeShapeType="1"/>
              </p:cNvSpPr>
              <p:nvPr/>
            </p:nvSpPr>
            <p:spPr bwMode="auto">
              <a:xfrm flipV="1">
                <a:off x="1732"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95" name="Line 70"/>
              <p:cNvSpPr>
                <a:spLocks noChangeShapeType="1"/>
              </p:cNvSpPr>
              <p:nvPr/>
            </p:nvSpPr>
            <p:spPr bwMode="auto">
              <a:xfrm>
                <a:off x="1732" y="2945"/>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96" name="Line 71"/>
              <p:cNvSpPr>
                <a:spLocks noChangeShapeType="1"/>
              </p:cNvSpPr>
              <p:nvPr/>
            </p:nvSpPr>
            <p:spPr bwMode="auto">
              <a:xfrm>
                <a:off x="2016"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18897" name="AutoShape 72"/>
              <p:cNvCxnSpPr>
                <a:cxnSpLocks noChangeShapeType="1"/>
                <a:stCxn id="118896" idx="1"/>
              </p:cNvCxnSpPr>
              <p:nvPr/>
            </p:nvCxnSpPr>
            <p:spPr bwMode="auto">
              <a:xfrm>
                <a:off x="2016" y="3233"/>
                <a:ext cx="76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8898" name="AutoShape 73"/>
              <p:cNvCxnSpPr>
                <a:cxnSpLocks noChangeShapeType="1"/>
              </p:cNvCxnSpPr>
              <p:nvPr/>
            </p:nvCxnSpPr>
            <p:spPr bwMode="auto">
              <a:xfrm flipV="1">
                <a:off x="2777" y="2945"/>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18899" name="Line 74"/>
              <p:cNvSpPr>
                <a:spLocks noChangeShapeType="1"/>
              </p:cNvSpPr>
              <p:nvPr/>
            </p:nvSpPr>
            <p:spPr bwMode="auto">
              <a:xfrm>
                <a:off x="2777" y="2945"/>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900" name="Line 75"/>
              <p:cNvSpPr>
                <a:spLocks noChangeShapeType="1"/>
              </p:cNvSpPr>
              <p:nvPr/>
            </p:nvSpPr>
            <p:spPr bwMode="auto">
              <a:xfrm>
                <a:off x="2991" y="2945"/>
                <a:ext cx="0" cy="2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18901" name="AutoShape 76"/>
              <p:cNvCxnSpPr>
                <a:cxnSpLocks noChangeShapeType="1"/>
              </p:cNvCxnSpPr>
              <p:nvPr/>
            </p:nvCxnSpPr>
            <p:spPr bwMode="auto">
              <a:xfrm flipH="1">
                <a:off x="3003" y="3235"/>
                <a:ext cx="597"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18902" name="Line 77"/>
              <p:cNvSpPr>
                <a:spLocks noChangeShapeType="1"/>
              </p:cNvSpPr>
              <p:nvPr/>
            </p:nvSpPr>
            <p:spPr bwMode="auto">
              <a:xfrm flipV="1">
                <a:off x="3600" y="2928"/>
                <a:ext cx="0" cy="2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903" name="Line 78"/>
              <p:cNvSpPr>
                <a:spLocks noChangeShapeType="1"/>
              </p:cNvSpPr>
              <p:nvPr/>
            </p:nvSpPr>
            <p:spPr bwMode="auto">
              <a:xfrm>
                <a:off x="3600" y="2928"/>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18904" name="AutoShape 79"/>
              <p:cNvCxnSpPr>
                <a:cxnSpLocks noChangeShapeType="1"/>
              </p:cNvCxnSpPr>
              <p:nvPr/>
            </p:nvCxnSpPr>
            <p:spPr bwMode="auto">
              <a:xfrm>
                <a:off x="3884" y="3233"/>
                <a:ext cx="76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8905" name="AutoShape 80"/>
              <p:cNvCxnSpPr>
                <a:cxnSpLocks noChangeShapeType="1"/>
              </p:cNvCxnSpPr>
              <p:nvPr/>
            </p:nvCxnSpPr>
            <p:spPr bwMode="auto">
              <a:xfrm flipV="1">
                <a:off x="4645" y="2928"/>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18906" name="Line 81"/>
              <p:cNvSpPr>
                <a:spLocks noChangeShapeType="1"/>
              </p:cNvSpPr>
              <p:nvPr/>
            </p:nvSpPr>
            <p:spPr bwMode="auto">
              <a:xfrm>
                <a:off x="4645" y="2928"/>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907" name="Line 82"/>
              <p:cNvSpPr>
                <a:spLocks noChangeShapeType="1"/>
              </p:cNvSpPr>
              <p:nvPr/>
            </p:nvSpPr>
            <p:spPr bwMode="auto">
              <a:xfrm>
                <a:off x="4859" y="29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18908" name="AutoShape 83"/>
              <p:cNvCxnSpPr>
                <a:cxnSpLocks noChangeShapeType="1"/>
              </p:cNvCxnSpPr>
              <p:nvPr/>
            </p:nvCxnSpPr>
            <p:spPr bwMode="auto">
              <a:xfrm flipV="1">
                <a:off x="4873" y="3214"/>
                <a:ext cx="537" cy="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8909" name="AutoShape 84"/>
              <p:cNvCxnSpPr>
                <a:cxnSpLocks noChangeShapeType="1"/>
              </p:cNvCxnSpPr>
              <p:nvPr/>
            </p:nvCxnSpPr>
            <p:spPr bwMode="auto">
              <a:xfrm flipV="1">
                <a:off x="5410" y="2928"/>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18910" name="Line 85"/>
              <p:cNvSpPr>
                <a:spLocks noChangeShapeType="1"/>
              </p:cNvSpPr>
              <p:nvPr/>
            </p:nvSpPr>
            <p:spPr bwMode="auto">
              <a:xfrm>
                <a:off x="5410" y="2928"/>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911" name="Line 86"/>
              <p:cNvSpPr>
                <a:spLocks noChangeShapeType="1"/>
              </p:cNvSpPr>
              <p:nvPr/>
            </p:nvSpPr>
            <p:spPr bwMode="auto">
              <a:xfrm>
                <a:off x="5624" y="29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18804" name="Text Box 87"/>
          <p:cNvSpPr txBox="1">
            <a:spLocks noChangeArrowheads="1"/>
          </p:cNvSpPr>
          <p:nvPr/>
        </p:nvSpPr>
        <p:spPr bwMode="auto">
          <a:xfrm>
            <a:off x="609600" y="5378450"/>
            <a:ext cx="5984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½ min</a:t>
            </a:r>
          </a:p>
        </p:txBody>
      </p:sp>
      <p:sp>
        <p:nvSpPr>
          <p:cNvPr id="118805" name="Text Box 88"/>
          <p:cNvSpPr txBox="1">
            <a:spLocks noChangeArrowheads="1"/>
          </p:cNvSpPr>
          <p:nvPr/>
        </p:nvSpPr>
        <p:spPr bwMode="auto">
          <a:xfrm>
            <a:off x="1882775" y="537845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min</a:t>
            </a:r>
          </a:p>
        </p:txBody>
      </p:sp>
      <p:sp>
        <p:nvSpPr>
          <p:cNvPr id="118806" name="Text Box 89"/>
          <p:cNvSpPr txBox="1">
            <a:spLocks noChangeArrowheads="1"/>
          </p:cNvSpPr>
          <p:nvPr/>
        </p:nvSpPr>
        <p:spPr bwMode="auto">
          <a:xfrm>
            <a:off x="3322638" y="5378450"/>
            <a:ext cx="639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10 min</a:t>
            </a:r>
          </a:p>
        </p:txBody>
      </p:sp>
      <p:sp>
        <p:nvSpPr>
          <p:cNvPr id="118807" name="Text Box 90"/>
          <p:cNvSpPr txBox="1">
            <a:spLocks noChangeArrowheads="1"/>
          </p:cNvSpPr>
          <p:nvPr/>
        </p:nvSpPr>
        <p:spPr bwMode="auto">
          <a:xfrm>
            <a:off x="4930775" y="537845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min</a:t>
            </a:r>
          </a:p>
        </p:txBody>
      </p:sp>
      <p:sp>
        <p:nvSpPr>
          <p:cNvPr id="118808" name="Text Box 91"/>
          <p:cNvSpPr txBox="1">
            <a:spLocks noChangeArrowheads="1"/>
          </p:cNvSpPr>
          <p:nvPr/>
        </p:nvSpPr>
        <p:spPr bwMode="auto">
          <a:xfrm>
            <a:off x="6454775" y="537845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7 min</a:t>
            </a:r>
          </a:p>
        </p:txBody>
      </p:sp>
      <p:sp>
        <p:nvSpPr>
          <p:cNvPr id="118809" name="Text Box 92"/>
          <p:cNvSpPr txBox="1">
            <a:spLocks noChangeArrowheads="1"/>
          </p:cNvSpPr>
          <p:nvPr/>
        </p:nvSpPr>
        <p:spPr bwMode="auto">
          <a:xfrm>
            <a:off x="7783513" y="537845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min</a:t>
            </a:r>
          </a:p>
        </p:txBody>
      </p:sp>
      <p:sp>
        <p:nvSpPr>
          <p:cNvPr id="118810" name="Text Box 93"/>
          <p:cNvSpPr txBox="1">
            <a:spLocks noChangeArrowheads="1"/>
          </p:cNvSpPr>
          <p:nvPr/>
        </p:nvSpPr>
        <p:spPr bwMode="auto">
          <a:xfrm>
            <a:off x="5803900" y="5759450"/>
            <a:ext cx="287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41D0C"/>
                </a:solidFill>
                <a:ea typeface="宋体" panose="02010600030101010101" pitchFamily="2" charset="-122"/>
              </a:rPr>
              <a:t>Total Lead Time = 2.65 days</a:t>
            </a:r>
          </a:p>
        </p:txBody>
      </p:sp>
      <p:sp>
        <p:nvSpPr>
          <p:cNvPr id="118811" name="Text Box 94"/>
          <p:cNvSpPr txBox="1">
            <a:spLocks noChangeArrowheads="1"/>
          </p:cNvSpPr>
          <p:nvPr/>
        </p:nvSpPr>
        <p:spPr bwMode="auto">
          <a:xfrm>
            <a:off x="5776913" y="5988050"/>
            <a:ext cx="3343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F0000"/>
                </a:solidFill>
                <a:ea typeface="宋体" panose="02010600030101010101" pitchFamily="2" charset="-122"/>
              </a:rPr>
              <a:t>Total Processing Time= 24.5 min</a:t>
            </a:r>
          </a:p>
        </p:txBody>
      </p:sp>
      <p:sp>
        <p:nvSpPr>
          <p:cNvPr id="118812" name="Text Box 95"/>
          <p:cNvSpPr txBox="1">
            <a:spLocks noChangeArrowheads="1"/>
          </p:cNvSpPr>
          <p:nvPr/>
        </p:nvSpPr>
        <p:spPr bwMode="auto">
          <a:xfrm>
            <a:off x="2443163" y="1111250"/>
            <a:ext cx="2744787"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600" b="0">
                <a:ea typeface="宋体" panose="02010600030101010101" pitchFamily="2" charset="-122"/>
              </a:rPr>
              <a:t>Order Entry Process</a:t>
            </a:r>
          </a:p>
          <a:p>
            <a:pPr algn="ctr" eaLnBrk="1" hangingPunct="1">
              <a:spcBef>
                <a:spcPct val="0"/>
              </a:spcBef>
              <a:spcAft>
                <a:spcPct val="0"/>
              </a:spcAft>
              <a:buFontTx/>
              <a:buNone/>
            </a:pPr>
            <a:r>
              <a:rPr lang="en-US" altLang="zh-CN" sz="1600" b="0">
                <a:ea typeface="宋体" panose="02010600030101010101" pitchFamily="2" charset="-122"/>
              </a:rPr>
              <a:t>Current State  - Sept. 2007</a:t>
            </a:r>
          </a:p>
        </p:txBody>
      </p:sp>
      <p:sp>
        <p:nvSpPr>
          <p:cNvPr id="118813" name="Text Box 96"/>
          <p:cNvSpPr txBox="1">
            <a:spLocks noChangeArrowheads="1"/>
          </p:cNvSpPr>
          <p:nvPr/>
        </p:nvSpPr>
        <p:spPr bwMode="auto">
          <a:xfrm>
            <a:off x="5902325" y="6216650"/>
            <a:ext cx="2508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F0000"/>
                </a:solidFill>
                <a:ea typeface="宋体" panose="02010600030101010101" pitchFamily="2" charset="-122"/>
              </a:rPr>
              <a:t>First Pass Yield = 34.4%</a:t>
            </a:r>
          </a:p>
        </p:txBody>
      </p:sp>
      <p:grpSp>
        <p:nvGrpSpPr>
          <p:cNvPr id="118814" name="Group 97"/>
          <p:cNvGrpSpPr>
            <a:grpSpLocks/>
          </p:cNvGrpSpPr>
          <p:nvPr/>
        </p:nvGrpSpPr>
        <p:grpSpPr bwMode="auto">
          <a:xfrm>
            <a:off x="304800" y="2711450"/>
            <a:ext cx="1357313" cy="1754188"/>
            <a:chOff x="192" y="1533"/>
            <a:chExt cx="855" cy="1105"/>
          </a:xfrm>
        </p:grpSpPr>
        <p:sp>
          <p:nvSpPr>
            <p:cNvPr id="118879" name="Text Box 98"/>
            <p:cNvSpPr txBox="1">
              <a:spLocks noChangeArrowheads="1"/>
            </p:cNvSpPr>
            <p:nvPr/>
          </p:nvSpPr>
          <p:spPr bwMode="auto">
            <a:xfrm>
              <a:off x="192" y="2274"/>
              <a:ext cx="567"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½ min</a:t>
              </a:r>
            </a:p>
            <a:p>
              <a:pPr eaLnBrk="1" hangingPunct="1">
                <a:spcBef>
                  <a:spcPct val="0"/>
                </a:spcBef>
                <a:spcAft>
                  <a:spcPct val="0"/>
                </a:spcAft>
                <a:buFontTx/>
                <a:buNone/>
              </a:pPr>
              <a:r>
                <a:rPr lang="en-US" altLang="zh-CN" sz="1000" b="0">
                  <a:ea typeface="宋体" panose="02010600030101010101" pitchFamily="2" charset="-122"/>
                </a:rPr>
                <a:t>Batch = 4</a:t>
              </a:r>
            </a:p>
            <a:p>
              <a:pPr eaLnBrk="1" hangingPunct="1">
                <a:spcBef>
                  <a:spcPct val="0"/>
                </a:spcBef>
                <a:spcAft>
                  <a:spcPct val="0"/>
                </a:spcAft>
                <a:buFontTx/>
                <a:buNone/>
              </a:pPr>
              <a:r>
                <a:rPr lang="en-US" altLang="zh-CN" sz="1000" b="0">
                  <a:ea typeface="宋体" panose="02010600030101010101" pitchFamily="2" charset="-122"/>
                </a:rPr>
                <a:t>hours</a:t>
              </a:r>
            </a:p>
          </p:txBody>
        </p:sp>
        <p:grpSp>
          <p:nvGrpSpPr>
            <p:cNvPr id="118880" name="Group 99"/>
            <p:cNvGrpSpPr>
              <a:grpSpLocks/>
            </p:cNvGrpSpPr>
            <p:nvPr/>
          </p:nvGrpSpPr>
          <p:grpSpPr bwMode="auto">
            <a:xfrm>
              <a:off x="842" y="1533"/>
              <a:ext cx="205" cy="309"/>
              <a:chOff x="1383" y="1044"/>
              <a:chExt cx="205" cy="309"/>
            </a:xfrm>
          </p:grpSpPr>
          <p:grpSp>
            <p:nvGrpSpPr>
              <p:cNvPr id="118881" name="Group 100"/>
              <p:cNvGrpSpPr>
                <a:grpSpLocks/>
              </p:cNvGrpSpPr>
              <p:nvPr/>
            </p:nvGrpSpPr>
            <p:grpSpPr bwMode="auto">
              <a:xfrm>
                <a:off x="1415" y="1044"/>
                <a:ext cx="141" cy="144"/>
                <a:chOff x="1395" y="1008"/>
                <a:chExt cx="233" cy="128"/>
              </a:xfrm>
            </p:grpSpPr>
            <p:sp>
              <p:nvSpPr>
                <p:cNvPr id="118883" name="Arc 101"/>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84" name="Arc 102"/>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85" name="Arc 103"/>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8882" name="Text Box 104"/>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latin typeface="Times" panose="02020603050405020304" pitchFamily="18" charset="0"/>
                    <a:ea typeface="宋体" panose="02010600030101010101" pitchFamily="2" charset="-122"/>
                  </a:rPr>
                  <a:t>IN</a:t>
                </a:r>
              </a:p>
            </p:txBody>
          </p:sp>
        </p:grpSp>
      </p:grpSp>
      <p:grpSp>
        <p:nvGrpSpPr>
          <p:cNvPr id="118815" name="Group 105"/>
          <p:cNvGrpSpPr>
            <a:grpSpLocks/>
          </p:cNvGrpSpPr>
          <p:nvPr/>
        </p:nvGrpSpPr>
        <p:grpSpPr bwMode="auto">
          <a:xfrm>
            <a:off x="1600200" y="2711450"/>
            <a:ext cx="1508125" cy="1754188"/>
            <a:chOff x="1056" y="1533"/>
            <a:chExt cx="950" cy="1105"/>
          </a:xfrm>
        </p:grpSpPr>
        <p:sp>
          <p:nvSpPr>
            <p:cNvPr id="118872" name="Text Box 106"/>
            <p:cNvSpPr txBox="1">
              <a:spLocks noChangeArrowheads="1"/>
            </p:cNvSpPr>
            <p:nvPr/>
          </p:nvSpPr>
          <p:spPr bwMode="auto">
            <a:xfrm>
              <a:off x="1056" y="2274"/>
              <a:ext cx="720"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 min</a:t>
              </a:r>
            </a:p>
            <a:p>
              <a:pPr eaLnBrk="1" hangingPunct="1">
                <a:spcBef>
                  <a:spcPct val="0"/>
                </a:spcBef>
                <a:spcAft>
                  <a:spcPct val="0"/>
                </a:spcAft>
                <a:buFontTx/>
                <a:buNone/>
              </a:pPr>
              <a:r>
                <a:rPr lang="en-US" altLang="zh-CN" sz="1000" b="0">
                  <a:ea typeface="宋体" panose="02010600030101010101" pitchFamily="2" charset="-122"/>
                </a:rPr>
                <a:t>% Accept = 90%</a:t>
              </a:r>
            </a:p>
            <a:p>
              <a:pPr eaLnBrk="1" hangingPunct="1">
                <a:spcBef>
                  <a:spcPct val="0"/>
                </a:spcBef>
                <a:spcAft>
                  <a:spcPct val="0"/>
                </a:spcAft>
                <a:buFontTx/>
                <a:buNone/>
              </a:pPr>
              <a:r>
                <a:rPr lang="en-US" altLang="zh-CN" sz="1000" b="0">
                  <a:ea typeface="宋体" panose="02010600030101010101" pitchFamily="2" charset="-122"/>
                </a:rPr>
                <a:t>Batch = 4 hours</a:t>
              </a:r>
            </a:p>
          </p:txBody>
        </p:sp>
        <p:grpSp>
          <p:nvGrpSpPr>
            <p:cNvPr id="118873" name="Group 107"/>
            <p:cNvGrpSpPr>
              <a:grpSpLocks/>
            </p:cNvGrpSpPr>
            <p:nvPr/>
          </p:nvGrpSpPr>
          <p:grpSpPr bwMode="auto">
            <a:xfrm>
              <a:off x="1801" y="1533"/>
              <a:ext cx="205" cy="309"/>
              <a:chOff x="1383" y="1044"/>
              <a:chExt cx="205" cy="309"/>
            </a:xfrm>
          </p:grpSpPr>
          <p:grpSp>
            <p:nvGrpSpPr>
              <p:cNvPr id="118874" name="Group 108"/>
              <p:cNvGrpSpPr>
                <a:grpSpLocks/>
              </p:cNvGrpSpPr>
              <p:nvPr/>
            </p:nvGrpSpPr>
            <p:grpSpPr bwMode="auto">
              <a:xfrm>
                <a:off x="1415" y="1044"/>
                <a:ext cx="141" cy="144"/>
                <a:chOff x="1395" y="1008"/>
                <a:chExt cx="233" cy="128"/>
              </a:xfrm>
            </p:grpSpPr>
            <p:sp>
              <p:nvSpPr>
                <p:cNvPr id="118876" name="Arc 109"/>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77" name="Arc 110"/>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78" name="Arc 111"/>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8875" name="Text Box 112"/>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latin typeface="Times" panose="02020603050405020304" pitchFamily="18" charset="0"/>
                    <a:ea typeface="宋体" panose="02010600030101010101" pitchFamily="2" charset="-122"/>
                  </a:rPr>
                  <a:t>IN</a:t>
                </a:r>
              </a:p>
            </p:txBody>
          </p:sp>
        </p:grpSp>
      </p:grpSp>
      <p:grpSp>
        <p:nvGrpSpPr>
          <p:cNvPr id="118816" name="Group 113"/>
          <p:cNvGrpSpPr>
            <a:grpSpLocks/>
          </p:cNvGrpSpPr>
          <p:nvPr/>
        </p:nvGrpSpPr>
        <p:grpSpPr bwMode="auto">
          <a:xfrm>
            <a:off x="3200400" y="2711450"/>
            <a:ext cx="1455738" cy="1906588"/>
            <a:chOff x="2056" y="1533"/>
            <a:chExt cx="917" cy="1201"/>
          </a:xfrm>
        </p:grpSpPr>
        <p:sp>
          <p:nvSpPr>
            <p:cNvPr id="118865" name="Text Box 114"/>
            <p:cNvSpPr txBox="1">
              <a:spLocks noChangeArrowheads="1"/>
            </p:cNvSpPr>
            <p:nvPr/>
          </p:nvSpPr>
          <p:spPr bwMode="auto">
            <a:xfrm>
              <a:off x="2056" y="2274"/>
              <a:ext cx="680" cy="4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10 min</a:t>
              </a:r>
            </a:p>
            <a:p>
              <a:pPr eaLnBrk="1" hangingPunct="1">
                <a:spcBef>
                  <a:spcPct val="0"/>
                </a:spcBef>
                <a:spcAft>
                  <a:spcPct val="0"/>
                </a:spcAft>
                <a:buFontTx/>
                <a:buNone/>
              </a:pPr>
              <a:r>
                <a:rPr lang="en-US" altLang="zh-CN" sz="1000" b="0">
                  <a:ea typeface="宋体" panose="02010600030101010101" pitchFamily="2" charset="-122"/>
                </a:rPr>
                <a:t>% C&amp;A = 60%</a:t>
              </a:r>
            </a:p>
            <a:p>
              <a:pPr eaLnBrk="1" hangingPunct="1">
                <a:spcBef>
                  <a:spcPct val="0"/>
                </a:spcBef>
                <a:spcAft>
                  <a:spcPct val="0"/>
                </a:spcAft>
                <a:buFontTx/>
                <a:buNone/>
              </a:pPr>
              <a:r>
                <a:rPr lang="en-US" altLang="zh-CN" sz="1000" b="0">
                  <a:ea typeface="宋体" panose="02010600030101010101" pitchFamily="2" charset="-122"/>
                </a:rPr>
                <a:t>Batch = 1.6 hours</a:t>
              </a:r>
            </a:p>
          </p:txBody>
        </p:sp>
        <p:grpSp>
          <p:nvGrpSpPr>
            <p:cNvPr id="118866" name="Group 115"/>
            <p:cNvGrpSpPr>
              <a:grpSpLocks/>
            </p:cNvGrpSpPr>
            <p:nvPr/>
          </p:nvGrpSpPr>
          <p:grpSpPr bwMode="auto">
            <a:xfrm>
              <a:off x="2768" y="1533"/>
              <a:ext cx="205" cy="309"/>
              <a:chOff x="1383" y="1044"/>
              <a:chExt cx="205" cy="309"/>
            </a:xfrm>
          </p:grpSpPr>
          <p:grpSp>
            <p:nvGrpSpPr>
              <p:cNvPr id="118867" name="Group 116"/>
              <p:cNvGrpSpPr>
                <a:grpSpLocks/>
              </p:cNvGrpSpPr>
              <p:nvPr/>
            </p:nvGrpSpPr>
            <p:grpSpPr bwMode="auto">
              <a:xfrm>
                <a:off x="1415" y="1044"/>
                <a:ext cx="141" cy="144"/>
                <a:chOff x="1395" y="1008"/>
                <a:chExt cx="233" cy="128"/>
              </a:xfrm>
            </p:grpSpPr>
            <p:sp>
              <p:nvSpPr>
                <p:cNvPr id="118869" name="Arc 117"/>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70" name="Arc 118"/>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71" name="Arc 119"/>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8868" name="Text Box 120"/>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18817" name="Group 121"/>
          <p:cNvGrpSpPr>
            <a:grpSpLocks/>
          </p:cNvGrpSpPr>
          <p:nvPr/>
        </p:nvGrpSpPr>
        <p:grpSpPr bwMode="auto">
          <a:xfrm>
            <a:off x="4648200" y="2711450"/>
            <a:ext cx="1377950" cy="1878013"/>
            <a:chOff x="2976" y="1533"/>
            <a:chExt cx="868" cy="1183"/>
          </a:xfrm>
        </p:grpSpPr>
        <p:sp>
          <p:nvSpPr>
            <p:cNvPr id="118858" name="Text Box 122"/>
            <p:cNvSpPr txBox="1">
              <a:spLocks noChangeArrowheads="1"/>
            </p:cNvSpPr>
            <p:nvPr/>
          </p:nvSpPr>
          <p:spPr bwMode="auto">
            <a:xfrm>
              <a:off x="2976" y="2256"/>
              <a:ext cx="672" cy="4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 min</a:t>
              </a:r>
            </a:p>
            <a:p>
              <a:pPr eaLnBrk="1" hangingPunct="1">
                <a:spcBef>
                  <a:spcPct val="0"/>
                </a:spcBef>
                <a:spcAft>
                  <a:spcPct val="0"/>
                </a:spcAft>
                <a:buFontTx/>
                <a:buNone/>
              </a:pPr>
              <a:r>
                <a:rPr lang="en-US" altLang="zh-CN" sz="1000" b="0">
                  <a:ea typeface="宋体" panose="02010600030101010101" pitchFamily="2" charset="-122"/>
                </a:rPr>
                <a:t>%C&amp;A = 75%</a:t>
              </a:r>
            </a:p>
            <a:p>
              <a:pPr eaLnBrk="1" hangingPunct="1">
                <a:spcBef>
                  <a:spcPct val="0"/>
                </a:spcBef>
                <a:spcAft>
                  <a:spcPct val="0"/>
                </a:spcAft>
                <a:buFontTx/>
                <a:buNone/>
              </a:pPr>
              <a:r>
                <a:rPr lang="en-US" altLang="zh-CN" sz="1000" b="0">
                  <a:ea typeface="宋体" panose="02010600030101010101" pitchFamily="2" charset="-122"/>
                </a:rPr>
                <a:t>Batch = 1.6 hours</a:t>
              </a:r>
            </a:p>
          </p:txBody>
        </p:sp>
        <p:grpSp>
          <p:nvGrpSpPr>
            <p:cNvPr id="118859" name="Group 123"/>
            <p:cNvGrpSpPr>
              <a:grpSpLocks/>
            </p:cNvGrpSpPr>
            <p:nvPr/>
          </p:nvGrpSpPr>
          <p:grpSpPr bwMode="auto">
            <a:xfrm>
              <a:off x="3639" y="1533"/>
              <a:ext cx="205" cy="309"/>
              <a:chOff x="1383" y="1044"/>
              <a:chExt cx="205" cy="309"/>
            </a:xfrm>
          </p:grpSpPr>
          <p:grpSp>
            <p:nvGrpSpPr>
              <p:cNvPr id="118860" name="Group 124"/>
              <p:cNvGrpSpPr>
                <a:grpSpLocks/>
              </p:cNvGrpSpPr>
              <p:nvPr/>
            </p:nvGrpSpPr>
            <p:grpSpPr bwMode="auto">
              <a:xfrm>
                <a:off x="1415" y="1044"/>
                <a:ext cx="141" cy="144"/>
                <a:chOff x="1395" y="1008"/>
                <a:chExt cx="233" cy="128"/>
              </a:xfrm>
            </p:grpSpPr>
            <p:sp>
              <p:nvSpPr>
                <p:cNvPr id="118862" name="Arc 125"/>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63" name="Arc 126"/>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64" name="Arc 127"/>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8861" name="Text Box 128"/>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18818" name="Group 129"/>
          <p:cNvGrpSpPr>
            <a:grpSpLocks/>
          </p:cNvGrpSpPr>
          <p:nvPr/>
        </p:nvGrpSpPr>
        <p:grpSpPr bwMode="auto">
          <a:xfrm>
            <a:off x="6096000" y="2711450"/>
            <a:ext cx="1500188" cy="1776413"/>
            <a:chOff x="3840" y="1533"/>
            <a:chExt cx="945" cy="1119"/>
          </a:xfrm>
        </p:grpSpPr>
        <p:sp>
          <p:nvSpPr>
            <p:cNvPr id="118851" name="Text Box 130"/>
            <p:cNvSpPr txBox="1">
              <a:spLocks noChangeArrowheads="1"/>
            </p:cNvSpPr>
            <p:nvPr/>
          </p:nvSpPr>
          <p:spPr bwMode="auto">
            <a:xfrm>
              <a:off x="3840" y="2288"/>
              <a:ext cx="749"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=7 min</a:t>
              </a:r>
            </a:p>
            <a:p>
              <a:pPr eaLnBrk="1" hangingPunct="1">
                <a:spcBef>
                  <a:spcPct val="0"/>
                </a:spcBef>
                <a:spcAft>
                  <a:spcPct val="0"/>
                </a:spcAft>
                <a:buFontTx/>
                <a:buNone/>
              </a:pPr>
              <a:r>
                <a:rPr lang="en-US" altLang="zh-CN" sz="1000" b="0">
                  <a:ea typeface="宋体" panose="02010600030101010101" pitchFamily="2" charset="-122"/>
                </a:rPr>
                <a:t>%C&amp;A = 85%</a:t>
              </a:r>
            </a:p>
            <a:p>
              <a:pPr eaLnBrk="1" hangingPunct="1">
                <a:spcBef>
                  <a:spcPct val="0"/>
                </a:spcBef>
                <a:spcAft>
                  <a:spcPct val="0"/>
                </a:spcAft>
                <a:buFontTx/>
                <a:buNone/>
              </a:pPr>
              <a:r>
                <a:rPr lang="en-US" altLang="zh-CN" sz="1000" b="0">
                  <a:ea typeface="宋体" panose="02010600030101010101" pitchFamily="2" charset="-122"/>
                </a:rPr>
                <a:t>Batch = 2 hours</a:t>
              </a:r>
            </a:p>
          </p:txBody>
        </p:sp>
        <p:grpSp>
          <p:nvGrpSpPr>
            <p:cNvPr id="118852" name="Group 131"/>
            <p:cNvGrpSpPr>
              <a:grpSpLocks/>
            </p:cNvGrpSpPr>
            <p:nvPr/>
          </p:nvGrpSpPr>
          <p:grpSpPr bwMode="auto">
            <a:xfrm>
              <a:off x="4580" y="1533"/>
              <a:ext cx="205" cy="309"/>
              <a:chOff x="1383" y="1044"/>
              <a:chExt cx="205" cy="309"/>
            </a:xfrm>
          </p:grpSpPr>
          <p:grpSp>
            <p:nvGrpSpPr>
              <p:cNvPr id="118853" name="Group 132"/>
              <p:cNvGrpSpPr>
                <a:grpSpLocks/>
              </p:cNvGrpSpPr>
              <p:nvPr/>
            </p:nvGrpSpPr>
            <p:grpSpPr bwMode="auto">
              <a:xfrm>
                <a:off x="1415" y="1044"/>
                <a:ext cx="141" cy="144"/>
                <a:chOff x="1395" y="1008"/>
                <a:chExt cx="233" cy="128"/>
              </a:xfrm>
            </p:grpSpPr>
            <p:sp>
              <p:nvSpPr>
                <p:cNvPr id="118855" name="Arc 133"/>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56" name="Arc 134"/>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57" name="Arc 135"/>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8854" name="Text Box 136"/>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latin typeface="Times" panose="02020603050405020304" pitchFamily="18" charset="0"/>
                    <a:ea typeface="宋体" panose="02010600030101010101" pitchFamily="2" charset="-122"/>
                  </a:rPr>
                  <a:t>IN</a:t>
                </a:r>
              </a:p>
            </p:txBody>
          </p:sp>
        </p:grpSp>
      </p:grpSp>
      <p:grpSp>
        <p:nvGrpSpPr>
          <p:cNvPr id="118819" name="Group 137"/>
          <p:cNvGrpSpPr>
            <a:grpSpLocks/>
          </p:cNvGrpSpPr>
          <p:nvPr/>
        </p:nvGrpSpPr>
        <p:grpSpPr bwMode="auto">
          <a:xfrm>
            <a:off x="7620000" y="2711450"/>
            <a:ext cx="1338263" cy="1624013"/>
            <a:chOff x="4800" y="1533"/>
            <a:chExt cx="843" cy="1023"/>
          </a:xfrm>
        </p:grpSpPr>
        <p:sp>
          <p:nvSpPr>
            <p:cNvPr id="118844" name="Text Box 138"/>
            <p:cNvSpPr txBox="1">
              <a:spLocks noChangeArrowheads="1"/>
            </p:cNvSpPr>
            <p:nvPr/>
          </p:nvSpPr>
          <p:spPr bwMode="auto">
            <a:xfrm>
              <a:off x="4800" y="2288"/>
              <a:ext cx="600" cy="2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5 min</a:t>
              </a:r>
            </a:p>
            <a:p>
              <a:pPr eaLnBrk="1" hangingPunct="1">
                <a:spcBef>
                  <a:spcPct val="0"/>
                </a:spcBef>
                <a:spcAft>
                  <a:spcPct val="0"/>
                </a:spcAft>
                <a:buFontTx/>
                <a:buNone/>
              </a:pPr>
              <a:r>
                <a:rPr lang="en-US" altLang="zh-CN" sz="1000" b="0">
                  <a:ea typeface="宋体" panose="02010600030101010101" pitchFamily="2" charset="-122"/>
                </a:rPr>
                <a:t>Batch = 1day</a:t>
              </a:r>
            </a:p>
          </p:txBody>
        </p:sp>
        <p:grpSp>
          <p:nvGrpSpPr>
            <p:cNvPr id="118845" name="Group 139"/>
            <p:cNvGrpSpPr>
              <a:grpSpLocks/>
            </p:cNvGrpSpPr>
            <p:nvPr/>
          </p:nvGrpSpPr>
          <p:grpSpPr bwMode="auto">
            <a:xfrm>
              <a:off x="5438" y="1533"/>
              <a:ext cx="205" cy="309"/>
              <a:chOff x="1383" y="1044"/>
              <a:chExt cx="205" cy="309"/>
            </a:xfrm>
          </p:grpSpPr>
          <p:grpSp>
            <p:nvGrpSpPr>
              <p:cNvPr id="118846" name="Group 140"/>
              <p:cNvGrpSpPr>
                <a:grpSpLocks/>
              </p:cNvGrpSpPr>
              <p:nvPr/>
            </p:nvGrpSpPr>
            <p:grpSpPr bwMode="auto">
              <a:xfrm>
                <a:off x="1415" y="1044"/>
                <a:ext cx="141" cy="144"/>
                <a:chOff x="1395" y="1008"/>
                <a:chExt cx="233" cy="128"/>
              </a:xfrm>
            </p:grpSpPr>
            <p:sp>
              <p:nvSpPr>
                <p:cNvPr id="118848" name="Arc 141"/>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49" name="Arc 142"/>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50" name="Arc 143"/>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8847" name="Text Box 144"/>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latin typeface="Times" panose="02020603050405020304" pitchFamily="18" charset="0"/>
                    <a:ea typeface="宋体" panose="02010600030101010101" pitchFamily="2" charset="-122"/>
                  </a:rPr>
                  <a:t>IN</a:t>
                </a:r>
              </a:p>
            </p:txBody>
          </p:sp>
        </p:grpSp>
      </p:grpSp>
      <p:sp>
        <p:nvSpPr>
          <p:cNvPr id="118820" name="Text Box 145"/>
          <p:cNvSpPr txBox="1">
            <a:spLocks noChangeArrowheads="1"/>
          </p:cNvSpPr>
          <p:nvPr/>
        </p:nvSpPr>
        <p:spPr bwMode="auto">
          <a:xfrm>
            <a:off x="609600" y="2254250"/>
            <a:ext cx="1041400" cy="303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Weekly Fax</a:t>
            </a:r>
          </a:p>
        </p:txBody>
      </p:sp>
      <p:grpSp>
        <p:nvGrpSpPr>
          <p:cNvPr id="118821" name="Group 146"/>
          <p:cNvGrpSpPr>
            <a:grpSpLocks/>
          </p:cNvGrpSpPr>
          <p:nvPr/>
        </p:nvGrpSpPr>
        <p:grpSpPr bwMode="auto">
          <a:xfrm>
            <a:off x="1219200" y="3473450"/>
            <a:ext cx="7731125" cy="152400"/>
            <a:chOff x="768" y="1872"/>
            <a:chExt cx="4870" cy="96"/>
          </a:xfrm>
        </p:grpSpPr>
        <p:sp>
          <p:nvSpPr>
            <p:cNvPr id="118838" name="AutoShape 147" descr="Dark vertical"/>
            <p:cNvSpPr>
              <a:spLocks noChangeArrowheads="1"/>
            </p:cNvSpPr>
            <p:nvPr/>
          </p:nvSpPr>
          <p:spPr bwMode="auto">
            <a:xfrm>
              <a:off x="1728" y="1872"/>
              <a:ext cx="311" cy="96"/>
            </a:xfrm>
            <a:prstGeom prst="rightArrow">
              <a:avLst>
                <a:gd name="adj1" fmla="val 50000"/>
                <a:gd name="adj2" fmla="val 8099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839" name="AutoShape 148" descr="Dark vertical"/>
            <p:cNvSpPr>
              <a:spLocks noChangeArrowheads="1"/>
            </p:cNvSpPr>
            <p:nvPr/>
          </p:nvSpPr>
          <p:spPr bwMode="auto">
            <a:xfrm>
              <a:off x="768" y="1872"/>
              <a:ext cx="311" cy="96"/>
            </a:xfrm>
            <a:prstGeom prst="rightArrow">
              <a:avLst>
                <a:gd name="adj1" fmla="val 50000"/>
                <a:gd name="adj2" fmla="val 8099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840" name="AutoShape 149" descr="Dark vertical"/>
            <p:cNvSpPr>
              <a:spLocks noChangeArrowheads="1"/>
            </p:cNvSpPr>
            <p:nvPr/>
          </p:nvSpPr>
          <p:spPr bwMode="auto">
            <a:xfrm>
              <a:off x="4512"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841" name="AutoShape 150" descr="Dark vertical"/>
            <p:cNvSpPr>
              <a:spLocks noChangeArrowheads="1"/>
            </p:cNvSpPr>
            <p:nvPr/>
          </p:nvSpPr>
          <p:spPr bwMode="auto">
            <a:xfrm>
              <a:off x="3552"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842" name="AutoShape 151" descr="Dark vertical"/>
            <p:cNvSpPr>
              <a:spLocks noChangeArrowheads="1"/>
            </p:cNvSpPr>
            <p:nvPr/>
          </p:nvSpPr>
          <p:spPr bwMode="auto">
            <a:xfrm>
              <a:off x="2688"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18843" name="AutoShape 152" descr="Dark vertical"/>
            <p:cNvSpPr>
              <a:spLocks noChangeArrowheads="1"/>
            </p:cNvSpPr>
            <p:nvPr/>
          </p:nvSpPr>
          <p:spPr bwMode="auto">
            <a:xfrm>
              <a:off x="5328"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sp>
        <p:nvSpPr>
          <p:cNvPr id="118822" name="AutoShape 153" descr="Dark vertical"/>
          <p:cNvSpPr>
            <a:spLocks noChangeArrowheads="1"/>
          </p:cNvSpPr>
          <p:nvPr/>
        </p:nvSpPr>
        <p:spPr bwMode="auto">
          <a:xfrm rot="-8510174">
            <a:off x="6781800" y="2178050"/>
            <a:ext cx="1371600" cy="152400"/>
          </a:xfrm>
          <a:prstGeom prst="rightArrow">
            <a:avLst>
              <a:gd name="adj1" fmla="val 50000"/>
              <a:gd name="adj2" fmla="val 22500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nvGrpSpPr>
          <p:cNvPr id="118823" name="Group 154"/>
          <p:cNvGrpSpPr>
            <a:grpSpLocks/>
          </p:cNvGrpSpPr>
          <p:nvPr/>
        </p:nvGrpSpPr>
        <p:grpSpPr bwMode="auto">
          <a:xfrm>
            <a:off x="7010400" y="1111250"/>
            <a:ext cx="762000" cy="76200"/>
            <a:chOff x="1680" y="1152"/>
            <a:chExt cx="480" cy="48"/>
          </a:xfrm>
        </p:grpSpPr>
        <p:sp>
          <p:nvSpPr>
            <p:cNvPr id="118835" name="Line 155"/>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6" name="Line 156"/>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7" name="Line 157"/>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8824" name="Group 158"/>
          <p:cNvGrpSpPr>
            <a:grpSpLocks/>
          </p:cNvGrpSpPr>
          <p:nvPr/>
        </p:nvGrpSpPr>
        <p:grpSpPr bwMode="auto">
          <a:xfrm>
            <a:off x="7086600" y="1644650"/>
            <a:ext cx="762000" cy="76200"/>
            <a:chOff x="1680" y="1152"/>
            <a:chExt cx="480" cy="48"/>
          </a:xfrm>
        </p:grpSpPr>
        <p:sp>
          <p:nvSpPr>
            <p:cNvPr id="118832" name="Line 159"/>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3" name="Line 160"/>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4" name="Line 161"/>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355" name="Group 162"/>
          <p:cNvGrpSpPr>
            <a:grpSpLocks/>
          </p:cNvGrpSpPr>
          <p:nvPr/>
        </p:nvGrpSpPr>
        <p:grpSpPr bwMode="auto">
          <a:xfrm>
            <a:off x="2743200" y="1949450"/>
            <a:ext cx="3609975" cy="457200"/>
            <a:chOff x="2326" y="458"/>
            <a:chExt cx="2274" cy="288"/>
          </a:xfrm>
        </p:grpSpPr>
        <p:sp>
          <p:nvSpPr>
            <p:cNvPr id="118830" name="Line 163"/>
            <p:cNvSpPr>
              <a:spLocks noChangeShapeType="1"/>
            </p:cNvSpPr>
            <p:nvPr/>
          </p:nvSpPr>
          <p:spPr bwMode="auto">
            <a:xfrm flipH="1">
              <a:off x="2326" y="671"/>
              <a:ext cx="227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31" name="Text Box 164"/>
            <p:cNvSpPr txBox="1">
              <a:spLocks noChangeArrowheads="1"/>
            </p:cNvSpPr>
            <p:nvPr/>
          </p:nvSpPr>
          <p:spPr bwMode="auto">
            <a:xfrm>
              <a:off x="2795" y="458"/>
              <a:ext cx="10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400" b="0">
                  <a:solidFill>
                    <a:srgbClr val="FF0000"/>
                  </a:solidFill>
                  <a:latin typeface="Times" panose="02020603050405020304" pitchFamily="18" charset="0"/>
                  <a:ea typeface="宋体" panose="02010600030101010101" pitchFamily="2" charset="-122"/>
                </a:rPr>
                <a:t>Information</a:t>
              </a:r>
            </a:p>
          </p:txBody>
        </p:sp>
      </p:grpSp>
      <p:grpSp>
        <p:nvGrpSpPr>
          <p:cNvPr id="51368" name="Group 165"/>
          <p:cNvGrpSpPr>
            <a:grpSpLocks/>
          </p:cNvGrpSpPr>
          <p:nvPr/>
        </p:nvGrpSpPr>
        <p:grpSpPr bwMode="auto">
          <a:xfrm>
            <a:off x="2667000" y="4540250"/>
            <a:ext cx="3609975" cy="457200"/>
            <a:chOff x="1848" y="2914"/>
            <a:chExt cx="2274" cy="288"/>
          </a:xfrm>
        </p:grpSpPr>
        <p:sp>
          <p:nvSpPr>
            <p:cNvPr id="118828" name="Line 166"/>
            <p:cNvSpPr>
              <a:spLocks noChangeShapeType="1"/>
            </p:cNvSpPr>
            <p:nvPr/>
          </p:nvSpPr>
          <p:spPr bwMode="auto">
            <a:xfrm rot="10800000" flipH="1">
              <a:off x="1848" y="3127"/>
              <a:ext cx="2274" cy="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29" name="Text Box 167"/>
            <p:cNvSpPr txBox="1">
              <a:spLocks noChangeArrowheads="1"/>
            </p:cNvSpPr>
            <p:nvPr/>
          </p:nvSpPr>
          <p:spPr bwMode="auto">
            <a:xfrm>
              <a:off x="2854" y="2914"/>
              <a:ext cx="7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400" b="0">
                  <a:solidFill>
                    <a:srgbClr val="FF0000"/>
                  </a:solidFill>
                  <a:latin typeface="Times" panose="02020603050405020304" pitchFamily="18" charset="0"/>
                  <a:ea typeface="宋体" panose="02010600030101010101" pitchFamily="2" charset="-122"/>
                </a:rPr>
                <a:t>Material</a:t>
              </a:r>
            </a:p>
          </p:txBody>
        </p:sp>
      </p:grpSp>
      <p:sp>
        <p:nvSpPr>
          <p:cNvPr id="118827" name="页脚占位符 2"/>
          <p:cNvSpPr>
            <a:spLocks noGrp="1"/>
          </p:cNvSpPr>
          <p:nvPr>
            <p:ph type="ftr" sz="quarter" idx="11"/>
          </p:nvPr>
        </p:nvSpPr>
        <p:spPr bwMode="auto">
          <a:xfrm>
            <a:off x="457200" y="6172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1355"/>
                                        </p:tgtEl>
                                        <p:attrNameLst>
                                          <p:attrName>style.visibility</p:attrName>
                                        </p:attrNameLst>
                                      </p:cBhvr>
                                      <p:to>
                                        <p:strVal val="visible"/>
                                      </p:to>
                                    </p:set>
                                    <p:anim calcmode="lin" valueType="num">
                                      <p:cBhvr additive="base">
                                        <p:cTn id="7" dur="500" fill="hold"/>
                                        <p:tgtEl>
                                          <p:spTgt spid="51355"/>
                                        </p:tgtEl>
                                        <p:attrNameLst>
                                          <p:attrName>ppt_x</p:attrName>
                                        </p:attrNameLst>
                                      </p:cBhvr>
                                      <p:tavLst>
                                        <p:tav tm="0">
                                          <p:val>
                                            <p:strVal val="1+#ppt_w/2"/>
                                          </p:val>
                                        </p:tav>
                                        <p:tav tm="100000">
                                          <p:val>
                                            <p:strVal val="#ppt_x"/>
                                          </p:val>
                                        </p:tav>
                                      </p:tavLst>
                                    </p:anim>
                                    <p:anim calcmode="lin" valueType="num">
                                      <p:cBhvr additive="base">
                                        <p:cTn id="8" dur="500" fill="hold"/>
                                        <p:tgtEl>
                                          <p:spTgt spid="513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1368"/>
                                        </p:tgtEl>
                                        <p:attrNameLst>
                                          <p:attrName>style.visibility</p:attrName>
                                        </p:attrNameLst>
                                      </p:cBhvr>
                                      <p:to>
                                        <p:strVal val="visible"/>
                                      </p:to>
                                    </p:set>
                                    <p:anim calcmode="lin" valueType="num">
                                      <p:cBhvr additive="base">
                                        <p:cTn id="13" dur="500" fill="hold"/>
                                        <p:tgtEl>
                                          <p:spTgt spid="51368"/>
                                        </p:tgtEl>
                                        <p:attrNameLst>
                                          <p:attrName>ppt_x</p:attrName>
                                        </p:attrNameLst>
                                      </p:cBhvr>
                                      <p:tavLst>
                                        <p:tav tm="0">
                                          <p:val>
                                            <p:strVal val="0-#ppt_w/2"/>
                                          </p:val>
                                        </p:tav>
                                        <p:tav tm="100000">
                                          <p:val>
                                            <p:strVal val="#ppt_x"/>
                                          </p:val>
                                        </p:tav>
                                      </p:tavLst>
                                    </p:anim>
                                    <p:anim calcmode="lin" valueType="num">
                                      <p:cBhvr additive="base">
                                        <p:cTn id="14" dur="500" fill="hold"/>
                                        <p:tgtEl>
                                          <p:spTgt spid="513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76200"/>
            <a:ext cx="7086600" cy="609600"/>
          </a:xfrm>
        </p:spPr>
        <p:txBody>
          <a:bodyPr>
            <a:normAutofit fontScale="90000"/>
          </a:bodyPr>
          <a:lstStyle/>
          <a:p>
            <a:pPr eaLnBrk="1" hangingPunct="1">
              <a:defRPr/>
            </a:pPr>
            <a:r>
              <a:rPr lang="en-US" altLang="zh-CN" dirty="0" smtClean="0">
                <a:ea typeface="宋体" charset="-122"/>
              </a:rPr>
              <a:t>Future State Questions</a:t>
            </a:r>
          </a:p>
        </p:txBody>
      </p:sp>
      <p:sp>
        <p:nvSpPr>
          <p:cNvPr id="120835" name="Rectangle 3"/>
          <p:cNvSpPr>
            <a:spLocks noGrp="1" noChangeArrowheads="1"/>
          </p:cNvSpPr>
          <p:nvPr>
            <p:ph type="body" idx="1"/>
          </p:nvPr>
        </p:nvSpPr>
        <p:spPr>
          <a:xfrm>
            <a:off x="838200" y="1143000"/>
            <a:ext cx="7391400" cy="3968750"/>
          </a:xfrm>
        </p:spPr>
        <p:txBody>
          <a:bodyPr/>
          <a:lstStyle/>
          <a:p>
            <a:pPr marL="457200" indent="-457200" eaLnBrk="1" hangingPunct="1">
              <a:lnSpc>
                <a:spcPct val="90000"/>
              </a:lnSpc>
              <a:buFontTx/>
              <a:buAutoNum type="arabicPeriod"/>
            </a:pPr>
            <a:r>
              <a:rPr lang="en-US" altLang="zh-CN" sz="2400" smtClean="0"/>
              <a:t>What does the customer really need?</a:t>
            </a:r>
          </a:p>
          <a:p>
            <a:pPr marL="457200" indent="-457200" eaLnBrk="1" hangingPunct="1">
              <a:lnSpc>
                <a:spcPct val="90000"/>
              </a:lnSpc>
              <a:buFontTx/>
              <a:buAutoNum type="arabicPeriod"/>
            </a:pPr>
            <a:r>
              <a:rPr lang="en-US" altLang="zh-CN" sz="2400" smtClean="0"/>
              <a:t>How often will we check our performance to customer needs?</a:t>
            </a:r>
          </a:p>
          <a:p>
            <a:pPr marL="457200" indent="-457200" eaLnBrk="1" hangingPunct="1">
              <a:lnSpc>
                <a:spcPct val="90000"/>
              </a:lnSpc>
              <a:buFontTx/>
              <a:buAutoNum type="arabicPeriod"/>
            </a:pPr>
            <a:r>
              <a:rPr lang="en-US" altLang="zh-CN" sz="2400" smtClean="0"/>
              <a:t>Which steps create value and which are waste?</a:t>
            </a:r>
          </a:p>
          <a:p>
            <a:pPr marL="457200" indent="-457200" eaLnBrk="1" hangingPunct="1">
              <a:lnSpc>
                <a:spcPct val="90000"/>
              </a:lnSpc>
              <a:buFontTx/>
              <a:buAutoNum type="arabicPeriod"/>
            </a:pPr>
            <a:r>
              <a:rPr lang="en-US" altLang="zh-CN" sz="2400" smtClean="0"/>
              <a:t>How can we flow work with fewer interruptions?</a:t>
            </a:r>
          </a:p>
          <a:p>
            <a:pPr marL="457200" indent="-457200" eaLnBrk="1" hangingPunct="1">
              <a:lnSpc>
                <a:spcPct val="90000"/>
              </a:lnSpc>
              <a:buFontTx/>
              <a:buAutoNum type="arabicPeriod"/>
            </a:pPr>
            <a:r>
              <a:rPr lang="en-US" altLang="zh-CN" sz="2400" smtClean="0"/>
              <a:t>How do we control work between interruptions? How will work be prioritized?</a:t>
            </a:r>
          </a:p>
          <a:p>
            <a:pPr marL="457200" indent="-457200" eaLnBrk="1" hangingPunct="1">
              <a:lnSpc>
                <a:spcPct val="90000"/>
              </a:lnSpc>
              <a:buFontTx/>
              <a:buAutoNum type="arabicPeriod"/>
            </a:pPr>
            <a:r>
              <a:rPr lang="en-US" altLang="zh-CN" sz="2400" smtClean="0"/>
              <a:t>Is there an opportunity to balance the work load and/or different activities? </a:t>
            </a:r>
          </a:p>
          <a:p>
            <a:pPr marL="457200" indent="-457200" eaLnBrk="1" hangingPunct="1">
              <a:lnSpc>
                <a:spcPct val="90000"/>
              </a:lnSpc>
              <a:buFontTx/>
              <a:buAutoNum type="arabicPeriod"/>
            </a:pPr>
            <a:r>
              <a:rPr lang="en-US" altLang="zh-CN" sz="2400" smtClean="0"/>
              <a:t>What process improvements will be necessary?</a:t>
            </a:r>
          </a:p>
        </p:txBody>
      </p:sp>
      <p:sp>
        <p:nvSpPr>
          <p:cNvPr id="120836"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Line 2"/>
          <p:cNvSpPr>
            <a:spLocks noChangeShapeType="1"/>
          </p:cNvSpPr>
          <p:nvPr/>
        </p:nvSpPr>
        <p:spPr bwMode="auto">
          <a:xfrm>
            <a:off x="1060450" y="2230438"/>
            <a:ext cx="0" cy="5365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2883" name="Group 3"/>
          <p:cNvGrpSpPr>
            <a:grpSpLocks/>
          </p:cNvGrpSpPr>
          <p:nvPr/>
        </p:nvGrpSpPr>
        <p:grpSpPr bwMode="auto">
          <a:xfrm>
            <a:off x="228600" y="1125538"/>
            <a:ext cx="1676400" cy="1144587"/>
            <a:chOff x="144" y="345"/>
            <a:chExt cx="1056" cy="721"/>
          </a:xfrm>
        </p:grpSpPr>
        <p:sp>
          <p:nvSpPr>
            <p:cNvPr id="123044" name="Text Box 4"/>
            <p:cNvSpPr txBox="1">
              <a:spLocks noChangeArrowheads="1"/>
            </p:cNvSpPr>
            <p:nvPr/>
          </p:nvSpPr>
          <p:spPr bwMode="auto">
            <a:xfrm>
              <a:off x="144" y="464"/>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Incoming</a:t>
              </a:r>
            </a:p>
            <a:p>
              <a:pPr algn="ctr" eaLnBrk="1" hangingPunct="1">
                <a:spcBef>
                  <a:spcPct val="0"/>
                </a:spcBef>
                <a:spcAft>
                  <a:spcPct val="0"/>
                </a:spcAft>
                <a:buFontTx/>
                <a:buNone/>
              </a:pPr>
              <a:r>
                <a:rPr lang="en-US" altLang="zh-CN" sz="1800" b="0">
                  <a:ea typeface="宋体" panose="02010600030101010101" pitchFamily="2" charset="-122"/>
                </a:rPr>
                <a:t>Orders</a:t>
              </a:r>
            </a:p>
          </p:txBody>
        </p:sp>
        <p:sp>
          <p:nvSpPr>
            <p:cNvPr id="123045" name="Rectangle 5"/>
            <p:cNvSpPr>
              <a:spLocks noChangeArrowheads="1"/>
            </p:cNvSpPr>
            <p:nvPr/>
          </p:nvSpPr>
          <p:spPr bwMode="auto">
            <a:xfrm>
              <a:off x="228" y="345"/>
              <a:ext cx="879"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3046" name="Freeform 6"/>
            <p:cNvSpPr>
              <a:spLocks/>
            </p:cNvSpPr>
            <p:nvPr/>
          </p:nvSpPr>
          <p:spPr bwMode="auto">
            <a:xfrm>
              <a:off x="249" y="367"/>
              <a:ext cx="836" cy="674"/>
            </a:xfrm>
            <a:custGeom>
              <a:avLst/>
              <a:gdLst>
                <a:gd name="T0" fmla="*/ 0 w 836"/>
                <a:gd name="T1" fmla="*/ 113 h 674"/>
                <a:gd name="T2" fmla="*/ 0 w 836"/>
                <a:gd name="T3" fmla="*/ 674 h 674"/>
                <a:gd name="T4" fmla="*/ 836 w 836"/>
                <a:gd name="T5" fmla="*/ 674 h 674"/>
                <a:gd name="T6" fmla="*/ 836 w 836"/>
                <a:gd name="T7" fmla="*/ 0 h 674"/>
                <a:gd name="T8" fmla="*/ 0 60000 65536"/>
                <a:gd name="T9" fmla="*/ 0 60000 65536"/>
                <a:gd name="T10" fmla="*/ 0 60000 65536"/>
                <a:gd name="T11" fmla="*/ 0 60000 65536"/>
                <a:gd name="T12" fmla="*/ 0 w 836"/>
                <a:gd name="T13" fmla="*/ 0 h 674"/>
                <a:gd name="T14" fmla="*/ 836 w 836"/>
                <a:gd name="T15" fmla="*/ 674 h 674"/>
              </a:gdLst>
              <a:ahLst/>
              <a:cxnLst>
                <a:cxn ang="T8">
                  <a:pos x="T0" y="T1"/>
                </a:cxn>
                <a:cxn ang="T9">
                  <a:pos x="T2" y="T3"/>
                </a:cxn>
                <a:cxn ang="T10">
                  <a:pos x="T4" y="T5"/>
                </a:cxn>
                <a:cxn ang="T11">
                  <a:pos x="T6" y="T7"/>
                </a:cxn>
              </a:cxnLst>
              <a:rect l="T12" t="T13" r="T14" b="T15"/>
              <a:pathLst>
                <a:path w="836" h="674">
                  <a:moveTo>
                    <a:pt x="0" y="113"/>
                  </a:moveTo>
                  <a:lnTo>
                    <a:pt x="0" y="674"/>
                  </a:lnTo>
                  <a:lnTo>
                    <a:pt x="836" y="674"/>
                  </a:lnTo>
                  <a:lnTo>
                    <a:pt x="83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047" name="Line 7"/>
            <p:cNvSpPr>
              <a:spLocks noChangeShapeType="1"/>
            </p:cNvSpPr>
            <p:nvPr/>
          </p:nvSpPr>
          <p:spPr bwMode="auto">
            <a:xfrm flipV="1">
              <a:off x="509"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8" name="Line 8"/>
            <p:cNvSpPr>
              <a:spLocks noChangeShapeType="1"/>
            </p:cNvSpPr>
            <p:nvPr/>
          </p:nvSpPr>
          <p:spPr bwMode="auto">
            <a:xfrm flipV="1">
              <a:off x="824"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9" name="Line 9"/>
            <p:cNvSpPr>
              <a:spLocks noChangeShapeType="1"/>
            </p:cNvSpPr>
            <p:nvPr/>
          </p:nvSpPr>
          <p:spPr bwMode="auto">
            <a:xfrm flipV="1">
              <a:off x="824" y="367"/>
              <a:ext cx="26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0" name="Line 10"/>
            <p:cNvSpPr>
              <a:spLocks noChangeShapeType="1"/>
            </p:cNvSpPr>
            <p:nvPr/>
          </p:nvSpPr>
          <p:spPr bwMode="auto">
            <a:xfrm flipV="1">
              <a:off x="509" y="367"/>
              <a:ext cx="315"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1" name="Line 11"/>
            <p:cNvSpPr>
              <a:spLocks noChangeShapeType="1"/>
            </p:cNvSpPr>
            <p:nvPr/>
          </p:nvSpPr>
          <p:spPr bwMode="auto">
            <a:xfrm flipV="1">
              <a:off x="249" y="367"/>
              <a:ext cx="26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2884" name="Group 12"/>
          <p:cNvGrpSpPr>
            <a:grpSpLocks/>
          </p:cNvGrpSpPr>
          <p:nvPr/>
        </p:nvGrpSpPr>
        <p:grpSpPr bwMode="auto">
          <a:xfrm>
            <a:off x="228600" y="2816225"/>
            <a:ext cx="1066800" cy="1003300"/>
            <a:chOff x="144" y="1410"/>
            <a:chExt cx="672" cy="632"/>
          </a:xfrm>
        </p:grpSpPr>
        <p:grpSp>
          <p:nvGrpSpPr>
            <p:cNvPr id="123039" name="Group 13"/>
            <p:cNvGrpSpPr>
              <a:grpSpLocks/>
            </p:cNvGrpSpPr>
            <p:nvPr/>
          </p:nvGrpSpPr>
          <p:grpSpPr bwMode="auto">
            <a:xfrm>
              <a:off x="144" y="1410"/>
              <a:ext cx="672" cy="624"/>
              <a:chOff x="2352" y="1296"/>
              <a:chExt cx="816" cy="624"/>
            </a:xfrm>
          </p:grpSpPr>
          <p:sp>
            <p:nvSpPr>
              <p:cNvPr id="123042" name="Rectangle 14"/>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3043" name="Line 15"/>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040" name="Text Box 16"/>
            <p:cNvSpPr txBox="1">
              <a:spLocks noChangeArrowheads="1"/>
            </p:cNvSpPr>
            <p:nvPr/>
          </p:nvSpPr>
          <p:spPr bwMode="auto">
            <a:xfrm>
              <a:off x="144" y="1440"/>
              <a:ext cx="6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Receive Order</a:t>
              </a:r>
            </a:p>
          </p:txBody>
        </p:sp>
        <p:sp>
          <p:nvSpPr>
            <p:cNvPr id="123041" name="Text Box 17"/>
            <p:cNvSpPr txBox="1">
              <a:spLocks noChangeArrowheads="1"/>
            </p:cNvSpPr>
            <p:nvPr/>
          </p:nvSpPr>
          <p:spPr bwMode="auto">
            <a:xfrm>
              <a:off x="144" y="1851"/>
              <a:ext cx="294"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Fax</a:t>
              </a:r>
            </a:p>
          </p:txBody>
        </p:sp>
      </p:grpSp>
      <p:grpSp>
        <p:nvGrpSpPr>
          <p:cNvPr id="122885" name="Group 18"/>
          <p:cNvGrpSpPr>
            <a:grpSpLocks/>
          </p:cNvGrpSpPr>
          <p:nvPr/>
        </p:nvGrpSpPr>
        <p:grpSpPr bwMode="auto">
          <a:xfrm>
            <a:off x="1676400" y="2816225"/>
            <a:ext cx="1066800" cy="1003300"/>
            <a:chOff x="1056" y="1410"/>
            <a:chExt cx="672" cy="632"/>
          </a:xfrm>
        </p:grpSpPr>
        <p:grpSp>
          <p:nvGrpSpPr>
            <p:cNvPr id="123034" name="Group 19"/>
            <p:cNvGrpSpPr>
              <a:grpSpLocks/>
            </p:cNvGrpSpPr>
            <p:nvPr/>
          </p:nvGrpSpPr>
          <p:grpSpPr bwMode="auto">
            <a:xfrm>
              <a:off x="1056" y="1410"/>
              <a:ext cx="672" cy="624"/>
              <a:chOff x="2352" y="1296"/>
              <a:chExt cx="816" cy="624"/>
            </a:xfrm>
          </p:grpSpPr>
          <p:sp>
            <p:nvSpPr>
              <p:cNvPr id="123037" name="Rectangle 20"/>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3038" name="Line 21"/>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035" name="Text Box 22"/>
            <p:cNvSpPr txBox="1">
              <a:spLocks noChangeArrowheads="1"/>
            </p:cNvSpPr>
            <p:nvPr/>
          </p:nvSpPr>
          <p:spPr bwMode="auto">
            <a:xfrm>
              <a:off x="1056" y="1440"/>
              <a:ext cx="6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Check Credit</a:t>
              </a:r>
            </a:p>
          </p:txBody>
        </p:sp>
        <p:sp>
          <p:nvSpPr>
            <p:cNvPr id="123036" name="Text Box 23"/>
            <p:cNvSpPr txBox="1">
              <a:spLocks noChangeArrowheads="1"/>
            </p:cNvSpPr>
            <p:nvPr/>
          </p:nvSpPr>
          <p:spPr bwMode="auto">
            <a:xfrm>
              <a:off x="1056" y="1851"/>
              <a:ext cx="289"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FIN</a:t>
              </a:r>
            </a:p>
          </p:txBody>
        </p:sp>
      </p:grpSp>
      <p:grpSp>
        <p:nvGrpSpPr>
          <p:cNvPr id="122886" name="Group 24"/>
          <p:cNvGrpSpPr>
            <a:grpSpLocks/>
          </p:cNvGrpSpPr>
          <p:nvPr/>
        </p:nvGrpSpPr>
        <p:grpSpPr bwMode="auto">
          <a:xfrm>
            <a:off x="3200400" y="2767013"/>
            <a:ext cx="1143000" cy="1052512"/>
            <a:chOff x="2016" y="1379"/>
            <a:chExt cx="720" cy="663"/>
          </a:xfrm>
        </p:grpSpPr>
        <p:grpSp>
          <p:nvGrpSpPr>
            <p:cNvPr id="123029" name="Group 25"/>
            <p:cNvGrpSpPr>
              <a:grpSpLocks/>
            </p:cNvGrpSpPr>
            <p:nvPr/>
          </p:nvGrpSpPr>
          <p:grpSpPr bwMode="auto">
            <a:xfrm>
              <a:off x="2016" y="1410"/>
              <a:ext cx="720" cy="624"/>
              <a:chOff x="2352" y="1296"/>
              <a:chExt cx="816" cy="624"/>
            </a:xfrm>
          </p:grpSpPr>
          <p:sp>
            <p:nvSpPr>
              <p:cNvPr id="123032" name="Rectangle 26"/>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3033" name="Line 27"/>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030" name="Text Box 28"/>
            <p:cNvSpPr txBox="1">
              <a:spLocks noChangeArrowheads="1"/>
            </p:cNvSpPr>
            <p:nvPr/>
          </p:nvSpPr>
          <p:spPr bwMode="auto">
            <a:xfrm>
              <a:off x="2072" y="1379"/>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Review &amp; Enter Order</a:t>
              </a:r>
            </a:p>
          </p:txBody>
        </p:sp>
        <p:sp>
          <p:nvSpPr>
            <p:cNvPr id="123031" name="Text Box 29"/>
            <p:cNvSpPr txBox="1">
              <a:spLocks noChangeArrowheads="1"/>
            </p:cNvSpPr>
            <p:nvPr/>
          </p:nvSpPr>
          <p:spPr bwMode="auto">
            <a:xfrm>
              <a:off x="2016"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22887" name="Group 30"/>
          <p:cNvGrpSpPr>
            <a:grpSpLocks/>
          </p:cNvGrpSpPr>
          <p:nvPr/>
        </p:nvGrpSpPr>
        <p:grpSpPr bwMode="auto">
          <a:xfrm>
            <a:off x="4648200" y="2816225"/>
            <a:ext cx="1160463" cy="1003300"/>
            <a:chOff x="2928" y="1410"/>
            <a:chExt cx="731" cy="632"/>
          </a:xfrm>
        </p:grpSpPr>
        <p:grpSp>
          <p:nvGrpSpPr>
            <p:cNvPr id="123024" name="Group 31"/>
            <p:cNvGrpSpPr>
              <a:grpSpLocks/>
            </p:cNvGrpSpPr>
            <p:nvPr/>
          </p:nvGrpSpPr>
          <p:grpSpPr bwMode="auto">
            <a:xfrm>
              <a:off x="2976" y="1410"/>
              <a:ext cx="624" cy="624"/>
              <a:chOff x="2352" y="1296"/>
              <a:chExt cx="816" cy="624"/>
            </a:xfrm>
          </p:grpSpPr>
          <p:sp>
            <p:nvSpPr>
              <p:cNvPr id="123027" name="Rectangle 32"/>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3028" name="Line 33"/>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025" name="Text Box 34"/>
            <p:cNvSpPr txBox="1">
              <a:spLocks noChangeArrowheads="1"/>
            </p:cNvSpPr>
            <p:nvPr/>
          </p:nvSpPr>
          <p:spPr bwMode="auto">
            <a:xfrm>
              <a:off x="2928" y="1440"/>
              <a:ext cx="7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Reconcile Order</a:t>
              </a:r>
            </a:p>
          </p:txBody>
        </p:sp>
        <p:sp>
          <p:nvSpPr>
            <p:cNvPr id="123026" name="Text Box 35"/>
            <p:cNvSpPr txBox="1">
              <a:spLocks noChangeArrowheads="1"/>
            </p:cNvSpPr>
            <p:nvPr/>
          </p:nvSpPr>
          <p:spPr bwMode="auto">
            <a:xfrm>
              <a:off x="2976"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22888" name="Group 36"/>
          <p:cNvGrpSpPr>
            <a:grpSpLocks/>
          </p:cNvGrpSpPr>
          <p:nvPr/>
        </p:nvGrpSpPr>
        <p:grpSpPr bwMode="auto">
          <a:xfrm>
            <a:off x="6096000" y="2816225"/>
            <a:ext cx="1143000" cy="1003300"/>
            <a:chOff x="3840" y="1410"/>
            <a:chExt cx="720" cy="632"/>
          </a:xfrm>
        </p:grpSpPr>
        <p:grpSp>
          <p:nvGrpSpPr>
            <p:cNvPr id="123019" name="Group 37"/>
            <p:cNvGrpSpPr>
              <a:grpSpLocks/>
            </p:cNvGrpSpPr>
            <p:nvPr/>
          </p:nvGrpSpPr>
          <p:grpSpPr bwMode="auto">
            <a:xfrm>
              <a:off x="3840" y="1410"/>
              <a:ext cx="720" cy="624"/>
              <a:chOff x="2352" y="1296"/>
              <a:chExt cx="816" cy="624"/>
            </a:xfrm>
          </p:grpSpPr>
          <p:sp>
            <p:nvSpPr>
              <p:cNvPr id="123022" name="Rectangle 38"/>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3023" name="Line 39"/>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020" name="Text Box 40"/>
            <p:cNvSpPr txBox="1">
              <a:spLocks noChangeArrowheads="1"/>
            </p:cNvSpPr>
            <p:nvPr/>
          </p:nvSpPr>
          <p:spPr bwMode="auto">
            <a:xfrm>
              <a:off x="3888" y="1440"/>
              <a:ext cx="6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Confirm Order</a:t>
              </a:r>
            </a:p>
          </p:txBody>
        </p:sp>
        <p:sp>
          <p:nvSpPr>
            <p:cNvPr id="123021" name="Text Box 41"/>
            <p:cNvSpPr txBox="1">
              <a:spLocks noChangeArrowheads="1"/>
            </p:cNvSpPr>
            <p:nvPr/>
          </p:nvSpPr>
          <p:spPr bwMode="auto">
            <a:xfrm>
              <a:off x="3844" y="1851"/>
              <a:ext cx="410"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Phone</a:t>
              </a:r>
            </a:p>
          </p:txBody>
        </p:sp>
      </p:grpSp>
      <p:grpSp>
        <p:nvGrpSpPr>
          <p:cNvPr id="122889" name="Group 42"/>
          <p:cNvGrpSpPr>
            <a:grpSpLocks/>
          </p:cNvGrpSpPr>
          <p:nvPr/>
        </p:nvGrpSpPr>
        <p:grpSpPr bwMode="auto">
          <a:xfrm>
            <a:off x="7620000" y="2816225"/>
            <a:ext cx="1027113" cy="1003300"/>
            <a:chOff x="4800" y="1410"/>
            <a:chExt cx="647" cy="632"/>
          </a:xfrm>
        </p:grpSpPr>
        <p:grpSp>
          <p:nvGrpSpPr>
            <p:cNvPr id="123014" name="Group 43"/>
            <p:cNvGrpSpPr>
              <a:grpSpLocks/>
            </p:cNvGrpSpPr>
            <p:nvPr/>
          </p:nvGrpSpPr>
          <p:grpSpPr bwMode="auto">
            <a:xfrm>
              <a:off x="4800" y="1410"/>
              <a:ext cx="624" cy="624"/>
              <a:chOff x="2352" y="1296"/>
              <a:chExt cx="816" cy="624"/>
            </a:xfrm>
          </p:grpSpPr>
          <p:sp>
            <p:nvSpPr>
              <p:cNvPr id="123017" name="Rectangle 44"/>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3018" name="Line 45"/>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015" name="Text Box 46"/>
            <p:cNvSpPr txBox="1">
              <a:spLocks noChangeArrowheads="1"/>
            </p:cNvSpPr>
            <p:nvPr/>
          </p:nvSpPr>
          <p:spPr bwMode="auto">
            <a:xfrm>
              <a:off x="4800" y="1458"/>
              <a:ext cx="6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Finalize Order</a:t>
              </a:r>
            </a:p>
          </p:txBody>
        </p:sp>
        <p:sp>
          <p:nvSpPr>
            <p:cNvPr id="123016" name="Text Box 47"/>
            <p:cNvSpPr txBox="1">
              <a:spLocks noChangeArrowheads="1"/>
            </p:cNvSpPr>
            <p:nvPr/>
          </p:nvSpPr>
          <p:spPr bwMode="auto">
            <a:xfrm>
              <a:off x="4800"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22890" name="Group 48"/>
          <p:cNvGrpSpPr>
            <a:grpSpLocks/>
          </p:cNvGrpSpPr>
          <p:nvPr/>
        </p:nvGrpSpPr>
        <p:grpSpPr bwMode="auto">
          <a:xfrm>
            <a:off x="5994400" y="1216025"/>
            <a:ext cx="1158875" cy="914400"/>
            <a:chOff x="3776" y="402"/>
            <a:chExt cx="730" cy="576"/>
          </a:xfrm>
        </p:grpSpPr>
        <p:sp>
          <p:nvSpPr>
            <p:cNvPr id="123011" name="Rectangle 49"/>
            <p:cNvSpPr>
              <a:spLocks noChangeArrowheads="1"/>
            </p:cNvSpPr>
            <p:nvPr/>
          </p:nvSpPr>
          <p:spPr bwMode="auto">
            <a:xfrm>
              <a:off x="3850" y="402"/>
              <a:ext cx="566"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3012" name="Rectangle 50"/>
            <p:cNvSpPr>
              <a:spLocks noChangeArrowheads="1"/>
            </p:cNvSpPr>
            <p:nvPr/>
          </p:nvSpPr>
          <p:spPr bwMode="auto">
            <a:xfrm>
              <a:off x="3776" y="786"/>
              <a:ext cx="730"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3013" name="Text Box 51"/>
            <p:cNvSpPr txBox="1">
              <a:spLocks noChangeArrowheads="1"/>
            </p:cNvSpPr>
            <p:nvPr/>
          </p:nvSpPr>
          <p:spPr bwMode="auto">
            <a:xfrm>
              <a:off x="3920" y="49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ea typeface="宋体" panose="02010600030101010101" pitchFamily="2" charset="-122"/>
                </a:rPr>
                <a:t>MRP</a:t>
              </a:r>
            </a:p>
          </p:txBody>
        </p:sp>
      </p:grpSp>
      <p:sp>
        <p:nvSpPr>
          <p:cNvPr id="122891" name="Text Box 52"/>
          <p:cNvSpPr txBox="1">
            <a:spLocks noChangeArrowheads="1"/>
          </p:cNvSpPr>
          <p:nvPr/>
        </p:nvSpPr>
        <p:spPr bwMode="auto">
          <a:xfrm>
            <a:off x="7899400" y="1492250"/>
            <a:ext cx="815975" cy="577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MRP</a:t>
            </a:r>
          </a:p>
          <a:p>
            <a:pPr eaLnBrk="1" hangingPunct="1">
              <a:spcBef>
                <a:spcPct val="0"/>
              </a:spcBef>
              <a:spcAft>
                <a:spcPct val="0"/>
              </a:spcAft>
              <a:buFontTx/>
              <a:buNone/>
            </a:pPr>
            <a:r>
              <a:rPr lang="en-US" altLang="zh-CN" sz="1000" b="0">
                <a:ea typeface="宋体" panose="02010600030101010101" pitchFamily="2" charset="-122"/>
              </a:rPr>
              <a:t>Production</a:t>
            </a:r>
          </a:p>
          <a:p>
            <a:pPr eaLnBrk="1" hangingPunct="1">
              <a:spcBef>
                <a:spcPct val="0"/>
              </a:spcBef>
              <a:spcAft>
                <a:spcPct val="0"/>
              </a:spcAft>
              <a:buFontTx/>
              <a:buNone/>
            </a:pPr>
            <a:r>
              <a:rPr lang="en-US" altLang="zh-CN" sz="1000" b="0">
                <a:ea typeface="宋体" panose="02010600030101010101" pitchFamily="2" charset="-122"/>
              </a:rPr>
              <a:t>Schedule</a:t>
            </a:r>
          </a:p>
        </p:txBody>
      </p:sp>
      <p:sp>
        <p:nvSpPr>
          <p:cNvPr id="122892" name="Text Box 53"/>
          <p:cNvSpPr txBox="1">
            <a:spLocks noChangeArrowheads="1"/>
          </p:cNvSpPr>
          <p:nvPr/>
        </p:nvSpPr>
        <p:spPr bwMode="auto">
          <a:xfrm>
            <a:off x="7766050" y="958850"/>
            <a:ext cx="1025525"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Semi-Weekly</a:t>
            </a:r>
          </a:p>
          <a:p>
            <a:pPr eaLnBrk="1" hangingPunct="1">
              <a:spcBef>
                <a:spcPct val="0"/>
              </a:spcBef>
              <a:spcAft>
                <a:spcPct val="0"/>
              </a:spcAft>
              <a:buFontTx/>
              <a:buNone/>
            </a:pPr>
            <a:r>
              <a:rPr lang="en-US" altLang="zh-CN" sz="1000" b="0">
                <a:ea typeface="宋体" panose="02010600030101010101" pitchFamily="2" charset="-122"/>
              </a:rPr>
              <a:t>Ship Schedule</a:t>
            </a:r>
          </a:p>
        </p:txBody>
      </p:sp>
      <p:sp>
        <p:nvSpPr>
          <p:cNvPr id="122893" name="Text Box 54"/>
          <p:cNvSpPr txBox="1">
            <a:spLocks noChangeArrowheads="1"/>
          </p:cNvSpPr>
          <p:nvPr/>
        </p:nvSpPr>
        <p:spPr bwMode="auto">
          <a:xfrm>
            <a:off x="1060450" y="5027613"/>
            <a:ext cx="6746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days</a:t>
            </a:r>
          </a:p>
        </p:txBody>
      </p:sp>
      <p:sp>
        <p:nvSpPr>
          <p:cNvPr id="122894" name="Text Box 55"/>
          <p:cNvSpPr txBox="1">
            <a:spLocks noChangeArrowheads="1"/>
          </p:cNvSpPr>
          <p:nvPr/>
        </p:nvSpPr>
        <p:spPr bwMode="auto">
          <a:xfrm>
            <a:off x="2601913" y="502761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days</a:t>
            </a:r>
          </a:p>
        </p:txBody>
      </p:sp>
      <p:sp>
        <p:nvSpPr>
          <p:cNvPr id="122895" name="Text Box 56"/>
          <p:cNvSpPr txBox="1">
            <a:spLocks noChangeArrowheads="1"/>
          </p:cNvSpPr>
          <p:nvPr/>
        </p:nvSpPr>
        <p:spPr bwMode="auto">
          <a:xfrm>
            <a:off x="4202113" y="502761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 days</a:t>
            </a:r>
          </a:p>
        </p:txBody>
      </p:sp>
      <p:sp>
        <p:nvSpPr>
          <p:cNvPr id="122896" name="Text Box 57"/>
          <p:cNvSpPr txBox="1">
            <a:spLocks noChangeArrowheads="1"/>
          </p:cNvSpPr>
          <p:nvPr/>
        </p:nvSpPr>
        <p:spPr bwMode="auto">
          <a:xfrm>
            <a:off x="5573713" y="502761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 days</a:t>
            </a:r>
          </a:p>
        </p:txBody>
      </p:sp>
      <p:sp>
        <p:nvSpPr>
          <p:cNvPr id="122897" name="Text Box 58"/>
          <p:cNvSpPr txBox="1">
            <a:spLocks noChangeArrowheads="1"/>
          </p:cNvSpPr>
          <p:nvPr/>
        </p:nvSpPr>
        <p:spPr bwMode="auto">
          <a:xfrm>
            <a:off x="7156450" y="5027613"/>
            <a:ext cx="7588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.25 days</a:t>
            </a:r>
          </a:p>
        </p:txBody>
      </p:sp>
      <p:sp>
        <p:nvSpPr>
          <p:cNvPr id="122898" name="Text Box 59"/>
          <p:cNvSpPr txBox="1">
            <a:spLocks noChangeArrowheads="1"/>
          </p:cNvSpPr>
          <p:nvPr/>
        </p:nvSpPr>
        <p:spPr bwMode="auto">
          <a:xfrm>
            <a:off x="8435975" y="5027613"/>
            <a:ext cx="555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day</a:t>
            </a:r>
          </a:p>
        </p:txBody>
      </p:sp>
      <p:grpSp>
        <p:nvGrpSpPr>
          <p:cNvPr id="122899" name="Group 60"/>
          <p:cNvGrpSpPr>
            <a:grpSpLocks/>
          </p:cNvGrpSpPr>
          <p:nvPr/>
        </p:nvGrpSpPr>
        <p:grpSpPr bwMode="auto">
          <a:xfrm>
            <a:off x="671513" y="5226050"/>
            <a:ext cx="8256587" cy="487363"/>
            <a:chOff x="423" y="2928"/>
            <a:chExt cx="5201" cy="307"/>
          </a:xfrm>
        </p:grpSpPr>
        <p:sp>
          <p:nvSpPr>
            <p:cNvPr id="122985" name="Line 61"/>
            <p:cNvSpPr>
              <a:spLocks noChangeShapeType="1"/>
            </p:cNvSpPr>
            <p:nvPr/>
          </p:nvSpPr>
          <p:spPr bwMode="auto">
            <a:xfrm>
              <a:off x="3884" y="2929"/>
              <a:ext cx="0" cy="3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2986" name="Group 62"/>
            <p:cNvGrpSpPr>
              <a:grpSpLocks/>
            </p:cNvGrpSpPr>
            <p:nvPr/>
          </p:nvGrpSpPr>
          <p:grpSpPr bwMode="auto">
            <a:xfrm>
              <a:off x="423" y="2928"/>
              <a:ext cx="5201" cy="307"/>
              <a:chOff x="423" y="2928"/>
              <a:chExt cx="5201" cy="307"/>
            </a:xfrm>
          </p:grpSpPr>
          <p:cxnSp>
            <p:nvCxnSpPr>
              <p:cNvPr id="122987" name="AutoShape 63"/>
              <p:cNvCxnSpPr>
                <a:cxnSpLocks noChangeShapeType="1"/>
              </p:cNvCxnSpPr>
              <p:nvPr/>
            </p:nvCxnSpPr>
            <p:spPr bwMode="auto">
              <a:xfrm flipH="1">
                <a:off x="423" y="3233"/>
                <a:ext cx="33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2988" name="Line 64"/>
              <p:cNvSpPr>
                <a:spLocks noChangeShapeType="1"/>
              </p:cNvSpPr>
              <p:nvPr/>
            </p:nvSpPr>
            <p:spPr bwMode="auto">
              <a:xfrm flipV="1">
                <a:off x="754"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9" name="Line 65"/>
              <p:cNvSpPr>
                <a:spLocks noChangeShapeType="1"/>
              </p:cNvSpPr>
              <p:nvPr/>
            </p:nvSpPr>
            <p:spPr bwMode="auto">
              <a:xfrm>
                <a:off x="754" y="2945"/>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0" name="Line 66"/>
              <p:cNvSpPr>
                <a:spLocks noChangeShapeType="1"/>
              </p:cNvSpPr>
              <p:nvPr/>
            </p:nvSpPr>
            <p:spPr bwMode="auto">
              <a:xfrm>
                <a:off x="1038"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1" name="Line 67"/>
              <p:cNvSpPr>
                <a:spLocks noChangeShapeType="1"/>
              </p:cNvSpPr>
              <p:nvPr/>
            </p:nvSpPr>
            <p:spPr bwMode="auto">
              <a:xfrm>
                <a:off x="1038" y="3233"/>
                <a:ext cx="3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2992" name="AutoShape 68"/>
              <p:cNvCxnSpPr>
                <a:cxnSpLocks noChangeShapeType="1"/>
              </p:cNvCxnSpPr>
              <p:nvPr/>
            </p:nvCxnSpPr>
            <p:spPr bwMode="auto">
              <a:xfrm flipH="1">
                <a:off x="1323" y="3233"/>
                <a:ext cx="409"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2993" name="Line 69"/>
              <p:cNvSpPr>
                <a:spLocks noChangeShapeType="1"/>
              </p:cNvSpPr>
              <p:nvPr/>
            </p:nvSpPr>
            <p:spPr bwMode="auto">
              <a:xfrm flipV="1">
                <a:off x="1732"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4" name="Line 70"/>
              <p:cNvSpPr>
                <a:spLocks noChangeShapeType="1"/>
              </p:cNvSpPr>
              <p:nvPr/>
            </p:nvSpPr>
            <p:spPr bwMode="auto">
              <a:xfrm>
                <a:off x="1732" y="2945"/>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5" name="Line 71"/>
              <p:cNvSpPr>
                <a:spLocks noChangeShapeType="1"/>
              </p:cNvSpPr>
              <p:nvPr/>
            </p:nvSpPr>
            <p:spPr bwMode="auto">
              <a:xfrm>
                <a:off x="2016"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2996" name="AutoShape 72"/>
              <p:cNvCxnSpPr>
                <a:cxnSpLocks noChangeShapeType="1"/>
                <a:stCxn id="122995" idx="1"/>
              </p:cNvCxnSpPr>
              <p:nvPr/>
            </p:nvCxnSpPr>
            <p:spPr bwMode="auto">
              <a:xfrm>
                <a:off x="2016" y="3233"/>
                <a:ext cx="76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2997" name="AutoShape 73"/>
              <p:cNvCxnSpPr>
                <a:cxnSpLocks noChangeShapeType="1"/>
              </p:cNvCxnSpPr>
              <p:nvPr/>
            </p:nvCxnSpPr>
            <p:spPr bwMode="auto">
              <a:xfrm flipV="1">
                <a:off x="2777" y="2945"/>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2998" name="Line 74"/>
              <p:cNvSpPr>
                <a:spLocks noChangeShapeType="1"/>
              </p:cNvSpPr>
              <p:nvPr/>
            </p:nvSpPr>
            <p:spPr bwMode="auto">
              <a:xfrm>
                <a:off x="2777" y="2945"/>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9" name="Line 75"/>
              <p:cNvSpPr>
                <a:spLocks noChangeShapeType="1"/>
              </p:cNvSpPr>
              <p:nvPr/>
            </p:nvSpPr>
            <p:spPr bwMode="auto">
              <a:xfrm>
                <a:off x="2991" y="2945"/>
                <a:ext cx="0" cy="2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3000" name="AutoShape 76"/>
              <p:cNvCxnSpPr>
                <a:cxnSpLocks noChangeShapeType="1"/>
              </p:cNvCxnSpPr>
              <p:nvPr/>
            </p:nvCxnSpPr>
            <p:spPr bwMode="auto">
              <a:xfrm flipH="1">
                <a:off x="3003" y="3235"/>
                <a:ext cx="597"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3001" name="Line 77"/>
              <p:cNvSpPr>
                <a:spLocks noChangeShapeType="1"/>
              </p:cNvSpPr>
              <p:nvPr/>
            </p:nvSpPr>
            <p:spPr bwMode="auto">
              <a:xfrm flipV="1">
                <a:off x="3600" y="2928"/>
                <a:ext cx="0" cy="2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02" name="Line 78"/>
              <p:cNvSpPr>
                <a:spLocks noChangeShapeType="1"/>
              </p:cNvSpPr>
              <p:nvPr/>
            </p:nvSpPr>
            <p:spPr bwMode="auto">
              <a:xfrm>
                <a:off x="3600" y="2928"/>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3003" name="AutoShape 79"/>
              <p:cNvCxnSpPr>
                <a:cxnSpLocks noChangeShapeType="1"/>
              </p:cNvCxnSpPr>
              <p:nvPr/>
            </p:nvCxnSpPr>
            <p:spPr bwMode="auto">
              <a:xfrm>
                <a:off x="3884" y="3233"/>
                <a:ext cx="76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3004" name="AutoShape 80"/>
              <p:cNvCxnSpPr>
                <a:cxnSpLocks noChangeShapeType="1"/>
              </p:cNvCxnSpPr>
              <p:nvPr/>
            </p:nvCxnSpPr>
            <p:spPr bwMode="auto">
              <a:xfrm flipV="1">
                <a:off x="4645" y="2928"/>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3005" name="Line 81"/>
              <p:cNvSpPr>
                <a:spLocks noChangeShapeType="1"/>
              </p:cNvSpPr>
              <p:nvPr/>
            </p:nvSpPr>
            <p:spPr bwMode="auto">
              <a:xfrm>
                <a:off x="4645" y="2928"/>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06" name="Line 82"/>
              <p:cNvSpPr>
                <a:spLocks noChangeShapeType="1"/>
              </p:cNvSpPr>
              <p:nvPr/>
            </p:nvSpPr>
            <p:spPr bwMode="auto">
              <a:xfrm>
                <a:off x="4859" y="29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3007" name="AutoShape 83"/>
              <p:cNvCxnSpPr>
                <a:cxnSpLocks noChangeShapeType="1"/>
              </p:cNvCxnSpPr>
              <p:nvPr/>
            </p:nvCxnSpPr>
            <p:spPr bwMode="auto">
              <a:xfrm flipV="1">
                <a:off x="4873" y="3214"/>
                <a:ext cx="537" cy="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3008" name="AutoShape 84"/>
              <p:cNvCxnSpPr>
                <a:cxnSpLocks noChangeShapeType="1"/>
              </p:cNvCxnSpPr>
              <p:nvPr/>
            </p:nvCxnSpPr>
            <p:spPr bwMode="auto">
              <a:xfrm flipV="1">
                <a:off x="5410" y="2928"/>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3009" name="Line 85"/>
              <p:cNvSpPr>
                <a:spLocks noChangeShapeType="1"/>
              </p:cNvSpPr>
              <p:nvPr/>
            </p:nvSpPr>
            <p:spPr bwMode="auto">
              <a:xfrm>
                <a:off x="5410" y="2928"/>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0" name="Line 86"/>
              <p:cNvSpPr>
                <a:spLocks noChangeShapeType="1"/>
              </p:cNvSpPr>
              <p:nvPr/>
            </p:nvSpPr>
            <p:spPr bwMode="auto">
              <a:xfrm>
                <a:off x="5624" y="29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2900" name="Text Box 87"/>
          <p:cNvSpPr txBox="1">
            <a:spLocks noChangeArrowheads="1"/>
          </p:cNvSpPr>
          <p:nvPr/>
        </p:nvSpPr>
        <p:spPr bwMode="auto">
          <a:xfrm>
            <a:off x="609600" y="5454650"/>
            <a:ext cx="5984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½ min</a:t>
            </a:r>
          </a:p>
        </p:txBody>
      </p:sp>
      <p:sp>
        <p:nvSpPr>
          <p:cNvPr id="122901" name="Text Box 88"/>
          <p:cNvSpPr txBox="1">
            <a:spLocks noChangeArrowheads="1"/>
          </p:cNvSpPr>
          <p:nvPr/>
        </p:nvSpPr>
        <p:spPr bwMode="auto">
          <a:xfrm>
            <a:off x="1882775" y="545465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min</a:t>
            </a:r>
          </a:p>
        </p:txBody>
      </p:sp>
      <p:sp>
        <p:nvSpPr>
          <p:cNvPr id="122902" name="Text Box 89"/>
          <p:cNvSpPr txBox="1">
            <a:spLocks noChangeArrowheads="1"/>
          </p:cNvSpPr>
          <p:nvPr/>
        </p:nvSpPr>
        <p:spPr bwMode="auto">
          <a:xfrm>
            <a:off x="3322638" y="5454650"/>
            <a:ext cx="639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10 min</a:t>
            </a:r>
          </a:p>
        </p:txBody>
      </p:sp>
      <p:sp>
        <p:nvSpPr>
          <p:cNvPr id="122903" name="Text Box 90"/>
          <p:cNvSpPr txBox="1">
            <a:spLocks noChangeArrowheads="1"/>
          </p:cNvSpPr>
          <p:nvPr/>
        </p:nvSpPr>
        <p:spPr bwMode="auto">
          <a:xfrm>
            <a:off x="4930775" y="545465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min</a:t>
            </a:r>
          </a:p>
        </p:txBody>
      </p:sp>
      <p:sp>
        <p:nvSpPr>
          <p:cNvPr id="122904" name="Text Box 91"/>
          <p:cNvSpPr txBox="1">
            <a:spLocks noChangeArrowheads="1"/>
          </p:cNvSpPr>
          <p:nvPr/>
        </p:nvSpPr>
        <p:spPr bwMode="auto">
          <a:xfrm>
            <a:off x="6454775" y="545465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7 min</a:t>
            </a:r>
          </a:p>
        </p:txBody>
      </p:sp>
      <p:sp>
        <p:nvSpPr>
          <p:cNvPr id="122905" name="Text Box 92"/>
          <p:cNvSpPr txBox="1">
            <a:spLocks noChangeArrowheads="1"/>
          </p:cNvSpPr>
          <p:nvPr/>
        </p:nvSpPr>
        <p:spPr bwMode="auto">
          <a:xfrm>
            <a:off x="7783513" y="545465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min</a:t>
            </a:r>
          </a:p>
        </p:txBody>
      </p:sp>
      <p:sp>
        <p:nvSpPr>
          <p:cNvPr id="122906" name="Text Box 93"/>
          <p:cNvSpPr txBox="1">
            <a:spLocks noChangeArrowheads="1"/>
          </p:cNvSpPr>
          <p:nvPr/>
        </p:nvSpPr>
        <p:spPr bwMode="auto">
          <a:xfrm>
            <a:off x="5922963" y="5835650"/>
            <a:ext cx="287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41D0C"/>
                </a:solidFill>
                <a:ea typeface="宋体" panose="02010600030101010101" pitchFamily="2" charset="-122"/>
              </a:rPr>
              <a:t>Total Lead Time = 2.65 days</a:t>
            </a:r>
          </a:p>
        </p:txBody>
      </p:sp>
      <p:sp>
        <p:nvSpPr>
          <p:cNvPr id="122907" name="Text Box 94"/>
          <p:cNvSpPr txBox="1">
            <a:spLocks noChangeArrowheads="1"/>
          </p:cNvSpPr>
          <p:nvPr/>
        </p:nvSpPr>
        <p:spPr bwMode="auto">
          <a:xfrm>
            <a:off x="5529263" y="6064250"/>
            <a:ext cx="3343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41D0C"/>
                </a:solidFill>
                <a:ea typeface="宋体" panose="02010600030101010101" pitchFamily="2" charset="-122"/>
              </a:rPr>
              <a:t>Total Processing Time= 24.5 min</a:t>
            </a:r>
          </a:p>
        </p:txBody>
      </p:sp>
      <p:sp>
        <p:nvSpPr>
          <p:cNvPr id="122908" name="Text Box 95"/>
          <p:cNvSpPr txBox="1">
            <a:spLocks noChangeArrowheads="1"/>
          </p:cNvSpPr>
          <p:nvPr/>
        </p:nvSpPr>
        <p:spPr bwMode="auto">
          <a:xfrm>
            <a:off x="2443163" y="1187450"/>
            <a:ext cx="2744787"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600" b="0">
                <a:ea typeface="宋体" panose="02010600030101010101" pitchFamily="2" charset="-122"/>
              </a:rPr>
              <a:t>Order Entry Process</a:t>
            </a:r>
          </a:p>
          <a:p>
            <a:pPr algn="ctr" eaLnBrk="1" hangingPunct="1">
              <a:spcBef>
                <a:spcPct val="0"/>
              </a:spcBef>
              <a:spcAft>
                <a:spcPct val="0"/>
              </a:spcAft>
              <a:buFontTx/>
              <a:buNone/>
            </a:pPr>
            <a:r>
              <a:rPr lang="en-US" altLang="zh-CN" sz="1600" b="0">
                <a:ea typeface="宋体" panose="02010600030101010101" pitchFamily="2" charset="-122"/>
              </a:rPr>
              <a:t>Current State  - Sept. 2007</a:t>
            </a:r>
          </a:p>
        </p:txBody>
      </p:sp>
      <p:sp>
        <p:nvSpPr>
          <p:cNvPr id="122909" name="Text Box 96"/>
          <p:cNvSpPr txBox="1">
            <a:spLocks noChangeArrowheads="1"/>
          </p:cNvSpPr>
          <p:nvPr/>
        </p:nvSpPr>
        <p:spPr bwMode="auto">
          <a:xfrm>
            <a:off x="6021388" y="6292850"/>
            <a:ext cx="2508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41D0C"/>
                </a:solidFill>
                <a:ea typeface="宋体" panose="02010600030101010101" pitchFamily="2" charset="-122"/>
              </a:rPr>
              <a:t>First Pass Yield = 34.4%</a:t>
            </a:r>
          </a:p>
        </p:txBody>
      </p:sp>
      <p:grpSp>
        <p:nvGrpSpPr>
          <p:cNvPr id="122910" name="Group 97"/>
          <p:cNvGrpSpPr>
            <a:grpSpLocks/>
          </p:cNvGrpSpPr>
          <p:nvPr/>
        </p:nvGrpSpPr>
        <p:grpSpPr bwMode="auto">
          <a:xfrm>
            <a:off x="304800" y="3011488"/>
            <a:ext cx="1357313" cy="1754187"/>
            <a:chOff x="192" y="1533"/>
            <a:chExt cx="855" cy="1105"/>
          </a:xfrm>
        </p:grpSpPr>
        <p:sp>
          <p:nvSpPr>
            <p:cNvPr id="122978" name="Text Box 98"/>
            <p:cNvSpPr txBox="1">
              <a:spLocks noChangeArrowheads="1"/>
            </p:cNvSpPr>
            <p:nvPr/>
          </p:nvSpPr>
          <p:spPr bwMode="auto">
            <a:xfrm>
              <a:off x="192" y="2274"/>
              <a:ext cx="567"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½ min</a:t>
              </a:r>
            </a:p>
            <a:p>
              <a:pPr eaLnBrk="1" hangingPunct="1">
                <a:spcBef>
                  <a:spcPct val="0"/>
                </a:spcBef>
                <a:spcAft>
                  <a:spcPct val="0"/>
                </a:spcAft>
                <a:buFontTx/>
                <a:buNone/>
              </a:pPr>
              <a:r>
                <a:rPr lang="en-US" altLang="zh-CN" sz="1000" b="0">
                  <a:ea typeface="宋体" panose="02010600030101010101" pitchFamily="2" charset="-122"/>
                </a:rPr>
                <a:t>Batch = 4</a:t>
              </a:r>
            </a:p>
            <a:p>
              <a:pPr eaLnBrk="1" hangingPunct="1">
                <a:spcBef>
                  <a:spcPct val="0"/>
                </a:spcBef>
                <a:spcAft>
                  <a:spcPct val="0"/>
                </a:spcAft>
                <a:buFontTx/>
                <a:buNone/>
              </a:pPr>
              <a:r>
                <a:rPr lang="en-US" altLang="zh-CN" sz="1000" b="0">
                  <a:ea typeface="宋体" panose="02010600030101010101" pitchFamily="2" charset="-122"/>
                </a:rPr>
                <a:t>hours</a:t>
              </a:r>
            </a:p>
          </p:txBody>
        </p:sp>
        <p:grpSp>
          <p:nvGrpSpPr>
            <p:cNvPr id="122979" name="Group 99"/>
            <p:cNvGrpSpPr>
              <a:grpSpLocks/>
            </p:cNvGrpSpPr>
            <p:nvPr/>
          </p:nvGrpSpPr>
          <p:grpSpPr bwMode="auto">
            <a:xfrm>
              <a:off x="842" y="1533"/>
              <a:ext cx="205" cy="309"/>
              <a:chOff x="1383" y="1044"/>
              <a:chExt cx="205" cy="309"/>
            </a:xfrm>
          </p:grpSpPr>
          <p:grpSp>
            <p:nvGrpSpPr>
              <p:cNvPr id="122980" name="Group 100"/>
              <p:cNvGrpSpPr>
                <a:grpSpLocks/>
              </p:cNvGrpSpPr>
              <p:nvPr/>
            </p:nvGrpSpPr>
            <p:grpSpPr bwMode="auto">
              <a:xfrm>
                <a:off x="1415" y="1044"/>
                <a:ext cx="141" cy="144"/>
                <a:chOff x="1395" y="1008"/>
                <a:chExt cx="233" cy="128"/>
              </a:xfrm>
            </p:grpSpPr>
            <p:sp>
              <p:nvSpPr>
                <p:cNvPr id="122982" name="Arc 101"/>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83" name="Arc 102"/>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84" name="Arc 103"/>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2981" name="Text Box 104"/>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latin typeface="Times" panose="02020603050405020304" pitchFamily="18" charset="0"/>
                    <a:ea typeface="宋体" panose="02010600030101010101" pitchFamily="2" charset="-122"/>
                  </a:rPr>
                  <a:t>IN</a:t>
                </a:r>
              </a:p>
            </p:txBody>
          </p:sp>
        </p:grpSp>
      </p:grpSp>
      <p:grpSp>
        <p:nvGrpSpPr>
          <p:cNvPr id="122911" name="Group 105"/>
          <p:cNvGrpSpPr>
            <a:grpSpLocks/>
          </p:cNvGrpSpPr>
          <p:nvPr/>
        </p:nvGrpSpPr>
        <p:grpSpPr bwMode="auto">
          <a:xfrm>
            <a:off x="1676400" y="3011488"/>
            <a:ext cx="1508125" cy="1754187"/>
            <a:chOff x="1056" y="1533"/>
            <a:chExt cx="950" cy="1105"/>
          </a:xfrm>
        </p:grpSpPr>
        <p:sp>
          <p:nvSpPr>
            <p:cNvPr id="122971" name="Text Box 106"/>
            <p:cNvSpPr txBox="1">
              <a:spLocks noChangeArrowheads="1"/>
            </p:cNvSpPr>
            <p:nvPr/>
          </p:nvSpPr>
          <p:spPr bwMode="auto">
            <a:xfrm>
              <a:off x="1056" y="2274"/>
              <a:ext cx="720"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 min</a:t>
              </a:r>
            </a:p>
            <a:p>
              <a:pPr eaLnBrk="1" hangingPunct="1">
                <a:spcBef>
                  <a:spcPct val="0"/>
                </a:spcBef>
                <a:spcAft>
                  <a:spcPct val="0"/>
                </a:spcAft>
                <a:buFontTx/>
                <a:buNone/>
              </a:pPr>
              <a:r>
                <a:rPr lang="en-US" altLang="zh-CN" sz="1000" b="0">
                  <a:ea typeface="宋体" panose="02010600030101010101" pitchFamily="2" charset="-122"/>
                </a:rPr>
                <a:t>% Accept = 90%</a:t>
              </a:r>
            </a:p>
            <a:p>
              <a:pPr eaLnBrk="1" hangingPunct="1">
                <a:spcBef>
                  <a:spcPct val="0"/>
                </a:spcBef>
                <a:spcAft>
                  <a:spcPct val="0"/>
                </a:spcAft>
                <a:buFontTx/>
                <a:buNone/>
              </a:pPr>
              <a:r>
                <a:rPr lang="en-US" altLang="zh-CN" sz="1000" b="0">
                  <a:ea typeface="宋体" panose="02010600030101010101" pitchFamily="2" charset="-122"/>
                </a:rPr>
                <a:t>Batch = 4 hours</a:t>
              </a:r>
            </a:p>
          </p:txBody>
        </p:sp>
        <p:grpSp>
          <p:nvGrpSpPr>
            <p:cNvPr id="122972" name="Group 107"/>
            <p:cNvGrpSpPr>
              <a:grpSpLocks/>
            </p:cNvGrpSpPr>
            <p:nvPr/>
          </p:nvGrpSpPr>
          <p:grpSpPr bwMode="auto">
            <a:xfrm>
              <a:off x="1801" y="1533"/>
              <a:ext cx="205" cy="309"/>
              <a:chOff x="1383" y="1044"/>
              <a:chExt cx="205" cy="309"/>
            </a:xfrm>
          </p:grpSpPr>
          <p:grpSp>
            <p:nvGrpSpPr>
              <p:cNvPr id="122973" name="Group 108"/>
              <p:cNvGrpSpPr>
                <a:grpSpLocks/>
              </p:cNvGrpSpPr>
              <p:nvPr/>
            </p:nvGrpSpPr>
            <p:grpSpPr bwMode="auto">
              <a:xfrm>
                <a:off x="1415" y="1044"/>
                <a:ext cx="141" cy="144"/>
                <a:chOff x="1395" y="1008"/>
                <a:chExt cx="233" cy="128"/>
              </a:xfrm>
            </p:grpSpPr>
            <p:sp>
              <p:nvSpPr>
                <p:cNvPr id="122975" name="Arc 109"/>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76" name="Arc 110"/>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77" name="Arc 111"/>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2974" name="Text Box 112"/>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latin typeface="Times" panose="02020603050405020304" pitchFamily="18" charset="0"/>
                    <a:ea typeface="宋体" panose="02010600030101010101" pitchFamily="2" charset="-122"/>
                  </a:rPr>
                  <a:t>IN</a:t>
                </a:r>
              </a:p>
            </p:txBody>
          </p:sp>
        </p:grpSp>
      </p:grpSp>
      <p:grpSp>
        <p:nvGrpSpPr>
          <p:cNvPr id="122912" name="Group 113"/>
          <p:cNvGrpSpPr>
            <a:grpSpLocks/>
          </p:cNvGrpSpPr>
          <p:nvPr/>
        </p:nvGrpSpPr>
        <p:grpSpPr bwMode="auto">
          <a:xfrm>
            <a:off x="3263900" y="3011488"/>
            <a:ext cx="1455738" cy="1906587"/>
            <a:chOff x="2056" y="1533"/>
            <a:chExt cx="917" cy="1201"/>
          </a:xfrm>
        </p:grpSpPr>
        <p:sp>
          <p:nvSpPr>
            <p:cNvPr id="122964" name="Text Box 114"/>
            <p:cNvSpPr txBox="1">
              <a:spLocks noChangeArrowheads="1"/>
            </p:cNvSpPr>
            <p:nvPr/>
          </p:nvSpPr>
          <p:spPr bwMode="auto">
            <a:xfrm>
              <a:off x="2056" y="2274"/>
              <a:ext cx="680" cy="4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10 min</a:t>
              </a:r>
            </a:p>
            <a:p>
              <a:pPr eaLnBrk="1" hangingPunct="1">
                <a:spcBef>
                  <a:spcPct val="0"/>
                </a:spcBef>
                <a:spcAft>
                  <a:spcPct val="0"/>
                </a:spcAft>
                <a:buFontTx/>
                <a:buNone/>
              </a:pPr>
              <a:r>
                <a:rPr lang="en-US" altLang="zh-CN" sz="1000" b="0">
                  <a:ea typeface="宋体" panose="02010600030101010101" pitchFamily="2" charset="-122"/>
                </a:rPr>
                <a:t>% C&amp;A = 60%</a:t>
              </a:r>
            </a:p>
            <a:p>
              <a:pPr eaLnBrk="1" hangingPunct="1">
                <a:spcBef>
                  <a:spcPct val="0"/>
                </a:spcBef>
                <a:spcAft>
                  <a:spcPct val="0"/>
                </a:spcAft>
                <a:buFontTx/>
                <a:buNone/>
              </a:pPr>
              <a:r>
                <a:rPr lang="en-US" altLang="zh-CN" sz="1000" b="0">
                  <a:ea typeface="宋体" panose="02010600030101010101" pitchFamily="2" charset="-122"/>
                </a:rPr>
                <a:t>Batch = 1.6 hours</a:t>
              </a:r>
            </a:p>
          </p:txBody>
        </p:sp>
        <p:grpSp>
          <p:nvGrpSpPr>
            <p:cNvPr id="122965" name="Group 115"/>
            <p:cNvGrpSpPr>
              <a:grpSpLocks/>
            </p:cNvGrpSpPr>
            <p:nvPr/>
          </p:nvGrpSpPr>
          <p:grpSpPr bwMode="auto">
            <a:xfrm>
              <a:off x="2768" y="1533"/>
              <a:ext cx="205" cy="309"/>
              <a:chOff x="1383" y="1044"/>
              <a:chExt cx="205" cy="309"/>
            </a:xfrm>
          </p:grpSpPr>
          <p:grpSp>
            <p:nvGrpSpPr>
              <p:cNvPr id="122966" name="Group 116"/>
              <p:cNvGrpSpPr>
                <a:grpSpLocks/>
              </p:cNvGrpSpPr>
              <p:nvPr/>
            </p:nvGrpSpPr>
            <p:grpSpPr bwMode="auto">
              <a:xfrm>
                <a:off x="1415" y="1044"/>
                <a:ext cx="141" cy="144"/>
                <a:chOff x="1395" y="1008"/>
                <a:chExt cx="233" cy="128"/>
              </a:xfrm>
            </p:grpSpPr>
            <p:sp>
              <p:nvSpPr>
                <p:cNvPr id="122968" name="Arc 117"/>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69" name="Arc 118"/>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70" name="Arc 119"/>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2967" name="Text Box 120"/>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latin typeface="Times" panose="02020603050405020304" pitchFamily="18" charset="0"/>
                    <a:ea typeface="宋体" panose="02010600030101010101" pitchFamily="2" charset="-122"/>
                  </a:rPr>
                  <a:t>IN</a:t>
                </a:r>
              </a:p>
            </p:txBody>
          </p:sp>
        </p:grpSp>
      </p:grpSp>
      <p:grpSp>
        <p:nvGrpSpPr>
          <p:cNvPr id="122913" name="Group 121"/>
          <p:cNvGrpSpPr>
            <a:grpSpLocks/>
          </p:cNvGrpSpPr>
          <p:nvPr/>
        </p:nvGrpSpPr>
        <p:grpSpPr bwMode="auto">
          <a:xfrm>
            <a:off x="4724400" y="3011488"/>
            <a:ext cx="1377950" cy="1878012"/>
            <a:chOff x="2976" y="1533"/>
            <a:chExt cx="868" cy="1183"/>
          </a:xfrm>
        </p:grpSpPr>
        <p:sp>
          <p:nvSpPr>
            <p:cNvPr id="122957" name="Text Box 122"/>
            <p:cNvSpPr txBox="1">
              <a:spLocks noChangeArrowheads="1"/>
            </p:cNvSpPr>
            <p:nvPr/>
          </p:nvSpPr>
          <p:spPr bwMode="auto">
            <a:xfrm>
              <a:off x="2976" y="2256"/>
              <a:ext cx="672" cy="4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 min</a:t>
              </a:r>
            </a:p>
            <a:p>
              <a:pPr eaLnBrk="1" hangingPunct="1">
                <a:spcBef>
                  <a:spcPct val="0"/>
                </a:spcBef>
                <a:spcAft>
                  <a:spcPct val="0"/>
                </a:spcAft>
                <a:buFontTx/>
                <a:buNone/>
              </a:pPr>
              <a:r>
                <a:rPr lang="en-US" altLang="zh-CN" sz="1000" b="0">
                  <a:ea typeface="宋体" panose="02010600030101010101" pitchFamily="2" charset="-122"/>
                </a:rPr>
                <a:t>%C&amp;A = 75%</a:t>
              </a:r>
            </a:p>
            <a:p>
              <a:pPr eaLnBrk="1" hangingPunct="1">
                <a:spcBef>
                  <a:spcPct val="0"/>
                </a:spcBef>
                <a:spcAft>
                  <a:spcPct val="0"/>
                </a:spcAft>
                <a:buFontTx/>
                <a:buNone/>
              </a:pPr>
              <a:r>
                <a:rPr lang="en-US" altLang="zh-CN" sz="1000" b="0">
                  <a:ea typeface="宋体" panose="02010600030101010101" pitchFamily="2" charset="-122"/>
                </a:rPr>
                <a:t>Batch = 1.6 hours</a:t>
              </a:r>
            </a:p>
          </p:txBody>
        </p:sp>
        <p:grpSp>
          <p:nvGrpSpPr>
            <p:cNvPr id="122958" name="Group 123"/>
            <p:cNvGrpSpPr>
              <a:grpSpLocks/>
            </p:cNvGrpSpPr>
            <p:nvPr/>
          </p:nvGrpSpPr>
          <p:grpSpPr bwMode="auto">
            <a:xfrm>
              <a:off x="3639" y="1533"/>
              <a:ext cx="205" cy="309"/>
              <a:chOff x="1383" y="1044"/>
              <a:chExt cx="205" cy="309"/>
            </a:xfrm>
          </p:grpSpPr>
          <p:grpSp>
            <p:nvGrpSpPr>
              <p:cNvPr id="122959" name="Group 124"/>
              <p:cNvGrpSpPr>
                <a:grpSpLocks/>
              </p:cNvGrpSpPr>
              <p:nvPr/>
            </p:nvGrpSpPr>
            <p:grpSpPr bwMode="auto">
              <a:xfrm>
                <a:off x="1415" y="1044"/>
                <a:ext cx="141" cy="144"/>
                <a:chOff x="1395" y="1008"/>
                <a:chExt cx="233" cy="128"/>
              </a:xfrm>
            </p:grpSpPr>
            <p:sp>
              <p:nvSpPr>
                <p:cNvPr id="122961" name="Arc 125"/>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62" name="Arc 126"/>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63" name="Arc 127"/>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2960" name="Text Box 128"/>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latin typeface="Times" panose="02020603050405020304" pitchFamily="18" charset="0"/>
                    <a:ea typeface="宋体" panose="02010600030101010101" pitchFamily="2" charset="-122"/>
                  </a:rPr>
                  <a:t>IN</a:t>
                </a:r>
              </a:p>
            </p:txBody>
          </p:sp>
        </p:grpSp>
      </p:grpSp>
      <p:grpSp>
        <p:nvGrpSpPr>
          <p:cNvPr id="122914" name="Group 129"/>
          <p:cNvGrpSpPr>
            <a:grpSpLocks/>
          </p:cNvGrpSpPr>
          <p:nvPr/>
        </p:nvGrpSpPr>
        <p:grpSpPr bwMode="auto">
          <a:xfrm>
            <a:off x="6096000" y="3011488"/>
            <a:ext cx="1500188" cy="1776412"/>
            <a:chOff x="3840" y="1533"/>
            <a:chExt cx="945" cy="1119"/>
          </a:xfrm>
        </p:grpSpPr>
        <p:sp>
          <p:nvSpPr>
            <p:cNvPr id="122950" name="Text Box 130"/>
            <p:cNvSpPr txBox="1">
              <a:spLocks noChangeArrowheads="1"/>
            </p:cNvSpPr>
            <p:nvPr/>
          </p:nvSpPr>
          <p:spPr bwMode="auto">
            <a:xfrm>
              <a:off x="3840" y="2288"/>
              <a:ext cx="749"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=7 min</a:t>
              </a:r>
            </a:p>
            <a:p>
              <a:pPr eaLnBrk="1" hangingPunct="1">
                <a:spcBef>
                  <a:spcPct val="0"/>
                </a:spcBef>
                <a:spcAft>
                  <a:spcPct val="0"/>
                </a:spcAft>
                <a:buFontTx/>
                <a:buNone/>
              </a:pPr>
              <a:r>
                <a:rPr lang="en-US" altLang="zh-CN" sz="1000" b="0">
                  <a:ea typeface="宋体" panose="02010600030101010101" pitchFamily="2" charset="-122"/>
                </a:rPr>
                <a:t>%C&amp;A = 85%</a:t>
              </a:r>
            </a:p>
            <a:p>
              <a:pPr eaLnBrk="1" hangingPunct="1">
                <a:spcBef>
                  <a:spcPct val="0"/>
                </a:spcBef>
                <a:spcAft>
                  <a:spcPct val="0"/>
                </a:spcAft>
                <a:buFontTx/>
                <a:buNone/>
              </a:pPr>
              <a:r>
                <a:rPr lang="en-US" altLang="zh-CN" sz="1000" b="0">
                  <a:ea typeface="宋体" panose="02010600030101010101" pitchFamily="2" charset="-122"/>
                </a:rPr>
                <a:t>Batch = 2 hours</a:t>
              </a:r>
            </a:p>
          </p:txBody>
        </p:sp>
        <p:grpSp>
          <p:nvGrpSpPr>
            <p:cNvPr id="122951" name="Group 131"/>
            <p:cNvGrpSpPr>
              <a:grpSpLocks/>
            </p:cNvGrpSpPr>
            <p:nvPr/>
          </p:nvGrpSpPr>
          <p:grpSpPr bwMode="auto">
            <a:xfrm>
              <a:off x="4580" y="1533"/>
              <a:ext cx="205" cy="309"/>
              <a:chOff x="1383" y="1044"/>
              <a:chExt cx="205" cy="309"/>
            </a:xfrm>
          </p:grpSpPr>
          <p:grpSp>
            <p:nvGrpSpPr>
              <p:cNvPr id="122952" name="Group 132"/>
              <p:cNvGrpSpPr>
                <a:grpSpLocks/>
              </p:cNvGrpSpPr>
              <p:nvPr/>
            </p:nvGrpSpPr>
            <p:grpSpPr bwMode="auto">
              <a:xfrm>
                <a:off x="1415" y="1044"/>
                <a:ext cx="141" cy="144"/>
                <a:chOff x="1395" y="1008"/>
                <a:chExt cx="233" cy="128"/>
              </a:xfrm>
            </p:grpSpPr>
            <p:sp>
              <p:nvSpPr>
                <p:cNvPr id="122954" name="Arc 133"/>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55" name="Arc 134"/>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56" name="Arc 135"/>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2953" name="Text Box 136"/>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latin typeface="Times" panose="02020603050405020304" pitchFamily="18" charset="0"/>
                    <a:ea typeface="宋体" panose="02010600030101010101" pitchFamily="2" charset="-122"/>
                  </a:rPr>
                  <a:t>IN</a:t>
                </a:r>
              </a:p>
            </p:txBody>
          </p:sp>
        </p:grpSp>
      </p:grpSp>
      <p:grpSp>
        <p:nvGrpSpPr>
          <p:cNvPr id="122915" name="Group 137"/>
          <p:cNvGrpSpPr>
            <a:grpSpLocks/>
          </p:cNvGrpSpPr>
          <p:nvPr/>
        </p:nvGrpSpPr>
        <p:grpSpPr bwMode="auto">
          <a:xfrm>
            <a:off x="7620000" y="3011488"/>
            <a:ext cx="1338263" cy="1624012"/>
            <a:chOff x="4800" y="1533"/>
            <a:chExt cx="843" cy="1023"/>
          </a:xfrm>
        </p:grpSpPr>
        <p:sp>
          <p:nvSpPr>
            <p:cNvPr id="122943" name="Text Box 138"/>
            <p:cNvSpPr txBox="1">
              <a:spLocks noChangeArrowheads="1"/>
            </p:cNvSpPr>
            <p:nvPr/>
          </p:nvSpPr>
          <p:spPr bwMode="auto">
            <a:xfrm>
              <a:off x="4800" y="2288"/>
              <a:ext cx="600" cy="2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5 min</a:t>
              </a:r>
            </a:p>
            <a:p>
              <a:pPr eaLnBrk="1" hangingPunct="1">
                <a:spcBef>
                  <a:spcPct val="0"/>
                </a:spcBef>
                <a:spcAft>
                  <a:spcPct val="0"/>
                </a:spcAft>
                <a:buFontTx/>
                <a:buNone/>
              </a:pPr>
              <a:r>
                <a:rPr lang="en-US" altLang="zh-CN" sz="1000" b="0">
                  <a:ea typeface="宋体" panose="02010600030101010101" pitchFamily="2" charset="-122"/>
                </a:rPr>
                <a:t>Batch = 1day</a:t>
              </a:r>
            </a:p>
          </p:txBody>
        </p:sp>
        <p:grpSp>
          <p:nvGrpSpPr>
            <p:cNvPr id="122944" name="Group 139"/>
            <p:cNvGrpSpPr>
              <a:grpSpLocks/>
            </p:cNvGrpSpPr>
            <p:nvPr/>
          </p:nvGrpSpPr>
          <p:grpSpPr bwMode="auto">
            <a:xfrm>
              <a:off x="5438" y="1533"/>
              <a:ext cx="205" cy="309"/>
              <a:chOff x="1383" y="1044"/>
              <a:chExt cx="205" cy="309"/>
            </a:xfrm>
          </p:grpSpPr>
          <p:grpSp>
            <p:nvGrpSpPr>
              <p:cNvPr id="122945" name="Group 140"/>
              <p:cNvGrpSpPr>
                <a:grpSpLocks/>
              </p:cNvGrpSpPr>
              <p:nvPr/>
            </p:nvGrpSpPr>
            <p:grpSpPr bwMode="auto">
              <a:xfrm>
                <a:off x="1415" y="1044"/>
                <a:ext cx="141" cy="144"/>
                <a:chOff x="1395" y="1008"/>
                <a:chExt cx="233" cy="128"/>
              </a:xfrm>
            </p:grpSpPr>
            <p:sp>
              <p:nvSpPr>
                <p:cNvPr id="122947" name="Arc 141"/>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48" name="Arc 142"/>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49" name="Arc 143"/>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2946" name="Text Box 144"/>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latin typeface="Times" panose="02020603050405020304" pitchFamily="18" charset="0"/>
                    <a:ea typeface="宋体" panose="02010600030101010101" pitchFamily="2" charset="-122"/>
                  </a:rPr>
                  <a:t>IN</a:t>
                </a:r>
              </a:p>
            </p:txBody>
          </p:sp>
        </p:grpSp>
      </p:grpSp>
      <p:sp>
        <p:nvSpPr>
          <p:cNvPr id="122916" name="Text Box 145"/>
          <p:cNvSpPr txBox="1">
            <a:spLocks noChangeArrowheads="1"/>
          </p:cNvSpPr>
          <p:nvPr/>
        </p:nvSpPr>
        <p:spPr bwMode="auto">
          <a:xfrm>
            <a:off x="609600" y="2330450"/>
            <a:ext cx="1041400" cy="303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Weekly Fax</a:t>
            </a:r>
          </a:p>
        </p:txBody>
      </p:sp>
      <p:grpSp>
        <p:nvGrpSpPr>
          <p:cNvPr id="122917" name="Group 146"/>
          <p:cNvGrpSpPr>
            <a:grpSpLocks/>
          </p:cNvGrpSpPr>
          <p:nvPr/>
        </p:nvGrpSpPr>
        <p:grpSpPr bwMode="auto">
          <a:xfrm>
            <a:off x="1219200" y="3549650"/>
            <a:ext cx="7731125" cy="152400"/>
            <a:chOff x="768" y="1872"/>
            <a:chExt cx="4870" cy="96"/>
          </a:xfrm>
        </p:grpSpPr>
        <p:sp>
          <p:nvSpPr>
            <p:cNvPr id="122937" name="AutoShape 147" descr="Dark vertical"/>
            <p:cNvSpPr>
              <a:spLocks noChangeArrowheads="1"/>
            </p:cNvSpPr>
            <p:nvPr/>
          </p:nvSpPr>
          <p:spPr bwMode="auto">
            <a:xfrm>
              <a:off x="1728" y="1872"/>
              <a:ext cx="311" cy="96"/>
            </a:xfrm>
            <a:prstGeom prst="rightArrow">
              <a:avLst>
                <a:gd name="adj1" fmla="val 50000"/>
                <a:gd name="adj2" fmla="val 8099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2938" name="AutoShape 148" descr="Dark vertical"/>
            <p:cNvSpPr>
              <a:spLocks noChangeArrowheads="1"/>
            </p:cNvSpPr>
            <p:nvPr/>
          </p:nvSpPr>
          <p:spPr bwMode="auto">
            <a:xfrm>
              <a:off x="768" y="1872"/>
              <a:ext cx="311" cy="96"/>
            </a:xfrm>
            <a:prstGeom prst="rightArrow">
              <a:avLst>
                <a:gd name="adj1" fmla="val 50000"/>
                <a:gd name="adj2" fmla="val 8099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2939" name="AutoShape 149" descr="Dark vertical"/>
            <p:cNvSpPr>
              <a:spLocks noChangeArrowheads="1"/>
            </p:cNvSpPr>
            <p:nvPr/>
          </p:nvSpPr>
          <p:spPr bwMode="auto">
            <a:xfrm>
              <a:off x="4512"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2940" name="AutoShape 150" descr="Dark vertical"/>
            <p:cNvSpPr>
              <a:spLocks noChangeArrowheads="1"/>
            </p:cNvSpPr>
            <p:nvPr/>
          </p:nvSpPr>
          <p:spPr bwMode="auto">
            <a:xfrm>
              <a:off x="3552"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2941" name="AutoShape 151" descr="Dark vertical"/>
            <p:cNvSpPr>
              <a:spLocks noChangeArrowheads="1"/>
            </p:cNvSpPr>
            <p:nvPr/>
          </p:nvSpPr>
          <p:spPr bwMode="auto">
            <a:xfrm>
              <a:off x="2688"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2942" name="AutoShape 152" descr="Dark vertical"/>
            <p:cNvSpPr>
              <a:spLocks noChangeArrowheads="1"/>
            </p:cNvSpPr>
            <p:nvPr/>
          </p:nvSpPr>
          <p:spPr bwMode="auto">
            <a:xfrm>
              <a:off x="5328"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sp>
        <p:nvSpPr>
          <p:cNvPr id="122918" name="AutoShape 153" descr="Dark vertical"/>
          <p:cNvSpPr>
            <a:spLocks noChangeArrowheads="1"/>
          </p:cNvSpPr>
          <p:nvPr/>
        </p:nvSpPr>
        <p:spPr bwMode="auto">
          <a:xfrm rot="-8510174">
            <a:off x="6781800" y="2254250"/>
            <a:ext cx="1371600" cy="152400"/>
          </a:xfrm>
          <a:prstGeom prst="rightArrow">
            <a:avLst>
              <a:gd name="adj1" fmla="val 50000"/>
              <a:gd name="adj2" fmla="val 22500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nvGrpSpPr>
          <p:cNvPr id="122919" name="Group 154"/>
          <p:cNvGrpSpPr>
            <a:grpSpLocks/>
          </p:cNvGrpSpPr>
          <p:nvPr/>
        </p:nvGrpSpPr>
        <p:grpSpPr bwMode="auto">
          <a:xfrm>
            <a:off x="7010400" y="1187450"/>
            <a:ext cx="762000" cy="76200"/>
            <a:chOff x="1680" y="1152"/>
            <a:chExt cx="480" cy="48"/>
          </a:xfrm>
        </p:grpSpPr>
        <p:sp>
          <p:nvSpPr>
            <p:cNvPr id="122934" name="Line 155"/>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5" name="Line 156"/>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6" name="Line 157"/>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2920" name="Group 158"/>
          <p:cNvGrpSpPr>
            <a:grpSpLocks/>
          </p:cNvGrpSpPr>
          <p:nvPr/>
        </p:nvGrpSpPr>
        <p:grpSpPr bwMode="auto">
          <a:xfrm>
            <a:off x="7086600" y="1720850"/>
            <a:ext cx="762000" cy="76200"/>
            <a:chOff x="1680" y="1152"/>
            <a:chExt cx="480" cy="48"/>
          </a:xfrm>
        </p:grpSpPr>
        <p:sp>
          <p:nvSpPr>
            <p:cNvPr id="122931" name="Line 159"/>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2" name="Line 160"/>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3" name="Line 161"/>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2921" name="Text Box 162"/>
          <p:cNvSpPr txBox="1">
            <a:spLocks noChangeArrowheads="1"/>
          </p:cNvSpPr>
          <p:nvPr/>
        </p:nvSpPr>
        <p:spPr bwMode="auto">
          <a:xfrm>
            <a:off x="2133600" y="1492250"/>
            <a:ext cx="4048125" cy="82232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2400" b="0">
                <a:ea typeface="宋体" panose="02010600030101010101" pitchFamily="2" charset="-122"/>
              </a:rPr>
              <a:t>What does the customer really need?</a:t>
            </a:r>
            <a:r>
              <a:rPr lang="en-US" altLang="zh-CN" sz="2400" b="0">
                <a:solidFill>
                  <a:schemeClr val="bg1"/>
                </a:solidFill>
                <a:ea typeface="宋体" panose="02010600030101010101" pitchFamily="2" charset="-122"/>
              </a:rPr>
              <a:t>  </a:t>
            </a:r>
          </a:p>
        </p:txBody>
      </p:sp>
      <p:sp>
        <p:nvSpPr>
          <p:cNvPr id="443555" name="Text Box 163"/>
          <p:cNvSpPr txBox="1">
            <a:spLocks noChangeArrowheads="1"/>
          </p:cNvSpPr>
          <p:nvPr/>
        </p:nvSpPr>
        <p:spPr bwMode="auto">
          <a:xfrm>
            <a:off x="1981200" y="3692525"/>
            <a:ext cx="4724400" cy="82232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2400" b="0">
                <a:ea typeface="宋体" panose="02010600030101010101" pitchFamily="2" charset="-122"/>
              </a:rPr>
              <a:t>How often will we check our performance to customer needs?</a:t>
            </a:r>
          </a:p>
        </p:txBody>
      </p:sp>
      <p:sp>
        <p:nvSpPr>
          <p:cNvPr id="443556" name="Text Box 164"/>
          <p:cNvSpPr txBox="1">
            <a:spLocks noChangeArrowheads="1"/>
          </p:cNvSpPr>
          <p:nvPr/>
        </p:nvSpPr>
        <p:spPr bwMode="auto">
          <a:xfrm>
            <a:off x="1905000" y="2516188"/>
            <a:ext cx="4737100" cy="6413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All orders will be processed within one hour of receipt (6 orders processed each hour).</a:t>
            </a:r>
          </a:p>
        </p:txBody>
      </p:sp>
      <p:sp>
        <p:nvSpPr>
          <p:cNvPr id="443557" name="Text Box 165"/>
          <p:cNvSpPr txBox="1">
            <a:spLocks noChangeArrowheads="1"/>
          </p:cNvSpPr>
          <p:nvPr/>
        </p:nvSpPr>
        <p:spPr bwMode="auto">
          <a:xfrm>
            <a:off x="3184525" y="5068888"/>
            <a:ext cx="2314575" cy="36671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Each hour.</a:t>
            </a:r>
          </a:p>
        </p:txBody>
      </p:sp>
      <p:grpSp>
        <p:nvGrpSpPr>
          <p:cNvPr id="53339" name="Group 166"/>
          <p:cNvGrpSpPr>
            <a:grpSpLocks/>
          </p:cNvGrpSpPr>
          <p:nvPr/>
        </p:nvGrpSpPr>
        <p:grpSpPr bwMode="auto">
          <a:xfrm>
            <a:off x="381000" y="5913438"/>
            <a:ext cx="4897438" cy="641350"/>
            <a:chOff x="240" y="3361"/>
            <a:chExt cx="3085" cy="404"/>
          </a:xfrm>
        </p:grpSpPr>
        <p:sp>
          <p:nvSpPr>
            <p:cNvPr id="122927" name="Text Box 167"/>
            <p:cNvSpPr txBox="1">
              <a:spLocks noChangeArrowheads="1"/>
            </p:cNvSpPr>
            <p:nvPr/>
          </p:nvSpPr>
          <p:spPr bwMode="auto">
            <a:xfrm>
              <a:off x="1152" y="3361"/>
              <a:ext cx="8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460 minutes</a:t>
              </a:r>
            </a:p>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46 Orders</a:t>
              </a:r>
            </a:p>
          </p:txBody>
        </p:sp>
        <p:sp>
          <p:nvSpPr>
            <p:cNvPr id="122928" name="Text Box 168"/>
            <p:cNvSpPr txBox="1">
              <a:spLocks noChangeArrowheads="1"/>
            </p:cNvSpPr>
            <p:nvPr/>
          </p:nvSpPr>
          <p:spPr bwMode="auto">
            <a:xfrm>
              <a:off x="2112" y="3457"/>
              <a:ext cx="12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 </a:t>
              </a:r>
              <a:r>
                <a:rPr lang="en-US" altLang="zh-CN" sz="1800" b="0">
                  <a:solidFill>
                    <a:srgbClr val="FF0000"/>
                  </a:solidFill>
                  <a:latin typeface="Times New Roman" panose="02020603050405020304" pitchFamily="18" charset="0"/>
                  <a:ea typeface="宋体" panose="02010600030101010101" pitchFamily="2" charset="-122"/>
                </a:rPr>
                <a:t>10 minutes/order</a:t>
              </a:r>
            </a:p>
          </p:txBody>
        </p:sp>
        <p:sp>
          <p:nvSpPr>
            <p:cNvPr id="122929" name="Text Box 169"/>
            <p:cNvSpPr txBox="1">
              <a:spLocks noChangeArrowheads="1"/>
            </p:cNvSpPr>
            <p:nvPr/>
          </p:nvSpPr>
          <p:spPr bwMode="auto">
            <a:xfrm>
              <a:off x="240" y="3408"/>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Takt Time = </a:t>
              </a:r>
            </a:p>
          </p:txBody>
        </p:sp>
        <p:sp>
          <p:nvSpPr>
            <p:cNvPr id="122930" name="Line 170"/>
            <p:cNvSpPr>
              <a:spLocks noChangeShapeType="1"/>
            </p:cNvSpPr>
            <p:nvPr/>
          </p:nvSpPr>
          <p:spPr bwMode="auto">
            <a:xfrm>
              <a:off x="1152" y="3553"/>
              <a:ext cx="7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926" name="页脚占位符 2"/>
          <p:cNvSpPr>
            <a:spLocks noGrp="1"/>
          </p:cNvSpPr>
          <p:nvPr>
            <p:ph type="ftr" sz="quarter" idx="11"/>
          </p:nvPr>
        </p:nvSpPr>
        <p:spPr bwMode="auto">
          <a:xfrm>
            <a:off x="457200" y="66294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339"/>
                                        </p:tgtEl>
                                        <p:attrNameLst>
                                          <p:attrName>style.visibility</p:attrName>
                                        </p:attrNameLst>
                                      </p:cBhvr>
                                      <p:to>
                                        <p:strVal val="visible"/>
                                      </p:to>
                                    </p:set>
                                    <p:anim calcmode="lin" valueType="num">
                                      <p:cBhvr additive="base">
                                        <p:cTn id="7" dur="500" fill="hold"/>
                                        <p:tgtEl>
                                          <p:spTgt spid="53339"/>
                                        </p:tgtEl>
                                        <p:attrNameLst>
                                          <p:attrName>ppt_x</p:attrName>
                                        </p:attrNameLst>
                                      </p:cBhvr>
                                      <p:tavLst>
                                        <p:tav tm="0">
                                          <p:val>
                                            <p:strVal val="0-#ppt_w/2"/>
                                          </p:val>
                                        </p:tav>
                                        <p:tav tm="100000">
                                          <p:val>
                                            <p:strVal val="#ppt_x"/>
                                          </p:val>
                                        </p:tav>
                                      </p:tavLst>
                                    </p:anim>
                                    <p:anim calcmode="lin" valueType="num">
                                      <p:cBhvr additive="base">
                                        <p:cTn id="8" dur="500" fill="hold"/>
                                        <p:tgtEl>
                                          <p:spTgt spid="533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3556"/>
                                        </p:tgtEl>
                                        <p:attrNameLst>
                                          <p:attrName>style.visibility</p:attrName>
                                        </p:attrNameLst>
                                      </p:cBhvr>
                                      <p:to>
                                        <p:strVal val="visible"/>
                                      </p:to>
                                    </p:set>
                                    <p:anim calcmode="lin" valueType="num">
                                      <p:cBhvr additive="base">
                                        <p:cTn id="13" dur="500" fill="hold"/>
                                        <p:tgtEl>
                                          <p:spTgt spid="443556"/>
                                        </p:tgtEl>
                                        <p:attrNameLst>
                                          <p:attrName>ppt_x</p:attrName>
                                        </p:attrNameLst>
                                      </p:cBhvr>
                                      <p:tavLst>
                                        <p:tav tm="0">
                                          <p:val>
                                            <p:strVal val="0-#ppt_w/2"/>
                                          </p:val>
                                        </p:tav>
                                        <p:tav tm="100000">
                                          <p:val>
                                            <p:strVal val="#ppt_x"/>
                                          </p:val>
                                        </p:tav>
                                      </p:tavLst>
                                    </p:anim>
                                    <p:anim calcmode="lin" valueType="num">
                                      <p:cBhvr additive="base">
                                        <p:cTn id="14" dur="500" fill="hold"/>
                                        <p:tgtEl>
                                          <p:spTgt spid="4435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3555"/>
                                        </p:tgtEl>
                                        <p:attrNameLst>
                                          <p:attrName>style.visibility</p:attrName>
                                        </p:attrNameLst>
                                      </p:cBhvr>
                                      <p:to>
                                        <p:strVal val="visible"/>
                                      </p:to>
                                    </p:set>
                                    <p:anim calcmode="lin" valueType="num">
                                      <p:cBhvr additive="base">
                                        <p:cTn id="19" dur="500" fill="hold"/>
                                        <p:tgtEl>
                                          <p:spTgt spid="443555"/>
                                        </p:tgtEl>
                                        <p:attrNameLst>
                                          <p:attrName>ppt_x</p:attrName>
                                        </p:attrNameLst>
                                      </p:cBhvr>
                                      <p:tavLst>
                                        <p:tav tm="0">
                                          <p:val>
                                            <p:strVal val="0-#ppt_w/2"/>
                                          </p:val>
                                        </p:tav>
                                        <p:tav tm="100000">
                                          <p:val>
                                            <p:strVal val="#ppt_x"/>
                                          </p:val>
                                        </p:tav>
                                      </p:tavLst>
                                    </p:anim>
                                    <p:anim calcmode="lin" valueType="num">
                                      <p:cBhvr additive="base">
                                        <p:cTn id="20" dur="500" fill="hold"/>
                                        <p:tgtEl>
                                          <p:spTgt spid="44355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3557"/>
                                        </p:tgtEl>
                                        <p:attrNameLst>
                                          <p:attrName>style.visibility</p:attrName>
                                        </p:attrNameLst>
                                      </p:cBhvr>
                                      <p:to>
                                        <p:strVal val="visible"/>
                                      </p:to>
                                    </p:set>
                                    <p:anim calcmode="lin" valueType="num">
                                      <p:cBhvr additive="base">
                                        <p:cTn id="25" dur="500" fill="hold"/>
                                        <p:tgtEl>
                                          <p:spTgt spid="443557"/>
                                        </p:tgtEl>
                                        <p:attrNameLst>
                                          <p:attrName>ppt_x</p:attrName>
                                        </p:attrNameLst>
                                      </p:cBhvr>
                                      <p:tavLst>
                                        <p:tav tm="0">
                                          <p:val>
                                            <p:strVal val="0-#ppt_w/2"/>
                                          </p:val>
                                        </p:tav>
                                        <p:tav tm="100000">
                                          <p:val>
                                            <p:strVal val="#ppt_x"/>
                                          </p:val>
                                        </p:tav>
                                      </p:tavLst>
                                    </p:anim>
                                    <p:anim calcmode="lin" valueType="num">
                                      <p:cBhvr additive="base">
                                        <p:cTn id="26" dur="500" fill="hold"/>
                                        <p:tgtEl>
                                          <p:spTgt spid="443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555" grpId="0" animBg="1" autoUpdateAnimBg="0"/>
      <p:bldP spid="443556" grpId="0" animBg="1" autoUpdateAnimBg="0"/>
      <p:bldP spid="443557"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normAutofit fontScale="90000"/>
          </a:bodyPr>
          <a:lstStyle/>
          <a:p>
            <a:pPr eaLnBrk="1" hangingPunct="1">
              <a:defRPr/>
            </a:pPr>
            <a:r>
              <a:rPr lang="en-US" altLang="zh-CN" smtClean="0">
                <a:ea typeface="宋体" charset="-122"/>
              </a:rPr>
              <a:t>Takt Time</a:t>
            </a:r>
            <a:endParaRPr lang="zh-CN" altLang="en-US" smtClean="0">
              <a:ea typeface="宋体" charset="-122"/>
            </a:endParaRPr>
          </a:p>
        </p:txBody>
      </p:sp>
      <p:sp>
        <p:nvSpPr>
          <p:cNvPr id="124931" name="页脚占位符 3"/>
          <p:cNvSpPr>
            <a:spLocks noGrp="1"/>
          </p:cNvSpPr>
          <p:nvPr>
            <p:ph type="ftr" sz="quarter" idx="10"/>
          </p:nvPr>
        </p:nvSpPr>
        <p:spPr bwMode="auto">
          <a:xfrm>
            <a:off x="457200" y="6650038"/>
            <a:ext cx="3429000" cy="284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pic>
        <p:nvPicPr>
          <p:cNvPr id="124932" name="图片 5" descr="takt_ti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6411913" cy="471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TextBox 6"/>
          <p:cNvSpPr txBox="1">
            <a:spLocks noChangeArrowheads="1"/>
          </p:cNvSpPr>
          <p:nvPr/>
        </p:nvSpPr>
        <p:spPr bwMode="auto">
          <a:xfrm>
            <a:off x="685800" y="1219200"/>
            <a:ext cx="807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2400" b="0">
                <a:solidFill>
                  <a:srgbClr val="C00000"/>
                </a:solidFill>
                <a:ea typeface="宋体" panose="02010600030101010101" pitchFamily="2" charset="-122"/>
              </a:rPr>
              <a:t>Takt time: </a:t>
            </a:r>
          </a:p>
          <a:p>
            <a:pPr eaLnBrk="1" hangingPunct="1">
              <a:spcBef>
                <a:spcPct val="0"/>
              </a:spcBef>
              <a:spcAft>
                <a:spcPct val="0"/>
              </a:spcAft>
              <a:buFontTx/>
              <a:buNone/>
            </a:pPr>
            <a:r>
              <a:rPr lang="en-US" altLang="zh-CN" sz="2400" b="0">
                <a:solidFill>
                  <a:srgbClr val="C00000"/>
                </a:solidFill>
                <a:ea typeface="宋体" panose="02010600030101010101" pitchFamily="2" charset="-122"/>
              </a:rPr>
              <a:t>the available production time divided by customer demand.</a:t>
            </a:r>
            <a:endParaRPr lang="zh-CN" altLang="en-US" sz="2400" b="0">
              <a:solidFill>
                <a:srgbClr val="C00000"/>
              </a:solidFill>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Line 2"/>
          <p:cNvSpPr>
            <a:spLocks noChangeShapeType="1"/>
          </p:cNvSpPr>
          <p:nvPr/>
        </p:nvSpPr>
        <p:spPr bwMode="auto">
          <a:xfrm>
            <a:off x="1060450" y="1652588"/>
            <a:ext cx="0" cy="5365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5955" name="Group 3"/>
          <p:cNvGrpSpPr>
            <a:grpSpLocks/>
          </p:cNvGrpSpPr>
          <p:nvPr/>
        </p:nvGrpSpPr>
        <p:grpSpPr bwMode="auto">
          <a:xfrm>
            <a:off x="228600" y="547688"/>
            <a:ext cx="1676400" cy="1144587"/>
            <a:chOff x="144" y="345"/>
            <a:chExt cx="1056" cy="721"/>
          </a:xfrm>
        </p:grpSpPr>
        <p:sp>
          <p:nvSpPr>
            <p:cNvPr id="126145" name="Text Box 4"/>
            <p:cNvSpPr txBox="1">
              <a:spLocks noChangeArrowheads="1"/>
            </p:cNvSpPr>
            <p:nvPr/>
          </p:nvSpPr>
          <p:spPr bwMode="auto">
            <a:xfrm>
              <a:off x="144" y="464"/>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Incoming</a:t>
              </a:r>
            </a:p>
            <a:p>
              <a:pPr algn="ctr" eaLnBrk="1" hangingPunct="1">
                <a:spcBef>
                  <a:spcPct val="0"/>
                </a:spcBef>
                <a:spcAft>
                  <a:spcPct val="0"/>
                </a:spcAft>
                <a:buFontTx/>
                <a:buNone/>
              </a:pPr>
              <a:r>
                <a:rPr lang="en-US" altLang="zh-CN" sz="1800" b="0">
                  <a:ea typeface="宋体" panose="02010600030101010101" pitchFamily="2" charset="-122"/>
                </a:rPr>
                <a:t>Orders</a:t>
              </a:r>
            </a:p>
          </p:txBody>
        </p:sp>
        <p:sp>
          <p:nvSpPr>
            <p:cNvPr id="126146" name="Rectangle 5"/>
            <p:cNvSpPr>
              <a:spLocks noChangeArrowheads="1"/>
            </p:cNvSpPr>
            <p:nvPr/>
          </p:nvSpPr>
          <p:spPr bwMode="auto">
            <a:xfrm>
              <a:off x="228" y="345"/>
              <a:ext cx="879"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147" name="Freeform 6"/>
            <p:cNvSpPr>
              <a:spLocks/>
            </p:cNvSpPr>
            <p:nvPr/>
          </p:nvSpPr>
          <p:spPr bwMode="auto">
            <a:xfrm>
              <a:off x="249" y="367"/>
              <a:ext cx="836" cy="674"/>
            </a:xfrm>
            <a:custGeom>
              <a:avLst/>
              <a:gdLst>
                <a:gd name="T0" fmla="*/ 0 w 836"/>
                <a:gd name="T1" fmla="*/ 113 h 674"/>
                <a:gd name="T2" fmla="*/ 0 w 836"/>
                <a:gd name="T3" fmla="*/ 674 h 674"/>
                <a:gd name="T4" fmla="*/ 836 w 836"/>
                <a:gd name="T5" fmla="*/ 674 h 674"/>
                <a:gd name="T6" fmla="*/ 836 w 836"/>
                <a:gd name="T7" fmla="*/ 0 h 674"/>
                <a:gd name="T8" fmla="*/ 0 60000 65536"/>
                <a:gd name="T9" fmla="*/ 0 60000 65536"/>
                <a:gd name="T10" fmla="*/ 0 60000 65536"/>
                <a:gd name="T11" fmla="*/ 0 60000 65536"/>
                <a:gd name="T12" fmla="*/ 0 w 836"/>
                <a:gd name="T13" fmla="*/ 0 h 674"/>
                <a:gd name="T14" fmla="*/ 836 w 836"/>
                <a:gd name="T15" fmla="*/ 674 h 674"/>
              </a:gdLst>
              <a:ahLst/>
              <a:cxnLst>
                <a:cxn ang="T8">
                  <a:pos x="T0" y="T1"/>
                </a:cxn>
                <a:cxn ang="T9">
                  <a:pos x="T2" y="T3"/>
                </a:cxn>
                <a:cxn ang="T10">
                  <a:pos x="T4" y="T5"/>
                </a:cxn>
                <a:cxn ang="T11">
                  <a:pos x="T6" y="T7"/>
                </a:cxn>
              </a:cxnLst>
              <a:rect l="T12" t="T13" r="T14" b="T15"/>
              <a:pathLst>
                <a:path w="836" h="674">
                  <a:moveTo>
                    <a:pt x="0" y="113"/>
                  </a:moveTo>
                  <a:lnTo>
                    <a:pt x="0" y="674"/>
                  </a:lnTo>
                  <a:lnTo>
                    <a:pt x="836" y="674"/>
                  </a:lnTo>
                  <a:lnTo>
                    <a:pt x="83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148" name="Line 7"/>
            <p:cNvSpPr>
              <a:spLocks noChangeShapeType="1"/>
            </p:cNvSpPr>
            <p:nvPr/>
          </p:nvSpPr>
          <p:spPr bwMode="auto">
            <a:xfrm flipV="1">
              <a:off x="509"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49" name="Line 8"/>
            <p:cNvSpPr>
              <a:spLocks noChangeShapeType="1"/>
            </p:cNvSpPr>
            <p:nvPr/>
          </p:nvSpPr>
          <p:spPr bwMode="auto">
            <a:xfrm flipV="1">
              <a:off x="824"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50" name="Line 9"/>
            <p:cNvSpPr>
              <a:spLocks noChangeShapeType="1"/>
            </p:cNvSpPr>
            <p:nvPr/>
          </p:nvSpPr>
          <p:spPr bwMode="auto">
            <a:xfrm flipV="1">
              <a:off x="824" y="367"/>
              <a:ext cx="26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51" name="Line 10"/>
            <p:cNvSpPr>
              <a:spLocks noChangeShapeType="1"/>
            </p:cNvSpPr>
            <p:nvPr/>
          </p:nvSpPr>
          <p:spPr bwMode="auto">
            <a:xfrm flipV="1">
              <a:off x="509" y="367"/>
              <a:ext cx="315"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52" name="Line 11"/>
            <p:cNvSpPr>
              <a:spLocks noChangeShapeType="1"/>
            </p:cNvSpPr>
            <p:nvPr/>
          </p:nvSpPr>
          <p:spPr bwMode="auto">
            <a:xfrm flipV="1">
              <a:off x="249" y="367"/>
              <a:ext cx="26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5956" name="Group 12"/>
          <p:cNvGrpSpPr>
            <a:grpSpLocks/>
          </p:cNvGrpSpPr>
          <p:nvPr/>
        </p:nvGrpSpPr>
        <p:grpSpPr bwMode="auto">
          <a:xfrm>
            <a:off x="228600" y="2238375"/>
            <a:ext cx="1066800" cy="1003300"/>
            <a:chOff x="144" y="1410"/>
            <a:chExt cx="672" cy="632"/>
          </a:xfrm>
        </p:grpSpPr>
        <p:grpSp>
          <p:nvGrpSpPr>
            <p:cNvPr id="126140" name="Group 13"/>
            <p:cNvGrpSpPr>
              <a:grpSpLocks/>
            </p:cNvGrpSpPr>
            <p:nvPr/>
          </p:nvGrpSpPr>
          <p:grpSpPr bwMode="auto">
            <a:xfrm>
              <a:off x="144" y="1410"/>
              <a:ext cx="672" cy="624"/>
              <a:chOff x="2352" y="1296"/>
              <a:chExt cx="816" cy="624"/>
            </a:xfrm>
          </p:grpSpPr>
          <p:sp>
            <p:nvSpPr>
              <p:cNvPr id="126143" name="Rectangle 14"/>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144" name="Line 15"/>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141" name="Text Box 16"/>
            <p:cNvSpPr txBox="1">
              <a:spLocks noChangeArrowheads="1"/>
            </p:cNvSpPr>
            <p:nvPr/>
          </p:nvSpPr>
          <p:spPr bwMode="auto">
            <a:xfrm>
              <a:off x="144" y="1440"/>
              <a:ext cx="6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Receive Order</a:t>
              </a:r>
            </a:p>
          </p:txBody>
        </p:sp>
        <p:sp>
          <p:nvSpPr>
            <p:cNvPr id="126142" name="Text Box 17"/>
            <p:cNvSpPr txBox="1">
              <a:spLocks noChangeArrowheads="1"/>
            </p:cNvSpPr>
            <p:nvPr/>
          </p:nvSpPr>
          <p:spPr bwMode="auto">
            <a:xfrm>
              <a:off x="144" y="1851"/>
              <a:ext cx="294"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Fax</a:t>
              </a:r>
            </a:p>
          </p:txBody>
        </p:sp>
      </p:grpSp>
      <p:grpSp>
        <p:nvGrpSpPr>
          <p:cNvPr id="125957" name="Group 18"/>
          <p:cNvGrpSpPr>
            <a:grpSpLocks/>
          </p:cNvGrpSpPr>
          <p:nvPr/>
        </p:nvGrpSpPr>
        <p:grpSpPr bwMode="auto">
          <a:xfrm>
            <a:off x="1676400" y="2238375"/>
            <a:ext cx="1066800" cy="1003300"/>
            <a:chOff x="1056" y="1410"/>
            <a:chExt cx="672" cy="632"/>
          </a:xfrm>
        </p:grpSpPr>
        <p:grpSp>
          <p:nvGrpSpPr>
            <p:cNvPr id="126135" name="Group 19"/>
            <p:cNvGrpSpPr>
              <a:grpSpLocks/>
            </p:cNvGrpSpPr>
            <p:nvPr/>
          </p:nvGrpSpPr>
          <p:grpSpPr bwMode="auto">
            <a:xfrm>
              <a:off x="1056" y="1410"/>
              <a:ext cx="672" cy="624"/>
              <a:chOff x="2352" y="1296"/>
              <a:chExt cx="816" cy="624"/>
            </a:xfrm>
          </p:grpSpPr>
          <p:sp>
            <p:nvSpPr>
              <p:cNvPr id="126138" name="Rectangle 20"/>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139" name="Line 21"/>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136" name="Text Box 22"/>
            <p:cNvSpPr txBox="1">
              <a:spLocks noChangeArrowheads="1"/>
            </p:cNvSpPr>
            <p:nvPr/>
          </p:nvSpPr>
          <p:spPr bwMode="auto">
            <a:xfrm>
              <a:off x="1056" y="1440"/>
              <a:ext cx="6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Check Credit</a:t>
              </a:r>
            </a:p>
          </p:txBody>
        </p:sp>
        <p:sp>
          <p:nvSpPr>
            <p:cNvPr id="126137" name="Text Box 23"/>
            <p:cNvSpPr txBox="1">
              <a:spLocks noChangeArrowheads="1"/>
            </p:cNvSpPr>
            <p:nvPr/>
          </p:nvSpPr>
          <p:spPr bwMode="auto">
            <a:xfrm>
              <a:off x="1056" y="1851"/>
              <a:ext cx="289"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FIN</a:t>
              </a:r>
            </a:p>
          </p:txBody>
        </p:sp>
      </p:grpSp>
      <p:grpSp>
        <p:nvGrpSpPr>
          <p:cNvPr id="125958" name="Group 24"/>
          <p:cNvGrpSpPr>
            <a:grpSpLocks/>
          </p:cNvGrpSpPr>
          <p:nvPr/>
        </p:nvGrpSpPr>
        <p:grpSpPr bwMode="auto">
          <a:xfrm>
            <a:off x="3200400" y="2189163"/>
            <a:ext cx="1143000" cy="1052512"/>
            <a:chOff x="2016" y="1379"/>
            <a:chExt cx="720" cy="663"/>
          </a:xfrm>
        </p:grpSpPr>
        <p:grpSp>
          <p:nvGrpSpPr>
            <p:cNvPr id="126130" name="Group 25"/>
            <p:cNvGrpSpPr>
              <a:grpSpLocks/>
            </p:cNvGrpSpPr>
            <p:nvPr/>
          </p:nvGrpSpPr>
          <p:grpSpPr bwMode="auto">
            <a:xfrm>
              <a:off x="2016" y="1410"/>
              <a:ext cx="720" cy="624"/>
              <a:chOff x="2352" y="1296"/>
              <a:chExt cx="816" cy="624"/>
            </a:xfrm>
          </p:grpSpPr>
          <p:sp>
            <p:nvSpPr>
              <p:cNvPr id="126133" name="Rectangle 26"/>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134" name="Line 27"/>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131" name="Text Box 28"/>
            <p:cNvSpPr txBox="1">
              <a:spLocks noChangeArrowheads="1"/>
            </p:cNvSpPr>
            <p:nvPr/>
          </p:nvSpPr>
          <p:spPr bwMode="auto">
            <a:xfrm>
              <a:off x="2072" y="1379"/>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Review &amp; Enter Order</a:t>
              </a:r>
            </a:p>
          </p:txBody>
        </p:sp>
        <p:sp>
          <p:nvSpPr>
            <p:cNvPr id="126132" name="Text Box 29"/>
            <p:cNvSpPr txBox="1">
              <a:spLocks noChangeArrowheads="1"/>
            </p:cNvSpPr>
            <p:nvPr/>
          </p:nvSpPr>
          <p:spPr bwMode="auto">
            <a:xfrm>
              <a:off x="2016"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25959" name="Group 30"/>
          <p:cNvGrpSpPr>
            <a:grpSpLocks/>
          </p:cNvGrpSpPr>
          <p:nvPr/>
        </p:nvGrpSpPr>
        <p:grpSpPr bwMode="auto">
          <a:xfrm>
            <a:off x="4648200" y="2238375"/>
            <a:ext cx="1160463" cy="1003300"/>
            <a:chOff x="2928" y="1410"/>
            <a:chExt cx="731" cy="632"/>
          </a:xfrm>
        </p:grpSpPr>
        <p:grpSp>
          <p:nvGrpSpPr>
            <p:cNvPr id="126125" name="Group 31"/>
            <p:cNvGrpSpPr>
              <a:grpSpLocks/>
            </p:cNvGrpSpPr>
            <p:nvPr/>
          </p:nvGrpSpPr>
          <p:grpSpPr bwMode="auto">
            <a:xfrm>
              <a:off x="2976" y="1410"/>
              <a:ext cx="624" cy="624"/>
              <a:chOff x="2352" y="1296"/>
              <a:chExt cx="816" cy="624"/>
            </a:xfrm>
          </p:grpSpPr>
          <p:sp>
            <p:nvSpPr>
              <p:cNvPr id="126128" name="Rectangle 32"/>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129" name="Line 33"/>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126" name="Text Box 34"/>
            <p:cNvSpPr txBox="1">
              <a:spLocks noChangeArrowheads="1"/>
            </p:cNvSpPr>
            <p:nvPr/>
          </p:nvSpPr>
          <p:spPr bwMode="auto">
            <a:xfrm>
              <a:off x="2928" y="1440"/>
              <a:ext cx="7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Reconcile Order</a:t>
              </a:r>
            </a:p>
          </p:txBody>
        </p:sp>
        <p:sp>
          <p:nvSpPr>
            <p:cNvPr id="126127" name="Text Box 35"/>
            <p:cNvSpPr txBox="1">
              <a:spLocks noChangeArrowheads="1"/>
            </p:cNvSpPr>
            <p:nvPr/>
          </p:nvSpPr>
          <p:spPr bwMode="auto">
            <a:xfrm>
              <a:off x="2976"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25960" name="Group 36"/>
          <p:cNvGrpSpPr>
            <a:grpSpLocks/>
          </p:cNvGrpSpPr>
          <p:nvPr/>
        </p:nvGrpSpPr>
        <p:grpSpPr bwMode="auto">
          <a:xfrm>
            <a:off x="6096000" y="2238375"/>
            <a:ext cx="1143000" cy="1003300"/>
            <a:chOff x="3840" y="1410"/>
            <a:chExt cx="720" cy="632"/>
          </a:xfrm>
        </p:grpSpPr>
        <p:grpSp>
          <p:nvGrpSpPr>
            <p:cNvPr id="126120" name="Group 37"/>
            <p:cNvGrpSpPr>
              <a:grpSpLocks/>
            </p:cNvGrpSpPr>
            <p:nvPr/>
          </p:nvGrpSpPr>
          <p:grpSpPr bwMode="auto">
            <a:xfrm>
              <a:off x="3840" y="1410"/>
              <a:ext cx="720" cy="624"/>
              <a:chOff x="2352" y="1296"/>
              <a:chExt cx="816" cy="624"/>
            </a:xfrm>
          </p:grpSpPr>
          <p:sp>
            <p:nvSpPr>
              <p:cNvPr id="126123" name="Rectangle 38"/>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124" name="Line 39"/>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121" name="Text Box 40"/>
            <p:cNvSpPr txBox="1">
              <a:spLocks noChangeArrowheads="1"/>
            </p:cNvSpPr>
            <p:nvPr/>
          </p:nvSpPr>
          <p:spPr bwMode="auto">
            <a:xfrm>
              <a:off x="3888" y="1440"/>
              <a:ext cx="6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Confirm Order</a:t>
              </a:r>
            </a:p>
          </p:txBody>
        </p:sp>
        <p:sp>
          <p:nvSpPr>
            <p:cNvPr id="126122" name="Text Box 41"/>
            <p:cNvSpPr txBox="1">
              <a:spLocks noChangeArrowheads="1"/>
            </p:cNvSpPr>
            <p:nvPr/>
          </p:nvSpPr>
          <p:spPr bwMode="auto">
            <a:xfrm>
              <a:off x="3844" y="1851"/>
              <a:ext cx="410"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Phone</a:t>
              </a:r>
            </a:p>
          </p:txBody>
        </p:sp>
      </p:grpSp>
      <p:grpSp>
        <p:nvGrpSpPr>
          <p:cNvPr id="125961" name="Group 42"/>
          <p:cNvGrpSpPr>
            <a:grpSpLocks/>
          </p:cNvGrpSpPr>
          <p:nvPr/>
        </p:nvGrpSpPr>
        <p:grpSpPr bwMode="auto">
          <a:xfrm>
            <a:off x="7620000" y="2238375"/>
            <a:ext cx="1027113" cy="1003300"/>
            <a:chOff x="4800" y="1410"/>
            <a:chExt cx="647" cy="632"/>
          </a:xfrm>
        </p:grpSpPr>
        <p:grpSp>
          <p:nvGrpSpPr>
            <p:cNvPr id="126115" name="Group 43"/>
            <p:cNvGrpSpPr>
              <a:grpSpLocks/>
            </p:cNvGrpSpPr>
            <p:nvPr/>
          </p:nvGrpSpPr>
          <p:grpSpPr bwMode="auto">
            <a:xfrm>
              <a:off x="4800" y="1410"/>
              <a:ext cx="624" cy="624"/>
              <a:chOff x="2352" y="1296"/>
              <a:chExt cx="816" cy="624"/>
            </a:xfrm>
          </p:grpSpPr>
          <p:sp>
            <p:nvSpPr>
              <p:cNvPr id="126118" name="Rectangle 44"/>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119" name="Line 45"/>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116" name="Text Box 46"/>
            <p:cNvSpPr txBox="1">
              <a:spLocks noChangeArrowheads="1"/>
            </p:cNvSpPr>
            <p:nvPr/>
          </p:nvSpPr>
          <p:spPr bwMode="auto">
            <a:xfrm>
              <a:off x="4800" y="1458"/>
              <a:ext cx="6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Finalize Order</a:t>
              </a:r>
            </a:p>
          </p:txBody>
        </p:sp>
        <p:sp>
          <p:nvSpPr>
            <p:cNvPr id="126117" name="Text Box 47"/>
            <p:cNvSpPr txBox="1">
              <a:spLocks noChangeArrowheads="1"/>
            </p:cNvSpPr>
            <p:nvPr/>
          </p:nvSpPr>
          <p:spPr bwMode="auto">
            <a:xfrm>
              <a:off x="4800"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25962" name="Group 48"/>
          <p:cNvGrpSpPr>
            <a:grpSpLocks/>
          </p:cNvGrpSpPr>
          <p:nvPr/>
        </p:nvGrpSpPr>
        <p:grpSpPr bwMode="auto">
          <a:xfrm>
            <a:off x="5994400" y="638175"/>
            <a:ext cx="1158875" cy="914400"/>
            <a:chOff x="3776" y="402"/>
            <a:chExt cx="730" cy="576"/>
          </a:xfrm>
        </p:grpSpPr>
        <p:sp>
          <p:nvSpPr>
            <p:cNvPr id="126112" name="Rectangle 49"/>
            <p:cNvSpPr>
              <a:spLocks noChangeArrowheads="1"/>
            </p:cNvSpPr>
            <p:nvPr/>
          </p:nvSpPr>
          <p:spPr bwMode="auto">
            <a:xfrm>
              <a:off x="3850" y="402"/>
              <a:ext cx="566"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113" name="Rectangle 50"/>
            <p:cNvSpPr>
              <a:spLocks noChangeArrowheads="1"/>
            </p:cNvSpPr>
            <p:nvPr/>
          </p:nvSpPr>
          <p:spPr bwMode="auto">
            <a:xfrm>
              <a:off x="3776" y="786"/>
              <a:ext cx="730"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114" name="Text Box 51"/>
            <p:cNvSpPr txBox="1">
              <a:spLocks noChangeArrowheads="1"/>
            </p:cNvSpPr>
            <p:nvPr/>
          </p:nvSpPr>
          <p:spPr bwMode="auto">
            <a:xfrm>
              <a:off x="3920" y="49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ea typeface="宋体" panose="02010600030101010101" pitchFamily="2" charset="-122"/>
                </a:rPr>
                <a:t>MRP</a:t>
              </a:r>
            </a:p>
          </p:txBody>
        </p:sp>
      </p:grpSp>
      <p:sp>
        <p:nvSpPr>
          <p:cNvPr id="125963" name="Text Box 52"/>
          <p:cNvSpPr txBox="1">
            <a:spLocks noChangeArrowheads="1"/>
          </p:cNvSpPr>
          <p:nvPr/>
        </p:nvSpPr>
        <p:spPr bwMode="auto">
          <a:xfrm>
            <a:off x="7899400" y="914400"/>
            <a:ext cx="815975" cy="577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MRP</a:t>
            </a:r>
          </a:p>
          <a:p>
            <a:pPr eaLnBrk="1" hangingPunct="1">
              <a:spcBef>
                <a:spcPct val="0"/>
              </a:spcBef>
              <a:spcAft>
                <a:spcPct val="0"/>
              </a:spcAft>
              <a:buFontTx/>
              <a:buNone/>
            </a:pPr>
            <a:r>
              <a:rPr lang="en-US" altLang="zh-CN" sz="1000" b="0">
                <a:ea typeface="宋体" panose="02010600030101010101" pitchFamily="2" charset="-122"/>
              </a:rPr>
              <a:t>Production</a:t>
            </a:r>
          </a:p>
          <a:p>
            <a:pPr eaLnBrk="1" hangingPunct="1">
              <a:spcBef>
                <a:spcPct val="0"/>
              </a:spcBef>
              <a:spcAft>
                <a:spcPct val="0"/>
              </a:spcAft>
              <a:buFontTx/>
              <a:buNone/>
            </a:pPr>
            <a:r>
              <a:rPr lang="en-US" altLang="zh-CN" sz="1000" b="0">
                <a:ea typeface="宋体" panose="02010600030101010101" pitchFamily="2" charset="-122"/>
              </a:rPr>
              <a:t>Schedule</a:t>
            </a:r>
          </a:p>
        </p:txBody>
      </p:sp>
      <p:sp>
        <p:nvSpPr>
          <p:cNvPr id="125964" name="Text Box 53"/>
          <p:cNvSpPr txBox="1">
            <a:spLocks noChangeArrowheads="1"/>
          </p:cNvSpPr>
          <p:nvPr/>
        </p:nvSpPr>
        <p:spPr bwMode="auto">
          <a:xfrm>
            <a:off x="7766050" y="381000"/>
            <a:ext cx="1025525"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Semi-Weekly</a:t>
            </a:r>
          </a:p>
          <a:p>
            <a:pPr eaLnBrk="1" hangingPunct="1">
              <a:spcBef>
                <a:spcPct val="0"/>
              </a:spcBef>
              <a:spcAft>
                <a:spcPct val="0"/>
              </a:spcAft>
              <a:buFontTx/>
              <a:buNone/>
            </a:pPr>
            <a:r>
              <a:rPr lang="en-US" altLang="zh-CN" sz="1000" b="0">
                <a:ea typeface="宋体" panose="02010600030101010101" pitchFamily="2" charset="-122"/>
              </a:rPr>
              <a:t>Ship Schedule</a:t>
            </a:r>
          </a:p>
        </p:txBody>
      </p:sp>
      <p:sp>
        <p:nvSpPr>
          <p:cNvPr id="125965" name="Text Box 54"/>
          <p:cNvSpPr txBox="1">
            <a:spLocks noChangeArrowheads="1"/>
          </p:cNvSpPr>
          <p:nvPr/>
        </p:nvSpPr>
        <p:spPr bwMode="auto">
          <a:xfrm>
            <a:off x="1060450" y="4449763"/>
            <a:ext cx="6746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days</a:t>
            </a:r>
          </a:p>
        </p:txBody>
      </p:sp>
      <p:sp>
        <p:nvSpPr>
          <p:cNvPr id="125966" name="Text Box 55"/>
          <p:cNvSpPr txBox="1">
            <a:spLocks noChangeArrowheads="1"/>
          </p:cNvSpPr>
          <p:nvPr/>
        </p:nvSpPr>
        <p:spPr bwMode="auto">
          <a:xfrm>
            <a:off x="2601913" y="444976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days</a:t>
            </a:r>
          </a:p>
        </p:txBody>
      </p:sp>
      <p:sp>
        <p:nvSpPr>
          <p:cNvPr id="125967" name="Text Box 56"/>
          <p:cNvSpPr txBox="1">
            <a:spLocks noChangeArrowheads="1"/>
          </p:cNvSpPr>
          <p:nvPr/>
        </p:nvSpPr>
        <p:spPr bwMode="auto">
          <a:xfrm>
            <a:off x="4202113" y="444976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 days</a:t>
            </a:r>
          </a:p>
        </p:txBody>
      </p:sp>
      <p:sp>
        <p:nvSpPr>
          <p:cNvPr id="125968" name="Text Box 57"/>
          <p:cNvSpPr txBox="1">
            <a:spLocks noChangeArrowheads="1"/>
          </p:cNvSpPr>
          <p:nvPr/>
        </p:nvSpPr>
        <p:spPr bwMode="auto">
          <a:xfrm>
            <a:off x="5573713" y="444976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 days</a:t>
            </a:r>
          </a:p>
        </p:txBody>
      </p:sp>
      <p:sp>
        <p:nvSpPr>
          <p:cNvPr id="125969" name="Text Box 58"/>
          <p:cNvSpPr txBox="1">
            <a:spLocks noChangeArrowheads="1"/>
          </p:cNvSpPr>
          <p:nvPr/>
        </p:nvSpPr>
        <p:spPr bwMode="auto">
          <a:xfrm>
            <a:off x="7156450" y="4449763"/>
            <a:ext cx="7588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.25 days</a:t>
            </a:r>
          </a:p>
        </p:txBody>
      </p:sp>
      <p:sp>
        <p:nvSpPr>
          <p:cNvPr id="125970" name="Text Box 59"/>
          <p:cNvSpPr txBox="1">
            <a:spLocks noChangeArrowheads="1"/>
          </p:cNvSpPr>
          <p:nvPr/>
        </p:nvSpPr>
        <p:spPr bwMode="auto">
          <a:xfrm>
            <a:off x="8435975" y="4449763"/>
            <a:ext cx="555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day</a:t>
            </a:r>
          </a:p>
        </p:txBody>
      </p:sp>
      <p:grpSp>
        <p:nvGrpSpPr>
          <p:cNvPr id="125971" name="Group 60"/>
          <p:cNvGrpSpPr>
            <a:grpSpLocks/>
          </p:cNvGrpSpPr>
          <p:nvPr/>
        </p:nvGrpSpPr>
        <p:grpSpPr bwMode="auto">
          <a:xfrm>
            <a:off x="671513" y="4648200"/>
            <a:ext cx="8256587" cy="487363"/>
            <a:chOff x="423" y="2928"/>
            <a:chExt cx="5201" cy="307"/>
          </a:xfrm>
        </p:grpSpPr>
        <p:sp>
          <p:nvSpPr>
            <p:cNvPr id="126086" name="Line 61"/>
            <p:cNvSpPr>
              <a:spLocks noChangeShapeType="1"/>
            </p:cNvSpPr>
            <p:nvPr/>
          </p:nvSpPr>
          <p:spPr bwMode="auto">
            <a:xfrm>
              <a:off x="3884" y="2929"/>
              <a:ext cx="0" cy="3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6087" name="Group 62"/>
            <p:cNvGrpSpPr>
              <a:grpSpLocks/>
            </p:cNvGrpSpPr>
            <p:nvPr/>
          </p:nvGrpSpPr>
          <p:grpSpPr bwMode="auto">
            <a:xfrm>
              <a:off x="423" y="2928"/>
              <a:ext cx="5201" cy="307"/>
              <a:chOff x="423" y="2928"/>
              <a:chExt cx="5201" cy="307"/>
            </a:xfrm>
          </p:grpSpPr>
          <p:cxnSp>
            <p:nvCxnSpPr>
              <p:cNvPr id="126088" name="AutoShape 63"/>
              <p:cNvCxnSpPr>
                <a:cxnSpLocks noChangeShapeType="1"/>
              </p:cNvCxnSpPr>
              <p:nvPr/>
            </p:nvCxnSpPr>
            <p:spPr bwMode="auto">
              <a:xfrm flipH="1">
                <a:off x="423" y="3233"/>
                <a:ext cx="33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6089" name="Line 64"/>
              <p:cNvSpPr>
                <a:spLocks noChangeShapeType="1"/>
              </p:cNvSpPr>
              <p:nvPr/>
            </p:nvSpPr>
            <p:spPr bwMode="auto">
              <a:xfrm flipV="1">
                <a:off x="754"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90" name="Line 65"/>
              <p:cNvSpPr>
                <a:spLocks noChangeShapeType="1"/>
              </p:cNvSpPr>
              <p:nvPr/>
            </p:nvSpPr>
            <p:spPr bwMode="auto">
              <a:xfrm>
                <a:off x="754" y="2945"/>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91" name="Line 66"/>
              <p:cNvSpPr>
                <a:spLocks noChangeShapeType="1"/>
              </p:cNvSpPr>
              <p:nvPr/>
            </p:nvSpPr>
            <p:spPr bwMode="auto">
              <a:xfrm>
                <a:off x="1038"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92" name="Line 67"/>
              <p:cNvSpPr>
                <a:spLocks noChangeShapeType="1"/>
              </p:cNvSpPr>
              <p:nvPr/>
            </p:nvSpPr>
            <p:spPr bwMode="auto">
              <a:xfrm>
                <a:off x="1038" y="3233"/>
                <a:ext cx="3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6093" name="AutoShape 68"/>
              <p:cNvCxnSpPr>
                <a:cxnSpLocks noChangeShapeType="1"/>
              </p:cNvCxnSpPr>
              <p:nvPr/>
            </p:nvCxnSpPr>
            <p:spPr bwMode="auto">
              <a:xfrm flipH="1">
                <a:off x="1323" y="3233"/>
                <a:ext cx="409"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6094" name="Line 69"/>
              <p:cNvSpPr>
                <a:spLocks noChangeShapeType="1"/>
              </p:cNvSpPr>
              <p:nvPr/>
            </p:nvSpPr>
            <p:spPr bwMode="auto">
              <a:xfrm flipV="1">
                <a:off x="1732"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95" name="Line 70"/>
              <p:cNvSpPr>
                <a:spLocks noChangeShapeType="1"/>
              </p:cNvSpPr>
              <p:nvPr/>
            </p:nvSpPr>
            <p:spPr bwMode="auto">
              <a:xfrm>
                <a:off x="1732" y="2945"/>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96" name="Line 71"/>
              <p:cNvSpPr>
                <a:spLocks noChangeShapeType="1"/>
              </p:cNvSpPr>
              <p:nvPr/>
            </p:nvSpPr>
            <p:spPr bwMode="auto">
              <a:xfrm>
                <a:off x="2016"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6097" name="AutoShape 72"/>
              <p:cNvCxnSpPr>
                <a:cxnSpLocks noChangeShapeType="1"/>
                <a:stCxn id="126096" idx="1"/>
              </p:cNvCxnSpPr>
              <p:nvPr/>
            </p:nvCxnSpPr>
            <p:spPr bwMode="auto">
              <a:xfrm>
                <a:off x="2016" y="3233"/>
                <a:ext cx="76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6098" name="AutoShape 73"/>
              <p:cNvCxnSpPr>
                <a:cxnSpLocks noChangeShapeType="1"/>
              </p:cNvCxnSpPr>
              <p:nvPr/>
            </p:nvCxnSpPr>
            <p:spPr bwMode="auto">
              <a:xfrm flipV="1">
                <a:off x="2777" y="2945"/>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6099" name="Line 74"/>
              <p:cNvSpPr>
                <a:spLocks noChangeShapeType="1"/>
              </p:cNvSpPr>
              <p:nvPr/>
            </p:nvSpPr>
            <p:spPr bwMode="auto">
              <a:xfrm>
                <a:off x="2777" y="2945"/>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00" name="Line 75"/>
              <p:cNvSpPr>
                <a:spLocks noChangeShapeType="1"/>
              </p:cNvSpPr>
              <p:nvPr/>
            </p:nvSpPr>
            <p:spPr bwMode="auto">
              <a:xfrm>
                <a:off x="2991" y="2945"/>
                <a:ext cx="0" cy="2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6101" name="AutoShape 76"/>
              <p:cNvCxnSpPr>
                <a:cxnSpLocks noChangeShapeType="1"/>
              </p:cNvCxnSpPr>
              <p:nvPr/>
            </p:nvCxnSpPr>
            <p:spPr bwMode="auto">
              <a:xfrm flipH="1">
                <a:off x="3003" y="3235"/>
                <a:ext cx="597"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6102" name="Line 77"/>
              <p:cNvSpPr>
                <a:spLocks noChangeShapeType="1"/>
              </p:cNvSpPr>
              <p:nvPr/>
            </p:nvSpPr>
            <p:spPr bwMode="auto">
              <a:xfrm flipV="1">
                <a:off x="3600" y="2928"/>
                <a:ext cx="0" cy="2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03" name="Line 78"/>
              <p:cNvSpPr>
                <a:spLocks noChangeShapeType="1"/>
              </p:cNvSpPr>
              <p:nvPr/>
            </p:nvSpPr>
            <p:spPr bwMode="auto">
              <a:xfrm>
                <a:off x="3600" y="2928"/>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6104" name="AutoShape 79"/>
              <p:cNvCxnSpPr>
                <a:cxnSpLocks noChangeShapeType="1"/>
              </p:cNvCxnSpPr>
              <p:nvPr/>
            </p:nvCxnSpPr>
            <p:spPr bwMode="auto">
              <a:xfrm>
                <a:off x="3884" y="3233"/>
                <a:ext cx="76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6105" name="AutoShape 80"/>
              <p:cNvCxnSpPr>
                <a:cxnSpLocks noChangeShapeType="1"/>
              </p:cNvCxnSpPr>
              <p:nvPr/>
            </p:nvCxnSpPr>
            <p:spPr bwMode="auto">
              <a:xfrm flipV="1">
                <a:off x="4645" y="2928"/>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6106" name="Line 81"/>
              <p:cNvSpPr>
                <a:spLocks noChangeShapeType="1"/>
              </p:cNvSpPr>
              <p:nvPr/>
            </p:nvSpPr>
            <p:spPr bwMode="auto">
              <a:xfrm>
                <a:off x="4645" y="2928"/>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07" name="Line 82"/>
              <p:cNvSpPr>
                <a:spLocks noChangeShapeType="1"/>
              </p:cNvSpPr>
              <p:nvPr/>
            </p:nvSpPr>
            <p:spPr bwMode="auto">
              <a:xfrm>
                <a:off x="4859" y="29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6108" name="AutoShape 83"/>
              <p:cNvCxnSpPr>
                <a:cxnSpLocks noChangeShapeType="1"/>
              </p:cNvCxnSpPr>
              <p:nvPr/>
            </p:nvCxnSpPr>
            <p:spPr bwMode="auto">
              <a:xfrm flipV="1">
                <a:off x="4873" y="3214"/>
                <a:ext cx="537" cy="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6109" name="AutoShape 84"/>
              <p:cNvCxnSpPr>
                <a:cxnSpLocks noChangeShapeType="1"/>
              </p:cNvCxnSpPr>
              <p:nvPr/>
            </p:nvCxnSpPr>
            <p:spPr bwMode="auto">
              <a:xfrm flipV="1">
                <a:off x="5410" y="2928"/>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6110" name="Line 85"/>
              <p:cNvSpPr>
                <a:spLocks noChangeShapeType="1"/>
              </p:cNvSpPr>
              <p:nvPr/>
            </p:nvSpPr>
            <p:spPr bwMode="auto">
              <a:xfrm>
                <a:off x="5410" y="2928"/>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111" name="Line 86"/>
              <p:cNvSpPr>
                <a:spLocks noChangeShapeType="1"/>
              </p:cNvSpPr>
              <p:nvPr/>
            </p:nvSpPr>
            <p:spPr bwMode="auto">
              <a:xfrm>
                <a:off x="5624" y="29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5972" name="Text Box 87"/>
          <p:cNvSpPr txBox="1">
            <a:spLocks noChangeArrowheads="1"/>
          </p:cNvSpPr>
          <p:nvPr/>
        </p:nvSpPr>
        <p:spPr bwMode="auto">
          <a:xfrm>
            <a:off x="609600" y="4876800"/>
            <a:ext cx="5984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½ min</a:t>
            </a:r>
          </a:p>
        </p:txBody>
      </p:sp>
      <p:sp>
        <p:nvSpPr>
          <p:cNvPr id="125973" name="Text Box 88"/>
          <p:cNvSpPr txBox="1">
            <a:spLocks noChangeArrowheads="1"/>
          </p:cNvSpPr>
          <p:nvPr/>
        </p:nvSpPr>
        <p:spPr bwMode="auto">
          <a:xfrm>
            <a:off x="1882775" y="487680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min</a:t>
            </a:r>
          </a:p>
        </p:txBody>
      </p:sp>
      <p:sp>
        <p:nvSpPr>
          <p:cNvPr id="125974" name="Text Box 89"/>
          <p:cNvSpPr txBox="1">
            <a:spLocks noChangeArrowheads="1"/>
          </p:cNvSpPr>
          <p:nvPr/>
        </p:nvSpPr>
        <p:spPr bwMode="auto">
          <a:xfrm>
            <a:off x="3322638" y="4876800"/>
            <a:ext cx="639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10 min</a:t>
            </a:r>
          </a:p>
        </p:txBody>
      </p:sp>
      <p:sp>
        <p:nvSpPr>
          <p:cNvPr id="125975" name="Text Box 90"/>
          <p:cNvSpPr txBox="1">
            <a:spLocks noChangeArrowheads="1"/>
          </p:cNvSpPr>
          <p:nvPr/>
        </p:nvSpPr>
        <p:spPr bwMode="auto">
          <a:xfrm>
            <a:off x="4930775" y="487680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min</a:t>
            </a:r>
          </a:p>
        </p:txBody>
      </p:sp>
      <p:sp>
        <p:nvSpPr>
          <p:cNvPr id="125976" name="Text Box 91"/>
          <p:cNvSpPr txBox="1">
            <a:spLocks noChangeArrowheads="1"/>
          </p:cNvSpPr>
          <p:nvPr/>
        </p:nvSpPr>
        <p:spPr bwMode="auto">
          <a:xfrm>
            <a:off x="6454775" y="487680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7 min</a:t>
            </a:r>
          </a:p>
        </p:txBody>
      </p:sp>
      <p:sp>
        <p:nvSpPr>
          <p:cNvPr id="125977" name="Text Box 92"/>
          <p:cNvSpPr txBox="1">
            <a:spLocks noChangeArrowheads="1"/>
          </p:cNvSpPr>
          <p:nvPr/>
        </p:nvSpPr>
        <p:spPr bwMode="auto">
          <a:xfrm>
            <a:off x="7783513" y="487680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min</a:t>
            </a:r>
          </a:p>
        </p:txBody>
      </p:sp>
      <p:sp>
        <p:nvSpPr>
          <p:cNvPr id="125978" name="Text Box 93"/>
          <p:cNvSpPr txBox="1">
            <a:spLocks noChangeArrowheads="1"/>
          </p:cNvSpPr>
          <p:nvPr/>
        </p:nvSpPr>
        <p:spPr bwMode="auto">
          <a:xfrm>
            <a:off x="6086475" y="5257800"/>
            <a:ext cx="287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41D0C"/>
                </a:solidFill>
                <a:ea typeface="宋体" panose="02010600030101010101" pitchFamily="2" charset="-122"/>
              </a:rPr>
              <a:t>Total Lead Time = 2.65 days</a:t>
            </a:r>
          </a:p>
        </p:txBody>
      </p:sp>
      <p:sp>
        <p:nvSpPr>
          <p:cNvPr id="125979" name="Text Box 94"/>
          <p:cNvSpPr txBox="1">
            <a:spLocks noChangeArrowheads="1"/>
          </p:cNvSpPr>
          <p:nvPr/>
        </p:nvSpPr>
        <p:spPr bwMode="auto">
          <a:xfrm>
            <a:off x="5692775" y="5486400"/>
            <a:ext cx="3343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41D0C"/>
                </a:solidFill>
                <a:ea typeface="宋体" panose="02010600030101010101" pitchFamily="2" charset="-122"/>
              </a:rPr>
              <a:t>Total Processing Time= 24.5 min</a:t>
            </a:r>
          </a:p>
        </p:txBody>
      </p:sp>
      <p:sp>
        <p:nvSpPr>
          <p:cNvPr id="125980" name="Text Box 95"/>
          <p:cNvSpPr txBox="1">
            <a:spLocks noChangeArrowheads="1"/>
          </p:cNvSpPr>
          <p:nvPr/>
        </p:nvSpPr>
        <p:spPr bwMode="auto">
          <a:xfrm>
            <a:off x="2443163" y="609600"/>
            <a:ext cx="2744787"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600" b="0">
                <a:ea typeface="宋体" panose="02010600030101010101" pitchFamily="2" charset="-122"/>
              </a:rPr>
              <a:t>Order Entry Process</a:t>
            </a:r>
          </a:p>
          <a:p>
            <a:pPr algn="ctr" eaLnBrk="1" hangingPunct="1">
              <a:spcBef>
                <a:spcPct val="0"/>
              </a:spcBef>
              <a:spcAft>
                <a:spcPct val="0"/>
              </a:spcAft>
              <a:buFontTx/>
              <a:buNone/>
            </a:pPr>
            <a:r>
              <a:rPr lang="en-US" altLang="zh-CN" sz="1600" b="0">
                <a:ea typeface="宋体" panose="02010600030101010101" pitchFamily="2" charset="-122"/>
              </a:rPr>
              <a:t>Current State  - Sept. 2007</a:t>
            </a:r>
          </a:p>
        </p:txBody>
      </p:sp>
      <p:sp>
        <p:nvSpPr>
          <p:cNvPr id="125981" name="Text Box 96"/>
          <p:cNvSpPr txBox="1">
            <a:spLocks noChangeArrowheads="1"/>
          </p:cNvSpPr>
          <p:nvPr/>
        </p:nvSpPr>
        <p:spPr bwMode="auto">
          <a:xfrm>
            <a:off x="6184900" y="5715000"/>
            <a:ext cx="2508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41D0C"/>
                </a:solidFill>
                <a:ea typeface="宋体" panose="02010600030101010101" pitchFamily="2" charset="-122"/>
              </a:rPr>
              <a:t>First Pass Yield = 34.4%</a:t>
            </a:r>
          </a:p>
        </p:txBody>
      </p:sp>
      <p:grpSp>
        <p:nvGrpSpPr>
          <p:cNvPr id="125982" name="Group 97"/>
          <p:cNvGrpSpPr>
            <a:grpSpLocks/>
          </p:cNvGrpSpPr>
          <p:nvPr/>
        </p:nvGrpSpPr>
        <p:grpSpPr bwMode="auto">
          <a:xfrm>
            <a:off x="304800" y="2433638"/>
            <a:ext cx="1357313" cy="1754187"/>
            <a:chOff x="192" y="1533"/>
            <a:chExt cx="855" cy="1105"/>
          </a:xfrm>
        </p:grpSpPr>
        <p:sp>
          <p:nvSpPr>
            <p:cNvPr id="126079" name="Text Box 98"/>
            <p:cNvSpPr txBox="1">
              <a:spLocks noChangeArrowheads="1"/>
            </p:cNvSpPr>
            <p:nvPr/>
          </p:nvSpPr>
          <p:spPr bwMode="auto">
            <a:xfrm>
              <a:off x="192" y="2274"/>
              <a:ext cx="567"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½ min</a:t>
              </a:r>
            </a:p>
            <a:p>
              <a:pPr eaLnBrk="1" hangingPunct="1">
                <a:spcBef>
                  <a:spcPct val="0"/>
                </a:spcBef>
                <a:spcAft>
                  <a:spcPct val="0"/>
                </a:spcAft>
                <a:buFontTx/>
                <a:buNone/>
              </a:pPr>
              <a:r>
                <a:rPr lang="en-US" altLang="zh-CN" sz="1000" b="0">
                  <a:ea typeface="宋体" panose="02010600030101010101" pitchFamily="2" charset="-122"/>
                </a:rPr>
                <a:t>Batch = 4</a:t>
              </a:r>
            </a:p>
            <a:p>
              <a:pPr eaLnBrk="1" hangingPunct="1">
                <a:spcBef>
                  <a:spcPct val="0"/>
                </a:spcBef>
                <a:spcAft>
                  <a:spcPct val="0"/>
                </a:spcAft>
                <a:buFontTx/>
                <a:buNone/>
              </a:pPr>
              <a:r>
                <a:rPr lang="en-US" altLang="zh-CN" sz="1000" b="0">
                  <a:ea typeface="宋体" panose="02010600030101010101" pitchFamily="2" charset="-122"/>
                </a:rPr>
                <a:t>hours</a:t>
              </a:r>
            </a:p>
          </p:txBody>
        </p:sp>
        <p:grpSp>
          <p:nvGrpSpPr>
            <p:cNvPr id="126080" name="Group 99"/>
            <p:cNvGrpSpPr>
              <a:grpSpLocks/>
            </p:cNvGrpSpPr>
            <p:nvPr/>
          </p:nvGrpSpPr>
          <p:grpSpPr bwMode="auto">
            <a:xfrm>
              <a:off x="842" y="1533"/>
              <a:ext cx="205" cy="309"/>
              <a:chOff x="1383" y="1044"/>
              <a:chExt cx="205" cy="309"/>
            </a:xfrm>
          </p:grpSpPr>
          <p:grpSp>
            <p:nvGrpSpPr>
              <p:cNvPr id="126081" name="Group 100"/>
              <p:cNvGrpSpPr>
                <a:grpSpLocks/>
              </p:cNvGrpSpPr>
              <p:nvPr/>
            </p:nvGrpSpPr>
            <p:grpSpPr bwMode="auto">
              <a:xfrm>
                <a:off x="1415" y="1044"/>
                <a:ext cx="141" cy="144"/>
                <a:chOff x="1395" y="1008"/>
                <a:chExt cx="233" cy="128"/>
              </a:xfrm>
            </p:grpSpPr>
            <p:sp>
              <p:nvSpPr>
                <p:cNvPr id="126083" name="Arc 101"/>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84" name="Arc 102"/>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85" name="Arc 103"/>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6082" name="Text Box 104"/>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25983" name="Group 105"/>
          <p:cNvGrpSpPr>
            <a:grpSpLocks/>
          </p:cNvGrpSpPr>
          <p:nvPr/>
        </p:nvGrpSpPr>
        <p:grpSpPr bwMode="auto">
          <a:xfrm>
            <a:off x="1676400" y="2433638"/>
            <a:ext cx="1508125" cy="1754187"/>
            <a:chOff x="1056" y="1533"/>
            <a:chExt cx="950" cy="1105"/>
          </a:xfrm>
        </p:grpSpPr>
        <p:sp>
          <p:nvSpPr>
            <p:cNvPr id="126072" name="Text Box 106"/>
            <p:cNvSpPr txBox="1">
              <a:spLocks noChangeArrowheads="1"/>
            </p:cNvSpPr>
            <p:nvPr/>
          </p:nvSpPr>
          <p:spPr bwMode="auto">
            <a:xfrm>
              <a:off x="1056" y="2274"/>
              <a:ext cx="720"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 min</a:t>
              </a:r>
            </a:p>
            <a:p>
              <a:pPr eaLnBrk="1" hangingPunct="1">
                <a:spcBef>
                  <a:spcPct val="0"/>
                </a:spcBef>
                <a:spcAft>
                  <a:spcPct val="0"/>
                </a:spcAft>
                <a:buFontTx/>
                <a:buNone/>
              </a:pPr>
              <a:r>
                <a:rPr lang="en-US" altLang="zh-CN" sz="1000" b="0">
                  <a:ea typeface="宋体" panose="02010600030101010101" pitchFamily="2" charset="-122"/>
                </a:rPr>
                <a:t>% Accept = 90%</a:t>
              </a:r>
            </a:p>
            <a:p>
              <a:pPr eaLnBrk="1" hangingPunct="1">
                <a:spcBef>
                  <a:spcPct val="0"/>
                </a:spcBef>
                <a:spcAft>
                  <a:spcPct val="0"/>
                </a:spcAft>
                <a:buFontTx/>
                <a:buNone/>
              </a:pPr>
              <a:r>
                <a:rPr lang="en-US" altLang="zh-CN" sz="1000" b="0">
                  <a:ea typeface="宋体" panose="02010600030101010101" pitchFamily="2" charset="-122"/>
                </a:rPr>
                <a:t>Batch = 4 hours</a:t>
              </a:r>
            </a:p>
          </p:txBody>
        </p:sp>
        <p:grpSp>
          <p:nvGrpSpPr>
            <p:cNvPr id="126073" name="Group 107"/>
            <p:cNvGrpSpPr>
              <a:grpSpLocks/>
            </p:cNvGrpSpPr>
            <p:nvPr/>
          </p:nvGrpSpPr>
          <p:grpSpPr bwMode="auto">
            <a:xfrm>
              <a:off x="1801" y="1533"/>
              <a:ext cx="205" cy="309"/>
              <a:chOff x="1383" y="1044"/>
              <a:chExt cx="205" cy="309"/>
            </a:xfrm>
          </p:grpSpPr>
          <p:grpSp>
            <p:nvGrpSpPr>
              <p:cNvPr id="126074" name="Group 108"/>
              <p:cNvGrpSpPr>
                <a:grpSpLocks/>
              </p:cNvGrpSpPr>
              <p:nvPr/>
            </p:nvGrpSpPr>
            <p:grpSpPr bwMode="auto">
              <a:xfrm>
                <a:off x="1415" y="1044"/>
                <a:ext cx="141" cy="144"/>
                <a:chOff x="1395" y="1008"/>
                <a:chExt cx="233" cy="128"/>
              </a:xfrm>
            </p:grpSpPr>
            <p:sp>
              <p:nvSpPr>
                <p:cNvPr id="126076" name="Arc 109"/>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77" name="Arc 110"/>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78" name="Arc 111"/>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6075" name="Text Box 112"/>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25984" name="Group 113"/>
          <p:cNvGrpSpPr>
            <a:grpSpLocks/>
          </p:cNvGrpSpPr>
          <p:nvPr/>
        </p:nvGrpSpPr>
        <p:grpSpPr bwMode="auto">
          <a:xfrm>
            <a:off x="3263900" y="2433638"/>
            <a:ext cx="1455738" cy="1906587"/>
            <a:chOff x="2056" y="1533"/>
            <a:chExt cx="917" cy="1201"/>
          </a:xfrm>
        </p:grpSpPr>
        <p:sp>
          <p:nvSpPr>
            <p:cNvPr id="126065" name="Text Box 114"/>
            <p:cNvSpPr txBox="1">
              <a:spLocks noChangeArrowheads="1"/>
            </p:cNvSpPr>
            <p:nvPr/>
          </p:nvSpPr>
          <p:spPr bwMode="auto">
            <a:xfrm>
              <a:off x="2056" y="2274"/>
              <a:ext cx="680" cy="4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10 min</a:t>
              </a:r>
            </a:p>
            <a:p>
              <a:pPr eaLnBrk="1" hangingPunct="1">
                <a:spcBef>
                  <a:spcPct val="0"/>
                </a:spcBef>
                <a:spcAft>
                  <a:spcPct val="0"/>
                </a:spcAft>
                <a:buFontTx/>
                <a:buNone/>
              </a:pPr>
              <a:r>
                <a:rPr lang="en-US" altLang="zh-CN" sz="1000" b="0">
                  <a:ea typeface="宋体" panose="02010600030101010101" pitchFamily="2" charset="-122"/>
                </a:rPr>
                <a:t>% C&amp;A = 60%</a:t>
              </a:r>
            </a:p>
            <a:p>
              <a:pPr eaLnBrk="1" hangingPunct="1">
                <a:spcBef>
                  <a:spcPct val="0"/>
                </a:spcBef>
                <a:spcAft>
                  <a:spcPct val="0"/>
                </a:spcAft>
                <a:buFontTx/>
                <a:buNone/>
              </a:pPr>
              <a:r>
                <a:rPr lang="en-US" altLang="zh-CN" sz="1000" b="0">
                  <a:ea typeface="宋体" panose="02010600030101010101" pitchFamily="2" charset="-122"/>
                </a:rPr>
                <a:t>Batch = 1.6 hours</a:t>
              </a:r>
            </a:p>
          </p:txBody>
        </p:sp>
        <p:grpSp>
          <p:nvGrpSpPr>
            <p:cNvPr id="126066" name="Group 115"/>
            <p:cNvGrpSpPr>
              <a:grpSpLocks/>
            </p:cNvGrpSpPr>
            <p:nvPr/>
          </p:nvGrpSpPr>
          <p:grpSpPr bwMode="auto">
            <a:xfrm>
              <a:off x="2768" y="1533"/>
              <a:ext cx="205" cy="309"/>
              <a:chOff x="1383" y="1044"/>
              <a:chExt cx="205" cy="309"/>
            </a:xfrm>
          </p:grpSpPr>
          <p:grpSp>
            <p:nvGrpSpPr>
              <p:cNvPr id="126067" name="Group 116"/>
              <p:cNvGrpSpPr>
                <a:grpSpLocks/>
              </p:cNvGrpSpPr>
              <p:nvPr/>
            </p:nvGrpSpPr>
            <p:grpSpPr bwMode="auto">
              <a:xfrm>
                <a:off x="1415" y="1044"/>
                <a:ext cx="141" cy="144"/>
                <a:chOff x="1395" y="1008"/>
                <a:chExt cx="233" cy="128"/>
              </a:xfrm>
            </p:grpSpPr>
            <p:sp>
              <p:nvSpPr>
                <p:cNvPr id="126069" name="Arc 117"/>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70" name="Arc 118"/>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71" name="Arc 119"/>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6068" name="Text Box 120"/>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25985" name="Group 121"/>
          <p:cNvGrpSpPr>
            <a:grpSpLocks/>
          </p:cNvGrpSpPr>
          <p:nvPr/>
        </p:nvGrpSpPr>
        <p:grpSpPr bwMode="auto">
          <a:xfrm>
            <a:off x="4724400" y="2433638"/>
            <a:ext cx="1377950" cy="1878012"/>
            <a:chOff x="2976" y="1533"/>
            <a:chExt cx="868" cy="1183"/>
          </a:xfrm>
        </p:grpSpPr>
        <p:sp>
          <p:nvSpPr>
            <p:cNvPr id="126058" name="Text Box 122"/>
            <p:cNvSpPr txBox="1">
              <a:spLocks noChangeArrowheads="1"/>
            </p:cNvSpPr>
            <p:nvPr/>
          </p:nvSpPr>
          <p:spPr bwMode="auto">
            <a:xfrm>
              <a:off x="2976" y="2256"/>
              <a:ext cx="672" cy="4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 min</a:t>
              </a:r>
            </a:p>
            <a:p>
              <a:pPr eaLnBrk="1" hangingPunct="1">
                <a:spcBef>
                  <a:spcPct val="0"/>
                </a:spcBef>
                <a:spcAft>
                  <a:spcPct val="0"/>
                </a:spcAft>
                <a:buFontTx/>
                <a:buNone/>
              </a:pPr>
              <a:r>
                <a:rPr lang="en-US" altLang="zh-CN" sz="1000" b="0">
                  <a:ea typeface="宋体" panose="02010600030101010101" pitchFamily="2" charset="-122"/>
                </a:rPr>
                <a:t>%C&amp;A = 75%</a:t>
              </a:r>
            </a:p>
            <a:p>
              <a:pPr eaLnBrk="1" hangingPunct="1">
                <a:spcBef>
                  <a:spcPct val="0"/>
                </a:spcBef>
                <a:spcAft>
                  <a:spcPct val="0"/>
                </a:spcAft>
                <a:buFontTx/>
                <a:buNone/>
              </a:pPr>
              <a:r>
                <a:rPr lang="en-US" altLang="zh-CN" sz="1000" b="0">
                  <a:ea typeface="宋体" panose="02010600030101010101" pitchFamily="2" charset="-122"/>
                </a:rPr>
                <a:t>Batch = 1.6 hours</a:t>
              </a:r>
            </a:p>
          </p:txBody>
        </p:sp>
        <p:grpSp>
          <p:nvGrpSpPr>
            <p:cNvPr id="126059" name="Group 123"/>
            <p:cNvGrpSpPr>
              <a:grpSpLocks/>
            </p:cNvGrpSpPr>
            <p:nvPr/>
          </p:nvGrpSpPr>
          <p:grpSpPr bwMode="auto">
            <a:xfrm>
              <a:off x="3639" y="1533"/>
              <a:ext cx="205" cy="309"/>
              <a:chOff x="1383" y="1044"/>
              <a:chExt cx="205" cy="309"/>
            </a:xfrm>
          </p:grpSpPr>
          <p:grpSp>
            <p:nvGrpSpPr>
              <p:cNvPr id="126060" name="Group 124"/>
              <p:cNvGrpSpPr>
                <a:grpSpLocks/>
              </p:cNvGrpSpPr>
              <p:nvPr/>
            </p:nvGrpSpPr>
            <p:grpSpPr bwMode="auto">
              <a:xfrm>
                <a:off x="1415" y="1044"/>
                <a:ext cx="141" cy="144"/>
                <a:chOff x="1395" y="1008"/>
                <a:chExt cx="233" cy="128"/>
              </a:xfrm>
            </p:grpSpPr>
            <p:sp>
              <p:nvSpPr>
                <p:cNvPr id="126062" name="Arc 125"/>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63" name="Arc 126"/>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64" name="Arc 127"/>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6061" name="Text Box 128"/>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25986" name="Group 129"/>
          <p:cNvGrpSpPr>
            <a:grpSpLocks/>
          </p:cNvGrpSpPr>
          <p:nvPr/>
        </p:nvGrpSpPr>
        <p:grpSpPr bwMode="auto">
          <a:xfrm>
            <a:off x="6096000" y="2433638"/>
            <a:ext cx="1500188" cy="1776412"/>
            <a:chOff x="3840" y="1533"/>
            <a:chExt cx="945" cy="1119"/>
          </a:xfrm>
        </p:grpSpPr>
        <p:sp>
          <p:nvSpPr>
            <p:cNvPr id="126051" name="Text Box 130"/>
            <p:cNvSpPr txBox="1">
              <a:spLocks noChangeArrowheads="1"/>
            </p:cNvSpPr>
            <p:nvPr/>
          </p:nvSpPr>
          <p:spPr bwMode="auto">
            <a:xfrm>
              <a:off x="3840" y="2288"/>
              <a:ext cx="749"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=7 min</a:t>
              </a:r>
            </a:p>
            <a:p>
              <a:pPr eaLnBrk="1" hangingPunct="1">
                <a:spcBef>
                  <a:spcPct val="0"/>
                </a:spcBef>
                <a:spcAft>
                  <a:spcPct val="0"/>
                </a:spcAft>
                <a:buFontTx/>
                <a:buNone/>
              </a:pPr>
              <a:r>
                <a:rPr lang="en-US" altLang="zh-CN" sz="1000" b="0">
                  <a:ea typeface="宋体" panose="02010600030101010101" pitchFamily="2" charset="-122"/>
                </a:rPr>
                <a:t>%C&amp;A = 85%</a:t>
              </a:r>
            </a:p>
            <a:p>
              <a:pPr eaLnBrk="1" hangingPunct="1">
                <a:spcBef>
                  <a:spcPct val="0"/>
                </a:spcBef>
                <a:spcAft>
                  <a:spcPct val="0"/>
                </a:spcAft>
                <a:buFontTx/>
                <a:buNone/>
              </a:pPr>
              <a:r>
                <a:rPr lang="en-US" altLang="zh-CN" sz="1000" b="0">
                  <a:ea typeface="宋体" panose="02010600030101010101" pitchFamily="2" charset="-122"/>
                </a:rPr>
                <a:t>Batch = 2 hours</a:t>
              </a:r>
            </a:p>
          </p:txBody>
        </p:sp>
        <p:grpSp>
          <p:nvGrpSpPr>
            <p:cNvPr id="126052" name="Group 131"/>
            <p:cNvGrpSpPr>
              <a:grpSpLocks/>
            </p:cNvGrpSpPr>
            <p:nvPr/>
          </p:nvGrpSpPr>
          <p:grpSpPr bwMode="auto">
            <a:xfrm>
              <a:off x="4580" y="1533"/>
              <a:ext cx="205" cy="309"/>
              <a:chOff x="1383" y="1044"/>
              <a:chExt cx="205" cy="309"/>
            </a:xfrm>
          </p:grpSpPr>
          <p:grpSp>
            <p:nvGrpSpPr>
              <p:cNvPr id="126053" name="Group 132"/>
              <p:cNvGrpSpPr>
                <a:grpSpLocks/>
              </p:cNvGrpSpPr>
              <p:nvPr/>
            </p:nvGrpSpPr>
            <p:grpSpPr bwMode="auto">
              <a:xfrm>
                <a:off x="1415" y="1044"/>
                <a:ext cx="141" cy="144"/>
                <a:chOff x="1395" y="1008"/>
                <a:chExt cx="233" cy="128"/>
              </a:xfrm>
            </p:grpSpPr>
            <p:sp>
              <p:nvSpPr>
                <p:cNvPr id="126055" name="Arc 133"/>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56" name="Arc 134"/>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57" name="Arc 135"/>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6054" name="Text Box 136"/>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25987" name="Group 137"/>
          <p:cNvGrpSpPr>
            <a:grpSpLocks/>
          </p:cNvGrpSpPr>
          <p:nvPr/>
        </p:nvGrpSpPr>
        <p:grpSpPr bwMode="auto">
          <a:xfrm>
            <a:off x="7620000" y="2433638"/>
            <a:ext cx="1338263" cy="1624012"/>
            <a:chOff x="4800" y="1533"/>
            <a:chExt cx="843" cy="1023"/>
          </a:xfrm>
        </p:grpSpPr>
        <p:sp>
          <p:nvSpPr>
            <p:cNvPr id="126044" name="Text Box 138"/>
            <p:cNvSpPr txBox="1">
              <a:spLocks noChangeArrowheads="1"/>
            </p:cNvSpPr>
            <p:nvPr/>
          </p:nvSpPr>
          <p:spPr bwMode="auto">
            <a:xfrm>
              <a:off x="4800" y="2288"/>
              <a:ext cx="600" cy="2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5 min</a:t>
              </a:r>
            </a:p>
            <a:p>
              <a:pPr eaLnBrk="1" hangingPunct="1">
                <a:spcBef>
                  <a:spcPct val="0"/>
                </a:spcBef>
                <a:spcAft>
                  <a:spcPct val="0"/>
                </a:spcAft>
                <a:buFontTx/>
                <a:buNone/>
              </a:pPr>
              <a:r>
                <a:rPr lang="en-US" altLang="zh-CN" sz="1000" b="0">
                  <a:ea typeface="宋体" panose="02010600030101010101" pitchFamily="2" charset="-122"/>
                </a:rPr>
                <a:t>Batch = 1day</a:t>
              </a:r>
            </a:p>
          </p:txBody>
        </p:sp>
        <p:grpSp>
          <p:nvGrpSpPr>
            <p:cNvPr id="126045" name="Group 139"/>
            <p:cNvGrpSpPr>
              <a:grpSpLocks/>
            </p:cNvGrpSpPr>
            <p:nvPr/>
          </p:nvGrpSpPr>
          <p:grpSpPr bwMode="auto">
            <a:xfrm>
              <a:off x="5438" y="1533"/>
              <a:ext cx="205" cy="309"/>
              <a:chOff x="1383" y="1044"/>
              <a:chExt cx="205" cy="309"/>
            </a:xfrm>
          </p:grpSpPr>
          <p:grpSp>
            <p:nvGrpSpPr>
              <p:cNvPr id="126046" name="Group 140"/>
              <p:cNvGrpSpPr>
                <a:grpSpLocks/>
              </p:cNvGrpSpPr>
              <p:nvPr/>
            </p:nvGrpSpPr>
            <p:grpSpPr bwMode="auto">
              <a:xfrm>
                <a:off x="1415" y="1044"/>
                <a:ext cx="141" cy="144"/>
                <a:chOff x="1395" y="1008"/>
                <a:chExt cx="233" cy="128"/>
              </a:xfrm>
            </p:grpSpPr>
            <p:sp>
              <p:nvSpPr>
                <p:cNvPr id="126048" name="Arc 141"/>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49" name="Arc 142"/>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50" name="Arc 143"/>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6047" name="Text Box 144"/>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sp>
        <p:nvSpPr>
          <p:cNvPr id="125988" name="Text Box 145"/>
          <p:cNvSpPr txBox="1">
            <a:spLocks noChangeArrowheads="1"/>
          </p:cNvSpPr>
          <p:nvPr/>
        </p:nvSpPr>
        <p:spPr bwMode="auto">
          <a:xfrm>
            <a:off x="609600" y="1752600"/>
            <a:ext cx="1041400" cy="303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Weekly Fax</a:t>
            </a:r>
          </a:p>
        </p:txBody>
      </p:sp>
      <p:grpSp>
        <p:nvGrpSpPr>
          <p:cNvPr id="125989" name="Group 146"/>
          <p:cNvGrpSpPr>
            <a:grpSpLocks/>
          </p:cNvGrpSpPr>
          <p:nvPr/>
        </p:nvGrpSpPr>
        <p:grpSpPr bwMode="auto">
          <a:xfrm>
            <a:off x="1219200" y="2971800"/>
            <a:ext cx="7731125" cy="152400"/>
            <a:chOff x="768" y="1872"/>
            <a:chExt cx="4870" cy="96"/>
          </a:xfrm>
        </p:grpSpPr>
        <p:sp>
          <p:nvSpPr>
            <p:cNvPr id="126038" name="AutoShape 147" descr="Dark vertical"/>
            <p:cNvSpPr>
              <a:spLocks noChangeArrowheads="1"/>
            </p:cNvSpPr>
            <p:nvPr/>
          </p:nvSpPr>
          <p:spPr bwMode="auto">
            <a:xfrm>
              <a:off x="1728" y="1872"/>
              <a:ext cx="311" cy="96"/>
            </a:xfrm>
            <a:prstGeom prst="rightArrow">
              <a:avLst>
                <a:gd name="adj1" fmla="val 50000"/>
                <a:gd name="adj2" fmla="val 8099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039" name="AutoShape 148" descr="Dark vertical"/>
            <p:cNvSpPr>
              <a:spLocks noChangeArrowheads="1"/>
            </p:cNvSpPr>
            <p:nvPr/>
          </p:nvSpPr>
          <p:spPr bwMode="auto">
            <a:xfrm>
              <a:off x="768" y="1872"/>
              <a:ext cx="311" cy="96"/>
            </a:xfrm>
            <a:prstGeom prst="rightArrow">
              <a:avLst>
                <a:gd name="adj1" fmla="val 50000"/>
                <a:gd name="adj2" fmla="val 8099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040" name="AutoShape 149" descr="Dark vertical"/>
            <p:cNvSpPr>
              <a:spLocks noChangeArrowheads="1"/>
            </p:cNvSpPr>
            <p:nvPr/>
          </p:nvSpPr>
          <p:spPr bwMode="auto">
            <a:xfrm>
              <a:off x="4512"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041" name="AutoShape 150" descr="Dark vertical"/>
            <p:cNvSpPr>
              <a:spLocks noChangeArrowheads="1"/>
            </p:cNvSpPr>
            <p:nvPr/>
          </p:nvSpPr>
          <p:spPr bwMode="auto">
            <a:xfrm>
              <a:off x="3552"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042" name="AutoShape 151" descr="Dark vertical"/>
            <p:cNvSpPr>
              <a:spLocks noChangeArrowheads="1"/>
            </p:cNvSpPr>
            <p:nvPr/>
          </p:nvSpPr>
          <p:spPr bwMode="auto">
            <a:xfrm>
              <a:off x="2688"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6043" name="AutoShape 152" descr="Dark vertical"/>
            <p:cNvSpPr>
              <a:spLocks noChangeArrowheads="1"/>
            </p:cNvSpPr>
            <p:nvPr/>
          </p:nvSpPr>
          <p:spPr bwMode="auto">
            <a:xfrm>
              <a:off x="5328"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sp>
        <p:nvSpPr>
          <p:cNvPr id="125990" name="AutoShape 153" descr="Dark vertical"/>
          <p:cNvSpPr>
            <a:spLocks noChangeArrowheads="1"/>
          </p:cNvSpPr>
          <p:nvPr/>
        </p:nvSpPr>
        <p:spPr bwMode="auto">
          <a:xfrm rot="-8510174">
            <a:off x="6781800" y="1676400"/>
            <a:ext cx="1371600" cy="152400"/>
          </a:xfrm>
          <a:prstGeom prst="rightArrow">
            <a:avLst>
              <a:gd name="adj1" fmla="val 50000"/>
              <a:gd name="adj2" fmla="val 22500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nvGrpSpPr>
          <p:cNvPr id="125991" name="Group 154"/>
          <p:cNvGrpSpPr>
            <a:grpSpLocks/>
          </p:cNvGrpSpPr>
          <p:nvPr/>
        </p:nvGrpSpPr>
        <p:grpSpPr bwMode="auto">
          <a:xfrm>
            <a:off x="7010400" y="609600"/>
            <a:ext cx="762000" cy="76200"/>
            <a:chOff x="1680" y="1152"/>
            <a:chExt cx="480" cy="48"/>
          </a:xfrm>
        </p:grpSpPr>
        <p:sp>
          <p:nvSpPr>
            <p:cNvPr id="126035" name="Line 155"/>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36" name="Line 156"/>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37" name="Line 157"/>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5992" name="Group 158"/>
          <p:cNvGrpSpPr>
            <a:grpSpLocks/>
          </p:cNvGrpSpPr>
          <p:nvPr/>
        </p:nvGrpSpPr>
        <p:grpSpPr bwMode="auto">
          <a:xfrm>
            <a:off x="7086600" y="1143000"/>
            <a:ext cx="762000" cy="76200"/>
            <a:chOff x="1680" y="1152"/>
            <a:chExt cx="480" cy="48"/>
          </a:xfrm>
        </p:grpSpPr>
        <p:sp>
          <p:nvSpPr>
            <p:cNvPr id="126032" name="Line 159"/>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33" name="Line 160"/>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34" name="Line 161"/>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45602" name="Text Box 162"/>
          <p:cNvSpPr txBox="1">
            <a:spLocks noChangeArrowheads="1"/>
          </p:cNvSpPr>
          <p:nvPr/>
        </p:nvSpPr>
        <p:spPr bwMode="auto">
          <a:xfrm>
            <a:off x="1527175" y="1809750"/>
            <a:ext cx="1295400" cy="1465263"/>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ea typeface="宋体" panose="02010600030101010101" pitchFamily="2" charset="-122"/>
              </a:rPr>
              <a:t>Stop walking to the FAX that’s waste!!!</a:t>
            </a:r>
          </a:p>
        </p:txBody>
      </p:sp>
      <p:grpSp>
        <p:nvGrpSpPr>
          <p:cNvPr id="55337" name="Group 163"/>
          <p:cNvGrpSpPr>
            <a:grpSpLocks/>
          </p:cNvGrpSpPr>
          <p:nvPr/>
        </p:nvGrpSpPr>
        <p:grpSpPr bwMode="auto">
          <a:xfrm>
            <a:off x="0" y="1066800"/>
            <a:ext cx="1587500" cy="1012825"/>
            <a:chOff x="0" y="672"/>
            <a:chExt cx="1000" cy="638"/>
          </a:xfrm>
        </p:grpSpPr>
        <p:sp>
          <p:nvSpPr>
            <p:cNvPr id="126028" name="AutoShape 164"/>
            <p:cNvSpPr>
              <a:spLocks noChangeArrowheads="1"/>
            </p:cNvSpPr>
            <p:nvPr/>
          </p:nvSpPr>
          <p:spPr bwMode="auto">
            <a:xfrm>
              <a:off x="0" y="672"/>
              <a:ext cx="902" cy="638"/>
            </a:xfrm>
            <a:prstGeom prst="irregularSeal2">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600" b="0">
                  <a:ea typeface="宋体" panose="02010600030101010101" pitchFamily="2" charset="-122"/>
                </a:rPr>
                <a:t>Phone</a:t>
              </a:r>
            </a:p>
            <a:p>
              <a:pPr algn="ctr" eaLnBrk="1" hangingPunct="1">
                <a:spcBef>
                  <a:spcPct val="0"/>
                </a:spcBef>
                <a:spcAft>
                  <a:spcPct val="0"/>
                </a:spcAft>
                <a:buFontTx/>
                <a:buNone/>
              </a:pPr>
              <a:r>
                <a:rPr lang="en-US" altLang="zh-CN" sz="1600" b="0">
                  <a:ea typeface="宋体" panose="02010600030101010101" pitchFamily="2" charset="-122"/>
                </a:rPr>
                <a:t>Or WEB</a:t>
              </a:r>
            </a:p>
          </p:txBody>
        </p:sp>
        <p:grpSp>
          <p:nvGrpSpPr>
            <p:cNvPr id="126029" name="Group 165"/>
            <p:cNvGrpSpPr>
              <a:grpSpLocks/>
            </p:cNvGrpSpPr>
            <p:nvPr/>
          </p:nvGrpSpPr>
          <p:grpSpPr bwMode="auto">
            <a:xfrm>
              <a:off x="752" y="1075"/>
              <a:ext cx="248" cy="235"/>
              <a:chOff x="1807" y="1075"/>
              <a:chExt cx="992" cy="1085"/>
            </a:xfrm>
          </p:grpSpPr>
          <p:sp>
            <p:nvSpPr>
              <p:cNvPr id="126030" name="Line 166"/>
              <p:cNvSpPr>
                <a:spLocks noChangeShapeType="1"/>
              </p:cNvSpPr>
              <p:nvPr/>
            </p:nvSpPr>
            <p:spPr bwMode="auto">
              <a:xfrm>
                <a:off x="1807" y="1075"/>
                <a:ext cx="992" cy="108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126031" name="Line 167"/>
              <p:cNvSpPr>
                <a:spLocks noChangeShapeType="1"/>
              </p:cNvSpPr>
              <p:nvPr/>
            </p:nvSpPr>
            <p:spPr bwMode="auto">
              <a:xfrm flipV="1">
                <a:off x="1807" y="1075"/>
                <a:ext cx="992" cy="108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grpSp>
      </p:grpSp>
      <p:sp>
        <p:nvSpPr>
          <p:cNvPr id="125995" name="Text Box 168"/>
          <p:cNvSpPr txBox="1">
            <a:spLocks noChangeArrowheads="1"/>
          </p:cNvSpPr>
          <p:nvPr/>
        </p:nvSpPr>
        <p:spPr bwMode="auto">
          <a:xfrm>
            <a:off x="2420938" y="3316288"/>
            <a:ext cx="4048125" cy="1004887"/>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2400" b="0">
                <a:ea typeface="宋体" panose="02010600030101010101" pitchFamily="2" charset="-122"/>
              </a:rPr>
              <a:t>Which steps create value?</a:t>
            </a:r>
          </a:p>
          <a:p>
            <a:pPr algn="ctr" eaLnBrk="1" hangingPunct="1">
              <a:spcBef>
                <a:spcPct val="0"/>
              </a:spcBef>
              <a:spcAft>
                <a:spcPct val="0"/>
              </a:spcAft>
              <a:buFontTx/>
              <a:buNone/>
            </a:pPr>
            <a:r>
              <a:rPr lang="en-US" altLang="zh-CN" sz="2400" b="0">
                <a:ea typeface="宋体" panose="02010600030101010101" pitchFamily="2" charset="-122"/>
              </a:rPr>
              <a:t>Which are waste?</a:t>
            </a:r>
          </a:p>
        </p:txBody>
      </p:sp>
      <p:grpSp>
        <p:nvGrpSpPr>
          <p:cNvPr id="55340" name="Group 169"/>
          <p:cNvGrpSpPr>
            <a:grpSpLocks/>
          </p:cNvGrpSpPr>
          <p:nvPr/>
        </p:nvGrpSpPr>
        <p:grpSpPr bwMode="auto">
          <a:xfrm>
            <a:off x="7329488" y="1758950"/>
            <a:ext cx="1574800" cy="3392488"/>
            <a:chOff x="4617" y="1108"/>
            <a:chExt cx="992" cy="2137"/>
          </a:xfrm>
        </p:grpSpPr>
        <p:grpSp>
          <p:nvGrpSpPr>
            <p:cNvPr id="126019" name="Group 170"/>
            <p:cNvGrpSpPr>
              <a:grpSpLocks/>
            </p:cNvGrpSpPr>
            <p:nvPr/>
          </p:nvGrpSpPr>
          <p:grpSpPr bwMode="auto">
            <a:xfrm>
              <a:off x="4617" y="1108"/>
              <a:ext cx="992" cy="1148"/>
              <a:chOff x="4617" y="1108"/>
              <a:chExt cx="992" cy="1148"/>
            </a:xfrm>
          </p:grpSpPr>
          <p:grpSp>
            <p:nvGrpSpPr>
              <p:cNvPr id="126023" name="Group 171"/>
              <p:cNvGrpSpPr>
                <a:grpSpLocks/>
              </p:cNvGrpSpPr>
              <p:nvPr/>
            </p:nvGrpSpPr>
            <p:grpSpPr bwMode="auto">
              <a:xfrm>
                <a:off x="4617" y="1171"/>
                <a:ext cx="992" cy="1085"/>
                <a:chOff x="4617" y="1171"/>
                <a:chExt cx="992" cy="1085"/>
              </a:xfrm>
            </p:grpSpPr>
            <p:sp>
              <p:nvSpPr>
                <p:cNvPr id="126025" name="Line 172"/>
                <p:cNvSpPr>
                  <a:spLocks noChangeShapeType="1"/>
                </p:cNvSpPr>
                <p:nvPr/>
              </p:nvSpPr>
              <p:spPr bwMode="auto">
                <a:xfrm>
                  <a:off x="4617" y="1171"/>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26" name="Line 173"/>
                <p:cNvSpPr>
                  <a:spLocks noChangeShapeType="1"/>
                </p:cNvSpPr>
                <p:nvPr/>
              </p:nvSpPr>
              <p:spPr bwMode="auto">
                <a:xfrm flipV="1">
                  <a:off x="4617" y="1171"/>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27" name="Text Box 174"/>
                <p:cNvSpPr txBox="1">
                  <a:spLocks noChangeArrowheads="1"/>
                </p:cNvSpPr>
                <p:nvPr/>
              </p:nvSpPr>
              <p:spPr bwMode="auto">
                <a:xfrm>
                  <a:off x="4826" y="1616"/>
                  <a:ext cx="5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solidFill>
                        <a:srgbClr val="FF6600"/>
                      </a:solidFill>
                      <a:ea typeface="宋体" panose="02010600030101010101" pitchFamily="2" charset="-122"/>
                    </a:rPr>
                    <a:t>Waste</a:t>
                  </a:r>
                </a:p>
              </p:txBody>
            </p:sp>
          </p:grpSp>
          <p:sp>
            <p:nvSpPr>
              <p:cNvPr id="126024" name="Text Box 175"/>
              <p:cNvSpPr txBox="1">
                <a:spLocks noChangeArrowheads="1"/>
              </p:cNvSpPr>
              <p:nvPr/>
            </p:nvSpPr>
            <p:spPr bwMode="auto">
              <a:xfrm>
                <a:off x="4715" y="1108"/>
                <a:ext cx="83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solidFill>
                      <a:srgbClr val="FF6600"/>
                    </a:solidFill>
                    <a:ea typeface="宋体" panose="02010600030101010101" pitchFamily="2" charset="-122"/>
                  </a:rPr>
                  <a:t>Over Processing</a:t>
                </a:r>
              </a:p>
            </p:txBody>
          </p:sp>
        </p:grpSp>
        <p:grpSp>
          <p:nvGrpSpPr>
            <p:cNvPr id="126020" name="Group 176"/>
            <p:cNvGrpSpPr>
              <a:grpSpLocks/>
            </p:cNvGrpSpPr>
            <p:nvPr/>
          </p:nvGrpSpPr>
          <p:grpSpPr bwMode="auto">
            <a:xfrm>
              <a:off x="4972" y="3010"/>
              <a:ext cx="248" cy="235"/>
              <a:chOff x="1807" y="1075"/>
              <a:chExt cx="992" cy="1085"/>
            </a:xfrm>
          </p:grpSpPr>
          <p:sp>
            <p:nvSpPr>
              <p:cNvPr id="126021" name="Line 177"/>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22" name="Line 178"/>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5348" name="Group 179"/>
          <p:cNvGrpSpPr>
            <a:grpSpLocks/>
          </p:cNvGrpSpPr>
          <p:nvPr/>
        </p:nvGrpSpPr>
        <p:grpSpPr bwMode="auto">
          <a:xfrm>
            <a:off x="4521200" y="1758950"/>
            <a:ext cx="1608138" cy="3490913"/>
            <a:chOff x="2848" y="1108"/>
            <a:chExt cx="1013" cy="2199"/>
          </a:xfrm>
        </p:grpSpPr>
        <p:grpSp>
          <p:nvGrpSpPr>
            <p:cNvPr id="126004" name="Group 180"/>
            <p:cNvGrpSpPr>
              <a:grpSpLocks/>
            </p:cNvGrpSpPr>
            <p:nvPr/>
          </p:nvGrpSpPr>
          <p:grpSpPr bwMode="auto">
            <a:xfrm>
              <a:off x="2848" y="1108"/>
              <a:ext cx="1013" cy="1085"/>
              <a:chOff x="2848" y="1108"/>
              <a:chExt cx="1013" cy="1085"/>
            </a:xfrm>
          </p:grpSpPr>
          <p:grpSp>
            <p:nvGrpSpPr>
              <p:cNvPr id="126011" name="Group 181"/>
              <p:cNvGrpSpPr>
                <a:grpSpLocks/>
              </p:cNvGrpSpPr>
              <p:nvPr/>
            </p:nvGrpSpPr>
            <p:grpSpPr bwMode="auto">
              <a:xfrm>
                <a:off x="2848" y="1108"/>
                <a:ext cx="992" cy="1085"/>
                <a:chOff x="1846" y="1075"/>
                <a:chExt cx="992" cy="1085"/>
              </a:xfrm>
            </p:grpSpPr>
            <p:sp>
              <p:nvSpPr>
                <p:cNvPr id="126015" name="Line 182"/>
                <p:cNvSpPr>
                  <a:spLocks noChangeShapeType="1"/>
                </p:cNvSpPr>
                <p:nvPr/>
              </p:nvSpPr>
              <p:spPr bwMode="auto">
                <a:xfrm flipV="1">
                  <a:off x="1846"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16" name="Line 183"/>
                <p:cNvSpPr>
                  <a:spLocks noChangeShapeType="1"/>
                </p:cNvSpPr>
                <p:nvPr/>
              </p:nvSpPr>
              <p:spPr bwMode="auto">
                <a:xfrm>
                  <a:off x="1846"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17" name="Text Box 184"/>
                <p:cNvSpPr txBox="1">
                  <a:spLocks noChangeArrowheads="1"/>
                </p:cNvSpPr>
                <p:nvPr/>
              </p:nvSpPr>
              <p:spPr bwMode="auto">
                <a:xfrm>
                  <a:off x="2055" y="1520"/>
                  <a:ext cx="5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solidFill>
                        <a:srgbClr val="FF6600"/>
                      </a:solidFill>
                      <a:ea typeface="宋体" panose="02010600030101010101" pitchFamily="2" charset="-122"/>
                    </a:rPr>
                    <a:t>Waste</a:t>
                  </a:r>
                </a:p>
              </p:txBody>
            </p:sp>
            <p:sp>
              <p:nvSpPr>
                <p:cNvPr id="126018" name="Text Box 185"/>
                <p:cNvSpPr txBox="1">
                  <a:spLocks noChangeArrowheads="1"/>
                </p:cNvSpPr>
                <p:nvPr/>
              </p:nvSpPr>
              <p:spPr bwMode="auto">
                <a:xfrm>
                  <a:off x="2036" y="1075"/>
                  <a:ext cx="6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solidFill>
                        <a:srgbClr val="FF6600"/>
                      </a:solidFill>
                      <a:ea typeface="宋体" panose="02010600030101010101" pitchFamily="2" charset="-122"/>
                    </a:rPr>
                    <a:t>Rework</a:t>
                  </a:r>
                </a:p>
              </p:txBody>
            </p:sp>
          </p:grpSp>
          <p:grpSp>
            <p:nvGrpSpPr>
              <p:cNvPr id="126012" name="Group 186"/>
              <p:cNvGrpSpPr>
                <a:grpSpLocks/>
              </p:cNvGrpSpPr>
              <p:nvPr/>
            </p:nvGrpSpPr>
            <p:grpSpPr bwMode="auto">
              <a:xfrm>
                <a:off x="3613" y="1646"/>
                <a:ext cx="248" cy="235"/>
                <a:chOff x="1807" y="1075"/>
                <a:chExt cx="992" cy="1085"/>
              </a:xfrm>
            </p:grpSpPr>
            <p:sp>
              <p:nvSpPr>
                <p:cNvPr id="126013" name="Line 187"/>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14" name="Line 188"/>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6005" name="Group 189"/>
            <p:cNvGrpSpPr>
              <a:grpSpLocks/>
            </p:cNvGrpSpPr>
            <p:nvPr/>
          </p:nvGrpSpPr>
          <p:grpSpPr bwMode="auto">
            <a:xfrm>
              <a:off x="3106" y="3072"/>
              <a:ext cx="248" cy="235"/>
              <a:chOff x="1807" y="1075"/>
              <a:chExt cx="992" cy="1085"/>
            </a:xfrm>
          </p:grpSpPr>
          <p:sp>
            <p:nvSpPr>
              <p:cNvPr id="126009" name="Line 190"/>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10" name="Line 191"/>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6006" name="Group 192"/>
            <p:cNvGrpSpPr>
              <a:grpSpLocks/>
            </p:cNvGrpSpPr>
            <p:nvPr/>
          </p:nvGrpSpPr>
          <p:grpSpPr bwMode="auto">
            <a:xfrm>
              <a:off x="3592" y="2775"/>
              <a:ext cx="248" cy="235"/>
              <a:chOff x="1807" y="1075"/>
              <a:chExt cx="992" cy="1085"/>
            </a:xfrm>
          </p:grpSpPr>
          <p:sp>
            <p:nvSpPr>
              <p:cNvPr id="126007" name="Line 193"/>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08" name="Line 194"/>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5998" name="Group 195"/>
          <p:cNvGrpSpPr>
            <a:grpSpLocks/>
          </p:cNvGrpSpPr>
          <p:nvPr/>
        </p:nvGrpSpPr>
        <p:grpSpPr bwMode="auto">
          <a:xfrm>
            <a:off x="381000" y="5335588"/>
            <a:ext cx="4897438" cy="641350"/>
            <a:chOff x="240" y="3361"/>
            <a:chExt cx="3085" cy="404"/>
          </a:xfrm>
        </p:grpSpPr>
        <p:sp>
          <p:nvSpPr>
            <p:cNvPr id="126000" name="Text Box 196"/>
            <p:cNvSpPr txBox="1">
              <a:spLocks noChangeArrowheads="1"/>
            </p:cNvSpPr>
            <p:nvPr/>
          </p:nvSpPr>
          <p:spPr bwMode="auto">
            <a:xfrm>
              <a:off x="1152" y="3361"/>
              <a:ext cx="8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460 minutes</a:t>
              </a:r>
            </a:p>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46 Orders</a:t>
              </a:r>
            </a:p>
          </p:txBody>
        </p:sp>
        <p:sp>
          <p:nvSpPr>
            <p:cNvPr id="126001" name="Text Box 197"/>
            <p:cNvSpPr txBox="1">
              <a:spLocks noChangeArrowheads="1"/>
            </p:cNvSpPr>
            <p:nvPr/>
          </p:nvSpPr>
          <p:spPr bwMode="auto">
            <a:xfrm>
              <a:off x="2112" y="3457"/>
              <a:ext cx="12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 10 minutes/order</a:t>
              </a:r>
            </a:p>
          </p:txBody>
        </p:sp>
        <p:sp>
          <p:nvSpPr>
            <p:cNvPr id="126002" name="Text Box 198"/>
            <p:cNvSpPr txBox="1">
              <a:spLocks noChangeArrowheads="1"/>
            </p:cNvSpPr>
            <p:nvPr/>
          </p:nvSpPr>
          <p:spPr bwMode="auto">
            <a:xfrm>
              <a:off x="240" y="3408"/>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Takt Time = </a:t>
              </a:r>
            </a:p>
          </p:txBody>
        </p:sp>
        <p:sp>
          <p:nvSpPr>
            <p:cNvPr id="126003" name="Line 199"/>
            <p:cNvSpPr>
              <a:spLocks noChangeShapeType="1"/>
            </p:cNvSpPr>
            <p:nvPr/>
          </p:nvSpPr>
          <p:spPr bwMode="auto">
            <a:xfrm>
              <a:off x="1152" y="3553"/>
              <a:ext cx="7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5999" name="页脚占位符 2"/>
          <p:cNvSpPr>
            <a:spLocks noGrp="1"/>
          </p:cNvSpPr>
          <p:nvPr>
            <p:ph type="ftr" sz="quarter" idx="11"/>
          </p:nvPr>
        </p:nvSpPr>
        <p:spPr bwMode="auto">
          <a:xfrm>
            <a:off x="457200" y="64770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5602"/>
                                        </p:tgtEl>
                                        <p:attrNameLst>
                                          <p:attrName>style.visibility</p:attrName>
                                        </p:attrNameLst>
                                      </p:cBhvr>
                                      <p:to>
                                        <p:strVal val="visible"/>
                                      </p:to>
                                    </p:set>
                                    <p:anim calcmode="lin" valueType="num">
                                      <p:cBhvr additive="base">
                                        <p:cTn id="7" dur="500" fill="hold"/>
                                        <p:tgtEl>
                                          <p:spTgt spid="445602"/>
                                        </p:tgtEl>
                                        <p:attrNameLst>
                                          <p:attrName>ppt_x</p:attrName>
                                        </p:attrNameLst>
                                      </p:cBhvr>
                                      <p:tavLst>
                                        <p:tav tm="0">
                                          <p:val>
                                            <p:strVal val="0-#ppt_w/2"/>
                                          </p:val>
                                        </p:tav>
                                        <p:tav tm="100000">
                                          <p:val>
                                            <p:strVal val="#ppt_x"/>
                                          </p:val>
                                        </p:tav>
                                      </p:tavLst>
                                    </p:anim>
                                    <p:anim calcmode="lin" valueType="num">
                                      <p:cBhvr additive="base">
                                        <p:cTn id="8" dur="500" fill="hold"/>
                                        <p:tgtEl>
                                          <p:spTgt spid="44560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4560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5337"/>
                                        </p:tgtEl>
                                        <p:attrNameLst>
                                          <p:attrName>style.visibility</p:attrName>
                                        </p:attrNameLst>
                                      </p:cBhvr>
                                      <p:to>
                                        <p:strVal val="visible"/>
                                      </p:to>
                                    </p:set>
                                    <p:anim calcmode="lin" valueType="num">
                                      <p:cBhvr additive="base">
                                        <p:cTn id="13" dur="500" fill="hold"/>
                                        <p:tgtEl>
                                          <p:spTgt spid="55337"/>
                                        </p:tgtEl>
                                        <p:attrNameLst>
                                          <p:attrName>ppt_x</p:attrName>
                                        </p:attrNameLst>
                                      </p:cBhvr>
                                      <p:tavLst>
                                        <p:tav tm="0">
                                          <p:val>
                                            <p:strVal val="0-#ppt_w/2"/>
                                          </p:val>
                                        </p:tav>
                                        <p:tav tm="100000">
                                          <p:val>
                                            <p:strVal val="#ppt_x"/>
                                          </p:val>
                                        </p:tav>
                                      </p:tavLst>
                                    </p:anim>
                                    <p:anim calcmode="lin" valueType="num">
                                      <p:cBhvr additive="base">
                                        <p:cTn id="14" dur="500" fill="hold"/>
                                        <p:tgtEl>
                                          <p:spTgt spid="5533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5348"/>
                                        </p:tgtEl>
                                        <p:attrNameLst>
                                          <p:attrName>style.visibility</p:attrName>
                                        </p:attrNameLst>
                                      </p:cBhvr>
                                      <p:to>
                                        <p:strVal val="visible"/>
                                      </p:to>
                                    </p:set>
                                    <p:anim calcmode="lin" valueType="num">
                                      <p:cBhvr additive="base">
                                        <p:cTn id="19" dur="500" fill="hold"/>
                                        <p:tgtEl>
                                          <p:spTgt spid="55348"/>
                                        </p:tgtEl>
                                        <p:attrNameLst>
                                          <p:attrName>ppt_x</p:attrName>
                                        </p:attrNameLst>
                                      </p:cBhvr>
                                      <p:tavLst>
                                        <p:tav tm="0">
                                          <p:val>
                                            <p:strVal val="0-#ppt_w/2"/>
                                          </p:val>
                                        </p:tav>
                                        <p:tav tm="100000">
                                          <p:val>
                                            <p:strVal val="#ppt_x"/>
                                          </p:val>
                                        </p:tav>
                                      </p:tavLst>
                                    </p:anim>
                                    <p:anim calcmode="lin" valueType="num">
                                      <p:cBhvr additive="base">
                                        <p:cTn id="20" dur="500" fill="hold"/>
                                        <p:tgtEl>
                                          <p:spTgt spid="553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5340"/>
                                        </p:tgtEl>
                                        <p:attrNameLst>
                                          <p:attrName>style.visibility</p:attrName>
                                        </p:attrNameLst>
                                      </p:cBhvr>
                                      <p:to>
                                        <p:strVal val="visible"/>
                                      </p:to>
                                    </p:set>
                                    <p:anim calcmode="lin" valueType="num">
                                      <p:cBhvr additive="base">
                                        <p:cTn id="25" dur="500" fill="hold"/>
                                        <p:tgtEl>
                                          <p:spTgt spid="55340"/>
                                        </p:tgtEl>
                                        <p:attrNameLst>
                                          <p:attrName>ppt_x</p:attrName>
                                        </p:attrNameLst>
                                      </p:cBhvr>
                                      <p:tavLst>
                                        <p:tav tm="0">
                                          <p:val>
                                            <p:strVal val="0-#ppt_w/2"/>
                                          </p:val>
                                        </p:tav>
                                        <p:tav tm="100000">
                                          <p:val>
                                            <p:strVal val="#ppt_x"/>
                                          </p:val>
                                        </p:tav>
                                      </p:tavLst>
                                    </p:anim>
                                    <p:anim calcmode="lin" valueType="num">
                                      <p:cBhvr additive="base">
                                        <p:cTn id="26" dur="500" fill="hold"/>
                                        <p:tgtEl>
                                          <p:spTgt spid="55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602"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2"/>
          <p:cNvGrpSpPr>
            <a:grpSpLocks/>
          </p:cNvGrpSpPr>
          <p:nvPr/>
        </p:nvGrpSpPr>
        <p:grpSpPr bwMode="auto">
          <a:xfrm>
            <a:off x="588963" y="5486400"/>
            <a:ext cx="4897437" cy="641350"/>
            <a:chOff x="240" y="3361"/>
            <a:chExt cx="3085" cy="404"/>
          </a:xfrm>
        </p:grpSpPr>
        <p:sp>
          <p:nvSpPr>
            <p:cNvPr id="128205" name="Text Box 3"/>
            <p:cNvSpPr txBox="1">
              <a:spLocks noChangeArrowheads="1"/>
            </p:cNvSpPr>
            <p:nvPr/>
          </p:nvSpPr>
          <p:spPr bwMode="auto">
            <a:xfrm>
              <a:off x="1152" y="3361"/>
              <a:ext cx="8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460 minutes</a:t>
              </a:r>
            </a:p>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46 Orders</a:t>
              </a:r>
            </a:p>
          </p:txBody>
        </p:sp>
        <p:sp>
          <p:nvSpPr>
            <p:cNvPr id="128206" name="Text Box 4"/>
            <p:cNvSpPr txBox="1">
              <a:spLocks noChangeArrowheads="1"/>
            </p:cNvSpPr>
            <p:nvPr/>
          </p:nvSpPr>
          <p:spPr bwMode="auto">
            <a:xfrm>
              <a:off x="2112" y="3457"/>
              <a:ext cx="12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 10 minutes/order</a:t>
              </a:r>
            </a:p>
          </p:txBody>
        </p:sp>
        <p:sp>
          <p:nvSpPr>
            <p:cNvPr id="128207" name="Text Box 5"/>
            <p:cNvSpPr txBox="1">
              <a:spLocks noChangeArrowheads="1"/>
            </p:cNvSpPr>
            <p:nvPr/>
          </p:nvSpPr>
          <p:spPr bwMode="auto">
            <a:xfrm>
              <a:off x="240" y="3408"/>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latin typeface="Times New Roman" panose="02020603050405020304" pitchFamily="18" charset="0"/>
                  <a:ea typeface="宋体" panose="02010600030101010101" pitchFamily="2" charset="-122"/>
                </a:rPr>
                <a:t>Takt Time = </a:t>
              </a:r>
            </a:p>
          </p:txBody>
        </p:sp>
        <p:sp>
          <p:nvSpPr>
            <p:cNvPr id="128208" name="Line 6"/>
            <p:cNvSpPr>
              <a:spLocks noChangeShapeType="1"/>
            </p:cNvSpPr>
            <p:nvPr/>
          </p:nvSpPr>
          <p:spPr bwMode="auto">
            <a:xfrm>
              <a:off x="1152" y="3553"/>
              <a:ext cx="7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7495" name="Rectangle 7"/>
          <p:cNvSpPr>
            <a:spLocks noChangeArrowheads="1"/>
          </p:cNvSpPr>
          <p:nvPr/>
        </p:nvSpPr>
        <p:spPr bwMode="auto">
          <a:xfrm>
            <a:off x="76200" y="1935163"/>
            <a:ext cx="7208838" cy="1493837"/>
          </a:xfrm>
          <a:prstGeom prst="rect">
            <a:avLst/>
          </a:prstGeom>
          <a:noFill/>
          <a:ln w="3810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004" name="Line 8"/>
          <p:cNvSpPr>
            <a:spLocks noChangeShapeType="1"/>
          </p:cNvSpPr>
          <p:nvPr/>
        </p:nvSpPr>
        <p:spPr bwMode="auto">
          <a:xfrm>
            <a:off x="1060450" y="1652588"/>
            <a:ext cx="0" cy="5365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8005" name="Group 9"/>
          <p:cNvGrpSpPr>
            <a:grpSpLocks/>
          </p:cNvGrpSpPr>
          <p:nvPr/>
        </p:nvGrpSpPr>
        <p:grpSpPr bwMode="auto">
          <a:xfrm>
            <a:off x="228600" y="547688"/>
            <a:ext cx="1676400" cy="1144587"/>
            <a:chOff x="144" y="345"/>
            <a:chExt cx="1056" cy="721"/>
          </a:xfrm>
        </p:grpSpPr>
        <p:sp>
          <p:nvSpPr>
            <p:cNvPr id="128197" name="Text Box 10"/>
            <p:cNvSpPr txBox="1">
              <a:spLocks noChangeArrowheads="1"/>
            </p:cNvSpPr>
            <p:nvPr/>
          </p:nvSpPr>
          <p:spPr bwMode="auto">
            <a:xfrm>
              <a:off x="144" y="464"/>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Incoming</a:t>
              </a:r>
            </a:p>
            <a:p>
              <a:pPr algn="ctr" eaLnBrk="1" hangingPunct="1">
                <a:spcBef>
                  <a:spcPct val="0"/>
                </a:spcBef>
                <a:spcAft>
                  <a:spcPct val="0"/>
                </a:spcAft>
                <a:buFontTx/>
                <a:buNone/>
              </a:pPr>
              <a:r>
                <a:rPr lang="en-US" altLang="zh-CN" sz="1800" b="0">
                  <a:ea typeface="宋体" panose="02010600030101010101" pitchFamily="2" charset="-122"/>
                </a:rPr>
                <a:t>Orders</a:t>
              </a:r>
            </a:p>
          </p:txBody>
        </p:sp>
        <p:sp>
          <p:nvSpPr>
            <p:cNvPr id="128198" name="Rectangle 11"/>
            <p:cNvSpPr>
              <a:spLocks noChangeArrowheads="1"/>
            </p:cNvSpPr>
            <p:nvPr/>
          </p:nvSpPr>
          <p:spPr bwMode="auto">
            <a:xfrm>
              <a:off x="228" y="345"/>
              <a:ext cx="879"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199" name="Freeform 12"/>
            <p:cNvSpPr>
              <a:spLocks/>
            </p:cNvSpPr>
            <p:nvPr/>
          </p:nvSpPr>
          <p:spPr bwMode="auto">
            <a:xfrm>
              <a:off x="249" y="367"/>
              <a:ext cx="836" cy="674"/>
            </a:xfrm>
            <a:custGeom>
              <a:avLst/>
              <a:gdLst>
                <a:gd name="T0" fmla="*/ 0 w 836"/>
                <a:gd name="T1" fmla="*/ 113 h 674"/>
                <a:gd name="T2" fmla="*/ 0 w 836"/>
                <a:gd name="T3" fmla="*/ 674 h 674"/>
                <a:gd name="T4" fmla="*/ 836 w 836"/>
                <a:gd name="T5" fmla="*/ 674 h 674"/>
                <a:gd name="T6" fmla="*/ 836 w 836"/>
                <a:gd name="T7" fmla="*/ 0 h 674"/>
                <a:gd name="T8" fmla="*/ 0 60000 65536"/>
                <a:gd name="T9" fmla="*/ 0 60000 65536"/>
                <a:gd name="T10" fmla="*/ 0 60000 65536"/>
                <a:gd name="T11" fmla="*/ 0 60000 65536"/>
                <a:gd name="T12" fmla="*/ 0 w 836"/>
                <a:gd name="T13" fmla="*/ 0 h 674"/>
                <a:gd name="T14" fmla="*/ 836 w 836"/>
                <a:gd name="T15" fmla="*/ 674 h 674"/>
              </a:gdLst>
              <a:ahLst/>
              <a:cxnLst>
                <a:cxn ang="T8">
                  <a:pos x="T0" y="T1"/>
                </a:cxn>
                <a:cxn ang="T9">
                  <a:pos x="T2" y="T3"/>
                </a:cxn>
                <a:cxn ang="T10">
                  <a:pos x="T4" y="T5"/>
                </a:cxn>
                <a:cxn ang="T11">
                  <a:pos x="T6" y="T7"/>
                </a:cxn>
              </a:cxnLst>
              <a:rect l="T12" t="T13" r="T14" b="T15"/>
              <a:pathLst>
                <a:path w="836" h="674">
                  <a:moveTo>
                    <a:pt x="0" y="113"/>
                  </a:moveTo>
                  <a:lnTo>
                    <a:pt x="0" y="674"/>
                  </a:lnTo>
                  <a:lnTo>
                    <a:pt x="836" y="674"/>
                  </a:lnTo>
                  <a:lnTo>
                    <a:pt x="83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200" name="Line 13"/>
            <p:cNvSpPr>
              <a:spLocks noChangeShapeType="1"/>
            </p:cNvSpPr>
            <p:nvPr/>
          </p:nvSpPr>
          <p:spPr bwMode="auto">
            <a:xfrm flipV="1">
              <a:off x="509"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201" name="Line 14"/>
            <p:cNvSpPr>
              <a:spLocks noChangeShapeType="1"/>
            </p:cNvSpPr>
            <p:nvPr/>
          </p:nvSpPr>
          <p:spPr bwMode="auto">
            <a:xfrm flipV="1">
              <a:off x="824"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202" name="Line 15"/>
            <p:cNvSpPr>
              <a:spLocks noChangeShapeType="1"/>
            </p:cNvSpPr>
            <p:nvPr/>
          </p:nvSpPr>
          <p:spPr bwMode="auto">
            <a:xfrm flipV="1">
              <a:off x="824" y="367"/>
              <a:ext cx="26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203" name="Line 16"/>
            <p:cNvSpPr>
              <a:spLocks noChangeShapeType="1"/>
            </p:cNvSpPr>
            <p:nvPr/>
          </p:nvSpPr>
          <p:spPr bwMode="auto">
            <a:xfrm flipV="1">
              <a:off x="509" y="367"/>
              <a:ext cx="315"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204" name="Line 17"/>
            <p:cNvSpPr>
              <a:spLocks noChangeShapeType="1"/>
            </p:cNvSpPr>
            <p:nvPr/>
          </p:nvSpPr>
          <p:spPr bwMode="auto">
            <a:xfrm flipV="1">
              <a:off x="249" y="367"/>
              <a:ext cx="26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8006" name="Group 18"/>
          <p:cNvGrpSpPr>
            <a:grpSpLocks/>
          </p:cNvGrpSpPr>
          <p:nvPr/>
        </p:nvGrpSpPr>
        <p:grpSpPr bwMode="auto">
          <a:xfrm>
            <a:off x="228600" y="2238375"/>
            <a:ext cx="1066800" cy="1003300"/>
            <a:chOff x="144" y="1410"/>
            <a:chExt cx="672" cy="632"/>
          </a:xfrm>
        </p:grpSpPr>
        <p:grpSp>
          <p:nvGrpSpPr>
            <p:cNvPr id="128192" name="Group 19"/>
            <p:cNvGrpSpPr>
              <a:grpSpLocks/>
            </p:cNvGrpSpPr>
            <p:nvPr/>
          </p:nvGrpSpPr>
          <p:grpSpPr bwMode="auto">
            <a:xfrm>
              <a:off x="144" y="1410"/>
              <a:ext cx="672" cy="624"/>
              <a:chOff x="2352" y="1296"/>
              <a:chExt cx="816" cy="624"/>
            </a:xfrm>
          </p:grpSpPr>
          <p:sp>
            <p:nvSpPr>
              <p:cNvPr id="128195" name="Rectangle 20"/>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196" name="Line 21"/>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193" name="Text Box 22"/>
            <p:cNvSpPr txBox="1">
              <a:spLocks noChangeArrowheads="1"/>
            </p:cNvSpPr>
            <p:nvPr/>
          </p:nvSpPr>
          <p:spPr bwMode="auto">
            <a:xfrm>
              <a:off x="144" y="1440"/>
              <a:ext cx="6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Receive Order</a:t>
              </a:r>
            </a:p>
          </p:txBody>
        </p:sp>
        <p:sp>
          <p:nvSpPr>
            <p:cNvPr id="128194" name="Text Box 23"/>
            <p:cNvSpPr txBox="1">
              <a:spLocks noChangeArrowheads="1"/>
            </p:cNvSpPr>
            <p:nvPr/>
          </p:nvSpPr>
          <p:spPr bwMode="auto">
            <a:xfrm>
              <a:off x="144" y="1851"/>
              <a:ext cx="294"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Fax</a:t>
              </a:r>
            </a:p>
          </p:txBody>
        </p:sp>
      </p:grpSp>
      <p:grpSp>
        <p:nvGrpSpPr>
          <p:cNvPr id="128007" name="Group 24"/>
          <p:cNvGrpSpPr>
            <a:grpSpLocks/>
          </p:cNvGrpSpPr>
          <p:nvPr/>
        </p:nvGrpSpPr>
        <p:grpSpPr bwMode="auto">
          <a:xfrm>
            <a:off x="1676400" y="2238375"/>
            <a:ext cx="1066800" cy="1003300"/>
            <a:chOff x="1056" y="1410"/>
            <a:chExt cx="672" cy="632"/>
          </a:xfrm>
        </p:grpSpPr>
        <p:grpSp>
          <p:nvGrpSpPr>
            <p:cNvPr id="128187" name="Group 25"/>
            <p:cNvGrpSpPr>
              <a:grpSpLocks/>
            </p:cNvGrpSpPr>
            <p:nvPr/>
          </p:nvGrpSpPr>
          <p:grpSpPr bwMode="auto">
            <a:xfrm>
              <a:off x="1056" y="1410"/>
              <a:ext cx="672" cy="624"/>
              <a:chOff x="2352" y="1296"/>
              <a:chExt cx="816" cy="624"/>
            </a:xfrm>
          </p:grpSpPr>
          <p:sp>
            <p:nvSpPr>
              <p:cNvPr id="128190" name="Rectangle 26"/>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191" name="Line 27"/>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188" name="Text Box 28"/>
            <p:cNvSpPr txBox="1">
              <a:spLocks noChangeArrowheads="1"/>
            </p:cNvSpPr>
            <p:nvPr/>
          </p:nvSpPr>
          <p:spPr bwMode="auto">
            <a:xfrm>
              <a:off x="1056" y="1440"/>
              <a:ext cx="6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Check Credit</a:t>
              </a:r>
            </a:p>
          </p:txBody>
        </p:sp>
        <p:sp>
          <p:nvSpPr>
            <p:cNvPr id="128189" name="Text Box 29"/>
            <p:cNvSpPr txBox="1">
              <a:spLocks noChangeArrowheads="1"/>
            </p:cNvSpPr>
            <p:nvPr/>
          </p:nvSpPr>
          <p:spPr bwMode="auto">
            <a:xfrm>
              <a:off x="1056" y="1851"/>
              <a:ext cx="289"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FIN</a:t>
              </a:r>
            </a:p>
          </p:txBody>
        </p:sp>
      </p:grpSp>
      <p:grpSp>
        <p:nvGrpSpPr>
          <p:cNvPr id="128008" name="Group 30"/>
          <p:cNvGrpSpPr>
            <a:grpSpLocks/>
          </p:cNvGrpSpPr>
          <p:nvPr/>
        </p:nvGrpSpPr>
        <p:grpSpPr bwMode="auto">
          <a:xfrm>
            <a:off x="3200400" y="2189163"/>
            <a:ext cx="1143000" cy="1052512"/>
            <a:chOff x="2016" y="1379"/>
            <a:chExt cx="720" cy="663"/>
          </a:xfrm>
        </p:grpSpPr>
        <p:grpSp>
          <p:nvGrpSpPr>
            <p:cNvPr id="128182" name="Group 31"/>
            <p:cNvGrpSpPr>
              <a:grpSpLocks/>
            </p:cNvGrpSpPr>
            <p:nvPr/>
          </p:nvGrpSpPr>
          <p:grpSpPr bwMode="auto">
            <a:xfrm>
              <a:off x="2016" y="1410"/>
              <a:ext cx="720" cy="624"/>
              <a:chOff x="2352" y="1296"/>
              <a:chExt cx="816" cy="624"/>
            </a:xfrm>
          </p:grpSpPr>
          <p:sp>
            <p:nvSpPr>
              <p:cNvPr id="128185" name="Rectangle 32"/>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186" name="Line 33"/>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183" name="Text Box 34"/>
            <p:cNvSpPr txBox="1">
              <a:spLocks noChangeArrowheads="1"/>
            </p:cNvSpPr>
            <p:nvPr/>
          </p:nvSpPr>
          <p:spPr bwMode="auto">
            <a:xfrm>
              <a:off x="2072" y="1379"/>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Review &amp; Enter Order</a:t>
              </a:r>
            </a:p>
          </p:txBody>
        </p:sp>
        <p:sp>
          <p:nvSpPr>
            <p:cNvPr id="128184" name="Text Box 35"/>
            <p:cNvSpPr txBox="1">
              <a:spLocks noChangeArrowheads="1"/>
            </p:cNvSpPr>
            <p:nvPr/>
          </p:nvSpPr>
          <p:spPr bwMode="auto">
            <a:xfrm>
              <a:off x="2016"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28009" name="Group 36"/>
          <p:cNvGrpSpPr>
            <a:grpSpLocks/>
          </p:cNvGrpSpPr>
          <p:nvPr/>
        </p:nvGrpSpPr>
        <p:grpSpPr bwMode="auto">
          <a:xfrm>
            <a:off x="4648200" y="2238375"/>
            <a:ext cx="1160463" cy="1003300"/>
            <a:chOff x="2928" y="1410"/>
            <a:chExt cx="731" cy="632"/>
          </a:xfrm>
        </p:grpSpPr>
        <p:grpSp>
          <p:nvGrpSpPr>
            <p:cNvPr id="128177" name="Group 37"/>
            <p:cNvGrpSpPr>
              <a:grpSpLocks/>
            </p:cNvGrpSpPr>
            <p:nvPr/>
          </p:nvGrpSpPr>
          <p:grpSpPr bwMode="auto">
            <a:xfrm>
              <a:off x="2976" y="1410"/>
              <a:ext cx="624" cy="624"/>
              <a:chOff x="2352" y="1296"/>
              <a:chExt cx="816" cy="624"/>
            </a:xfrm>
          </p:grpSpPr>
          <p:sp>
            <p:nvSpPr>
              <p:cNvPr id="128180" name="Rectangle 38"/>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181" name="Line 39"/>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178" name="Text Box 40"/>
            <p:cNvSpPr txBox="1">
              <a:spLocks noChangeArrowheads="1"/>
            </p:cNvSpPr>
            <p:nvPr/>
          </p:nvSpPr>
          <p:spPr bwMode="auto">
            <a:xfrm>
              <a:off x="2928" y="1440"/>
              <a:ext cx="7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Reconcile Order</a:t>
              </a:r>
            </a:p>
          </p:txBody>
        </p:sp>
        <p:sp>
          <p:nvSpPr>
            <p:cNvPr id="128179" name="Text Box 41"/>
            <p:cNvSpPr txBox="1">
              <a:spLocks noChangeArrowheads="1"/>
            </p:cNvSpPr>
            <p:nvPr/>
          </p:nvSpPr>
          <p:spPr bwMode="auto">
            <a:xfrm>
              <a:off x="2976"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28010" name="Group 42"/>
          <p:cNvGrpSpPr>
            <a:grpSpLocks/>
          </p:cNvGrpSpPr>
          <p:nvPr/>
        </p:nvGrpSpPr>
        <p:grpSpPr bwMode="auto">
          <a:xfrm>
            <a:off x="6096000" y="2238375"/>
            <a:ext cx="1143000" cy="1003300"/>
            <a:chOff x="3840" y="1410"/>
            <a:chExt cx="720" cy="632"/>
          </a:xfrm>
        </p:grpSpPr>
        <p:grpSp>
          <p:nvGrpSpPr>
            <p:cNvPr id="128172" name="Group 43"/>
            <p:cNvGrpSpPr>
              <a:grpSpLocks/>
            </p:cNvGrpSpPr>
            <p:nvPr/>
          </p:nvGrpSpPr>
          <p:grpSpPr bwMode="auto">
            <a:xfrm>
              <a:off x="3840" y="1410"/>
              <a:ext cx="720" cy="624"/>
              <a:chOff x="2352" y="1296"/>
              <a:chExt cx="816" cy="624"/>
            </a:xfrm>
          </p:grpSpPr>
          <p:sp>
            <p:nvSpPr>
              <p:cNvPr id="128175" name="Rectangle 44"/>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176" name="Line 45"/>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173" name="Text Box 46"/>
            <p:cNvSpPr txBox="1">
              <a:spLocks noChangeArrowheads="1"/>
            </p:cNvSpPr>
            <p:nvPr/>
          </p:nvSpPr>
          <p:spPr bwMode="auto">
            <a:xfrm>
              <a:off x="3888" y="1440"/>
              <a:ext cx="6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Confirm Order</a:t>
              </a:r>
            </a:p>
          </p:txBody>
        </p:sp>
        <p:sp>
          <p:nvSpPr>
            <p:cNvPr id="128174" name="Text Box 47"/>
            <p:cNvSpPr txBox="1">
              <a:spLocks noChangeArrowheads="1"/>
            </p:cNvSpPr>
            <p:nvPr/>
          </p:nvSpPr>
          <p:spPr bwMode="auto">
            <a:xfrm>
              <a:off x="3844" y="1851"/>
              <a:ext cx="410"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Phone</a:t>
              </a:r>
            </a:p>
          </p:txBody>
        </p:sp>
      </p:grpSp>
      <p:grpSp>
        <p:nvGrpSpPr>
          <p:cNvPr id="128011" name="Group 48"/>
          <p:cNvGrpSpPr>
            <a:grpSpLocks/>
          </p:cNvGrpSpPr>
          <p:nvPr/>
        </p:nvGrpSpPr>
        <p:grpSpPr bwMode="auto">
          <a:xfrm>
            <a:off x="7620000" y="2238375"/>
            <a:ext cx="1027113" cy="1003300"/>
            <a:chOff x="4800" y="1410"/>
            <a:chExt cx="647" cy="632"/>
          </a:xfrm>
        </p:grpSpPr>
        <p:grpSp>
          <p:nvGrpSpPr>
            <p:cNvPr id="128167" name="Group 49"/>
            <p:cNvGrpSpPr>
              <a:grpSpLocks/>
            </p:cNvGrpSpPr>
            <p:nvPr/>
          </p:nvGrpSpPr>
          <p:grpSpPr bwMode="auto">
            <a:xfrm>
              <a:off x="4800" y="1410"/>
              <a:ext cx="624" cy="624"/>
              <a:chOff x="2352" y="1296"/>
              <a:chExt cx="816" cy="624"/>
            </a:xfrm>
          </p:grpSpPr>
          <p:sp>
            <p:nvSpPr>
              <p:cNvPr id="128170" name="Rectangle 50"/>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171" name="Line 51"/>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168" name="Text Box 52"/>
            <p:cNvSpPr txBox="1">
              <a:spLocks noChangeArrowheads="1"/>
            </p:cNvSpPr>
            <p:nvPr/>
          </p:nvSpPr>
          <p:spPr bwMode="auto">
            <a:xfrm>
              <a:off x="4800" y="1458"/>
              <a:ext cx="6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Finalize Order</a:t>
              </a:r>
            </a:p>
          </p:txBody>
        </p:sp>
        <p:sp>
          <p:nvSpPr>
            <p:cNvPr id="128169" name="Text Box 53"/>
            <p:cNvSpPr txBox="1">
              <a:spLocks noChangeArrowheads="1"/>
            </p:cNvSpPr>
            <p:nvPr/>
          </p:nvSpPr>
          <p:spPr bwMode="auto">
            <a:xfrm>
              <a:off x="4800" y="1851"/>
              <a:ext cx="347" cy="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MRP</a:t>
              </a:r>
            </a:p>
          </p:txBody>
        </p:sp>
      </p:grpSp>
      <p:grpSp>
        <p:nvGrpSpPr>
          <p:cNvPr id="128012" name="Group 54"/>
          <p:cNvGrpSpPr>
            <a:grpSpLocks/>
          </p:cNvGrpSpPr>
          <p:nvPr/>
        </p:nvGrpSpPr>
        <p:grpSpPr bwMode="auto">
          <a:xfrm>
            <a:off x="5994400" y="638175"/>
            <a:ext cx="1158875" cy="914400"/>
            <a:chOff x="3776" y="402"/>
            <a:chExt cx="730" cy="576"/>
          </a:xfrm>
        </p:grpSpPr>
        <p:sp>
          <p:nvSpPr>
            <p:cNvPr id="128164" name="Rectangle 55"/>
            <p:cNvSpPr>
              <a:spLocks noChangeArrowheads="1"/>
            </p:cNvSpPr>
            <p:nvPr/>
          </p:nvSpPr>
          <p:spPr bwMode="auto">
            <a:xfrm>
              <a:off x="3850" y="402"/>
              <a:ext cx="566"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165" name="Rectangle 56"/>
            <p:cNvSpPr>
              <a:spLocks noChangeArrowheads="1"/>
            </p:cNvSpPr>
            <p:nvPr/>
          </p:nvSpPr>
          <p:spPr bwMode="auto">
            <a:xfrm>
              <a:off x="3776" y="786"/>
              <a:ext cx="730"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166" name="Text Box 57"/>
            <p:cNvSpPr txBox="1">
              <a:spLocks noChangeArrowheads="1"/>
            </p:cNvSpPr>
            <p:nvPr/>
          </p:nvSpPr>
          <p:spPr bwMode="auto">
            <a:xfrm>
              <a:off x="3920" y="49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ea typeface="宋体" panose="02010600030101010101" pitchFamily="2" charset="-122"/>
                </a:rPr>
                <a:t>MRP</a:t>
              </a:r>
            </a:p>
          </p:txBody>
        </p:sp>
      </p:grpSp>
      <p:sp>
        <p:nvSpPr>
          <p:cNvPr id="128013" name="Text Box 58"/>
          <p:cNvSpPr txBox="1">
            <a:spLocks noChangeArrowheads="1"/>
          </p:cNvSpPr>
          <p:nvPr/>
        </p:nvSpPr>
        <p:spPr bwMode="auto">
          <a:xfrm>
            <a:off x="7899400" y="914400"/>
            <a:ext cx="815975" cy="577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MRP</a:t>
            </a:r>
          </a:p>
          <a:p>
            <a:pPr eaLnBrk="1" hangingPunct="1">
              <a:spcBef>
                <a:spcPct val="0"/>
              </a:spcBef>
              <a:spcAft>
                <a:spcPct val="0"/>
              </a:spcAft>
              <a:buFontTx/>
              <a:buNone/>
            </a:pPr>
            <a:r>
              <a:rPr lang="en-US" altLang="zh-CN" sz="1000" b="0">
                <a:ea typeface="宋体" panose="02010600030101010101" pitchFamily="2" charset="-122"/>
              </a:rPr>
              <a:t>Production</a:t>
            </a:r>
          </a:p>
          <a:p>
            <a:pPr eaLnBrk="1" hangingPunct="1">
              <a:spcBef>
                <a:spcPct val="0"/>
              </a:spcBef>
              <a:spcAft>
                <a:spcPct val="0"/>
              </a:spcAft>
              <a:buFontTx/>
              <a:buNone/>
            </a:pPr>
            <a:r>
              <a:rPr lang="en-US" altLang="zh-CN" sz="1000" b="0">
                <a:ea typeface="宋体" panose="02010600030101010101" pitchFamily="2" charset="-122"/>
              </a:rPr>
              <a:t>Schedule</a:t>
            </a:r>
          </a:p>
        </p:txBody>
      </p:sp>
      <p:sp>
        <p:nvSpPr>
          <p:cNvPr id="128014" name="Text Box 59"/>
          <p:cNvSpPr txBox="1">
            <a:spLocks noChangeArrowheads="1"/>
          </p:cNvSpPr>
          <p:nvPr/>
        </p:nvSpPr>
        <p:spPr bwMode="auto">
          <a:xfrm>
            <a:off x="7766050" y="381000"/>
            <a:ext cx="1025525"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Semi-Weekly</a:t>
            </a:r>
          </a:p>
          <a:p>
            <a:pPr eaLnBrk="1" hangingPunct="1">
              <a:spcBef>
                <a:spcPct val="0"/>
              </a:spcBef>
              <a:spcAft>
                <a:spcPct val="0"/>
              </a:spcAft>
              <a:buFontTx/>
              <a:buNone/>
            </a:pPr>
            <a:r>
              <a:rPr lang="en-US" altLang="zh-CN" sz="1000" b="0">
                <a:ea typeface="宋体" panose="02010600030101010101" pitchFamily="2" charset="-122"/>
              </a:rPr>
              <a:t>Ship Schedule</a:t>
            </a:r>
          </a:p>
        </p:txBody>
      </p:sp>
      <p:sp>
        <p:nvSpPr>
          <p:cNvPr id="128015" name="Text Box 60"/>
          <p:cNvSpPr txBox="1">
            <a:spLocks noChangeArrowheads="1"/>
          </p:cNvSpPr>
          <p:nvPr/>
        </p:nvSpPr>
        <p:spPr bwMode="auto">
          <a:xfrm>
            <a:off x="1060450" y="4449763"/>
            <a:ext cx="6746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days</a:t>
            </a:r>
          </a:p>
        </p:txBody>
      </p:sp>
      <p:sp>
        <p:nvSpPr>
          <p:cNvPr id="128016" name="Text Box 61"/>
          <p:cNvSpPr txBox="1">
            <a:spLocks noChangeArrowheads="1"/>
          </p:cNvSpPr>
          <p:nvPr/>
        </p:nvSpPr>
        <p:spPr bwMode="auto">
          <a:xfrm>
            <a:off x="2601913" y="444976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days</a:t>
            </a:r>
          </a:p>
        </p:txBody>
      </p:sp>
      <p:sp>
        <p:nvSpPr>
          <p:cNvPr id="128017" name="Text Box 62"/>
          <p:cNvSpPr txBox="1">
            <a:spLocks noChangeArrowheads="1"/>
          </p:cNvSpPr>
          <p:nvPr/>
        </p:nvSpPr>
        <p:spPr bwMode="auto">
          <a:xfrm>
            <a:off x="4202113" y="444976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 days</a:t>
            </a:r>
          </a:p>
        </p:txBody>
      </p:sp>
      <p:sp>
        <p:nvSpPr>
          <p:cNvPr id="128018" name="Text Box 63"/>
          <p:cNvSpPr txBox="1">
            <a:spLocks noChangeArrowheads="1"/>
          </p:cNvSpPr>
          <p:nvPr/>
        </p:nvSpPr>
        <p:spPr bwMode="auto">
          <a:xfrm>
            <a:off x="5573713" y="4449763"/>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 days</a:t>
            </a:r>
          </a:p>
        </p:txBody>
      </p:sp>
      <p:sp>
        <p:nvSpPr>
          <p:cNvPr id="128019" name="Text Box 64"/>
          <p:cNvSpPr txBox="1">
            <a:spLocks noChangeArrowheads="1"/>
          </p:cNvSpPr>
          <p:nvPr/>
        </p:nvSpPr>
        <p:spPr bwMode="auto">
          <a:xfrm>
            <a:off x="7156450" y="4449763"/>
            <a:ext cx="7588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.25 days</a:t>
            </a:r>
          </a:p>
        </p:txBody>
      </p:sp>
      <p:sp>
        <p:nvSpPr>
          <p:cNvPr id="128020" name="Text Box 65"/>
          <p:cNvSpPr txBox="1">
            <a:spLocks noChangeArrowheads="1"/>
          </p:cNvSpPr>
          <p:nvPr/>
        </p:nvSpPr>
        <p:spPr bwMode="auto">
          <a:xfrm>
            <a:off x="8435975" y="4449763"/>
            <a:ext cx="555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day</a:t>
            </a:r>
          </a:p>
        </p:txBody>
      </p:sp>
      <p:grpSp>
        <p:nvGrpSpPr>
          <p:cNvPr id="128021" name="Group 66"/>
          <p:cNvGrpSpPr>
            <a:grpSpLocks/>
          </p:cNvGrpSpPr>
          <p:nvPr/>
        </p:nvGrpSpPr>
        <p:grpSpPr bwMode="auto">
          <a:xfrm>
            <a:off x="671513" y="4648200"/>
            <a:ext cx="8256587" cy="487363"/>
            <a:chOff x="423" y="2928"/>
            <a:chExt cx="5201" cy="307"/>
          </a:xfrm>
        </p:grpSpPr>
        <p:sp>
          <p:nvSpPr>
            <p:cNvPr id="128138" name="Line 67"/>
            <p:cNvSpPr>
              <a:spLocks noChangeShapeType="1"/>
            </p:cNvSpPr>
            <p:nvPr/>
          </p:nvSpPr>
          <p:spPr bwMode="auto">
            <a:xfrm>
              <a:off x="3884" y="2929"/>
              <a:ext cx="0" cy="3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8139" name="Group 68"/>
            <p:cNvGrpSpPr>
              <a:grpSpLocks/>
            </p:cNvGrpSpPr>
            <p:nvPr/>
          </p:nvGrpSpPr>
          <p:grpSpPr bwMode="auto">
            <a:xfrm>
              <a:off x="423" y="2928"/>
              <a:ext cx="5201" cy="307"/>
              <a:chOff x="423" y="2928"/>
              <a:chExt cx="5201" cy="307"/>
            </a:xfrm>
          </p:grpSpPr>
          <p:cxnSp>
            <p:nvCxnSpPr>
              <p:cNvPr id="128140" name="AutoShape 69"/>
              <p:cNvCxnSpPr>
                <a:cxnSpLocks noChangeShapeType="1"/>
              </p:cNvCxnSpPr>
              <p:nvPr/>
            </p:nvCxnSpPr>
            <p:spPr bwMode="auto">
              <a:xfrm flipH="1">
                <a:off x="423" y="3233"/>
                <a:ext cx="33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8141" name="Line 70"/>
              <p:cNvSpPr>
                <a:spLocks noChangeShapeType="1"/>
              </p:cNvSpPr>
              <p:nvPr/>
            </p:nvSpPr>
            <p:spPr bwMode="auto">
              <a:xfrm flipV="1">
                <a:off x="754"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142" name="Line 71"/>
              <p:cNvSpPr>
                <a:spLocks noChangeShapeType="1"/>
              </p:cNvSpPr>
              <p:nvPr/>
            </p:nvSpPr>
            <p:spPr bwMode="auto">
              <a:xfrm>
                <a:off x="754" y="2945"/>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143" name="Line 72"/>
              <p:cNvSpPr>
                <a:spLocks noChangeShapeType="1"/>
              </p:cNvSpPr>
              <p:nvPr/>
            </p:nvSpPr>
            <p:spPr bwMode="auto">
              <a:xfrm>
                <a:off x="1038"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144" name="Line 73"/>
              <p:cNvSpPr>
                <a:spLocks noChangeShapeType="1"/>
              </p:cNvSpPr>
              <p:nvPr/>
            </p:nvSpPr>
            <p:spPr bwMode="auto">
              <a:xfrm>
                <a:off x="1038" y="3233"/>
                <a:ext cx="3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8145" name="AutoShape 74"/>
              <p:cNvCxnSpPr>
                <a:cxnSpLocks noChangeShapeType="1"/>
              </p:cNvCxnSpPr>
              <p:nvPr/>
            </p:nvCxnSpPr>
            <p:spPr bwMode="auto">
              <a:xfrm flipH="1">
                <a:off x="1323" y="3233"/>
                <a:ext cx="409"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8146" name="Line 75"/>
              <p:cNvSpPr>
                <a:spLocks noChangeShapeType="1"/>
              </p:cNvSpPr>
              <p:nvPr/>
            </p:nvSpPr>
            <p:spPr bwMode="auto">
              <a:xfrm flipV="1">
                <a:off x="1732"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147" name="Line 76"/>
              <p:cNvSpPr>
                <a:spLocks noChangeShapeType="1"/>
              </p:cNvSpPr>
              <p:nvPr/>
            </p:nvSpPr>
            <p:spPr bwMode="auto">
              <a:xfrm>
                <a:off x="1732" y="2945"/>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148" name="Line 77"/>
              <p:cNvSpPr>
                <a:spLocks noChangeShapeType="1"/>
              </p:cNvSpPr>
              <p:nvPr/>
            </p:nvSpPr>
            <p:spPr bwMode="auto">
              <a:xfrm>
                <a:off x="2016" y="29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8149" name="AutoShape 78"/>
              <p:cNvCxnSpPr>
                <a:cxnSpLocks noChangeShapeType="1"/>
                <a:stCxn id="128148" idx="1"/>
              </p:cNvCxnSpPr>
              <p:nvPr/>
            </p:nvCxnSpPr>
            <p:spPr bwMode="auto">
              <a:xfrm>
                <a:off x="2016" y="3233"/>
                <a:ext cx="76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8150" name="AutoShape 79"/>
              <p:cNvCxnSpPr>
                <a:cxnSpLocks noChangeShapeType="1"/>
              </p:cNvCxnSpPr>
              <p:nvPr/>
            </p:nvCxnSpPr>
            <p:spPr bwMode="auto">
              <a:xfrm flipV="1">
                <a:off x="2777" y="2945"/>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8151" name="Line 80"/>
              <p:cNvSpPr>
                <a:spLocks noChangeShapeType="1"/>
              </p:cNvSpPr>
              <p:nvPr/>
            </p:nvSpPr>
            <p:spPr bwMode="auto">
              <a:xfrm>
                <a:off x="2777" y="2945"/>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152" name="Line 81"/>
              <p:cNvSpPr>
                <a:spLocks noChangeShapeType="1"/>
              </p:cNvSpPr>
              <p:nvPr/>
            </p:nvSpPr>
            <p:spPr bwMode="auto">
              <a:xfrm>
                <a:off x="2991" y="2945"/>
                <a:ext cx="0" cy="2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8153" name="AutoShape 82"/>
              <p:cNvCxnSpPr>
                <a:cxnSpLocks noChangeShapeType="1"/>
              </p:cNvCxnSpPr>
              <p:nvPr/>
            </p:nvCxnSpPr>
            <p:spPr bwMode="auto">
              <a:xfrm flipH="1">
                <a:off x="3003" y="3235"/>
                <a:ext cx="597"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8154" name="Line 83"/>
              <p:cNvSpPr>
                <a:spLocks noChangeShapeType="1"/>
              </p:cNvSpPr>
              <p:nvPr/>
            </p:nvSpPr>
            <p:spPr bwMode="auto">
              <a:xfrm flipV="1">
                <a:off x="3600" y="2928"/>
                <a:ext cx="0" cy="2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155" name="Line 84"/>
              <p:cNvSpPr>
                <a:spLocks noChangeShapeType="1"/>
              </p:cNvSpPr>
              <p:nvPr/>
            </p:nvSpPr>
            <p:spPr bwMode="auto">
              <a:xfrm>
                <a:off x="3600" y="2928"/>
                <a:ext cx="2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8156" name="AutoShape 85"/>
              <p:cNvCxnSpPr>
                <a:cxnSpLocks noChangeShapeType="1"/>
              </p:cNvCxnSpPr>
              <p:nvPr/>
            </p:nvCxnSpPr>
            <p:spPr bwMode="auto">
              <a:xfrm>
                <a:off x="3884" y="3233"/>
                <a:ext cx="761"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8157" name="AutoShape 86"/>
              <p:cNvCxnSpPr>
                <a:cxnSpLocks noChangeShapeType="1"/>
              </p:cNvCxnSpPr>
              <p:nvPr/>
            </p:nvCxnSpPr>
            <p:spPr bwMode="auto">
              <a:xfrm flipV="1">
                <a:off x="4645" y="2928"/>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8158" name="Line 87"/>
              <p:cNvSpPr>
                <a:spLocks noChangeShapeType="1"/>
              </p:cNvSpPr>
              <p:nvPr/>
            </p:nvSpPr>
            <p:spPr bwMode="auto">
              <a:xfrm>
                <a:off x="4645" y="2928"/>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159" name="Line 88"/>
              <p:cNvSpPr>
                <a:spLocks noChangeShapeType="1"/>
              </p:cNvSpPr>
              <p:nvPr/>
            </p:nvSpPr>
            <p:spPr bwMode="auto">
              <a:xfrm>
                <a:off x="4859" y="29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8160" name="AutoShape 89"/>
              <p:cNvCxnSpPr>
                <a:cxnSpLocks noChangeShapeType="1"/>
              </p:cNvCxnSpPr>
              <p:nvPr/>
            </p:nvCxnSpPr>
            <p:spPr bwMode="auto">
              <a:xfrm flipV="1">
                <a:off x="4873" y="3214"/>
                <a:ext cx="537" cy="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8161" name="AutoShape 90"/>
              <p:cNvCxnSpPr>
                <a:cxnSpLocks noChangeShapeType="1"/>
              </p:cNvCxnSpPr>
              <p:nvPr/>
            </p:nvCxnSpPr>
            <p:spPr bwMode="auto">
              <a:xfrm flipV="1">
                <a:off x="5410" y="2928"/>
                <a:ext cx="0" cy="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8162" name="Line 91"/>
              <p:cNvSpPr>
                <a:spLocks noChangeShapeType="1"/>
              </p:cNvSpPr>
              <p:nvPr/>
            </p:nvSpPr>
            <p:spPr bwMode="auto">
              <a:xfrm>
                <a:off x="5410" y="2928"/>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163" name="Line 92"/>
              <p:cNvSpPr>
                <a:spLocks noChangeShapeType="1"/>
              </p:cNvSpPr>
              <p:nvPr/>
            </p:nvSpPr>
            <p:spPr bwMode="auto">
              <a:xfrm>
                <a:off x="5624" y="292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8022" name="Text Box 93"/>
          <p:cNvSpPr txBox="1">
            <a:spLocks noChangeArrowheads="1"/>
          </p:cNvSpPr>
          <p:nvPr/>
        </p:nvSpPr>
        <p:spPr bwMode="auto">
          <a:xfrm>
            <a:off x="609600" y="4876800"/>
            <a:ext cx="5984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½ min</a:t>
            </a:r>
          </a:p>
        </p:txBody>
      </p:sp>
      <p:sp>
        <p:nvSpPr>
          <p:cNvPr id="128023" name="Text Box 94"/>
          <p:cNvSpPr txBox="1">
            <a:spLocks noChangeArrowheads="1"/>
          </p:cNvSpPr>
          <p:nvPr/>
        </p:nvSpPr>
        <p:spPr bwMode="auto">
          <a:xfrm>
            <a:off x="1882775" y="487680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min</a:t>
            </a:r>
          </a:p>
        </p:txBody>
      </p:sp>
      <p:sp>
        <p:nvSpPr>
          <p:cNvPr id="128024" name="Text Box 95"/>
          <p:cNvSpPr txBox="1">
            <a:spLocks noChangeArrowheads="1"/>
          </p:cNvSpPr>
          <p:nvPr/>
        </p:nvSpPr>
        <p:spPr bwMode="auto">
          <a:xfrm>
            <a:off x="3322638" y="4876800"/>
            <a:ext cx="639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10 min</a:t>
            </a:r>
          </a:p>
        </p:txBody>
      </p:sp>
      <p:sp>
        <p:nvSpPr>
          <p:cNvPr id="128025" name="Text Box 96"/>
          <p:cNvSpPr txBox="1">
            <a:spLocks noChangeArrowheads="1"/>
          </p:cNvSpPr>
          <p:nvPr/>
        </p:nvSpPr>
        <p:spPr bwMode="auto">
          <a:xfrm>
            <a:off x="4930775" y="487680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1 min</a:t>
            </a:r>
          </a:p>
        </p:txBody>
      </p:sp>
      <p:sp>
        <p:nvSpPr>
          <p:cNvPr id="128026" name="Text Box 97"/>
          <p:cNvSpPr txBox="1">
            <a:spLocks noChangeArrowheads="1"/>
          </p:cNvSpPr>
          <p:nvPr/>
        </p:nvSpPr>
        <p:spPr bwMode="auto">
          <a:xfrm>
            <a:off x="6454775" y="487680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7 min</a:t>
            </a:r>
          </a:p>
        </p:txBody>
      </p:sp>
      <p:sp>
        <p:nvSpPr>
          <p:cNvPr id="128027" name="Text Box 98"/>
          <p:cNvSpPr txBox="1">
            <a:spLocks noChangeArrowheads="1"/>
          </p:cNvSpPr>
          <p:nvPr/>
        </p:nvSpPr>
        <p:spPr bwMode="auto">
          <a:xfrm>
            <a:off x="7783513" y="4876800"/>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5 min</a:t>
            </a:r>
          </a:p>
        </p:txBody>
      </p:sp>
      <p:sp>
        <p:nvSpPr>
          <p:cNvPr id="128028" name="Text Box 99"/>
          <p:cNvSpPr txBox="1">
            <a:spLocks noChangeArrowheads="1"/>
          </p:cNvSpPr>
          <p:nvPr/>
        </p:nvSpPr>
        <p:spPr bwMode="auto">
          <a:xfrm>
            <a:off x="2443163" y="609600"/>
            <a:ext cx="2744787"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600" b="0">
                <a:ea typeface="宋体" panose="02010600030101010101" pitchFamily="2" charset="-122"/>
              </a:rPr>
              <a:t>Order Entry Process</a:t>
            </a:r>
          </a:p>
          <a:p>
            <a:pPr algn="ctr" eaLnBrk="1" hangingPunct="1">
              <a:spcBef>
                <a:spcPct val="0"/>
              </a:spcBef>
              <a:spcAft>
                <a:spcPct val="0"/>
              </a:spcAft>
              <a:buFontTx/>
              <a:buNone/>
            </a:pPr>
            <a:r>
              <a:rPr lang="en-US" altLang="zh-CN" sz="1600" b="0">
                <a:ea typeface="宋体" panose="02010600030101010101" pitchFamily="2" charset="-122"/>
              </a:rPr>
              <a:t>Current State  - Sept. 2007</a:t>
            </a:r>
          </a:p>
        </p:txBody>
      </p:sp>
      <p:grpSp>
        <p:nvGrpSpPr>
          <p:cNvPr id="128029" name="Group 100"/>
          <p:cNvGrpSpPr>
            <a:grpSpLocks/>
          </p:cNvGrpSpPr>
          <p:nvPr/>
        </p:nvGrpSpPr>
        <p:grpSpPr bwMode="auto">
          <a:xfrm>
            <a:off x="304800" y="2433638"/>
            <a:ext cx="1357313" cy="1754187"/>
            <a:chOff x="192" y="1533"/>
            <a:chExt cx="855" cy="1105"/>
          </a:xfrm>
        </p:grpSpPr>
        <p:sp>
          <p:nvSpPr>
            <p:cNvPr id="128131" name="Text Box 101"/>
            <p:cNvSpPr txBox="1">
              <a:spLocks noChangeArrowheads="1"/>
            </p:cNvSpPr>
            <p:nvPr/>
          </p:nvSpPr>
          <p:spPr bwMode="auto">
            <a:xfrm>
              <a:off x="192" y="2274"/>
              <a:ext cx="567"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½ min</a:t>
              </a:r>
            </a:p>
            <a:p>
              <a:pPr eaLnBrk="1" hangingPunct="1">
                <a:spcBef>
                  <a:spcPct val="0"/>
                </a:spcBef>
                <a:spcAft>
                  <a:spcPct val="0"/>
                </a:spcAft>
                <a:buFontTx/>
                <a:buNone/>
              </a:pPr>
              <a:r>
                <a:rPr lang="en-US" altLang="zh-CN" sz="1000" b="0">
                  <a:ea typeface="宋体" panose="02010600030101010101" pitchFamily="2" charset="-122"/>
                </a:rPr>
                <a:t>Batch = 4</a:t>
              </a:r>
            </a:p>
            <a:p>
              <a:pPr eaLnBrk="1" hangingPunct="1">
                <a:spcBef>
                  <a:spcPct val="0"/>
                </a:spcBef>
                <a:spcAft>
                  <a:spcPct val="0"/>
                </a:spcAft>
                <a:buFontTx/>
                <a:buNone/>
              </a:pPr>
              <a:r>
                <a:rPr lang="en-US" altLang="zh-CN" sz="1000" b="0">
                  <a:ea typeface="宋体" panose="02010600030101010101" pitchFamily="2" charset="-122"/>
                </a:rPr>
                <a:t>hours</a:t>
              </a:r>
            </a:p>
          </p:txBody>
        </p:sp>
        <p:grpSp>
          <p:nvGrpSpPr>
            <p:cNvPr id="128132" name="Group 102"/>
            <p:cNvGrpSpPr>
              <a:grpSpLocks/>
            </p:cNvGrpSpPr>
            <p:nvPr/>
          </p:nvGrpSpPr>
          <p:grpSpPr bwMode="auto">
            <a:xfrm>
              <a:off x="842" y="1533"/>
              <a:ext cx="205" cy="309"/>
              <a:chOff x="1383" y="1044"/>
              <a:chExt cx="205" cy="309"/>
            </a:xfrm>
          </p:grpSpPr>
          <p:grpSp>
            <p:nvGrpSpPr>
              <p:cNvPr id="128133" name="Group 103"/>
              <p:cNvGrpSpPr>
                <a:grpSpLocks/>
              </p:cNvGrpSpPr>
              <p:nvPr/>
            </p:nvGrpSpPr>
            <p:grpSpPr bwMode="auto">
              <a:xfrm>
                <a:off x="1415" y="1044"/>
                <a:ext cx="141" cy="144"/>
                <a:chOff x="1395" y="1008"/>
                <a:chExt cx="233" cy="128"/>
              </a:xfrm>
            </p:grpSpPr>
            <p:sp>
              <p:nvSpPr>
                <p:cNvPr id="128135" name="Arc 104"/>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36" name="Arc 105"/>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37" name="Arc 106"/>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8134" name="Text Box 107"/>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28030" name="Group 108"/>
          <p:cNvGrpSpPr>
            <a:grpSpLocks/>
          </p:cNvGrpSpPr>
          <p:nvPr/>
        </p:nvGrpSpPr>
        <p:grpSpPr bwMode="auto">
          <a:xfrm>
            <a:off x="1676400" y="2433638"/>
            <a:ext cx="1508125" cy="1754187"/>
            <a:chOff x="1056" y="1533"/>
            <a:chExt cx="950" cy="1105"/>
          </a:xfrm>
        </p:grpSpPr>
        <p:sp>
          <p:nvSpPr>
            <p:cNvPr id="128124" name="Text Box 109"/>
            <p:cNvSpPr txBox="1">
              <a:spLocks noChangeArrowheads="1"/>
            </p:cNvSpPr>
            <p:nvPr/>
          </p:nvSpPr>
          <p:spPr bwMode="auto">
            <a:xfrm>
              <a:off x="1056" y="2274"/>
              <a:ext cx="720"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 min</a:t>
              </a:r>
            </a:p>
            <a:p>
              <a:pPr eaLnBrk="1" hangingPunct="1">
                <a:spcBef>
                  <a:spcPct val="0"/>
                </a:spcBef>
                <a:spcAft>
                  <a:spcPct val="0"/>
                </a:spcAft>
                <a:buFontTx/>
                <a:buNone/>
              </a:pPr>
              <a:r>
                <a:rPr lang="en-US" altLang="zh-CN" sz="1000" b="0">
                  <a:ea typeface="宋体" panose="02010600030101010101" pitchFamily="2" charset="-122"/>
                </a:rPr>
                <a:t>% Accept = 90%</a:t>
              </a:r>
            </a:p>
            <a:p>
              <a:pPr eaLnBrk="1" hangingPunct="1">
                <a:spcBef>
                  <a:spcPct val="0"/>
                </a:spcBef>
                <a:spcAft>
                  <a:spcPct val="0"/>
                </a:spcAft>
                <a:buFontTx/>
                <a:buNone/>
              </a:pPr>
              <a:r>
                <a:rPr lang="en-US" altLang="zh-CN" sz="1000" b="0">
                  <a:ea typeface="宋体" panose="02010600030101010101" pitchFamily="2" charset="-122"/>
                </a:rPr>
                <a:t>Batch = 4 hours</a:t>
              </a:r>
            </a:p>
          </p:txBody>
        </p:sp>
        <p:grpSp>
          <p:nvGrpSpPr>
            <p:cNvPr id="128125" name="Group 110"/>
            <p:cNvGrpSpPr>
              <a:grpSpLocks/>
            </p:cNvGrpSpPr>
            <p:nvPr/>
          </p:nvGrpSpPr>
          <p:grpSpPr bwMode="auto">
            <a:xfrm>
              <a:off x="1801" y="1533"/>
              <a:ext cx="205" cy="309"/>
              <a:chOff x="1383" y="1044"/>
              <a:chExt cx="205" cy="309"/>
            </a:xfrm>
          </p:grpSpPr>
          <p:grpSp>
            <p:nvGrpSpPr>
              <p:cNvPr id="128126" name="Group 111"/>
              <p:cNvGrpSpPr>
                <a:grpSpLocks/>
              </p:cNvGrpSpPr>
              <p:nvPr/>
            </p:nvGrpSpPr>
            <p:grpSpPr bwMode="auto">
              <a:xfrm>
                <a:off x="1415" y="1044"/>
                <a:ext cx="141" cy="144"/>
                <a:chOff x="1395" y="1008"/>
                <a:chExt cx="233" cy="128"/>
              </a:xfrm>
            </p:grpSpPr>
            <p:sp>
              <p:nvSpPr>
                <p:cNvPr id="128128" name="Arc 112"/>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29" name="Arc 113"/>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30" name="Arc 114"/>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8127" name="Text Box 115"/>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28031" name="Group 116"/>
          <p:cNvGrpSpPr>
            <a:grpSpLocks/>
          </p:cNvGrpSpPr>
          <p:nvPr/>
        </p:nvGrpSpPr>
        <p:grpSpPr bwMode="auto">
          <a:xfrm>
            <a:off x="3263900" y="2433638"/>
            <a:ext cx="1455738" cy="1906587"/>
            <a:chOff x="2056" y="1533"/>
            <a:chExt cx="917" cy="1201"/>
          </a:xfrm>
        </p:grpSpPr>
        <p:sp>
          <p:nvSpPr>
            <p:cNvPr id="128117" name="Text Box 117"/>
            <p:cNvSpPr txBox="1">
              <a:spLocks noChangeArrowheads="1"/>
            </p:cNvSpPr>
            <p:nvPr/>
          </p:nvSpPr>
          <p:spPr bwMode="auto">
            <a:xfrm>
              <a:off x="2056" y="2274"/>
              <a:ext cx="680" cy="4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10 min</a:t>
              </a:r>
            </a:p>
            <a:p>
              <a:pPr eaLnBrk="1" hangingPunct="1">
                <a:spcBef>
                  <a:spcPct val="0"/>
                </a:spcBef>
                <a:spcAft>
                  <a:spcPct val="0"/>
                </a:spcAft>
                <a:buFontTx/>
                <a:buNone/>
              </a:pPr>
              <a:r>
                <a:rPr lang="en-US" altLang="zh-CN" sz="1000" b="0">
                  <a:ea typeface="宋体" panose="02010600030101010101" pitchFamily="2" charset="-122"/>
                </a:rPr>
                <a:t>% C&amp;A = 60%</a:t>
              </a:r>
            </a:p>
            <a:p>
              <a:pPr eaLnBrk="1" hangingPunct="1">
                <a:spcBef>
                  <a:spcPct val="0"/>
                </a:spcBef>
                <a:spcAft>
                  <a:spcPct val="0"/>
                </a:spcAft>
                <a:buFontTx/>
                <a:buNone/>
              </a:pPr>
              <a:r>
                <a:rPr lang="en-US" altLang="zh-CN" sz="1000" b="0">
                  <a:ea typeface="宋体" panose="02010600030101010101" pitchFamily="2" charset="-122"/>
                </a:rPr>
                <a:t>Batch = 1.6 hours</a:t>
              </a:r>
            </a:p>
          </p:txBody>
        </p:sp>
        <p:grpSp>
          <p:nvGrpSpPr>
            <p:cNvPr id="128118" name="Group 118"/>
            <p:cNvGrpSpPr>
              <a:grpSpLocks/>
            </p:cNvGrpSpPr>
            <p:nvPr/>
          </p:nvGrpSpPr>
          <p:grpSpPr bwMode="auto">
            <a:xfrm>
              <a:off x="2768" y="1533"/>
              <a:ext cx="205" cy="309"/>
              <a:chOff x="1383" y="1044"/>
              <a:chExt cx="205" cy="309"/>
            </a:xfrm>
          </p:grpSpPr>
          <p:grpSp>
            <p:nvGrpSpPr>
              <p:cNvPr id="128119" name="Group 119"/>
              <p:cNvGrpSpPr>
                <a:grpSpLocks/>
              </p:cNvGrpSpPr>
              <p:nvPr/>
            </p:nvGrpSpPr>
            <p:grpSpPr bwMode="auto">
              <a:xfrm>
                <a:off x="1415" y="1044"/>
                <a:ext cx="141" cy="144"/>
                <a:chOff x="1395" y="1008"/>
                <a:chExt cx="233" cy="128"/>
              </a:xfrm>
            </p:grpSpPr>
            <p:sp>
              <p:nvSpPr>
                <p:cNvPr id="128121" name="Arc 120"/>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22" name="Arc 121"/>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23" name="Arc 122"/>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8120" name="Text Box 123"/>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28032" name="Group 124"/>
          <p:cNvGrpSpPr>
            <a:grpSpLocks/>
          </p:cNvGrpSpPr>
          <p:nvPr/>
        </p:nvGrpSpPr>
        <p:grpSpPr bwMode="auto">
          <a:xfrm>
            <a:off x="4724400" y="2433638"/>
            <a:ext cx="1377950" cy="1878012"/>
            <a:chOff x="2976" y="1533"/>
            <a:chExt cx="868" cy="1183"/>
          </a:xfrm>
        </p:grpSpPr>
        <p:sp>
          <p:nvSpPr>
            <p:cNvPr id="128110" name="Text Box 125"/>
            <p:cNvSpPr txBox="1">
              <a:spLocks noChangeArrowheads="1"/>
            </p:cNvSpPr>
            <p:nvPr/>
          </p:nvSpPr>
          <p:spPr bwMode="auto">
            <a:xfrm>
              <a:off x="2976" y="2256"/>
              <a:ext cx="672" cy="4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1 min</a:t>
              </a:r>
            </a:p>
            <a:p>
              <a:pPr eaLnBrk="1" hangingPunct="1">
                <a:spcBef>
                  <a:spcPct val="0"/>
                </a:spcBef>
                <a:spcAft>
                  <a:spcPct val="0"/>
                </a:spcAft>
                <a:buFontTx/>
                <a:buNone/>
              </a:pPr>
              <a:r>
                <a:rPr lang="en-US" altLang="zh-CN" sz="1000" b="0">
                  <a:ea typeface="宋体" panose="02010600030101010101" pitchFamily="2" charset="-122"/>
                </a:rPr>
                <a:t>%C&amp;A = 75%</a:t>
              </a:r>
            </a:p>
            <a:p>
              <a:pPr eaLnBrk="1" hangingPunct="1">
                <a:spcBef>
                  <a:spcPct val="0"/>
                </a:spcBef>
                <a:spcAft>
                  <a:spcPct val="0"/>
                </a:spcAft>
                <a:buFontTx/>
                <a:buNone/>
              </a:pPr>
              <a:r>
                <a:rPr lang="en-US" altLang="zh-CN" sz="1000" b="0">
                  <a:ea typeface="宋体" panose="02010600030101010101" pitchFamily="2" charset="-122"/>
                </a:rPr>
                <a:t>Batch = 1.6 hours</a:t>
              </a:r>
            </a:p>
          </p:txBody>
        </p:sp>
        <p:grpSp>
          <p:nvGrpSpPr>
            <p:cNvPr id="128111" name="Group 126"/>
            <p:cNvGrpSpPr>
              <a:grpSpLocks/>
            </p:cNvGrpSpPr>
            <p:nvPr/>
          </p:nvGrpSpPr>
          <p:grpSpPr bwMode="auto">
            <a:xfrm>
              <a:off x="3639" y="1533"/>
              <a:ext cx="205" cy="309"/>
              <a:chOff x="1383" y="1044"/>
              <a:chExt cx="205" cy="309"/>
            </a:xfrm>
          </p:grpSpPr>
          <p:grpSp>
            <p:nvGrpSpPr>
              <p:cNvPr id="128112" name="Group 127"/>
              <p:cNvGrpSpPr>
                <a:grpSpLocks/>
              </p:cNvGrpSpPr>
              <p:nvPr/>
            </p:nvGrpSpPr>
            <p:grpSpPr bwMode="auto">
              <a:xfrm>
                <a:off x="1415" y="1044"/>
                <a:ext cx="141" cy="144"/>
                <a:chOff x="1395" y="1008"/>
                <a:chExt cx="233" cy="128"/>
              </a:xfrm>
            </p:grpSpPr>
            <p:sp>
              <p:nvSpPr>
                <p:cNvPr id="128114" name="Arc 128"/>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15" name="Arc 129"/>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16" name="Arc 130"/>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8113" name="Text Box 131"/>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28033" name="Group 132"/>
          <p:cNvGrpSpPr>
            <a:grpSpLocks/>
          </p:cNvGrpSpPr>
          <p:nvPr/>
        </p:nvGrpSpPr>
        <p:grpSpPr bwMode="auto">
          <a:xfrm>
            <a:off x="6096000" y="2433638"/>
            <a:ext cx="1500188" cy="1776412"/>
            <a:chOff x="3840" y="1533"/>
            <a:chExt cx="945" cy="1119"/>
          </a:xfrm>
        </p:grpSpPr>
        <p:sp>
          <p:nvSpPr>
            <p:cNvPr id="128103" name="Text Box 133"/>
            <p:cNvSpPr txBox="1">
              <a:spLocks noChangeArrowheads="1"/>
            </p:cNvSpPr>
            <p:nvPr/>
          </p:nvSpPr>
          <p:spPr bwMode="auto">
            <a:xfrm>
              <a:off x="3840" y="2288"/>
              <a:ext cx="749" cy="3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=7 min</a:t>
              </a:r>
            </a:p>
            <a:p>
              <a:pPr eaLnBrk="1" hangingPunct="1">
                <a:spcBef>
                  <a:spcPct val="0"/>
                </a:spcBef>
                <a:spcAft>
                  <a:spcPct val="0"/>
                </a:spcAft>
                <a:buFontTx/>
                <a:buNone/>
              </a:pPr>
              <a:r>
                <a:rPr lang="en-US" altLang="zh-CN" sz="1000" b="0">
                  <a:ea typeface="宋体" panose="02010600030101010101" pitchFamily="2" charset="-122"/>
                </a:rPr>
                <a:t>%C&amp;A = 85%</a:t>
              </a:r>
            </a:p>
            <a:p>
              <a:pPr eaLnBrk="1" hangingPunct="1">
                <a:spcBef>
                  <a:spcPct val="0"/>
                </a:spcBef>
                <a:spcAft>
                  <a:spcPct val="0"/>
                </a:spcAft>
                <a:buFontTx/>
                <a:buNone/>
              </a:pPr>
              <a:r>
                <a:rPr lang="en-US" altLang="zh-CN" sz="1000" b="0">
                  <a:ea typeface="宋体" panose="02010600030101010101" pitchFamily="2" charset="-122"/>
                </a:rPr>
                <a:t>Batch = 2 hours</a:t>
              </a:r>
            </a:p>
          </p:txBody>
        </p:sp>
        <p:grpSp>
          <p:nvGrpSpPr>
            <p:cNvPr id="128104" name="Group 134"/>
            <p:cNvGrpSpPr>
              <a:grpSpLocks/>
            </p:cNvGrpSpPr>
            <p:nvPr/>
          </p:nvGrpSpPr>
          <p:grpSpPr bwMode="auto">
            <a:xfrm>
              <a:off x="4580" y="1533"/>
              <a:ext cx="205" cy="309"/>
              <a:chOff x="1383" y="1044"/>
              <a:chExt cx="205" cy="309"/>
            </a:xfrm>
          </p:grpSpPr>
          <p:grpSp>
            <p:nvGrpSpPr>
              <p:cNvPr id="128105" name="Group 135"/>
              <p:cNvGrpSpPr>
                <a:grpSpLocks/>
              </p:cNvGrpSpPr>
              <p:nvPr/>
            </p:nvGrpSpPr>
            <p:grpSpPr bwMode="auto">
              <a:xfrm>
                <a:off x="1415" y="1044"/>
                <a:ext cx="141" cy="144"/>
                <a:chOff x="1395" y="1008"/>
                <a:chExt cx="233" cy="128"/>
              </a:xfrm>
            </p:grpSpPr>
            <p:sp>
              <p:nvSpPr>
                <p:cNvPr id="128107" name="Arc 136"/>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08" name="Arc 137"/>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09" name="Arc 138"/>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8106" name="Text Box 139"/>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grpSp>
        <p:nvGrpSpPr>
          <p:cNvPr id="128034" name="Group 140"/>
          <p:cNvGrpSpPr>
            <a:grpSpLocks/>
          </p:cNvGrpSpPr>
          <p:nvPr/>
        </p:nvGrpSpPr>
        <p:grpSpPr bwMode="auto">
          <a:xfrm>
            <a:off x="7620000" y="2433638"/>
            <a:ext cx="1338263" cy="1624012"/>
            <a:chOff x="4800" y="1533"/>
            <a:chExt cx="843" cy="1023"/>
          </a:xfrm>
        </p:grpSpPr>
        <p:sp>
          <p:nvSpPr>
            <p:cNvPr id="128096" name="Text Box 141"/>
            <p:cNvSpPr txBox="1">
              <a:spLocks noChangeArrowheads="1"/>
            </p:cNvSpPr>
            <p:nvPr/>
          </p:nvSpPr>
          <p:spPr bwMode="auto">
            <a:xfrm>
              <a:off x="4800" y="2288"/>
              <a:ext cx="600" cy="2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P/T = 5 min</a:t>
              </a:r>
            </a:p>
            <a:p>
              <a:pPr eaLnBrk="1" hangingPunct="1">
                <a:spcBef>
                  <a:spcPct val="0"/>
                </a:spcBef>
                <a:spcAft>
                  <a:spcPct val="0"/>
                </a:spcAft>
                <a:buFontTx/>
                <a:buNone/>
              </a:pPr>
              <a:r>
                <a:rPr lang="en-US" altLang="zh-CN" sz="1000" b="0">
                  <a:ea typeface="宋体" panose="02010600030101010101" pitchFamily="2" charset="-122"/>
                </a:rPr>
                <a:t>Batch = 1day</a:t>
              </a:r>
            </a:p>
          </p:txBody>
        </p:sp>
        <p:grpSp>
          <p:nvGrpSpPr>
            <p:cNvPr id="128097" name="Group 142"/>
            <p:cNvGrpSpPr>
              <a:grpSpLocks/>
            </p:cNvGrpSpPr>
            <p:nvPr/>
          </p:nvGrpSpPr>
          <p:grpSpPr bwMode="auto">
            <a:xfrm>
              <a:off x="5438" y="1533"/>
              <a:ext cx="205" cy="309"/>
              <a:chOff x="1383" y="1044"/>
              <a:chExt cx="205" cy="309"/>
            </a:xfrm>
          </p:grpSpPr>
          <p:grpSp>
            <p:nvGrpSpPr>
              <p:cNvPr id="128098" name="Group 143"/>
              <p:cNvGrpSpPr>
                <a:grpSpLocks/>
              </p:cNvGrpSpPr>
              <p:nvPr/>
            </p:nvGrpSpPr>
            <p:grpSpPr bwMode="auto">
              <a:xfrm>
                <a:off x="1415" y="1044"/>
                <a:ext cx="141" cy="144"/>
                <a:chOff x="1395" y="1008"/>
                <a:chExt cx="233" cy="128"/>
              </a:xfrm>
            </p:grpSpPr>
            <p:sp>
              <p:nvSpPr>
                <p:cNvPr id="128100" name="Arc 144"/>
                <p:cNvSpPr>
                  <a:spLocks/>
                </p:cNvSpPr>
                <p:nvPr/>
              </p:nvSpPr>
              <p:spPr bwMode="auto">
                <a:xfrm flipV="1">
                  <a:off x="1395" y="1077"/>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01" name="Arc 145"/>
                <p:cNvSpPr>
                  <a:spLocks/>
                </p:cNvSpPr>
                <p:nvPr/>
              </p:nvSpPr>
              <p:spPr bwMode="auto">
                <a:xfrm flipV="1">
                  <a:off x="1395" y="1008"/>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102" name="Arc 146"/>
                <p:cNvSpPr>
                  <a:spLocks/>
                </p:cNvSpPr>
                <p:nvPr/>
              </p:nvSpPr>
              <p:spPr bwMode="auto">
                <a:xfrm flipV="1">
                  <a:off x="1395" y="1040"/>
                  <a:ext cx="233" cy="59"/>
                </a:xfrm>
                <a:custGeom>
                  <a:avLst/>
                  <a:gdLst>
                    <a:gd name="T0" fmla="*/ 0 w 41184"/>
                    <a:gd name="T1" fmla="*/ 0 h 21600"/>
                    <a:gd name="T2" fmla="*/ 0 w 41184"/>
                    <a:gd name="T3" fmla="*/ 0 h 21600"/>
                    <a:gd name="T4" fmla="*/ 0 w 41184"/>
                    <a:gd name="T5" fmla="*/ 0 h 21600"/>
                    <a:gd name="T6" fmla="*/ 0 60000 65536"/>
                    <a:gd name="T7" fmla="*/ 0 60000 65536"/>
                    <a:gd name="T8" fmla="*/ 0 60000 65536"/>
                    <a:gd name="T9" fmla="*/ 0 w 41184"/>
                    <a:gd name="T10" fmla="*/ 0 h 21600"/>
                    <a:gd name="T11" fmla="*/ 41184 w 41184"/>
                    <a:gd name="T12" fmla="*/ 21600 h 21600"/>
                  </a:gdLst>
                  <a:ahLst/>
                  <a:cxnLst>
                    <a:cxn ang="T6">
                      <a:pos x="T0" y="T1"/>
                    </a:cxn>
                    <a:cxn ang="T7">
                      <a:pos x="T2" y="T3"/>
                    </a:cxn>
                    <a:cxn ang="T8">
                      <a:pos x="T4" y="T5"/>
                    </a:cxn>
                  </a:cxnLst>
                  <a:rect l="T9" t="T10" r="T11" b="T12"/>
                  <a:pathLst>
                    <a:path w="41184" h="21600" fill="none" extrusionOk="0">
                      <a:moveTo>
                        <a:pt x="-1" y="12488"/>
                      </a:moveTo>
                      <a:cubicBezTo>
                        <a:pt x="3543" y="4871"/>
                        <a:pt x="11182" y="-1"/>
                        <a:pt x="19584" y="0"/>
                      </a:cubicBezTo>
                      <a:cubicBezTo>
                        <a:pt x="31513" y="0"/>
                        <a:pt x="41184" y="9670"/>
                        <a:pt x="41184" y="21600"/>
                      </a:cubicBezTo>
                    </a:path>
                    <a:path w="41184" h="21600" stroke="0" extrusionOk="0">
                      <a:moveTo>
                        <a:pt x="-1" y="12488"/>
                      </a:moveTo>
                      <a:cubicBezTo>
                        <a:pt x="3543" y="4871"/>
                        <a:pt x="11182" y="-1"/>
                        <a:pt x="19584" y="0"/>
                      </a:cubicBezTo>
                      <a:cubicBezTo>
                        <a:pt x="31513" y="0"/>
                        <a:pt x="41184" y="9670"/>
                        <a:pt x="41184" y="21600"/>
                      </a:cubicBezTo>
                      <a:lnTo>
                        <a:pt x="19584" y="21600"/>
                      </a:lnTo>
                      <a:lnTo>
                        <a:pt x="-1" y="1248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8099" name="Text Box 147"/>
              <p:cNvSpPr txBox="1">
                <a:spLocks noChangeArrowheads="1"/>
              </p:cNvSpPr>
              <p:nvPr/>
            </p:nvSpPr>
            <p:spPr bwMode="auto">
              <a:xfrm>
                <a:off x="1383" y="1200"/>
                <a:ext cx="205" cy="1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800" b="0">
                    <a:solidFill>
                      <a:srgbClr val="000000"/>
                    </a:solidFill>
                    <a:latin typeface="Times" panose="02020603050405020304" pitchFamily="18" charset="0"/>
                    <a:ea typeface="宋体" panose="02010600030101010101" pitchFamily="2" charset="-122"/>
                  </a:rPr>
                  <a:t>IN</a:t>
                </a:r>
              </a:p>
            </p:txBody>
          </p:sp>
        </p:grpSp>
      </p:grpSp>
      <p:sp>
        <p:nvSpPr>
          <p:cNvPr id="128035" name="Text Box 148"/>
          <p:cNvSpPr txBox="1">
            <a:spLocks noChangeArrowheads="1"/>
          </p:cNvSpPr>
          <p:nvPr/>
        </p:nvSpPr>
        <p:spPr bwMode="auto">
          <a:xfrm>
            <a:off x="609600" y="1752600"/>
            <a:ext cx="1041400" cy="303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Weekly Fax</a:t>
            </a:r>
          </a:p>
        </p:txBody>
      </p:sp>
      <p:grpSp>
        <p:nvGrpSpPr>
          <p:cNvPr id="128036" name="Group 149"/>
          <p:cNvGrpSpPr>
            <a:grpSpLocks/>
          </p:cNvGrpSpPr>
          <p:nvPr/>
        </p:nvGrpSpPr>
        <p:grpSpPr bwMode="auto">
          <a:xfrm>
            <a:off x="1219200" y="2971800"/>
            <a:ext cx="7731125" cy="152400"/>
            <a:chOff x="768" y="1872"/>
            <a:chExt cx="4870" cy="96"/>
          </a:xfrm>
        </p:grpSpPr>
        <p:sp>
          <p:nvSpPr>
            <p:cNvPr id="128090" name="AutoShape 150" descr="Dark vertical"/>
            <p:cNvSpPr>
              <a:spLocks noChangeArrowheads="1"/>
            </p:cNvSpPr>
            <p:nvPr/>
          </p:nvSpPr>
          <p:spPr bwMode="auto">
            <a:xfrm>
              <a:off x="1728" y="1872"/>
              <a:ext cx="311" cy="96"/>
            </a:xfrm>
            <a:prstGeom prst="rightArrow">
              <a:avLst>
                <a:gd name="adj1" fmla="val 50000"/>
                <a:gd name="adj2" fmla="val 8099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091" name="AutoShape 151" descr="Dark vertical"/>
            <p:cNvSpPr>
              <a:spLocks noChangeArrowheads="1"/>
            </p:cNvSpPr>
            <p:nvPr/>
          </p:nvSpPr>
          <p:spPr bwMode="auto">
            <a:xfrm>
              <a:off x="768" y="1872"/>
              <a:ext cx="311" cy="96"/>
            </a:xfrm>
            <a:prstGeom prst="rightArrow">
              <a:avLst>
                <a:gd name="adj1" fmla="val 50000"/>
                <a:gd name="adj2" fmla="val 8099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092" name="AutoShape 152" descr="Dark vertical"/>
            <p:cNvSpPr>
              <a:spLocks noChangeArrowheads="1"/>
            </p:cNvSpPr>
            <p:nvPr/>
          </p:nvSpPr>
          <p:spPr bwMode="auto">
            <a:xfrm>
              <a:off x="4512"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093" name="AutoShape 153" descr="Dark vertical"/>
            <p:cNvSpPr>
              <a:spLocks noChangeArrowheads="1"/>
            </p:cNvSpPr>
            <p:nvPr/>
          </p:nvSpPr>
          <p:spPr bwMode="auto">
            <a:xfrm>
              <a:off x="3552"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094" name="AutoShape 154" descr="Dark vertical"/>
            <p:cNvSpPr>
              <a:spLocks noChangeArrowheads="1"/>
            </p:cNvSpPr>
            <p:nvPr/>
          </p:nvSpPr>
          <p:spPr bwMode="auto">
            <a:xfrm>
              <a:off x="2688"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28095" name="AutoShape 155" descr="Dark vertical"/>
            <p:cNvSpPr>
              <a:spLocks noChangeArrowheads="1"/>
            </p:cNvSpPr>
            <p:nvPr/>
          </p:nvSpPr>
          <p:spPr bwMode="auto">
            <a:xfrm>
              <a:off x="5328" y="1872"/>
              <a:ext cx="310" cy="96"/>
            </a:xfrm>
            <a:prstGeom prst="rightArrow">
              <a:avLst>
                <a:gd name="adj1" fmla="val 50000"/>
                <a:gd name="adj2" fmla="val 80729"/>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sp>
        <p:nvSpPr>
          <p:cNvPr id="128037" name="AutoShape 156" descr="Dark vertical"/>
          <p:cNvSpPr>
            <a:spLocks noChangeArrowheads="1"/>
          </p:cNvSpPr>
          <p:nvPr/>
        </p:nvSpPr>
        <p:spPr bwMode="auto">
          <a:xfrm rot="-8510174">
            <a:off x="6781800" y="1676400"/>
            <a:ext cx="1371600" cy="152400"/>
          </a:xfrm>
          <a:prstGeom prst="rightArrow">
            <a:avLst>
              <a:gd name="adj1" fmla="val 50000"/>
              <a:gd name="adj2" fmla="val 225000"/>
            </a:avLst>
          </a:prstGeom>
          <a:blipFill dpi="0" rotWithShape="0">
            <a:blip r:embed="rId3"/>
            <a:srcRect/>
            <a:tile tx="0" ty="0" sx="100000" sy="100000" flip="none" algn="tl"/>
          </a:blipFill>
          <a:ln w="28575">
            <a:solidFill>
              <a:schemeClr val="tx1"/>
            </a:solidFill>
            <a:miter lim="800000"/>
            <a:headEnd/>
            <a:tailEnd/>
          </a:ln>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nvGrpSpPr>
          <p:cNvPr id="128038" name="Group 157"/>
          <p:cNvGrpSpPr>
            <a:grpSpLocks/>
          </p:cNvGrpSpPr>
          <p:nvPr/>
        </p:nvGrpSpPr>
        <p:grpSpPr bwMode="auto">
          <a:xfrm>
            <a:off x="7010400" y="609600"/>
            <a:ext cx="762000" cy="76200"/>
            <a:chOff x="1680" y="1152"/>
            <a:chExt cx="480" cy="48"/>
          </a:xfrm>
        </p:grpSpPr>
        <p:sp>
          <p:nvSpPr>
            <p:cNvPr id="128087" name="Line 158"/>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88" name="Line 159"/>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89" name="Line 160"/>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8039" name="Group 161"/>
          <p:cNvGrpSpPr>
            <a:grpSpLocks/>
          </p:cNvGrpSpPr>
          <p:nvPr/>
        </p:nvGrpSpPr>
        <p:grpSpPr bwMode="auto">
          <a:xfrm>
            <a:off x="7086600" y="1143000"/>
            <a:ext cx="762000" cy="76200"/>
            <a:chOff x="1680" y="1152"/>
            <a:chExt cx="480" cy="48"/>
          </a:xfrm>
        </p:grpSpPr>
        <p:sp>
          <p:nvSpPr>
            <p:cNvPr id="128084" name="Line 162"/>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85" name="Line 163"/>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86" name="Line 164"/>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47653" name="AutoShape 165"/>
          <p:cNvSpPr>
            <a:spLocks noChangeArrowheads="1"/>
          </p:cNvSpPr>
          <p:nvPr/>
        </p:nvSpPr>
        <p:spPr bwMode="auto">
          <a:xfrm>
            <a:off x="0" y="3200400"/>
            <a:ext cx="1643063" cy="1524000"/>
          </a:xfrm>
          <a:prstGeom prst="irregularSeal1">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Finance</a:t>
            </a:r>
          </a:p>
          <a:p>
            <a:pPr algn="ctr" eaLnBrk="1" hangingPunct="1">
              <a:spcBef>
                <a:spcPct val="0"/>
              </a:spcBef>
              <a:spcAft>
                <a:spcPct val="0"/>
              </a:spcAft>
              <a:buFontTx/>
              <a:buNone/>
            </a:pPr>
            <a:r>
              <a:rPr lang="en-US" altLang="zh-CN" sz="1800" b="0">
                <a:ea typeface="宋体" panose="02010600030101010101" pitchFamily="2" charset="-122"/>
              </a:rPr>
              <a:t> Cross Train</a:t>
            </a:r>
          </a:p>
        </p:txBody>
      </p:sp>
      <p:sp>
        <p:nvSpPr>
          <p:cNvPr id="447654" name="AutoShape 166"/>
          <p:cNvSpPr>
            <a:spLocks noChangeArrowheads="1"/>
          </p:cNvSpPr>
          <p:nvPr/>
        </p:nvSpPr>
        <p:spPr bwMode="auto">
          <a:xfrm>
            <a:off x="1535113" y="2895600"/>
            <a:ext cx="2132012" cy="1744663"/>
          </a:xfrm>
          <a:prstGeom prst="irregularSeal1">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Link Finance</a:t>
            </a:r>
          </a:p>
          <a:p>
            <a:pPr algn="ctr" eaLnBrk="1" hangingPunct="1">
              <a:spcBef>
                <a:spcPct val="0"/>
              </a:spcBef>
              <a:spcAft>
                <a:spcPct val="0"/>
              </a:spcAft>
              <a:buFontTx/>
              <a:buNone/>
            </a:pPr>
            <a:r>
              <a:rPr lang="en-US" altLang="zh-CN" sz="1800" b="0">
                <a:ea typeface="宋体" panose="02010600030101010101" pitchFamily="2" charset="-122"/>
              </a:rPr>
              <a:t> / MRP</a:t>
            </a:r>
          </a:p>
        </p:txBody>
      </p:sp>
      <p:sp>
        <p:nvSpPr>
          <p:cNvPr id="447655" name="AutoShape 167"/>
          <p:cNvSpPr>
            <a:spLocks noChangeArrowheads="1"/>
          </p:cNvSpPr>
          <p:nvPr/>
        </p:nvSpPr>
        <p:spPr bwMode="auto">
          <a:xfrm>
            <a:off x="42863" y="638175"/>
            <a:ext cx="2132012" cy="1744663"/>
          </a:xfrm>
          <a:prstGeom prst="irregularSeal1">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On-Line </a:t>
            </a:r>
          </a:p>
          <a:p>
            <a:pPr algn="ctr" eaLnBrk="1" hangingPunct="1">
              <a:spcBef>
                <a:spcPct val="0"/>
              </a:spcBef>
              <a:spcAft>
                <a:spcPct val="0"/>
              </a:spcAft>
              <a:buFontTx/>
              <a:buNone/>
            </a:pPr>
            <a:r>
              <a:rPr lang="en-US" altLang="zh-CN" sz="1800" b="0">
                <a:ea typeface="宋体" panose="02010600030101010101" pitchFamily="2" charset="-122"/>
              </a:rPr>
              <a:t>Order Entry</a:t>
            </a:r>
          </a:p>
        </p:txBody>
      </p:sp>
      <p:sp>
        <p:nvSpPr>
          <p:cNvPr id="128043" name="Text Box 168"/>
          <p:cNvSpPr txBox="1">
            <a:spLocks noChangeArrowheads="1"/>
          </p:cNvSpPr>
          <p:nvPr/>
        </p:nvSpPr>
        <p:spPr bwMode="auto">
          <a:xfrm>
            <a:off x="2806700" y="1423988"/>
            <a:ext cx="4048125" cy="82232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2400" b="0">
                <a:ea typeface="宋体" panose="02010600030101010101" pitchFamily="2" charset="-122"/>
              </a:rPr>
              <a:t>How can we flow work with fewer interruptions?</a:t>
            </a:r>
          </a:p>
        </p:txBody>
      </p:sp>
      <p:sp>
        <p:nvSpPr>
          <p:cNvPr id="447657" name="Text Box 169"/>
          <p:cNvSpPr txBox="1">
            <a:spLocks noChangeArrowheads="1"/>
          </p:cNvSpPr>
          <p:nvPr/>
        </p:nvSpPr>
        <p:spPr bwMode="auto">
          <a:xfrm>
            <a:off x="6245225" y="5272088"/>
            <a:ext cx="287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41D0C"/>
                </a:solidFill>
                <a:ea typeface="宋体" panose="02010600030101010101" pitchFamily="2" charset="-122"/>
              </a:rPr>
              <a:t>Total Lead Time = 1.25 days</a:t>
            </a:r>
          </a:p>
        </p:txBody>
      </p:sp>
      <p:sp>
        <p:nvSpPr>
          <p:cNvPr id="447658" name="Text Box 170"/>
          <p:cNvSpPr txBox="1">
            <a:spLocks noChangeArrowheads="1"/>
          </p:cNvSpPr>
          <p:nvPr/>
        </p:nvSpPr>
        <p:spPr bwMode="auto">
          <a:xfrm>
            <a:off x="5726113" y="5553075"/>
            <a:ext cx="3343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41D0C"/>
                </a:solidFill>
                <a:ea typeface="宋体" panose="02010600030101010101" pitchFamily="2" charset="-122"/>
              </a:rPr>
              <a:t>Total Processing Time= 11.5 min</a:t>
            </a:r>
          </a:p>
        </p:txBody>
      </p:sp>
      <p:sp>
        <p:nvSpPr>
          <p:cNvPr id="447659" name="Text Box 171"/>
          <p:cNvSpPr txBox="1">
            <a:spLocks noChangeArrowheads="1"/>
          </p:cNvSpPr>
          <p:nvPr/>
        </p:nvSpPr>
        <p:spPr bwMode="auto">
          <a:xfrm>
            <a:off x="4205288" y="5446713"/>
            <a:ext cx="1343025" cy="6413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NEW METRICS!</a:t>
            </a:r>
          </a:p>
        </p:txBody>
      </p:sp>
      <p:sp>
        <p:nvSpPr>
          <p:cNvPr id="447660" name="Text Box 172"/>
          <p:cNvSpPr txBox="1">
            <a:spLocks noChangeArrowheads="1"/>
          </p:cNvSpPr>
          <p:nvPr/>
        </p:nvSpPr>
        <p:spPr bwMode="auto">
          <a:xfrm>
            <a:off x="6272213" y="5807075"/>
            <a:ext cx="2338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F41D0C"/>
                </a:solidFill>
                <a:ea typeface="宋体" panose="02010600030101010101" pitchFamily="2" charset="-122"/>
              </a:rPr>
              <a:t>First Pass Yield = 90%</a:t>
            </a:r>
          </a:p>
        </p:txBody>
      </p:sp>
      <p:grpSp>
        <p:nvGrpSpPr>
          <p:cNvPr id="447497" name="Group 173"/>
          <p:cNvGrpSpPr>
            <a:grpSpLocks/>
          </p:cNvGrpSpPr>
          <p:nvPr/>
        </p:nvGrpSpPr>
        <p:grpSpPr bwMode="auto">
          <a:xfrm>
            <a:off x="1217613" y="2595563"/>
            <a:ext cx="4911725" cy="2265362"/>
            <a:chOff x="767" y="1635"/>
            <a:chExt cx="3094" cy="1427"/>
          </a:xfrm>
        </p:grpSpPr>
        <p:grpSp>
          <p:nvGrpSpPr>
            <p:cNvPr id="128058" name="Group 174"/>
            <p:cNvGrpSpPr>
              <a:grpSpLocks/>
            </p:cNvGrpSpPr>
            <p:nvPr/>
          </p:nvGrpSpPr>
          <p:grpSpPr bwMode="auto">
            <a:xfrm>
              <a:off x="816" y="1635"/>
              <a:ext cx="3045" cy="268"/>
              <a:chOff x="816" y="1635"/>
              <a:chExt cx="3045" cy="268"/>
            </a:xfrm>
          </p:grpSpPr>
          <p:grpSp>
            <p:nvGrpSpPr>
              <p:cNvPr id="128072" name="Group 175"/>
              <p:cNvGrpSpPr>
                <a:grpSpLocks/>
              </p:cNvGrpSpPr>
              <p:nvPr/>
            </p:nvGrpSpPr>
            <p:grpSpPr bwMode="auto">
              <a:xfrm>
                <a:off x="3613" y="1635"/>
                <a:ext cx="248" cy="235"/>
                <a:chOff x="1807" y="1075"/>
                <a:chExt cx="992" cy="1085"/>
              </a:xfrm>
            </p:grpSpPr>
            <p:sp>
              <p:nvSpPr>
                <p:cNvPr id="128082" name="Line 176"/>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83" name="Line 177"/>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8073" name="Group 178"/>
              <p:cNvGrpSpPr>
                <a:grpSpLocks/>
              </p:cNvGrpSpPr>
              <p:nvPr/>
            </p:nvGrpSpPr>
            <p:grpSpPr bwMode="auto">
              <a:xfrm>
                <a:off x="2736" y="1658"/>
                <a:ext cx="248" cy="235"/>
                <a:chOff x="1807" y="1075"/>
                <a:chExt cx="992" cy="1085"/>
              </a:xfrm>
            </p:grpSpPr>
            <p:sp>
              <p:nvSpPr>
                <p:cNvPr id="128080" name="Line 179"/>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81" name="Line 180"/>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8074" name="Group 181"/>
              <p:cNvGrpSpPr>
                <a:grpSpLocks/>
              </p:cNvGrpSpPr>
              <p:nvPr/>
            </p:nvGrpSpPr>
            <p:grpSpPr bwMode="auto">
              <a:xfrm>
                <a:off x="1768" y="1650"/>
                <a:ext cx="248" cy="235"/>
                <a:chOff x="1807" y="1075"/>
                <a:chExt cx="992" cy="1085"/>
              </a:xfrm>
            </p:grpSpPr>
            <p:sp>
              <p:nvSpPr>
                <p:cNvPr id="128078" name="Line 182"/>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79" name="Line 183"/>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8075" name="Group 184"/>
              <p:cNvGrpSpPr>
                <a:grpSpLocks/>
              </p:cNvGrpSpPr>
              <p:nvPr/>
            </p:nvGrpSpPr>
            <p:grpSpPr bwMode="auto">
              <a:xfrm>
                <a:off x="816" y="1668"/>
                <a:ext cx="248" cy="235"/>
                <a:chOff x="1807" y="1075"/>
                <a:chExt cx="992" cy="1085"/>
              </a:xfrm>
            </p:grpSpPr>
            <p:sp>
              <p:nvSpPr>
                <p:cNvPr id="128076" name="Line 185"/>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77" name="Line 186"/>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8059" name="Group 187"/>
            <p:cNvGrpSpPr>
              <a:grpSpLocks/>
            </p:cNvGrpSpPr>
            <p:nvPr/>
          </p:nvGrpSpPr>
          <p:grpSpPr bwMode="auto">
            <a:xfrm>
              <a:off x="767" y="2794"/>
              <a:ext cx="3045" cy="268"/>
              <a:chOff x="767" y="2794"/>
              <a:chExt cx="3045" cy="268"/>
            </a:xfrm>
          </p:grpSpPr>
          <p:grpSp>
            <p:nvGrpSpPr>
              <p:cNvPr id="128060" name="Group 188"/>
              <p:cNvGrpSpPr>
                <a:grpSpLocks/>
              </p:cNvGrpSpPr>
              <p:nvPr/>
            </p:nvGrpSpPr>
            <p:grpSpPr bwMode="auto">
              <a:xfrm>
                <a:off x="3564" y="2794"/>
                <a:ext cx="248" cy="235"/>
                <a:chOff x="1807" y="1075"/>
                <a:chExt cx="992" cy="1085"/>
              </a:xfrm>
            </p:grpSpPr>
            <p:sp>
              <p:nvSpPr>
                <p:cNvPr id="128070" name="Line 189"/>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71" name="Line 190"/>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8061" name="Group 191"/>
              <p:cNvGrpSpPr>
                <a:grpSpLocks/>
              </p:cNvGrpSpPr>
              <p:nvPr/>
            </p:nvGrpSpPr>
            <p:grpSpPr bwMode="auto">
              <a:xfrm>
                <a:off x="2687" y="2817"/>
                <a:ext cx="248" cy="235"/>
                <a:chOff x="1807" y="1075"/>
                <a:chExt cx="992" cy="1085"/>
              </a:xfrm>
            </p:grpSpPr>
            <p:sp>
              <p:nvSpPr>
                <p:cNvPr id="128068" name="Line 192"/>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69" name="Line 193"/>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8062" name="Group 194"/>
              <p:cNvGrpSpPr>
                <a:grpSpLocks/>
              </p:cNvGrpSpPr>
              <p:nvPr/>
            </p:nvGrpSpPr>
            <p:grpSpPr bwMode="auto">
              <a:xfrm>
                <a:off x="1719" y="2809"/>
                <a:ext cx="248" cy="235"/>
                <a:chOff x="1807" y="1075"/>
                <a:chExt cx="992" cy="1085"/>
              </a:xfrm>
            </p:grpSpPr>
            <p:sp>
              <p:nvSpPr>
                <p:cNvPr id="128066" name="Line 195"/>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67" name="Line 196"/>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8063" name="Group 197"/>
              <p:cNvGrpSpPr>
                <a:grpSpLocks/>
              </p:cNvGrpSpPr>
              <p:nvPr/>
            </p:nvGrpSpPr>
            <p:grpSpPr bwMode="auto">
              <a:xfrm>
                <a:off x="767" y="2827"/>
                <a:ext cx="248" cy="235"/>
                <a:chOff x="1807" y="1075"/>
                <a:chExt cx="992" cy="1085"/>
              </a:xfrm>
            </p:grpSpPr>
            <p:sp>
              <p:nvSpPr>
                <p:cNvPr id="128064" name="Line 198"/>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65" name="Line 199"/>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447508" name="Group 200"/>
          <p:cNvGrpSpPr>
            <a:grpSpLocks/>
          </p:cNvGrpSpPr>
          <p:nvPr/>
        </p:nvGrpSpPr>
        <p:grpSpPr bwMode="auto">
          <a:xfrm>
            <a:off x="5767388" y="2979738"/>
            <a:ext cx="2132012" cy="2238375"/>
            <a:chOff x="3633" y="1877"/>
            <a:chExt cx="1343" cy="1410"/>
          </a:xfrm>
        </p:grpSpPr>
        <p:sp>
          <p:nvSpPr>
            <p:cNvPr id="128054" name="AutoShape 201"/>
            <p:cNvSpPr>
              <a:spLocks noChangeArrowheads="1"/>
            </p:cNvSpPr>
            <p:nvPr/>
          </p:nvSpPr>
          <p:spPr bwMode="auto">
            <a:xfrm>
              <a:off x="3633" y="1877"/>
              <a:ext cx="1343" cy="1099"/>
            </a:xfrm>
            <a:prstGeom prst="irregularSeal1">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Auto</a:t>
              </a:r>
            </a:p>
            <a:p>
              <a:pPr algn="ctr" eaLnBrk="1" hangingPunct="1">
                <a:spcBef>
                  <a:spcPct val="0"/>
                </a:spcBef>
                <a:spcAft>
                  <a:spcPct val="0"/>
                </a:spcAft>
                <a:buFontTx/>
                <a:buNone/>
              </a:pPr>
              <a:r>
                <a:rPr lang="en-US" altLang="zh-CN" sz="1800" b="0">
                  <a:ea typeface="宋体" panose="02010600030101010101" pitchFamily="2" charset="-122"/>
                </a:rPr>
                <a:t> Confirm</a:t>
              </a:r>
            </a:p>
          </p:txBody>
        </p:sp>
        <p:grpSp>
          <p:nvGrpSpPr>
            <p:cNvPr id="128055" name="Group 202"/>
            <p:cNvGrpSpPr>
              <a:grpSpLocks/>
            </p:cNvGrpSpPr>
            <p:nvPr/>
          </p:nvGrpSpPr>
          <p:grpSpPr bwMode="auto">
            <a:xfrm>
              <a:off x="4108" y="3052"/>
              <a:ext cx="248" cy="235"/>
              <a:chOff x="1807" y="1075"/>
              <a:chExt cx="992" cy="1085"/>
            </a:xfrm>
          </p:grpSpPr>
          <p:sp>
            <p:nvSpPr>
              <p:cNvPr id="128056" name="Line 203"/>
              <p:cNvSpPr>
                <a:spLocks noChangeShapeType="1"/>
              </p:cNvSpPr>
              <p:nvPr/>
            </p:nvSpPr>
            <p:spPr bwMode="auto">
              <a:xfrm>
                <a:off x="1807" y="1075"/>
                <a:ext cx="992" cy="108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128057" name="Line 204"/>
              <p:cNvSpPr>
                <a:spLocks noChangeShapeType="1"/>
              </p:cNvSpPr>
              <p:nvPr/>
            </p:nvSpPr>
            <p:spPr bwMode="auto">
              <a:xfrm flipV="1">
                <a:off x="1807" y="1075"/>
                <a:ext cx="992" cy="108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grpSp>
      </p:grpSp>
      <p:grpSp>
        <p:nvGrpSpPr>
          <p:cNvPr id="447510" name="Group 205"/>
          <p:cNvGrpSpPr>
            <a:grpSpLocks/>
          </p:cNvGrpSpPr>
          <p:nvPr/>
        </p:nvGrpSpPr>
        <p:grpSpPr bwMode="auto">
          <a:xfrm>
            <a:off x="6521450" y="4778375"/>
            <a:ext cx="393700" cy="373063"/>
            <a:chOff x="1807" y="1075"/>
            <a:chExt cx="992" cy="1085"/>
          </a:xfrm>
        </p:grpSpPr>
        <p:sp>
          <p:nvSpPr>
            <p:cNvPr id="128052" name="Line 206"/>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53" name="Line 207"/>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051" name="页脚占位符 1"/>
          <p:cNvSpPr>
            <a:spLocks noGrp="1"/>
          </p:cNvSpPr>
          <p:nvPr>
            <p:ph type="ftr" sz="quarter" idx="11"/>
          </p:nvPr>
        </p:nvSpPr>
        <p:spPr bwMode="auto">
          <a:xfrm>
            <a:off x="457200" y="6553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7495"/>
                                        </p:tgtEl>
                                        <p:attrNameLst>
                                          <p:attrName>style.visibility</p:attrName>
                                        </p:attrNameLst>
                                      </p:cBhvr>
                                      <p:to>
                                        <p:strVal val="visible"/>
                                      </p:to>
                                    </p:set>
                                    <p:anim calcmode="lin" valueType="num">
                                      <p:cBhvr additive="base">
                                        <p:cTn id="7" dur="500" fill="hold"/>
                                        <p:tgtEl>
                                          <p:spTgt spid="447495"/>
                                        </p:tgtEl>
                                        <p:attrNameLst>
                                          <p:attrName>ppt_x</p:attrName>
                                        </p:attrNameLst>
                                      </p:cBhvr>
                                      <p:tavLst>
                                        <p:tav tm="0">
                                          <p:val>
                                            <p:strVal val="0-#ppt_w/2"/>
                                          </p:val>
                                        </p:tav>
                                        <p:tav tm="100000">
                                          <p:val>
                                            <p:strVal val="#ppt_x"/>
                                          </p:val>
                                        </p:tav>
                                      </p:tavLst>
                                    </p:anim>
                                    <p:anim calcmode="lin" valueType="num">
                                      <p:cBhvr additive="base">
                                        <p:cTn id="8" dur="500" fill="hold"/>
                                        <p:tgtEl>
                                          <p:spTgt spid="4474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47497"/>
                                        </p:tgtEl>
                                        <p:attrNameLst>
                                          <p:attrName>style.visibility</p:attrName>
                                        </p:attrNameLst>
                                      </p:cBhvr>
                                      <p:to>
                                        <p:strVal val="visible"/>
                                      </p:to>
                                    </p:set>
                                    <p:anim calcmode="lin" valueType="num">
                                      <p:cBhvr additive="base">
                                        <p:cTn id="13" dur="500" fill="hold"/>
                                        <p:tgtEl>
                                          <p:spTgt spid="447497"/>
                                        </p:tgtEl>
                                        <p:attrNameLst>
                                          <p:attrName>ppt_x</p:attrName>
                                        </p:attrNameLst>
                                      </p:cBhvr>
                                      <p:tavLst>
                                        <p:tav tm="0">
                                          <p:val>
                                            <p:strVal val="0-#ppt_w/2"/>
                                          </p:val>
                                        </p:tav>
                                        <p:tav tm="100000">
                                          <p:val>
                                            <p:strVal val="#ppt_x"/>
                                          </p:val>
                                        </p:tav>
                                      </p:tavLst>
                                    </p:anim>
                                    <p:anim calcmode="lin" valueType="num">
                                      <p:cBhvr additive="base">
                                        <p:cTn id="14" dur="500" fill="hold"/>
                                        <p:tgtEl>
                                          <p:spTgt spid="44749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7653"/>
                                        </p:tgtEl>
                                        <p:attrNameLst>
                                          <p:attrName>style.visibility</p:attrName>
                                        </p:attrNameLst>
                                      </p:cBhvr>
                                      <p:to>
                                        <p:strVal val="visible"/>
                                      </p:to>
                                    </p:set>
                                    <p:anim calcmode="lin" valueType="num">
                                      <p:cBhvr additive="base">
                                        <p:cTn id="19" dur="500" fill="hold"/>
                                        <p:tgtEl>
                                          <p:spTgt spid="447653"/>
                                        </p:tgtEl>
                                        <p:attrNameLst>
                                          <p:attrName>ppt_x</p:attrName>
                                        </p:attrNameLst>
                                      </p:cBhvr>
                                      <p:tavLst>
                                        <p:tav tm="0">
                                          <p:val>
                                            <p:strVal val="0-#ppt_w/2"/>
                                          </p:val>
                                        </p:tav>
                                        <p:tav tm="100000">
                                          <p:val>
                                            <p:strVal val="#ppt_x"/>
                                          </p:val>
                                        </p:tav>
                                      </p:tavLst>
                                    </p:anim>
                                    <p:anim calcmode="lin" valueType="num">
                                      <p:cBhvr additive="base">
                                        <p:cTn id="20" dur="500" fill="hold"/>
                                        <p:tgtEl>
                                          <p:spTgt spid="4476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7654"/>
                                        </p:tgtEl>
                                        <p:attrNameLst>
                                          <p:attrName>style.visibility</p:attrName>
                                        </p:attrNameLst>
                                      </p:cBhvr>
                                      <p:to>
                                        <p:strVal val="visible"/>
                                      </p:to>
                                    </p:set>
                                    <p:anim calcmode="lin" valueType="num">
                                      <p:cBhvr additive="base">
                                        <p:cTn id="25" dur="500" fill="hold"/>
                                        <p:tgtEl>
                                          <p:spTgt spid="447654"/>
                                        </p:tgtEl>
                                        <p:attrNameLst>
                                          <p:attrName>ppt_x</p:attrName>
                                        </p:attrNameLst>
                                      </p:cBhvr>
                                      <p:tavLst>
                                        <p:tav tm="0">
                                          <p:val>
                                            <p:strVal val="0-#ppt_w/2"/>
                                          </p:val>
                                        </p:tav>
                                        <p:tav tm="100000">
                                          <p:val>
                                            <p:strVal val="#ppt_x"/>
                                          </p:val>
                                        </p:tav>
                                      </p:tavLst>
                                    </p:anim>
                                    <p:anim calcmode="lin" valueType="num">
                                      <p:cBhvr additive="base">
                                        <p:cTn id="26" dur="500" fill="hold"/>
                                        <p:tgtEl>
                                          <p:spTgt spid="44765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7655"/>
                                        </p:tgtEl>
                                        <p:attrNameLst>
                                          <p:attrName>style.visibility</p:attrName>
                                        </p:attrNameLst>
                                      </p:cBhvr>
                                      <p:to>
                                        <p:strVal val="visible"/>
                                      </p:to>
                                    </p:set>
                                    <p:anim calcmode="lin" valueType="num">
                                      <p:cBhvr additive="base">
                                        <p:cTn id="31" dur="500" fill="hold"/>
                                        <p:tgtEl>
                                          <p:spTgt spid="447655"/>
                                        </p:tgtEl>
                                        <p:attrNameLst>
                                          <p:attrName>ppt_x</p:attrName>
                                        </p:attrNameLst>
                                      </p:cBhvr>
                                      <p:tavLst>
                                        <p:tav tm="0">
                                          <p:val>
                                            <p:strVal val="0-#ppt_w/2"/>
                                          </p:val>
                                        </p:tav>
                                        <p:tav tm="100000">
                                          <p:val>
                                            <p:strVal val="#ppt_x"/>
                                          </p:val>
                                        </p:tav>
                                      </p:tavLst>
                                    </p:anim>
                                    <p:anim calcmode="lin" valueType="num">
                                      <p:cBhvr additive="base">
                                        <p:cTn id="32" dur="500" fill="hold"/>
                                        <p:tgtEl>
                                          <p:spTgt spid="44765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47508"/>
                                        </p:tgtEl>
                                        <p:attrNameLst>
                                          <p:attrName>style.visibility</p:attrName>
                                        </p:attrNameLst>
                                      </p:cBhvr>
                                      <p:to>
                                        <p:strVal val="visible"/>
                                      </p:to>
                                    </p:set>
                                    <p:anim calcmode="lin" valueType="num">
                                      <p:cBhvr additive="base">
                                        <p:cTn id="37" dur="500" fill="hold"/>
                                        <p:tgtEl>
                                          <p:spTgt spid="447508"/>
                                        </p:tgtEl>
                                        <p:attrNameLst>
                                          <p:attrName>ppt_x</p:attrName>
                                        </p:attrNameLst>
                                      </p:cBhvr>
                                      <p:tavLst>
                                        <p:tav tm="0">
                                          <p:val>
                                            <p:strVal val="0-#ppt_w/2"/>
                                          </p:val>
                                        </p:tav>
                                        <p:tav tm="100000">
                                          <p:val>
                                            <p:strVal val="#ppt_x"/>
                                          </p:val>
                                        </p:tav>
                                      </p:tavLst>
                                    </p:anim>
                                    <p:anim calcmode="lin" valueType="num">
                                      <p:cBhvr additive="base">
                                        <p:cTn id="38" dur="500" fill="hold"/>
                                        <p:tgtEl>
                                          <p:spTgt spid="44750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47510"/>
                                        </p:tgtEl>
                                        <p:attrNameLst>
                                          <p:attrName>style.visibility</p:attrName>
                                        </p:attrNameLst>
                                      </p:cBhvr>
                                      <p:to>
                                        <p:strVal val="visible"/>
                                      </p:to>
                                    </p:set>
                                    <p:anim calcmode="lin" valueType="num">
                                      <p:cBhvr additive="base">
                                        <p:cTn id="43" dur="500" fill="hold"/>
                                        <p:tgtEl>
                                          <p:spTgt spid="447510"/>
                                        </p:tgtEl>
                                        <p:attrNameLst>
                                          <p:attrName>ppt_x</p:attrName>
                                        </p:attrNameLst>
                                      </p:cBhvr>
                                      <p:tavLst>
                                        <p:tav tm="0">
                                          <p:val>
                                            <p:strVal val="0-#ppt_w/2"/>
                                          </p:val>
                                        </p:tav>
                                        <p:tav tm="100000">
                                          <p:val>
                                            <p:strVal val="#ppt_x"/>
                                          </p:val>
                                        </p:tav>
                                      </p:tavLst>
                                    </p:anim>
                                    <p:anim calcmode="lin" valueType="num">
                                      <p:cBhvr additive="base">
                                        <p:cTn id="44" dur="500" fill="hold"/>
                                        <p:tgtEl>
                                          <p:spTgt spid="44751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47659"/>
                                        </p:tgtEl>
                                        <p:attrNameLst>
                                          <p:attrName>style.visibility</p:attrName>
                                        </p:attrNameLst>
                                      </p:cBhvr>
                                      <p:to>
                                        <p:strVal val="visible"/>
                                      </p:to>
                                    </p:set>
                                    <p:anim calcmode="lin" valueType="num">
                                      <p:cBhvr additive="base">
                                        <p:cTn id="49" dur="500" fill="hold"/>
                                        <p:tgtEl>
                                          <p:spTgt spid="447659"/>
                                        </p:tgtEl>
                                        <p:attrNameLst>
                                          <p:attrName>ppt_x</p:attrName>
                                        </p:attrNameLst>
                                      </p:cBhvr>
                                      <p:tavLst>
                                        <p:tav tm="0">
                                          <p:val>
                                            <p:strVal val="0-#ppt_w/2"/>
                                          </p:val>
                                        </p:tav>
                                        <p:tav tm="100000">
                                          <p:val>
                                            <p:strVal val="#ppt_x"/>
                                          </p:val>
                                        </p:tav>
                                      </p:tavLst>
                                    </p:anim>
                                    <p:anim calcmode="lin" valueType="num">
                                      <p:cBhvr additive="base">
                                        <p:cTn id="50" dur="500" fill="hold"/>
                                        <p:tgtEl>
                                          <p:spTgt spid="44765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47657"/>
                                        </p:tgtEl>
                                        <p:attrNameLst>
                                          <p:attrName>style.visibility</p:attrName>
                                        </p:attrNameLst>
                                      </p:cBhvr>
                                      <p:to>
                                        <p:strVal val="visible"/>
                                      </p:to>
                                    </p:set>
                                    <p:anim calcmode="lin" valueType="num">
                                      <p:cBhvr additive="base">
                                        <p:cTn id="55" dur="500" fill="hold"/>
                                        <p:tgtEl>
                                          <p:spTgt spid="447657"/>
                                        </p:tgtEl>
                                        <p:attrNameLst>
                                          <p:attrName>ppt_x</p:attrName>
                                        </p:attrNameLst>
                                      </p:cBhvr>
                                      <p:tavLst>
                                        <p:tav tm="0">
                                          <p:val>
                                            <p:strVal val="0-#ppt_w/2"/>
                                          </p:val>
                                        </p:tav>
                                        <p:tav tm="100000">
                                          <p:val>
                                            <p:strVal val="#ppt_x"/>
                                          </p:val>
                                        </p:tav>
                                      </p:tavLst>
                                    </p:anim>
                                    <p:anim calcmode="lin" valueType="num">
                                      <p:cBhvr additive="base">
                                        <p:cTn id="56" dur="500" fill="hold"/>
                                        <p:tgtEl>
                                          <p:spTgt spid="447657"/>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47658"/>
                                        </p:tgtEl>
                                        <p:attrNameLst>
                                          <p:attrName>style.visibility</p:attrName>
                                        </p:attrNameLst>
                                      </p:cBhvr>
                                      <p:to>
                                        <p:strVal val="visible"/>
                                      </p:to>
                                    </p:set>
                                    <p:anim calcmode="lin" valueType="num">
                                      <p:cBhvr additive="base">
                                        <p:cTn id="61" dur="500" fill="hold"/>
                                        <p:tgtEl>
                                          <p:spTgt spid="447658"/>
                                        </p:tgtEl>
                                        <p:attrNameLst>
                                          <p:attrName>ppt_x</p:attrName>
                                        </p:attrNameLst>
                                      </p:cBhvr>
                                      <p:tavLst>
                                        <p:tav tm="0">
                                          <p:val>
                                            <p:strVal val="0-#ppt_w/2"/>
                                          </p:val>
                                        </p:tav>
                                        <p:tav tm="100000">
                                          <p:val>
                                            <p:strVal val="#ppt_x"/>
                                          </p:val>
                                        </p:tav>
                                      </p:tavLst>
                                    </p:anim>
                                    <p:anim calcmode="lin" valueType="num">
                                      <p:cBhvr additive="base">
                                        <p:cTn id="62" dur="500" fill="hold"/>
                                        <p:tgtEl>
                                          <p:spTgt spid="447658"/>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47660"/>
                                        </p:tgtEl>
                                        <p:attrNameLst>
                                          <p:attrName>style.visibility</p:attrName>
                                        </p:attrNameLst>
                                      </p:cBhvr>
                                      <p:to>
                                        <p:strVal val="visible"/>
                                      </p:to>
                                    </p:set>
                                    <p:anim calcmode="lin" valueType="num">
                                      <p:cBhvr additive="base">
                                        <p:cTn id="67" dur="500" fill="hold"/>
                                        <p:tgtEl>
                                          <p:spTgt spid="447660"/>
                                        </p:tgtEl>
                                        <p:attrNameLst>
                                          <p:attrName>ppt_x</p:attrName>
                                        </p:attrNameLst>
                                      </p:cBhvr>
                                      <p:tavLst>
                                        <p:tav tm="0">
                                          <p:val>
                                            <p:strVal val="0-#ppt_w/2"/>
                                          </p:val>
                                        </p:tav>
                                        <p:tav tm="100000">
                                          <p:val>
                                            <p:strVal val="#ppt_x"/>
                                          </p:val>
                                        </p:tav>
                                      </p:tavLst>
                                    </p:anim>
                                    <p:anim calcmode="lin" valueType="num">
                                      <p:cBhvr additive="base">
                                        <p:cTn id="68" dur="500" fill="hold"/>
                                        <p:tgtEl>
                                          <p:spTgt spid="447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5" grpId="0" animBg="1"/>
      <p:bldP spid="447653" grpId="0" animBg="1" autoUpdateAnimBg="0"/>
      <p:bldP spid="447654" grpId="0" animBg="1" autoUpdateAnimBg="0"/>
      <p:bldP spid="447655" grpId="0" animBg="1" autoUpdateAnimBg="0"/>
      <p:bldP spid="447657" grpId="0" autoUpdateAnimBg="0"/>
      <p:bldP spid="447658" grpId="0" autoUpdateAnimBg="0"/>
      <p:bldP spid="447659" grpId="0" animBg="1" autoUpdateAnimBg="0"/>
      <p:bldP spid="447660"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228600" y="2514600"/>
            <a:ext cx="1654175" cy="1676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0051" name="Line 3"/>
          <p:cNvSpPr>
            <a:spLocks noChangeShapeType="1"/>
          </p:cNvSpPr>
          <p:nvPr/>
        </p:nvSpPr>
        <p:spPr bwMode="auto">
          <a:xfrm>
            <a:off x="228600" y="3124200"/>
            <a:ext cx="1654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2" name="Text Box 4"/>
          <p:cNvSpPr txBox="1">
            <a:spLocks noChangeArrowheads="1"/>
          </p:cNvSpPr>
          <p:nvPr/>
        </p:nvSpPr>
        <p:spPr bwMode="auto">
          <a:xfrm>
            <a:off x="228600" y="2486025"/>
            <a:ext cx="1600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Receive / Credit</a:t>
            </a:r>
          </a:p>
          <a:p>
            <a:pPr eaLnBrk="1" hangingPunct="1">
              <a:spcBef>
                <a:spcPct val="0"/>
              </a:spcBef>
              <a:spcAft>
                <a:spcPct val="0"/>
              </a:spcAft>
              <a:buFontTx/>
              <a:buNone/>
            </a:pPr>
            <a:r>
              <a:rPr lang="en-US" altLang="zh-CN" sz="1200" b="0">
                <a:ea typeface="宋体" panose="02010600030101010101" pitchFamily="2" charset="-122"/>
              </a:rPr>
              <a:t>Check / Reconcile</a:t>
            </a:r>
          </a:p>
          <a:p>
            <a:pPr eaLnBrk="1" hangingPunct="1">
              <a:spcBef>
                <a:spcPct val="0"/>
              </a:spcBef>
              <a:spcAft>
                <a:spcPct val="0"/>
              </a:spcAft>
              <a:buFontTx/>
              <a:buNone/>
            </a:pPr>
            <a:r>
              <a:rPr lang="en-US" altLang="zh-CN" sz="1200" b="0">
                <a:ea typeface="宋体" panose="02010600030101010101" pitchFamily="2" charset="-122"/>
              </a:rPr>
              <a:t>Confirm</a:t>
            </a:r>
          </a:p>
        </p:txBody>
      </p:sp>
      <p:sp>
        <p:nvSpPr>
          <p:cNvPr id="130053" name="Text Box 5"/>
          <p:cNvSpPr txBox="1">
            <a:spLocks noChangeArrowheads="1"/>
          </p:cNvSpPr>
          <p:nvPr/>
        </p:nvSpPr>
        <p:spPr bwMode="auto">
          <a:xfrm>
            <a:off x="228600" y="3886200"/>
            <a:ext cx="968375" cy="3333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400" b="0">
                <a:ea typeface="宋体" panose="02010600030101010101" pitchFamily="2" charset="-122"/>
              </a:rPr>
              <a:t>MRP/FIN</a:t>
            </a:r>
          </a:p>
        </p:txBody>
      </p:sp>
      <p:sp>
        <p:nvSpPr>
          <p:cNvPr id="130054" name="Rectangle 6"/>
          <p:cNvSpPr>
            <a:spLocks noChangeArrowheads="1"/>
          </p:cNvSpPr>
          <p:nvPr/>
        </p:nvSpPr>
        <p:spPr bwMode="auto">
          <a:xfrm>
            <a:off x="6365875" y="1476375"/>
            <a:ext cx="898525"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0055" name="Rectangle 7"/>
          <p:cNvSpPr>
            <a:spLocks noChangeArrowheads="1"/>
          </p:cNvSpPr>
          <p:nvPr/>
        </p:nvSpPr>
        <p:spPr bwMode="auto">
          <a:xfrm>
            <a:off x="6248400" y="2085975"/>
            <a:ext cx="1158875"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0056" name="Text Box 8"/>
          <p:cNvSpPr txBox="1">
            <a:spLocks noChangeArrowheads="1"/>
          </p:cNvSpPr>
          <p:nvPr/>
        </p:nvSpPr>
        <p:spPr bwMode="auto">
          <a:xfrm>
            <a:off x="6477000" y="16256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ea typeface="宋体" panose="02010600030101010101" pitchFamily="2" charset="-122"/>
              </a:rPr>
              <a:t>MRP</a:t>
            </a:r>
          </a:p>
        </p:txBody>
      </p:sp>
      <p:sp>
        <p:nvSpPr>
          <p:cNvPr id="130057" name="Text Box 9"/>
          <p:cNvSpPr txBox="1">
            <a:spLocks noChangeArrowheads="1"/>
          </p:cNvSpPr>
          <p:nvPr/>
        </p:nvSpPr>
        <p:spPr bwMode="auto">
          <a:xfrm>
            <a:off x="8153400" y="1752600"/>
            <a:ext cx="796925" cy="55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MRP</a:t>
            </a:r>
          </a:p>
          <a:p>
            <a:pPr eaLnBrk="1" hangingPunct="1">
              <a:spcBef>
                <a:spcPct val="0"/>
              </a:spcBef>
              <a:spcAft>
                <a:spcPct val="0"/>
              </a:spcAft>
              <a:buFontTx/>
              <a:buNone/>
            </a:pPr>
            <a:r>
              <a:rPr lang="en-US" altLang="zh-CN" sz="1000" b="0">
                <a:ea typeface="宋体" panose="02010600030101010101" pitchFamily="2" charset="-122"/>
              </a:rPr>
              <a:t>Production</a:t>
            </a:r>
          </a:p>
          <a:p>
            <a:pPr eaLnBrk="1" hangingPunct="1">
              <a:spcBef>
                <a:spcPct val="0"/>
              </a:spcBef>
              <a:spcAft>
                <a:spcPct val="0"/>
              </a:spcAft>
              <a:buFontTx/>
              <a:buNone/>
            </a:pPr>
            <a:r>
              <a:rPr lang="en-US" altLang="zh-CN" sz="1000" b="0">
                <a:ea typeface="宋体" panose="02010600030101010101" pitchFamily="2" charset="-122"/>
              </a:rPr>
              <a:t>Schedule</a:t>
            </a:r>
          </a:p>
        </p:txBody>
      </p:sp>
      <p:sp>
        <p:nvSpPr>
          <p:cNvPr id="130058" name="Text Box 10"/>
          <p:cNvSpPr txBox="1">
            <a:spLocks noChangeArrowheads="1"/>
          </p:cNvSpPr>
          <p:nvPr/>
        </p:nvSpPr>
        <p:spPr bwMode="auto">
          <a:xfrm>
            <a:off x="211138" y="4343400"/>
            <a:ext cx="1846262" cy="758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400" b="0">
                <a:ea typeface="宋体" panose="02010600030101010101" pitchFamily="2" charset="-122"/>
              </a:rPr>
              <a:t>P/T &lt; 10 min</a:t>
            </a:r>
          </a:p>
          <a:p>
            <a:pPr eaLnBrk="1" hangingPunct="1">
              <a:spcBef>
                <a:spcPct val="0"/>
              </a:spcBef>
              <a:spcAft>
                <a:spcPct val="0"/>
              </a:spcAft>
              <a:buFontTx/>
              <a:buNone/>
            </a:pPr>
            <a:r>
              <a:rPr lang="en-US" altLang="zh-CN" sz="1400" b="0">
                <a:ea typeface="宋体" panose="02010600030101010101" pitchFamily="2" charset="-122"/>
              </a:rPr>
              <a:t>% accept = 90%</a:t>
            </a:r>
          </a:p>
          <a:p>
            <a:pPr eaLnBrk="1" hangingPunct="1">
              <a:spcBef>
                <a:spcPct val="0"/>
              </a:spcBef>
              <a:spcAft>
                <a:spcPct val="0"/>
              </a:spcAft>
              <a:buFontTx/>
              <a:buNone/>
            </a:pPr>
            <a:r>
              <a:rPr lang="en-US" altLang="zh-CN" sz="1400" b="0">
                <a:ea typeface="宋体" panose="02010600030101010101" pitchFamily="2" charset="-122"/>
              </a:rPr>
              <a:t>Batch = 1</a:t>
            </a:r>
          </a:p>
        </p:txBody>
      </p:sp>
      <p:sp>
        <p:nvSpPr>
          <p:cNvPr id="130059" name="Text Box 11"/>
          <p:cNvSpPr txBox="1">
            <a:spLocks noChangeArrowheads="1"/>
          </p:cNvSpPr>
          <p:nvPr/>
        </p:nvSpPr>
        <p:spPr bwMode="auto">
          <a:xfrm>
            <a:off x="3397250" y="533400"/>
            <a:ext cx="2924175"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Order Entry Process</a:t>
            </a:r>
          </a:p>
          <a:p>
            <a:pPr algn="ctr" eaLnBrk="1" hangingPunct="1">
              <a:spcBef>
                <a:spcPct val="0"/>
              </a:spcBef>
              <a:spcAft>
                <a:spcPct val="0"/>
              </a:spcAft>
              <a:buFontTx/>
              <a:buNone/>
            </a:pPr>
            <a:r>
              <a:rPr lang="en-US" altLang="zh-CN" sz="1800" b="0">
                <a:ea typeface="宋体" panose="02010600030101010101" pitchFamily="2" charset="-122"/>
              </a:rPr>
              <a:t>Future State  - Sept. 2007</a:t>
            </a:r>
          </a:p>
        </p:txBody>
      </p:sp>
      <p:sp>
        <p:nvSpPr>
          <p:cNvPr id="130060" name="Line 12"/>
          <p:cNvSpPr>
            <a:spLocks noChangeShapeType="1"/>
          </p:cNvSpPr>
          <p:nvPr/>
        </p:nvSpPr>
        <p:spPr bwMode="auto">
          <a:xfrm flipV="1">
            <a:off x="1060450" y="1692275"/>
            <a:ext cx="311150" cy="7461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0061" name="Text Box 13"/>
          <p:cNvSpPr txBox="1">
            <a:spLocks noChangeArrowheads="1"/>
          </p:cNvSpPr>
          <p:nvPr/>
        </p:nvSpPr>
        <p:spPr bwMode="auto">
          <a:xfrm>
            <a:off x="533400" y="1828800"/>
            <a:ext cx="1566863" cy="376238"/>
          </a:xfrm>
          <a:prstGeom prst="rect">
            <a:avLst/>
          </a:prstGeom>
          <a:solidFill>
            <a:srgbClr val="FF9900"/>
          </a:solidFill>
          <a:ln w="9525">
            <a:solidFill>
              <a:schemeClr val="tx1"/>
            </a:solidFill>
            <a:miter lim="800000"/>
            <a:headEnd/>
            <a:tailEnd/>
          </a:ln>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solidFill>
                  <a:srgbClr val="000000"/>
                </a:solidFill>
                <a:ea typeface="宋体" panose="02010600030101010101" pitchFamily="2" charset="-122"/>
              </a:rPr>
              <a:t>Phone / Web</a:t>
            </a:r>
          </a:p>
        </p:txBody>
      </p:sp>
      <p:sp>
        <p:nvSpPr>
          <p:cNvPr id="130062" name="AutoShape 14"/>
          <p:cNvSpPr>
            <a:spLocks noChangeArrowheads="1"/>
          </p:cNvSpPr>
          <p:nvPr/>
        </p:nvSpPr>
        <p:spPr bwMode="auto">
          <a:xfrm rot="-623578">
            <a:off x="2095500" y="2424113"/>
            <a:ext cx="4135438" cy="317500"/>
          </a:xfrm>
          <a:prstGeom prst="rightArrow">
            <a:avLst>
              <a:gd name="adj1" fmla="val 50000"/>
              <a:gd name="adj2" fmla="val 325625"/>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0063" name="Text Box 15"/>
          <p:cNvSpPr txBox="1">
            <a:spLocks noChangeArrowheads="1"/>
          </p:cNvSpPr>
          <p:nvPr/>
        </p:nvSpPr>
        <p:spPr bwMode="auto">
          <a:xfrm>
            <a:off x="8002588" y="1316038"/>
            <a:ext cx="1127125" cy="33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50000"/>
              </a:lnSpc>
              <a:spcBef>
                <a:spcPct val="0"/>
              </a:spcBef>
              <a:spcAft>
                <a:spcPct val="0"/>
              </a:spcAft>
              <a:buFontTx/>
              <a:buNone/>
            </a:pPr>
            <a:r>
              <a:rPr lang="en-US" altLang="zh-CN" sz="1000" b="0">
                <a:ea typeface="宋体" panose="02010600030101010101" pitchFamily="2" charset="-122"/>
              </a:rPr>
              <a:t>Semi-Weekly</a:t>
            </a:r>
          </a:p>
          <a:p>
            <a:pPr eaLnBrk="1" hangingPunct="1">
              <a:lnSpc>
                <a:spcPct val="50000"/>
              </a:lnSpc>
              <a:spcBef>
                <a:spcPct val="0"/>
              </a:spcBef>
              <a:spcAft>
                <a:spcPct val="0"/>
              </a:spcAft>
              <a:buFontTx/>
              <a:buNone/>
            </a:pPr>
            <a:r>
              <a:rPr lang="en-US" altLang="zh-CN" sz="1000" b="0">
                <a:ea typeface="宋体" panose="02010600030101010101" pitchFamily="2" charset="-122"/>
              </a:rPr>
              <a:t>Ship Schedules</a:t>
            </a:r>
          </a:p>
        </p:txBody>
      </p:sp>
      <p:sp>
        <p:nvSpPr>
          <p:cNvPr id="130064" name="Text Box 16"/>
          <p:cNvSpPr txBox="1">
            <a:spLocks noChangeArrowheads="1"/>
          </p:cNvSpPr>
          <p:nvPr/>
        </p:nvSpPr>
        <p:spPr bwMode="auto">
          <a:xfrm>
            <a:off x="1196975" y="5486400"/>
            <a:ext cx="6805613" cy="457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2400" b="0">
                <a:ea typeface="宋体" panose="02010600030101010101" pitchFamily="2" charset="-122"/>
              </a:rPr>
              <a:t>How can we control work between interruptions?</a:t>
            </a:r>
            <a:r>
              <a:rPr lang="en-US" altLang="zh-CN" sz="2400" b="0">
                <a:solidFill>
                  <a:schemeClr val="bg1"/>
                </a:solidFill>
                <a:ea typeface="宋体" panose="02010600030101010101" pitchFamily="2" charset="-122"/>
              </a:rPr>
              <a:t> </a:t>
            </a:r>
          </a:p>
        </p:txBody>
      </p:sp>
      <p:sp>
        <p:nvSpPr>
          <p:cNvPr id="449553" name="Text Box 17"/>
          <p:cNvSpPr txBox="1">
            <a:spLocks noChangeArrowheads="1"/>
          </p:cNvSpPr>
          <p:nvPr/>
        </p:nvSpPr>
        <p:spPr bwMode="auto">
          <a:xfrm>
            <a:off x="8104188" y="1752600"/>
            <a:ext cx="1025525" cy="54927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000" b="0">
                <a:ea typeface="宋体" panose="02010600030101010101" pitchFamily="2" charset="-122"/>
              </a:rPr>
              <a:t>Schedule</a:t>
            </a:r>
          </a:p>
          <a:p>
            <a:pPr eaLnBrk="1" hangingPunct="1">
              <a:spcBef>
                <a:spcPct val="0"/>
              </a:spcBef>
              <a:spcAft>
                <a:spcPct val="0"/>
              </a:spcAft>
              <a:buFontTx/>
              <a:buNone/>
            </a:pPr>
            <a:r>
              <a:rPr lang="en-US" altLang="zh-CN" sz="1000" b="0">
                <a:ea typeface="宋体" panose="02010600030101010101" pitchFamily="2" charset="-122"/>
              </a:rPr>
              <a:t>Production</a:t>
            </a:r>
          </a:p>
          <a:p>
            <a:pPr eaLnBrk="1" hangingPunct="1">
              <a:spcBef>
                <a:spcPct val="0"/>
              </a:spcBef>
              <a:spcAft>
                <a:spcPct val="0"/>
              </a:spcAft>
              <a:buFontTx/>
              <a:buNone/>
            </a:pPr>
            <a:r>
              <a:rPr lang="en-US" altLang="zh-CN" sz="1000" b="0">
                <a:ea typeface="宋体" panose="02010600030101010101" pitchFamily="2" charset="-122"/>
              </a:rPr>
              <a:t>via FG Kanban</a:t>
            </a:r>
          </a:p>
        </p:txBody>
      </p:sp>
      <p:sp>
        <p:nvSpPr>
          <p:cNvPr id="449554" name="AutoShape 18"/>
          <p:cNvSpPr>
            <a:spLocks noChangeArrowheads="1"/>
          </p:cNvSpPr>
          <p:nvPr/>
        </p:nvSpPr>
        <p:spPr bwMode="auto">
          <a:xfrm>
            <a:off x="5638800" y="1981200"/>
            <a:ext cx="2132013" cy="1992313"/>
          </a:xfrm>
          <a:prstGeom prst="irregularSeal1">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Implement</a:t>
            </a:r>
          </a:p>
          <a:p>
            <a:pPr algn="ctr" eaLnBrk="1" hangingPunct="1">
              <a:spcBef>
                <a:spcPct val="0"/>
              </a:spcBef>
              <a:spcAft>
                <a:spcPct val="0"/>
              </a:spcAft>
              <a:buFontTx/>
              <a:buNone/>
            </a:pPr>
            <a:r>
              <a:rPr lang="en-US" altLang="zh-CN" sz="1800" b="0">
                <a:ea typeface="宋体" panose="02010600030101010101" pitchFamily="2" charset="-122"/>
              </a:rPr>
              <a:t>Kanban</a:t>
            </a:r>
          </a:p>
        </p:txBody>
      </p:sp>
      <p:sp>
        <p:nvSpPr>
          <p:cNvPr id="449555" name="Text Box 19"/>
          <p:cNvSpPr txBox="1">
            <a:spLocks noChangeArrowheads="1"/>
          </p:cNvSpPr>
          <p:nvPr/>
        </p:nvSpPr>
        <p:spPr bwMode="auto">
          <a:xfrm>
            <a:off x="2387600" y="3670300"/>
            <a:ext cx="5019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70000"/>
              </a:lnSpc>
              <a:spcBef>
                <a:spcPct val="0"/>
              </a:spcBef>
              <a:spcAft>
                <a:spcPct val="0"/>
              </a:spcAft>
              <a:buFontTx/>
              <a:buNone/>
            </a:pPr>
            <a:r>
              <a:rPr lang="en-US" altLang="zh-CN" sz="1800" b="0">
                <a:solidFill>
                  <a:srgbClr val="000000"/>
                </a:solidFill>
                <a:ea typeface="宋体" panose="02010600030101010101" pitchFamily="2" charset="-122"/>
              </a:rPr>
              <a:t>Kanban will:</a:t>
            </a:r>
          </a:p>
          <a:p>
            <a:pPr eaLnBrk="1" hangingPunct="1">
              <a:lnSpc>
                <a:spcPct val="70000"/>
              </a:lnSpc>
              <a:spcBef>
                <a:spcPct val="0"/>
              </a:spcBef>
              <a:spcAft>
                <a:spcPct val="0"/>
              </a:spcAft>
              <a:buFont typeface="Wingdings" panose="05000000000000000000" pitchFamily="2" charset="2"/>
              <a:buChar char="ü"/>
            </a:pPr>
            <a:r>
              <a:rPr lang="en-US" altLang="zh-CN" sz="1800" b="0">
                <a:solidFill>
                  <a:srgbClr val="000000"/>
                </a:solidFill>
                <a:ea typeface="宋体" panose="02010600030101010101" pitchFamily="2" charset="-122"/>
              </a:rPr>
              <a:t>Schedule Production to real time demand.</a:t>
            </a:r>
          </a:p>
          <a:p>
            <a:pPr eaLnBrk="1" hangingPunct="1">
              <a:lnSpc>
                <a:spcPct val="70000"/>
              </a:lnSpc>
              <a:spcBef>
                <a:spcPct val="0"/>
              </a:spcBef>
              <a:spcAft>
                <a:spcPct val="0"/>
              </a:spcAft>
              <a:buFont typeface="Wingdings" panose="05000000000000000000" pitchFamily="2" charset="2"/>
              <a:buChar char="ü"/>
            </a:pPr>
            <a:r>
              <a:rPr lang="en-US" altLang="zh-CN" sz="1800" b="0">
                <a:solidFill>
                  <a:srgbClr val="000000"/>
                </a:solidFill>
                <a:ea typeface="宋体" panose="02010600030101010101" pitchFamily="2" charset="-122"/>
              </a:rPr>
              <a:t>Optimize (level) and Control Inventory.</a:t>
            </a:r>
          </a:p>
          <a:p>
            <a:pPr eaLnBrk="1" hangingPunct="1">
              <a:lnSpc>
                <a:spcPct val="70000"/>
              </a:lnSpc>
              <a:spcBef>
                <a:spcPct val="0"/>
              </a:spcBef>
              <a:spcAft>
                <a:spcPct val="0"/>
              </a:spcAft>
              <a:buFont typeface="Wingdings" panose="05000000000000000000" pitchFamily="2" charset="2"/>
              <a:buChar char="ü"/>
            </a:pPr>
            <a:r>
              <a:rPr lang="en-US" altLang="zh-CN" sz="1800" b="0">
                <a:solidFill>
                  <a:srgbClr val="000000"/>
                </a:solidFill>
                <a:ea typeface="宋体" panose="02010600030101010101" pitchFamily="2" charset="-122"/>
              </a:rPr>
              <a:t>Link Production to Customer Demand.</a:t>
            </a:r>
          </a:p>
        </p:txBody>
      </p:sp>
      <p:grpSp>
        <p:nvGrpSpPr>
          <p:cNvPr id="2" name="Group 20"/>
          <p:cNvGrpSpPr>
            <a:grpSpLocks/>
          </p:cNvGrpSpPr>
          <p:nvPr/>
        </p:nvGrpSpPr>
        <p:grpSpPr bwMode="auto">
          <a:xfrm>
            <a:off x="7543800" y="1905000"/>
            <a:ext cx="393700" cy="373063"/>
            <a:chOff x="1807" y="1075"/>
            <a:chExt cx="992" cy="1085"/>
          </a:xfrm>
        </p:grpSpPr>
        <p:sp>
          <p:nvSpPr>
            <p:cNvPr id="130087" name="Line 21"/>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8" name="Line 22"/>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0069" name="Group 23"/>
          <p:cNvGrpSpPr>
            <a:grpSpLocks/>
          </p:cNvGrpSpPr>
          <p:nvPr/>
        </p:nvGrpSpPr>
        <p:grpSpPr bwMode="auto">
          <a:xfrm>
            <a:off x="228600" y="547688"/>
            <a:ext cx="1676400" cy="1144587"/>
            <a:chOff x="144" y="345"/>
            <a:chExt cx="1056" cy="721"/>
          </a:xfrm>
        </p:grpSpPr>
        <p:sp>
          <p:nvSpPr>
            <p:cNvPr id="130079" name="Text Box 24"/>
            <p:cNvSpPr txBox="1">
              <a:spLocks noChangeArrowheads="1"/>
            </p:cNvSpPr>
            <p:nvPr/>
          </p:nvSpPr>
          <p:spPr bwMode="auto">
            <a:xfrm>
              <a:off x="144" y="464"/>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Incoming</a:t>
              </a:r>
            </a:p>
            <a:p>
              <a:pPr algn="ctr" eaLnBrk="1" hangingPunct="1">
                <a:spcBef>
                  <a:spcPct val="0"/>
                </a:spcBef>
                <a:spcAft>
                  <a:spcPct val="0"/>
                </a:spcAft>
                <a:buFontTx/>
                <a:buNone/>
              </a:pPr>
              <a:r>
                <a:rPr lang="en-US" altLang="zh-CN" sz="1800" b="0">
                  <a:ea typeface="宋体" panose="02010600030101010101" pitchFamily="2" charset="-122"/>
                </a:rPr>
                <a:t>Orders</a:t>
              </a:r>
            </a:p>
          </p:txBody>
        </p:sp>
        <p:sp>
          <p:nvSpPr>
            <p:cNvPr id="130080" name="Rectangle 25"/>
            <p:cNvSpPr>
              <a:spLocks noChangeArrowheads="1"/>
            </p:cNvSpPr>
            <p:nvPr/>
          </p:nvSpPr>
          <p:spPr bwMode="auto">
            <a:xfrm>
              <a:off x="228" y="345"/>
              <a:ext cx="879"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0081" name="Freeform 26"/>
            <p:cNvSpPr>
              <a:spLocks/>
            </p:cNvSpPr>
            <p:nvPr/>
          </p:nvSpPr>
          <p:spPr bwMode="auto">
            <a:xfrm>
              <a:off x="249" y="367"/>
              <a:ext cx="836" cy="674"/>
            </a:xfrm>
            <a:custGeom>
              <a:avLst/>
              <a:gdLst>
                <a:gd name="T0" fmla="*/ 0 w 836"/>
                <a:gd name="T1" fmla="*/ 113 h 674"/>
                <a:gd name="T2" fmla="*/ 0 w 836"/>
                <a:gd name="T3" fmla="*/ 674 h 674"/>
                <a:gd name="T4" fmla="*/ 836 w 836"/>
                <a:gd name="T5" fmla="*/ 674 h 674"/>
                <a:gd name="T6" fmla="*/ 836 w 836"/>
                <a:gd name="T7" fmla="*/ 0 h 674"/>
                <a:gd name="T8" fmla="*/ 0 60000 65536"/>
                <a:gd name="T9" fmla="*/ 0 60000 65536"/>
                <a:gd name="T10" fmla="*/ 0 60000 65536"/>
                <a:gd name="T11" fmla="*/ 0 60000 65536"/>
                <a:gd name="T12" fmla="*/ 0 w 836"/>
                <a:gd name="T13" fmla="*/ 0 h 674"/>
                <a:gd name="T14" fmla="*/ 836 w 836"/>
                <a:gd name="T15" fmla="*/ 674 h 674"/>
              </a:gdLst>
              <a:ahLst/>
              <a:cxnLst>
                <a:cxn ang="T8">
                  <a:pos x="T0" y="T1"/>
                </a:cxn>
                <a:cxn ang="T9">
                  <a:pos x="T2" y="T3"/>
                </a:cxn>
                <a:cxn ang="T10">
                  <a:pos x="T4" y="T5"/>
                </a:cxn>
                <a:cxn ang="T11">
                  <a:pos x="T6" y="T7"/>
                </a:cxn>
              </a:cxnLst>
              <a:rect l="T12" t="T13" r="T14" b="T15"/>
              <a:pathLst>
                <a:path w="836" h="674">
                  <a:moveTo>
                    <a:pt x="0" y="113"/>
                  </a:moveTo>
                  <a:lnTo>
                    <a:pt x="0" y="674"/>
                  </a:lnTo>
                  <a:lnTo>
                    <a:pt x="836" y="674"/>
                  </a:lnTo>
                  <a:lnTo>
                    <a:pt x="83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82" name="Line 27"/>
            <p:cNvSpPr>
              <a:spLocks noChangeShapeType="1"/>
            </p:cNvSpPr>
            <p:nvPr/>
          </p:nvSpPr>
          <p:spPr bwMode="auto">
            <a:xfrm flipV="1">
              <a:off x="509"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3" name="Line 28"/>
            <p:cNvSpPr>
              <a:spLocks noChangeShapeType="1"/>
            </p:cNvSpPr>
            <p:nvPr/>
          </p:nvSpPr>
          <p:spPr bwMode="auto">
            <a:xfrm flipV="1">
              <a:off x="824"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4" name="Line 29"/>
            <p:cNvSpPr>
              <a:spLocks noChangeShapeType="1"/>
            </p:cNvSpPr>
            <p:nvPr/>
          </p:nvSpPr>
          <p:spPr bwMode="auto">
            <a:xfrm flipV="1">
              <a:off x="824" y="367"/>
              <a:ext cx="26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5" name="Line 30"/>
            <p:cNvSpPr>
              <a:spLocks noChangeShapeType="1"/>
            </p:cNvSpPr>
            <p:nvPr/>
          </p:nvSpPr>
          <p:spPr bwMode="auto">
            <a:xfrm flipV="1">
              <a:off x="509" y="367"/>
              <a:ext cx="315"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6" name="Line 31"/>
            <p:cNvSpPr>
              <a:spLocks noChangeShapeType="1"/>
            </p:cNvSpPr>
            <p:nvPr/>
          </p:nvSpPr>
          <p:spPr bwMode="auto">
            <a:xfrm flipV="1">
              <a:off x="249" y="367"/>
              <a:ext cx="26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0070" name="Group 32"/>
          <p:cNvGrpSpPr>
            <a:grpSpLocks/>
          </p:cNvGrpSpPr>
          <p:nvPr/>
        </p:nvGrpSpPr>
        <p:grpSpPr bwMode="auto">
          <a:xfrm>
            <a:off x="7315200" y="1524000"/>
            <a:ext cx="762000" cy="76200"/>
            <a:chOff x="1680" y="1152"/>
            <a:chExt cx="480" cy="48"/>
          </a:xfrm>
        </p:grpSpPr>
        <p:sp>
          <p:nvSpPr>
            <p:cNvPr id="130076" name="Line 33"/>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7" name="Line 34"/>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8" name="Line 35"/>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0071" name="Group 36"/>
          <p:cNvGrpSpPr>
            <a:grpSpLocks/>
          </p:cNvGrpSpPr>
          <p:nvPr/>
        </p:nvGrpSpPr>
        <p:grpSpPr bwMode="auto">
          <a:xfrm>
            <a:off x="7391400" y="2057400"/>
            <a:ext cx="762000" cy="76200"/>
            <a:chOff x="1680" y="1152"/>
            <a:chExt cx="480" cy="48"/>
          </a:xfrm>
        </p:grpSpPr>
        <p:sp>
          <p:nvSpPr>
            <p:cNvPr id="130073" name="Line 37"/>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4" name="Line 38"/>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5" name="Line 39"/>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0072" name="页脚占位符 2"/>
          <p:cNvSpPr>
            <a:spLocks noGrp="1"/>
          </p:cNvSpPr>
          <p:nvPr>
            <p:ph type="ftr" sz="quarter" idx="11"/>
          </p:nvPr>
        </p:nvSpPr>
        <p:spPr bwMode="auto">
          <a:xfrm>
            <a:off x="457200" y="6553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9554"/>
                                        </p:tgtEl>
                                        <p:attrNameLst>
                                          <p:attrName>style.visibility</p:attrName>
                                        </p:attrNameLst>
                                      </p:cBhvr>
                                      <p:to>
                                        <p:strVal val="visible"/>
                                      </p:to>
                                    </p:set>
                                    <p:anim calcmode="lin" valueType="num">
                                      <p:cBhvr additive="base">
                                        <p:cTn id="7" dur="500" fill="hold"/>
                                        <p:tgtEl>
                                          <p:spTgt spid="449554"/>
                                        </p:tgtEl>
                                        <p:attrNameLst>
                                          <p:attrName>ppt_x</p:attrName>
                                        </p:attrNameLst>
                                      </p:cBhvr>
                                      <p:tavLst>
                                        <p:tav tm="0">
                                          <p:val>
                                            <p:strVal val="0-#ppt_w/2"/>
                                          </p:val>
                                        </p:tav>
                                        <p:tav tm="100000">
                                          <p:val>
                                            <p:strVal val="#ppt_x"/>
                                          </p:val>
                                        </p:tav>
                                      </p:tavLst>
                                    </p:anim>
                                    <p:anim calcmode="lin" valueType="num">
                                      <p:cBhvr additive="base">
                                        <p:cTn id="8" dur="500" fill="hold"/>
                                        <p:tgtEl>
                                          <p:spTgt spid="44955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2000"/>
                                  </p:stCondLst>
                                  <p:childTnLst>
                                    <p:set>
                                      <p:cBhvr>
                                        <p:cTn id="11" dur="1" fill="hold">
                                          <p:stCondLst>
                                            <p:cond delay="0"/>
                                          </p:stCondLst>
                                        </p:cTn>
                                        <p:tgtEl>
                                          <p:spTgt spid="449553"/>
                                        </p:tgtEl>
                                        <p:attrNameLst>
                                          <p:attrName>style.visibility</p:attrName>
                                        </p:attrNameLst>
                                      </p:cBhvr>
                                      <p:to>
                                        <p:strVal val="visible"/>
                                      </p:to>
                                    </p:set>
                                    <p:animEffect transition="in" filter="blinds(horizontal)">
                                      <p:cBhvr>
                                        <p:cTn id="12" dur="500"/>
                                        <p:tgtEl>
                                          <p:spTgt spid="449553"/>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par>
                          <p:cTn id="13" fill="hold" nodeType="afterGroup">
                            <p:stCondLst>
                              <p:cond delay="3000"/>
                            </p:stCondLst>
                            <p:childTnLst>
                              <p:par>
                                <p:cTn id="14" presetID="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4"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49555"/>
                                        </p:tgtEl>
                                        <p:attrNameLst>
                                          <p:attrName>style.visibility</p:attrName>
                                        </p:attrNameLst>
                                      </p:cBhvr>
                                      <p:to>
                                        <p:strVal val="visible"/>
                                      </p:to>
                                    </p:set>
                                    <p:anim calcmode="lin" valueType="num">
                                      <p:cBhvr additive="base">
                                        <p:cTn id="22" dur="500" fill="hold"/>
                                        <p:tgtEl>
                                          <p:spTgt spid="449555"/>
                                        </p:tgtEl>
                                        <p:attrNameLst>
                                          <p:attrName>ppt_x</p:attrName>
                                        </p:attrNameLst>
                                      </p:cBhvr>
                                      <p:tavLst>
                                        <p:tav tm="0">
                                          <p:val>
                                            <p:strVal val="0-#ppt_w/2"/>
                                          </p:val>
                                        </p:tav>
                                        <p:tav tm="100000">
                                          <p:val>
                                            <p:strVal val="#ppt_x"/>
                                          </p:val>
                                        </p:tav>
                                      </p:tavLst>
                                    </p:anim>
                                    <p:anim calcmode="lin" valueType="num">
                                      <p:cBhvr additive="base">
                                        <p:cTn id="23" dur="500" fill="hold"/>
                                        <p:tgtEl>
                                          <p:spTgt spid="4495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53" grpId="0" animBg="1" autoUpdateAnimBg="0"/>
      <p:bldP spid="449554" grpId="0" animBg="1" autoUpdateAnimBg="0"/>
      <p:bldP spid="44955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228600" y="2514600"/>
            <a:ext cx="1654175" cy="1676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2099" name="Line 3"/>
          <p:cNvSpPr>
            <a:spLocks noChangeShapeType="1"/>
          </p:cNvSpPr>
          <p:nvPr/>
        </p:nvSpPr>
        <p:spPr bwMode="auto">
          <a:xfrm>
            <a:off x="228600" y="3124200"/>
            <a:ext cx="1654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00" name="Text Box 4"/>
          <p:cNvSpPr txBox="1">
            <a:spLocks noChangeArrowheads="1"/>
          </p:cNvSpPr>
          <p:nvPr/>
        </p:nvSpPr>
        <p:spPr bwMode="auto">
          <a:xfrm>
            <a:off x="228600" y="2486025"/>
            <a:ext cx="1600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Receive / Credit</a:t>
            </a:r>
          </a:p>
          <a:p>
            <a:pPr eaLnBrk="1" hangingPunct="1">
              <a:spcBef>
                <a:spcPct val="0"/>
              </a:spcBef>
              <a:spcAft>
                <a:spcPct val="0"/>
              </a:spcAft>
              <a:buFontTx/>
              <a:buNone/>
            </a:pPr>
            <a:r>
              <a:rPr lang="en-US" altLang="zh-CN" sz="1200" b="0">
                <a:ea typeface="宋体" panose="02010600030101010101" pitchFamily="2" charset="-122"/>
              </a:rPr>
              <a:t>Check / Reconcile</a:t>
            </a:r>
          </a:p>
          <a:p>
            <a:pPr eaLnBrk="1" hangingPunct="1">
              <a:spcBef>
                <a:spcPct val="0"/>
              </a:spcBef>
              <a:spcAft>
                <a:spcPct val="0"/>
              </a:spcAft>
              <a:buFontTx/>
              <a:buNone/>
            </a:pPr>
            <a:r>
              <a:rPr lang="en-US" altLang="zh-CN" sz="1200" b="0">
                <a:ea typeface="宋体" panose="02010600030101010101" pitchFamily="2" charset="-122"/>
              </a:rPr>
              <a:t>Confirm</a:t>
            </a:r>
          </a:p>
        </p:txBody>
      </p:sp>
      <p:sp>
        <p:nvSpPr>
          <p:cNvPr id="132101" name="Text Box 5"/>
          <p:cNvSpPr txBox="1">
            <a:spLocks noChangeArrowheads="1"/>
          </p:cNvSpPr>
          <p:nvPr/>
        </p:nvSpPr>
        <p:spPr bwMode="auto">
          <a:xfrm>
            <a:off x="228600" y="3886200"/>
            <a:ext cx="968375" cy="3333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400" b="0">
                <a:ea typeface="宋体" panose="02010600030101010101" pitchFamily="2" charset="-122"/>
              </a:rPr>
              <a:t>MRP/FIN</a:t>
            </a:r>
          </a:p>
        </p:txBody>
      </p:sp>
      <p:sp>
        <p:nvSpPr>
          <p:cNvPr id="132102" name="Rectangle 6"/>
          <p:cNvSpPr>
            <a:spLocks noChangeArrowheads="1"/>
          </p:cNvSpPr>
          <p:nvPr/>
        </p:nvSpPr>
        <p:spPr bwMode="auto">
          <a:xfrm>
            <a:off x="6365875" y="1476375"/>
            <a:ext cx="898525"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2103" name="Rectangle 7"/>
          <p:cNvSpPr>
            <a:spLocks noChangeArrowheads="1"/>
          </p:cNvSpPr>
          <p:nvPr/>
        </p:nvSpPr>
        <p:spPr bwMode="auto">
          <a:xfrm>
            <a:off x="6248400" y="2085975"/>
            <a:ext cx="1158875"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2104" name="Text Box 8"/>
          <p:cNvSpPr txBox="1">
            <a:spLocks noChangeArrowheads="1"/>
          </p:cNvSpPr>
          <p:nvPr/>
        </p:nvSpPr>
        <p:spPr bwMode="auto">
          <a:xfrm>
            <a:off x="6477000" y="16256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ea typeface="宋体" panose="02010600030101010101" pitchFamily="2" charset="-122"/>
              </a:rPr>
              <a:t>MRP</a:t>
            </a:r>
          </a:p>
        </p:txBody>
      </p:sp>
      <p:sp>
        <p:nvSpPr>
          <p:cNvPr id="132105" name="Text Box 9"/>
          <p:cNvSpPr txBox="1">
            <a:spLocks noChangeArrowheads="1"/>
          </p:cNvSpPr>
          <p:nvPr/>
        </p:nvSpPr>
        <p:spPr bwMode="auto">
          <a:xfrm>
            <a:off x="211138" y="4343400"/>
            <a:ext cx="1846262" cy="758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400" b="0">
                <a:ea typeface="宋体" panose="02010600030101010101" pitchFamily="2" charset="-122"/>
              </a:rPr>
              <a:t>P/T &lt; 10 min</a:t>
            </a:r>
          </a:p>
          <a:p>
            <a:pPr eaLnBrk="1" hangingPunct="1">
              <a:spcBef>
                <a:spcPct val="0"/>
              </a:spcBef>
              <a:spcAft>
                <a:spcPct val="0"/>
              </a:spcAft>
              <a:buFontTx/>
              <a:buNone/>
            </a:pPr>
            <a:r>
              <a:rPr lang="en-US" altLang="zh-CN" sz="1400" b="0">
                <a:ea typeface="宋体" panose="02010600030101010101" pitchFamily="2" charset="-122"/>
              </a:rPr>
              <a:t>% accept = 90%</a:t>
            </a:r>
          </a:p>
          <a:p>
            <a:pPr eaLnBrk="1" hangingPunct="1">
              <a:spcBef>
                <a:spcPct val="0"/>
              </a:spcBef>
              <a:spcAft>
                <a:spcPct val="0"/>
              </a:spcAft>
              <a:buFontTx/>
              <a:buNone/>
            </a:pPr>
            <a:r>
              <a:rPr lang="en-US" altLang="zh-CN" sz="1400" b="0">
                <a:ea typeface="宋体" panose="02010600030101010101" pitchFamily="2" charset="-122"/>
              </a:rPr>
              <a:t>Batch = 1</a:t>
            </a:r>
          </a:p>
        </p:txBody>
      </p:sp>
      <p:sp>
        <p:nvSpPr>
          <p:cNvPr id="132106" name="Text Box 10"/>
          <p:cNvSpPr txBox="1">
            <a:spLocks noChangeArrowheads="1"/>
          </p:cNvSpPr>
          <p:nvPr/>
        </p:nvSpPr>
        <p:spPr bwMode="auto">
          <a:xfrm>
            <a:off x="3397250" y="533400"/>
            <a:ext cx="2924175"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Order Entry Process</a:t>
            </a:r>
          </a:p>
          <a:p>
            <a:pPr algn="ctr" eaLnBrk="1" hangingPunct="1">
              <a:spcBef>
                <a:spcPct val="0"/>
              </a:spcBef>
              <a:spcAft>
                <a:spcPct val="0"/>
              </a:spcAft>
              <a:buFontTx/>
              <a:buNone/>
            </a:pPr>
            <a:r>
              <a:rPr lang="en-US" altLang="zh-CN" sz="1800" b="0">
                <a:ea typeface="宋体" panose="02010600030101010101" pitchFamily="2" charset="-122"/>
              </a:rPr>
              <a:t>Future State  - Sept. 2007</a:t>
            </a:r>
          </a:p>
        </p:txBody>
      </p:sp>
      <p:sp>
        <p:nvSpPr>
          <p:cNvPr id="132107" name="Line 11"/>
          <p:cNvSpPr>
            <a:spLocks noChangeShapeType="1"/>
          </p:cNvSpPr>
          <p:nvPr/>
        </p:nvSpPr>
        <p:spPr bwMode="auto">
          <a:xfrm flipV="1">
            <a:off x="1060450" y="1692275"/>
            <a:ext cx="311150" cy="7461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2108" name="Text Box 12"/>
          <p:cNvSpPr txBox="1">
            <a:spLocks noChangeArrowheads="1"/>
          </p:cNvSpPr>
          <p:nvPr/>
        </p:nvSpPr>
        <p:spPr bwMode="auto">
          <a:xfrm>
            <a:off x="533400" y="1828800"/>
            <a:ext cx="1566863" cy="376238"/>
          </a:xfrm>
          <a:prstGeom prst="rect">
            <a:avLst/>
          </a:prstGeom>
          <a:solidFill>
            <a:srgbClr val="FF9900"/>
          </a:solidFill>
          <a:ln w="9525">
            <a:solidFill>
              <a:schemeClr val="tx1"/>
            </a:solidFill>
            <a:miter lim="800000"/>
            <a:headEnd/>
            <a:tailEnd/>
          </a:ln>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solidFill>
                  <a:srgbClr val="000000"/>
                </a:solidFill>
                <a:ea typeface="宋体" panose="02010600030101010101" pitchFamily="2" charset="-122"/>
              </a:rPr>
              <a:t>Phone / Web</a:t>
            </a:r>
          </a:p>
        </p:txBody>
      </p:sp>
      <p:sp>
        <p:nvSpPr>
          <p:cNvPr id="132109" name="AutoShape 13"/>
          <p:cNvSpPr>
            <a:spLocks noChangeArrowheads="1"/>
          </p:cNvSpPr>
          <p:nvPr/>
        </p:nvSpPr>
        <p:spPr bwMode="auto">
          <a:xfrm rot="-623578">
            <a:off x="2095500" y="2424113"/>
            <a:ext cx="4135438" cy="317500"/>
          </a:xfrm>
          <a:prstGeom prst="rightArrow">
            <a:avLst>
              <a:gd name="adj1" fmla="val 50000"/>
              <a:gd name="adj2" fmla="val 325625"/>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2110" name="Text Box 14"/>
          <p:cNvSpPr txBox="1">
            <a:spLocks noChangeArrowheads="1"/>
          </p:cNvSpPr>
          <p:nvPr/>
        </p:nvSpPr>
        <p:spPr bwMode="auto">
          <a:xfrm>
            <a:off x="8002588" y="1316038"/>
            <a:ext cx="1127125" cy="33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50000"/>
              </a:lnSpc>
              <a:spcBef>
                <a:spcPct val="0"/>
              </a:spcBef>
              <a:spcAft>
                <a:spcPct val="0"/>
              </a:spcAft>
              <a:buFontTx/>
              <a:buNone/>
            </a:pPr>
            <a:r>
              <a:rPr lang="en-US" altLang="zh-CN" sz="1000" b="0">
                <a:ea typeface="宋体" panose="02010600030101010101" pitchFamily="2" charset="-122"/>
              </a:rPr>
              <a:t>Semi-Weekly</a:t>
            </a:r>
          </a:p>
          <a:p>
            <a:pPr eaLnBrk="1" hangingPunct="1">
              <a:lnSpc>
                <a:spcPct val="50000"/>
              </a:lnSpc>
              <a:spcBef>
                <a:spcPct val="0"/>
              </a:spcBef>
              <a:spcAft>
                <a:spcPct val="0"/>
              </a:spcAft>
              <a:buFontTx/>
              <a:buNone/>
            </a:pPr>
            <a:r>
              <a:rPr lang="en-US" altLang="zh-CN" sz="1000" b="0">
                <a:ea typeface="宋体" panose="02010600030101010101" pitchFamily="2" charset="-122"/>
              </a:rPr>
              <a:t>Ship Schedules</a:t>
            </a:r>
          </a:p>
        </p:txBody>
      </p:sp>
      <p:grpSp>
        <p:nvGrpSpPr>
          <p:cNvPr id="132111" name="Group 15"/>
          <p:cNvGrpSpPr>
            <a:grpSpLocks/>
          </p:cNvGrpSpPr>
          <p:nvPr/>
        </p:nvGrpSpPr>
        <p:grpSpPr bwMode="auto">
          <a:xfrm>
            <a:off x="228600" y="547688"/>
            <a:ext cx="1676400" cy="1144587"/>
            <a:chOff x="144" y="345"/>
            <a:chExt cx="1056" cy="721"/>
          </a:xfrm>
        </p:grpSpPr>
        <p:sp>
          <p:nvSpPr>
            <p:cNvPr id="132125" name="Text Box 16"/>
            <p:cNvSpPr txBox="1">
              <a:spLocks noChangeArrowheads="1"/>
            </p:cNvSpPr>
            <p:nvPr/>
          </p:nvSpPr>
          <p:spPr bwMode="auto">
            <a:xfrm>
              <a:off x="144" y="464"/>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Incoming</a:t>
              </a:r>
            </a:p>
            <a:p>
              <a:pPr algn="ctr" eaLnBrk="1" hangingPunct="1">
                <a:spcBef>
                  <a:spcPct val="0"/>
                </a:spcBef>
                <a:spcAft>
                  <a:spcPct val="0"/>
                </a:spcAft>
                <a:buFontTx/>
                <a:buNone/>
              </a:pPr>
              <a:r>
                <a:rPr lang="en-US" altLang="zh-CN" sz="1800" b="0">
                  <a:ea typeface="宋体" panose="02010600030101010101" pitchFamily="2" charset="-122"/>
                </a:rPr>
                <a:t>Orders</a:t>
              </a:r>
            </a:p>
          </p:txBody>
        </p:sp>
        <p:sp>
          <p:nvSpPr>
            <p:cNvPr id="132126" name="Rectangle 17"/>
            <p:cNvSpPr>
              <a:spLocks noChangeArrowheads="1"/>
            </p:cNvSpPr>
            <p:nvPr/>
          </p:nvSpPr>
          <p:spPr bwMode="auto">
            <a:xfrm>
              <a:off x="228" y="345"/>
              <a:ext cx="879"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2127" name="Freeform 18"/>
            <p:cNvSpPr>
              <a:spLocks/>
            </p:cNvSpPr>
            <p:nvPr/>
          </p:nvSpPr>
          <p:spPr bwMode="auto">
            <a:xfrm>
              <a:off x="249" y="367"/>
              <a:ext cx="836" cy="674"/>
            </a:xfrm>
            <a:custGeom>
              <a:avLst/>
              <a:gdLst>
                <a:gd name="T0" fmla="*/ 0 w 836"/>
                <a:gd name="T1" fmla="*/ 113 h 674"/>
                <a:gd name="T2" fmla="*/ 0 w 836"/>
                <a:gd name="T3" fmla="*/ 674 h 674"/>
                <a:gd name="T4" fmla="*/ 836 w 836"/>
                <a:gd name="T5" fmla="*/ 674 h 674"/>
                <a:gd name="T6" fmla="*/ 836 w 836"/>
                <a:gd name="T7" fmla="*/ 0 h 674"/>
                <a:gd name="T8" fmla="*/ 0 60000 65536"/>
                <a:gd name="T9" fmla="*/ 0 60000 65536"/>
                <a:gd name="T10" fmla="*/ 0 60000 65536"/>
                <a:gd name="T11" fmla="*/ 0 60000 65536"/>
                <a:gd name="T12" fmla="*/ 0 w 836"/>
                <a:gd name="T13" fmla="*/ 0 h 674"/>
                <a:gd name="T14" fmla="*/ 836 w 836"/>
                <a:gd name="T15" fmla="*/ 674 h 674"/>
              </a:gdLst>
              <a:ahLst/>
              <a:cxnLst>
                <a:cxn ang="T8">
                  <a:pos x="T0" y="T1"/>
                </a:cxn>
                <a:cxn ang="T9">
                  <a:pos x="T2" y="T3"/>
                </a:cxn>
                <a:cxn ang="T10">
                  <a:pos x="T4" y="T5"/>
                </a:cxn>
                <a:cxn ang="T11">
                  <a:pos x="T6" y="T7"/>
                </a:cxn>
              </a:cxnLst>
              <a:rect l="T12" t="T13" r="T14" b="T15"/>
              <a:pathLst>
                <a:path w="836" h="674">
                  <a:moveTo>
                    <a:pt x="0" y="113"/>
                  </a:moveTo>
                  <a:lnTo>
                    <a:pt x="0" y="674"/>
                  </a:lnTo>
                  <a:lnTo>
                    <a:pt x="836" y="674"/>
                  </a:lnTo>
                  <a:lnTo>
                    <a:pt x="83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128" name="Line 19"/>
            <p:cNvSpPr>
              <a:spLocks noChangeShapeType="1"/>
            </p:cNvSpPr>
            <p:nvPr/>
          </p:nvSpPr>
          <p:spPr bwMode="auto">
            <a:xfrm flipV="1">
              <a:off x="509"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9" name="Line 20"/>
            <p:cNvSpPr>
              <a:spLocks noChangeShapeType="1"/>
            </p:cNvSpPr>
            <p:nvPr/>
          </p:nvSpPr>
          <p:spPr bwMode="auto">
            <a:xfrm flipV="1">
              <a:off x="824"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30" name="Line 21"/>
            <p:cNvSpPr>
              <a:spLocks noChangeShapeType="1"/>
            </p:cNvSpPr>
            <p:nvPr/>
          </p:nvSpPr>
          <p:spPr bwMode="auto">
            <a:xfrm flipV="1">
              <a:off x="824" y="367"/>
              <a:ext cx="26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31" name="Line 22"/>
            <p:cNvSpPr>
              <a:spLocks noChangeShapeType="1"/>
            </p:cNvSpPr>
            <p:nvPr/>
          </p:nvSpPr>
          <p:spPr bwMode="auto">
            <a:xfrm flipV="1">
              <a:off x="509" y="367"/>
              <a:ext cx="315"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32" name="Line 23"/>
            <p:cNvSpPr>
              <a:spLocks noChangeShapeType="1"/>
            </p:cNvSpPr>
            <p:nvPr/>
          </p:nvSpPr>
          <p:spPr bwMode="auto">
            <a:xfrm flipV="1">
              <a:off x="249" y="367"/>
              <a:ext cx="26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2112" name="Group 24"/>
          <p:cNvGrpSpPr>
            <a:grpSpLocks/>
          </p:cNvGrpSpPr>
          <p:nvPr/>
        </p:nvGrpSpPr>
        <p:grpSpPr bwMode="auto">
          <a:xfrm>
            <a:off x="7315200" y="1524000"/>
            <a:ext cx="762000" cy="76200"/>
            <a:chOff x="1680" y="1152"/>
            <a:chExt cx="480" cy="48"/>
          </a:xfrm>
        </p:grpSpPr>
        <p:sp>
          <p:nvSpPr>
            <p:cNvPr id="132122" name="Line 25"/>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3" name="Line 26"/>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4" name="Line 27"/>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2113" name="Text Box 28"/>
          <p:cNvSpPr txBox="1">
            <a:spLocks noChangeArrowheads="1"/>
          </p:cNvSpPr>
          <p:nvPr/>
        </p:nvSpPr>
        <p:spPr bwMode="auto">
          <a:xfrm>
            <a:off x="7696200" y="1828800"/>
            <a:ext cx="1262063"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Schedule</a:t>
            </a:r>
          </a:p>
          <a:p>
            <a:pPr eaLnBrk="1" hangingPunct="1">
              <a:spcBef>
                <a:spcPct val="0"/>
              </a:spcBef>
              <a:spcAft>
                <a:spcPct val="0"/>
              </a:spcAft>
              <a:buFontTx/>
              <a:buNone/>
            </a:pPr>
            <a:r>
              <a:rPr lang="en-US" altLang="zh-CN" sz="1200" b="0">
                <a:ea typeface="宋体" panose="02010600030101010101" pitchFamily="2" charset="-122"/>
              </a:rPr>
              <a:t>Production</a:t>
            </a:r>
          </a:p>
          <a:p>
            <a:pPr eaLnBrk="1" hangingPunct="1">
              <a:spcBef>
                <a:spcPct val="0"/>
              </a:spcBef>
              <a:spcAft>
                <a:spcPct val="0"/>
              </a:spcAft>
              <a:buFontTx/>
              <a:buNone/>
            </a:pPr>
            <a:r>
              <a:rPr lang="en-US" altLang="zh-CN" sz="1200" b="0">
                <a:ea typeface="宋体" panose="02010600030101010101" pitchFamily="2" charset="-122"/>
              </a:rPr>
              <a:t>via FG Kanban</a:t>
            </a:r>
          </a:p>
        </p:txBody>
      </p:sp>
      <p:sp>
        <p:nvSpPr>
          <p:cNvPr id="451613" name="AutoShape 29"/>
          <p:cNvSpPr>
            <a:spLocks noChangeArrowheads="1"/>
          </p:cNvSpPr>
          <p:nvPr/>
        </p:nvSpPr>
        <p:spPr bwMode="auto">
          <a:xfrm>
            <a:off x="6935788" y="2978150"/>
            <a:ext cx="2132012" cy="1744663"/>
          </a:xfrm>
          <a:prstGeom prst="irregularSeal1">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Shipping </a:t>
            </a:r>
          </a:p>
          <a:p>
            <a:pPr algn="ctr" eaLnBrk="1" hangingPunct="1">
              <a:spcBef>
                <a:spcPct val="0"/>
              </a:spcBef>
              <a:spcAft>
                <a:spcPct val="0"/>
              </a:spcAft>
              <a:buFontTx/>
              <a:buNone/>
            </a:pPr>
            <a:r>
              <a:rPr lang="en-US" altLang="zh-CN" sz="1800" b="0">
                <a:ea typeface="宋体" panose="02010600030101010101" pitchFamily="2" charset="-122"/>
              </a:rPr>
              <a:t>Training</a:t>
            </a:r>
          </a:p>
        </p:txBody>
      </p:sp>
      <p:sp>
        <p:nvSpPr>
          <p:cNvPr id="451614" name="AutoShape 30"/>
          <p:cNvSpPr>
            <a:spLocks noChangeArrowheads="1"/>
          </p:cNvSpPr>
          <p:nvPr/>
        </p:nvSpPr>
        <p:spPr bwMode="auto">
          <a:xfrm>
            <a:off x="4233863" y="3402013"/>
            <a:ext cx="2132012" cy="2084387"/>
          </a:xfrm>
          <a:prstGeom prst="irregularSeal1">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Direct</a:t>
            </a:r>
          </a:p>
          <a:p>
            <a:pPr algn="ctr" eaLnBrk="1" hangingPunct="1">
              <a:spcBef>
                <a:spcPct val="0"/>
              </a:spcBef>
              <a:spcAft>
                <a:spcPct val="0"/>
              </a:spcAft>
              <a:buFontTx/>
              <a:buNone/>
            </a:pPr>
            <a:r>
              <a:rPr lang="en-US" altLang="zh-CN" sz="1800" b="0">
                <a:ea typeface="宋体" panose="02010600030101010101" pitchFamily="2" charset="-122"/>
              </a:rPr>
              <a:t>Schedule </a:t>
            </a:r>
          </a:p>
          <a:p>
            <a:pPr algn="ctr" eaLnBrk="1" hangingPunct="1">
              <a:spcBef>
                <a:spcPct val="0"/>
              </a:spcBef>
              <a:spcAft>
                <a:spcPct val="0"/>
              </a:spcAft>
              <a:buFontTx/>
              <a:buNone/>
            </a:pPr>
            <a:r>
              <a:rPr lang="en-US" altLang="zh-CN" sz="1800" b="0">
                <a:ea typeface="宋体" panose="02010600030101010101" pitchFamily="2" charset="-122"/>
              </a:rPr>
              <a:t>Shipping</a:t>
            </a:r>
          </a:p>
        </p:txBody>
      </p:sp>
      <p:sp>
        <p:nvSpPr>
          <p:cNvPr id="132116" name="Text Box 31"/>
          <p:cNvSpPr txBox="1">
            <a:spLocks noChangeArrowheads="1"/>
          </p:cNvSpPr>
          <p:nvPr/>
        </p:nvSpPr>
        <p:spPr bwMode="auto">
          <a:xfrm>
            <a:off x="533400" y="5486400"/>
            <a:ext cx="8001000" cy="82232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2400" b="0">
                <a:ea typeface="宋体" panose="02010600030101010101" pitchFamily="2" charset="-122"/>
              </a:rPr>
              <a:t>If FG Kanban is implemented what improvements can be made to Shipping?</a:t>
            </a:r>
          </a:p>
        </p:txBody>
      </p:sp>
      <p:grpSp>
        <p:nvGrpSpPr>
          <p:cNvPr id="4" name="Group 32"/>
          <p:cNvGrpSpPr>
            <a:grpSpLocks/>
          </p:cNvGrpSpPr>
          <p:nvPr/>
        </p:nvGrpSpPr>
        <p:grpSpPr bwMode="auto">
          <a:xfrm>
            <a:off x="8224838" y="1184275"/>
            <a:ext cx="652462" cy="568325"/>
            <a:chOff x="1807" y="1075"/>
            <a:chExt cx="992" cy="1085"/>
          </a:xfrm>
        </p:grpSpPr>
        <p:sp>
          <p:nvSpPr>
            <p:cNvPr id="132120" name="Line 33"/>
            <p:cNvSpPr>
              <a:spLocks noChangeShapeType="1"/>
            </p:cNvSpPr>
            <p:nvPr/>
          </p:nvSpPr>
          <p:spPr bwMode="auto">
            <a:xfrm>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1" name="Line 34"/>
            <p:cNvSpPr>
              <a:spLocks noChangeShapeType="1"/>
            </p:cNvSpPr>
            <p:nvPr/>
          </p:nvSpPr>
          <p:spPr bwMode="auto">
            <a:xfrm flipV="1">
              <a:off x="1807" y="1075"/>
              <a:ext cx="992" cy="108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1619" name="AutoShape 35"/>
          <p:cNvSpPr>
            <a:spLocks noChangeArrowheads="1"/>
          </p:cNvSpPr>
          <p:nvPr/>
        </p:nvSpPr>
        <p:spPr bwMode="auto">
          <a:xfrm>
            <a:off x="2095500" y="2741613"/>
            <a:ext cx="2132013" cy="2084387"/>
          </a:xfrm>
          <a:prstGeom prst="irregularSeal1">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I.T. Link to </a:t>
            </a:r>
          </a:p>
          <a:p>
            <a:pPr algn="ctr" eaLnBrk="1" hangingPunct="1">
              <a:spcBef>
                <a:spcPct val="0"/>
              </a:spcBef>
              <a:spcAft>
                <a:spcPct val="0"/>
              </a:spcAft>
              <a:buFontTx/>
              <a:buNone/>
            </a:pPr>
            <a:r>
              <a:rPr lang="en-US" altLang="zh-CN" sz="1800" b="0">
                <a:ea typeface="宋体" panose="02010600030101010101" pitchFamily="2" charset="-122"/>
              </a:rPr>
              <a:t>Order Entry</a:t>
            </a:r>
          </a:p>
        </p:txBody>
      </p:sp>
      <p:sp>
        <p:nvSpPr>
          <p:cNvPr id="132119" name="页脚占位符 1"/>
          <p:cNvSpPr>
            <a:spLocks noGrp="1"/>
          </p:cNvSpPr>
          <p:nvPr>
            <p:ph type="ftr" sz="quarter" idx="11"/>
          </p:nvPr>
        </p:nvSpPr>
        <p:spPr bwMode="auto">
          <a:xfrm>
            <a:off x="457200" y="6553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51614"/>
                                        </p:tgtEl>
                                        <p:attrNameLst>
                                          <p:attrName>style.visibility</p:attrName>
                                        </p:attrNameLst>
                                      </p:cBhvr>
                                      <p:to>
                                        <p:strVal val="visible"/>
                                      </p:to>
                                    </p:set>
                                    <p:anim calcmode="lin" valueType="num">
                                      <p:cBhvr additive="base">
                                        <p:cTn id="12" dur="500" fill="hold"/>
                                        <p:tgtEl>
                                          <p:spTgt spid="451614"/>
                                        </p:tgtEl>
                                        <p:attrNameLst>
                                          <p:attrName>ppt_x</p:attrName>
                                        </p:attrNameLst>
                                      </p:cBhvr>
                                      <p:tavLst>
                                        <p:tav tm="0">
                                          <p:val>
                                            <p:strVal val="0-#ppt_w/2"/>
                                          </p:val>
                                        </p:tav>
                                        <p:tav tm="100000">
                                          <p:val>
                                            <p:strVal val="#ppt_x"/>
                                          </p:val>
                                        </p:tav>
                                      </p:tavLst>
                                    </p:anim>
                                    <p:anim calcmode="lin" valueType="num">
                                      <p:cBhvr additive="base">
                                        <p:cTn id="13" dur="500" fill="hold"/>
                                        <p:tgtEl>
                                          <p:spTgt spid="45161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51619"/>
                                        </p:tgtEl>
                                        <p:attrNameLst>
                                          <p:attrName>style.visibility</p:attrName>
                                        </p:attrNameLst>
                                      </p:cBhvr>
                                      <p:to>
                                        <p:strVal val="visible"/>
                                      </p:to>
                                    </p:set>
                                    <p:anim calcmode="lin" valueType="num">
                                      <p:cBhvr additive="base">
                                        <p:cTn id="18" dur="500" fill="hold"/>
                                        <p:tgtEl>
                                          <p:spTgt spid="451619"/>
                                        </p:tgtEl>
                                        <p:attrNameLst>
                                          <p:attrName>ppt_x</p:attrName>
                                        </p:attrNameLst>
                                      </p:cBhvr>
                                      <p:tavLst>
                                        <p:tav tm="0">
                                          <p:val>
                                            <p:strVal val="0-#ppt_w/2"/>
                                          </p:val>
                                        </p:tav>
                                        <p:tav tm="100000">
                                          <p:val>
                                            <p:strVal val="#ppt_x"/>
                                          </p:val>
                                        </p:tav>
                                      </p:tavLst>
                                    </p:anim>
                                    <p:anim calcmode="lin" valueType="num">
                                      <p:cBhvr additive="base">
                                        <p:cTn id="19" dur="500" fill="hold"/>
                                        <p:tgtEl>
                                          <p:spTgt spid="45161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51613"/>
                                        </p:tgtEl>
                                        <p:attrNameLst>
                                          <p:attrName>style.visibility</p:attrName>
                                        </p:attrNameLst>
                                      </p:cBhvr>
                                      <p:to>
                                        <p:strVal val="visible"/>
                                      </p:to>
                                    </p:set>
                                    <p:anim calcmode="lin" valueType="num">
                                      <p:cBhvr additive="base">
                                        <p:cTn id="24" dur="500" fill="hold"/>
                                        <p:tgtEl>
                                          <p:spTgt spid="451613"/>
                                        </p:tgtEl>
                                        <p:attrNameLst>
                                          <p:attrName>ppt_x</p:attrName>
                                        </p:attrNameLst>
                                      </p:cBhvr>
                                      <p:tavLst>
                                        <p:tav tm="0">
                                          <p:val>
                                            <p:strVal val="0-#ppt_w/2"/>
                                          </p:val>
                                        </p:tav>
                                        <p:tav tm="100000">
                                          <p:val>
                                            <p:strVal val="#ppt_x"/>
                                          </p:val>
                                        </p:tav>
                                      </p:tavLst>
                                    </p:anim>
                                    <p:anim calcmode="lin" valueType="num">
                                      <p:cBhvr additive="base">
                                        <p:cTn id="25" dur="500" fill="hold"/>
                                        <p:tgtEl>
                                          <p:spTgt spid="451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13" grpId="0" animBg="1" autoUpdateAnimBg="0"/>
      <p:bldP spid="451614" grpId="0" animBg="1" autoUpdateAnimBg="0"/>
      <p:bldP spid="45161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152400"/>
            <a:ext cx="7772400" cy="876300"/>
          </a:xfrm>
          <a:extLst/>
        </p:spPr>
        <p:txBody>
          <a:bodyPr/>
          <a:lstStyle/>
          <a:p>
            <a:pPr eaLnBrk="1" hangingPunct="1">
              <a:defRPr/>
            </a:pPr>
            <a:r>
              <a:rPr lang="en-US" sz="3200" dirty="0" smtClean="0">
                <a:effectLst>
                  <a:outerShdw blurRad="38100" dist="38100" dir="2700000" algn="tl">
                    <a:srgbClr val="C0C0C0"/>
                  </a:outerShdw>
                </a:effectLst>
              </a:rPr>
              <a:t>Eliminate Waste</a:t>
            </a:r>
          </a:p>
        </p:txBody>
      </p:sp>
      <p:sp>
        <p:nvSpPr>
          <p:cNvPr id="202755" name="Rectangle 3"/>
          <p:cNvSpPr>
            <a:spLocks noChangeArrowheads="1"/>
          </p:cNvSpPr>
          <p:nvPr/>
        </p:nvSpPr>
        <p:spPr bwMode="auto">
          <a:xfrm>
            <a:off x="866775" y="1524000"/>
            <a:ext cx="7562850"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Other resources such as energy, water, and air are often wasted</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Efficient, sustainable production minimizes inputs, reduces waste</a:t>
            </a:r>
          </a:p>
          <a:p>
            <a:pPr eaLnBrk="1" hangingPunct="1">
              <a:lnSpc>
                <a:spcPct val="90000"/>
              </a:lnSpc>
              <a:spcBef>
                <a:spcPct val="0"/>
              </a:spcBef>
              <a:spcAft>
                <a:spcPct val="40000"/>
              </a:spcAft>
              <a:buClr>
                <a:srgbClr val="BF0922"/>
              </a:buClr>
              <a:buFont typeface="Wingdings" panose="05000000000000000000" pitchFamily="2" charset="2"/>
              <a:buChar char="u"/>
            </a:pPr>
            <a:r>
              <a:rPr lang="en-US" altLang="zh-CN" sz="2800">
                <a:ea typeface="宋体" panose="02010600030101010101" pitchFamily="2" charset="-122"/>
              </a:rPr>
              <a:t>Traditional </a:t>
            </a:r>
            <a:r>
              <a:rPr lang="en-US" altLang="en-US" sz="2800">
                <a:ea typeface="宋体" panose="02010600030101010101" pitchFamily="2" charset="-122"/>
              </a:rPr>
              <a:t>“</a:t>
            </a:r>
            <a:r>
              <a:rPr lang="en-US" altLang="zh-CN" sz="2800">
                <a:ea typeface="宋体" panose="02010600030101010101" pitchFamily="2" charset="-122"/>
              </a:rPr>
              <a:t>housekeeping</a:t>
            </a:r>
            <a:r>
              <a:rPr lang="en-US" altLang="en-US" sz="2800">
                <a:ea typeface="宋体" panose="02010600030101010101" pitchFamily="2" charset="-122"/>
              </a:rPr>
              <a:t>”</a:t>
            </a:r>
            <a:r>
              <a:rPr lang="en-US" altLang="zh-CN" sz="2800">
                <a:ea typeface="宋体" panose="02010600030101010101" pitchFamily="2" charset="-122"/>
              </a:rPr>
              <a:t> has been expanded to the 5 Ss</a:t>
            </a:r>
          </a:p>
        </p:txBody>
      </p:sp>
      <p:sp>
        <p:nvSpPr>
          <p:cNvPr id="24580"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02755"/>
                                        </p:tgtEl>
                                        <p:attrNameLst>
                                          <p:attrName>style.visibility</p:attrName>
                                        </p:attrNameLst>
                                      </p:cBhvr>
                                      <p:to>
                                        <p:strVal val="visible"/>
                                      </p:to>
                                    </p:set>
                                    <p:animEffect transition="in" filter="strips(downRight)">
                                      <p:cBhvr>
                                        <p:cTn id="7" dur="500"/>
                                        <p:tgtEl>
                                          <p:spTgt spid="202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228600" y="2514600"/>
            <a:ext cx="1654175" cy="1676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4147" name="Line 3"/>
          <p:cNvSpPr>
            <a:spLocks noChangeShapeType="1"/>
          </p:cNvSpPr>
          <p:nvPr/>
        </p:nvSpPr>
        <p:spPr bwMode="auto">
          <a:xfrm>
            <a:off x="228600" y="3124200"/>
            <a:ext cx="1654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48" name="Text Box 4"/>
          <p:cNvSpPr txBox="1">
            <a:spLocks noChangeArrowheads="1"/>
          </p:cNvSpPr>
          <p:nvPr/>
        </p:nvSpPr>
        <p:spPr bwMode="auto">
          <a:xfrm>
            <a:off x="228600" y="2486025"/>
            <a:ext cx="1600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Receive / Credit</a:t>
            </a:r>
          </a:p>
          <a:p>
            <a:pPr eaLnBrk="1" hangingPunct="1">
              <a:spcBef>
                <a:spcPct val="0"/>
              </a:spcBef>
              <a:spcAft>
                <a:spcPct val="0"/>
              </a:spcAft>
              <a:buFontTx/>
              <a:buNone/>
            </a:pPr>
            <a:r>
              <a:rPr lang="en-US" altLang="zh-CN" sz="1200" b="0">
                <a:ea typeface="宋体" panose="02010600030101010101" pitchFamily="2" charset="-122"/>
              </a:rPr>
              <a:t>Check / Reconcile</a:t>
            </a:r>
          </a:p>
          <a:p>
            <a:pPr eaLnBrk="1" hangingPunct="1">
              <a:spcBef>
                <a:spcPct val="0"/>
              </a:spcBef>
              <a:spcAft>
                <a:spcPct val="0"/>
              </a:spcAft>
              <a:buFontTx/>
              <a:buNone/>
            </a:pPr>
            <a:r>
              <a:rPr lang="en-US" altLang="zh-CN" sz="1200" b="0">
                <a:ea typeface="宋体" panose="02010600030101010101" pitchFamily="2" charset="-122"/>
              </a:rPr>
              <a:t>Confirm</a:t>
            </a:r>
          </a:p>
        </p:txBody>
      </p:sp>
      <p:sp>
        <p:nvSpPr>
          <p:cNvPr id="134149" name="Text Box 5"/>
          <p:cNvSpPr txBox="1">
            <a:spLocks noChangeArrowheads="1"/>
          </p:cNvSpPr>
          <p:nvPr/>
        </p:nvSpPr>
        <p:spPr bwMode="auto">
          <a:xfrm>
            <a:off x="228600" y="3886200"/>
            <a:ext cx="968375" cy="3333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400" b="0">
                <a:ea typeface="宋体" panose="02010600030101010101" pitchFamily="2" charset="-122"/>
              </a:rPr>
              <a:t>MRP/FIN</a:t>
            </a:r>
          </a:p>
        </p:txBody>
      </p:sp>
      <p:sp>
        <p:nvSpPr>
          <p:cNvPr id="134150" name="Rectangle 6"/>
          <p:cNvSpPr>
            <a:spLocks noChangeArrowheads="1"/>
          </p:cNvSpPr>
          <p:nvPr/>
        </p:nvSpPr>
        <p:spPr bwMode="auto">
          <a:xfrm>
            <a:off x="6365875" y="1476375"/>
            <a:ext cx="898525"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4151" name="Rectangle 7"/>
          <p:cNvSpPr>
            <a:spLocks noChangeArrowheads="1"/>
          </p:cNvSpPr>
          <p:nvPr/>
        </p:nvSpPr>
        <p:spPr bwMode="auto">
          <a:xfrm>
            <a:off x="6248400" y="2085975"/>
            <a:ext cx="1158875"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4152" name="Text Box 8"/>
          <p:cNvSpPr txBox="1">
            <a:spLocks noChangeArrowheads="1"/>
          </p:cNvSpPr>
          <p:nvPr/>
        </p:nvSpPr>
        <p:spPr bwMode="auto">
          <a:xfrm>
            <a:off x="6477000" y="16256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ea typeface="宋体" panose="02010600030101010101" pitchFamily="2" charset="-122"/>
              </a:rPr>
              <a:t>MRP</a:t>
            </a:r>
          </a:p>
        </p:txBody>
      </p:sp>
      <p:sp>
        <p:nvSpPr>
          <p:cNvPr id="134153" name="Text Box 9"/>
          <p:cNvSpPr txBox="1">
            <a:spLocks noChangeArrowheads="1"/>
          </p:cNvSpPr>
          <p:nvPr/>
        </p:nvSpPr>
        <p:spPr bwMode="auto">
          <a:xfrm>
            <a:off x="211138" y="4343400"/>
            <a:ext cx="1846262" cy="758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400" b="0">
                <a:ea typeface="宋体" panose="02010600030101010101" pitchFamily="2" charset="-122"/>
              </a:rPr>
              <a:t>P/T &lt; 10 min</a:t>
            </a:r>
          </a:p>
          <a:p>
            <a:pPr eaLnBrk="1" hangingPunct="1">
              <a:spcBef>
                <a:spcPct val="0"/>
              </a:spcBef>
              <a:spcAft>
                <a:spcPct val="0"/>
              </a:spcAft>
              <a:buFontTx/>
              <a:buNone/>
            </a:pPr>
            <a:r>
              <a:rPr lang="en-US" altLang="zh-CN" sz="1400" b="0">
                <a:ea typeface="宋体" panose="02010600030101010101" pitchFamily="2" charset="-122"/>
              </a:rPr>
              <a:t>% accept = 90%</a:t>
            </a:r>
          </a:p>
          <a:p>
            <a:pPr eaLnBrk="1" hangingPunct="1">
              <a:spcBef>
                <a:spcPct val="0"/>
              </a:spcBef>
              <a:spcAft>
                <a:spcPct val="0"/>
              </a:spcAft>
              <a:buFontTx/>
              <a:buNone/>
            </a:pPr>
            <a:r>
              <a:rPr lang="en-US" altLang="zh-CN" sz="1400" b="0">
                <a:ea typeface="宋体" panose="02010600030101010101" pitchFamily="2" charset="-122"/>
              </a:rPr>
              <a:t>Batch = 1</a:t>
            </a:r>
          </a:p>
        </p:txBody>
      </p:sp>
      <p:sp>
        <p:nvSpPr>
          <p:cNvPr id="134154" name="Text Box 10"/>
          <p:cNvSpPr txBox="1">
            <a:spLocks noChangeArrowheads="1"/>
          </p:cNvSpPr>
          <p:nvPr/>
        </p:nvSpPr>
        <p:spPr bwMode="auto">
          <a:xfrm>
            <a:off x="3397250" y="533400"/>
            <a:ext cx="2924175"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Order Entry Process</a:t>
            </a:r>
          </a:p>
          <a:p>
            <a:pPr algn="ctr" eaLnBrk="1" hangingPunct="1">
              <a:spcBef>
                <a:spcPct val="0"/>
              </a:spcBef>
              <a:spcAft>
                <a:spcPct val="0"/>
              </a:spcAft>
              <a:buFontTx/>
              <a:buNone/>
            </a:pPr>
            <a:r>
              <a:rPr lang="en-US" altLang="zh-CN" sz="1800" b="0">
                <a:ea typeface="宋体" panose="02010600030101010101" pitchFamily="2" charset="-122"/>
              </a:rPr>
              <a:t>Future State  - Sept. 2007</a:t>
            </a:r>
          </a:p>
        </p:txBody>
      </p:sp>
      <p:sp>
        <p:nvSpPr>
          <p:cNvPr id="134155" name="Line 11"/>
          <p:cNvSpPr>
            <a:spLocks noChangeShapeType="1"/>
          </p:cNvSpPr>
          <p:nvPr/>
        </p:nvSpPr>
        <p:spPr bwMode="auto">
          <a:xfrm flipV="1">
            <a:off x="1060450" y="1692275"/>
            <a:ext cx="311150" cy="7461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4156" name="Text Box 12"/>
          <p:cNvSpPr txBox="1">
            <a:spLocks noChangeArrowheads="1"/>
          </p:cNvSpPr>
          <p:nvPr/>
        </p:nvSpPr>
        <p:spPr bwMode="auto">
          <a:xfrm>
            <a:off x="533400" y="1828800"/>
            <a:ext cx="1566863" cy="376238"/>
          </a:xfrm>
          <a:prstGeom prst="rect">
            <a:avLst/>
          </a:prstGeom>
          <a:solidFill>
            <a:srgbClr val="FF9900"/>
          </a:solidFill>
          <a:ln w="9525">
            <a:solidFill>
              <a:schemeClr val="tx1"/>
            </a:solidFill>
            <a:miter lim="800000"/>
            <a:headEnd/>
            <a:tailEnd/>
          </a:ln>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solidFill>
                  <a:schemeClr val="bg1"/>
                </a:solidFill>
                <a:ea typeface="宋体" panose="02010600030101010101" pitchFamily="2" charset="-122"/>
              </a:rPr>
              <a:t>Phone / Web</a:t>
            </a:r>
          </a:p>
        </p:txBody>
      </p:sp>
      <p:sp>
        <p:nvSpPr>
          <p:cNvPr id="134157" name="AutoShape 13"/>
          <p:cNvSpPr>
            <a:spLocks noChangeArrowheads="1"/>
          </p:cNvSpPr>
          <p:nvPr/>
        </p:nvSpPr>
        <p:spPr bwMode="auto">
          <a:xfrm rot="-623578">
            <a:off x="2095500" y="2424113"/>
            <a:ext cx="4135438" cy="317500"/>
          </a:xfrm>
          <a:prstGeom prst="rightArrow">
            <a:avLst>
              <a:gd name="adj1" fmla="val 50000"/>
              <a:gd name="adj2" fmla="val 325625"/>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grpSp>
        <p:nvGrpSpPr>
          <p:cNvPr id="134158" name="Group 14"/>
          <p:cNvGrpSpPr>
            <a:grpSpLocks/>
          </p:cNvGrpSpPr>
          <p:nvPr/>
        </p:nvGrpSpPr>
        <p:grpSpPr bwMode="auto">
          <a:xfrm>
            <a:off x="228600" y="547688"/>
            <a:ext cx="1676400" cy="1144587"/>
            <a:chOff x="144" y="345"/>
            <a:chExt cx="1056" cy="721"/>
          </a:xfrm>
        </p:grpSpPr>
        <p:sp>
          <p:nvSpPr>
            <p:cNvPr id="134174" name="Text Box 15"/>
            <p:cNvSpPr txBox="1">
              <a:spLocks noChangeArrowheads="1"/>
            </p:cNvSpPr>
            <p:nvPr/>
          </p:nvSpPr>
          <p:spPr bwMode="auto">
            <a:xfrm>
              <a:off x="144" y="464"/>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Incoming</a:t>
              </a:r>
            </a:p>
            <a:p>
              <a:pPr algn="ctr" eaLnBrk="1" hangingPunct="1">
                <a:spcBef>
                  <a:spcPct val="0"/>
                </a:spcBef>
                <a:spcAft>
                  <a:spcPct val="0"/>
                </a:spcAft>
                <a:buFontTx/>
                <a:buNone/>
              </a:pPr>
              <a:r>
                <a:rPr lang="en-US" altLang="zh-CN" sz="1800" b="0">
                  <a:ea typeface="宋体" panose="02010600030101010101" pitchFamily="2" charset="-122"/>
                </a:rPr>
                <a:t>Orders</a:t>
              </a:r>
            </a:p>
          </p:txBody>
        </p:sp>
        <p:sp>
          <p:nvSpPr>
            <p:cNvPr id="134175" name="Rectangle 16"/>
            <p:cNvSpPr>
              <a:spLocks noChangeArrowheads="1"/>
            </p:cNvSpPr>
            <p:nvPr/>
          </p:nvSpPr>
          <p:spPr bwMode="auto">
            <a:xfrm>
              <a:off x="228" y="345"/>
              <a:ext cx="879"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4176" name="Freeform 17"/>
            <p:cNvSpPr>
              <a:spLocks/>
            </p:cNvSpPr>
            <p:nvPr/>
          </p:nvSpPr>
          <p:spPr bwMode="auto">
            <a:xfrm>
              <a:off x="249" y="367"/>
              <a:ext cx="836" cy="674"/>
            </a:xfrm>
            <a:custGeom>
              <a:avLst/>
              <a:gdLst>
                <a:gd name="T0" fmla="*/ 0 w 836"/>
                <a:gd name="T1" fmla="*/ 113 h 674"/>
                <a:gd name="T2" fmla="*/ 0 w 836"/>
                <a:gd name="T3" fmla="*/ 674 h 674"/>
                <a:gd name="T4" fmla="*/ 836 w 836"/>
                <a:gd name="T5" fmla="*/ 674 h 674"/>
                <a:gd name="T6" fmla="*/ 836 w 836"/>
                <a:gd name="T7" fmla="*/ 0 h 674"/>
                <a:gd name="T8" fmla="*/ 0 60000 65536"/>
                <a:gd name="T9" fmla="*/ 0 60000 65536"/>
                <a:gd name="T10" fmla="*/ 0 60000 65536"/>
                <a:gd name="T11" fmla="*/ 0 60000 65536"/>
                <a:gd name="T12" fmla="*/ 0 w 836"/>
                <a:gd name="T13" fmla="*/ 0 h 674"/>
                <a:gd name="T14" fmla="*/ 836 w 836"/>
                <a:gd name="T15" fmla="*/ 674 h 674"/>
              </a:gdLst>
              <a:ahLst/>
              <a:cxnLst>
                <a:cxn ang="T8">
                  <a:pos x="T0" y="T1"/>
                </a:cxn>
                <a:cxn ang="T9">
                  <a:pos x="T2" y="T3"/>
                </a:cxn>
                <a:cxn ang="T10">
                  <a:pos x="T4" y="T5"/>
                </a:cxn>
                <a:cxn ang="T11">
                  <a:pos x="T6" y="T7"/>
                </a:cxn>
              </a:cxnLst>
              <a:rect l="T12" t="T13" r="T14" b="T15"/>
              <a:pathLst>
                <a:path w="836" h="674">
                  <a:moveTo>
                    <a:pt x="0" y="113"/>
                  </a:moveTo>
                  <a:lnTo>
                    <a:pt x="0" y="674"/>
                  </a:lnTo>
                  <a:lnTo>
                    <a:pt x="836" y="674"/>
                  </a:lnTo>
                  <a:lnTo>
                    <a:pt x="83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77" name="Line 18"/>
            <p:cNvSpPr>
              <a:spLocks noChangeShapeType="1"/>
            </p:cNvSpPr>
            <p:nvPr/>
          </p:nvSpPr>
          <p:spPr bwMode="auto">
            <a:xfrm flipV="1">
              <a:off x="509"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8" name="Line 19"/>
            <p:cNvSpPr>
              <a:spLocks noChangeShapeType="1"/>
            </p:cNvSpPr>
            <p:nvPr/>
          </p:nvSpPr>
          <p:spPr bwMode="auto">
            <a:xfrm flipV="1">
              <a:off x="824" y="367"/>
              <a:ext cx="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9" name="Line 20"/>
            <p:cNvSpPr>
              <a:spLocks noChangeShapeType="1"/>
            </p:cNvSpPr>
            <p:nvPr/>
          </p:nvSpPr>
          <p:spPr bwMode="auto">
            <a:xfrm flipV="1">
              <a:off x="824" y="367"/>
              <a:ext cx="261"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80" name="Line 21"/>
            <p:cNvSpPr>
              <a:spLocks noChangeShapeType="1"/>
            </p:cNvSpPr>
            <p:nvPr/>
          </p:nvSpPr>
          <p:spPr bwMode="auto">
            <a:xfrm flipV="1">
              <a:off x="509" y="367"/>
              <a:ext cx="315"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81" name="Line 22"/>
            <p:cNvSpPr>
              <a:spLocks noChangeShapeType="1"/>
            </p:cNvSpPr>
            <p:nvPr/>
          </p:nvSpPr>
          <p:spPr bwMode="auto">
            <a:xfrm flipV="1">
              <a:off x="249" y="367"/>
              <a:ext cx="26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4159" name="Group 23"/>
          <p:cNvGrpSpPr>
            <a:grpSpLocks/>
          </p:cNvGrpSpPr>
          <p:nvPr/>
        </p:nvGrpSpPr>
        <p:grpSpPr bwMode="auto">
          <a:xfrm>
            <a:off x="1981200" y="3429000"/>
            <a:ext cx="3810000" cy="152400"/>
            <a:chOff x="1680" y="1152"/>
            <a:chExt cx="480" cy="48"/>
          </a:xfrm>
        </p:grpSpPr>
        <p:sp>
          <p:nvSpPr>
            <p:cNvPr id="134171" name="Line 24"/>
            <p:cNvSpPr>
              <a:spLocks noChangeShapeType="1"/>
            </p:cNvSpPr>
            <p:nvPr/>
          </p:nvSpPr>
          <p:spPr bwMode="auto">
            <a:xfrm>
              <a:off x="1680" y="12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2" name="Line 25"/>
            <p:cNvSpPr>
              <a:spLocks noChangeShapeType="1"/>
            </p:cNvSpPr>
            <p:nvPr/>
          </p:nvSpPr>
          <p:spPr bwMode="auto">
            <a:xfrm>
              <a:off x="1824" y="1152"/>
              <a:ext cx="96"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3" name="Line 26"/>
            <p:cNvSpPr>
              <a:spLocks noChangeShapeType="1"/>
            </p:cNvSpPr>
            <p:nvPr/>
          </p:nvSpPr>
          <p:spPr bwMode="auto">
            <a:xfrm>
              <a:off x="1824" y="1152"/>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4160" name="Text Box 27"/>
          <p:cNvSpPr txBox="1">
            <a:spLocks noChangeArrowheads="1"/>
          </p:cNvSpPr>
          <p:nvPr/>
        </p:nvSpPr>
        <p:spPr bwMode="auto">
          <a:xfrm>
            <a:off x="7696200" y="1828800"/>
            <a:ext cx="1262063"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200" b="0">
                <a:ea typeface="宋体" panose="02010600030101010101" pitchFamily="2" charset="-122"/>
              </a:rPr>
              <a:t>Schedule</a:t>
            </a:r>
          </a:p>
          <a:p>
            <a:pPr eaLnBrk="1" hangingPunct="1">
              <a:spcBef>
                <a:spcPct val="0"/>
              </a:spcBef>
              <a:spcAft>
                <a:spcPct val="0"/>
              </a:spcAft>
              <a:buFontTx/>
              <a:buNone/>
            </a:pPr>
            <a:r>
              <a:rPr lang="en-US" altLang="zh-CN" sz="1200" b="0">
                <a:ea typeface="宋体" panose="02010600030101010101" pitchFamily="2" charset="-122"/>
              </a:rPr>
              <a:t>Production</a:t>
            </a:r>
          </a:p>
          <a:p>
            <a:pPr eaLnBrk="1" hangingPunct="1">
              <a:spcBef>
                <a:spcPct val="0"/>
              </a:spcBef>
              <a:spcAft>
                <a:spcPct val="0"/>
              </a:spcAft>
              <a:buFontTx/>
              <a:buNone/>
            </a:pPr>
            <a:r>
              <a:rPr lang="en-US" altLang="zh-CN" sz="1200" b="0">
                <a:ea typeface="宋体" panose="02010600030101010101" pitchFamily="2" charset="-122"/>
              </a:rPr>
              <a:t>via FG Kanban</a:t>
            </a:r>
          </a:p>
        </p:txBody>
      </p:sp>
      <p:grpSp>
        <p:nvGrpSpPr>
          <p:cNvPr id="134161" name="Group 28"/>
          <p:cNvGrpSpPr>
            <a:grpSpLocks/>
          </p:cNvGrpSpPr>
          <p:nvPr/>
        </p:nvGrpSpPr>
        <p:grpSpPr bwMode="auto">
          <a:xfrm>
            <a:off x="5965825" y="2755900"/>
            <a:ext cx="1654175" cy="1752600"/>
            <a:chOff x="3758" y="1736"/>
            <a:chExt cx="1042" cy="1104"/>
          </a:xfrm>
        </p:grpSpPr>
        <p:grpSp>
          <p:nvGrpSpPr>
            <p:cNvPr id="134167" name="Group 29"/>
            <p:cNvGrpSpPr>
              <a:grpSpLocks/>
            </p:cNvGrpSpPr>
            <p:nvPr/>
          </p:nvGrpSpPr>
          <p:grpSpPr bwMode="auto">
            <a:xfrm>
              <a:off x="3758" y="1736"/>
              <a:ext cx="1042" cy="1104"/>
              <a:chOff x="2352" y="1296"/>
              <a:chExt cx="816" cy="624"/>
            </a:xfrm>
          </p:grpSpPr>
          <p:sp>
            <p:nvSpPr>
              <p:cNvPr id="134169" name="Rectangle 30"/>
              <p:cNvSpPr>
                <a:spLocks noChangeArrowheads="1"/>
              </p:cNvSpPr>
              <p:nvPr/>
            </p:nvSpPr>
            <p:spPr bwMode="auto">
              <a:xfrm>
                <a:off x="2352" y="1296"/>
                <a:ext cx="816" cy="6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en-US" sz="1800" b="0">
                  <a:ea typeface="宋体" panose="02010600030101010101" pitchFamily="2" charset="-122"/>
                </a:endParaRPr>
              </a:p>
            </p:txBody>
          </p:sp>
          <p:sp>
            <p:nvSpPr>
              <p:cNvPr id="134170" name="Line 31"/>
              <p:cNvSpPr>
                <a:spLocks noChangeShapeType="1"/>
              </p:cNvSpPr>
              <p:nvPr/>
            </p:nvSpPr>
            <p:spPr bwMode="auto">
              <a:xfrm>
                <a:off x="2352" y="1488"/>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4168" name="Text Box 32"/>
            <p:cNvSpPr txBox="1">
              <a:spLocks noChangeArrowheads="1"/>
            </p:cNvSpPr>
            <p:nvPr/>
          </p:nvSpPr>
          <p:spPr bwMode="auto">
            <a:xfrm>
              <a:off x="3926" y="1796"/>
              <a:ext cx="8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800" b="0">
                  <a:ea typeface="宋体" panose="02010600030101010101" pitchFamily="2" charset="-122"/>
                </a:rPr>
                <a:t>Shipping</a:t>
              </a:r>
            </a:p>
          </p:txBody>
        </p:sp>
      </p:grpSp>
      <p:sp>
        <p:nvSpPr>
          <p:cNvPr id="134162" name="Text Box 33"/>
          <p:cNvSpPr txBox="1">
            <a:spLocks noChangeArrowheads="1"/>
          </p:cNvSpPr>
          <p:nvPr/>
        </p:nvSpPr>
        <p:spPr bwMode="auto">
          <a:xfrm>
            <a:off x="4857750" y="5029200"/>
            <a:ext cx="3016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009900"/>
                </a:solidFill>
                <a:ea typeface="宋体" panose="02010600030101010101" pitchFamily="2" charset="-122"/>
              </a:rPr>
              <a:t>Total Lead Time &lt; 10 Minutes</a:t>
            </a:r>
          </a:p>
        </p:txBody>
      </p:sp>
      <p:sp>
        <p:nvSpPr>
          <p:cNvPr id="134163" name="Text Box 34"/>
          <p:cNvSpPr txBox="1">
            <a:spLocks noChangeArrowheads="1"/>
          </p:cNvSpPr>
          <p:nvPr/>
        </p:nvSpPr>
        <p:spPr bwMode="auto">
          <a:xfrm>
            <a:off x="4829175" y="5365750"/>
            <a:ext cx="3636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009900"/>
                </a:solidFill>
                <a:ea typeface="宋体" panose="02010600030101010101" pitchFamily="2" charset="-122"/>
              </a:rPr>
              <a:t>Total Processing Time &lt; 10 Minutes</a:t>
            </a:r>
          </a:p>
        </p:txBody>
      </p:sp>
      <p:sp>
        <p:nvSpPr>
          <p:cNvPr id="134164" name="Text Box 35"/>
          <p:cNvSpPr txBox="1">
            <a:spLocks noChangeArrowheads="1"/>
          </p:cNvSpPr>
          <p:nvPr/>
        </p:nvSpPr>
        <p:spPr bwMode="auto">
          <a:xfrm>
            <a:off x="1752600" y="5365750"/>
            <a:ext cx="2854325" cy="366713"/>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ctr" eaLnBrk="1" hangingPunct="1">
              <a:spcBef>
                <a:spcPct val="0"/>
              </a:spcBef>
              <a:spcAft>
                <a:spcPct val="0"/>
              </a:spcAft>
              <a:buFontTx/>
              <a:buNone/>
            </a:pPr>
            <a:r>
              <a:rPr lang="en-US" altLang="zh-CN" sz="1800" b="0">
                <a:ea typeface="宋体" panose="02010600030101010101" pitchFamily="2" charset="-122"/>
              </a:rPr>
              <a:t>Future State Metrics!</a:t>
            </a:r>
          </a:p>
        </p:txBody>
      </p:sp>
      <p:sp>
        <p:nvSpPr>
          <p:cNvPr id="134165" name="Text Box 36"/>
          <p:cNvSpPr txBox="1">
            <a:spLocks noChangeArrowheads="1"/>
          </p:cNvSpPr>
          <p:nvPr/>
        </p:nvSpPr>
        <p:spPr bwMode="auto">
          <a:xfrm>
            <a:off x="4857750" y="5702300"/>
            <a:ext cx="241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r>
              <a:rPr lang="en-US" altLang="zh-CN" sz="1600" b="0">
                <a:solidFill>
                  <a:srgbClr val="009900"/>
                </a:solidFill>
                <a:ea typeface="宋体" panose="02010600030101010101" pitchFamily="2" charset="-122"/>
              </a:rPr>
              <a:t>First Pass Yield &gt; 90%</a:t>
            </a:r>
          </a:p>
        </p:txBody>
      </p:sp>
      <p:sp>
        <p:nvSpPr>
          <p:cNvPr id="134166" name="页脚占位符 1"/>
          <p:cNvSpPr>
            <a:spLocks noGrp="1"/>
          </p:cNvSpPr>
          <p:nvPr>
            <p:ph type="ftr" sz="quarter" idx="11"/>
          </p:nvPr>
        </p:nvSpPr>
        <p:spPr bwMode="auto">
          <a:xfrm>
            <a:off x="401638" y="6553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2286000" y="4495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zh-CN" sz="2400" b="0">
              <a:latin typeface="Times New Roman" panose="02020603050405020304" pitchFamily="18" charset="0"/>
              <a:ea typeface="宋体" panose="02010600030101010101" pitchFamily="2" charset="-122"/>
            </a:endParaRPr>
          </a:p>
        </p:txBody>
      </p:sp>
      <p:sp>
        <p:nvSpPr>
          <p:cNvPr id="136195" name="Text Box 3"/>
          <p:cNvSpPr txBox="1">
            <a:spLocks noChangeArrowheads="1"/>
          </p:cNvSpPr>
          <p:nvPr/>
        </p:nvSpPr>
        <p:spPr bwMode="auto">
          <a:xfrm>
            <a:off x="1584325" y="4384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zh-CN" sz="2400" b="0">
              <a:latin typeface="Times New Roman" panose="02020603050405020304" pitchFamily="18" charset="0"/>
              <a:ea typeface="宋体" panose="02010600030101010101" pitchFamily="2" charset="-122"/>
            </a:endParaRPr>
          </a:p>
        </p:txBody>
      </p:sp>
      <p:sp>
        <p:nvSpPr>
          <p:cNvPr id="136196" name="Rectangle 4"/>
          <p:cNvSpPr>
            <a:spLocks noGrp="1" noChangeArrowheads="1"/>
          </p:cNvSpPr>
          <p:nvPr>
            <p:ph type="body" idx="1"/>
          </p:nvPr>
        </p:nvSpPr>
        <p:spPr>
          <a:xfrm>
            <a:off x="457200" y="1066800"/>
            <a:ext cx="8153400" cy="4572000"/>
          </a:xfrm>
          <a:noFill/>
        </p:spPr>
        <p:txBody>
          <a:bodyPr lIns="92075" tIns="46038" rIns="92075" bIns="46038"/>
          <a:lstStyle/>
          <a:p>
            <a:pPr marL="0" indent="0" eaLnBrk="1" hangingPunct="1">
              <a:buFont typeface="Wingdings" panose="05000000000000000000" pitchFamily="2" charset="2"/>
              <a:buChar char="ü"/>
            </a:pPr>
            <a:r>
              <a:rPr lang="en-US" altLang="zh-CN" smtClean="0">
                <a:ea typeface="宋体" panose="02010600030101010101" pitchFamily="2" charset="-122"/>
              </a:rPr>
              <a:t>ALL processes have WASTE that cost you MONEY.</a:t>
            </a:r>
          </a:p>
          <a:p>
            <a:pPr marL="0" indent="0" eaLnBrk="1" hangingPunct="1">
              <a:buFont typeface="Wingdings" panose="05000000000000000000" pitchFamily="2" charset="2"/>
              <a:buChar char="ü"/>
            </a:pPr>
            <a:endParaRPr lang="en-US" altLang="zh-CN" smtClean="0">
              <a:ea typeface="宋体" panose="02010600030101010101" pitchFamily="2" charset="-122"/>
            </a:endParaRPr>
          </a:p>
          <a:p>
            <a:pPr marL="0" indent="0" eaLnBrk="1" hangingPunct="1">
              <a:buFont typeface="Wingdings" panose="05000000000000000000" pitchFamily="2" charset="2"/>
              <a:buChar char="ü"/>
            </a:pPr>
            <a:r>
              <a:rPr lang="en-US" altLang="zh-CN" smtClean="0">
                <a:ea typeface="宋体" panose="02010600030101010101" pitchFamily="2" charset="-122"/>
              </a:rPr>
              <a:t>Improvement requires change.  To change a process you have to understand the process.</a:t>
            </a:r>
            <a:endParaRPr lang="en-US" altLang="zh-CN" i="1" u="sng" smtClean="0">
              <a:ea typeface="宋体" panose="02010600030101010101" pitchFamily="2" charset="-122"/>
            </a:endParaRPr>
          </a:p>
          <a:p>
            <a:pPr marL="0" indent="0" eaLnBrk="1" hangingPunct="1">
              <a:buFont typeface="Wingdings" panose="05000000000000000000" pitchFamily="2" charset="2"/>
              <a:buChar char="ü"/>
            </a:pPr>
            <a:endParaRPr lang="en-US" altLang="zh-CN" sz="2400" smtClean="0">
              <a:solidFill>
                <a:srgbClr val="808080"/>
              </a:solidFill>
              <a:ea typeface="宋体" panose="02010600030101010101" pitchFamily="2" charset="-122"/>
            </a:endParaRPr>
          </a:p>
          <a:p>
            <a:pPr marL="0" indent="0" eaLnBrk="1" hangingPunct="1">
              <a:buFont typeface="Wingdings" panose="05000000000000000000" pitchFamily="2" charset="2"/>
              <a:buChar char="ü"/>
            </a:pPr>
            <a:r>
              <a:rPr lang="en-US" altLang="zh-CN" smtClean="0">
                <a:ea typeface="宋体" panose="02010600030101010101" pitchFamily="2" charset="-122"/>
              </a:rPr>
              <a:t>Process Excellence will not be achieved without involving people at all levels of the organization.</a:t>
            </a:r>
            <a:endParaRPr lang="en-US" altLang="zh-CN" sz="900" smtClean="0">
              <a:ea typeface="宋体" panose="02010600030101010101" pitchFamily="2" charset="-122"/>
            </a:endParaRPr>
          </a:p>
          <a:p>
            <a:pPr marL="0" indent="0" eaLnBrk="1" hangingPunct="1">
              <a:buFontTx/>
              <a:buNone/>
            </a:pPr>
            <a:endParaRPr lang="en-US" altLang="zh-CN" sz="900" smtClean="0">
              <a:ea typeface="宋体" panose="02010600030101010101" pitchFamily="2" charset="-122"/>
            </a:endParaRPr>
          </a:p>
          <a:p>
            <a:pPr marL="0" indent="0" eaLnBrk="1" hangingPunct="1">
              <a:buFontTx/>
              <a:buNone/>
            </a:pPr>
            <a:endParaRPr lang="en-US" altLang="zh-CN" smtClean="0">
              <a:ea typeface="宋体" panose="02010600030101010101" pitchFamily="2" charset="-122"/>
            </a:endParaRPr>
          </a:p>
        </p:txBody>
      </p:sp>
      <p:sp>
        <p:nvSpPr>
          <p:cNvPr id="49157" name="Rectangle 5"/>
          <p:cNvSpPr>
            <a:spLocks noGrp="1" noChangeArrowheads="1"/>
          </p:cNvSpPr>
          <p:nvPr>
            <p:ph type="title"/>
          </p:nvPr>
        </p:nvSpPr>
        <p:spPr>
          <a:xfrm>
            <a:off x="304800" y="152400"/>
            <a:ext cx="5627688" cy="533400"/>
          </a:xfrm>
        </p:spPr>
        <p:txBody>
          <a:bodyPr>
            <a:normAutofit fontScale="90000"/>
          </a:bodyPr>
          <a:lstStyle/>
          <a:p>
            <a:pPr eaLnBrk="1" hangingPunct="1">
              <a:defRPr/>
            </a:pPr>
            <a:r>
              <a:rPr lang="en-US" altLang="zh-CN" dirty="0" smtClean="0">
                <a:ea typeface="宋体" charset="-122"/>
              </a:rPr>
              <a:t>Summary:</a:t>
            </a:r>
          </a:p>
        </p:txBody>
      </p:sp>
      <p:sp>
        <p:nvSpPr>
          <p:cNvPr id="136198"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152400"/>
            <a:ext cx="8382000" cy="533400"/>
          </a:xfrm>
        </p:spPr>
        <p:txBody>
          <a:bodyPr>
            <a:normAutofit fontScale="90000"/>
          </a:bodyPr>
          <a:lstStyle/>
          <a:p>
            <a:pPr eaLnBrk="1" fontAlgn="auto" hangingPunct="1">
              <a:spcAft>
                <a:spcPts val="0"/>
              </a:spcAft>
              <a:defRPr/>
            </a:pPr>
            <a:r>
              <a:rPr lang="en-US" altLang="zh-CN" dirty="0" smtClean="0">
                <a:ea typeface="宋体" charset="-122"/>
              </a:rPr>
              <a:t>What you should learn</a:t>
            </a:r>
            <a:endParaRPr lang="zh-CN" altLang="en-US" dirty="0" smtClean="0">
              <a:ea typeface="宋体" charset="-122"/>
            </a:endParaRPr>
          </a:p>
        </p:txBody>
      </p:sp>
      <p:sp>
        <p:nvSpPr>
          <p:cNvPr id="4099" name="内容占位符 2"/>
          <p:cNvSpPr>
            <a:spLocks noGrp="1"/>
          </p:cNvSpPr>
          <p:nvPr>
            <p:ph idx="1"/>
          </p:nvPr>
        </p:nvSpPr>
        <p:spPr/>
        <p:txBody>
          <a:bodyPr rtlCol="0">
            <a:normAutofit/>
          </a:bodyPr>
          <a:lstStyle/>
          <a:p>
            <a:pPr eaLnBrk="1" fontAlgn="auto" hangingPunct="1">
              <a:buFont typeface="Wingdings" panose="05000000000000000000" pitchFamily="2" charset="2"/>
              <a:buChar char="Ø"/>
              <a:defRPr/>
            </a:pPr>
            <a:r>
              <a:rPr lang="en-US" altLang="zh-CN" dirty="0" smtClean="0">
                <a:solidFill>
                  <a:schemeClr val="bg1">
                    <a:lumMod val="75000"/>
                  </a:schemeClr>
                </a:solidFill>
                <a:ea typeface="宋体" charset="-122"/>
              </a:rPr>
              <a:t>Just-In-Time (JIT)</a:t>
            </a:r>
          </a:p>
          <a:p>
            <a:pPr eaLnBrk="1" fontAlgn="auto" hangingPunct="1">
              <a:buFont typeface="Wingdings" panose="05000000000000000000" pitchFamily="2" charset="2"/>
              <a:buChar char="Ø"/>
              <a:defRPr/>
            </a:pPr>
            <a:r>
              <a:rPr lang="en-US" altLang="zh-CN" dirty="0" smtClean="0">
                <a:solidFill>
                  <a:schemeClr val="bg1">
                    <a:lumMod val="75000"/>
                  </a:schemeClr>
                </a:solidFill>
                <a:ea typeface="宋体" charset="-122"/>
              </a:rPr>
              <a:t>Value Stream Mapping (VSM) for lean manufacturing</a:t>
            </a:r>
          </a:p>
          <a:p>
            <a:pPr eaLnBrk="1" fontAlgn="auto" hangingPunct="1">
              <a:buFont typeface="Wingdings" panose="05000000000000000000" pitchFamily="2" charset="2"/>
              <a:buChar char="Ø"/>
              <a:defRPr/>
            </a:pPr>
            <a:r>
              <a:rPr lang="en-US" altLang="zh-CN" dirty="0" smtClean="0">
                <a:ea typeface="宋体" charset="-122"/>
              </a:rPr>
              <a:t>Theory of Constraints (TOC)</a:t>
            </a:r>
          </a:p>
          <a:p>
            <a:pPr marL="0" indent="0" eaLnBrk="1" fontAlgn="auto" hangingPunct="1">
              <a:defRPr/>
            </a:pPr>
            <a:endParaRPr lang="en-US" altLang="zh-CN" dirty="0" smtClean="0">
              <a:ea typeface="宋体" charset="-122"/>
            </a:endParaRPr>
          </a:p>
          <a:p>
            <a:pPr marL="0" indent="0" eaLnBrk="1" fontAlgn="auto" hangingPunct="1">
              <a:defRPr/>
            </a:pPr>
            <a:endParaRPr lang="zh-CN" altLang="en-US" dirty="0" smtClean="0">
              <a:ea typeface="宋体" charset="-122"/>
            </a:endParaRPr>
          </a:p>
        </p:txBody>
      </p:sp>
      <p:sp>
        <p:nvSpPr>
          <p:cNvPr id="137220"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rmAutofit fontScale="90000"/>
          </a:bodyPr>
          <a:lstStyle/>
          <a:p>
            <a:pPr eaLnBrk="1" hangingPunct="1">
              <a:defRPr/>
            </a:pPr>
            <a:r>
              <a:rPr lang="en-US" altLang="zh-CN" smtClean="0">
                <a:ea typeface="宋体" charset="-122"/>
              </a:rPr>
              <a:t>In Practice</a:t>
            </a:r>
            <a:endParaRPr lang="zh-CN" altLang="en-US" smtClean="0">
              <a:ea typeface="宋体" charset="-122"/>
            </a:endParaRPr>
          </a:p>
        </p:txBody>
      </p:sp>
      <p:sp>
        <p:nvSpPr>
          <p:cNvPr id="138243" name="内容占位符 2"/>
          <p:cNvSpPr>
            <a:spLocks noGrp="1"/>
          </p:cNvSpPr>
          <p:nvPr>
            <p:ph idx="1"/>
          </p:nvPr>
        </p:nvSpPr>
        <p:spPr>
          <a:xfrm>
            <a:off x="457200" y="914400"/>
            <a:ext cx="8153400" cy="5562600"/>
          </a:xfrm>
        </p:spPr>
        <p:txBody>
          <a:bodyPr/>
          <a:lstStyle/>
          <a:p>
            <a:pPr marL="0" indent="0" eaLnBrk="1" hangingPunct="1">
              <a:lnSpc>
                <a:spcPct val="150000"/>
              </a:lnSpc>
            </a:pPr>
            <a:r>
              <a:rPr lang="en-US" altLang="zh-CN" sz="2400" smtClean="0">
                <a:ea typeface="宋体" panose="02010600030101010101" pitchFamily="2" charset="-122"/>
              </a:rPr>
              <a:t>How do we measure or evaluate the efficiency or contribution of a person, a machine, or a department of manufacturing system??</a:t>
            </a:r>
            <a:endParaRPr lang="zh-CN" altLang="en-US" sz="2400" smtClean="0">
              <a:ea typeface="宋体" panose="02010600030101010101" pitchFamily="2" charset="-122"/>
            </a:endParaRPr>
          </a:p>
        </p:txBody>
      </p:sp>
      <p:sp>
        <p:nvSpPr>
          <p:cNvPr id="138244"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52227" name="Rectangle 2"/>
          <p:cNvSpPr>
            <a:spLocks noGrp="1" noChangeArrowheads="1"/>
          </p:cNvSpPr>
          <p:nvPr>
            <p:ph type="title"/>
          </p:nvPr>
        </p:nvSpPr>
        <p:spPr>
          <a:xfrm>
            <a:off x="457200" y="152400"/>
            <a:ext cx="7239000" cy="533400"/>
          </a:xfrm>
        </p:spPr>
        <p:txBody>
          <a:bodyPr>
            <a:normAutofit fontScale="90000"/>
          </a:bodyPr>
          <a:lstStyle/>
          <a:p>
            <a:pPr eaLnBrk="1" hangingPunct="1">
              <a:defRPr/>
            </a:pPr>
            <a:r>
              <a:rPr lang="en-US" altLang="zh-CN" dirty="0" smtClean="0">
                <a:ea typeface="宋体" charset="-122"/>
              </a:rPr>
              <a:t>Theory of Constraints</a:t>
            </a:r>
          </a:p>
        </p:txBody>
      </p:sp>
      <p:sp>
        <p:nvSpPr>
          <p:cNvPr id="139268" name="Rectangle 3"/>
          <p:cNvSpPr>
            <a:spLocks noGrp="1" noChangeArrowheads="1"/>
          </p:cNvSpPr>
          <p:nvPr>
            <p:ph type="body" idx="1"/>
          </p:nvPr>
        </p:nvSpPr>
        <p:spPr/>
        <p:txBody>
          <a:bodyPr/>
          <a:lstStyle/>
          <a:p>
            <a:pPr marL="0" indent="0" eaLnBrk="1" hangingPunct="1"/>
            <a:r>
              <a:rPr lang="en-US" altLang="zh-CN" sz="2400" smtClean="0">
                <a:solidFill>
                  <a:srgbClr val="FF0000"/>
                </a:solidFill>
                <a:ea typeface="宋体" panose="02010600030101010101" pitchFamily="2" charset="-122"/>
              </a:rPr>
              <a:t>Significance of bottlenecks</a:t>
            </a:r>
          </a:p>
          <a:p>
            <a:pPr lvl="1" eaLnBrk="1" hangingPunct="1"/>
            <a:r>
              <a:rPr lang="en-US" altLang="zh-CN" sz="2400" smtClean="0">
                <a:ea typeface="宋体" panose="02010600030101010101" pitchFamily="2" charset="-122"/>
              </a:rPr>
              <a:t>Maximum speed of the process is the speed of the slowest operation</a:t>
            </a:r>
          </a:p>
          <a:p>
            <a:pPr lvl="1" eaLnBrk="1" hangingPunct="1"/>
            <a:r>
              <a:rPr lang="en-US" altLang="zh-CN" sz="2400" smtClean="0">
                <a:ea typeface="宋体" panose="02010600030101010101" pitchFamily="2" charset="-122"/>
              </a:rPr>
              <a:t>Any improvements will be wasted unless the bottleneck is relieved</a:t>
            </a:r>
          </a:p>
          <a:p>
            <a:pPr lvl="2" eaLnBrk="1" hangingPunct="1"/>
            <a:r>
              <a:rPr lang="en-US" altLang="zh-CN" sz="2000" smtClean="0">
                <a:ea typeface="宋体" panose="02010600030101010101" pitchFamily="2" charset="-122"/>
              </a:rPr>
              <a:t>Bottlenecks must be identified and improved if the process is to be improved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53251" name="Rectangle 2"/>
          <p:cNvSpPr>
            <a:spLocks noGrp="1" noChangeArrowheads="1"/>
          </p:cNvSpPr>
          <p:nvPr>
            <p:ph type="title"/>
          </p:nvPr>
        </p:nvSpPr>
        <p:spPr>
          <a:xfrm>
            <a:off x="457200" y="152400"/>
            <a:ext cx="6858000" cy="533400"/>
          </a:xfrm>
        </p:spPr>
        <p:txBody>
          <a:bodyPr>
            <a:normAutofit fontScale="90000"/>
          </a:bodyPr>
          <a:lstStyle/>
          <a:p>
            <a:pPr eaLnBrk="1" hangingPunct="1">
              <a:defRPr/>
            </a:pPr>
            <a:r>
              <a:rPr lang="en-US" altLang="zh-CN" dirty="0" smtClean="0">
                <a:ea typeface="宋体" charset="-122"/>
              </a:rPr>
              <a:t>Theory of Constraints</a:t>
            </a:r>
          </a:p>
        </p:txBody>
      </p:sp>
      <p:sp>
        <p:nvSpPr>
          <p:cNvPr id="140292" name="Rectangle 3"/>
          <p:cNvSpPr>
            <a:spLocks noGrp="1" noChangeArrowheads="1"/>
          </p:cNvSpPr>
          <p:nvPr>
            <p:ph type="body" idx="1"/>
          </p:nvPr>
        </p:nvSpPr>
        <p:spPr>
          <a:xfrm>
            <a:off x="457200" y="914400"/>
            <a:ext cx="8077200" cy="5562600"/>
          </a:xfrm>
        </p:spPr>
        <p:txBody>
          <a:bodyPr/>
          <a:lstStyle/>
          <a:p>
            <a:pPr marL="0" indent="0" eaLnBrk="1" hangingPunct="1">
              <a:lnSpc>
                <a:spcPct val="150000"/>
              </a:lnSpc>
            </a:pPr>
            <a:r>
              <a:rPr lang="en-US" altLang="zh-CN" sz="2400" smtClean="0">
                <a:solidFill>
                  <a:srgbClr val="FF0000"/>
                </a:solidFill>
                <a:ea typeface="宋体" panose="02010600030101010101" pitchFamily="2" charset="-122"/>
              </a:rPr>
              <a:t>Purpose is to identify bottlenecks or other constraints and exploit them to the extent possible</a:t>
            </a:r>
          </a:p>
          <a:p>
            <a:pPr lvl="1" eaLnBrk="1" hangingPunct="1">
              <a:lnSpc>
                <a:spcPct val="150000"/>
              </a:lnSpc>
            </a:pPr>
            <a:r>
              <a:rPr lang="en-US" altLang="zh-CN" sz="2400" smtClean="0">
                <a:ea typeface="宋体" panose="02010600030101010101" pitchFamily="2" charset="-122"/>
              </a:rPr>
              <a:t>Identification of constraints allows management to take action to alleviate the constraint in the future</a:t>
            </a:r>
          </a:p>
          <a:p>
            <a:pPr lvl="2" eaLnBrk="1" hangingPunct="1">
              <a:lnSpc>
                <a:spcPct val="150000"/>
              </a:lnSpc>
            </a:pPr>
            <a:r>
              <a:rPr lang="en-US" altLang="zh-CN" sz="2000" smtClean="0">
                <a:ea typeface="宋体" panose="02010600030101010101" pitchFamily="2" charset="-122"/>
              </a:rPr>
              <a:t>Reduce cycle time</a:t>
            </a:r>
          </a:p>
          <a:p>
            <a:pPr lvl="3" eaLnBrk="1" hangingPunct="1">
              <a:lnSpc>
                <a:spcPct val="150000"/>
              </a:lnSpc>
            </a:pPr>
            <a:r>
              <a:rPr lang="en-US" altLang="zh-CN" sz="2000" smtClean="0">
                <a:ea typeface="宋体" panose="02010600030101010101" pitchFamily="2" charset="-122"/>
              </a:rPr>
              <a:t>Time from receipt of customer order to shipment</a:t>
            </a:r>
          </a:p>
          <a:p>
            <a:pPr lvl="2" eaLnBrk="1" hangingPunct="1">
              <a:lnSpc>
                <a:spcPct val="150000"/>
              </a:lnSpc>
            </a:pPr>
            <a:r>
              <a:rPr lang="en-US" altLang="zh-CN" sz="2000" smtClean="0">
                <a:ea typeface="宋体" panose="02010600030101010101" pitchFamily="2" charset="-122"/>
              </a:rPr>
              <a:t>Improve manufacturing cycle efficiency (MCE)</a:t>
            </a:r>
          </a:p>
          <a:p>
            <a:pPr lvl="3" eaLnBrk="1" hangingPunct="1">
              <a:lnSpc>
                <a:spcPct val="150000"/>
              </a:lnSpc>
            </a:pPr>
            <a:r>
              <a:rPr lang="en-US" altLang="zh-CN" sz="2000" smtClean="0">
                <a:ea typeface="宋体" panose="02010600030101010101" pitchFamily="2" charset="-122"/>
              </a:rPr>
              <a:t>Processing time / total cycle time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54275" name="Rectangle 2"/>
          <p:cNvSpPr>
            <a:spLocks noGrp="1" noChangeArrowheads="1"/>
          </p:cNvSpPr>
          <p:nvPr>
            <p:ph type="title"/>
          </p:nvPr>
        </p:nvSpPr>
        <p:spPr/>
        <p:txBody>
          <a:bodyPr>
            <a:normAutofit fontScale="90000"/>
          </a:bodyPr>
          <a:lstStyle/>
          <a:p>
            <a:pPr eaLnBrk="1" hangingPunct="1">
              <a:defRPr/>
            </a:pPr>
            <a:r>
              <a:rPr lang="en-US" altLang="zh-CN" smtClean="0">
                <a:ea typeface="宋体" charset="-122"/>
              </a:rPr>
              <a:t>The Need for TOC</a:t>
            </a:r>
          </a:p>
        </p:txBody>
      </p:sp>
      <p:sp>
        <p:nvSpPr>
          <p:cNvPr id="141316" name="Rectangle 3"/>
          <p:cNvSpPr>
            <a:spLocks noGrp="1" noChangeArrowheads="1"/>
          </p:cNvSpPr>
          <p:nvPr>
            <p:ph type="body" idx="1"/>
          </p:nvPr>
        </p:nvSpPr>
        <p:spPr>
          <a:xfrm>
            <a:off x="457200" y="914400"/>
            <a:ext cx="8077200" cy="5562600"/>
          </a:xfrm>
        </p:spPr>
        <p:txBody>
          <a:bodyPr/>
          <a:lstStyle/>
          <a:p>
            <a:pPr marL="0" indent="0" eaLnBrk="1" hangingPunct="1">
              <a:lnSpc>
                <a:spcPct val="150000"/>
              </a:lnSpc>
            </a:pPr>
            <a:r>
              <a:rPr lang="en-US" altLang="zh-CN" sz="2400" smtClean="0">
                <a:solidFill>
                  <a:srgbClr val="FF0000"/>
                </a:solidFill>
                <a:ea typeface="宋体" panose="02010600030101010101" pitchFamily="2" charset="-122"/>
              </a:rPr>
              <a:t>Theory of Constraints</a:t>
            </a:r>
          </a:p>
          <a:p>
            <a:pPr lvl="1" eaLnBrk="1" hangingPunct="1">
              <a:lnSpc>
                <a:spcPct val="150000"/>
              </a:lnSpc>
            </a:pPr>
            <a:r>
              <a:rPr lang="en-US" altLang="zh-CN" sz="2400" smtClean="0">
                <a:ea typeface="宋体" panose="02010600030101010101" pitchFamily="2" charset="-122"/>
              </a:rPr>
              <a:t>Uses linear programming to determine best use of limited resources</a:t>
            </a:r>
          </a:p>
          <a:p>
            <a:pPr lvl="2" eaLnBrk="1" hangingPunct="1">
              <a:lnSpc>
                <a:spcPct val="150000"/>
              </a:lnSpc>
            </a:pPr>
            <a:r>
              <a:rPr lang="en-US" altLang="zh-CN" sz="2000" smtClean="0">
                <a:ea typeface="宋体" panose="02010600030101010101" pitchFamily="2" charset="-122"/>
              </a:rPr>
              <a:t>Indicates what should be produced and in what quantities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55299" name="Rectangle 2"/>
          <p:cNvSpPr>
            <a:spLocks noGrp="1" noChangeArrowheads="1"/>
          </p:cNvSpPr>
          <p:nvPr>
            <p:ph type="title"/>
          </p:nvPr>
        </p:nvSpPr>
        <p:spPr>
          <a:xfrm>
            <a:off x="457200" y="152400"/>
            <a:ext cx="7391400" cy="533400"/>
          </a:xfrm>
        </p:spPr>
        <p:txBody>
          <a:bodyPr>
            <a:normAutofit fontScale="90000"/>
          </a:bodyPr>
          <a:lstStyle/>
          <a:p>
            <a:pPr eaLnBrk="1" hangingPunct="1">
              <a:defRPr/>
            </a:pPr>
            <a:r>
              <a:rPr lang="en-US" altLang="zh-CN" dirty="0" smtClean="0">
                <a:ea typeface="宋体" charset="-122"/>
              </a:rPr>
              <a:t>Theory of Constraints</a:t>
            </a:r>
          </a:p>
        </p:txBody>
      </p:sp>
      <p:sp>
        <p:nvSpPr>
          <p:cNvPr id="142340" name="Rectangle 3"/>
          <p:cNvSpPr>
            <a:spLocks noGrp="1" noChangeArrowheads="1"/>
          </p:cNvSpPr>
          <p:nvPr>
            <p:ph type="body" idx="1"/>
          </p:nvPr>
        </p:nvSpPr>
        <p:spPr>
          <a:xfrm>
            <a:off x="457200" y="1219200"/>
            <a:ext cx="8077200" cy="4953000"/>
          </a:xfrm>
        </p:spPr>
        <p:txBody>
          <a:bodyPr/>
          <a:lstStyle/>
          <a:p>
            <a:pPr marL="0" indent="0" eaLnBrk="1" hangingPunct="1">
              <a:lnSpc>
                <a:spcPct val="150000"/>
              </a:lnSpc>
            </a:pPr>
            <a:r>
              <a:rPr lang="en-US" altLang="zh-CN" smtClean="0">
                <a:solidFill>
                  <a:srgbClr val="FF0000"/>
                </a:solidFill>
                <a:ea typeface="宋体" panose="02010600030101010101" pitchFamily="2" charset="-122"/>
              </a:rPr>
              <a:t>Constraining resource must be maximized</a:t>
            </a:r>
          </a:p>
          <a:p>
            <a:pPr lvl="1" eaLnBrk="1" hangingPunct="1">
              <a:lnSpc>
                <a:spcPct val="150000"/>
              </a:lnSpc>
            </a:pPr>
            <a:r>
              <a:rPr lang="en-US" altLang="zh-CN" smtClean="0">
                <a:ea typeface="宋体" panose="02010600030101010101" pitchFamily="2" charset="-122"/>
              </a:rPr>
              <a:t>All other operations must be geared toward this goal</a:t>
            </a:r>
          </a:p>
          <a:p>
            <a:pPr lvl="2" eaLnBrk="1" hangingPunct="1">
              <a:lnSpc>
                <a:spcPct val="150000"/>
              </a:lnSpc>
            </a:pPr>
            <a:r>
              <a:rPr lang="en-US" altLang="zh-CN" smtClean="0">
                <a:ea typeface="宋体" panose="02010600030101010101" pitchFamily="2" charset="-122"/>
              </a:rPr>
              <a:t>May require </a:t>
            </a:r>
            <a:r>
              <a:rPr lang="en-US" altLang="zh-CN" smtClean="0">
                <a:solidFill>
                  <a:srgbClr val="FF0000"/>
                </a:solidFill>
                <a:ea typeface="宋体" panose="02010600030101010101" pitchFamily="2" charset="-122"/>
              </a:rPr>
              <a:t>suboptimization </a:t>
            </a:r>
            <a:r>
              <a:rPr lang="en-US" altLang="zh-CN" smtClean="0">
                <a:ea typeface="宋体" panose="02010600030101010101" pitchFamily="2" charset="-122"/>
              </a:rPr>
              <a:t>in other areas</a:t>
            </a:r>
          </a:p>
          <a:p>
            <a:pPr lvl="3" eaLnBrk="1" hangingPunct="1">
              <a:lnSpc>
                <a:spcPct val="150000"/>
              </a:lnSpc>
            </a:pPr>
            <a:r>
              <a:rPr lang="en-US" altLang="zh-CN" smtClean="0">
                <a:ea typeface="宋体" panose="02010600030101010101" pitchFamily="2" charset="-122"/>
              </a:rPr>
              <a:t>Upstream operations must provide only what the constraint can handle</a:t>
            </a:r>
          </a:p>
          <a:p>
            <a:pPr lvl="3" eaLnBrk="1" hangingPunct="1">
              <a:lnSpc>
                <a:spcPct val="150000"/>
              </a:lnSpc>
            </a:pPr>
            <a:r>
              <a:rPr lang="en-US" altLang="zh-CN" smtClean="0">
                <a:ea typeface="宋体" panose="02010600030101010101" pitchFamily="2" charset="-122"/>
              </a:rPr>
              <a:t>Downstream operations will only receive what the constraint can put out</a:t>
            </a:r>
          </a:p>
          <a:p>
            <a:pPr lvl="1" eaLnBrk="1" hangingPunct="1">
              <a:lnSpc>
                <a:spcPct val="150000"/>
              </a:lnSpc>
            </a:pPr>
            <a:endParaRPr lang="en-US" altLang="zh-CN" smtClean="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56323" name="Rectangle 2"/>
          <p:cNvSpPr>
            <a:spLocks noGrp="1" noChangeArrowheads="1"/>
          </p:cNvSpPr>
          <p:nvPr>
            <p:ph type="title"/>
          </p:nvPr>
        </p:nvSpPr>
        <p:spPr>
          <a:xfrm>
            <a:off x="457200" y="152400"/>
            <a:ext cx="8153400" cy="533400"/>
          </a:xfrm>
        </p:spPr>
        <p:txBody>
          <a:bodyPr>
            <a:normAutofit fontScale="90000"/>
          </a:bodyPr>
          <a:lstStyle/>
          <a:p>
            <a:pPr eaLnBrk="1" hangingPunct="1">
              <a:defRPr/>
            </a:pPr>
            <a:r>
              <a:rPr lang="en-US" altLang="zh-CN" dirty="0" smtClean="0">
                <a:ea typeface="宋体" charset="-122"/>
              </a:rPr>
              <a:t>Theory of Constraints</a:t>
            </a:r>
          </a:p>
        </p:txBody>
      </p:sp>
      <p:sp>
        <p:nvSpPr>
          <p:cNvPr id="143364" name="Rectangle 3"/>
          <p:cNvSpPr>
            <a:spLocks noGrp="1" noChangeArrowheads="1"/>
          </p:cNvSpPr>
          <p:nvPr>
            <p:ph type="body" idx="1"/>
          </p:nvPr>
        </p:nvSpPr>
        <p:spPr>
          <a:xfrm>
            <a:off x="457200" y="914400"/>
            <a:ext cx="7924800" cy="5562600"/>
          </a:xfrm>
        </p:spPr>
        <p:txBody>
          <a:bodyPr/>
          <a:lstStyle/>
          <a:p>
            <a:pPr marL="0" indent="0" eaLnBrk="1" hangingPunct="1">
              <a:lnSpc>
                <a:spcPct val="150000"/>
              </a:lnSpc>
            </a:pPr>
            <a:r>
              <a:rPr lang="en-US" altLang="zh-CN" smtClean="0">
                <a:solidFill>
                  <a:srgbClr val="FF0000"/>
                </a:solidFill>
                <a:ea typeface="宋体" panose="02010600030101010101" pitchFamily="2" charset="-122"/>
              </a:rPr>
              <a:t>Constraint must be kept operating at its full capacity</a:t>
            </a:r>
          </a:p>
          <a:p>
            <a:pPr lvl="1" eaLnBrk="1" hangingPunct="1">
              <a:lnSpc>
                <a:spcPct val="150000"/>
              </a:lnSpc>
            </a:pPr>
            <a:r>
              <a:rPr lang="en-US" altLang="zh-CN" smtClean="0">
                <a:ea typeface="宋体" panose="02010600030101010101" pitchFamily="2" charset="-122"/>
              </a:rPr>
              <a:t>If not, the entire process slows further</a:t>
            </a:r>
          </a:p>
          <a:p>
            <a:pPr marL="0" indent="0" eaLnBrk="1" hangingPunct="1">
              <a:lnSpc>
                <a:spcPct val="150000"/>
              </a:lnSpc>
            </a:pPr>
            <a:r>
              <a:rPr lang="en-US" altLang="zh-CN" smtClean="0">
                <a:solidFill>
                  <a:srgbClr val="FF0000"/>
                </a:solidFill>
                <a:ea typeface="宋体" panose="02010600030101010101" pitchFamily="2" charset="-122"/>
              </a:rPr>
              <a:t>Focus is on maximizing throughput</a:t>
            </a:r>
          </a:p>
          <a:p>
            <a:pPr lvl="1" eaLnBrk="1" hangingPunct="1">
              <a:lnSpc>
                <a:spcPct val="150000"/>
              </a:lnSpc>
            </a:pPr>
            <a:r>
              <a:rPr lang="en-US" altLang="zh-CN" smtClean="0">
                <a:ea typeface="宋体" panose="02010600030101010101" pitchFamily="2" charset="-122"/>
              </a:rPr>
              <a:t>Sales – totally variable costs</a:t>
            </a:r>
          </a:p>
          <a:p>
            <a:pPr lvl="1" eaLnBrk="1" hangingPunct="1">
              <a:lnSpc>
                <a:spcPct val="150000"/>
              </a:lnSpc>
            </a:pPr>
            <a:r>
              <a:rPr lang="en-US" altLang="zh-CN" smtClean="0">
                <a:ea typeface="宋体" panose="02010600030101010101" pitchFamily="2" charset="-122"/>
              </a:rPr>
              <a:t>All other costs treated as fixed operational expenses</a:t>
            </a:r>
          </a:p>
          <a:p>
            <a:pPr lvl="2" eaLnBrk="1" hangingPunct="1">
              <a:lnSpc>
                <a:spcPct val="150000"/>
              </a:lnSpc>
            </a:pPr>
            <a:r>
              <a:rPr lang="en-US" altLang="zh-CN" smtClean="0">
                <a:ea typeface="宋体" panose="02010600030101010101" pitchFamily="2" charset="-122"/>
              </a:rPr>
              <a:t>Cannot vary much in the short-run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57347" name="Rectangle 2"/>
          <p:cNvSpPr>
            <a:spLocks noGrp="1" noChangeArrowheads="1"/>
          </p:cNvSpPr>
          <p:nvPr>
            <p:ph type="title"/>
          </p:nvPr>
        </p:nvSpPr>
        <p:spPr>
          <a:xfrm>
            <a:off x="457200" y="152400"/>
            <a:ext cx="7315200" cy="533400"/>
          </a:xfrm>
        </p:spPr>
        <p:txBody>
          <a:bodyPr>
            <a:normAutofit fontScale="90000"/>
          </a:bodyPr>
          <a:lstStyle/>
          <a:p>
            <a:pPr eaLnBrk="1" hangingPunct="1">
              <a:defRPr/>
            </a:pPr>
            <a:r>
              <a:rPr lang="en-US" altLang="zh-CN" dirty="0" smtClean="0">
                <a:ea typeface="宋体" charset="-122"/>
              </a:rPr>
              <a:t>Theory of Constraints</a:t>
            </a:r>
          </a:p>
        </p:txBody>
      </p:sp>
      <p:sp>
        <p:nvSpPr>
          <p:cNvPr id="144388" name="Rectangle 3"/>
          <p:cNvSpPr>
            <a:spLocks noGrp="1" noChangeArrowheads="1"/>
          </p:cNvSpPr>
          <p:nvPr>
            <p:ph type="body" idx="1"/>
          </p:nvPr>
        </p:nvSpPr>
        <p:spPr/>
        <p:txBody>
          <a:bodyPr/>
          <a:lstStyle/>
          <a:p>
            <a:pPr marL="0" indent="0" eaLnBrk="1" hangingPunct="1">
              <a:spcBef>
                <a:spcPct val="50000"/>
              </a:spcBef>
            </a:pPr>
            <a:r>
              <a:rPr lang="en-US" altLang="zh-CN" smtClean="0">
                <a:solidFill>
                  <a:srgbClr val="FF0000"/>
                </a:solidFill>
                <a:ea typeface="宋体" panose="02010600030101010101" pitchFamily="2" charset="-122"/>
              </a:rPr>
              <a:t>Based on the concepts of drum, buffer and ropes</a:t>
            </a:r>
          </a:p>
          <a:p>
            <a:pPr lvl="1" eaLnBrk="1" hangingPunct="1">
              <a:spcBef>
                <a:spcPct val="50000"/>
              </a:spcBef>
            </a:pPr>
            <a:r>
              <a:rPr lang="en-US" altLang="zh-CN" smtClean="0">
                <a:ea typeface="宋体" panose="02010600030101010101" pitchFamily="2" charset="-122"/>
              </a:rPr>
              <a:t>Drum</a:t>
            </a:r>
          </a:p>
          <a:p>
            <a:pPr lvl="2" eaLnBrk="1" hangingPunct="1">
              <a:spcBef>
                <a:spcPct val="50000"/>
              </a:spcBef>
            </a:pPr>
            <a:r>
              <a:rPr lang="en-US" altLang="zh-CN" smtClean="0">
                <a:ea typeface="宋体" panose="02010600030101010101" pitchFamily="2" charset="-122"/>
              </a:rPr>
              <a:t>Output of the constraint is the drumbeat</a:t>
            </a:r>
          </a:p>
          <a:p>
            <a:pPr lvl="3" eaLnBrk="1" hangingPunct="1">
              <a:spcBef>
                <a:spcPct val="50000"/>
              </a:spcBef>
            </a:pPr>
            <a:r>
              <a:rPr lang="en-US" altLang="zh-CN" smtClean="0">
                <a:ea typeface="宋体" panose="02010600030101010101" pitchFamily="2" charset="-122"/>
              </a:rPr>
              <a:t>Sets the tempo for other operations</a:t>
            </a:r>
          </a:p>
          <a:p>
            <a:pPr lvl="3" eaLnBrk="1" hangingPunct="1">
              <a:spcBef>
                <a:spcPct val="50000"/>
              </a:spcBef>
            </a:pPr>
            <a:r>
              <a:rPr lang="en-US" altLang="zh-CN" smtClean="0">
                <a:ea typeface="宋体" panose="02010600030101010101" pitchFamily="2" charset="-122"/>
              </a:rPr>
              <a:t>Tells upstream operations what to produce</a:t>
            </a:r>
          </a:p>
          <a:p>
            <a:pPr lvl="3" eaLnBrk="1" hangingPunct="1">
              <a:spcBef>
                <a:spcPct val="50000"/>
              </a:spcBef>
            </a:pPr>
            <a:r>
              <a:rPr lang="en-US" altLang="zh-CN" smtClean="0">
                <a:ea typeface="宋体" panose="02010600030101010101" pitchFamily="2" charset="-122"/>
              </a:rPr>
              <a:t>Tells downstream operations what to expect</a:t>
            </a:r>
          </a:p>
          <a:p>
            <a:pPr lvl="1" eaLnBrk="1" hangingPunct="1"/>
            <a:r>
              <a:rPr lang="en-US" altLang="zh-CN" smtClean="0">
                <a:ea typeface="宋体" panose="02010600030101010101" pitchFamily="2" charset="-122"/>
              </a:rPr>
              <a:t>Buffer</a:t>
            </a:r>
          </a:p>
          <a:p>
            <a:pPr lvl="2" eaLnBrk="1" hangingPunct="1"/>
            <a:r>
              <a:rPr lang="en-US" altLang="zh-CN" smtClean="0">
                <a:ea typeface="宋体" panose="02010600030101010101" pitchFamily="2" charset="-122"/>
              </a:rPr>
              <a:t>Stockpile of work in process in front of constraint</a:t>
            </a:r>
          </a:p>
          <a:p>
            <a:pPr lvl="3" eaLnBrk="1" hangingPunct="1"/>
            <a:r>
              <a:rPr lang="en-US" altLang="zh-CN" smtClean="0">
                <a:ea typeface="宋体" panose="02010600030101010101" pitchFamily="2" charset="-122"/>
              </a:rPr>
              <a:t>Precaution to keep constraint running if upstream operations are interrupted</a:t>
            </a:r>
          </a:p>
          <a:p>
            <a:pPr lvl="1" eaLnBrk="1" hangingPunct="1"/>
            <a:r>
              <a:rPr lang="en-US" altLang="zh-CN" smtClean="0">
                <a:ea typeface="宋体" panose="02010600030101010101" pitchFamily="2" charset="-122"/>
              </a:rPr>
              <a:t>Rope</a:t>
            </a:r>
          </a:p>
          <a:p>
            <a:pPr lvl="2" eaLnBrk="1" hangingPunct="1"/>
            <a:r>
              <a:rPr lang="en-US" altLang="zh-CN" smtClean="0">
                <a:ea typeface="宋体" panose="02010600030101010101" pitchFamily="2" charset="-122"/>
              </a:rPr>
              <a:t>Sequence of processes prior to and including the constraint</a:t>
            </a:r>
          </a:p>
          <a:p>
            <a:pPr lvl="3" eaLnBrk="1" hangingPunct="1"/>
            <a:r>
              <a:rPr lang="en-US" altLang="zh-CN" smtClean="0">
                <a:ea typeface="宋体" panose="02010600030101010101" pitchFamily="2" charset="-122"/>
              </a:rPr>
              <a:t>Want to “pull” the rope at the maximum speed</a:t>
            </a:r>
          </a:p>
          <a:p>
            <a:pPr lvl="4" eaLnBrk="1" hangingPunct="1"/>
            <a:r>
              <a:rPr lang="en-US" altLang="zh-CN" smtClean="0">
                <a:ea typeface="宋体" panose="02010600030101010101" pitchFamily="2" charset="-122"/>
              </a:rPr>
              <a:t>Speed of the constraint</a:t>
            </a:r>
          </a:p>
          <a:p>
            <a:pPr lvl="1" eaLnBrk="1" hangingPunct="1">
              <a:spcBef>
                <a:spcPct val="50000"/>
              </a:spcBef>
            </a:pPr>
            <a:endParaRPr lang="en-US" altLang="zh-CN" smtClean="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85800" y="-152400"/>
            <a:ext cx="7772400" cy="852488"/>
          </a:xfrm>
          <a:extLst/>
        </p:spPr>
        <p:txBody>
          <a:bodyPr/>
          <a:lstStyle/>
          <a:p>
            <a:pPr eaLnBrk="1" hangingPunct="1">
              <a:defRPr/>
            </a:pPr>
            <a:r>
              <a:rPr lang="en-US" sz="3200" dirty="0" smtClean="0"/>
              <a:t>The 5 Ss</a:t>
            </a:r>
          </a:p>
        </p:txBody>
      </p:sp>
      <p:sp>
        <p:nvSpPr>
          <p:cNvPr id="204803" name="Rectangle 3"/>
          <p:cNvSpPr>
            <a:spLocks noGrp="1" noChangeArrowheads="1"/>
          </p:cNvSpPr>
          <p:nvPr>
            <p:ph type="body" idx="1"/>
          </p:nvPr>
        </p:nvSpPr>
        <p:spPr>
          <a:xfrm>
            <a:off x="685800" y="1219200"/>
            <a:ext cx="7772400" cy="4478338"/>
          </a:xfrm>
        </p:spPr>
        <p:txBody>
          <a:bodyPr/>
          <a:lstStyle/>
          <a:p>
            <a:pPr eaLnBrk="1" hangingPunct="1">
              <a:lnSpc>
                <a:spcPct val="150000"/>
              </a:lnSpc>
              <a:buFont typeface="Arial" panose="020B0604020202020204" pitchFamily="34" charset="0"/>
              <a:buChar char="•"/>
            </a:pPr>
            <a:r>
              <a:rPr lang="en-US" altLang="zh-CN" smtClean="0">
                <a:solidFill>
                  <a:srgbClr val="BF0922"/>
                </a:solidFill>
              </a:rPr>
              <a:t>Sort/segregate</a:t>
            </a:r>
            <a:r>
              <a:rPr lang="en-US" altLang="zh-CN" smtClean="0"/>
              <a:t> – when in doubt, throw it out</a:t>
            </a:r>
          </a:p>
          <a:p>
            <a:pPr eaLnBrk="1" hangingPunct="1">
              <a:lnSpc>
                <a:spcPct val="150000"/>
              </a:lnSpc>
              <a:buFont typeface="Arial" panose="020B0604020202020204" pitchFamily="34" charset="0"/>
              <a:buChar char="•"/>
            </a:pPr>
            <a:r>
              <a:rPr lang="en-US" altLang="zh-CN" smtClean="0">
                <a:solidFill>
                  <a:srgbClr val="BF0922"/>
                </a:solidFill>
              </a:rPr>
              <a:t>Simplify/straighten</a:t>
            </a:r>
            <a:r>
              <a:rPr lang="en-US" altLang="zh-CN" smtClean="0"/>
              <a:t> – methods analysis tools</a:t>
            </a:r>
          </a:p>
          <a:p>
            <a:pPr eaLnBrk="1" hangingPunct="1">
              <a:lnSpc>
                <a:spcPct val="150000"/>
              </a:lnSpc>
              <a:buFont typeface="Arial" panose="020B0604020202020204" pitchFamily="34" charset="0"/>
              <a:buChar char="•"/>
            </a:pPr>
            <a:r>
              <a:rPr lang="en-US" altLang="zh-CN" smtClean="0">
                <a:solidFill>
                  <a:srgbClr val="BF0922"/>
                </a:solidFill>
              </a:rPr>
              <a:t>Shine/sweep</a:t>
            </a:r>
            <a:r>
              <a:rPr lang="en-US" altLang="zh-CN" smtClean="0"/>
              <a:t> – clean daily</a:t>
            </a:r>
          </a:p>
          <a:p>
            <a:pPr eaLnBrk="1" hangingPunct="1">
              <a:lnSpc>
                <a:spcPct val="150000"/>
              </a:lnSpc>
              <a:buFont typeface="Arial" panose="020B0604020202020204" pitchFamily="34" charset="0"/>
              <a:buChar char="•"/>
            </a:pPr>
            <a:r>
              <a:rPr lang="en-US" altLang="zh-CN" smtClean="0">
                <a:solidFill>
                  <a:srgbClr val="BF0922"/>
                </a:solidFill>
              </a:rPr>
              <a:t>Standardize</a:t>
            </a:r>
            <a:r>
              <a:rPr lang="en-US" altLang="zh-CN" smtClean="0"/>
              <a:t> – remove variations from processes</a:t>
            </a:r>
          </a:p>
          <a:p>
            <a:pPr eaLnBrk="1" hangingPunct="1">
              <a:lnSpc>
                <a:spcPct val="150000"/>
              </a:lnSpc>
              <a:buFont typeface="Arial" panose="020B0604020202020204" pitchFamily="34" charset="0"/>
              <a:buChar char="•"/>
            </a:pPr>
            <a:r>
              <a:rPr lang="en-US" altLang="zh-CN" smtClean="0">
                <a:solidFill>
                  <a:srgbClr val="BF0922"/>
                </a:solidFill>
              </a:rPr>
              <a:t>Sustain/self-discipline</a:t>
            </a:r>
            <a:r>
              <a:rPr lang="en-US" altLang="zh-CN" smtClean="0"/>
              <a:t> – review work and recognize progress</a:t>
            </a:r>
          </a:p>
        </p:txBody>
      </p:sp>
      <p:sp>
        <p:nvSpPr>
          <p:cNvPr id="26628"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04803"/>
                                        </p:tgtEl>
                                        <p:attrNameLst>
                                          <p:attrName>style.visibility</p:attrName>
                                        </p:attrNameLst>
                                      </p:cBhvr>
                                      <p:to>
                                        <p:strVal val="visible"/>
                                      </p:to>
                                    </p:set>
                                    <p:animEffect transition="in" filter="strips(downRight)">
                                      <p:cBhvr>
                                        <p:cTn id="7" dur="1000"/>
                                        <p:tgtEl>
                                          <p:spTgt spid="204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页脚占位符 4"/>
          <p:cNvSpPr>
            <a:spLocks noGrp="1"/>
          </p:cNvSpPr>
          <p:nvPr>
            <p:ph type="ftr" sz="quarter" idx="11"/>
          </p:nvPr>
        </p:nvSpPr>
        <p:spPr bwMode="auto">
          <a:xfrm>
            <a:off x="457200" y="6172200"/>
            <a:ext cx="3429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59395" name="Rectangle 2"/>
          <p:cNvSpPr>
            <a:spLocks noGrp="1" noChangeArrowheads="1"/>
          </p:cNvSpPr>
          <p:nvPr>
            <p:ph type="title"/>
          </p:nvPr>
        </p:nvSpPr>
        <p:spPr>
          <a:xfrm>
            <a:off x="457200" y="152400"/>
            <a:ext cx="8229600" cy="533400"/>
          </a:xfrm>
        </p:spPr>
        <p:txBody>
          <a:bodyPr>
            <a:normAutofit fontScale="90000"/>
          </a:bodyPr>
          <a:lstStyle/>
          <a:p>
            <a:pPr eaLnBrk="1" hangingPunct="1">
              <a:defRPr/>
            </a:pPr>
            <a:r>
              <a:rPr lang="en-US" altLang="zh-CN" dirty="0" smtClean="0">
                <a:ea typeface="宋体" charset="-122"/>
              </a:rPr>
              <a:t>Steps in the TOC Process</a:t>
            </a:r>
          </a:p>
        </p:txBody>
      </p:sp>
      <p:sp>
        <p:nvSpPr>
          <p:cNvPr id="145412" name="Rectangle 3"/>
          <p:cNvSpPr>
            <a:spLocks noGrp="1" noChangeArrowheads="1"/>
          </p:cNvSpPr>
          <p:nvPr>
            <p:ph type="body" sz="half" idx="1"/>
          </p:nvPr>
        </p:nvSpPr>
        <p:spPr>
          <a:xfrm>
            <a:off x="304800" y="1905000"/>
            <a:ext cx="4033838" cy="4708525"/>
          </a:xfrm>
        </p:spPr>
        <p:txBody>
          <a:bodyPr/>
          <a:lstStyle/>
          <a:p>
            <a:pPr marL="0" indent="0" eaLnBrk="1" hangingPunct="1"/>
            <a:r>
              <a:rPr lang="en-US" altLang="zh-CN" sz="2400" smtClean="0">
                <a:ea typeface="宋体" panose="02010600030101010101" pitchFamily="2" charset="-122"/>
              </a:rPr>
              <a:t>Internal</a:t>
            </a:r>
          </a:p>
          <a:p>
            <a:pPr lvl="1" eaLnBrk="1" hangingPunct="1"/>
            <a:r>
              <a:rPr lang="en-US" altLang="zh-CN" smtClean="0">
                <a:ea typeface="宋体" panose="02010600030101010101" pitchFamily="2" charset="-122"/>
              </a:rPr>
              <a:t>Process constraints</a:t>
            </a:r>
          </a:p>
          <a:p>
            <a:pPr lvl="2" eaLnBrk="1" hangingPunct="1"/>
            <a:r>
              <a:rPr lang="en-US" altLang="zh-CN" smtClean="0">
                <a:ea typeface="宋体" panose="02010600030101010101" pitchFamily="2" charset="-122"/>
              </a:rPr>
              <a:t>Machine time, etc.</a:t>
            </a:r>
          </a:p>
          <a:p>
            <a:pPr lvl="1" eaLnBrk="1" hangingPunct="1"/>
            <a:r>
              <a:rPr lang="en-US" altLang="zh-CN" smtClean="0">
                <a:ea typeface="宋体" panose="02010600030101010101" pitchFamily="2" charset="-122"/>
              </a:rPr>
              <a:t>Policy constraints</a:t>
            </a:r>
          </a:p>
          <a:p>
            <a:pPr lvl="2" eaLnBrk="1" hangingPunct="1"/>
            <a:r>
              <a:rPr lang="en-US" altLang="zh-CN" smtClean="0">
                <a:ea typeface="宋体" panose="02010600030101010101" pitchFamily="2" charset="-122"/>
              </a:rPr>
              <a:t>No overtime, etc.</a:t>
            </a:r>
          </a:p>
        </p:txBody>
      </p:sp>
      <p:sp>
        <p:nvSpPr>
          <p:cNvPr id="145413" name="Rectangle 4"/>
          <p:cNvSpPr>
            <a:spLocks noGrp="1" noChangeArrowheads="1"/>
          </p:cNvSpPr>
          <p:nvPr>
            <p:ph type="body" sz="half" idx="2"/>
          </p:nvPr>
        </p:nvSpPr>
        <p:spPr>
          <a:xfrm>
            <a:off x="4800600" y="1905000"/>
            <a:ext cx="4038600" cy="3810000"/>
          </a:xfrm>
        </p:spPr>
        <p:txBody>
          <a:bodyPr/>
          <a:lstStyle/>
          <a:p>
            <a:pPr marL="0" indent="0" eaLnBrk="1" hangingPunct="1"/>
            <a:r>
              <a:rPr lang="en-US" altLang="zh-CN" sz="2400" smtClean="0">
                <a:ea typeface="宋体" panose="02010600030101010101" pitchFamily="2" charset="-122"/>
              </a:rPr>
              <a:t>External</a:t>
            </a:r>
          </a:p>
          <a:p>
            <a:pPr lvl="1" eaLnBrk="1" hangingPunct="1"/>
            <a:r>
              <a:rPr lang="en-US" altLang="zh-CN" smtClean="0">
                <a:ea typeface="宋体" panose="02010600030101010101" pitchFamily="2" charset="-122"/>
              </a:rPr>
              <a:t>Material constraints</a:t>
            </a:r>
          </a:p>
          <a:p>
            <a:pPr lvl="2" eaLnBrk="1" hangingPunct="1"/>
            <a:r>
              <a:rPr lang="en-US" altLang="zh-CN" smtClean="0">
                <a:ea typeface="宋体" panose="02010600030101010101" pitchFamily="2" charset="-122"/>
              </a:rPr>
              <a:t>Insufficient materials</a:t>
            </a:r>
          </a:p>
          <a:p>
            <a:pPr lvl="1" eaLnBrk="1" hangingPunct="1"/>
            <a:r>
              <a:rPr lang="en-US" altLang="zh-CN" smtClean="0">
                <a:ea typeface="宋体" panose="02010600030101010101" pitchFamily="2" charset="-122"/>
              </a:rPr>
              <a:t>Market constraints</a:t>
            </a:r>
          </a:p>
          <a:p>
            <a:pPr lvl="2" eaLnBrk="1" hangingPunct="1"/>
            <a:r>
              <a:rPr lang="en-US" altLang="zh-CN" smtClean="0">
                <a:ea typeface="宋体" panose="02010600030101010101" pitchFamily="2" charset="-122"/>
              </a:rPr>
              <a:t>Insufficient demand</a:t>
            </a:r>
          </a:p>
        </p:txBody>
      </p:sp>
      <p:sp>
        <p:nvSpPr>
          <p:cNvPr id="145414" name="Text Box 5"/>
          <p:cNvSpPr txBox="1">
            <a:spLocks noChangeArrowheads="1"/>
          </p:cNvSpPr>
          <p:nvPr/>
        </p:nvSpPr>
        <p:spPr bwMode="auto">
          <a:xfrm>
            <a:off x="1203325" y="1709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zh-CN" sz="2400" b="0">
              <a:latin typeface="Tahoma" panose="020B0604030504040204" pitchFamily="34" charset="0"/>
              <a:ea typeface="宋体" panose="02010600030101010101" pitchFamily="2" charset="-122"/>
            </a:endParaRPr>
          </a:p>
        </p:txBody>
      </p:sp>
      <p:sp>
        <p:nvSpPr>
          <p:cNvPr id="145415" name="Text Box 6"/>
          <p:cNvSpPr txBox="1">
            <a:spLocks noChangeArrowheads="1"/>
          </p:cNvSpPr>
          <p:nvPr/>
        </p:nvSpPr>
        <p:spPr bwMode="auto">
          <a:xfrm>
            <a:off x="457200" y="1143000"/>
            <a:ext cx="7696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60000"/>
              </a:spcBef>
              <a:spcAft>
                <a:spcPct val="0"/>
              </a:spcAft>
              <a:buClr>
                <a:schemeClr val="accent1"/>
              </a:buClr>
              <a:buSzPct val="130000"/>
              <a:buFont typeface="Wingdings" panose="05000000000000000000" pitchFamily="2" charset="2"/>
              <a:buChar char="§"/>
            </a:pPr>
            <a:r>
              <a:rPr lang="en-US" altLang="zh-CN" sz="3000" b="0">
                <a:solidFill>
                  <a:srgbClr val="FF0000"/>
                </a:solidFill>
                <a:latin typeface="Tahoma" panose="020B0604030504040204" pitchFamily="34" charset="0"/>
                <a:ea typeface="宋体" panose="02010600030101010101" pitchFamily="2" charset="-122"/>
              </a:rPr>
              <a:t> </a:t>
            </a:r>
            <a:r>
              <a:rPr lang="en-US" altLang="zh-CN" sz="3000">
                <a:solidFill>
                  <a:srgbClr val="FF0000"/>
                </a:solidFill>
                <a:latin typeface="Tahoma" panose="020B0604030504040204" pitchFamily="34" charset="0"/>
                <a:ea typeface="宋体" panose="02010600030101010101" pitchFamily="2" charset="-122"/>
              </a:rPr>
              <a:t>Step 1: </a:t>
            </a:r>
            <a:r>
              <a:rPr lang="en-US" altLang="zh-CN" sz="3000">
                <a:solidFill>
                  <a:srgbClr val="FF0000"/>
                </a:solidFill>
                <a:ea typeface="宋体" panose="02010600030101010101" pitchFamily="2" charset="-122"/>
              </a:rPr>
              <a:t>Identify the system constraints</a:t>
            </a:r>
          </a:p>
        </p:txBody>
      </p:sp>
      <p:sp>
        <p:nvSpPr>
          <p:cNvPr id="145416" name="Text Box 7"/>
          <p:cNvSpPr txBox="1">
            <a:spLocks noChangeArrowheads="1"/>
          </p:cNvSpPr>
          <p:nvPr/>
        </p:nvSpPr>
        <p:spPr bwMode="auto">
          <a:xfrm>
            <a:off x="1203325" y="56721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ct val="0"/>
              </a:spcAft>
              <a:buFontTx/>
              <a:buNone/>
            </a:pPr>
            <a:endParaRPr lang="zh-CN" altLang="zh-CN" sz="2400" b="0">
              <a:latin typeface="Tahoma" panose="020B0604030504040204" pitchFamily="34" charset="0"/>
              <a:ea typeface="宋体" panose="02010600030101010101" pitchFamily="2" charset="-122"/>
            </a:endParaRPr>
          </a:p>
        </p:txBody>
      </p:sp>
      <p:sp>
        <p:nvSpPr>
          <p:cNvPr id="145417" name="Text Box 8"/>
          <p:cNvSpPr txBox="1">
            <a:spLocks noChangeArrowheads="1"/>
          </p:cNvSpPr>
          <p:nvPr/>
        </p:nvSpPr>
        <p:spPr bwMode="auto">
          <a:xfrm>
            <a:off x="533400" y="5029200"/>
            <a:ext cx="807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spcBef>
                <a:spcPct val="50000"/>
              </a:spcBef>
              <a:spcAft>
                <a:spcPct val="0"/>
              </a:spcAft>
              <a:buClr>
                <a:schemeClr val="accent1"/>
              </a:buClr>
              <a:buSzPct val="110000"/>
              <a:buFont typeface="Wingdings" panose="05000000000000000000" pitchFamily="2" charset="2"/>
              <a:buChar char="§"/>
            </a:pPr>
            <a:r>
              <a:rPr lang="en-US" altLang="zh-CN" sz="3200" b="0">
                <a:latin typeface="Tahoma" panose="020B0604030504040204" pitchFamily="34" charset="0"/>
                <a:ea typeface="宋体" panose="02010600030101010101" pitchFamily="2" charset="-122"/>
              </a:rPr>
              <a:t> </a:t>
            </a:r>
            <a:r>
              <a:rPr lang="en-US" altLang="zh-CN" sz="3000" b="0">
                <a:latin typeface="Tahoma" panose="020B0604030504040204" pitchFamily="34" charset="0"/>
                <a:ea typeface="宋体" panose="02010600030101010101" pitchFamily="2" charset="-122"/>
              </a:rPr>
              <a:t>How is a constraint identified?</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60419" name="Rectangle 2"/>
          <p:cNvSpPr>
            <a:spLocks noGrp="1" noChangeArrowheads="1"/>
          </p:cNvSpPr>
          <p:nvPr>
            <p:ph type="title"/>
          </p:nvPr>
        </p:nvSpPr>
        <p:spPr>
          <a:xfrm>
            <a:off x="457200" y="152400"/>
            <a:ext cx="7848600" cy="533400"/>
          </a:xfrm>
        </p:spPr>
        <p:txBody>
          <a:bodyPr>
            <a:normAutofit fontScale="90000"/>
          </a:bodyPr>
          <a:lstStyle/>
          <a:p>
            <a:pPr eaLnBrk="1" hangingPunct="1">
              <a:defRPr/>
            </a:pPr>
            <a:r>
              <a:rPr lang="en-US" altLang="zh-CN" dirty="0" smtClean="0">
                <a:ea typeface="宋体" charset="-122"/>
              </a:rPr>
              <a:t>Steps in the TOC Process</a:t>
            </a:r>
          </a:p>
        </p:txBody>
      </p:sp>
      <p:sp>
        <p:nvSpPr>
          <p:cNvPr id="146436" name="Rectangle 3"/>
          <p:cNvSpPr>
            <a:spLocks noGrp="1" noChangeArrowheads="1"/>
          </p:cNvSpPr>
          <p:nvPr>
            <p:ph type="body" idx="1"/>
          </p:nvPr>
        </p:nvSpPr>
        <p:spPr/>
        <p:txBody>
          <a:bodyPr/>
          <a:lstStyle/>
          <a:p>
            <a:pPr marL="0" indent="0" eaLnBrk="1" hangingPunct="1"/>
            <a:r>
              <a:rPr lang="en-US" altLang="zh-CN" sz="2400" smtClean="0">
                <a:solidFill>
                  <a:srgbClr val="FF0000"/>
                </a:solidFill>
                <a:ea typeface="宋体" panose="02010600030101010101" pitchFamily="2" charset="-122"/>
              </a:rPr>
              <a:t>Step2: Decide how to exploit the constraint</a:t>
            </a:r>
          </a:p>
          <a:p>
            <a:pPr lvl="1" eaLnBrk="1" hangingPunct="1"/>
            <a:r>
              <a:rPr lang="en-US" altLang="zh-CN" sz="2400" smtClean="0">
                <a:ea typeface="宋体" panose="02010600030101010101" pitchFamily="2" charset="-122"/>
              </a:rPr>
              <a:t>Produce the most profitable product mix</a:t>
            </a:r>
          </a:p>
          <a:p>
            <a:pPr lvl="1" eaLnBrk="1" hangingPunct="1"/>
            <a:r>
              <a:rPr lang="en-US" altLang="zh-CN" sz="2400" smtClean="0">
                <a:ea typeface="宋体" panose="02010600030101010101" pitchFamily="2" charset="-122"/>
              </a:rPr>
              <a:t>Want it working at 100%</a:t>
            </a:r>
          </a:p>
          <a:p>
            <a:pPr lvl="2" eaLnBrk="1" hangingPunct="1"/>
            <a:r>
              <a:rPr lang="en-US" altLang="zh-CN" sz="2000" smtClean="0">
                <a:ea typeface="宋体" panose="02010600030101010101" pitchFamily="2" charset="-122"/>
              </a:rPr>
              <a:t>How much of a buffer?</a:t>
            </a:r>
          </a:p>
          <a:p>
            <a:pPr lvl="3" eaLnBrk="1" hangingPunct="1"/>
            <a:r>
              <a:rPr lang="en-US" altLang="zh-CN" sz="2000" smtClean="0">
                <a:ea typeface="宋体" panose="02010600030101010101" pitchFamily="2" charset="-122"/>
              </a:rPr>
              <a:t>Holding costs</a:t>
            </a:r>
          </a:p>
          <a:p>
            <a:pPr lvl="4" eaLnBrk="1" hangingPunct="1"/>
            <a:r>
              <a:rPr lang="en-US" altLang="zh-CN" sz="2000" smtClean="0">
                <a:ea typeface="宋体" panose="02010600030101010101" pitchFamily="2" charset="-122"/>
              </a:rPr>
              <a:t>Including risk, quality costs</a:t>
            </a:r>
          </a:p>
          <a:p>
            <a:pPr lvl="3" eaLnBrk="1" hangingPunct="1"/>
            <a:r>
              <a:rPr lang="en-US" altLang="zh-CN" sz="2000" smtClean="0">
                <a:ea typeface="宋体" panose="02010600030101010101" pitchFamily="2" charset="-122"/>
              </a:rPr>
              <a:t>Stock-out costs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61443" name="Rectangle 2"/>
          <p:cNvSpPr>
            <a:spLocks noGrp="1" noChangeArrowheads="1"/>
          </p:cNvSpPr>
          <p:nvPr>
            <p:ph type="title"/>
          </p:nvPr>
        </p:nvSpPr>
        <p:spPr>
          <a:xfrm>
            <a:off x="457200" y="152400"/>
            <a:ext cx="8153400" cy="533400"/>
          </a:xfrm>
        </p:spPr>
        <p:txBody>
          <a:bodyPr>
            <a:normAutofit fontScale="90000"/>
          </a:bodyPr>
          <a:lstStyle/>
          <a:p>
            <a:pPr eaLnBrk="1" hangingPunct="1">
              <a:defRPr/>
            </a:pPr>
            <a:r>
              <a:rPr lang="en-US" altLang="zh-CN" dirty="0" smtClean="0">
                <a:ea typeface="宋体" charset="-122"/>
              </a:rPr>
              <a:t>Steps in the TOC Process</a:t>
            </a:r>
          </a:p>
        </p:txBody>
      </p:sp>
      <p:sp>
        <p:nvSpPr>
          <p:cNvPr id="147460" name="Rectangle 3"/>
          <p:cNvSpPr>
            <a:spLocks noGrp="1" noChangeArrowheads="1"/>
          </p:cNvSpPr>
          <p:nvPr>
            <p:ph type="body" idx="1"/>
          </p:nvPr>
        </p:nvSpPr>
        <p:spPr>
          <a:xfrm>
            <a:off x="457200" y="914400"/>
            <a:ext cx="8077200" cy="5562600"/>
          </a:xfrm>
        </p:spPr>
        <p:txBody>
          <a:bodyPr/>
          <a:lstStyle/>
          <a:p>
            <a:pPr marL="0" indent="0" eaLnBrk="1" hangingPunct="1">
              <a:lnSpc>
                <a:spcPct val="150000"/>
              </a:lnSpc>
            </a:pPr>
            <a:r>
              <a:rPr lang="en-US" altLang="zh-CN" sz="2400" smtClean="0">
                <a:solidFill>
                  <a:srgbClr val="FF0000"/>
                </a:solidFill>
                <a:ea typeface="宋体" panose="02010600030101010101" pitchFamily="2" charset="-122"/>
              </a:rPr>
              <a:t>Step3: Subordinate everything else to the preceding decision</a:t>
            </a:r>
          </a:p>
          <a:p>
            <a:pPr lvl="1" eaLnBrk="1" hangingPunct="1">
              <a:lnSpc>
                <a:spcPct val="150000"/>
              </a:lnSpc>
            </a:pPr>
            <a:r>
              <a:rPr lang="en-US" altLang="zh-CN" sz="2400" smtClean="0">
                <a:ea typeface="宋体" panose="02010600030101010101" pitchFamily="2" charset="-122"/>
              </a:rPr>
              <a:t>Plan production to keep constraint working at 100%</a:t>
            </a:r>
          </a:p>
          <a:p>
            <a:pPr lvl="1" eaLnBrk="1" hangingPunct="1">
              <a:lnSpc>
                <a:spcPct val="150000"/>
              </a:lnSpc>
            </a:pPr>
            <a:r>
              <a:rPr lang="en-US" altLang="zh-CN" sz="2400" smtClean="0">
                <a:ea typeface="宋体" panose="02010600030101010101" pitchFamily="2" charset="-122"/>
              </a:rPr>
              <a:t>May need to change performance measures to conform upstream activities to the “rope” speed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62467" name="Rectangle 2"/>
          <p:cNvSpPr>
            <a:spLocks noGrp="1" noChangeArrowheads="1"/>
          </p:cNvSpPr>
          <p:nvPr>
            <p:ph type="title"/>
          </p:nvPr>
        </p:nvSpPr>
        <p:spPr>
          <a:xfrm>
            <a:off x="457200" y="152400"/>
            <a:ext cx="8153400" cy="533400"/>
          </a:xfrm>
        </p:spPr>
        <p:txBody>
          <a:bodyPr>
            <a:normAutofit fontScale="90000"/>
          </a:bodyPr>
          <a:lstStyle/>
          <a:p>
            <a:pPr eaLnBrk="1" hangingPunct="1">
              <a:defRPr/>
            </a:pPr>
            <a:r>
              <a:rPr lang="en-US" altLang="zh-CN" dirty="0" smtClean="0">
                <a:ea typeface="宋体" charset="-122"/>
              </a:rPr>
              <a:t>Steps in the TOC Process</a:t>
            </a:r>
          </a:p>
        </p:txBody>
      </p:sp>
      <p:pic>
        <p:nvPicPr>
          <p:cNvPr id="148484"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62000" y="914400"/>
            <a:ext cx="7772400" cy="5483225"/>
          </a:xfr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63491" name="Rectangle 2"/>
          <p:cNvSpPr>
            <a:spLocks noGrp="1" noChangeArrowheads="1"/>
          </p:cNvSpPr>
          <p:nvPr>
            <p:ph type="title"/>
          </p:nvPr>
        </p:nvSpPr>
        <p:spPr>
          <a:xfrm>
            <a:off x="457200" y="152400"/>
            <a:ext cx="8229600" cy="533400"/>
          </a:xfrm>
        </p:spPr>
        <p:txBody>
          <a:bodyPr>
            <a:normAutofit fontScale="90000"/>
          </a:bodyPr>
          <a:lstStyle/>
          <a:p>
            <a:pPr eaLnBrk="1" hangingPunct="1">
              <a:defRPr/>
            </a:pPr>
            <a:r>
              <a:rPr lang="en-US" altLang="zh-CN" dirty="0" smtClean="0">
                <a:ea typeface="宋体" charset="-122"/>
              </a:rPr>
              <a:t>Steps in the TOC Process</a:t>
            </a:r>
          </a:p>
        </p:txBody>
      </p:sp>
      <p:pic>
        <p:nvPicPr>
          <p:cNvPr id="149508"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295400" y="1176338"/>
            <a:ext cx="6019800" cy="4940300"/>
          </a:xfr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64515" name="Rectangle 2"/>
          <p:cNvSpPr>
            <a:spLocks noGrp="1" noChangeArrowheads="1"/>
          </p:cNvSpPr>
          <p:nvPr>
            <p:ph type="title"/>
          </p:nvPr>
        </p:nvSpPr>
        <p:spPr>
          <a:xfrm>
            <a:off x="457200" y="152400"/>
            <a:ext cx="8153400" cy="533400"/>
          </a:xfrm>
        </p:spPr>
        <p:txBody>
          <a:bodyPr>
            <a:normAutofit fontScale="90000"/>
          </a:bodyPr>
          <a:lstStyle/>
          <a:p>
            <a:pPr eaLnBrk="1" hangingPunct="1">
              <a:defRPr/>
            </a:pPr>
            <a:r>
              <a:rPr lang="en-US" altLang="zh-CN" dirty="0" smtClean="0">
                <a:ea typeface="宋体" charset="-122"/>
              </a:rPr>
              <a:t>Steps in the TOC Process</a:t>
            </a:r>
          </a:p>
        </p:txBody>
      </p:sp>
      <p:sp>
        <p:nvSpPr>
          <p:cNvPr id="150532" name="Rectangle 3"/>
          <p:cNvSpPr>
            <a:spLocks noGrp="1" noChangeArrowheads="1"/>
          </p:cNvSpPr>
          <p:nvPr>
            <p:ph type="body" idx="1"/>
          </p:nvPr>
        </p:nvSpPr>
        <p:spPr/>
        <p:txBody>
          <a:bodyPr/>
          <a:lstStyle/>
          <a:p>
            <a:pPr marL="0" indent="0" eaLnBrk="1" hangingPunct="1">
              <a:lnSpc>
                <a:spcPct val="150000"/>
              </a:lnSpc>
            </a:pPr>
            <a:r>
              <a:rPr lang="en-US" altLang="zh-CN" sz="2400" smtClean="0">
                <a:solidFill>
                  <a:srgbClr val="FF0000"/>
                </a:solidFill>
                <a:ea typeface="宋体" panose="02010600030101010101" pitchFamily="2" charset="-122"/>
              </a:rPr>
              <a:t>Step 4: Alleviate the constraint</a:t>
            </a:r>
          </a:p>
          <a:p>
            <a:pPr lvl="1" eaLnBrk="1" hangingPunct="1">
              <a:lnSpc>
                <a:spcPct val="150000"/>
              </a:lnSpc>
            </a:pPr>
            <a:r>
              <a:rPr lang="en-US" altLang="zh-CN" sz="2400" smtClean="0">
                <a:ea typeface="宋体" panose="02010600030101010101" pitchFamily="2" charset="-122"/>
              </a:rPr>
              <a:t>Determine how to increase its capacity</a:t>
            </a:r>
          </a:p>
          <a:p>
            <a:pPr marL="0" indent="0" eaLnBrk="1" hangingPunct="1">
              <a:lnSpc>
                <a:spcPct val="150000"/>
              </a:lnSpc>
            </a:pPr>
            <a:r>
              <a:rPr lang="en-US" altLang="zh-CN" sz="2400" smtClean="0">
                <a:solidFill>
                  <a:srgbClr val="FF0000"/>
                </a:solidFill>
                <a:ea typeface="宋体" panose="02010600030101010101" pitchFamily="2" charset="-122"/>
              </a:rPr>
              <a:t>Step 5: Repeat the process</a:t>
            </a:r>
          </a:p>
          <a:p>
            <a:pPr lvl="1" eaLnBrk="1" hangingPunct="1">
              <a:lnSpc>
                <a:spcPct val="150000"/>
              </a:lnSpc>
            </a:pPr>
            <a:r>
              <a:rPr lang="en-US" altLang="zh-CN" sz="2400" smtClean="0">
                <a:ea typeface="宋体" panose="02010600030101010101" pitchFamily="2" charset="-122"/>
              </a:rPr>
              <a:t>Always a new constraint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65539" name="Rectangle 2"/>
          <p:cNvSpPr>
            <a:spLocks noGrp="1" noChangeArrowheads="1"/>
          </p:cNvSpPr>
          <p:nvPr>
            <p:ph type="title"/>
          </p:nvPr>
        </p:nvSpPr>
        <p:spPr/>
        <p:txBody>
          <a:bodyPr>
            <a:normAutofit fontScale="90000"/>
          </a:bodyPr>
          <a:lstStyle/>
          <a:p>
            <a:pPr eaLnBrk="1" hangingPunct="1">
              <a:defRPr/>
            </a:pPr>
            <a:r>
              <a:rPr lang="en-US" altLang="zh-CN" smtClean="0">
                <a:ea typeface="宋体" charset="-122"/>
              </a:rPr>
              <a:t>Evaluation of TOC</a:t>
            </a:r>
          </a:p>
        </p:txBody>
      </p:sp>
      <p:sp>
        <p:nvSpPr>
          <p:cNvPr id="151556" name="Rectangle 3"/>
          <p:cNvSpPr>
            <a:spLocks noGrp="1" noChangeArrowheads="1"/>
          </p:cNvSpPr>
          <p:nvPr>
            <p:ph type="body" idx="1"/>
          </p:nvPr>
        </p:nvSpPr>
        <p:spPr>
          <a:xfrm>
            <a:off x="685800" y="1295400"/>
            <a:ext cx="8001000" cy="4419600"/>
          </a:xfrm>
        </p:spPr>
        <p:txBody>
          <a:bodyPr/>
          <a:lstStyle/>
          <a:p>
            <a:pPr marL="0" indent="0" eaLnBrk="1" hangingPunct="1">
              <a:lnSpc>
                <a:spcPct val="150000"/>
              </a:lnSpc>
            </a:pPr>
            <a:r>
              <a:rPr lang="en-US" altLang="zh-CN" sz="2400" smtClean="0">
                <a:ea typeface="宋体" panose="02010600030101010101" pitchFamily="2" charset="-122"/>
              </a:rPr>
              <a:t>Advantages</a:t>
            </a:r>
          </a:p>
          <a:p>
            <a:pPr lvl="1" eaLnBrk="1" hangingPunct="1">
              <a:lnSpc>
                <a:spcPct val="150000"/>
              </a:lnSpc>
            </a:pPr>
            <a:r>
              <a:rPr lang="en-US" altLang="zh-CN" sz="2400" smtClean="0">
                <a:ea typeface="宋体" panose="02010600030101010101" pitchFamily="2" charset="-122"/>
              </a:rPr>
              <a:t>Improves capacity decisions in the short-run</a:t>
            </a:r>
          </a:p>
          <a:p>
            <a:pPr lvl="1" eaLnBrk="1" hangingPunct="1">
              <a:lnSpc>
                <a:spcPct val="150000"/>
              </a:lnSpc>
            </a:pPr>
            <a:r>
              <a:rPr lang="en-US" altLang="zh-CN" sz="2400" smtClean="0">
                <a:ea typeface="宋体" panose="02010600030101010101" pitchFamily="2" charset="-122"/>
              </a:rPr>
              <a:t>Avoids build up of inventory</a:t>
            </a:r>
          </a:p>
          <a:p>
            <a:pPr lvl="1" eaLnBrk="1" hangingPunct="1">
              <a:lnSpc>
                <a:spcPct val="150000"/>
              </a:lnSpc>
            </a:pPr>
            <a:r>
              <a:rPr lang="en-US" altLang="zh-CN" sz="2400" smtClean="0">
                <a:ea typeface="宋体" panose="02010600030101010101" pitchFamily="2" charset="-122"/>
              </a:rPr>
              <a:t>Aids in process understanding</a:t>
            </a:r>
          </a:p>
          <a:p>
            <a:pPr lvl="1" eaLnBrk="1" hangingPunct="1">
              <a:lnSpc>
                <a:spcPct val="150000"/>
              </a:lnSpc>
            </a:pPr>
            <a:r>
              <a:rPr lang="en-US" altLang="zh-CN" sz="2400" smtClean="0">
                <a:ea typeface="宋体" panose="02010600030101010101" pitchFamily="2" charset="-122"/>
              </a:rPr>
              <a:t>Avoids local optimization</a:t>
            </a:r>
          </a:p>
          <a:p>
            <a:pPr lvl="1" eaLnBrk="1" hangingPunct="1">
              <a:lnSpc>
                <a:spcPct val="150000"/>
              </a:lnSpc>
            </a:pPr>
            <a:r>
              <a:rPr lang="en-US" altLang="zh-CN" sz="2400" smtClean="0">
                <a:ea typeface="宋体" panose="02010600030101010101" pitchFamily="2" charset="-122"/>
              </a:rPr>
              <a:t>Improves communication between departments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
        <p:nvSpPr>
          <p:cNvPr id="66563" name="Rectangle 2"/>
          <p:cNvSpPr>
            <a:spLocks noGrp="1" noChangeArrowheads="1"/>
          </p:cNvSpPr>
          <p:nvPr>
            <p:ph type="title"/>
          </p:nvPr>
        </p:nvSpPr>
        <p:spPr/>
        <p:txBody>
          <a:bodyPr>
            <a:normAutofit fontScale="90000"/>
          </a:bodyPr>
          <a:lstStyle/>
          <a:p>
            <a:pPr eaLnBrk="1" hangingPunct="1">
              <a:defRPr/>
            </a:pPr>
            <a:r>
              <a:rPr lang="en-US" altLang="zh-CN" smtClean="0">
                <a:ea typeface="宋体" charset="-122"/>
              </a:rPr>
              <a:t>Evaluation of TOC</a:t>
            </a:r>
          </a:p>
        </p:txBody>
      </p:sp>
      <p:sp>
        <p:nvSpPr>
          <p:cNvPr id="152580" name="Rectangle 3"/>
          <p:cNvSpPr>
            <a:spLocks noGrp="1" noChangeArrowheads="1"/>
          </p:cNvSpPr>
          <p:nvPr>
            <p:ph type="body" idx="1"/>
          </p:nvPr>
        </p:nvSpPr>
        <p:spPr/>
        <p:txBody>
          <a:bodyPr/>
          <a:lstStyle/>
          <a:p>
            <a:pPr marL="0" indent="0" eaLnBrk="1" hangingPunct="1">
              <a:lnSpc>
                <a:spcPct val="150000"/>
              </a:lnSpc>
            </a:pPr>
            <a:r>
              <a:rPr lang="en-US" altLang="zh-CN" sz="2400" smtClean="0">
                <a:ea typeface="宋体" panose="02010600030101010101" pitchFamily="2" charset="-122"/>
              </a:rPr>
              <a:t>Disadvantages</a:t>
            </a:r>
          </a:p>
          <a:p>
            <a:pPr lvl="1" eaLnBrk="1" hangingPunct="1">
              <a:lnSpc>
                <a:spcPct val="150000"/>
              </a:lnSpc>
            </a:pPr>
            <a:r>
              <a:rPr lang="en-US" altLang="zh-CN" sz="2400" smtClean="0">
                <a:ea typeface="宋体" panose="02010600030101010101" pitchFamily="2" charset="-122"/>
              </a:rPr>
              <a:t>Negative impact on non-constrained areas</a:t>
            </a:r>
          </a:p>
          <a:p>
            <a:pPr lvl="2" eaLnBrk="1" hangingPunct="1">
              <a:lnSpc>
                <a:spcPct val="150000"/>
              </a:lnSpc>
            </a:pPr>
            <a:r>
              <a:rPr lang="en-US" altLang="zh-CN" sz="2000" smtClean="0">
                <a:ea typeface="宋体" panose="02010600030101010101" pitchFamily="2" charset="-122"/>
              </a:rPr>
              <a:t>Diverts attention from other areas that may be the next constraint</a:t>
            </a:r>
          </a:p>
          <a:p>
            <a:pPr lvl="2" eaLnBrk="1" hangingPunct="1">
              <a:lnSpc>
                <a:spcPct val="150000"/>
              </a:lnSpc>
            </a:pPr>
            <a:r>
              <a:rPr lang="en-US" altLang="zh-CN" sz="2000" smtClean="0">
                <a:ea typeface="宋体" panose="02010600030101010101" pitchFamily="2" charset="-122"/>
              </a:rPr>
              <a:t>Temptation to reduce capacity</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dirty="0" smtClean="0"/>
              <a:t>books</a:t>
            </a:r>
            <a:endParaRPr lang="zh-CN" altLang="en-US" dirty="0"/>
          </a:p>
        </p:txBody>
      </p:sp>
      <p:sp>
        <p:nvSpPr>
          <p:cNvPr id="153603"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pic>
        <p:nvPicPr>
          <p:cNvPr id="15360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775" y="3525838"/>
            <a:ext cx="235267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5"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0"/>
            <a:ext cx="229552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6"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225"/>
            <a:ext cx="235267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7"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71850" y="3565525"/>
            <a:ext cx="233362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8"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89725" y="3565525"/>
            <a:ext cx="225742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9"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813" y="625475"/>
            <a:ext cx="2687637"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152400"/>
            <a:ext cx="8382000" cy="533400"/>
          </a:xfrm>
        </p:spPr>
        <p:txBody>
          <a:bodyPr>
            <a:normAutofit fontScale="90000"/>
          </a:bodyPr>
          <a:lstStyle/>
          <a:p>
            <a:pPr eaLnBrk="1" fontAlgn="auto" hangingPunct="1">
              <a:spcAft>
                <a:spcPts val="0"/>
              </a:spcAft>
              <a:defRPr/>
            </a:pPr>
            <a:r>
              <a:rPr lang="en-US" altLang="zh-CN" dirty="0" smtClean="0">
                <a:ea typeface="宋体" charset="-122"/>
              </a:rPr>
              <a:t>What you should learn</a:t>
            </a:r>
            <a:endParaRPr lang="zh-CN" altLang="en-US" dirty="0" smtClean="0">
              <a:ea typeface="宋体" charset="-122"/>
            </a:endParaRPr>
          </a:p>
        </p:txBody>
      </p:sp>
      <p:sp>
        <p:nvSpPr>
          <p:cNvPr id="4099" name="内容占位符 2"/>
          <p:cNvSpPr>
            <a:spLocks noGrp="1"/>
          </p:cNvSpPr>
          <p:nvPr>
            <p:ph idx="1"/>
          </p:nvPr>
        </p:nvSpPr>
        <p:spPr/>
        <p:txBody>
          <a:bodyPr rtlCol="0">
            <a:normAutofit/>
          </a:bodyPr>
          <a:lstStyle/>
          <a:p>
            <a:pPr eaLnBrk="1" fontAlgn="auto" hangingPunct="1">
              <a:buFont typeface="Wingdings" panose="05000000000000000000" pitchFamily="2" charset="2"/>
              <a:buChar char="Ø"/>
              <a:defRPr/>
            </a:pPr>
            <a:r>
              <a:rPr lang="en-US" altLang="zh-CN" dirty="0" smtClean="0">
                <a:ea typeface="宋体" charset="-122"/>
              </a:rPr>
              <a:t>Just-In-Time (JIT)</a:t>
            </a:r>
          </a:p>
          <a:p>
            <a:pPr eaLnBrk="1" fontAlgn="auto" hangingPunct="1">
              <a:buFont typeface="Wingdings" panose="05000000000000000000" pitchFamily="2" charset="2"/>
              <a:buChar char="Ø"/>
              <a:defRPr/>
            </a:pPr>
            <a:r>
              <a:rPr lang="en-US" altLang="zh-CN" dirty="0" smtClean="0">
                <a:ea typeface="宋体" charset="-122"/>
              </a:rPr>
              <a:t>Value Stream Mapping (VSM) for lean manufacturing</a:t>
            </a:r>
          </a:p>
          <a:p>
            <a:pPr eaLnBrk="1" fontAlgn="auto" hangingPunct="1">
              <a:buFont typeface="Wingdings" panose="05000000000000000000" pitchFamily="2" charset="2"/>
              <a:buChar char="Ø"/>
              <a:defRPr/>
            </a:pPr>
            <a:r>
              <a:rPr lang="en-US" altLang="zh-CN" dirty="0" smtClean="0">
                <a:ea typeface="宋体" charset="-122"/>
              </a:rPr>
              <a:t>Theory of Constraints (TOC)</a:t>
            </a:r>
          </a:p>
          <a:p>
            <a:pPr marL="0" indent="0" eaLnBrk="1" fontAlgn="auto" hangingPunct="1">
              <a:defRPr/>
            </a:pPr>
            <a:endParaRPr lang="en-US" altLang="zh-CN" dirty="0" smtClean="0">
              <a:ea typeface="宋体" charset="-122"/>
            </a:endParaRPr>
          </a:p>
          <a:p>
            <a:pPr marL="0" indent="0" eaLnBrk="1" fontAlgn="auto" hangingPunct="1">
              <a:defRPr/>
            </a:pPr>
            <a:endParaRPr lang="zh-CN" altLang="en-US" dirty="0" smtClean="0">
              <a:ea typeface="宋体" charset="-122"/>
            </a:endParaRPr>
          </a:p>
        </p:txBody>
      </p:sp>
      <p:sp>
        <p:nvSpPr>
          <p:cNvPr id="154628"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685800" y="-152400"/>
            <a:ext cx="7772400" cy="852488"/>
          </a:xfrm>
          <a:extLst/>
        </p:spPr>
        <p:txBody>
          <a:bodyPr/>
          <a:lstStyle/>
          <a:p>
            <a:pPr eaLnBrk="1" hangingPunct="1">
              <a:defRPr/>
            </a:pPr>
            <a:r>
              <a:rPr lang="en-US" sz="3200" dirty="0" smtClean="0"/>
              <a:t>The 5 Ss</a:t>
            </a:r>
          </a:p>
        </p:txBody>
      </p:sp>
      <p:sp>
        <p:nvSpPr>
          <p:cNvPr id="27651" name="Rectangle 3"/>
          <p:cNvSpPr>
            <a:spLocks noGrp="1" noChangeArrowheads="1"/>
          </p:cNvSpPr>
          <p:nvPr>
            <p:ph type="body" idx="1"/>
          </p:nvPr>
        </p:nvSpPr>
        <p:spPr>
          <a:xfrm>
            <a:off x="685800" y="1160463"/>
            <a:ext cx="7772400" cy="4478337"/>
          </a:xfrm>
        </p:spPr>
        <p:txBody>
          <a:bodyPr/>
          <a:lstStyle/>
          <a:p>
            <a:pPr eaLnBrk="1" hangingPunct="1">
              <a:lnSpc>
                <a:spcPct val="150000"/>
              </a:lnSpc>
              <a:buFont typeface="Arial" panose="020B0604020202020204" pitchFamily="34" charset="0"/>
              <a:buChar char="•"/>
            </a:pPr>
            <a:r>
              <a:rPr lang="en-US" altLang="zh-CN" smtClean="0">
                <a:solidFill>
                  <a:srgbClr val="BF0922"/>
                </a:solidFill>
              </a:rPr>
              <a:t>Sort/segregate</a:t>
            </a:r>
            <a:r>
              <a:rPr lang="en-US" altLang="zh-CN" smtClean="0"/>
              <a:t> – when in doubt, throw it out</a:t>
            </a:r>
          </a:p>
          <a:p>
            <a:pPr eaLnBrk="1" hangingPunct="1">
              <a:lnSpc>
                <a:spcPct val="150000"/>
              </a:lnSpc>
              <a:buFont typeface="Arial" panose="020B0604020202020204" pitchFamily="34" charset="0"/>
              <a:buChar char="•"/>
            </a:pPr>
            <a:r>
              <a:rPr lang="en-US" altLang="zh-CN" smtClean="0">
                <a:solidFill>
                  <a:srgbClr val="BF0922"/>
                </a:solidFill>
              </a:rPr>
              <a:t>Simplify/straighten</a:t>
            </a:r>
            <a:r>
              <a:rPr lang="en-US" altLang="zh-CN" smtClean="0"/>
              <a:t> – methods analysis tools</a:t>
            </a:r>
          </a:p>
          <a:p>
            <a:pPr eaLnBrk="1" hangingPunct="1">
              <a:lnSpc>
                <a:spcPct val="150000"/>
              </a:lnSpc>
              <a:buFont typeface="Arial" panose="020B0604020202020204" pitchFamily="34" charset="0"/>
              <a:buChar char="•"/>
            </a:pPr>
            <a:r>
              <a:rPr lang="en-US" altLang="zh-CN" smtClean="0">
                <a:solidFill>
                  <a:srgbClr val="BF0922"/>
                </a:solidFill>
              </a:rPr>
              <a:t>Shine/sweep</a:t>
            </a:r>
            <a:r>
              <a:rPr lang="en-US" altLang="zh-CN" smtClean="0"/>
              <a:t> – clean daily</a:t>
            </a:r>
          </a:p>
          <a:p>
            <a:pPr eaLnBrk="1" hangingPunct="1">
              <a:lnSpc>
                <a:spcPct val="150000"/>
              </a:lnSpc>
              <a:buFont typeface="Arial" panose="020B0604020202020204" pitchFamily="34" charset="0"/>
              <a:buChar char="•"/>
            </a:pPr>
            <a:r>
              <a:rPr lang="en-US" altLang="zh-CN" smtClean="0">
                <a:solidFill>
                  <a:srgbClr val="BF0922"/>
                </a:solidFill>
              </a:rPr>
              <a:t>Standardize</a:t>
            </a:r>
            <a:r>
              <a:rPr lang="en-US" altLang="zh-CN" smtClean="0"/>
              <a:t> – remove variations from processes</a:t>
            </a:r>
          </a:p>
          <a:p>
            <a:pPr eaLnBrk="1" hangingPunct="1">
              <a:lnSpc>
                <a:spcPct val="150000"/>
              </a:lnSpc>
              <a:buFont typeface="Arial" panose="020B0604020202020204" pitchFamily="34" charset="0"/>
              <a:buChar char="•"/>
            </a:pPr>
            <a:r>
              <a:rPr lang="en-US" altLang="zh-CN" smtClean="0">
                <a:solidFill>
                  <a:srgbClr val="BF0922"/>
                </a:solidFill>
              </a:rPr>
              <a:t>Sustain/self-discipline</a:t>
            </a:r>
            <a:r>
              <a:rPr lang="en-US" altLang="zh-CN" smtClean="0"/>
              <a:t> – review work and recognize progress</a:t>
            </a:r>
          </a:p>
        </p:txBody>
      </p:sp>
      <p:sp>
        <p:nvSpPr>
          <p:cNvPr id="27652" name="Text Box 4"/>
          <p:cNvSpPr txBox="1">
            <a:spLocks noChangeArrowheads="1"/>
          </p:cNvSpPr>
          <p:nvPr/>
        </p:nvSpPr>
        <p:spPr bwMode="auto">
          <a:xfrm>
            <a:off x="1185863" y="2708275"/>
            <a:ext cx="7466012" cy="3260725"/>
          </a:xfrm>
          <a:prstGeom prst="rect">
            <a:avLst/>
          </a:prstGeom>
          <a:solidFill>
            <a:schemeClr val="accent2"/>
          </a:solidFill>
          <a:ln w="9525">
            <a:solidFill>
              <a:schemeClr val="tx1"/>
            </a:solidFill>
            <a:miter lim="800000"/>
            <a:headEnd/>
            <a:tailEnd/>
          </a:ln>
        </p:spPr>
        <p:txBody>
          <a:bodyPr lIns="342000" tIns="334800" rIns="342000" bIns="334800">
            <a:spAutoFit/>
          </a:bodyPr>
          <a:lstStyle>
            <a:lvl1pPr marL="533400" indent="-533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40000"/>
              </a:spcBef>
              <a:spcAft>
                <a:spcPct val="0"/>
              </a:spcAft>
              <a:buClr>
                <a:srgbClr val="BF0922"/>
              </a:buClr>
              <a:buFont typeface="Wingdings" panose="05000000000000000000" pitchFamily="2" charset="2"/>
              <a:buChar char="u"/>
            </a:pPr>
            <a:r>
              <a:rPr lang="en-US" altLang="zh-CN" sz="3200">
                <a:ea typeface="宋体" panose="02010600030101010101" pitchFamily="2" charset="-122"/>
              </a:rPr>
              <a:t>Two additional Ss</a:t>
            </a:r>
          </a:p>
          <a:p>
            <a:pPr eaLnBrk="1" hangingPunct="1">
              <a:lnSpc>
                <a:spcPct val="90000"/>
              </a:lnSpc>
              <a:spcBef>
                <a:spcPct val="40000"/>
              </a:spcBef>
              <a:spcAft>
                <a:spcPct val="0"/>
              </a:spcAft>
              <a:buClr>
                <a:srgbClr val="BF0922"/>
              </a:buClr>
              <a:buFont typeface="Wingdings" panose="05000000000000000000" pitchFamily="2" charset="2"/>
              <a:buChar char="u"/>
            </a:pPr>
            <a:r>
              <a:rPr lang="en-US" altLang="zh-CN" sz="3200">
                <a:ea typeface="宋体" panose="02010600030101010101" pitchFamily="2" charset="-122"/>
              </a:rPr>
              <a:t>Safety – build in good practices</a:t>
            </a:r>
          </a:p>
          <a:p>
            <a:pPr eaLnBrk="1" hangingPunct="1">
              <a:lnSpc>
                <a:spcPct val="90000"/>
              </a:lnSpc>
              <a:spcBef>
                <a:spcPct val="40000"/>
              </a:spcBef>
              <a:spcAft>
                <a:spcPct val="0"/>
              </a:spcAft>
              <a:buClr>
                <a:srgbClr val="BF0922"/>
              </a:buClr>
              <a:buFont typeface="Wingdings" panose="05000000000000000000" pitchFamily="2" charset="2"/>
              <a:buChar char="u"/>
            </a:pPr>
            <a:r>
              <a:rPr lang="en-US" altLang="zh-CN" sz="3200">
                <a:ea typeface="宋体" panose="02010600030101010101" pitchFamily="2" charset="-122"/>
              </a:rPr>
              <a:t>Support/maintenance – reduce variability and unplanned downtime</a:t>
            </a:r>
          </a:p>
        </p:txBody>
      </p:sp>
      <p:sp>
        <p:nvSpPr>
          <p:cNvPr id="27653" name="页脚占位符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spcBef>
                <a:spcPct val="0"/>
              </a:spcBef>
              <a:spcAft>
                <a:spcPct val="0"/>
              </a:spcAft>
              <a:buFontTx/>
              <a:buNone/>
            </a:pPr>
            <a:endParaRPr lang="en-US" altLang="zh-CN" sz="1000" b="0" dirty="0" smtClean="0">
              <a:ea typeface="宋体" panose="02010600030101010101" pitchFamily="2" charset="-122"/>
            </a:endParaRPr>
          </a:p>
        </p:txBody>
      </p:sp>
    </p:spTree>
  </p:cSld>
  <p:clrMapOvr>
    <a:masterClrMapping/>
  </p:clrMapOvr>
  <p:transition>
    <p:strips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7681</TotalTime>
  <Words>3777</Words>
  <Application>Microsoft Office PowerPoint</Application>
  <PresentationFormat>全屏显示(4:3)</PresentationFormat>
  <Paragraphs>920</Paragraphs>
  <Slides>89</Slides>
  <Notes>47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89</vt:i4>
      </vt:variant>
    </vt:vector>
  </HeadingPairs>
  <TitlesOfParts>
    <vt:vector size="103" baseType="lpstr">
      <vt:lpstr>MS PGothic</vt:lpstr>
      <vt:lpstr>黑体</vt:lpstr>
      <vt:lpstr>宋体</vt:lpstr>
      <vt:lpstr>微软雅黑</vt:lpstr>
      <vt:lpstr>Arial</vt:lpstr>
      <vt:lpstr>Arial Black</vt:lpstr>
      <vt:lpstr>Arial Narrow</vt:lpstr>
      <vt:lpstr>Arial Narrow Bold</vt:lpstr>
      <vt:lpstr>Tahoma</vt:lpstr>
      <vt:lpstr>Times</vt:lpstr>
      <vt:lpstr>Times New Roman</vt:lpstr>
      <vt:lpstr>Wingdings</vt:lpstr>
      <vt:lpstr>基本</vt:lpstr>
      <vt:lpstr>Visio</vt:lpstr>
      <vt:lpstr>补充材料-2  Operations Strategy &amp; Competitiveness (Ii)</vt:lpstr>
      <vt:lpstr>What you should learn</vt:lpstr>
      <vt:lpstr>What you should learn</vt:lpstr>
      <vt:lpstr>JIT/Lean Operations</vt:lpstr>
      <vt:lpstr>1. Eliminate Waste</vt:lpstr>
      <vt:lpstr>Ohno’s Seven Wastes</vt:lpstr>
      <vt:lpstr>Eliminate Waste</vt:lpstr>
      <vt:lpstr>The 5 Ss</vt:lpstr>
      <vt:lpstr>The 5 Ss</vt:lpstr>
      <vt:lpstr>2. Remove Variability</vt:lpstr>
      <vt:lpstr>Sources of Variability</vt:lpstr>
      <vt:lpstr>Sources of Variability</vt:lpstr>
      <vt:lpstr>3. Improve Throughput</vt:lpstr>
      <vt:lpstr>Improve Throughput</vt:lpstr>
      <vt:lpstr>Just-In-Time (JIT)</vt:lpstr>
      <vt:lpstr>JIT and Competitive Advantage</vt:lpstr>
      <vt:lpstr>PowerPoint 演示文稿</vt:lpstr>
      <vt:lpstr>JIT Partnerships</vt:lpstr>
      <vt:lpstr>JIT Partnerships</vt:lpstr>
      <vt:lpstr>JIT Layout</vt:lpstr>
      <vt:lpstr>Process layouts</vt:lpstr>
      <vt:lpstr>Group technology layout</vt:lpstr>
      <vt:lpstr>Distance Reduction</vt:lpstr>
      <vt:lpstr>Increased Flexibility</vt:lpstr>
      <vt:lpstr>Impact on Employees</vt:lpstr>
      <vt:lpstr>Reduced Space and Inventory</vt:lpstr>
      <vt:lpstr>JIT Inventory</vt:lpstr>
      <vt:lpstr>Reduce Variability</vt:lpstr>
      <vt:lpstr>Reduce Variability</vt:lpstr>
      <vt:lpstr>Reduce Variability</vt:lpstr>
      <vt:lpstr>Reduce Inventory</vt:lpstr>
      <vt:lpstr>Reduce Lot Sizes</vt:lpstr>
      <vt:lpstr>Reduce Lot Sizes</vt:lpstr>
      <vt:lpstr>Reduce Setup Costs</vt:lpstr>
      <vt:lpstr>Lower Setup Costs</vt:lpstr>
      <vt:lpstr>Reduce Setup Times</vt:lpstr>
      <vt:lpstr>JIT Scheduling</vt:lpstr>
      <vt:lpstr>JIT Scheduling</vt:lpstr>
      <vt:lpstr>Level Schedules</vt:lpstr>
      <vt:lpstr>Scheduling Small Lots</vt:lpstr>
      <vt:lpstr>Kanban</vt:lpstr>
      <vt:lpstr>Kanban</vt:lpstr>
      <vt:lpstr>Kanban</vt:lpstr>
      <vt:lpstr>JIT Quality</vt:lpstr>
      <vt:lpstr>JIT Quality Tactics</vt:lpstr>
      <vt:lpstr>JIT in Services</vt:lpstr>
      <vt:lpstr>What you should learn</vt:lpstr>
      <vt:lpstr>Lean Manufacturing</vt:lpstr>
      <vt:lpstr>PowerPoint 演示文稿</vt:lpstr>
      <vt:lpstr>PowerPoint 演示文稿</vt:lpstr>
      <vt:lpstr>Definition of Value Added</vt:lpstr>
      <vt:lpstr>Lean = Eliminating the Wastes</vt:lpstr>
      <vt:lpstr>Where is the Waste?</vt:lpstr>
      <vt:lpstr>PowerPoint 演示文稿</vt:lpstr>
      <vt:lpstr>Value Stream mapping</vt:lpstr>
      <vt:lpstr>PowerPoint 演示文稿</vt:lpstr>
      <vt:lpstr> </vt:lpstr>
      <vt:lpstr>Lean Operations</vt:lpstr>
      <vt:lpstr> </vt:lpstr>
      <vt:lpstr>Value Stream Mapping Steps</vt:lpstr>
      <vt:lpstr>Basic Steps of VSM</vt:lpstr>
      <vt:lpstr>PowerPoint 演示文稿</vt:lpstr>
      <vt:lpstr>Future State Questions</vt:lpstr>
      <vt:lpstr>PowerPoint 演示文稿</vt:lpstr>
      <vt:lpstr>Takt Time</vt:lpstr>
      <vt:lpstr>PowerPoint 演示文稿</vt:lpstr>
      <vt:lpstr>PowerPoint 演示文稿</vt:lpstr>
      <vt:lpstr>PowerPoint 演示文稿</vt:lpstr>
      <vt:lpstr>PowerPoint 演示文稿</vt:lpstr>
      <vt:lpstr>PowerPoint 演示文稿</vt:lpstr>
      <vt:lpstr>Summary:</vt:lpstr>
      <vt:lpstr>What you should learn</vt:lpstr>
      <vt:lpstr>In Practice</vt:lpstr>
      <vt:lpstr>Theory of Constraints</vt:lpstr>
      <vt:lpstr>Theory of Constraints</vt:lpstr>
      <vt:lpstr>The Need for TOC</vt:lpstr>
      <vt:lpstr>Theory of Constraints</vt:lpstr>
      <vt:lpstr>Theory of Constraints</vt:lpstr>
      <vt:lpstr>Theory of Constraints</vt:lpstr>
      <vt:lpstr>Steps in the TOC Process</vt:lpstr>
      <vt:lpstr>Steps in the TOC Process</vt:lpstr>
      <vt:lpstr>Steps in the TOC Process</vt:lpstr>
      <vt:lpstr>Steps in the TOC Process</vt:lpstr>
      <vt:lpstr>Steps in the TOC Process</vt:lpstr>
      <vt:lpstr>Steps in the TOC Process</vt:lpstr>
      <vt:lpstr>Evaluation of TOC</vt:lpstr>
      <vt:lpstr>Evaluation of TOC</vt:lpstr>
      <vt:lpstr>books</vt:lpstr>
      <vt:lpstr>What you should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QiChao</dc:creator>
  <cp:lastModifiedBy>hustzyliu</cp:lastModifiedBy>
  <cp:revision>215</cp:revision>
  <cp:lastPrinted>1601-01-01T00:00:00Z</cp:lastPrinted>
  <dcterms:created xsi:type="dcterms:W3CDTF">1601-01-01T00:00:00Z</dcterms:created>
  <dcterms:modified xsi:type="dcterms:W3CDTF">2022-04-15T09:48:26Z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