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1"/>
  </p:sldMasterIdLst>
  <p:notesMasterIdLst>
    <p:notesMasterId r:id="rId21"/>
  </p:notesMasterIdLst>
  <p:handoutMasterIdLst>
    <p:handoutMasterId r:id="rId22"/>
  </p:handoutMasterIdLst>
  <p:sldIdLst>
    <p:sldId id="356" r:id="rId2"/>
    <p:sldId id="357" r:id="rId3"/>
    <p:sldId id="358" r:id="rId4"/>
    <p:sldId id="359" r:id="rId5"/>
    <p:sldId id="360" r:id="rId6"/>
    <p:sldId id="361" r:id="rId7"/>
    <p:sldId id="362" r:id="rId8"/>
    <p:sldId id="363" r:id="rId9"/>
    <p:sldId id="364" r:id="rId10"/>
    <p:sldId id="365" r:id="rId11"/>
    <p:sldId id="366" r:id="rId12"/>
    <p:sldId id="367" r:id="rId13"/>
    <p:sldId id="373" r:id="rId14"/>
    <p:sldId id="368" r:id="rId15"/>
    <p:sldId id="369" r:id="rId16"/>
    <p:sldId id="370" r:id="rId17"/>
    <p:sldId id="374" r:id="rId18"/>
    <p:sldId id="371" r:id="rId19"/>
    <p:sldId id="372"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CCFFFF"/>
    <a:srgbClr val="CCFFCC"/>
    <a:srgbClr val="99CC00"/>
    <a:srgbClr val="00CC66"/>
    <a:srgbClr val="666699"/>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0" autoAdjust="0"/>
    <p:restoredTop sz="93255" autoAdjust="0"/>
  </p:normalViewPr>
  <p:slideViewPr>
    <p:cSldViewPr>
      <p:cViewPr varScale="1">
        <p:scale>
          <a:sx n="70" d="100"/>
          <a:sy n="70" d="100"/>
        </p:scale>
        <p:origin x="1347"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9318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9318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9318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0F06C5D-253A-4B56-A9A1-590B0BB2555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12800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800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
        <p:nvSpPr>
          <p:cNvPr id="12800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9AE16EE-3EBC-47C6-8343-839E1875B3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grpSp>
      </p:grpSp>
      <p:sp>
        <p:nvSpPr>
          <p:cNvPr id="276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2766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97987B56-7E25-4DD6-AF1F-71ECFFB023D1}" type="slidenum">
              <a:rPr lang="en-US" altLang="zh-CN"/>
              <a:pPr>
                <a:defRPr/>
              </a:pPr>
              <a:t>‹#›</a:t>
            </a:fld>
            <a:endParaRPr lang="en-US" altLang="zh-CN"/>
          </a:p>
        </p:txBody>
      </p:sp>
    </p:spTree>
    <p:extLst>
      <p:ext uri="{BB962C8B-B14F-4D97-AF65-F5344CB8AC3E}">
        <p14:creationId xmlns:p14="http://schemas.microsoft.com/office/powerpoint/2010/main" val="1709221877"/>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94B96A5-6896-495E-95B0-CDF50558DBDF}"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7666330"/>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3DCF987-3115-4128-91FD-7A0C83162A7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67927315"/>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D36DFF1-8471-4CC8-8458-F8025AAD2612}"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91097196"/>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838200" y="2286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90600"/>
            <a:ext cx="8229600" cy="2628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3771900"/>
            <a:ext cx="8229600" cy="2628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r>
              <a:rPr lang="en-US" altLang="zh-CN"/>
              <a:t>Copyright ©2016 Qi Chao. All rights reserved.</a:t>
            </a:r>
          </a:p>
        </p:txBody>
      </p:sp>
      <p:sp>
        <p:nvSpPr>
          <p:cNvPr id="6" name="Rectangle 7"/>
          <p:cNvSpPr>
            <a:spLocks noGrp="1" noChangeArrowheads="1"/>
          </p:cNvSpPr>
          <p:nvPr>
            <p:ph type="sldNum" sz="quarter" idx="11"/>
          </p:nvPr>
        </p:nvSpPr>
        <p:spPr>
          <a:xfrm>
            <a:off x="7010400" y="6604000"/>
            <a:ext cx="2133600" cy="254000"/>
          </a:xfrm>
        </p:spPr>
        <p:txBody>
          <a:bodyPr anchor="t"/>
          <a:lstStyle>
            <a:lvl1pPr eaLnBrk="1" hangingPunct="1">
              <a:defRPr/>
            </a:lvl1pPr>
          </a:lstStyle>
          <a:p>
            <a:pPr>
              <a:defRPr/>
            </a:pPr>
            <a:fld id="{1BDA3836-572B-4E63-8632-E934D1ECD1FF}" type="slidenum">
              <a:rPr lang="en-US" altLang="zh-CN"/>
              <a:pPr>
                <a:defRPr/>
              </a:pPr>
              <a:t>‹#›</a:t>
            </a:fld>
            <a:endParaRPr lang="en-US" altLang="zh-CN"/>
          </a:p>
        </p:txBody>
      </p:sp>
    </p:spTree>
    <p:extLst>
      <p:ext uri="{BB962C8B-B14F-4D97-AF65-F5344CB8AC3E}">
        <p14:creationId xmlns:p14="http://schemas.microsoft.com/office/powerpoint/2010/main" val="117961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2286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90600"/>
            <a:ext cx="4038600" cy="5410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990600"/>
            <a:ext cx="4038600" cy="2628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771900"/>
            <a:ext cx="4038600" cy="2628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ftr" sz="quarter" idx="10"/>
          </p:nvPr>
        </p:nvSpPr>
        <p:spPr/>
        <p:txBody>
          <a:bodyPr/>
          <a:lstStyle>
            <a:lvl1pPr>
              <a:defRPr/>
            </a:lvl1pPr>
          </a:lstStyle>
          <a:p>
            <a:pPr>
              <a:defRPr/>
            </a:pPr>
            <a:r>
              <a:rPr lang="en-US" altLang="zh-CN"/>
              <a:t>Copyright ©2016 Qi Chao. All rights reserved.</a:t>
            </a:r>
          </a:p>
        </p:txBody>
      </p:sp>
      <p:sp>
        <p:nvSpPr>
          <p:cNvPr id="7" name="Rectangle 7"/>
          <p:cNvSpPr>
            <a:spLocks noGrp="1" noChangeArrowheads="1"/>
          </p:cNvSpPr>
          <p:nvPr>
            <p:ph type="sldNum" sz="quarter" idx="11"/>
          </p:nvPr>
        </p:nvSpPr>
        <p:spPr>
          <a:xfrm>
            <a:off x="7010400" y="6604000"/>
            <a:ext cx="2133600" cy="254000"/>
          </a:xfrm>
        </p:spPr>
        <p:txBody>
          <a:bodyPr anchor="t"/>
          <a:lstStyle>
            <a:lvl1pPr eaLnBrk="1" hangingPunct="1">
              <a:defRPr/>
            </a:lvl1pPr>
          </a:lstStyle>
          <a:p>
            <a:pPr>
              <a:defRPr/>
            </a:pPr>
            <a:fld id="{662194D9-AAFF-4493-954D-837A458EA2DA}" type="slidenum">
              <a:rPr lang="en-US" altLang="zh-CN"/>
              <a:pPr>
                <a:defRPr/>
              </a:pPr>
              <a:t>‹#›</a:t>
            </a:fld>
            <a:endParaRPr lang="en-US" altLang="zh-CN"/>
          </a:p>
        </p:txBody>
      </p:sp>
    </p:spTree>
    <p:extLst>
      <p:ext uri="{BB962C8B-B14F-4D97-AF65-F5344CB8AC3E}">
        <p14:creationId xmlns:p14="http://schemas.microsoft.com/office/powerpoint/2010/main" val="350387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28600"/>
            <a:ext cx="8229600" cy="6172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ftr" sz="quarter" idx="10"/>
          </p:nvPr>
        </p:nvSpPr>
        <p:spPr/>
        <p:txBody>
          <a:bodyPr/>
          <a:lstStyle>
            <a:lvl1pPr>
              <a:defRPr/>
            </a:lvl1pPr>
          </a:lstStyle>
          <a:p>
            <a:pPr>
              <a:defRPr/>
            </a:pPr>
            <a:r>
              <a:rPr lang="en-US" altLang="zh-CN"/>
              <a:t>Copyright ©2016 Qi Chao. All rights reserved.</a:t>
            </a:r>
          </a:p>
        </p:txBody>
      </p:sp>
      <p:sp>
        <p:nvSpPr>
          <p:cNvPr id="4" name="Rectangle 7"/>
          <p:cNvSpPr>
            <a:spLocks noGrp="1" noChangeArrowheads="1"/>
          </p:cNvSpPr>
          <p:nvPr>
            <p:ph type="sldNum" sz="quarter" idx="11"/>
          </p:nvPr>
        </p:nvSpPr>
        <p:spPr>
          <a:xfrm>
            <a:off x="7010400" y="6604000"/>
            <a:ext cx="2133600" cy="254000"/>
          </a:xfrm>
        </p:spPr>
        <p:txBody>
          <a:bodyPr anchor="t"/>
          <a:lstStyle>
            <a:lvl1pPr eaLnBrk="1" hangingPunct="1">
              <a:defRPr/>
            </a:lvl1pPr>
          </a:lstStyle>
          <a:p>
            <a:pPr>
              <a:defRPr/>
            </a:pPr>
            <a:fld id="{E6FEFDAE-B2D4-41E9-B0EE-784B035E03C9}" type="slidenum">
              <a:rPr lang="en-US" altLang="zh-CN"/>
              <a:pPr>
                <a:defRPr/>
              </a:pPr>
              <a:t>‹#›</a:t>
            </a:fld>
            <a:endParaRPr lang="en-US" altLang="zh-CN"/>
          </a:p>
        </p:txBody>
      </p:sp>
    </p:spTree>
    <p:extLst>
      <p:ext uri="{BB962C8B-B14F-4D97-AF65-F5344CB8AC3E}">
        <p14:creationId xmlns:p14="http://schemas.microsoft.com/office/powerpoint/2010/main" val="214623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EDE493BA-8F96-4BF1-A5B9-F5A5CC67F645}"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98595122"/>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8160FAC-FFD0-4E11-8D8E-8E14B46B69D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883752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132E993-9072-41FA-9507-4CA8628943B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722398"/>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9C079F19-3301-4997-8441-960A12633EE2}"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60822086"/>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2E3EE74A-2185-40F7-820F-234E80A2CB26}"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3279784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4592BA14-00B5-48BB-B76C-FF3DC3F4A5B5}"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1800755"/>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08325AF9-CF34-4758-A347-55CA32190B3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87931150"/>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8E6CE77-E070-48A1-ABAC-61BD8825D4E5}"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59388193"/>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ltLang="zh-CN"/>
          </a:p>
        </p:txBody>
      </p:sp>
      <p:sp>
        <p:nvSpPr>
          <p:cNvPr id="2662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2F8AFBBC-A0AD-4AE7-B5BD-6F8D2D4CC808}"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endParaRPr lang="zh-CN" altLang="zh-CN" sz="2400" smtClean="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z="2400" smtClean="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algn="ctr" eaLnBrk="0" fontAlgn="base" hangingPunct="0">
                <a:spcBef>
                  <a:spcPct val="0"/>
                </a:spcBef>
                <a:spcAft>
                  <a:spcPct val="0"/>
                </a:spcAft>
                <a:defRPr>
                  <a:solidFill>
                    <a:schemeClr val="tx1"/>
                  </a:solidFill>
                  <a:latin typeface="Arial" charset="0"/>
                  <a:ea typeface="宋体" pitchFamily="2" charset="-122"/>
                </a:defRPr>
              </a:lvl6pPr>
              <a:lvl7pPr marL="2971800" indent="-228600" algn="ctr" eaLnBrk="0" fontAlgn="base" hangingPunct="0">
                <a:spcBef>
                  <a:spcPct val="0"/>
                </a:spcBef>
                <a:spcAft>
                  <a:spcPct val="0"/>
                </a:spcAft>
                <a:defRPr>
                  <a:solidFill>
                    <a:schemeClr val="tx1"/>
                  </a:solidFill>
                  <a:latin typeface="Arial" charset="0"/>
                  <a:ea typeface="宋体" pitchFamily="2" charset="-122"/>
                </a:defRPr>
              </a:lvl7pPr>
              <a:lvl8pPr marL="3429000" indent="-228600" algn="ctr" eaLnBrk="0" fontAlgn="base" hangingPunct="0">
                <a:spcBef>
                  <a:spcPct val="0"/>
                </a:spcBef>
                <a:spcAft>
                  <a:spcPct val="0"/>
                </a:spcAft>
                <a:defRPr>
                  <a:solidFill>
                    <a:schemeClr val="tx1"/>
                  </a:solidFill>
                  <a:latin typeface="Arial" charset="0"/>
                  <a:ea typeface="宋体" pitchFamily="2" charset="-122"/>
                </a:defRPr>
              </a:lvl8pPr>
              <a:lvl9pPr marL="3886200" indent="-228600" algn="ctr"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zh-CN"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4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77"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8" r:id="rId13"/>
    <p:sldLayoutId id="2147483879" r:id="rId14"/>
    <p:sldLayoutId id="2147483880" r:id="rId15"/>
  </p:sldLayoutIdLst>
  <p:transition spd="slow">
    <p:randomBar dir="vert"/>
  </p:transition>
  <p:timing>
    <p:tnLst>
      <p:par>
        <p:cTn id="1" dur="indefinite" restart="never" nodeType="tmRoot"/>
      </p:par>
    </p:tn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237571" name="Rectangle 3"/>
          <p:cNvSpPr>
            <a:spLocks noGrp="1" noChangeArrowheads="1"/>
          </p:cNvSpPr>
          <p:nvPr>
            <p:ph type="body" sz="half" idx="1"/>
          </p:nvPr>
        </p:nvSpPr>
        <p:spPr>
          <a:xfrm>
            <a:off x="381000" y="1524000"/>
            <a:ext cx="8534400" cy="5105400"/>
          </a:xfrm>
        </p:spPr>
        <p:txBody>
          <a:bodyPr/>
          <a:lstStyle/>
          <a:p>
            <a:pPr eaLnBrk="1" hangingPunct="1">
              <a:lnSpc>
                <a:spcPct val="150000"/>
              </a:lnSpc>
              <a:spcBef>
                <a:spcPct val="0"/>
              </a:spcBef>
              <a:buClr>
                <a:schemeClr val="tx1"/>
              </a:buClr>
              <a:buFont typeface="Marlett" pitchFamily="2" charset="2"/>
              <a:buChar char="2"/>
            </a:pPr>
            <a:r>
              <a:rPr lang="zh-CN" altLang="en-US" sz="2400" b="1" smtClean="0">
                <a:solidFill>
                  <a:srgbClr val="003366"/>
                </a:solidFill>
              </a:rPr>
              <a:t>扩展的生产规划模型</a:t>
            </a:r>
            <a:r>
              <a:rPr lang="zh-CN" altLang="en-US" sz="2400" smtClean="0">
                <a:solidFill>
                  <a:srgbClr val="003366"/>
                </a:solidFill>
              </a:rPr>
              <a:t>：</a:t>
            </a:r>
          </a:p>
          <a:p>
            <a:pPr lvl="1" eaLnBrk="1" hangingPunct="1">
              <a:lnSpc>
                <a:spcPct val="150000"/>
              </a:lnSpc>
              <a:spcBef>
                <a:spcPct val="0"/>
              </a:spcBef>
              <a:buClr>
                <a:schemeClr val="tx1"/>
              </a:buClr>
              <a:buFont typeface="Marlett" pitchFamily="2" charset="2"/>
              <a:buChar char="2"/>
            </a:pPr>
            <a:endParaRPr lang="en-US" altLang="zh-CN" sz="2000" smtClean="0"/>
          </a:p>
        </p:txBody>
      </p:sp>
      <p:sp>
        <p:nvSpPr>
          <p:cNvPr id="3379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graphicFrame>
        <p:nvGraphicFramePr>
          <p:cNvPr id="3" name="表格 2"/>
          <p:cNvGraphicFramePr>
            <a:graphicFrameLocks noGrp="1"/>
          </p:cNvGraphicFramePr>
          <p:nvPr/>
        </p:nvGraphicFramePr>
        <p:xfrm>
          <a:off x="304800" y="2244725"/>
          <a:ext cx="4386263" cy="4308475"/>
        </p:xfrm>
        <a:graphic>
          <a:graphicData uri="http://schemas.openxmlformats.org/drawingml/2006/table">
            <a:tbl>
              <a:tblPr firstRow="1" bandRow="1">
                <a:tableStyleId>{5C22544A-7EE6-4342-B048-85BDC9FD1C3A}</a:tableStyleId>
              </a:tblPr>
              <a:tblGrid>
                <a:gridCol w="1261506">
                  <a:extLst>
                    <a:ext uri="{9D8B030D-6E8A-4147-A177-3AD203B41FA5}">
                      <a16:colId xmlns:a16="http://schemas.microsoft.com/office/drawing/2014/main" val="2609189477"/>
                    </a:ext>
                  </a:extLst>
                </a:gridCol>
                <a:gridCol w="3124757">
                  <a:extLst>
                    <a:ext uri="{9D8B030D-6E8A-4147-A177-3AD203B41FA5}">
                      <a16:colId xmlns:a16="http://schemas.microsoft.com/office/drawing/2014/main" val="2533180741"/>
                    </a:ext>
                  </a:extLst>
                </a:gridCol>
              </a:tblGrid>
              <a:tr h="370895">
                <a:tc gridSpan="2">
                  <a:txBody>
                    <a:bodyPr/>
                    <a:lstStyle/>
                    <a:p>
                      <a:pPr algn="ctr"/>
                      <a:r>
                        <a:rPr lang="zh-CN" altLang="en-US" sz="1800" dirty="0" smtClean="0">
                          <a:solidFill>
                            <a:schemeClr val="tx1"/>
                          </a:solidFill>
                        </a:rPr>
                        <a:t>输入</a:t>
                      </a:r>
                      <a:endParaRPr lang="zh-CN" altLang="en-US" sz="1800" dirty="0">
                        <a:solidFill>
                          <a:schemeClr val="tx1"/>
                        </a:solidFill>
                      </a:endParaRPr>
                    </a:p>
                  </a:txBody>
                  <a:tcPr marL="91456" marR="91456"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extLst>
                  <a:ext uri="{0D108BD9-81ED-4DB2-BD59-A6C34878D82A}">
                    <a16:rowId xmlns:a16="http://schemas.microsoft.com/office/drawing/2014/main" val="3215261712"/>
                  </a:ext>
                </a:extLst>
              </a:tr>
              <a:tr h="640174">
                <a:tc>
                  <a:txBody>
                    <a:bodyPr/>
                    <a:lstStyle/>
                    <a:p>
                      <a:r>
                        <a:rPr lang="zh-CN" altLang="en-US" sz="1800" b="1" dirty="0" smtClean="0">
                          <a:solidFill>
                            <a:srgbClr val="002060"/>
                          </a:solidFill>
                        </a:rPr>
                        <a:t>资源</a:t>
                      </a:r>
                      <a:endParaRPr lang="en-US" altLang="zh-CN" sz="1600" b="0" dirty="0" smtClean="0">
                        <a:solidFill>
                          <a:srgbClr val="002060"/>
                        </a:solidFill>
                      </a:endParaRPr>
                    </a:p>
                    <a:p>
                      <a:r>
                        <a:rPr lang="en-US" altLang="zh-CN" sz="1600" b="0" dirty="0" smtClean="0">
                          <a:solidFill>
                            <a:srgbClr val="002060"/>
                          </a:solidFill>
                        </a:rPr>
                        <a:t>(Resources)</a:t>
                      </a:r>
                      <a:endParaRPr lang="zh-CN" altLang="en-US" sz="1600" b="0" dirty="0">
                        <a:solidFill>
                          <a:srgbClr val="002060"/>
                        </a:solidFill>
                      </a:endParaRPr>
                    </a:p>
                  </a:txBody>
                  <a:tcPr marL="91456" marR="91456"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lang="zh-CN" altLang="en-US" sz="1800" dirty="0" smtClean="0"/>
                        <a:t>劳力</a:t>
                      </a:r>
                      <a:r>
                        <a:rPr lang="en-US" altLang="zh-CN" sz="1800" dirty="0" smtClean="0"/>
                        <a:t>(Workforce)</a:t>
                      </a:r>
                    </a:p>
                    <a:p>
                      <a:r>
                        <a:rPr lang="zh-CN" altLang="en-US" sz="1800" dirty="0" smtClean="0"/>
                        <a:t>设施</a:t>
                      </a:r>
                      <a:r>
                        <a:rPr lang="en-US" altLang="zh-CN" sz="1800" dirty="0" smtClean="0"/>
                        <a:t>(Facilities)</a:t>
                      </a:r>
                      <a:endParaRPr lang="zh-CN" altLang="en-US" sz="1800" dirty="0"/>
                    </a:p>
                  </a:txBody>
                  <a:tcPr marL="91456" marR="91456"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0605021"/>
                  </a:ext>
                </a:extLst>
              </a:tr>
              <a:tr h="370895">
                <a:tc gridSpan="2">
                  <a:txBody>
                    <a:bodyPr/>
                    <a:lstStyle/>
                    <a:p>
                      <a:r>
                        <a:rPr lang="zh-CN" altLang="en-US" sz="1800" b="1" dirty="0" smtClean="0">
                          <a:solidFill>
                            <a:srgbClr val="002060"/>
                          </a:solidFill>
                        </a:rPr>
                        <a:t>需求预测</a:t>
                      </a:r>
                      <a:r>
                        <a:rPr lang="en-US" altLang="zh-CN" sz="1800" b="0" dirty="0" smtClean="0">
                          <a:solidFill>
                            <a:srgbClr val="002060"/>
                          </a:solidFill>
                        </a:rPr>
                        <a:t>(Demand Forecast)</a:t>
                      </a:r>
                      <a:endParaRPr lang="zh-CN" altLang="en-US" sz="1800" b="0" dirty="0">
                        <a:solidFill>
                          <a:srgbClr val="002060"/>
                        </a:solidFill>
                      </a:endParaRPr>
                    </a:p>
                  </a:txBody>
                  <a:tcPr marL="91456" marR="91456"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extLst>
                  <a:ext uri="{0D108BD9-81ED-4DB2-BD59-A6C34878D82A}">
                    <a16:rowId xmlns:a16="http://schemas.microsoft.com/office/drawing/2014/main" val="966098699"/>
                  </a:ext>
                </a:extLst>
              </a:tr>
              <a:tr h="1188895">
                <a:tc>
                  <a:txBody>
                    <a:bodyPr/>
                    <a:lstStyle/>
                    <a:p>
                      <a:r>
                        <a:rPr lang="zh-CN" altLang="en-US" sz="1800" b="1" dirty="0" smtClean="0">
                          <a:solidFill>
                            <a:srgbClr val="002060"/>
                          </a:solidFill>
                        </a:rPr>
                        <a:t>政策</a:t>
                      </a:r>
                      <a:endParaRPr lang="en-US" altLang="zh-CN" sz="1600" b="0" dirty="0" smtClean="0">
                        <a:solidFill>
                          <a:srgbClr val="002060"/>
                        </a:solidFill>
                      </a:endParaRPr>
                    </a:p>
                    <a:p>
                      <a:r>
                        <a:rPr lang="en-US" altLang="zh-CN" sz="1600" b="0" dirty="0" smtClean="0">
                          <a:solidFill>
                            <a:srgbClr val="002060"/>
                          </a:solidFill>
                        </a:rPr>
                        <a:t>(Policy Statement)</a:t>
                      </a:r>
                      <a:endParaRPr lang="zh-CN" altLang="en-US" sz="1600" b="0" dirty="0">
                        <a:solidFill>
                          <a:srgbClr val="002060"/>
                        </a:solidFill>
                      </a:endParaRPr>
                    </a:p>
                  </a:txBody>
                  <a:tcPr marL="91456" marR="91456"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lang="zh-CN" altLang="en-US" sz="1800" dirty="0" smtClean="0"/>
                        <a:t>外包</a:t>
                      </a:r>
                      <a:r>
                        <a:rPr lang="en-US" altLang="zh-CN" sz="1800" dirty="0" smtClean="0"/>
                        <a:t>(Outsourcing)</a:t>
                      </a:r>
                    </a:p>
                    <a:p>
                      <a:r>
                        <a:rPr lang="zh-CN" altLang="en-US" sz="1800" dirty="0" smtClean="0"/>
                        <a:t>加班</a:t>
                      </a:r>
                      <a:r>
                        <a:rPr lang="en-US" altLang="zh-CN" sz="1800" dirty="0" smtClean="0"/>
                        <a:t>(Overtime)</a:t>
                      </a:r>
                    </a:p>
                    <a:p>
                      <a:r>
                        <a:rPr lang="zh-CN" altLang="en-US" sz="1800" dirty="0" smtClean="0"/>
                        <a:t>退货</a:t>
                      </a:r>
                      <a:r>
                        <a:rPr lang="en-US" altLang="zh-CN" sz="1800" dirty="0" smtClean="0"/>
                        <a:t>(Back orders)</a:t>
                      </a:r>
                    </a:p>
                    <a:p>
                      <a:r>
                        <a:rPr lang="zh-CN" altLang="en-US" sz="1800" dirty="0" smtClean="0"/>
                        <a:t>库存水平</a:t>
                      </a:r>
                      <a:r>
                        <a:rPr lang="en-US" altLang="zh-CN" sz="1800" dirty="0" smtClean="0"/>
                        <a:t>(Inventory Levels)</a:t>
                      </a:r>
                      <a:endParaRPr lang="zh-CN" altLang="en-US" sz="1800" dirty="0"/>
                    </a:p>
                  </a:txBody>
                  <a:tcPr marL="91456" marR="91456"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3039733"/>
                  </a:ext>
                </a:extLst>
              </a:tr>
              <a:tr h="1737616">
                <a:tc>
                  <a:txBody>
                    <a:bodyPr/>
                    <a:lstStyle/>
                    <a:p>
                      <a:r>
                        <a:rPr lang="zh-CN" altLang="en-US" sz="1800" b="1" dirty="0" smtClean="0">
                          <a:solidFill>
                            <a:srgbClr val="002060"/>
                          </a:solidFill>
                        </a:rPr>
                        <a:t>成本</a:t>
                      </a:r>
                      <a:endParaRPr lang="en-US" altLang="zh-CN" sz="1600" b="0" dirty="0" smtClean="0">
                        <a:solidFill>
                          <a:srgbClr val="002060"/>
                        </a:solidFill>
                      </a:endParaRPr>
                    </a:p>
                    <a:p>
                      <a:r>
                        <a:rPr lang="en-US" altLang="zh-CN" sz="1600" b="0" dirty="0" smtClean="0">
                          <a:solidFill>
                            <a:srgbClr val="002060"/>
                          </a:solidFill>
                        </a:rPr>
                        <a:t>(Costs)</a:t>
                      </a:r>
                      <a:endParaRPr lang="zh-CN" altLang="en-US" sz="1600" b="0" dirty="0">
                        <a:solidFill>
                          <a:srgbClr val="002060"/>
                        </a:solidFill>
                      </a:endParaRPr>
                    </a:p>
                  </a:txBody>
                  <a:tcPr marL="91456" marR="91456" marT="45727" marB="457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lang="zh-CN" altLang="en-US" sz="1800" dirty="0" smtClean="0"/>
                        <a:t>持有成本</a:t>
                      </a:r>
                      <a:r>
                        <a:rPr lang="en-US" altLang="zh-CN" sz="1800" dirty="0" smtClean="0"/>
                        <a:t>(Inventory carrying)</a:t>
                      </a:r>
                    </a:p>
                    <a:p>
                      <a:r>
                        <a:rPr lang="zh-CN" altLang="en-US" sz="1800" dirty="0" smtClean="0"/>
                        <a:t>退货成本</a:t>
                      </a:r>
                      <a:r>
                        <a:rPr lang="en-US" altLang="zh-CN" sz="1800" dirty="0" smtClean="0"/>
                        <a:t>(Back orders)</a:t>
                      </a:r>
                    </a:p>
                    <a:p>
                      <a:r>
                        <a:rPr lang="zh-CN" altLang="en-US" sz="1800" dirty="0" smtClean="0"/>
                        <a:t>聘用</a:t>
                      </a:r>
                      <a:r>
                        <a:rPr lang="en-US" altLang="zh-CN" sz="1800" dirty="0" smtClean="0"/>
                        <a:t>/</a:t>
                      </a:r>
                      <a:r>
                        <a:rPr lang="zh-CN" altLang="en-US" sz="1800" dirty="0" smtClean="0"/>
                        <a:t>解聘成本</a:t>
                      </a:r>
                      <a:r>
                        <a:rPr lang="en-US" altLang="zh-CN" sz="1800" dirty="0" smtClean="0"/>
                        <a:t>(Hiring/firing)</a:t>
                      </a:r>
                    </a:p>
                    <a:p>
                      <a:r>
                        <a:rPr lang="zh-CN" altLang="en-US" sz="1800" dirty="0" smtClean="0"/>
                        <a:t>加班费用</a:t>
                      </a:r>
                      <a:r>
                        <a:rPr lang="en-US" altLang="zh-CN" sz="1800" dirty="0" smtClean="0"/>
                        <a:t>(Overtime)</a:t>
                      </a:r>
                    </a:p>
                    <a:p>
                      <a:r>
                        <a:rPr lang="zh-CN" altLang="en-US" sz="1800" dirty="0" smtClean="0"/>
                        <a:t>库存变化</a:t>
                      </a:r>
                      <a:r>
                        <a:rPr lang="en-US" altLang="zh-CN" sz="1800" dirty="0" smtClean="0"/>
                        <a:t>(Inventory  changes)</a:t>
                      </a:r>
                    </a:p>
                    <a:p>
                      <a:r>
                        <a:rPr lang="zh-CN" altLang="en-US" sz="1800" dirty="0" smtClean="0"/>
                        <a:t>分包成本</a:t>
                      </a:r>
                      <a:r>
                        <a:rPr lang="en-US" altLang="zh-CN" sz="1800" dirty="0" smtClean="0"/>
                        <a:t>(Subcontracting)</a:t>
                      </a:r>
                      <a:endParaRPr lang="zh-CN" altLang="en-US" sz="1800" dirty="0"/>
                    </a:p>
                  </a:txBody>
                  <a:tcPr marL="91456" marR="91456" marT="45727" marB="457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0968600"/>
                  </a:ext>
                </a:extLst>
              </a:tr>
            </a:tbl>
          </a:graphicData>
        </a:graphic>
      </p:graphicFrame>
      <p:sp>
        <p:nvSpPr>
          <p:cNvPr id="4" name="文本框 3"/>
          <p:cNvSpPr txBox="1"/>
          <p:nvPr/>
        </p:nvSpPr>
        <p:spPr>
          <a:xfrm>
            <a:off x="5184775" y="3446463"/>
            <a:ext cx="492125" cy="1905000"/>
          </a:xfrm>
          <a:prstGeom prst="rect">
            <a:avLst/>
          </a:prstGeom>
          <a:solidFill>
            <a:srgbClr val="CCFFCC"/>
          </a:solidFill>
          <a:ln>
            <a:solidFill>
              <a:schemeClr val="tx1"/>
            </a:solidFill>
          </a:ln>
        </p:spPr>
        <p:txBody>
          <a:bodyPr vert="eaVert">
            <a:spAutoFit/>
          </a:bodyPr>
          <a:lstStyle/>
          <a:p>
            <a:pPr algn="ctr">
              <a:defRPr/>
            </a:pPr>
            <a:r>
              <a:rPr lang="zh-CN" altLang="en-US" sz="2000" b="1" dirty="0">
                <a:solidFill>
                  <a:schemeClr val="accent5">
                    <a:lumMod val="50000"/>
                  </a:schemeClr>
                </a:solidFill>
                <a:effectLst>
                  <a:outerShdw blurRad="38100" dist="38100" dir="2700000" algn="tl">
                    <a:srgbClr val="000000">
                      <a:alpha val="43137"/>
                    </a:srgbClr>
                  </a:outerShdw>
                </a:effectLst>
              </a:rPr>
              <a:t>生产规划</a:t>
            </a:r>
          </a:p>
        </p:txBody>
      </p:sp>
      <p:graphicFrame>
        <p:nvGraphicFramePr>
          <p:cNvPr id="5" name="表格 4"/>
          <p:cNvGraphicFramePr>
            <a:graphicFrameLocks noGrp="1"/>
          </p:cNvGraphicFramePr>
          <p:nvPr/>
        </p:nvGraphicFramePr>
        <p:xfrm>
          <a:off x="6172200" y="3251200"/>
          <a:ext cx="2743200" cy="2297113"/>
        </p:xfrm>
        <a:graphic>
          <a:graphicData uri="http://schemas.openxmlformats.org/drawingml/2006/table">
            <a:tbl>
              <a:tblPr firstRow="1" bandRow="1">
                <a:tableStyleId>{5C22544A-7EE6-4342-B048-85BDC9FD1C3A}</a:tableStyleId>
              </a:tblPr>
              <a:tblGrid>
                <a:gridCol w="440140">
                  <a:extLst>
                    <a:ext uri="{9D8B030D-6E8A-4147-A177-3AD203B41FA5}">
                      <a16:colId xmlns:a16="http://schemas.microsoft.com/office/drawing/2014/main" val="3448018317"/>
                    </a:ext>
                  </a:extLst>
                </a:gridCol>
                <a:gridCol w="2303060">
                  <a:extLst>
                    <a:ext uri="{9D8B030D-6E8A-4147-A177-3AD203B41FA5}">
                      <a16:colId xmlns:a16="http://schemas.microsoft.com/office/drawing/2014/main" val="2007712034"/>
                    </a:ext>
                  </a:extLst>
                </a:gridCol>
              </a:tblGrid>
              <a:tr h="370789">
                <a:tc gridSpan="2">
                  <a:txBody>
                    <a:bodyPr/>
                    <a:lstStyle/>
                    <a:p>
                      <a:pPr algn="ctr"/>
                      <a:r>
                        <a:rPr lang="zh-CN" altLang="en-US" sz="1800" dirty="0" smtClean="0">
                          <a:solidFill>
                            <a:schemeClr val="tx1"/>
                          </a:solidFill>
                          <a:effectLst>
                            <a:outerShdw blurRad="38100" dist="38100" dir="2700000" algn="tl">
                              <a:srgbClr val="000000">
                                <a:alpha val="43137"/>
                              </a:srgbClr>
                            </a:outerShdw>
                          </a:effectLst>
                        </a:rPr>
                        <a:t>输出</a:t>
                      </a:r>
                      <a:endParaRPr lang="zh-CN" altLang="en-US" sz="1800" dirty="0">
                        <a:solidFill>
                          <a:schemeClr val="tx1"/>
                        </a:solidFill>
                        <a:effectLst>
                          <a:outerShdw blurRad="38100" dist="38100" dir="2700000" algn="tl">
                            <a:srgbClr val="000000">
                              <a:alpha val="43137"/>
                            </a:srgbClr>
                          </a:outerShdw>
                        </a:effectLst>
                      </a:endParaRPr>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hMerge="1">
                  <a:txBody>
                    <a:bodyPr/>
                    <a:lstStyle/>
                    <a:p>
                      <a:endParaRPr lang="zh-CN" altLang="en-US"/>
                    </a:p>
                  </a:txBody>
                  <a:tcPr/>
                </a:tc>
                <a:extLst>
                  <a:ext uri="{0D108BD9-81ED-4DB2-BD59-A6C34878D82A}">
                    <a16:rowId xmlns:a16="http://schemas.microsoft.com/office/drawing/2014/main" val="2263930"/>
                  </a:ext>
                </a:extLst>
              </a:tr>
              <a:tr h="37078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ea typeface="宋体" panose="02010600030101010101" pitchFamily="2" charset="-122"/>
                        </a:rPr>
                        <a:t>总成本</a:t>
                      </a:r>
                      <a:endParaRPr lang="zh-CN" altLang="en-US" sz="1800" b="1"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hMerge="1">
                  <a:txBody>
                    <a:bodyPr/>
                    <a:lstStyle/>
                    <a:p>
                      <a:endParaRPr lang="zh-CN" altLang="en-US"/>
                    </a:p>
                  </a:txBody>
                  <a:tcPr/>
                </a:tc>
                <a:extLst>
                  <a:ext uri="{0D108BD9-81ED-4DB2-BD59-A6C34878D82A}">
                    <a16:rowId xmlns:a16="http://schemas.microsoft.com/office/drawing/2014/main" val="3954957053"/>
                  </a:ext>
                </a:extLst>
              </a:tr>
              <a:tr h="1555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effectLst>
                            <a:outerShdw blurRad="38100" dist="38100" dir="2700000" algn="tl">
                              <a:srgbClr val="000000">
                                <a:alpha val="43137"/>
                              </a:srgbClr>
                            </a:outerShdw>
                          </a:effectLst>
                        </a:rPr>
                        <a:t>预期水平</a:t>
                      </a:r>
                    </a:p>
                    <a:p>
                      <a:endParaRPr lang="zh-CN" altLang="en-US" sz="1800" dirty="0"/>
                    </a:p>
                  </a:txBody>
                  <a:tcPr marT="45714" marB="45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FFFF"/>
                    </a:solidFill>
                  </a:tcPr>
                </a:tc>
                <a:tc>
                  <a:txBody>
                    <a:bodyPr/>
                    <a:lstStyle/>
                    <a:p>
                      <a:r>
                        <a:rPr lang="zh-CN" altLang="en-US" sz="1800" dirty="0" smtClean="0"/>
                        <a:t>库存</a:t>
                      </a:r>
                      <a:r>
                        <a:rPr lang="en-US" altLang="zh-CN" sz="1800" dirty="0" smtClean="0"/>
                        <a:t>(Inventory)</a:t>
                      </a:r>
                    </a:p>
                    <a:p>
                      <a:r>
                        <a:rPr lang="zh-CN" altLang="en-US" sz="1800" dirty="0" smtClean="0"/>
                        <a:t>产出</a:t>
                      </a:r>
                      <a:r>
                        <a:rPr lang="en-US" altLang="zh-CN" sz="1800" dirty="0" smtClean="0"/>
                        <a:t>(Output)</a:t>
                      </a:r>
                    </a:p>
                    <a:p>
                      <a:r>
                        <a:rPr lang="zh-CN" altLang="en-US" sz="1800" dirty="0" smtClean="0"/>
                        <a:t>雇佣</a:t>
                      </a:r>
                      <a:r>
                        <a:rPr lang="en-US" altLang="zh-CN" sz="1800" dirty="0" smtClean="0"/>
                        <a:t>(Employment)</a:t>
                      </a:r>
                    </a:p>
                    <a:p>
                      <a:r>
                        <a:rPr lang="zh-CN" altLang="en-US" sz="1800" dirty="0" smtClean="0"/>
                        <a:t>分包</a:t>
                      </a:r>
                      <a:r>
                        <a:rPr lang="en-US" altLang="zh-CN" sz="1800" dirty="0" smtClean="0"/>
                        <a:t>(Subcontracting)</a:t>
                      </a:r>
                    </a:p>
                    <a:p>
                      <a:r>
                        <a:rPr lang="zh-CN" altLang="en-US" sz="1800" dirty="0" smtClean="0"/>
                        <a:t>退货</a:t>
                      </a:r>
                      <a:r>
                        <a:rPr lang="en-US" altLang="zh-CN" sz="1800" dirty="0" smtClean="0"/>
                        <a:t>(Backordering)</a:t>
                      </a:r>
                      <a:endParaRPr lang="zh-CN" altLang="en-US" sz="1800" dirty="0"/>
                    </a:p>
                  </a:txBody>
                  <a:tcPr marT="45714" marB="457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4150296"/>
                  </a:ext>
                </a:extLst>
              </a:tr>
            </a:tbl>
          </a:graphicData>
        </a:graphic>
      </p:graphicFrame>
      <p:sp>
        <p:nvSpPr>
          <p:cNvPr id="33829" name="右箭头 5"/>
          <p:cNvSpPr>
            <a:spLocks noChangeArrowheads="1"/>
          </p:cNvSpPr>
          <p:nvPr/>
        </p:nvSpPr>
        <p:spPr bwMode="auto">
          <a:xfrm>
            <a:off x="4784725" y="3903663"/>
            <a:ext cx="304800" cy="990600"/>
          </a:xfrm>
          <a:prstGeom prst="rightArrow">
            <a:avLst>
              <a:gd name="adj1" fmla="val 50000"/>
              <a:gd name="adj2" fmla="val 50000"/>
            </a:avLst>
          </a:prstGeom>
          <a:solidFill>
            <a:srgbClr val="FFFF00"/>
          </a:solidFill>
          <a:ln w="28575" cap="rnd" algn="ctr">
            <a:solidFill>
              <a:srgbClr val="003399"/>
            </a:solidFill>
            <a:prstDash val="sysDot"/>
            <a:round/>
            <a:headEnd/>
            <a:tailEnd/>
          </a:ln>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
        <p:nvSpPr>
          <p:cNvPr id="33830" name="右箭头 10"/>
          <p:cNvSpPr>
            <a:spLocks noChangeArrowheads="1"/>
          </p:cNvSpPr>
          <p:nvPr/>
        </p:nvSpPr>
        <p:spPr bwMode="auto">
          <a:xfrm>
            <a:off x="5772150" y="3903663"/>
            <a:ext cx="304800" cy="990600"/>
          </a:xfrm>
          <a:prstGeom prst="rightArrow">
            <a:avLst>
              <a:gd name="adj1" fmla="val 50000"/>
              <a:gd name="adj2" fmla="val 50000"/>
            </a:avLst>
          </a:prstGeom>
          <a:solidFill>
            <a:srgbClr val="FFFF00"/>
          </a:solidFill>
          <a:ln w="28575" cap="rnd" algn="ctr">
            <a:solidFill>
              <a:srgbClr val="003399"/>
            </a:solidFill>
            <a:prstDash val="sysDot"/>
            <a:round/>
            <a:headEnd/>
            <a:tailEnd/>
          </a:ln>
        </p:spPr>
        <p:txBody>
          <a:bodyPr vert="eaVert" wrap="none" lIns="90000" rIns="1890000"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 calcmode="lin" valueType="num">
                                      <p:cBhvr additive="base">
                                        <p:cTn id="7" dur="500" fill="hold"/>
                                        <p:tgtEl>
                                          <p:spTgt spid="237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757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28600" y="2636838"/>
            <a:ext cx="7391400" cy="347662"/>
          </a:xfrm>
        </p:spPr>
        <p:txBody>
          <a:bodyPr/>
          <a:lstStyle/>
          <a:p>
            <a:pPr eaLnBrk="1" hangingPunct="1"/>
            <a:r>
              <a:rPr lang="en-US" altLang="zh-CN" sz="2400" smtClean="0"/>
              <a:t>Chase Strategy (Zero Inventory Plan)</a:t>
            </a:r>
          </a:p>
        </p:txBody>
      </p:sp>
      <p:sp>
        <p:nvSpPr>
          <p:cNvPr id="43011" name="Rectangle 3"/>
          <p:cNvSpPr>
            <a:spLocks noGrp="1" noChangeArrowheads="1"/>
          </p:cNvSpPr>
          <p:nvPr>
            <p:ph idx="1"/>
          </p:nvPr>
        </p:nvSpPr>
        <p:spPr>
          <a:xfrm>
            <a:off x="457200" y="3533775"/>
            <a:ext cx="8229600" cy="2486025"/>
          </a:xfrm>
        </p:spPr>
        <p:txBody>
          <a:bodyPr/>
          <a:lstStyle/>
          <a:p>
            <a:pPr algn="just" eaLnBrk="1" hangingPunct="1">
              <a:lnSpc>
                <a:spcPct val="150000"/>
              </a:lnSpc>
            </a:pPr>
            <a:r>
              <a:rPr lang="en-US" altLang="zh-CN" sz="2400" smtClean="0"/>
              <a:t>Change the workforce each month in order to produce enough units to most closely match the demand pattern to minimize the levels of inventory the firm must hold during the planning horizon</a:t>
            </a:r>
          </a:p>
        </p:txBody>
      </p:sp>
      <p:sp>
        <p:nvSpPr>
          <p:cNvPr id="5"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3013"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97" name="Group 61"/>
          <p:cNvGraphicFramePr>
            <a:graphicFrameLocks noGrp="1"/>
          </p:cNvGraphicFramePr>
          <p:nvPr>
            <p:ph/>
          </p:nvPr>
        </p:nvGraphicFramePr>
        <p:xfrm>
          <a:off x="457200" y="1692275"/>
          <a:ext cx="8229600" cy="4937264"/>
        </p:xfrm>
        <a:graphic>
          <a:graphicData uri="http://schemas.openxmlformats.org/drawingml/2006/table">
            <a:tbl>
              <a:tblPr/>
              <a:tblGrid>
                <a:gridCol w="1646238">
                  <a:extLst>
                    <a:ext uri="{9D8B030D-6E8A-4147-A177-3AD203B41FA5}">
                      <a16:colId xmlns:a16="http://schemas.microsoft.com/office/drawing/2014/main" val="20000"/>
                    </a:ext>
                  </a:extLst>
                </a:gridCol>
                <a:gridCol w="1401762">
                  <a:extLst>
                    <a:ext uri="{9D8B030D-6E8A-4147-A177-3AD203B41FA5}">
                      <a16:colId xmlns:a16="http://schemas.microsoft.com/office/drawing/2014/main" val="20001"/>
                    </a:ext>
                  </a:extLst>
                </a:gridCol>
                <a:gridCol w="1889125">
                  <a:extLst>
                    <a:ext uri="{9D8B030D-6E8A-4147-A177-3AD203B41FA5}">
                      <a16:colId xmlns:a16="http://schemas.microsoft.com/office/drawing/2014/main" val="20002"/>
                    </a:ext>
                  </a:extLst>
                </a:gridCol>
                <a:gridCol w="1539875">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A</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B</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C</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Verdana" pitchFamily="34" charset="0"/>
                          <a:ea typeface="宋体" charset="-122"/>
                        </a:rPr>
                        <a:t>D</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E</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242">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Month</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Number of working days</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No. of Units produced per worker (B*0.14653)</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Forecast net demand</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Minimum No. of workers required (D/C rounded up)</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January</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2.931</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780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267</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February</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24</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3.517</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640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182</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March</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18</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2.638</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900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342</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April</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26</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3.810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1,200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315</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May</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22</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3.224</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2,000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621</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12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June</a:t>
                      </a:r>
                    </a:p>
                  </a:txBody>
                  <a:tcPr marT="45689" marB="4568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15</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2.198</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2,000</a:t>
                      </a: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1"/>
                          </a:solidFill>
                          <a:effectLst/>
                          <a:latin typeface="Verdana" pitchFamily="34" charset="0"/>
                          <a:ea typeface="宋体" charset="-122"/>
                        </a:rPr>
                        <a:t>910</a:t>
                      </a:r>
                    </a:p>
                  </a:txBody>
                  <a:tcPr marT="45689" marB="4568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4091"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118" name="Group 158"/>
          <p:cNvGraphicFramePr>
            <a:graphicFrameLocks noGrp="1"/>
          </p:cNvGraphicFramePr>
          <p:nvPr>
            <p:ph/>
          </p:nvPr>
        </p:nvGraphicFramePr>
        <p:xfrm>
          <a:off x="152400" y="1295400"/>
          <a:ext cx="8839202" cy="4349751"/>
        </p:xfrm>
        <a:graphic>
          <a:graphicData uri="http://schemas.openxmlformats.org/drawingml/2006/table">
            <a:tbl>
              <a:tblPr/>
              <a:tblGrid>
                <a:gridCol w="888443">
                  <a:extLst>
                    <a:ext uri="{9D8B030D-6E8A-4147-A177-3AD203B41FA5}">
                      <a16:colId xmlns:a16="http://schemas.microsoft.com/office/drawing/2014/main" val="20000"/>
                    </a:ext>
                  </a:extLst>
                </a:gridCol>
                <a:gridCol w="1109747">
                  <a:extLst>
                    <a:ext uri="{9D8B030D-6E8A-4147-A177-3AD203B41FA5}">
                      <a16:colId xmlns:a16="http://schemas.microsoft.com/office/drawing/2014/main" val="20001"/>
                    </a:ext>
                  </a:extLst>
                </a:gridCol>
                <a:gridCol w="739831">
                  <a:extLst>
                    <a:ext uri="{9D8B030D-6E8A-4147-A177-3AD203B41FA5}">
                      <a16:colId xmlns:a16="http://schemas.microsoft.com/office/drawing/2014/main" val="20002"/>
                    </a:ext>
                  </a:extLst>
                </a:gridCol>
                <a:gridCol w="665525">
                  <a:extLst>
                    <a:ext uri="{9D8B030D-6E8A-4147-A177-3AD203B41FA5}">
                      <a16:colId xmlns:a16="http://schemas.microsoft.com/office/drawing/2014/main" val="20003"/>
                    </a:ext>
                  </a:extLst>
                </a:gridCol>
                <a:gridCol w="1258358">
                  <a:extLst>
                    <a:ext uri="{9D8B030D-6E8A-4147-A177-3AD203B41FA5}">
                      <a16:colId xmlns:a16="http://schemas.microsoft.com/office/drawing/2014/main" val="20004"/>
                    </a:ext>
                  </a:extLst>
                </a:gridCol>
                <a:gridCol w="1037055">
                  <a:extLst>
                    <a:ext uri="{9D8B030D-6E8A-4147-A177-3AD203B41FA5}">
                      <a16:colId xmlns:a16="http://schemas.microsoft.com/office/drawing/2014/main" val="20005"/>
                    </a:ext>
                  </a:extLst>
                </a:gridCol>
                <a:gridCol w="1205052">
                  <a:extLst>
                    <a:ext uri="{9D8B030D-6E8A-4147-A177-3AD203B41FA5}">
                      <a16:colId xmlns:a16="http://schemas.microsoft.com/office/drawing/2014/main" val="20006"/>
                    </a:ext>
                  </a:extLst>
                </a:gridCol>
                <a:gridCol w="1119439">
                  <a:extLst>
                    <a:ext uri="{9D8B030D-6E8A-4147-A177-3AD203B41FA5}">
                      <a16:colId xmlns:a16="http://schemas.microsoft.com/office/drawing/2014/main" val="20007"/>
                    </a:ext>
                  </a:extLst>
                </a:gridCol>
                <a:gridCol w="815752">
                  <a:extLst>
                    <a:ext uri="{9D8B030D-6E8A-4147-A177-3AD203B41FA5}">
                      <a16:colId xmlns:a16="http://schemas.microsoft.com/office/drawing/2014/main" val="20008"/>
                    </a:ext>
                  </a:extLst>
                </a:gridCol>
              </a:tblGrid>
              <a:tr h="577892">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B</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F</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I</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97">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Verdana" pitchFamily="34" charset="0"/>
                          <a:ea typeface="宋体" charset="-122"/>
                        </a:rPr>
                        <a:t>Month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of workers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hired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fired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of units per worker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of units produced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Cumulative production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Cumulative demand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Ending inventory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4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Jan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267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2.931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780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9">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Feb</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182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3.517</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1420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9">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342</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2.638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2320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9">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Apr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315</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3.810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3520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71">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621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3.224</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5520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4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Jun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910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2.198</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7520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7892">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Total</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bl>
          </a:graphicData>
        </a:graphic>
      </p:graphicFrame>
      <p:sp>
        <p:nvSpPr>
          <p:cNvPr id="45160" name="Text Box 127"/>
          <p:cNvSpPr txBox="1">
            <a:spLocks noChangeArrowheads="1"/>
          </p:cNvSpPr>
          <p:nvPr/>
        </p:nvSpPr>
        <p:spPr bwMode="auto">
          <a:xfrm>
            <a:off x="304800" y="5946775"/>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rPr>
              <a:t>Total cost of this plan = </a:t>
            </a:r>
          </a:p>
        </p:txBody>
      </p:sp>
      <p:sp>
        <p:nvSpPr>
          <p:cNvPr id="9"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516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118" name="Group 158"/>
          <p:cNvGraphicFramePr>
            <a:graphicFrameLocks noGrp="1"/>
          </p:cNvGraphicFramePr>
          <p:nvPr>
            <p:ph/>
          </p:nvPr>
        </p:nvGraphicFramePr>
        <p:xfrm>
          <a:off x="152400" y="1295400"/>
          <a:ext cx="8839202" cy="4349751"/>
        </p:xfrm>
        <a:graphic>
          <a:graphicData uri="http://schemas.openxmlformats.org/drawingml/2006/table">
            <a:tbl>
              <a:tblPr/>
              <a:tblGrid>
                <a:gridCol w="888443">
                  <a:extLst>
                    <a:ext uri="{9D8B030D-6E8A-4147-A177-3AD203B41FA5}">
                      <a16:colId xmlns:a16="http://schemas.microsoft.com/office/drawing/2014/main" val="20000"/>
                    </a:ext>
                  </a:extLst>
                </a:gridCol>
                <a:gridCol w="94035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36546">
                  <a:extLst>
                    <a:ext uri="{9D8B030D-6E8A-4147-A177-3AD203B41FA5}">
                      <a16:colId xmlns:a16="http://schemas.microsoft.com/office/drawing/2014/main" val="20003"/>
                    </a:ext>
                  </a:extLst>
                </a:gridCol>
                <a:gridCol w="1258358">
                  <a:extLst>
                    <a:ext uri="{9D8B030D-6E8A-4147-A177-3AD203B41FA5}">
                      <a16:colId xmlns:a16="http://schemas.microsoft.com/office/drawing/2014/main" val="20004"/>
                    </a:ext>
                  </a:extLst>
                </a:gridCol>
                <a:gridCol w="1037055">
                  <a:extLst>
                    <a:ext uri="{9D8B030D-6E8A-4147-A177-3AD203B41FA5}">
                      <a16:colId xmlns:a16="http://schemas.microsoft.com/office/drawing/2014/main" val="20005"/>
                    </a:ext>
                  </a:extLst>
                </a:gridCol>
                <a:gridCol w="1205052">
                  <a:extLst>
                    <a:ext uri="{9D8B030D-6E8A-4147-A177-3AD203B41FA5}">
                      <a16:colId xmlns:a16="http://schemas.microsoft.com/office/drawing/2014/main" val="20006"/>
                    </a:ext>
                  </a:extLst>
                </a:gridCol>
                <a:gridCol w="1119439">
                  <a:extLst>
                    <a:ext uri="{9D8B030D-6E8A-4147-A177-3AD203B41FA5}">
                      <a16:colId xmlns:a16="http://schemas.microsoft.com/office/drawing/2014/main" val="20007"/>
                    </a:ext>
                  </a:extLst>
                </a:gridCol>
                <a:gridCol w="815752">
                  <a:extLst>
                    <a:ext uri="{9D8B030D-6E8A-4147-A177-3AD203B41FA5}">
                      <a16:colId xmlns:a16="http://schemas.microsoft.com/office/drawing/2014/main" val="20008"/>
                    </a:ext>
                  </a:extLst>
                </a:gridCol>
              </a:tblGrid>
              <a:tr h="577892">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A</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B</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C</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dirty="0" smtClean="0">
                          <a:ln>
                            <a:noFill/>
                          </a:ln>
                          <a:solidFill>
                            <a:schemeClr val="tx1"/>
                          </a:solidFill>
                          <a:effectLst/>
                          <a:latin typeface="Verdana" pitchFamily="34" charset="0"/>
                          <a:ea typeface="宋体" charset="-122"/>
                        </a:rPr>
                        <a:t>E</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F</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G</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H</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I</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97">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400" b="1" i="0" u="none" strike="noStrike" cap="none" normalizeH="0" baseline="0" smtClean="0">
                          <a:ln>
                            <a:noFill/>
                          </a:ln>
                          <a:solidFill>
                            <a:schemeClr val="tx1"/>
                          </a:solidFill>
                          <a:effectLst/>
                          <a:latin typeface="Verdana" pitchFamily="34" charset="0"/>
                          <a:ea typeface="宋体" charset="-122"/>
                        </a:rPr>
                        <a:t>Month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Verdana" pitchFamily="34" charset="0"/>
                          <a:ea typeface="宋体" charset="-122"/>
                        </a:rPr>
                        <a:t>No. of workers</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hired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fired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No. of units per worker</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Verdana" pitchFamily="34" charset="0"/>
                          <a:ea typeface="宋体" charset="-122"/>
                        </a:rPr>
                        <a:t>No. of units produced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dirty="0" smtClean="0">
                          <a:ln>
                            <a:noFill/>
                          </a:ln>
                          <a:solidFill>
                            <a:schemeClr val="tx1"/>
                          </a:solidFill>
                          <a:effectLst/>
                          <a:latin typeface="Verdana" pitchFamily="34" charset="0"/>
                          <a:ea typeface="宋体" charset="-122"/>
                        </a:rPr>
                        <a:t>Cumulative production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Cumulative demand</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smtClean="0">
                          <a:ln>
                            <a:noFill/>
                          </a:ln>
                          <a:solidFill>
                            <a:schemeClr val="tx1"/>
                          </a:solidFill>
                          <a:effectLst/>
                          <a:latin typeface="Verdana" pitchFamily="34" charset="0"/>
                          <a:ea typeface="宋体" charset="-122"/>
                        </a:rPr>
                        <a:t>Ending inventory</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4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Jan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267</a:t>
                      </a:r>
                      <a:endParaRPr kumimoji="0" lang="en-US" altLang="zh-CN" sz="20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33</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2.931</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783</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783</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780</a:t>
                      </a:r>
                      <a:endParaRPr kumimoji="0" lang="en-US" altLang="zh-CN" sz="20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3</a:t>
                      </a:r>
                      <a:endParaRPr kumimoji="0" lang="en-US" altLang="zh-CN" sz="2000" b="1" i="0" u="none" strike="noStrike" cap="none" normalizeH="0" baseline="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9">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Feb</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182</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85</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3.517</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640</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1423</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1420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9">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342</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160</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2.638</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902</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2325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2320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5</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69">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Apr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315</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27</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3.810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1200</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3525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3520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5</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2471">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621</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306</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3.224</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2002</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5527</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5520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7</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5646">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Jun</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910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289</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2.198</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2000</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7527</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7520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7</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7892">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Verdana" pitchFamily="34" charset="0"/>
                          <a:ea typeface="宋体" charset="-122"/>
                        </a:rPr>
                        <a:t>Total</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755</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145</a:t>
                      </a:r>
                      <a:endParaRPr kumimoji="0" lang="en-US" altLang="zh-CN" sz="18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30</a:t>
                      </a:r>
                      <a:endParaRPr kumimoji="0" lang="en-US" altLang="zh-CN" sz="2000" b="1" i="0" u="none" strike="noStrike" cap="none" normalizeH="0" baseline="0" dirty="0" smtClean="0">
                        <a:ln>
                          <a:noFill/>
                        </a:ln>
                        <a:solidFill>
                          <a:schemeClr val="tx1"/>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bl>
          </a:graphicData>
        </a:graphic>
      </p:graphicFrame>
      <p:sp>
        <p:nvSpPr>
          <p:cNvPr id="45160" name="Text Box 127"/>
          <p:cNvSpPr txBox="1">
            <a:spLocks noChangeArrowheads="1"/>
          </p:cNvSpPr>
          <p:nvPr/>
        </p:nvSpPr>
        <p:spPr bwMode="auto">
          <a:xfrm>
            <a:off x="304800" y="5791200"/>
            <a:ext cx="84248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defRPr/>
            </a:pPr>
            <a:r>
              <a:rPr lang="en-US" altLang="zh-CN" sz="2400" dirty="0" smtClean="0">
                <a:solidFill>
                  <a:srgbClr val="000000"/>
                </a:solidFill>
              </a:rPr>
              <a:t>Total cost of this plan </a:t>
            </a:r>
            <a:r>
              <a:rPr lang="en-US" altLang="zh-CN" sz="2400" b="1" dirty="0" smtClean="0">
                <a:solidFill>
                  <a:schemeClr val="accent5">
                    <a:lumMod val="50000"/>
                  </a:schemeClr>
                </a:solidFill>
              </a:rPr>
              <a:t>= 755*500+145*1000+30*80+600*80</a:t>
            </a:r>
          </a:p>
          <a:p>
            <a:pPr eaLnBrk="1" hangingPunct="1">
              <a:spcBef>
                <a:spcPct val="50000"/>
              </a:spcBef>
              <a:buFont typeface="Wingdings" panose="05000000000000000000" pitchFamily="2" charset="2"/>
              <a:buNone/>
              <a:defRPr/>
            </a:pPr>
            <a:r>
              <a:rPr lang="en-US" altLang="zh-CN" sz="2400" b="1" dirty="0" smtClean="0">
                <a:solidFill>
                  <a:schemeClr val="accent5">
                    <a:lumMod val="50000"/>
                  </a:schemeClr>
                </a:solidFill>
              </a:rPr>
              <a:t>                                   = $572900</a:t>
            </a:r>
          </a:p>
        </p:txBody>
      </p:sp>
      <p:sp>
        <p:nvSpPr>
          <p:cNvPr id="9"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6186"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381000" y="2057400"/>
            <a:ext cx="8382000" cy="563563"/>
          </a:xfrm>
        </p:spPr>
        <p:txBody>
          <a:bodyPr>
            <a:normAutofit fontScale="90000"/>
          </a:bodyPr>
          <a:lstStyle/>
          <a:p>
            <a:pPr eaLnBrk="1" hangingPunct="1">
              <a:defRPr/>
            </a:pPr>
            <a:r>
              <a:rPr lang="en-US" altLang="zh-CN" sz="2800" b="1" dirty="0" smtClean="0">
                <a:solidFill>
                  <a:schemeClr val="accent5">
                    <a:lumMod val="50000"/>
                  </a:schemeClr>
                </a:solidFill>
              </a:rPr>
              <a:t>Level strategy </a:t>
            </a:r>
            <a:br>
              <a:rPr lang="en-US" altLang="zh-CN" sz="2800" b="1" dirty="0" smtClean="0">
                <a:solidFill>
                  <a:schemeClr val="accent5">
                    <a:lumMod val="50000"/>
                  </a:schemeClr>
                </a:solidFill>
              </a:rPr>
            </a:br>
            <a:r>
              <a:rPr lang="en-US" altLang="zh-CN" sz="2800" b="1" dirty="0" smtClean="0">
                <a:solidFill>
                  <a:schemeClr val="accent5">
                    <a:lumMod val="50000"/>
                  </a:schemeClr>
                </a:solidFill>
              </a:rPr>
              <a:t>(Constant workforce plan)</a:t>
            </a:r>
          </a:p>
        </p:txBody>
      </p:sp>
      <p:sp>
        <p:nvSpPr>
          <p:cNvPr id="47107" name="Rectangle 3"/>
          <p:cNvSpPr>
            <a:spLocks noGrp="1" noChangeArrowheads="1"/>
          </p:cNvSpPr>
          <p:nvPr>
            <p:ph idx="1"/>
          </p:nvPr>
        </p:nvSpPr>
        <p:spPr>
          <a:xfrm>
            <a:off x="457200" y="2971800"/>
            <a:ext cx="8153400" cy="3657600"/>
          </a:xfrm>
        </p:spPr>
        <p:txBody>
          <a:bodyPr/>
          <a:lstStyle/>
          <a:p>
            <a:pPr algn="just" eaLnBrk="1" hangingPunct="1">
              <a:lnSpc>
                <a:spcPct val="150000"/>
              </a:lnSpc>
              <a:buFont typeface="Arial" panose="020B0604020202020204" pitchFamily="34" charset="0"/>
              <a:buChar char="•"/>
            </a:pPr>
            <a:r>
              <a:rPr lang="en-US" altLang="zh-CN" sz="2400" smtClean="0"/>
              <a:t>The goal is to eliminate completely the need for hiring and firing during the planning horizon. </a:t>
            </a:r>
          </a:p>
          <a:p>
            <a:pPr algn="just" eaLnBrk="1" hangingPunct="1">
              <a:lnSpc>
                <a:spcPct val="150000"/>
              </a:lnSpc>
              <a:buFont typeface="Arial" panose="020B0604020202020204" pitchFamily="34" charset="0"/>
              <a:buChar char="•"/>
            </a:pPr>
            <a:r>
              <a:rPr lang="en-US" altLang="zh-CN" sz="2400" smtClean="0"/>
              <a:t>In order to guarantee that shortages do not occur in any period, it is necessary to compute the minimum workforce required for every month in the planning horizon</a:t>
            </a:r>
          </a:p>
        </p:txBody>
      </p:sp>
      <p:sp>
        <p:nvSpPr>
          <p:cNvPr id="5"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7109"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010" name="Group 2"/>
          <p:cNvGraphicFramePr>
            <a:graphicFrameLocks noGrp="1"/>
          </p:cNvGraphicFramePr>
          <p:nvPr>
            <p:ph/>
          </p:nvPr>
        </p:nvGraphicFramePr>
        <p:xfrm>
          <a:off x="457200" y="1635125"/>
          <a:ext cx="8229600" cy="5146676"/>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31838">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09688">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Cumulative net demand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Cumulative No. of units produced per worker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Ratio</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B/C</a:t>
                      </a:r>
                    </a:p>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Verdana" pitchFamily="34" charset="0"/>
                          <a:ea typeface="宋体" charset="-122"/>
                        </a:rPr>
                        <a:t>(rounded up)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January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2.931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267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February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6.448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March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9.086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April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12.896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May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5,520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16.120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smtClean="0">
                          <a:ln>
                            <a:noFill/>
                          </a:ln>
                          <a:solidFill>
                            <a:schemeClr val="tx1"/>
                          </a:solidFill>
                          <a:effectLst/>
                          <a:latin typeface="Verdana" pitchFamily="34" charset="0"/>
                          <a:ea typeface="宋体" charset="-122"/>
                        </a:rPr>
                        <a:t>June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18.318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smtClean="0">
                          <a:ln>
                            <a:noFill/>
                          </a:ln>
                          <a:solidFill>
                            <a:schemeClr val="tx2"/>
                          </a:solidFill>
                          <a:effectLst/>
                          <a:latin typeface="Verdana" pitchFamily="34" charset="0"/>
                          <a:ea typeface="宋体" charset="-122"/>
                        </a:rPr>
                        <a:t>411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817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136" name="Group 104"/>
          <p:cNvGraphicFramePr>
            <a:graphicFrameLocks noGrp="1"/>
          </p:cNvGraphicFramePr>
          <p:nvPr>
            <p:ph/>
          </p:nvPr>
        </p:nvGraphicFramePr>
        <p:xfrm>
          <a:off x="228600" y="1374775"/>
          <a:ext cx="8686800" cy="4845050"/>
        </p:xfrm>
        <a:graphic>
          <a:graphicData uri="http://schemas.openxmlformats.org/drawingml/2006/table">
            <a:tbl>
              <a:tblPr/>
              <a:tblGrid>
                <a:gridCol w="1049338">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6550">
                  <a:extLst>
                    <a:ext uri="{9D8B030D-6E8A-4147-A177-3AD203B41FA5}">
                      <a16:colId xmlns:a16="http://schemas.microsoft.com/office/drawing/2014/main" val="20003"/>
                    </a:ext>
                  </a:extLst>
                </a:gridCol>
                <a:gridCol w="1598613">
                  <a:extLst>
                    <a:ext uri="{9D8B030D-6E8A-4147-A177-3AD203B41FA5}">
                      <a16:colId xmlns:a16="http://schemas.microsoft.com/office/drawing/2014/main" val="20004"/>
                    </a:ext>
                  </a:extLst>
                </a:gridCol>
                <a:gridCol w="1443037">
                  <a:extLst>
                    <a:ext uri="{9D8B030D-6E8A-4147-A177-3AD203B41FA5}">
                      <a16:colId xmlns:a16="http://schemas.microsoft.com/office/drawing/2014/main" val="20005"/>
                    </a:ext>
                  </a:extLst>
                </a:gridCol>
              </a:tblGrid>
              <a:tr h="57785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615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No. of units produced per worker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Monthly 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Cumulative 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Cumulative net demand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Ending inventory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2.931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Feb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3.517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2.638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Apr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3.810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3.224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5,520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2.198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785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smtClean="0">
                        <a:ln>
                          <a:noFill/>
                        </a:ln>
                        <a:solidFill>
                          <a:schemeClr val="tx1"/>
                        </a:solidFill>
                        <a:effectLst/>
                        <a:latin typeface="Verdana" pitchFamily="34"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bl>
          </a:graphicData>
        </a:graphic>
      </p:graphicFrame>
      <p:sp>
        <p:nvSpPr>
          <p:cNvPr id="49226" name="Text Box 88"/>
          <p:cNvSpPr txBox="1">
            <a:spLocks noChangeArrowheads="1"/>
          </p:cNvSpPr>
          <p:nvPr/>
        </p:nvSpPr>
        <p:spPr bwMode="auto">
          <a:xfrm>
            <a:off x="323850" y="63246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a:solidFill>
                  <a:srgbClr val="000000"/>
                </a:solidFill>
              </a:rPr>
              <a:t>Total cost of this plan = </a:t>
            </a:r>
          </a:p>
        </p:txBody>
      </p:sp>
      <p:sp>
        <p:nvSpPr>
          <p:cNvPr id="9"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4922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136" name="Group 104"/>
          <p:cNvGraphicFramePr>
            <a:graphicFrameLocks noGrp="1"/>
          </p:cNvGraphicFramePr>
          <p:nvPr>
            <p:ph/>
          </p:nvPr>
        </p:nvGraphicFramePr>
        <p:xfrm>
          <a:off x="228600" y="1374775"/>
          <a:ext cx="8686800" cy="4845050"/>
        </p:xfrm>
        <a:graphic>
          <a:graphicData uri="http://schemas.openxmlformats.org/drawingml/2006/table">
            <a:tbl>
              <a:tblPr/>
              <a:tblGrid>
                <a:gridCol w="1049338">
                  <a:extLst>
                    <a:ext uri="{9D8B030D-6E8A-4147-A177-3AD203B41FA5}">
                      <a16:colId xmlns:a16="http://schemas.microsoft.com/office/drawing/2014/main" val="20000"/>
                    </a:ext>
                  </a:extLst>
                </a:gridCol>
                <a:gridCol w="154146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606550">
                  <a:extLst>
                    <a:ext uri="{9D8B030D-6E8A-4147-A177-3AD203B41FA5}">
                      <a16:colId xmlns:a16="http://schemas.microsoft.com/office/drawing/2014/main" val="20003"/>
                    </a:ext>
                  </a:extLst>
                </a:gridCol>
                <a:gridCol w="1598613">
                  <a:extLst>
                    <a:ext uri="{9D8B030D-6E8A-4147-A177-3AD203B41FA5}">
                      <a16:colId xmlns:a16="http://schemas.microsoft.com/office/drawing/2014/main" val="20004"/>
                    </a:ext>
                  </a:extLst>
                </a:gridCol>
                <a:gridCol w="1443037">
                  <a:extLst>
                    <a:ext uri="{9D8B030D-6E8A-4147-A177-3AD203B41FA5}">
                      <a16:colId xmlns:a16="http://schemas.microsoft.com/office/drawing/2014/main" val="20005"/>
                    </a:ext>
                  </a:extLst>
                </a:gridCol>
              </a:tblGrid>
              <a:tr h="57785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615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Month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No. of units produced per worker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Monthly 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Cumulative 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Cumulative net demand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Ending inventory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2.931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1205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宋体" panose="02010600030101010101" pitchFamily="2" charset="-122"/>
                        </a:rPr>
                        <a:t>1205</a:t>
                      </a:r>
                      <a:endPar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425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Feb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3.517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1445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宋体" panose="02010600030101010101" pitchFamily="2" charset="-122"/>
                        </a:rPr>
                        <a:t>2650</a:t>
                      </a:r>
                      <a:endPar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1,420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宋体" panose="02010600030101010101" pitchFamily="2" charset="-122"/>
                        </a:rPr>
                        <a:t>1230</a:t>
                      </a:r>
                      <a:endPar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2.638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1084</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3734</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2,230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1414</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892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Apr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3.810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1566</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5300</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1780</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May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3.224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宋体" panose="02010600030101010101" pitchFamily="2" charset="-122"/>
                        </a:rPr>
                        <a:t>1325</a:t>
                      </a:r>
                      <a:endPar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6625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5,520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1105</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30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smtClean="0">
                          <a:ln>
                            <a:noFill/>
                          </a:ln>
                          <a:solidFill>
                            <a:schemeClr val="tx1"/>
                          </a:solidFill>
                          <a:effectLst/>
                          <a:latin typeface="Verdana" pitchFamily="34" charset="0"/>
                          <a:ea typeface="宋体" charset="-122"/>
                        </a:rPr>
                        <a:t>Jun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2.198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宋体" panose="02010600030101010101" pitchFamily="2" charset="-122"/>
                        </a:rPr>
                        <a:t>903</a:t>
                      </a:r>
                      <a:endParaRPr kumimoji="0" lang="en-US" altLang="zh-CN" sz="2000" b="1" i="0" u="none" strike="noStrike" cap="none" normalizeH="0" baseline="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7528</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smtClean="0">
                          <a:ln>
                            <a:noFill/>
                          </a:ln>
                          <a:solidFill>
                            <a:schemeClr val="tx1"/>
                          </a:solidFill>
                          <a:effectLst/>
                          <a:latin typeface="Verdana" pitchFamily="34" charset="0"/>
                          <a:ea typeface="宋体" charset="-122"/>
                        </a:rPr>
                        <a:t>7,520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8</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7850">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1600" b="1" i="0" u="none" strike="noStrike" cap="none" normalizeH="0" baseline="0" dirty="0" smtClean="0">
                          <a:ln>
                            <a:noFill/>
                          </a:ln>
                          <a:solidFill>
                            <a:schemeClr val="tx1"/>
                          </a:solidFill>
                          <a:effectLst/>
                          <a:latin typeface="Verdana" pitchFamily="34" charset="0"/>
                          <a:ea typeface="宋体" charset="-122"/>
                        </a:rPr>
                        <a:t>Total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buClr>
                          <a:schemeClr val="hlink"/>
                        </a:buClr>
                        <a:buFont typeface="Wingdings" pitchFamily="2" charset="2"/>
                        <a:defRPr sz="2400" b="1">
                          <a:solidFill>
                            <a:schemeClr val="tx1"/>
                          </a:solidFill>
                          <a:latin typeface="Verdana" pitchFamily="34" charset="0"/>
                        </a:defRPr>
                      </a:lvl1pPr>
                      <a:lvl2pPr marL="742950" indent="-285750" eaLnBrk="0" hangingPunct="0">
                        <a:spcBef>
                          <a:spcPct val="20000"/>
                        </a:spcBef>
                        <a:buClr>
                          <a:schemeClr val="accent1"/>
                        </a:buClr>
                        <a:buFont typeface="Wingdings" pitchFamily="2" charset="2"/>
                        <a:defRPr sz="2400">
                          <a:solidFill>
                            <a:schemeClr val="tx1"/>
                          </a:solidFill>
                          <a:latin typeface="Arial" charset="0"/>
                        </a:defRPr>
                      </a:lvl2pPr>
                      <a:lvl3pPr marL="1143000" indent="-228600" eaLnBrk="0" hangingPunct="0">
                        <a:spcBef>
                          <a:spcPct val="20000"/>
                        </a:spcBef>
                        <a:buClr>
                          <a:schemeClr val="tx1"/>
                        </a:buClr>
                        <a:defRPr sz="2000">
                          <a:solidFill>
                            <a:schemeClr val="tx1"/>
                          </a:solidFill>
                          <a:latin typeface="Arial" charset="0"/>
                        </a:defRPr>
                      </a:lvl3pPr>
                      <a:lvl4pPr marL="1600200" indent="-228600" eaLnBrk="0" hangingPunct="0">
                        <a:spcBef>
                          <a:spcPct val="20000"/>
                        </a:spcBef>
                        <a:defRPr>
                          <a:solidFill>
                            <a:schemeClr val="tx1"/>
                          </a:solidFill>
                          <a:latin typeface="Arial" charset="0"/>
                        </a:defRPr>
                      </a:lvl4pPr>
                      <a:lvl5pPr marL="2057400" indent="-228600" eaLnBrk="0" hangingPunct="0">
                        <a:spcBef>
                          <a:spcPct val="20000"/>
                        </a:spcBef>
                        <a:defRPr>
                          <a:solidFill>
                            <a:schemeClr val="tx1"/>
                          </a:solidFill>
                          <a:latin typeface="Arial" charset="0"/>
                        </a:defRPr>
                      </a:lvl5pPr>
                      <a:lvl6pPr marL="2514600" indent="-228600" eaLnBrk="0" fontAlgn="base" hangingPunct="0">
                        <a:spcBef>
                          <a:spcPct val="20000"/>
                        </a:spcBef>
                        <a:spcAft>
                          <a:spcPct val="0"/>
                        </a:spcAft>
                        <a:defRPr>
                          <a:solidFill>
                            <a:schemeClr val="tx1"/>
                          </a:solidFill>
                          <a:latin typeface="Arial" charset="0"/>
                        </a:defRPr>
                      </a:lvl6pPr>
                      <a:lvl7pPr marL="2971800" indent="-228600" eaLnBrk="0" fontAlgn="base" hangingPunct="0">
                        <a:spcBef>
                          <a:spcPct val="20000"/>
                        </a:spcBef>
                        <a:spcAft>
                          <a:spcPct val="0"/>
                        </a:spcAft>
                        <a:defRPr>
                          <a:solidFill>
                            <a:schemeClr val="tx1"/>
                          </a:solidFill>
                          <a:latin typeface="Arial" charset="0"/>
                        </a:defRPr>
                      </a:lvl7pPr>
                      <a:lvl8pPr marL="3429000" indent="-228600" eaLnBrk="0" fontAlgn="base" hangingPunct="0">
                        <a:spcBef>
                          <a:spcPct val="20000"/>
                        </a:spcBef>
                        <a:spcAft>
                          <a:spcPct val="0"/>
                        </a:spcAft>
                        <a:defRPr>
                          <a:solidFill>
                            <a:schemeClr val="tx1"/>
                          </a:solidFill>
                          <a:latin typeface="Arial" charset="0"/>
                        </a:defRPr>
                      </a:lvl8pPr>
                      <a:lvl9pPr marL="3886200" indent="-228600" eaLnBrk="0" fontAlgn="base" hangingPunct="0">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1" i="0" u="none" strike="noStrike" cap="none" normalizeH="0" baseline="0" dirty="0" smtClean="0">
                        <a:ln>
                          <a:noFill/>
                        </a:ln>
                        <a:solidFill>
                          <a:schemeClr val="tx1"/>
                        </a:solidFill>
                        <a:effectLst/>
                        <a:latin typeface="Verdan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eaLnBrk="0" hangingPunct="0">
                        <a:spcBef>
                          <a:spcPct val="20000"/>
                        </a:spcBef>
                        <a:spcAft>
                          <a:spcPts val="600"/>
                        </a:spcAft>
                        <a:defRPr b="1">
                          <a:solidFill>
                            <a:schemeClr val="tx1"/>
                          </a:solidFill>
                          <a:latin typeface="Arial" panose="020B0604020202020204" pitchFamily="34" charset="0"/>
                          <a:ea typeface="黑体" panose="02010609060101010101" pitchFamily="49" charset="-122"/>
                        </a:defRPr>
                      </a:lvl1pPr>
                      <a:lvl2pPr marL="742950" indent="-468313" eaLnBrk="0" hangingPunct="0">
                        <a:spcBef>
                          <a:spcPct val="20000"/>
                        </a:spcBef>
                        <a:buClr>
                          <a:schemeClr val="tx2"/>
                        </a:buClr>
                        <a:defRPr>
                          <a:solidFill>
                            <a:schemeClr val="tx1"/>
                          </a:solidFill>
                          <a:latin typeface="Arial" panose="020B0604020202020204" pitchFamily="34" charset="0"/>
                          <a:ea typeface="黑体" panose="02010609060101010101" pitchFamily="49" charset="-122"/>
                        </a:defRPr>
                      </a:lvl2pPr>
                      <a:lvl3pPr marL="11430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3pPr>
                      <a:lvl4pPr marL="16002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4pPr>
                      <a:lvl5pPr marL="2057400" indent="-228600" eaLnBrk="0" hangingPunct="0">
                        <a:spcBef>
                          <a:spcPct val="20000"/>
                        </a:spcBef>
                        <a:buClr>
                          <a:schemeClr val="tx2"/>
                        </a:buCl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Font typeface="Arial" panose="020B0604020202020204" pitchFamily="34" charset="0"/>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宋体" panose="02010600030101010101" pitchFamily="2" charset="-122"/>
                        </a:rPr>
                        <a:t>5962</a:t>
                      </a:r>
                      <a:endParaRPr kumimoji="0" lang="en-US" altLang="zh-CN" sz="2000" b="1" i="0" u="none" strike="noStrike" cap="none" normalizeH="0" baseline="0" dirty="0" smtClean="0">
                        <a:ln>
                          <a:noFill/>
                        </a:ln>
                        <a:solidFill>
                          <a:schemeClr val="accent5">
                            <a:lumMod val="50000"/>
                          </a:schemeClr>
                        </a:solidFill>
                        <a:effectLst/>
                        <a:latin typeface="Verdana" panose="020B0604030504040204" pitchFamily="34" charset="0"/>
                        <a:ea typeface="黑体" panose="02010609060101010101" pitchFamily="49"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8"/>
                  </a:ext>
                </a:extLst>
              </a:tr>
            </a:tbl>
          </a:graphicData>
        </a:graphic>
      </p:graphicFrame>
      <p:sp>
        <p:nvSpPr>
          <p:cNvPr id="48202" name="Text Box 88"/>
          <p:cNvSpPr txBox="1">
            <a:spLocks noChangeArrowheads="1"/>
          </p:cNvSpPr>
          <p:nvPr/>
        </p:nvSpPr>
        <p:spPr bwMode="auto">
          <a:xfrm>
            <a:off x="323850" y="6324600"/>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lang="en-US" altLang="zh-CN" sz="2400" dirty="0" smtClean="0">
                <a:solidFill>
                  <a:srgbClr val="000000"/>
                </a:solidFill>
              </a:rPr>
              <a:t>Total cost of this plan </a:t>
            </a:r>
            <a:r>
              <a:rPr lang="en-US" altLang="zh-CN" sz="2400" b="1" dirty="0" smtClean="0">
                <a:solidFill>
                  <a:schemeClr val="accent5">
                    <a:lumMod val="50000"/>
                  </a:schemeClr>
                </a:solidFill>
              </a:rPr>
              <a:t>= (5962+600)*80+111*500 = $580460 </a:t>
            </a:r>
          </a:p>
        </p:txBody>
      </p:sp>
      <p:sp>
        <p:nvSpPr>
          <p:cNvPr id="9"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5025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1" name="Rectangle 3"/>
          <p:cNvSpPr>
            <a:spLocks noGrp="1" noChangeArrowheads="1"/>
          </p:cNvSpPr>
          <p:nvPr>
            <p:ph idx="1"/>
          </p:nvPr>
        </p:nvSpPr>
        <p:spPr>
          <a:xfrm>
            <a:off x="228600" y="1836738"/>
            <a:ext cx="4343400" cy="4941887"/>
          </a:xfrm>
        </p:spPr>
        <p:txBody>
          <a:bodyPr/>
          <a:lstStyle/>
          <a:p>
            <a:pPr eaLnBrk="1" hangingPunct="1">
              <a:spcBef>
                <a:spcPct val="50000"/>
              </a:spcBef>
              <a:buFont typeface="Wingdings" panose="05000000000000000000" pitchFamily="2" charset="2"/>
              <a:buNone/>
            </a:pPr>
            <a:r>
              <a:rPr lang="en-US" altLang="zh-CN" sz="2400" b="1" smtClean="0"/>
              <a:t>Chase Approach </a:t>
            </a:r>
          </a:p>
          <a:p>
            <a:pPr eaLnBrk="1" hangingPunct="1">
              <a:spcBef>
                <a:spcPct val="50000"/>
              </a:spcBef>
            </a:pPr>
            <a:r>
              <a:rPr lang="en-US" altLang="zh-CN" sz="2400" b="1" smtClean="0"/>
              <a:t>Advantages</a:t>
            </a:r>
          </a:p>
          <a:p>
            <a:pPr lvl="1" eaLnBrk="1" hangingPunct="1">
              <a:spcBef>
                <a:spcPct val="50000"/>
              </a:spcBef>
            </a:pPr>
            <a:r>
              <a:rPr lang="en-US" altLang="zh-CN" sz="2400" smtClean="0"/>
              <a:t>Investment in inventory is low</a:t>
            </a:r>
          </a:p>
          <a:p>
            <a:pPr lvl="1" eaLnBrk="1" hangingPunct="1">
              <a:spcBef>
                <a:spcPct val="50000"/>
              </a:spcBef>
            </a:pPr>
            <a:r>
              <a:rPr lang="en-US" altLang="zh-CN" sz="2400" smtClean="0"/>
              <a:t>Labor utilization in high</a:t>
            </a:r>
          </a:p>
          <a:p>
            <a:pPr eaLnBrk="1" hangingPunct="1">
              <a:spcBef>
                <a:spcPct val="50000"/>
              </a:spcBef>
            </a:pPr>
            <a:r>
              <a:rPr lang="en-US" altLang="zh-CN" sz="2400" b="1" smtClean="0"/>
              <a:t>Disadvantages</a:t>
            </a:r>
          </a:p>
          <a:p>
            <a:pPr lvl="1" eaLnBrk="1" hangingPunct="1">
              <a:spcBef>
                <a:spcPct val="50000"/>
              </a:spcBef>
            </a:pPr>
            <a:r>
              <a:rPr lang="en-US" altLang="zh-CN" sz="2400" smtClean="0"/>
              <a:t>The cost of adjusting output rates and/or workforce levels</a:t>
            </a:r>
          </a:p>
        </p:txBody>
      </p:sp>
      <p:sp>
        <p:nvSpPr>
          <p:cNvPr id="360452" name="Rectangle 4"/>
          <p:cNvSpPr>
            <a:spLocks noChangeArrowheads="1"/>
          </p:cNvSpPr>
          <p:nvPr/>
        </p:nvSpPr>
        <p:spPr bwMode="auto">
          <a:xfrm>
            <a:off x="4648200" y="1839913"/>
            <a:ext cx="4224338"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Clr>
                <a:srgbClr val="CC9900"/>
              </a:buClr>
              <a:buFont typeface="Wingdings" pitchFamily="2" charset="2"/>
              <a:buNone/>
              <a:defRPr/>
            </a:pPr>
            <a:r>
              <a:rPr lang="en-US" altLang="zh-CN" sz="2400" b="1" dirty="0" smtClean="0">
                <a:solidFill>
                  <a:srgbClr val="000000"/>
                </a:solidFill>
                <a:latin typeface="Arial"/>
              </a:rPr>
              <a:t>Level Approach</a:t>
            </a:r>
          </a:p>
          <a:p>
            <a:pPr marL="0" indent="0" eaLnBrk="1" hangingPunct="1">
              <a:spcBef>
                <a:spcPct val="50000"/>
              </a:spcBef>
              <a:buClr>
                <a:srgbClr val="CC9900"/>
              </a:buClr>
              <a:defRPr/>
            </a:pPr>
            <a:r>
              <a:rPr lang="en-US" altLang="zh-CN" sz="2400" b="1" dirty="0" smtClean="0">
                <a:solidFill>
                  <a:srgbClr val="000000"/>
                </a:solidFill>
                <a:latin typeface="Arial"/>
              </a:rPr>
              <a:t>Advantages</a:t>
            </a:r>
          </a:p>
          <a:p>
            <a:pPr lvl="1" eaLnBrk="1" hangingPunct="1">
              <a:spcBef>
                <a:spcPct val="50000"/>
              </a:spcBef>
              <a:buClr>
                <a:srgbClr val="7A7A7A"/>
              </a:buClr>
              <a:buFont typeface="Wingdings" pitchFamily="2" charset="2"/>
              <a:buChar char="§"/>
              <a:defRPr/>
            </a:pPr>
            <a:r>
              <a:rPr lang="en-US" altLang="zh-CN" sz="2400" dirty="0" smtClean="0">
                <a:solidFill>
                  <a:srgbClr val="000000"/>
                </a:solidFill>
                <a:latin typeface="Arial"/>
              </a:rPr>
              <a:t>Stable output rates and workforce</a:t>
            </a:r>
          </a:p>
          <a:p>
            <a:pPr marL="0" indent="0" eaLnBrk="1" hangingPunct="1">
              <a:spcBef>
                <a:spcPct val="50000"/>
              </a:spcBef>
              <a:buClr>
                <a:srgbClr val="CC9900"/>
              </a:buClr>
              <a:defRPr/>
            </a:pPr>
            <a:r>
              <a:rPr lang="en-US" altLang="zh-CN" sz="2400" b="1" dirty="0" smtClean="0">
                <a:solidFill>
                  <a:srgbClr val="000000"/>
                </a:solidFill>
                <a:latin typeface="Arial"/>
              </a:rPr>
              <a:t>Disadvantages</a:t>
            </a:r>
          </a:p>
          <a:p>
            <a:pPr lvl="1" eaLnBrk="1" hangingPunct="1">
              <a:spcBef>
                <a:spcPct val="50000"/>
              </a:spcBef>
              <a:buClr>
                <a:srgbClr val="7A7A7A"/>
              </a:buClr>
              <a:buFont typeface="Wingdings" pitchFamily="2" charset="2"/>
              <a:buChar char="§"/>
              <a:defRPr/>
            </a:pPr>
            <a:r>
              <a:rPr lang="en-US" altLang="zh-CN" sz="2400" dirty="0" smtClean="0">
                <a:solidFill>
                  <a:srgbClr val="000000"/>
                </a:solidFill>
                <a:latin typeface="Arial"/>
              </a:rPr>
              <a:t>Greater inventory costs</a:t>
            </a:r>
          </a:p>
          <a:p>
            <a:pPr lvl="1" eaLnBrk="1" hangingPunct="1">
              <a:spcBef>
                <a:spcPct val="50000"/>
              </a:spcBef>
              <a:buClr>
                <a:srgbClr val="7A7A7A"/>
              </a:buClr>
              <a:buFont typeface="Wingdings" pitchFamily="2" charset="2"/>
              <a:buChar char="§"/>
              <a:defRPr/>
            </a:pPr>
            <a:r>
              <a:rPr lang="en-US" altLang="zh-CN" sz="2400" dirty="0" smtClean="0">
                <a:solidFill>
                  <a:srgbClr val="000000"/>
                </a:solidFill>
                <a:latin typeface="Arial"/>
              </a:rPr>
              <a:t>Increased overtime and idle time</a:t>
            </a:r>
          </a:p>
          <a:p>
            <a:pPr lvl="1" eaLnBrk="1" hangingPunct="1">
              <a:spcBef>
                <a:spcPct val="50000"/>
              </a:spcBef>
              <a:buClr>
                <a:srgbClr val="7A7A7A"/>
              </a:buClr>
              <a:buFont typeface="Wingdings" pitchFamily="2" charset="2"/>
              <a:buChar char="§"/>
              <a:defRPr/>
            </a:pPr>
            <a:r>
              <a:rPr lang="en-US" altLang="zh-CN" sz="2400" dirty="0" smtClean="0">
                <a:solidFill>
                  <a:srgbClr val="000000"/>
                </a:solidFill>
                <a:latin typeface="Arial"/>
              </a:rPr>
              <a:t>Resource utilizations vary over time</a:t>
            </a:r>
          </a:p>
        </p:txBody>
      </p:sp>
      <p:sp>
        <p:nvSpPr>
          <p:cNvPr id="7" name="Rectangle 2"/>
          <p:cNvSpPr>
            <a:spLocks noGrp="1" noChangeArrowheads="1"/>
          </p:cNvSpPr>
          <p:nvPr>
            <p:ph type="title"/>
          </p:nvPr>
        </p:nvSpPr>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51205"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left)">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wipe(left)">
                                      <p:cBhvr>
                                        <p:cTn id="12" dur="500"/>
                                        <p:tgtEl>
                                          <p:spTgt spid="36045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0451">
                                            <p:txEl>
                                              <p:pRg st="2" end="2"/>
                                            </p:txEl>
                                          </p:spTgt>
                                        </p:tgtEl>
                                        <p:attrNameLst>
                                          <p:attrName>style.visibility</p:attrName>
                                        </p:attrNameLst>
                                      </p:cBhvr>
                                      <p:to>
                                        <p:strVal val="visible"/>
                                      </p:to>
                                    </p:set>
                                    <p:animEffect transition="in" filter="wipe(left)">
                                      <p:cBhvr>
                                        <p:cTn id="15" dur="500"/>
                                        <p:tgtEl>
                                          <p:spTgt spid="3604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60451">
                                            <p:txEl>
                                              <p:pRg st="3" end="3"/>
                                            </p:txEl>
                                          </p:spTgt>
                                        </p:tgtEl>
                                        <p:attrNameLst>
                                          <p:attrName>style.visibility</p:attrName>
                                        </p:attrNameLst>
                                      </p:cBhvr>
                                      <p:to>
                                        <p:strVal val="visible"/>
                                      </p:to>
                                    </p:set>
                                    <p:animEffect transition="in" filter="wipe(left)">
                                      <p:cBhvr>
                                        <p:cTn id="18" dur="500"/>
                                        <p:tgtEl>
                                          <p:spTgt spid="36045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60451">
                                            <p:txEl>
                                              <p:pRg st="4" end="4"/>
                                            </p:txEl>
                                          </p:spTgt>
                                        </p:tgtEl>
                                        <p:attrNameLst>
                                          <p:attrName>style.visibility</p:attrName>
                                        </p:attrNameLst>
                                      </p:cBhvr>
                                      <p:to>
                                        <p:strVal val="visible"/>
                                      </p:to>
                                    </p:set>
                                    <p:animEffect transition="in" filter="wipe(left)">
                                      <p:cBhvr>
                                        <p:cTn id="23" dur="500"/>
                                        <p:tgtEl>
                                          <p:spTgt spid="360451">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60451">
                                            <p:txEl>
                                              <p:pRg st="5" end="5"/>
                                            </p:txEl>
                                          </p:spTgt>
                                        </p:tgtEl>
                                        <p:attrNameLst>
                                          <p:attrName>style.visibility</p:attrName>
                                        </p:attrNameLst>
                                      </p:cBhvr>
                                      <p:to>
                                        <p:strVal val="visible"/>
                                      </p:to>
                                    </p:set>
                                    <p:animEffect transition="in" filter="wipe(left)">
                                      <p:cBhvr>
                                        <p:cTn id="26" dur="500"/>
                                        <p:tgtEl>
                                          <p:spTgt spid="36045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0452">
                                            <p:txEl>
                                              <p:pRg st="0" end="0"/>
                                            </p:txEl>
                                          </p:spTgt>
                                        </p:tgtEl>
                                        <p:attrNameLst>
                                          <p:attrName>style.visibility</p:attrName>
                                        </p:attrNameLst>
                                      </p:cBhvr>
                                      <p:to>
                                        <p:strVal val="visible"/>
                                      </p:to>
                                    </p:set>
                                    <p:animEffect transition="in" filter="wipe(left)">
                                      <p:cBhvr>
                                        <p:cTn id="31" dur="500"/>
                                        <p:tgtEl>
                                          <p:spTgt spid="36045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0452">
                                            <p:txEl>
                                              <p:pRg st="1" end="1"/>
                                            </p:txEl>
                                          </p:spTgt>
                                        </p:tgtEl>
                                        <p:attrNameLst>
                                          <p:attrName>style.visibility</p:attrName>
                                        </p:attrNameLst>
                                      </p:cBhvr>
                                      <p:to>
                                        <p:strVal val="visible"/>
                                      </p:to>
                                    </p:set>
                                    <p:animEffect transition="in" filter="wipe(left)">
                                      <p:cBhvr>
                                        <p:cTn id="36" dur="500"/>
                                        <p:tgtEl>
                                          <p:spTgt spid="360452">
                                            <p:txEl>
                                              <p:pRg st="1" end="1"/>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60452">
                                            <p:txEl>
                                              <p:pRg st="2" end="2"/>
                                            </p:txEl>
                                          </p:spTgt>
                                        </p:tgtEl>
                                        <p:attrNameLst>
                                          <p:attrName>style.visibility</p:attrName>
                                        </p:attrNameLst>
                                      </p:cBhvr>
                                      <p:to>
                                        <p:strVal val="visible"/>
                                      </p:to>
                                    </p:set>
                                    <p:animEffect transition="in" filter="wipe(left)">
                                      <p:cBhvr>
                                        <p:cTn id="39" dur="500"/>
                                        <p:tgtEl>
                                          <p:spTgt spid="360452">
                                            <p:txEl>
                                              <p:pRg st="2" end="2"/>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60452">
                                            <p:txEl>
                                              <p:pRg st="3" end="3"/>
                                            </p:txEl>
                                          </p:spTgt>
                                        </p:tgtEl>
                                        <p:attrNameLst>
                                          <p:attrName>style.visibility</p:attrName>
                                        </p:attrNameLst>
                                      </p:cBhvr>
                                      <p:to>
                                        <p:strVal val="visible"/>
                                      </p:to>
                                    </p:set>
                                    <p:animEffect transition="in" filter="wipe(left)">
                                      <p:cBhvr>
                                        <p:cTn id="44" dur="500"/>
                                        <p:tgtEl>
                                          <p:spTgt spid="360452">
                                            <p:txEl>
                                              <p:pRg st="3" end="3"/>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60452">
                                            <p:txEl>
                                              <p:pRg st="4" end="4"/>
                                            </p:txEl>
                                          </p:spTgt>
                                        </p:tgtEl>
                                        <p:attrNameLst>
                                          <p:attrName>style.visibility</p:attrName>
                                        </p:attrNameLst>
                                      </p:cBhvr>
                                      <p:to>
                                        <p:strVal val="visible"/>
                                      </p:to>
                                    </p:set>
                                    <p:animEffect transition="in" filter="wipe(left)">
                                      <p:cBhvr>
                                        <p:cTn id="47" dur="500"/>
                                        <p:tgtEl>
                                          <p:spTgt spid="360452">
                                            <p:txEl>
                                              <p:pRg st="4" end="4"/>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60452">
                                            <p:txEl>
                                              <p:pRg st="5" end="5"/>
                                            </p:txEl>
                                          </p:spTgt>
                                        </p:tgtEl>
                                        <p:attrNameLst>
                                          <p:attrName>style.visibility</p:attrName>
                                        </p:attrNameLst>
                                      </p:cBhvr>
                                      <p:to>
                                        <p:strVal val="visible"/>
                                      </p:to>
                                    </p:set>
                                    <p:animEffect transition="in" filter="wipe(left)">
                                      <p:cBhvr>
                                        <p:cTn id="50" dur="500"/>
                                        <p:tgtEl>
                                          <p:spTgt spid="360452">
                                            <p:txEl>
                                              <p:pRg st="5" end="5"/>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60452">
                                            <p:txEl>
                                              <p:pRg st="6" end="6"/>
                                            </p:txEl>
                                          </p:spTgt>
                                        </p:tgtEl>
                                        <p:attrNameLst>
                                          <p:attrName>style.visibility</p:attrName>
                                        </p:attrNameLst>
                                      </p:cBhvr>
                                      <p:to>
                                        <p:strVal val="visible"/>
                                      </p:to>
                                    </p:set>
                                    <p:animEffect transition="in" filter="wipe(left)">
                                      <p:cBhvr>
                                        <p:cTn id="53" dur="500"/>
                                        <p:tgtEl>
                                          <p:spTgt spid="36045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P spid="36045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4025" y="1447800"/>
            <a:ext cx="7391400" cy="563563"/>
          </a:xfrm>
        </p:spPr>
        <p:txBody>
          <a:bodyPr/>
          <a:lstStyle/>
          <a:p>
            <a:pPr eaLnBrk="1" hangingPunct="1">
              <a:defRPr/>
            </a:pPr>
            <a:r>
              <a:rPr lang="en-US" altLang="zh-CN" sz="2800" b="1" smtClean="0">
                <a:solidFill>
                  <a:schemeClr val="accent5">
                    <a:lumMod val="50000"/>
                  </a:schemeClr>
                </a:solidFill>
              </a:rPr>
              <a:t>Mixed strategy</a:t>
            </a:r>
          </a:p>
        </p:txBody>
      </p:sp>
      <p:sp>
        <p:nvSpPr>
          <p:cNvPr id="52227" name="Rectangle 3"/>
          <p:cNvSpPr>
            <a:spLocks noGrp="1" noChangeArrowheads="1"/>
          </p:cNvSpPr>
          <p:nvPr>
            <p:ph type="body" sz="half" idx="1"/>
          </p:nvPr>
        </p:nvSpPr>
        <p:spPr>
          <a:xfrm>
            <a:off x="457200" y="1943100"/>
            <a:ext cx="8229600" cy="2019300"/>
          </a:xfrm>
        </p:spPr>
        <p:txBody>
          <a:bodyPr/>
          <a:lstStyle/>
          <a:p>
            <a:pPr algn="just" eaLnBrk="1" hangingPunct="1"/>
            <a:r>
              <a:rPr lang="en-US" altLang="zh-CN" sz="2400" smtClean="0"/>
              <a:t>The zero inventory plan and constant workforce strategies treated above are pure strategies: they are designed to achieve one objective.</a:t>
            </a:r>
          </a:p>
          <a:p>
            <a:pPr eaLnBrk="1" hangingPunct="1"/>
            <a:r>
              <a:rPr lang="en-US" altLang="zh-CN" sz="2400" smtClean="0"/>
              <a:t>With more flexibility, small modifications can result in dramatically lower costs.</a:t>
            </a:r>
          </a:p>
        </p:txBody>
      </p:sp>
      <p:pic>
        <p:nvPicPr>
          <p:cNvPr id="5222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79850"/>
            <a:ext cx="62484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5223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237571" name="Rectangle 3"/>
          <p:cNvSpPr>
            <a:spLocks noGrp="1" noChangeArrowheads="1"/>
          </p:cNvSpPr>
          <p:nvPr>
            <p:ph type="body" sz="half" idx="1"/>
          </p:nvPr>
        </p:nvSpPr>
        <p:spPr>
          <a:xfrm>
            <a:off x="381000" y="1524000"/>
            <a:ext cx="8534400" cy="5105400"/>
          </a:xfrm>
        </p:spPr>
        <p:txBody>
          <a:bodyPr/>
          <a:lstStyle/>
          <a:p>
            <a:pPr eaLnBrk="1" hangingPunct="1">
              <a:lnSpc>
                <a:spcPct val="150000"/>
              </a:lnSpc>
              <a:spcBef>
                <a:spcPct val="0"/>
              </a:spcBef>
              <a:buClr>
                <a:schemeClr val="tx1"/>
              </a:buClr>
              <a:buFont typeface="Marlett" pitchFamily="2" charset="2"/>
              <a:buChar char="2"/>
              <a:defRPr/>
            </a:pPr>
            <a:r>
              <a:rPr lang="zh-CN" altLang="en-US" sz="2400" b="1" dirty="0" smtClean="0">
                <a:solidFill>
                  <a:schemeClr val="accent5">
                    <a:lumMod val="50000"/>
                  </a:schemeClr>
                </a:solidFill>
              </a:rPr>
              <a:t>能力与需求平衡策略：</a:t>
            </a:r>
          </a:p>
          <a:p>
            <a:pPr lvl="1" eaLnBrk="1" hangingPunct="1">
              <a:lnSpc>
                <a:spcPct val="150000"/>
              </a:lnSpc>
              <a:spcBef>
                <a:spcPct val="0"/>
              </a:spcBef>
              <a:buClr>
                <a:schemeClr val="tx1"/>
              </a:buClr>
              <a:buFont typeface="Marlett" pitchFamily="2" charset="2"/>
              <a:buChar char="2"/>
              <a:defRPr/>
            </a:pPr>
            <a:r>
              <a:rPr lang="zh-CN" altLang="en-US" sz="2000" b="1" dirty="0" smtClean="0">
                <a:solidFill>
                  <a:schemeClr val="accent5">
                    <a:lumMod val="25000"/>
                  </a:schemeClr>
                </a:solidFill>
              </a:rPr>
              <a:t>前摄策略</a:t>
            </a:r>
            <a:r>
              <a:rPr lang="en-US" altLang="zh-CN" sz="2000" b="1" dirty="0" smtClean="0">
                <a:solidFill>
                  <a:schemeClr val="accent5">
                    <a:lumMod val="25000"/>
                  </a:schemeClr>
                </a:solidFill>
              </a:rPr>
              <a:t>(Proactive)</a:t>
            </a:r>
          </a:p>
          <a:p>
            <a:pPr lvl="2" eaLnBrk="1" hangingPunct="1">
              <a:lnSpc>
                <a:spcPct val="150000"/>
              </a:lnSpc>
              <a:spcBef>
                <a:spcPct val="0"/>
              </a:spcBef>
              <a:buClr>
                <a:schemeClr val="tx1"/>
              </a:buClr>
              <a:buFont typeface="Marlett" pitchFamily="2" charset="2"/>
              <a:buChar char="2"/>
              <a:defRPr/>
            </a:pPr>
            <a:r>
              <a:rPr lang="zh-CN" altLang="en-US" sz="1800" dirty="0" smtClean="0"/>
              <a:t>改变需求以适应能力</a:t>
            </a:r>
            <a:endParaRPr lang="en-US" altLang="zh-CN" sz="1800" dirty="0" smtClean="0"/>
          </a:p>
          <a:p>
            <a:pPr lvl="2" eaLnBrk="1" hangingPunct="1">
              <a:lnSpc>
                <a:spcPct val="150000"/>
              </a:lnSpc>
              <a:spcBef>
                <a:spcPct val="0"/>
              </a:spcBef>
              <a:buClr>
                <a:schemeClr val="tx1"/>
              </a:buClr>
              <a:buFont typeface="Marlett" pitchFamily="2" charset="2"/>
              <a:buChar char="2"/>
              <a:defRPr/>
            </a:pPr>
            <a:r>
              <a:rPr lang="en-US" altLang="zh-CN" sz="1800" dirty="0" smtClean="0"/>
              <a:t>Level Strategy</a:t>
            </a:r>
          </a:p>
          <a:p>
            <a:pPr lvl="2" eaLnBrk="1" hangingPunct="1">
              <a:lnSpc>
                <a:spcPct val="150000"/>
              </a:lnSpc>
              <a:spcBef>
                <a:spcPct val="0"/>
              </a:spcBef>
              <a:buClr>
                <a:schemeClr val="tx1"/>
              </a:buClr>
              <a:buFont typeface="Marlett" pitchFamily="2" charset="2"/>
              <a:buChar char="2"/>
              <a:defRPr/>
            </a:pPr>
            <a:endParaRPr lang="en-US" altLang="zh-CN" sz="1800" dirty="0" smtClean="0"/>
          </a:p>
          <a:p>
            <a:pPr lvl="1" eaLnBrk="1" hangingPunct="1">
              <a:lnSpc>
                <a:spcPct val="150000"/>
              </a:lnSpc>
              <a:spcBef>
                <a:spcPct val="0"/>
              </a:spcBef>
              <a:buClr>
                <a:schemeClr val="tx1"/>
              </a:buClr>
              <a:buFont typeface="Marlett" pitchFamily="2" charset="2"/>
              <a:buChar char="2"/>
              <a:defRPr/>
            </a:pPr>
            <a:r>
              <a:rPr lang="zh-CN" altLang="en-US" sz="2000" b="1" dirty="0">
                <a:solidFill>
                  <a:schemeClr val="accent5">
                    <a:lumMod val="25000"/>
                  </a:schemeClr>
                </a:solidFill>
              </a:rPr>
              <a:t>反应策略</a:t>
            </a:r>
            <a:r>
              <a:rPr lang="en-US" altLang="zh-CN" sz="2000" b="1" dirty="0">
                <a:solidFill>
                  <a:schemeClr val="accent5">
                    <a:lumMod val="25000"/>
                  </a:schemeClr>
                </a:solidFill>
              </a:rPr>
              <a:t>(Reactive)</a:t>
            </a:r>
          </a:p>
          <a:p>
            <a:pPr lvl="2" eaLnBrk="1" hangingPunct="1">
              <a:lnSpc>
                <a:spcPct val="150000"/>
              </a:lnSpc>
              <a:spcBef>
                <a:spcPct val="0"/>
              </a:spcBef>
              <a:buClr>
                <a:schemeClr val="tx1"/>
              </a:buClr>
              <a:buFont typeface="Marlett" pitchFamily="2" charset="2"/>
              <a:buChar char="2"/>
              <a:defRPr/>
            </a:pPr>
            <a:r>
              <a:rPr lang="zh-CN" altLang="en-US" sz="1800" dirty="0" smtClean="0"/>
              <a:t>改变能力以适应需求</a:t>
            </a:r>
            <a:endParaRPr lang="en-US" altLang="zh-CN" sz="1800" dirty="0" smtClean="0"/>
          </a:p>
          <a:p>
            <a:pPr lvl="2" eaLnBrk="1" hangingPunct="1">
              <a:lnSpc>
                <a:spcPct val="150000"/>
              </a:lnSpc>
              <a:spcBef>
                <a:spcPct val="0"/>
              </a:spcBef>
              <a:buClr>
                <a:schemeClr val="tx1"/>
              </a:buClr>
              <a:buFont typeface="Marlett" pitchFamily="2" charset="2"/>
              <a:buChar char="2"/>
              <a:defRPr/>
            </a:pPr>
            <a:r>
              <a:rPr lang="en-US" altLang="zh-CN" sz="1800" dirty="0"/>
              <a:t>Chase Strategy</a:t>
            </a:r>
          </a:p>
          <a:p>
            <a:pPr lvl="2" eaLnBrk="1" hangingPunct="1">
              <a:lnSpc>
                <a:spcPct val="150000"/>
              </a:lnSpc>
              <a:spcBef>
                <a:spcPct val="0"/>
              </a:spcBef>
              <a:buClr>
                <a:schemeClr val="tx1"/>
              </a:buClr>
              <a:buFont typeface="Marlett" pitchFamily="2" charset="2"/>
              <a:buChar char="2"/>
              <a:defRPr/>
            </a:pPr>
            <a:endParaRPr lang="en-US" altLang="zh-CN" sz="1600" dirty="0" smtClean="0"/>
          </a:p>
          <a:p>
            <a:pPr lvl="1" eaLnBrk="1" hangingPunct="1">
              <a:lnSpc>
                <a:spcPct val="150000"/>
              </a:lnSpc>
              <a:spcBef>
                <a:spcPct val="0"/>
              </a:spcBef>
              <a:buClr>
                <a:schemeClr val="tx1"/>
              </a:buClr>
              <a:buFont typeface="Marlett" pitchFamily="2" charset="2"/>
              <a:buChar char="2"/>
              <a:defRPr/>
            </a:pPr>
            <a:r>
              <a:rPr lang="zh-CN" altLang="en-US" sz="2000" b="1" dirty="0">
                <a:solidFill>
                  <a:schemeClr val="accent5">
                    <a:lumMod val="25000"/>
                  </a:schemeClr>
                </a:solidFill>
              </a:rPr>
              <a:t>混合策略</a:t>
            </a:r>
            <a:r>
              <a:rPr lang="en-US" altLang="zh-CN" sz="2000" b="1" dirty="0">
                <a:solidFill>
                  <a:schemeClr val="accent5">
                    <a:lumMod val="25000"/>
                  </a:schemeClr>
                </a:solidFill>
              </a:rPr>
              <a:t>(Mixed)</a:t>
            </a:r>
          </a:p>
        </p:txBody>
      </p:sp>
      <p:sp>
        <p:nvSpPr>
          <p:cNvPr id="3482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 calcmode="lin" valueType="num">
                                      <p:cBhvr additive="base">
                                        <p:cTn id="7" dur="500" fill="hold"/>
                                        <p:tgtEl>
                                          <p:spTgt spid="237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75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7571">
                                            <p:txEl>
                                              <p:pRg st="1" end="1"/>
                                            </p:txEl>
                                          </p:spTgt>
                                        </p:tgtEl>
                                        <p:attrNameLst>
                                          <p:attrName>style.visibility</p:attrName>
                                        </p:attrNameLst>
                                      </p:cBhvr>
                                      <p:to>
                                        <p:strVal val="visible"/>
                                      </p:to>
                                    </p:set>
                                    <p:anim calcmode="lin" valueType="num">
                                      <p:cBhvr additive="base">
                                        <p:cTn id="11" dur="500" fill="hold"/>
                                        <p:tgtEl>
                                          <p:spTgt spid="2375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75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7571">
                                            <p:txEl>
                                              <p:pRg st="2" end="2"/>
                                            </p:txEl>
                                          </p:spTgt>
                                        </p:tgtEl>
                                        <p:attrNameLst>
                                          <p:attrName>style.visibility</p:attrName>
                                        </p:attrNameLst>
                                      </p:cBhvr>
                                      <p:to>
                                        <p:strVal val="visible"/>
                                      </p:to>
                                    </p:set>
                                    <p:anim calcmode="lin" valueType="num">
                                      <p:cBhvr additive="base">
                                        <p:cTn id="15" dur="500" fill="hold"/>
                                        <p:tgtEl>
                                          <p:spTgt spid="2375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757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7571">
                                            <p:txEl>
                                              <p:pRg st="3" end="3"/>
                                            </p:txEl>
                                          </p:spTgt>
                                        </p:tgtEl>
                                        <p:attrNameLst>
                                          <p:attrName>style.visibility</p:attrName>
                                        </p:attrNameLst>
                                      </p:cBhvr>
                                      <p:to>
                                        <p:strVal val="visible"/>
                                      </p:to>
                                    </p:set>
                                    <p:anim calcmode="lin" valueType="num">
                                      <p:cBhvr additive="base">
                                        <p:cTn id="19" dur="500" fill="hold"/>
                                        <p:tgtEl>
                                          <p:spTgt spid="2375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757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7571">
                                            <p:txEl>
                                              <p:pRg st="5" end="5"/>
                                            </p:txEl>
                                          </p:spTgt>
                                        </p:tgtEl>
                                        <p:attrNameLst>
                                          <p:attrName>style.visibility</p:attrName>
                                        </p:attrNameLst>
                                      </p:cBhvr>
                                      <p:to>
                                        <p:strVal val="visible"/>
                                      </p:to>
                                    </p:set>
                                    <p:anim calcmode="lin" valueType="num">
                                      <p:cBhvr additive="base">
                                        <p:cTn id="23" dur="500" fill="hold"/>
                                        <p:tgtEl>
                                          <p:spTgt spid="237571">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7571">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7571">
                                            <p:txEl>
                                              <p:pRg st="6" end="6"/>
                                            </p:txEl>
                                          </p:spTgt>
                                        </p:tgtEl>
                                        <p:attrNameLst>
                                          <p:attrName>style.visibility</p:attrName>
                                        </p:attrNameLst>
                                      </p:cBhvr>
                                      <p:to>
                                        <p:strVal val="visible"/>
                                      </p:to>
                                    </p:set>
                                    <p:anim calcmode="lin" valueType="num">
                                      <p:cBhvr additive="base">
                                        <p:cTn id="27" dur="500" fill="hold"/>
                                        <p:tgtEl>
                                          <p:spTgt spid="237571">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7571">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7571">
                                            <p:txEl>
                                              <p:pRg st="7" end="7"/>
                                            </p:txEl>
                                          </p:spTgt>
                                        </p:tgtEl>
                                        <p:attrNameLst>
                                          <p:attrName>style.visibility</p:attrName>
                                        </p:attrNameLst>
                                      </p:cBhvr>
                                      <p:to>
                                        <p:strVal val="visible"/>
                                      </p:to>
                                    </p:set>
                                    <p:anim calcmode="lin" valueType="num">
                                      <p:cBhvr additive="base">
                                        <p:cTn id="31" dur="500" fill="hold"/>
                                        <p:tgtEl>
                                          <p:spTgt spid="237571">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7571">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7571">
                                            <p:txEl>
                                              <p:pRg st="9" end="9"/>
                                            </p:txEl>
                                          </p:spTgt>
                                        </p:tgtEl>
                                        <p:attrNameLst>
                                          <p:attrName>style.visibility</p:attrName>
                                        </p:attrNameLst>
                                      </p:cBhvr>
                                      <p:to>
                                        <p:strVal val="visible"/>
                                      </p:to>
                                    </p:set>
                                    <p:anim calcmode="lin" valueType="num">
                                      <p:cBhvr additive="base">
                                        <p:cTn id="35" dur="500" fill="hold"/>
                                        <p:tgtEl>
                                          <p:spTgt spid="237571">
                                            <p:txEl>
                                              <p:pRg st="9" end="9"/>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3757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237571" name="Rectangle 3"/>
          <p:cNvSpPr>
            <a:spLocks noGrp="1" noChangeArrowheads="1"/>
          </p:cNvSpPr>
          <p:nvPr>
            <p:ph type="body" sz="half" idx="1"/>
          </p:nvPr>
        </p:nvSpPr>
        <p:spPr>
          <a:xfrm>
            <a:off x="381000" y="1524000"/>
            <a:ext cx="8534400" cy="5105400"/>
          </a:xfrm>
        </p:spPr>
        <p:txBody>
          <a:bodyPr/>
          <a:lstStyle/>
          <a:p>
            <a:pPr eaLnBrk="1" hangingPunct="1">
              <a:lnSpc>
                <a:spcPct val="150000"/>
              </a:lnSpc>
              <a:spcBef>
                <a:spcPct val="0"/>
              </a:spcBef>
              <a:buClr>
                <a:schemeClr val="tx1"/>
              </a:buClr>
              <a:buFont typeface="Marlett" pitchFamily="2" charset="2"/>
              <a:buChar char="2"/>
              <a:defRPr/>
            </a:pPr>
            <a:r>
              <a:rPr lang="zh-CN" altLang="en-US" sz="2400" b="1" dirty="0" smtClean="0">
                <a:solidFill>
                  <a:srgbClr val="003366"/>
                </a:solidFill>
              </a:rPr>
              <a:t>能力与需求平衡策略</a:t>
            </a:r>
            <a:r>
              <a:rPr lang="zh-CN" altLang="en-US" sz="2400" dirty="0" smtClean="0">
                <a:solidFill>
                  <a:srgbClr val="003366"/>
                </a:solidFill>
              </a:rPr>
              <a:t>：</a:t>
            </a:r>
          </a:p>
          <a:p>
            <a:pPr lvl="1" eaLnBrk="1" hangingPunct="1">
              <a:lnSpc>
                <a:spcPct val="150000"/>
              </a:lnSpc>
              <a:spcBef>
                <a:spcPct val="0"/>
              </a:spcBef>
              <a:buClr>
                <a:schemeClr val="tx1"/>
              </a:buClr>
              <a:buFont typeface="Marlett" pitchFamily="2" charset="2"/>
              <a:buChar char="2"/>
              <a:defRPr/>
            </a:pPr>
            <a:r>
              <a:rPr lang="en-US" altLang="zh-CN" sz="2000" b="1" dirty="0" smtClean="0">
                <a:solidFill>
                  <a:schemeClr val="accent5">
                    <a:lumMod val="50000"/>
                  </a:schemeClr>
                </a:solidFill>
              </a:rPr>
              <a:t>Chase Strategy</a:t>
            </a:r>
          </a:p>
          <a:p>
            <a:pPr lvl="1" eaLnBrk="1" hangingPunct="1">
              <a:lnSpc>
                <a:spcPct val="150000"/>
              </a:lnSpc>
              <a:spcBef>
                <a:spcPct val="0"/>
              </a:spcBef>
              <a:buClr>
                <a:schemeClr val="tx1"/>
              </a:buClr>
              <a:buFont typeface="Marlett" pitchFamily="2" charset="2"/>
              <a:buChar char="2"/>
              <a:defRPr/>
            </a:pPr>
            <a:endParaRPr lang="en-US" altLang="zh-CN" sz="2000" b="1" dirty="0">
              <a:solidFill>
                <a:schemeClr val="accent5">
                  <a:lumMod val="50000"/>
                </a:schemeClr>
              </a:solidFill>
            </a:endParaRPr>
          </a:p>
          <a:p>
            <a:pPr lvl="1" eaLnBrk="1" hangingPunct="1">
              <a:lnSpc>
                <a:spcPct val="150000"/>
              </a:lnSpc>
              <a:spcBef>
                <a:spcPct val="0"/>
              </a:spcBef>
              <a:buClr>
                <a:schemeClr val="tx1"/>
              </a:buClr>
              <a:buFont typeface="Marlett" pitchFamily="2" charset="2"/>
              <a:buChar char="2"/>
              <a:defRPr/>
            </a:pPr>
            <a:r>
              <a:rPr lang="en-US" altLang="zh-CN" sz="2000" b="1" dirty="0" smtClean="0">
                <a:solidFill>
                  <a:schemeClr val="accent5">
                    <a:lumMod val="50000"/>
                  </a:schemeClr>
                </a:solidFill>
              </a:rPr>
              <a:t>Level Strategy</a:t>
            </a:r>
          </a:p>
        </p:txBody>
      </p:sp>
      <p:sp>
        <p:nvSpPr>
          <p:cNvPr id="35844"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pic>
        <p:nvPicPr>
          <p:cNvPr id="3584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789363"/>
            <a:ext cx="3429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4419600"/>
            <a:ext cx="12954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6324600" y="3962400"/>
            <a:ext cx="1338263" cy="369888"/>
          </a:xfrm>
          <a:prstGeom prst="rect">
            <a:avLst/>
          </a:prstGeom>
          <a:noFill/>
        </p:spPr>
        <p:txBody>
          <a:bodyPr wrap="none">
            <a:spAutoFit/>
          </a:bodyPr>
          <a:lstStyle/>
          <a:p>
            <a:pPr>
              <a:defRPr/>
            </a:pPr>
            <a:r>
              <a:rPr lang="zh-CN" altLang="en-US" b="1" dirty="0">
                <a:effectLst>
                  <a:outerShdw blurRad="38100" dist="38100" dir="2700000" algn="tl">
                    <a:srgbClr val="000000">
                      <a:alpha val="43137"/>
                    </a:srgbClr>
                  </a:outerShdw>
                </a:effectLst>
              </a:rPr>
              <a:t>案例来源：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 calcmode="lin" valueType="num">
                                      <p:cBhvr additive="base">
                                        <p:cTn id="7" dur="500" fill="hold"/>
                                        <p:tgtEl>
                                          <p:spTgt spid="237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75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7571">
                                            <p:txEl>
                                              <p:pRg st="1" end="1"/>
                                            </p:txEl>
                                          </p:spTgt>
                                        </p:tgtEl>
                                        <p:attrNameLst>
                                          <p:attrName>style.visibility</p:attrName>
                                        </p:attrNameLst>
                                      </p:cBhvr>
                                      <p:to>
                                        <p:strVal val="visible"/>
                                      </p:to>
                                    </p:set>
                                    <p:anim calcmode="lin" valueType="num">
                                      <p:cBhvr additive="base">
                                        <p:cTn id="11" dur="500" fill="hold"/>
                                        <p:tgtEl>
                                          <p:spTgt spid="2375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75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7571">
                                            <p:txEl>
                                              <p:pRg st="3" end="3"/>
                                            </p:txEl>
                                          </p:spTgt>
                                        </p:tgtEl>
                                        <p:attrNameLst>
                                          <p:attrName>style.visibility</p:attrName>
                                        </p:attrNameLst>
                                      </p:cBhvr>
                                      <p:to>
                                        <p:strVal val="visible"/>
                                      </p:to>
                                    </p:set>
                                    <p:anim calcmode="lin" valueType="num">
                                      <p:cBhvr additive="base">
                                        <p:cTn id="15" dur="500" fill="hold"/>
                                        <p:tgtEl>
                                          <p:spTgt spid="237571">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757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33400" y="1828800"/>
            <a:ext cx="8382000" cy="533400"/>
          </a:xfrm>
        </p:spPr>
        <p:txBody>
          <a:bodyPr/>
          <a:lstStyle/>
          <a:p>
            <a:pPr eaLnBrk="1" hangingPunct="1">
              <a:defRPr/>
            </a:pPr>
            <a:r>
              <a:rPr lang="en-US" altLang="zh-CN" sz="2800" b="1" dirty="0" smtClean="0">
                <a:solidFill>
                  <a:schemeClr val="accent5">
                    <a:lumMod val="50000"/>
                  </a:schemeClr>
                </a:solidFill>
              </a:rPr>
              <a:t>Hershey’s use of chase strategy</a:t>
            </a:r>
          </a:p>
        </p:txBody>
      </p:sp>
      <p:sp>
        <p:nvSpPr>
          <p:cNvPr id="36867" name="Rectangle 3"/>
          <p:cNvSpPr>
            <a:spLocks noGrp="1" noChangeArrowheads="1"/>
          </p:cNvSpPr>
          <p:nvPr>
            <p:ph idx="1"/>
          </p:nvPr>
        </p:nvSpPr>
        <p:spPr>
          <a:xfrm>
            <a:off x="533400" y="2590800"/>
            <a:ext cx="7924800" cy="3962400"/>
          </a:xfrm>
        </p:spPr>
        <p:txBody>
          <a:bodyPr/>
          <a:lstStyle/>
          <a:p>
            <a:pPr algn="just" eaLnBrk="1" hangingPunct="1">
              <a:lnSpc>
                <a:spcPct val="150000"/>
              </a:lnSpc>
            </a:pPr>
            <a:r>
              <a:rPr lang="en-US" altLang="zh-CN" sz="2400" smtClean="0"/>
              <a:t>Demand for chocolate is high during the winter months. Facilitated by the location of Hershey</a:t>
            </a:r>
            <a:r>
              <a:rPr lang="en-US" altLang="zh-CN" sz="2400" smtClean="0">
                <a:latin typeface="Arial Black" panose="020B0A04020102020204" pitchFamily="34" charset="0"/>
              </a:rPr>
              <a:t>’</a:t>
            </a:r>
            <a:r>
              <a:rPr lang="en-US" altLang="zh-CN" sz="2400" smtClean="0"/>
              <a:t>s manufacturing facility, the company hires farmers from the surrounding areas to aid in meeting demand.</a:t>
            </a:r>
          </a:p>
          <a:p>
            <a:pPr algn="just" eaLnBrk="1" hangingPunct="1">
              <a:lnSpc>
                <a:spcPct val="150000"/>
              </a:lnSpc>
            </a:pPr>
            <a:r>
              <a:rPr lang="en-US" altLang="zh-CN" sz="2400" smtClean="0"/>
              <a:t>When demand drops in the spring and summer months the farmers are let go and thus able to return the their fields.</a:t>
            </a:r>
          </a:p>
          <a:p>
            <a:pPr eaLnBrk="1" hangingPunct="1">
              <a:lnSpc>
                <a:spcPct val="150000"/>
              </a:lnSpc>
            </a:pPr>
            <a:endParaRPr lang="en-US" altLang="zh-CN" sz="2400" smtClean="0"/>
          </a:p>
        </p:txBody>
      </p:sp>
      <p:sp>
        <p:nvSpPr>
          <p:cNvPr id="5"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36869"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457200" y="1752600"/>
            <a:ext cx="8077200" cy="4495800"/>
          </a:xfrm>
        </p:spPr>
        <p:txBody>
          <a:bodyPr/>
          <a:lstStyle/>
          <a:p>
            <a:pPr marL="0" indent="0" algn="just" eaLnBrk="1" hangingPunct="1">
              <a:lnSpc>
                <a:spcPct val="150000"/>
              </a:lnSpc>
              <a:buFont typeface="Wingdings" panose="05000000000000000000" pitchFamily="2" charset="2"/>
              <a:buNone/>
              <a:defRPr/>
            </a:pPr>
            <a:r>
              <a:rPr lang="en-US" altLang="zh-CN" sz="2800" b="1" dirty="0" err="1" smtClean="0">
                <a:solidFill>
                  <a:schemeClr val="accent5">
                    <a:lumMod val="50000"/>
                  </a:schemeClr>
                </a:solidFill>
              </a:rPr>
              <a:t>Densepack</a:t>
            </a:r>
            <a:r>
              <a:rPr lang="zh-CN" altLang="en-US" sz="2800" b="1" dirty="0" smtClean="0">
                <a:solidFill>
                  <a:schemeClr val="accent5">
                    <a:lumMod val="50000"/>
                  </a:schemeClr>
                </a:solidFill>
              </a:rPr>
              <a:t>：</a:t>
            </a:r>
            <a:endParaRPr lang="en-US" altLang="zh-CN" sz="2800" b="1" dirty="0" smtClean="0">
              <a:solidFill>
                <a:schemeClr val="accent5">
                  <a:lumMod val="50000"/>
                </a:schemeClr>
              </a:solidFill>
            </a:endParaRPr>
          </a:p>
          <a:p>
            <a:pPr algn="just" eaLnBrk="1" hangingPunct="1">
              <a:lnSpc>
                <a:spcPct val="150000"/>
              </a:lnSpc>
              <a:defRPr/>
            </a:pPr>
            <a:r>
              <a:rPr lang="en-US" altLang="zh-CN" sz="2400" dirty="0" smtClean="0"/>
              <a:t>Forecast demands over the next six months for a particular line of disk drives produced in the Milpitas, California, plant are 1280, 640, 900, 1200, 2000 and 1400. There are currently (Dec) 300 workers employed in the Milpitas plant. Ending inventory in December is expected to be 500 units, and the firm would like to have 600 units on hand at the end of June.</a:t>
            </a:r>
          </a:p>
        </p:txBody>
      </p:sp>
      <p:sp>
        <p:nvSpPr>
          <p:cNvPr id="5" name="Rectangle 2"/>
          <p:cNvSpPr txBox="1">
            <a:spLocks noChangeArrowheads="1"/>
          </p:cNvSpPr>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defRPr/>
            </a:pPr>
            <a:r>
              <a:rPr lang="zh-CN" altLang="en-US" sz="3600" b="1" kern="0"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kern="0" dirty="0" smtClean="0">
              <a:solidFill>
                <a:srgbClr val="FF0000"/>
              </a:solidFill>
              <a:effectLst>
                <a:outerShdw blurRad="38100" dist="38100" dir="2700000" algn="tl">
                  <a:srgbClr val="C0C0C0"/>
                </a:outerShdw>
              </a:effectLst>
              <a:latin typeface="Times New Roman" pitchFamily="18" charset="0"/>
            </a:endParaRPr>
          </a:p>
        </p:txBody>
      </p:sp>
      <p:sp>
        <p:nvSpPr>
          <p:cNvPr id="37892"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sz="half" idx="1"/>
          </p:nvPr>
        </p:nvSpPr>
        <p:spPr>
          <a:xfrm>
            <a:off x="457200" y="2071688"/>
            <a:ext cx="8229600" cy="1295400"/>
          </a:xfrm>
        </p:spPr>
        <p:txBody>
          <a:bodyPr/>
          <a:lstStyle/>
          <a:p>
            <a:pPr algn="just" eaLnBrk="1" hangingPunct="1"/>
            <a:r>
              <a:rPr lang="en-US" altLang="zh-CN" sz="2400" smtClean="0"/>
              <a:t>Define the net predicted demand for January as 780 and the net predicted demand for June as 2000. By ending inventory are both zero.</a:t>
            </a:r>
          </a:p>
          <a:p>
            <a:pPr eaLnBrk="1" hangingPunct="1">
              <a:buFont typeface="Wingdings" panose="05000000000000000000" pitchFamily="2" charset="2"/>
              <a:buNone/>
            </a:pPr>
            <a:endParaRPr lang="en-US" altLang="zh-CN" sz="2400" smtClean="0"/>
          </a:p>
        </p:txBody>
      </p:sp>
      <p:graphicFrame>
        <p:nvGraphicFramePr>
          <p:cNvPr id="290879" name="Group 63"/>
          <p:cNvGraphicFramePr>
            <a:graphicFrameLocks noGrp="1"/>
          </p:cNvGraphicFramePr>
          <p:nvPr>
            <p:ph sz="half" idx="2"/>
          </p:nvPr>
        </p:nvGraphicFramePr>
        <p:xfrm>
          <a:off x="457200" y="3519488"/>
          <a:ext cx="8229600" cy="3109913"/>
        </p:xfrm>
        <a:graphic>
          <a:graphicData uri="http://schemas.openxmlformats.org/drawingml/2006/table">
            <a:tbl>
              <a:tblPr/>
              <a:tblGrid>
                <a:gridCol w="2160588">
                  <a:extLst>
                    <a:ext uri="{9D8B030D-6E8A-4147-A177-3AD203B41FA5}">
                      <a16:colId xmlns:a16="http://schemas.microsoft.com/office/drawing/2014/main" val="20000"/>
                    </a:ext>
                  </a:extLst>
                </a:gridCol>
                <a:gridCol w="3325812">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3198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Month</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Net predicted demand</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Net cumulative demand</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3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Jan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780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780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3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Feb</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640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1420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3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Mar</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900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2320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3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Apr</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1200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3520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3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May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5520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321">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Jun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2000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1" i="0" u="none" strike="noStrike" cap="none" normalizeH="0" baseline="0" smtClean="0">
                          <a:ln>
                            <a:noFill/>
                          </a:ln>
                          <a:solidFill>
                            <a:schemeClr val="tx1"/>
                          </a:solidFill>
                          <a:effectLst/>
                          <a:latin typeface="Verdana" pitchFamily="34" charset="0"/>
                          <a:ea typeface="宋体" charset="-122"/>
                        </a:rPr>
                        <a:t>7520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
        <p:nvSpPr>
          <p:cNvPr id="7" name="Rectangle 2"/>
          <p:cNvSpPr>
            <a:spLocks noGrp="1" noChangeArrowheads="1"/>
          </p:cNvSpPr>
          <p:nvPr>
            <p:ph type="title"/>
          </p:nvPr>
        </p:nvSpPr>
        <p:spPr>
          <a:xfrm>
            <a:off x="457200" y="457200"/>
            <a:ext cx="8229600" cy="1371600"/>
          </a:xfrm>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3895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03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8863" y="1865313"/>
            <a:ext cx="7026275" cy="4687887"/>
          </a:xfrm>
          <a:ln>
            <a:solidFill>
              <a:schemeClr val="tx1"/>
            </a:solidFill>
            <a:miter lim="800000"/>
            <a:headEnd/>
            <a:tailEnd/>
          </a:ln>
          <a:effectLst>
            <a:outerShdw dist="107763" dir="2700000" algn="ctr" rotWithShape="0">
              <a:schemeClr val="tx1"/>
            </a:outerShdw>
          </a:effectLst>
        </p:spPr>
      </p:pic>
      <p:sp>
        <p:nvSpPr>
          <p:cNvPr id="6" name="Rectangle 2"/>
          <p:cNvSpPr>
            <a:spLocks noGrp="1" noChangeArrowheads="1"/>
          </p:cNvSpPr>
          <p:nvPr>
            <p:ph type="title"/>
          </p:nvPr>
        </p:nvSpPr>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39940"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sz="half" idx="1"/>
          </p:nvPr>
        </p:nvSpPr>
        <p:spPr>
          <a:xfrm>
            <a:off x="457200" y="2209800"/>
            <a:ext cx="8458200" cy="3733800"/>
          </a:xfrm>
        </p:spPr>
        <p:txBody>
          <a:bodyPr/>
          <a:lstStyle/>
          <a:p>
            <a:pPr eaLnBrk="1" hangingPunct="1"/>
            <a:r>
              <a:rPr lang="en-US" altLang="zh-CN" sz="2400" smtClean="0"/>
              <a:t>Define </a:t>
            </a:r>
          </a:p>
          <a:p>
            <a:pPr eaLnBrk="1" hangingPunct="1"/>
            <a:endParaRPr lang="en-US" altLang="zh-CN" sz="2400" smtClean="0"/>
          </a:p>
          <a:p>
            <a:pPr eaLnBrk="1" hangingPunct="1">
              <a:buFont typeface="Wingdings" panose="05000000000000000000" pitchFamily="2" charset="2"/>
              <a:buNone/>
            </a:pPr>
            <a:r>
              <a:rPr lang="en-US" altLang="zh-CN" sz="2400" smtClean="0"/>
              <a:t>                   = Cost of hiring one worker = $500</a:t>
            </a:r>
          </a:p>
          <a:p>
            <a:pPr eaLnBrk="1" hangingPunct="1">
              <a:buFont typeface="Wingdings" panose="05000000000000000000" pitchFamily="2" charset="2"/>
              <a:buNone/>
            </a:pPr>
            <a:r>
              <a:rPr lang="en-US" altLang="zh-CN" sz="2400" smtClean="0"/>
              <a:t>                   = Cost of firing one worker = $1000</a:t>
            </a:r>
          </a:p>
          <a:p>
            <a:pPr eaLnBrk="1" hangingPunct="1">
              <a:buFont typeface="Wingdings" panose="05000000000000000000" pitchFamily="2" charset="2"/>
              <a:buNone/>
            </a:pPr>
            <a:r>
              <a:rPr lang="en-US" altLang="zh-CN" sz="2400" smtClean="0"/>
              <a:t>                   = Cost of holding one unit of inventory for one month = $80</a:t>
            </a:r>
          </a:p>
          <a:p>
            <a:pPr eaLnBrk="1" hangingPunct="1">
              <a:buFont typeface="Wingdings" panose="05000000000000000000" pitchFamily="2" charset="2"/>
              <a:buNone/>
            </a:pPr>
            <a:r>
              <a:rPr lang="en-US" altLang="zh-CN" sz="2400" smtClean="0"/>
              <a:t>              K   = Number of aggregate units produced by one worker in one day</a:t>
            </a:r>
          </a:p>
          <a:p>
            <a:pPr eaLnBrk="1" hangingPunct="1">
              <a:buFont typeface="Wingdings" panose="05000000000000000000" pitchFamily="2" charset="2"/>
              <a:buNone/>
            </a:pPr>
            <a:endParaRPr lang="en-US" altLang="zh-CN" sz="2400" smtClean="0"/>
          </a:p>
          <a:p>
            <a:pPr eaLnBrk="1" hangingPunct="1">
              <a:buFont typeface="Wingdings" panose="05000000000000000000" pitchFamily="2" charset="2"/>
              <a:buNone/>
            </a:pPr>
            <a:r>
              <a:rPr lang="en-US" altLang="zh-CN" sz="2400" smtClean="0"/>
              <a:t>           </a:t>
            </a:r>
          </a:p>
        </p:txBody>
      </p:sp>
      <p:graphicFrame>
        <p:nvGraphicFramePr>
          <p:cNvPr id="40963" name="Object 3"/>
          <p:cNvGraphicFramePr>
            <a:graphicFrameLocks noGrp="1" noChangeAspect="1"/>
          </p:cNvGraphicFramePr>
          <p:nvPr>
            <p:ph sz="quarter" idx="2"/>
          </p:nvPr>
        </p:nvGraphicFramePr>
        <p:xfrm>
          <a:off x="1600200" y="2971800"/>
          <a:ext cx="539750" cy="539750"/>
        </p:xfrm>
        <a:graphic>
          <a:graphicData uri="http://schemas.openxmlformats.org/presentationml/2006/ole">
            <mc:AlternateContent xmlns:mc="http://schemas.openxmlformats.org/markup-compatibility/2006">
              <mc:Choice xmlns:v="urn:schemas-microsoft-com:vml" Requires="v">
                <p:oleObj spid="_x0000_s40971" name="Equation" r:id="rId3" imgW="228600" imgH="228600" progId="Equation.DSMT4">
                  <p:embed/>
                </p:oleObj>
              </mc:Choice>
              <mc:Fallback>
                <p:oleObj name="Equation" r:id="rId3" imgW="228600" imgH="228600" progId="Equation.DSMT4">
                  <p:embed/>
                  <p:pic>
                    <p:nvPicPr>
                      <p:cNvPr id="0"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971800"/>
                        <a:ext cx="53975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4" name="Object 4"/>
          <p:cNvGraphicFramePr>
            <a:graphicFrameLocks noGrp="1" noChangeAspect="1"/>
          </p:cNvGraphicFramePr>
          <p:nvPr>
            <p:ph sz="quarter" idx="3"/>
          </p:nvPr>
        </p:nvGraphicFramePr>
        <p:xfrm>
          <a:off x="1600200" y="3468688"/>
          <a:ext cx="474663" cy="503237"/>
        </p:xfrm>
        <a:graphic>
          <a:graphicData uri="http://schemas.openxmlformats.org/presentationml/2006/ole">
            <mc:AlternateContent xmlns:mc="http://schemas.openxmlformats.org/markup-compatibility/2006">
              <mc:Choice xmlns:v="urn:schemas-microsoft-com:vml" Requires="v">
                <p:oleObj spid="_x0000_s40972" name="Equation" r:id="rId5" imgW="215806" imgH="228501" progId="Equation.DSMT4">
                  <p:embed/>
                </p:oleObj>
              </mc:Choice>
              <mc:Fallback>
                <p:oleObj name="Equation" r:id="rId5" imgW="215806" imgH="228501" progId="Equation.DSMT4">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3468688"/>
                        <a:ext cx="474663"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5" name="Object 5"/>
          <p:cNvGraphicFramePr>
            <a:graphicFrameLocks noChangeAspect="1"/>
          </p:cNvGraphicFramePr>
          <p:nvPr/>
        </p:nvGraphicFramePr>
        <p:xfrm>
          <a:off x="1600200" y="3944938"/>
          <a:ext cx="455613" cy="546100"/>
        </p:xfrm>
        <a:graphic>
          <a:graphicData uri="http://schemas.openxmlformats.org/presentationml/2006/ole">
            <mc:AlternateContent xmlns:mc="http://schemas.openxmlformats.org/markup-compatibility/2006">
              <mc:Choice xmlns:v="urn:schemas-microsoft-com:vml" Requires="v">
                <p:oleObj spid="_x0000_s40973" name="Equation" r:id="rId7" imgW="190500" imgH="228600" progId="Equation.DSMT4">
                  <p:embed/>
                </p:oleObj>
              </mc:Choice>
              <mc:Fallback>
                <p:oleObj name="Equation" r:id="rId7" imgW="1905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3944938"/>
                        <a:ext cx="455613"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a:spLocks noGrp="1" noChangeArrowheads="1"/>
          </p:cNvSpPr>
          <p:nvPr>
            <p:ph type="title"/>
          </p:nvPr>
        </p:nvSpPr>
        <p:spPr>
          <a:xfrm>
            <a:off x="457200" y="457200"/>
            <a:ext cx="8229600" cy="1371600"/>
          </a:xfrm>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40967"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idx="1"/>
          </p:nvPr>
        </p:nvSpPr>
        <p:spPr>
          <a:xfrm>
            <a:off x="457200" y="1828800"/>
            <a:ext cx="8001000" cy="4591050"/>
          </a:xfrm>
        </p:spPr>
        <p:txBody>
          <a:bodyPr/>
          <a:lstStyle/>
          <a:p>
            <a:pPr algn="just" eaLnBrk="1" hangingPunct="1">
              <a:lnSpc>
                <a:spcPct val="150000"/>
              </a:lnSpc>
            </a:pPr>
            <a:r>
              <a:rPr lang="en-US" altLang="zh-CN" sz="2400" smtClean="0"/>
              <a:t>The plant manager observed that over 22 working days, with the workforce level constant at 76 workers, the firm produced 245 disk drives. That means that on average the production rate was 245/22=11.1364 drives per day.</a:t>
            </a:r>
          </a:p>
          <a:p>
            <a:pPr algn="just" eaLnBrk="1" hangingPunct="1">
              <a:lnSpc>
                <a:spcPct val="150000"/>
              </a:lnSpc>
            </a:pPr>
            <a:r>
              <a:rPr lang="en-US" altLang="zh-CN" sz="2400" smtClean="0"/>
              <a:t>It follows that one worker produced an average of 11.1364/76=0.14653 drive in one day. </a:t>
            </a:r>
            <a:r>
              <a:rPr lang="en-US" altLang="zh-CN" sz="2400" smtClean="0">
                <a:solidFill>
                  <a:schemeClr val="tx2"/>
                </a:solidFill>
              </a:rPr>
              <a:t>K = 0.14653</a:t>
            </a:r>
            <a:r>
              <a:rPr lang="en-US" altLang="zh-CN" sz="2400" smtClean="0"/>
              <a:t> for this example.</a:t>
            </a:r>
          </a:p>
        </p:txBody>
      </p:sp>
      <p:sp>
        <p:nvSpPr>
          <p:cNvPr id="6" name="Rectangle 2"/>
          <p:cNvSpPr>
            <a:spLocks noGrp="1" noChangeArrowheads="1"/>
          </p:cNvSpPr>
          <p:nvPr>
            <p:ph type="title"/>
          </p:nvPr>
        </p:nvSpPr>
        <p:spPr/>
        <p:txBody>
          <a:bodyPr/>
          <a:lstStyle/>
          <a:p>
            <a:pPr eaLnBrk="1" hangingPunct="1">
              <a:defRPr/>
            </a:pPr>
            <a:r>
              <a:rPr lang="zh-CN" altLang="en-US" sz="3600" b="1" dirty="0" smtClean="0">
                <a:solidFill>
                  <a:srgbClr val="FF0000"/>
                </a:solidFill>
                <a:effectLst>
                  <a:outerShdw blurRad="38100" dist="38100" dir="2700000" algn="tl">
                    <a:srgbClr val="C0C0C0"/>
                  </a:outerShdw>
                </a:effectLst>
                <a:latin typeface="Times New Roman" pitchFamily="18" charset="0"/>
              </a:rPr>
              <a:t>生产规划中的能力与需求平衡策略</a:t>
            </a:r>
            <a:endParaRPr lang="zh-CN" altLang="en-US" sz="3600" b="1" dirty="0" smtClean="0">
              <a:solidFill>
                <a:srgbClr val="FF0000"/>
              </a:solidFill>
              <a:effectLst>
                <a:outerShdw blurRad="38100" dist="38100" dir="2700000" algn="tl">
                  <a:srgbClr val="C0C0C0"/>
                </a:outerShdw>
              </a:effectLst>
              <a:latin typeface="Times New Roman" pitchFamily="18" charset="0"/>
            </a:endParaRPr>
          </a:p>
        </p:txBody>
      </p:sp>
      <p:sp>
        <p:nvSpPr>
          <p:cNvPr id="41988" name="Rectangle 4"/>
          <p:cNvSpPr>
            <a:spLocks noChangeArrowheads="1"/>
          </p:cNvSpPr>
          <p:nvPr/>
        </p:nvSpPr>
        <p:spPr bwMode="auto">
          <a:xfrm>
            <a:off x="685800" y="0"/>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b="1">
                <a:solidFill>
                  <a:srgbClr val="FFFF00"/>
                </a:solidFill>
              </a:rPr>
              <a:t>生产计划体系</a:t>
            </a: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rgbClr val="99CCFF"/>
        </a:solidFill>
        <a:ln w="28575" cap="rnd" cmpd="sng" algn="ctr">
          <a:solidFill>
            <a:srgbClr val="003399"/>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eaVert" wrap="none" lIns="90000" tIns="45720" rIns="189000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7013</TotalTime>
  <Words>1268</Words>
  <Application>Microsoft Office PowerPoint</Application>
  <PresentationFormat>全屏显示(4:3)</PresentationFormat>
  <Paragraphs>414</Paragraphs>
  <Slides>19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黑体</vt:lpstr>
      <vt:lpstr>宋体</vt:lpstr>
      <vt:lpstr>Arial</vt:lpstr>
      <vt:lpstr>Arial Black</vt:lpstr>
      <vt:lpstr>Marlett</vt:lpstr>
      <vt:lpstr>Times New Roman</vt:lpstr>
      <vt:lpstr>Verdana</vt:lpstr>
      <vt:lpstr>Wingdings</vt:lpstr>
      <vt:lpstr>Pixel</vt:lpstr>
      <vt:lpstr>Equation</vt:lpstr>
      <vt:lpstr>生产规划中的能力与需求平衡策略</vt:lpstr>
      <vt:lpstr>生产规划中的能力与需求平衡策略</vt:lpstr>
      <vt:lpstr>生产规划中的能力与需求平衡策略</vt:lpstr>
      <vt:lpstr>Hershey’s use of chase strategy</vt:lpstr>
      <vt:lpstr>PowerPoint 演示文稿</vt:lpstr>
      <vt:lpstr>生产规划中的能力与需求平衡策略</vt:lpstr>
      <vt:lpstr>生产规划中的能力与需求平衡策略</vt:lpstr>
      <vt:lpstr>生产规划中的能力与需求平衡策略</vt:lpstr>
      <vt:lpstr>生产规划中的能力与需求平衡策略</vt:lpstr>
      <vt:lpstr>Chase Strategy (Zero Inventory Plan)</vt:lpstr>
      <vt:lpstr>PowerPoint 演示文稿</vt:lpstr>
      <vt:lpstr>PowerPoint 演示文稿</vt:lpstr>
      <vt:lpstr>PowerPoint 演示文稿</vt:lpstr>
      <vt:lpstr>Level strategy  (Constant workforce plan)</vt:lpstr>
      <vt:lpstr>PowerPoint 演示文稿</vt:lpstr>
      <vt:lpstr>PowerPoint 演示文稿</vt:lpstr>
      <vt:lpstr>PowerPoint 演示文稿</vt:lpstr>
      <vt:lpstr>生产规划中的能力与需求平衡策略</vt:lpstr>
      <vt:lpstr>Mixed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zhenyuan liu</dc:creator>
  <cp:lastModifiedBy>hustzyliu</cp:lastModifiedBy>
  <cp:revision>194</cp:revision>
  <cp:lastPrinted>1601-01-01T00:00:00Z</cp:lastPrinted>
  <dcterms:created xsi:type="dcterms:W3CDTF">1601-01-01T00:00:00Z</dcterms:created>
  <dcterms:modified xsi:type="dcterms:W3CDTF">2022-04-15T09:38:17Z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