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9" r:id="rId3"/>
    <p:sldId id="321" r:id="rId4"/>
    <p:sldId id="318" r:id="rId5"/>
    <p:sldId id="319" r:id="rId6"/>
    <p:sldId id="320" r:id="rId7"/>
    <p:sldId id="272" r:id="rId8"/>
    <p:sldId id="284" r:id="rId9"/>
    <p:sldId id="257" r:id="rId10"/>
    <p:sldId id="258" r:id="rId11"/>
    <p:sldId id="259" r:id="rId12"/>
    <p:sldId id="260" r:id="rId13"/>
    <p:sldId id="264" r:id="rId14"/>
    <p:sldId id="265" r:id="rId15"/>
    <p:sldId id="261" r:id="rId16"/>
    <p:sldId id="262" r:id="rId17"/>
    <p:sldId id="263" r:id="rId18"/>
    <p:sldId id="301" r:id="rId19"/>
    <p:sldId id="302" r:id="rId20"/>
    <p:sldId id="303" r:id="rId21"/>
    <p:sldId id="304" r:id="rId22"/>
    <p:sldId id="305" r:id="rId23"/>
    <p:sldId id="306" r:id="rId24"/>
    <p:sldId id="307" r:id="rId25"/>
    <p:sldId id="308" r:id="rId26"/>
    <p:sldId id="314" r:id="rId27"/>
    <p:sldId id="315" r:id="rId28"/>
    <p:sldId id="316" r:id="rId29"/>
    <p:sldId id="309" r:id="rId30"/>
    <p:sldId id="317" r:id="rId31"/>
    <p:sldId id="310" r:id="rId32"/>
    <p:sldId id="311" r:id="rId33"/>
    <p:sldId id="312" r:id="rId34"/>
    <p:sldId id="313"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74" autoAdjust="0"/>
  </p:normalViewPr>
  <p:slideViewPr>
    <p:cSldViewPr>
      <p:cViewPr varScale="1">
        <p:scale>
          <a:sx n="85" d="100"/>
          <a:sy n="85" d="100"/>
        </p:scale>
        <p:origin x="135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grpSp>
      </p:grpSp>
      <p:sp>
        <p:nvSpPr>
          <p:cNvPr id="276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76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7A903762-9D27-4839-9889-B0631774EB60}" type="slidenum">
              <a:rPr lang="en-US" altLang="zh-CN"/>
              <a:pPr>
                <a:defRPr/>
              </a:pPr>
              <a:t>‹#›</a:t>
            </a:fld>
            <a:endParaRPr lang="en-US" altLang="zh-CN"/>
          </a:p>
        </p:txBody>
      </p:sp>
    </p:spTree>
    <p:extLst>
      <p:ext uri="{BB962C8B-B14F-4D97-AF65-F5344CB8AC3E}">
        <p14:creationId xmlns:p14="http://schemas.microsoft.com/office/powerpoint/2010/main" val="28521322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C3E9F67A-EF72-4578-81F7-74281051C972}"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9824082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47A34DBE-2CE5-4A82-8657-8140BBA6BDDB}"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540942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18714E88-3826-4BA2-9B11-F0A359B5A701}"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468831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663B02E4-E9B9-4DD3-A203-913BB1394AEA}"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6280187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F7A09E50-C70E-4D39-B40C-CB2454FE4FF2}"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314420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6CE92B5B-F02F-4B87-99E5-58DC7E9207B1}" type="slidenum">
              <a:rPr lang="en-US" altLang="zh-CN"/>
              <a:pPr>
                <a:defRPr/>
              </a:pPr>
              <a:t>‹#›</a:t>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2428086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D2EAD7FA-84D7-4F4B-8433-48DB21063946}" type="slidenum">
              <a:rPr lang="en-US" altLang="zh-CN"/>
              <a:pPr>
                <a:defRPr/>
              </a:pPr>
              <a:t>‹#›</a:t>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8966219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382CF834-C62A-4A46-A27D-DE5AF7396277}" type="slidenum">
              <a:rPr lang="en-US" altLang="zh-CN"/>
              <a:pPr>
                <a:defRPr/>
              </a:pPr>
              <a:t>‹#›</a:t>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5828203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E90B1C60-04EC-4E52-9C87-2B1AEAA117A7}"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9794917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0CFFD6E8-03A9-4B46-B6D9-65D85165DAF6}" type="slidenum">
              <a:rPr lang="en-US" altLang="zh-CN"/>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9676524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266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199821A5-FC25-4A3D-ABB3-E9378ACD5C22}"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555875" y="1828800"/>
            <a:ext cx="6435725" cy="2209800"/>
          </a:xfrm>
        </p:spPr>
        <p:txBody>
          <a:bodyPr/>
          <a:lstStyle/>
          <a:p>
            <a:pPr algn="ctr" eaLnBrk="1" hangingPunct="1"/>
            <a:r>
              <a:rPr lang="zh-CN" altLang="en-US" sz="5400" b="1" dirty="0">
                <a:ea typeface="华文新魏" panose="02010800040101010101" pitchFamily="2" charset="-122"/>
              </a:rPr>
              <a:t>系统集成与优化</a:t>
            </a:r>
            <a:br>
              <a:rPr lang="en-US" altLang="zh-CN" sz="5400" b="1" dirty="0">
                <a:ea typeface="华文新魏" panose="02010800040101010101" pitchFamily="2" charset="-122"/>
              </a:rPr>
            </a:br>
            <a:r>
              <a:rPr lang="zh-CN" altLang="en-US" sz="2400" b="1" dirty="0">
                <a:latin typeface="Brush Script MT" panose="03060802040406070304" pitchFamily="66" charset="0"/>
                <a:ea typeface="华文新魏" panose="02010800040101010101" pitchFamily="2" charset="-122"/>
              </a:rPr>
              <a:t>（</a:t>
            </a:r>
            <a:r>
              <a:rPr lang="en-US" altLang="zh-CN" sz="2400" b="1" dirty="0">
                <a:latin typeface="Brush Script MT" panose="03060802040406070304" pitchFamily="66" charset="0"/>
                <a:ea typeface="华文新魏" panose="02010800040101010101" pitchFamily="2" charset="-122"/>
              </a:rPr>
              <a:t>System Integration and Optimization</a:t>
            </a:r>
            <a:r>
              <a:rPr lang="zh-CN" altLang="en-US" sz="2400" b="1" dirty="0">
                <a:latin typeface="Brush Script MT" panose="03060802040406070304" pitchFamily="66" charset="0"/>
                <a:ea typeface="华文新魏" panose="02010800040101010101" pitchFamily="2" charset="-122"/>
              </a:rPr>
              <a:t>）</a:t>
            </a:r>
            <a:endParaRPr lang="zh-CN" altLang="en-US" sz="4400" b="1" dirty="0">
              <a:latin typeface="Brush Script MT" panose="03060802040406070304" pitchFamily="66" charset="0"/>
              <a:ea typeface="华文新魏" panose="02010800040101010101" pitchFamily="2" charset="-122"/>
            </a:endParaRPr>
          </a:p>
        </p:txBody>
      </p:sp>
      <p:sp>
        <p:nvSpPr>
          <p:cNvPr id="13315" name="Text Box 4"/>
          <p:cNvSpPr txBox="1">
            <a:spLocks noChangeArrowheads="1"/>
          </p:cNvSpPr>
          <p:nvPr/>
        </p:nvSpPr>
        <p:spPr bwMode="auto">
          <a:xfrm>
            <a:off x="152400" y="5292725"/>
            <a:ext cx="60960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1800"/>
              <a:t>主讲教师：刘振元</a:t>
            </a:r>
          </a:p>
          <a:p>
            <a:pPr eaLnBrk="1" hangingPunct="1">
              <a:lnSpc>
                <a:spcPct val="120000"/>
              </a:lnSpc>
              <a:spcBef>
                <a:spcPct val="0"/>
              </a:spcBef>
              <a:buClrTx/>
              <a:buSzTx/>
              <a:buFontTx/>
              <a:buNone/>
            </a:pPr>
            <a:r>
              <a:rPr lang="zh-CN" altLang="en-US" sz="1800"/>
              <a:t>联系电话：</a:t>
            </a:r>
            <a:r>
              <a:rPr lang="en-US" altLang="zh-CN" sz="1800"/>
              <a:t>13995552449</a:t>
            </a:r>
            <a:r>
              <a:rPr lang="zh-CN" altLang="en-US" sz="1800"/>
              <a:t>，</a:t>
            </a:r>
            <a:r>
              <a:rPr lang="en-US" altLang="zh-CN" sz="1800"/>
              <a:t>027-87559490</a:t>
            </a:r>
          </a:p>
          <a:p>
            <a:pPr eaLnBrk="1" hangingPunct="1">
              <a:lnSpc>
                <a:spcPct val="120000"/>
              </a:lnSpc>
              <a:spcBef>
                <a:spcPct val="0"/>
              </a:spcBef>
              <a:buClrTx/>
              <a:buSzTx/>
              <a:buFontTx/>
              <a:buNone/>
            </a:pPr>
            <a:r>
              <a:rPr lang="zh-CN" altLang="en-US" sz="1800"/>
              <a:t>电子邮箱：</a:t>
            </a:r>
            <a:r>
              <a:rPr lang="en-US" altLang="zh-CN" sz="1800"/>
              <a:t>zyliu@mail.hust.edu.cn	QQ</a:t>
            </a:r>
            <a:r>
              <a:rPr lang="zh-CN" altLang="en-US" sz="1800"/>
              <a:t>：</a:t>
            </a:r>
            <a:r>
              <a:rPr lang="en-US" altLang="zh-CN" sz="1800"/>
              <a:t>834789494</a:t>
            </a:r>
          </a:p>
          <a:p>
            <a:pPr eaLnBrk="1" hangingPunct="1">
              <a:lnSpc>
                <a:spcPct val="120000"/>
              </a:lnSpc>
              <a:spcBef>
                <a:spcPct val="0"/>
              </a:spcBef>
              <a:buClrTx/>
              <a:buSzTx/>
              <a:buFontTx/>
              <a:buNone/>
            </a:pPr>
            <a:r>
              <a:rPr lang="zh-CN" altLang="en-US" sz="1800"/>
              <a:t>办公地点：华中科技大学南一楼西</a:t>
            </a:r>
            <a:r>
              <a:rPr lang="en-US" altLang="zh-CN" sz="1800"/>
              <a:t>308</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8"/>
          <p:cNvSpPr>
            <a:spLocks/>
          </p:cNvSpPr>
          <p:nvPr/>
        </p:nvSpPr>
        <p:spPr bwMode="auto">
          <a:xfrm>
            <a:off x="381000" y="90805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工业企业</a:t>
            </a:r>
          </a:p>
          <a:p>
            <a:pPr eaLnBrk="1" latinLnBrk="1" hangingPunct="1">
              <a:lnSpc>
                <a:spcPct val="150000"/>
              </a:lnSpc>
              <a:buClr>
                <a:srgbClr val="2C3F71"/>
              </a:buClr>
            </a:pPr>
            <a:r>
              <a:rPr lang="zh-CN" altLang="en-US" sz="2000" b="1">
                <a:solidFill>
                  <a:srgbClr val="0000CC"/>
                </a:solidFill>
              </a:rPr>
              <a:t>工业企业</a:t>
            </a:r>
            <a:r>
              <a:rPr lang="zh-CN" altLang="en-US" sz="2000"/>
              <a:t>：为社会提供用户所需的工业产品（包括工业劳务），同时要求以较少的投入取得较多的产出，以期取得必要的经济效益和社会效益。</a:t>
            </a:r>
          </a:p>
          <a:p>
            <a:pPr eaLnBrk="1" latinLnBrk="1" hangingPunct="1">
              <a:lnSpc>
                <a:spcPct val="150000"/>
              </a:lnSpc>
              <a:buClr>
                <a:srgbClr val="2C3F71"/>
              </a:buClr>
            </a:pPr>
            <a:r>
              <a:rPr lang="zh-CN" altLang="en-US" sz="2000"/>
              <a:t>根据投入物的供求联系和劳动对象的性质，</a:t>
            </a:r>
            <a:r>
              <a:rPr lang="zh-CN" altLang="en-US" sz="2000" b="1">
                <a:solidFill>
                  <a:srgbClr val="0000CC"/>
                </a:solidFill>
              </a:rPr>
              <a:t>工业企业可以分为</a:t>
            </a:r>
            <a:r>
              <a:rPr lang="en-US" altLang="zh-CN" sz="2000" b="1">
                <a:solidFill>
                  <a:srgbClr val="0000CC"/>
                </a:solidFill>
              </a:rPr>
              <a:t>3</a:t>
            </a:r>
            <a:r>
              <a:rPr lang="zh-CN" altLang="en-US" sz="2000" b="1">
                <a:solidFill>
                  <a:srgbClr val="0000CC"/>
                </a:solidFill>
              </a:rPr>
              <a:t>类</a:t>
            </a:r>
            <a:r>
              <a:rPr lang="zh-CN" altLang="en-US" sz="2000"/>
              <a:t>：</a:t>
            </a:r>
          </a:p>
          <a:p>
            <a:pPr lvl="1" eaLnBrk="1" latinLnBrk="1" hangingPunct="1">
              <a:lnSpc>
                <a:spcPct val="150000"/>
              </a:lnSpc>
              <a:buClr>
                <a:srgbClr val="2C3F71"/>
              </a:buClr>
            </a:pPr>
            <a:r>
              <a:rPr lang="zh-CN" altLang="en-US" sz="1800" b="1"/>
              <a:t>采掘业</a:t>
            </a:r>
            <a:r>
              <a:rPr lang="zh-CN" altLang="en-US" sz="1800"/>
              <a:t>：从自然资源中得到物料进行生产加工的过程，如采矿、采煤、石油工业，一般要投入大量资金，对物料储运比较关心；</a:t>
            </a:r>
          </a:p>
          <a:p>
            <a:pPr lvl="1" eaLnBrk="1" latinLnBrk="1" hangingPunct="1">
              <a:lnSpc>
                <a:spcPct val="150000"/>
              </a:lnSpc>
              <a:buClr>
                <a:srgbClr val="2C3F71"/>
              </a:buClr>
            </a:pPr>
            <a:r>
              <a:rPr lang="zh-CN" altLang="en-US" sz="1800" b="1"/>
              <a:t>冶炼业</a:t>
            </a:r>
            <a:r>
              <a:rPr lang="zh-CN" altLang="en-US" sz="1800"/>
              <a:t>：对采掘业的产品进行加工，改变物料化学特性的生产过程，流程式生产或大批量生产；</a:t>
            </a:r>
          </a:p>
          <a:p>
            <a:pPr lvl="1" eaLnBrk="1" latinLnBrk="1" hangingPunct="1">
              <a:lnSpc>
                <a:spcPct val="150000"/>
              </a:lnSpc>
              <a:buClr>
                <a:srgbClr val="2C3F71"/>
              </a:buClr>
            </a:pPr>
            <a:r>
              <a:rPr lang="zh-CN" altLang="en-US" sz="1800" b="1"/>
              <a:t>制造业</a:t>
            </a:r>
            <a:r>
              <a:rPr lang="zh-CN" altLang="en-US" sz="1800"/>
              <a:t>：冶炼业的产品进行再加工，改变物料的物理形式，如机械零件的加工或装配。</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8"/>
          <p:cNvSpPr>
            <a:spLocks/>
          </p:cNvSpPr>
          <p:nvPr/>
        </p:nvSpPr>
        <p:spPr bwMode="auto">
          <a:xfrm>
            <a:off x="381000" y="90805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工业企业</a:t>
            </a:r>
          </a:p>
          <a:p>
            <a:pPr eaLnBrk="1" latinLnBrk="1" hangingPunct="1">
              <a:lnSpc>
                <a:spcPct val="150000"/>
              </a:lnSpc>
              <a:buClr>
                <a:srgbClr val="2C3F71"/>
              </a:buClr>
            </a:pPr>
            <a:r>
              <a:rPr lang="zh-CN" altLang="en-US" sz="2400"/>
              <a:t>工业企业的生产经营活动：工业企业在一系列的生产经营活动中实现自己的基本任务。</a:t>
            </a:r>
          </a:p>
          <a:p>
            <a:pPr lvl="1" eaLnBrk="1" latinLnBrk="1" hangingPunct="1">
              <a:lnSpc>
                <a:spcPct val="150000"/>
              </a:lnSpc>
              <a:buClr>
                <a:srgbClr val="2C3F71"/>
              </a:buClr>
            </a:pPr>
            <a:r>
              <a:rPr lang="zh-CN" altLang="en-US" sz="2000"/>
              <a:t>制定经营方针和目标</a:t>
            </a:r>
          </a:p>
          <a:p>
            <a:pPr lvl="1" eaLnBrk="1" latinLnBrk="1" hangingPunct="1">
              <a:lnSpc>
                <a:spcPct val="150000"/>
              </a:lnSpc>
              <a:buClr>
                <a:srgbClr val="2C3F71"/>
              </a:buClr>
            </a:pPr>
            <a:r>
              <a:rPr lang="zh-CN" altLang="en-US" sz="2000"/>
              <a:t>技术活动</a:t>
            </a:r>
          </a:p>
          <a:p>
            <a:pPr lvl="1" eaLnBrk="1" latinLnBrk="1" hangingPunct="1">
              <a:lnSpc>
                <a:spcPct val="150000"/>
              </a:lnSpc>
              <a:buClr>
                <a:srgbClr val="2C3F71"/>
              </a:buClr>
            </a:pPr>
            <a:r>
              <a:rPr lang="zh-CN" altLang="en-US" sz="2000"/>
              <a:t>供应活动</a:t>
            </a:r>
          </a:p>
          <a:p>
            <a:pPr lvl="1" eaLnBrk="1" latinLnBrk="1" hangingPunct="1">
              <a:lnSpc>
                <a:spcPct val="150000"/>
              </a:lnSpc>
              <a:buClr>
                <a:srgbClr val="2C3F71"/>
              </a:buClr>
            </a:pPr>
            <a:r>
              <a:rPr lang="zh-CN" altLang="en-US" sz="2000"/>
              <a:t>生产活动</a:t>
            </a:r>
          </a:p>
          <a:p>
            <a:pPr lvl="1" eaLnBrk="1" latinLnBrk="1" hangingPunct="1">
              <a:lnSpc>
                <a:spcPct val="150000"/>
              </a:lnSpc>
              <a:buClr>
                <a:srgbClr val="2C3F71"/>
              </a:buClr>
            </a:pPr>
            <a:r>
              <a:rPr lang="zh-CN" altLang="en-US" sz="2000"/>
              <a:t>销售活动</a:t>
            </a:r>
          </a:p>
          <a:p>
            <a:pPr lvl="1" eaLnBrk="1" latinLnBrk="1" hangingPunct="1">
              <a:lnSpc>
                <a:spcPct val="150000"/>
              </a:lnSpc>
              <a:buClr>
                <a:srgbClr val="2C3F71"/>
              </a:buClr>
            </a:pPr>
            <a:r>
              <a:rPr lang="zh-CN" altLang="en-US" sz="2000"/>
              <a:t>财务活动</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grpSp>
        <p:nvGrpSpPr>
          <p:cNvPr id="6" name="组合 5"/>
          <p:cNvGrpSpPr>
            <a:grpSpLocks/>
          </p:cNvGrpSpPr>
          <p:nvPr/>
        </p:nvGrpSpPr>
        <p:grpSpPr bwMode="auto">
          <a:xfrm>
            <a:off x="2555875" y="4581525"/>
            <a:ext cx="3455988" cy="1223963"/>
            <a:chOff x="2555776" y="4581128"/>
            <a:chExt cx="3456384" cy="1224136"/>
          </a:xfrm>
        </p:grpSpPr>
        <p:sp>
          <p:nvSpPr>
            <p:cNvPr id="2" name="右大括号 1"/>
            <p:cNvSpPr/>
            <p:nvPr/>
          </p:nvSpPr>
          <p:spPr>
            <a:xfrm>
              <a:off x="2555776" y="4581128"/>
              <a:ext cx="215925" cy="1224136"/>
            </a:xfrm>
            <a:prstGeom prst="rightBrace">
              <a:avLst>
                <a:gd name="adj1" fmla="val 8333"/>
                <a:gd name="adj2" fmla="val 48997"/>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 name="右箭头 2"/>
            <p:cNvSpPr/>
            <p:nvPr/>
          </p:nvSpPr>
          <p:spPr>
            <a:xfrm>
              <a:off x="2862199" y="4941542"/>
              <a:ext cx="341351" cy="503308"/>
            </a:xfrm>
            <a:prstGeom prst="rightArrow">
              <a:avLst/>
            </a:prstGeom>
            <a:solidFill>
              <a:srgbClr val="CCFFCC"/>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文本框 3"/>
            <p:cNvSpPr txBox="1"/>
            <p:nvPr/>
          </p:nvSpPr>
          <p:spPr>
            <a:xfrm>
              <a:off x="3287698" y="5008226"/>
              <a:ext cx="2724462" cy="369939"/>
            </a:xfrm>
            <a:prstGeom prst="rect">
              <a:avLst/>
            </a:prstGeom>
            <a:solidFill>
              <a:srgbClr val="CCFFFF"/>
            </a:solidFill>
            <a:ln>
              <a:solidFill>
                <a:schemeClr val="accent1"/>
              </a:solidFill>
            </a:ln>
          </p:spPr>
          <p:txBody>
            <a:bodyPr wrap="none">
              <a:spAutoFit/>
            </a:bodyPr>
            <a:lstStyle/>
            <a:p>
              <a:pPr>
                <a:defRPr/>
              </a:pPr>
              <a:r>
                <a:rPr lang="zh-CN" altLang="en-US" b="1" dirty="0">
                  <a:effectLst>
                    <a:outerShdw blurRad="38100" dist="38100" dir="2700000" algn="tl">
                      <a:srgbClr val="000000">
                        <a:alpha val="43137"/>
                      </a:srgbClr>
                    </a:outerShdw>
                  </a:effectLst>
                </a:rPr>
                <a:t>所有社会组织的核心职能</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8"/>
          <p:cNvSpPr>
            <a:spLocks/>
          </p:cNvSpPr>
          <p:nvPr/>
        </p:nvSpPr>
        <p:spPr bwMode="auto">
          <a:xfrm>
            <a:off x="419100" y="90805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生产运作系统</a:t>
            </a:r>
            <a:r>
              <a:rPr lang="en-US" altLang="zh-CN" sz="2800" b="1">
                <a:solidFill>
                  <a:srgbClr val="FF0000"/>
                </a:solidFill>
                <a:latin typeface="Calibri" panose="020F0502020204030204" pitchFamily="34" charset="0"/>
              </a:rPr>
              <a:t>-Production and Operations System</a:t>
            </a:r>
            <a:endParaRPr lang="zh-CN" altLang="en-US" sz="2800" b="1">
              <a:solidFill>
                <a:srgbClr val="FF0000"/>
              </a:solidFill>
              <a:latin typeface="Calibri" panose="020F0502020204030204" pitchFamily="34" charset="0"/>
            </a:endParaRP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grpSp>
        <p:nvGrpSpPr>
          <p:cNvPr id="14340" name="Group 4"/>
          <p:cNvGrpSpPr>
            <a:grpSpLocks/>
          </p:cNvGrpSpPr>
          <p:nvPr/>
        </p:nvGrpSpPr>
        <p:grpSpPr bwMode="auto">
          <a:xfrm>
            <a:off x="381000" y="1916113"/>
            <a:ext cx="8305800" cy="4114800"/>
            <a:chOff x="0" y="0"/>
            <a:chExt cx="7920" cy="3415"/>
          </a:xfrm>
        </p:grpSpPr>
        <p:sp>
          <p:nvSpPr>
            <p:cNvPr id="26630" name="AutoShape 5"/>
            <p:cNvSpPr>
              <a:spLocks noChangeAspect="1" noChangeArrowheads="1"/>
            </p:cNvSpPr>
            <p:nvPr/>
          </p:nvSpPr>
          <p:spPr bwMode="auto">
            <a:xfrm>
              <a:off x="0" y="0"/>
              <a:ext cx="7920" cy="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latin typeface="Calibri" panose="020F0502020204030204" pitchFamily="34" charset="0"/>
              </a:endParaRPr>
            </a:p>
          </p:txBody>
        </p:sp>
        <p:sp>
          <p:nvSpPr>
            <p:cNvPr id="26631" name="Rectangle 6"/>
            <p:cNvSpPr>
              <a:spLocks noChangeArrowheads="1"/>
            </p:cNvSpPr>
            <p:nvPr/>
          </p:nvSpPr>
          <p:spPr bwMode="auto">
            <a:xfrm>
              <a:off x="3253" y="1205"/>
              <a:ext cx="1220" cy="457"/>
            </a:xfrm>
            <a:prstGeom prst="rect">
              <a:avLst/>
            </a:prstGeom>
            <a:solidFill>
              <a:srgbClr val="92D05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转换过程</a:t>
              </a:r>
              <a:endParaRPr lang="zh-CN" altLang="en-US" sz="1800">
                <a:latin typeface="Calibri" panose="020F0502020204030204" pitchFamily="34" charset="0"/>
              </a:endParaRPr>
            </a:p>
          </p:txBody>
        </p:sp>
        <p:sp>
          <p:nvSpPr>
            <p:cNvPr id="26632" name="Rectangle 7"/>
            <p:cNvSpPr>
              <a:spLocks noChangeArrowheads="1"/>
            </p:cNvSpPr>
            <p:nvPr/>
          </p:nvSpPr>
          <p:spPr bwMode="auto">
            <a:xfrm>
              <a:off x="1272" y="1205"/>
              <a:ext cx="914" cy="457"/>
            </a:xfrm>
            <a:prstGeom prst="rect">
              <a:avLst/>
            </a:prstGeom>
            <a:solidFill>
              <a:srgbClr val="92D05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投入</a:t>
              </a:r>
              <a:endParaRPr lang="zh-CN" altLang="en-US" sz="1800">
                <a:latin typeface="Calibri" panose="020F0502020204030204" pitchFamily="34" charset="0"/>
              </a:endParaRPr>
            </a:p>
          </p:txBody>
        </p:sp>
        <p:sp>
          <p:nvSpPr>
            <p:cNvPr id="26633" name="Rectangle 8"/>
            <p:cNvSpPr>
              <a:spLocks noChangeArrowheads="1"/>
            </p:cNvSpPr>
            <p:nvPr/>
          </p:nvSpPr>
          <p:spPr bwMode="auto">
            <a:xfrm>
              <a:off x="5539" y="1205"/>
              <a:ext cx="915" cy="457"/>
            </a:xfrm>
            <a:prstGeom prst="rect">
              <a:avLst/>
            </a:prstGeom>
            <a:solidFill>
              <a:srgbClr val="92D05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产出</a:t>
              </a:r>
              <a:endParaRPr lang="zh-CN" altLang="en-US" sz="1800">
                <a:latin typeface="Calibri" panose="020F0502020204030204" pitchFamily="34" charset="0"/>
              </a:endParaRPr>
            </a:p>
          </p:txBody>
        </p:sp>
        <p:cxnSp>
          <p:nvCxnSpPr>
            <p:cNvPr id="26634" name="AutoShape 9"/>
            <p:cNvCxnSpPr>
              <a:cxnSpLocks noChangeShapeType="1"/>
              <a:stCxn id="26632" idx="3"/>
              <a:endCxn id="26631" idx="1"/>
            </p:cNvCxnSpPr>
            <p:nvPr/>
          </p:nvCxnSpPr>
          <p:spPr bwMode="auto">
            <a:xfrm>
              <a:off x="2186" y="1434"/>
              <a:ext cx="1067"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cxnSp>
        <p:cxnSp>
          <p:nvCxnSpPr>
            <p:cNvPr id="26635" name="AutoShape 10"/>
            <p:cNvCxnSpPr>
              <a:cxnSpLocks noChangeShapeType="1"/>
            </p:cNvCxnSpPr>
            <p:nvPr/>
          </p:nvCxnSpPr>
          <p:spPr bwMode="auto">
            <a:xfrm>
              <a:off x="4473" y="1434"/>
              <a:ext cx="1066"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cxnSp>
        <p:sp>
          <p:nvSpPr>
            <p:cNvPr id="26636" name="Text Box 11"/>
            <p:cNvSpPr txBox="1">
              <a:spLocks noChangeArrowheads="1"/>
            </p:cNvSpPr>
            <p:nvPr/>
          </p:nvSpPr>
          <p:spPr bwMode="auto">
            <a:xfrm>
              <a:off x="3913" y="1739"/>
              <a:ext cx="642" cy="366"/>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反馈</a:t>
              </a:r>
              <a:endParaRPr lang="zh-CN" altLang="en-US" sz="1800">
                <a:latin typeface="Calibri" panose="020F0502020204030204" pitchFamily="34" charset="0"/>
              </a:endParaRPr>
            </a:p>
          </p:txBody>
        </p:sp>
        <p:sp>
          <p:nvSpPr>
            <p:cNvPr id="26637" name="Text Box 12"/>
            <p:cNvSpPr txBox="1">
              <a:spLocks noChangeArrowheads="1"/>
            </p:cNvSpPr>
            <p:nvPr/>
          </p:nvSpPr>
          <p:spPr bwMode="auto">
            <a:xfrm>
              <a:off x="1043" y="1624"/>
              <a:ext cx="591" cy="165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土地</a:t>
              </a:r>
              <a:endParaRPr lang="zh-CN" altLang="en-US" sz="1800">
                <a:solidFill>
                  <a:srgbClr val="000000"/>
                </a:solidFill>
                <a:latin typeface="宋体" panose="02010600030101010101" pitchFamily="2" charset="-122"/>
              </a:endParaRPr>
            </a:p>
            <a:p>
              <a:pPr algn="just">
                <a:spcBef>
                  <a:spcPct val="0"/>
                </a:spcBef>
                <a:buClrTx/>
                <a:buSzTx/>
                <a:buFontTx/>
                <a:buNone/>
              </a:pPr>
              <a:r>
                <a:rPr lang="zh-CN" altLang="en-US" sz="1800">
                  <a:solidFill>
                    <a:srgbClr val="000000"/>
                  </a:solidFill>
                  <a:latin typeface="Times New Roman" panose="02020603050405020304" pitchFamily="18" charset="0"/>
                </a:rPr>
                <a:t>劳动</a:t>
              </a:r>
              <a:endParaRPr lang="zh-CN" altLang="en-US" sz="1800">
                <a:solidFill>
                  <a:srgbClr val="000000"/>
                </a:solidFill>
                <a:latin typeface="宋体" panose="02010600030101010101" pitchFamily="2" charset="-122"/>
              </a:endParaRPr>
            </a:p>
            <a:p>
              <a:pPr algn="just">
                <a:spcBef>
                  <a:spcPct val="0"/>
                </a:spcBef>
                <a:buClrTx/>
                <a:buSzTx/>
                <a:buFontTx/>
                <a:buNone/>
              </a:pPr>
              <a:r>
                <a:rPr lang="zh-CN" altLang="en-US" sz="1800">
                  <a:solidFill>
                    <a:srgbClr val="000000"/>
                  </a:solidFill>
                  <a:latin typeface="Times New Roman" panose="02020603050405020304" pitchFamily="18" charset="0"/>
                </a:rPr>
                <a:t>资本</a:t>
              </a:r>
              <a:endParaRPr lang="zh-CN" altLang="en-US" sz="1800">
                <a:solidFill>
                  <a:srgbClr val="000000"/>
                </a:solidFill>
                <a:latin typeface="宋体" panose="02010600030101010101" pitchFamily="2" charset="-122"/>
              </a:endParaRPr>
            </a:p>
            <a:p>
              <a:pPr algn="just">
                <a:spcBef>
                  <a:spcPct val="0"/>
                </a:spcBef>
                <a:buClrTx/>
                <a:buSzTx/>
                <a:buFontTx/>
                <a:buNone/>
              </a:pPr>
              <a:r>
                <a:rPr lang="zh-CN" altLang="en-US" sz="1800">
                  <a:solidFill>
                    <a:srgbClr val="000000"/>
                  </a:solidFill>
                  <a:latin typeface="Times New Roman" panose="02020603050405020304" pitchFamily="18" charset="0"/>
                </a:rPr>
                <a:t>信息</a:t>
              </a:r>
              <a:endParaRPr lang="zh-CN" altLang="en-US" sz="1800">
                <a:latin typeface="Calibri" panose="020F0502020204030204" pitchFamily="34" charset="0"/>
              </a:endParaRPr>
            </a:p>
          </p:txBody>
        </p:sp>
        <p:sp>
          <p:nvSpPr>
            <p:cNvPr id="26638" name="Text Box 13"/>
            <p:cNvSpPr txBox="1">
              <a:spLocks noChangeArrowheads="1"/>
            </p:cNvSpPr>
            <p:nvPr/>
          </p:nvSpPr>
          <p:spPr bwMode="auto">
            <a:xfrm>
              <a:off x="5997" y="1624"/>
              <a:ext cx="590" cy="87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产品</a:t>
              </a:r>
              <a:endParaRPr lang="zh-CN" altLang="en-US" sz="1800">
                <a:solidFill>
                  <a:srgbClr val="000000"/>
                </a:solidFill>
                <a:latin typeface="宋体" panose="02010600030101010101" pitchFamily="2" charset="-122"/>
              </a:endParaRPr>
            </a:p>
            <a:p>
              <a:pPr algn="just">
                <a:spcBef>
                  <a:spcPct val="0"/>
                </a:spcBef>
                <a:buClrTx/>
                <a:buSzTx/>
                <a:buFontTx/>
                <a:buNone/>
              </a:pPr>
              <a:r>
                <a:rPr lang="zh-CN" altLang="en-US" sz="1800">
                  <a:solidFill>
                    <a:srgbClr val="000000"/>
                  </a:solidFill>
                  <a:latin typeface="Times New Roman" panose="02020603050405020304" pitchFamily="18" charset="0"/>
                </a:rPr>
                <a:t>服务</a:t>
              </a:r>
              <a:endParaRPr lang="zh-CN" altLang="en-US" sz="1800">
                <a:latin typeface="Calibri" panose="020F0502020204030204" pitchFamily="34" charset="0"/>
              </a:endParaRPr>
            </a:p>
          </p:txBody>
        </p:sp>
        <p:sp>
          <p:nvSpPr>
            <p:cNvPr id="26639" name="AutoShape 14"/>
            <p:cNvSpPr>
              <a:spLocks noChangeArrowheads="1"/>
            </p:cNvSpPr>
            <p:nvPr/>
          </p:nvSpPr>
          <p:spPr bwMode="auto">
            <a:xfrm>
              <a:off x="0" y="1016"/>
              <a:ext cx="815" cy="823"/>
            </a:xfrm>
            <a:prstGeom prst="roundRect">
              <a:avLst>
                <a:gd name="adj" fmla="val 16667"/>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各类供应商</a:t>
              </a:r>
              <a:endParaRPr lang="zh-CN" altLang="en-US" sz="1800">
                <a:latin typeface="Calibri" panose="020F0502020204030204" pitchFamily="34" charset="0"/>
              </a:endParaRPr>
            </a:p>
          </p:txBody>
        </p:sp>
        <p:sp>
          <p:nvSpPr>
            <p:cNvPr id="26640" name="AutoShape 15"/>
            <p:cNvSpPr>
              <a:spLocks noChangeArrowheads="1"/>
            </p:cNvSpPr>
            <p:nvPr/>
          </p:nvSpPr>
          <p:spPr bwMode="auto">
            <a:xfrm>
              <a:off x="7139" y="1016"/>
              <a:ext cx="781" cy="823"/>
            </a:xfrm>
            <a:prstGeom prst="roundRect">
              <a:avLst>
                <a:gd name="adj" fmla="val 16667"/>
              </a:avLst>
            </a:prstGeom>
            <a:solidFill>
              <a:srgbClr val="00B0F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客户</a:t>
              </a:r>
              <a:r>
                <a:rPr lang="en-US" altLang="zh-CN" sz="1800">
                  <a:solidFill>
                    <a:srgbClr val="000000"/>
                  </a:solidFill>
                  <a:latin typeface="Times New Roman" panose="02020603050405020304" pitchFamily="18" charset="0"/>
                </a:rPr>
                <a:t>/</a:t>
              </a:r>
              <a:r>
                <a:rPr lang="zh-CN" altLang="en-US" sz="1800">
                  <a:solidFill>
                    <a:srgbClr val="000000"/>
                  </a:solidFill>
                  <a:latin typeface="Times New Roman" panose="02020603050405020304" pitchFamily="18" charset="0"/>
                </a:rPr>
                <a:t>市场</a:t>
              </a:r>
              <a:endParaRPr lang="zh-CN" altLang="en-US" sz="1800">
                <a:latin typeface="Calibri" panose="020F0502020204030204" pitchFamily="34" charset="0"/>
              </a:endParaRPr>
            </a:p>
          </p:txBody>
        </p:sp>
        <p:sp>
          <p:nvSpPr>
            <p:cNvPr id="26641" name="Line 16"/>
            <p:cNvSpPr>
              <a:spLocks noChangeShapeType="1"/>
            </p:cNvSpPr>
            <p:nvPr/>
          </p:nvSpPr>
          <p:spPr bwMode="auto">
            <a:xfrm>
              <a:off x="815" y="1434"/>
              <a:ext cx="45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42" name="Line 17"/>
            <p:cNvSpPr>
              <a:spLocks noChangeShapeType="1"/>
            </p:cNvSpPr>
            <p:nvPr/>
          </p:nvSpPr>
          <p:spPr bwMode="auto">
            <a:xfrm>
              <a:off x="6454" y="1434"/>
              <a:ext cx="68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43" name="Rectangle 18"/>
            <p:cNvSpPr>
              <a:spLocks noChangeArrowheads="1"/>
            </p:cNvSpPr>
            <p:nvPr/>
          </p:nvSpPr>
          <p:spPr bwMode="auto">
            <a:xfrm>
              <a:off x="3025" y="382"/>
              <a:ext cx="1219" cy="45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随机干扰</a:t>
              </a:r>
              <a:endParaRPr lang="zh-CN" altLang="en-US" sz="1800">
                <a:latin typeface="Calibri" panose="020F0502020204030204" pitchFamily="34" charset="0"/>
              </a:endParaRPr>
            </a:p>
          </p:txBody>
        </p:sp>
        <p:sp>
          <p:nvSpPr>
            <p:cNvPr id="26644" name="Text Box 19"/>
            <p:cNvSpPr txBox="1">
              <a:spLocks noChangeArrowheads="1"/>
            </p:cNvSpPr>
            <p:nvPr/>
          </p:nvSpPr>
          <p:spPr bwMode="auto">
            <a:xfrm>
              <a:off x="1440" y="323"/>
              <a:ext cx="1556" cy="36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生产系统环境</a:t>
              </a:r>
              <a:endParaRPr lang="zh-CN" altLang="en-US" sz="1800">
                <a:latin typeface="Calibri" panose="020F0502020204030204" pitchFamily="34" charset="0"/>
              </a:endParaRPr>
            </a:p>
          </p:txBody>
        </p:sp>
        <p:sp>
          <p:nvSpPr>
            <p:cNvPr id="26645" name="Text Box 20"/>
            <p:cNvSpPr txBox="1">
              <a:spLocks noChangeArrowheads="1"/>
            </p:cNvSpPr>
            <p:nvPr/>
          </p:nvSpPr>
          <p:spPr bwMode="auto">
            <a:xfrm>
              <a:off x="4167" y="323"/>
              <a:ext cx="3156" cy="36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（政治、经济、社会、技术）</a:t>
              </a:r>
              <a:endParaRPr lang="zh-CN" altLang="en-US" sz="1800">
                <a:latin typeface="Calibri" panose="020F0502020204030204" pitchFamily="34" charset="0"/>
              </a:endParaRPr>
            </a:p>
          </p:txBody>
        </p:sp>
        <p:sp>
          <p:nvSpPr>
            <p:cNvPr id="26646" name="Rectangle 22"/>
            <p:cNvSpPr>
              <a:spLocks noChangeArrowheads="1"/>
            </p:cNvSpPr>
            <p:nvPr/>
          </p:nvSpPr>
          <p:spPr bwMode="auto">
            <a:xfrm>
              <a:off x="3431" y="2196"/>
              <a:ext cx="915" cy="457"/>
            </a:xfrm>
            <a:prstGeom prst="rect">
              <a:avLst/>
            </a:prstGeom>
            <a:solidFill>
              <a:srgbClr val="92D05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控制</a:t>
              </a:r>
              <a:endParaRPr lang="zh-CN" altLang="en-US" sz="1800">
                <a:latin typeface="Calibri" panose="020F0502020204030204" pitchFamily="34" charset="0"/>
              </a:endParaRPr>
            </a:p>
          </p:txBody>
        </p:sp>
        <p:sp>
          <p:nvSpPr>
            <p:cNvPr id="26647" name="Line 23"/>
            <p:cNvSpPr>
              <a:spLocks noChangeShapeType="1"/>
            </p:cNvSpPr>
            <p:nvPr/>
          </p:nvSpPr>
          <p:spPr bwMode="auto">
            <a:xfrm flipH="1">
              <a:off x="4320" y="2424"/>
              <a:ext cx="167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48" name="Line 24"/>
            <p:cNvSpPr>
              <a:spLocks noChangeShapeType="1"/>
            </p:cNvSpPr>
            <p:nvPr/>
          </p:nvSpPr>
          <p:spPr bwMode="auto">
            <a:xfrm flipV="1">
              <a:off x="1729" y="1662"/>
              <a:ext cx="0" cy="7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49" name="Line 25"/>
            <p:cNvSpPr>
              <a:spLocks noChangeShapeType="1"/>
            </p:cNvSpPr>
            <p:nvPr/>
          </p:nvSpPr>
          <p:spPr bwMode="auto">
            <a:xfrm flipV="1">
              <a:off x="1729" y="2423"/>
              <a:ext cx="1702"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50" name="Line 26"/>
            <p:cNvSpPr>
              <a:spLocks noChangeShapeType="1"/>
            </p:cNvSpPr>
            <p:nvPr/>
          </p:nvSpPr>
          <p:spPr bwMode="auto">
            <a:xfrm>
              <a:off x="5997" y="1662"/>
              <a:ext cx="0" cy="7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51" name="Line 27"/>
            <p:cNvSpPr>
              <a:spLocks noChangeShapeType="1"/>
            </p:cNvSpPr>
            <p:nvPr/>
          </p:nvSpPr>
          <p:spPr bwMode="auto">
            <a:xfrm>
              <a:off x="3710" y="1662"/>
              <a:ext cx="0" cy="53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52" name="Line 28"/>
            <p:cNvSpPr>
              <a:spLocks noChangeShapeType="1"/>
            </p:cNvSpPr>
            <p:nvPr/>
          </p:nvSpPr>
          <p:spPr bwMode="auto">
            <a:xfrm flipV="1">
              <a:off x="3939" y="1662"/>
              <a:ext cx="0" cy="53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a:lstStyle/>
            <a:p>
              <a:endParaRPr lang="zh-CN" altLang="en-US"/>
            </a:p>
          </p:txBody>
        </p:sp>
        <p:sp>
          <p:nvSpPr>
            <p:cNvPr id="26653" name="Text Box 29"/>
            <p:cNvSpPr txBox="1">
              <a:spLocks noChangeArrowheads="1"/>
            </p:cNvSpPr>
            <p:nvPr/>
          </p:nvSpPr>
          <p:spPr bwMode="auto">
            <a:xfrm>
              <a:off x="3101" y="1739"/>
              <a:ext cx="641" cy="366"/>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反馈</a:t>
              </a:r>
              <a:endParaRPr lang="zh-CN" altLang="en-US" sz="1800">
                <a:latin typeface="Calibri" panose="020F0502020204030204" pitchFamily="34" charset="0"/>
              </a:endParaRPr>
            </a:p>
          </p:txBody>
        </p:sp>
        <p:sp>
          <p:nvSpPr>
            <p:cNvPr id="26654" name="Text Box 30"/>
            <p:cNvSpPr txBox="1">
              <a:spLocks noChangeArrowheads="1"/>
            </p:cNvSpPr>
            <p:nvPr/>
          </p:nvSpPr>
          <p:spPr bwMode="auto">
            <a:xfrm>
              <a:off x="4822" y="2056"/>
              <a:ext cx="641" cy="36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反馈</a:t>
              </a:r>
              <a:endParaRPr lang="zh-CN" altLang="en-US" sz="1800">
                <a:latin typeface="Calibri" panose="020F0502020204030204" pitchFamily="34" charset="0"/>
              </a:endParaRPr>
            </a:p>
          </p:txBody>
        </p:sp>
        <p:sp>
          <p:nvSpPr>
            <p:cNvPr id="26655" name="Text Box 31"/>
            <p:cNvSpPr txBox="1">
              <a:spLocks noChangeArrowheads="1"/>
            </p:cNvSpPr>
            <p:nvPr/>
          </p:nvSpPr>
          <p:spPr bwMode="auto">
            <a:xfrm>
              <a:off x="2263" y="2044"/>
              <a:ext cx="641" cy="366"/>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a:solidFill>
                    <a:srgbClr val="000000"/>
                  </a:solidFill>
                  <a:latin typeface="Times New Roman" panose="02020603050405020304" pitchFamily="18" charset="0"/>
                </a:rPr>
                <a:t>反馈</a:t>
              </a:r>
              <a:endParaRPr lang="zh-CN" altLang="en-US" sz="1800">
                <a:latin typeface="Calibri" panose="020F0502020204030204" pitchFamily="34" charset="0"/>
              </a:endParaRPr>
            </a:p>
          </p:txBody>
        </p:sp>
      </p:grpSp>
      <p:sp>
        <p:nvSpPr>
          <p:cNvPr id="14341" name="AutoShape 32"/>
          <p:cNvSpPr>
            <a:spLocks noChangeArrowheads="1"/>
          </p:cNvSpPr>
          <p:nvPr/>
        </p:nvSpPr>
        <p:spPr bwMode="auto">
          <a:xfrm>
            <a:off x="1438275" y="1916113"/>
            <a:ext cx="6248400" cy="3948112"/>
          </a:xfrm>
          <a:prstGeom prst="roundRect">
            <a:avLst>
              <a:gd name="adj" fmla="val 16667"/>
            </a:avLst>
          </a:prstGeom>
          <a:noFill/>
          <a:ln w="9525">
            <a:solidFill>
              <a:srgbClr val="000000"/>
            </a:solidFill>
            <a:round/>
            <a:headEnd/>
            <a:tailEnd/>
          </a:ln>
          <a:effectLst/>
          <a:extLst>
            <a:ext uri="{909E8E84-426E-40DD-AFC4-6F175D3DCCD1}">
              <a14:hiddenFill xmlns:a14="http://schemas.microsoft.com/office/drawing/2010/main">
                <a:solidFill>
                  <a:srgbClr val="9999FF"/>
                </a:solid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lIns="58522" tIns="29261" rIns="58522" bIns="29261"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80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8"/>
          <p:cNvSpPr>
            <a:spLocks/>
          </p:cNvSpPr>
          <p:nvPr/>
        </p:nvSpPr>
        <p:spPr bwMode="auto">
          <a:xfrm>
            <a:off x="419100" y="908050"/>
            <a:ext cx="830580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企业资源</a:t>
            </a:r>
          </a:p>
          <a:p>
            <a:pPr eaLnBrk="1" latinLnBrk="1" hangingPunct="1">
              <a:lnSpc>
                <a:spcPct val="150000"/>
              </a:lnSpc>
              <a:buClr>
                <a:srgbClr val="2C3F71"/>
              </a:buClr>
            </a:pPr>
            <a:r>
              <a:rPr lang="zh-CN" altLang="en-US" sz="2400" b="1">
                <a:latin typeface="Calibri" panose="020F0502020204030204" pitchFamily="34" charset="0"/>
              </a:rPr>
              <a:t>企业资源</a:t>
            </a:r>
            <a:r>
              <a:rPr lang="zh-CN" altLang="en-US" sz="2400">
                <a:latin typeface="Calibri" panose="020F0502020204030204" pitchFamily="34" charset="0"/>
              </a:rPr>
              <a:t>：企业进行正常生产经营活动必不可少的物质因素。</a:t>
            </a:r>
          </a:p>
          <a:p>
            <a:pPr eaLnBrk="1" latinLnBrk="1" hangingPunct="1">
              <a:lnSpc>
                <a:spcPct val="150000"/>
              </a:lnSpc>
              <a:buClr>
                <a:srgbClr val="2C3F71"/>
              </a:buClr>
            </a:pPr>
            <a:r>
              <a:rPr lang="zh-CN" altLang="en-US" sz="2400">
                <a:latin typeface="Calibri" panose="020F0502020204030204" pitchFamily="34" charset="0"/>
              </a:rPr>
              <a:t>企业所有环节的正常运行都必须得到企业资源的支持。</a:t>
            </a:r>
          </a:p>
          <a:p>
            <a:pPr eaLnBrk="1" latinLnBrk="1" hangingPunct="1">
              <a:lnSpc>
                <a:spcPct val="150000"/>
              </a:lnSpc>
              <a:buClr>
                <a:srgbClr val="2C3F71"/>
              </a:buClr>
            </a:pPr>
            <a:r>
              <a:rPr lang="zh-CN" altLang="en-US" sz="2400">
                <a:latin typeface="Calibri" panose="020F0502020204030204" pitchFamily="34" charset="0"/>
              </a:rPr>
              <a:t>涵盖所有的物的实体。</a:t>
            </a:r>
          </a:p>
          <a:p>
            <a:pPr lvl="1" eaLnBrk="1" latinLnBrk="1" hangingPunct="1">
              <a:lnSpc>
                <a:spcPct val="150000"/>
              </a:lnSpc>
              <a:buClr>
                <a:srgbClr val="2C3F71"/>
              </a:buClr>
            </a:pPr>
            <a:r>
              <a:rPr lang="zh-CN" altLang="en-US" sz="2000">
                <a:latin typeface="Calibri" panose="020F0502020204030204" pitchFamily="34" charset="0"/>
              </a:rPr>
              <a:t>原材料、在制品、半成品、成品、包装材料、其它辅助材料</a:t>
            </a:r>
          </a:p>
          <a:p>
            <a:pPr lvl="1" eaLnBrk="1" latinLnBrk="1" hangingPunct="1">
              <a:lnSpc>
                <a:spcPct val="150000"/>
              </a:lnSpc>
              <a:buClr>
                <a:srgbClr val="2C3F71"/>
              </a:buClr>
            </a:pPr>
            <a:r>
              <a:rPr lang="zh-CN" altLang="en-US" sz="2000">
                <a:latin typeface="Calibri" panose="020F0502020204030204" pitchFamily="34" charset="0"/>
              </a:rPr>
              <a:t>机器设备、工器具、资金、企业员工、供应商、客户</a:t>
            </a:r>
          </a:p>
          <a:p>
            <a:pPr lvl="1" eaLnBrk="1" latinLnBrk="1" hangingPunct="1">
              <a:lnSpc>
                <a:spcPct val="150000"/>
              </a:lnSpc>
              <a:buClr>
                <a:srgbClr val="2C3F71"/>
              </a:buClr>
            </a:pPr>
            <a:r>
              <a:rPr lang="zh-CN" altLang="en-US" sz="2000">
                <a:latin typeface="Calibri" panose="020F0502020204030204" pitchFamily="34" charset="0"/>
              </a:rPr>
              <a:t>技术资料、办公文档、软件工具。</a:t>
            </a:r>
          </a:p>
          <a:p>
            <a:pPr eaLnBrk="1" latinLnBrk="1" hangingPunct="1">
              <a:lnSpc>
                <a:spcPct val="150000"/>
              </a:lnSpc>
              <a:buClr>
                <a:srgbClr val="2C3F71"/>
              </a:buClr>
            </a:pPr>
            <a:r>
              <a:rPr lang="zh-CN" altLang="en-US" sz="2400">
                <a:latin typeface="Calibri" panose="020F0502020204030204" pitchFamily="34" charset="0"/>
              </a:rPr>
              <a:t>企业生产计划和控制的核心是优化和合理配置各类企业资源。</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8"/>
          <p:cNvSpPr>
            <a:spLocks/>
          </p:cNvSpPr>
          <p:nvPr/>
        </p:nvSpPr>
        <p:spPr bwMode="auto">
          <a:xfrm>
            <a:off x="419100" y="90805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典型生产运作系统</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graphicFrame>
        <p:nvGraphicFramePr>
          <p:cNvPr id="35" name="Group 56"/>
          <p:cNvGraphicFramePr>
            <a:graphicFrameLocks noGrp="1"/>
          </p:cNvGraphicFramePr>
          <p:nvPr/>
        </p:nvGraphicFramePr>
        <p:xfrm>
          <a:off x="287338" y="1595438"/>
          <a:ext cx="8569326" cy="4919662"/>
        </p:xfrm>
        <a:graphic>
          <a:graphicData uri="http://schemas.openxmlformats.org/drawingml/2006/table">
            <a:tbl>
              <a:tblPr/>
              <a:tblGrid>
                <a:gridCol w="1713865">
                  <a:extLst>
                    <a:ext uri="{9D8B030D-6E8A-4147-A177-3AD203B41FA5}">
                      <a16:colId xmlns:a16="http://schemas.microsoft.com/office/drawing/2014/main" val="1359376904"/>
                    </a:ext>
                  </a:extLst>
                </a:gridCol>
                <a:gridCol w="1715566">
                  <a:extLst>
                    <a:ext uri="{9D8B030D-6E8A-4147-A177-3AD203B41FA5}">
                      <a16:colId xmlns:a16="http://schemas.microsoft.com/office/drawing/2014/main" val="3005556313"/>
                    </a:ext>
                  </a:extLst>
                </a:gridCol>
                <a:gridCol w="1710465">
                  <a:extLst>
                    <a:ext uri="{9D8B030D-6E8A-4147-A177-3AD203B41FA5}">
                      <a16:colId xmlns:a16="http://schemas.microsoft.com/office/drawing/2014/main" val="695486263"/>
                    </a:ext>
                  </a:extLst>
                </a:gridCol>
                <a:gridCol w="1715565">
                  <a:extLst>
                    <a:ext uri="{9D8B030D-6E8A-4147-A177-3AD203B41FA5}">
                      <a16:colId xmlns:a16="http://schemas.microsoft.com/office/drawing/2014/main" val="3883222107"/>
                    </a:ext>
                  </a:extLst>
                </a:gridCol>
                <a:gridCol w="1713865">
                  <a:extLst>
                    <a:ext uri="{9D8B030D-6E8A-4147-A177-3AD203B41FA5}">
                      <a16:colId xmlns:a16="http://schemas.microsoft.com/office/drawing/2014/main" val="2039066887"/>
                    </a:ext>
                  </a:extLst>
                </a:gridCol>
              </a:tblGrid>
              <a:tr h="420640">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系统</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输入</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主要资源</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转换</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期望输出</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57886299"/>
                  </a:ext>
                </a:extLst>
              </a:tr>
              <a:tr h="749837">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医院</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病人</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医生、护士、药品、设备</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医疗、护理</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健康人</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673112"/>
                  </a:ext>
                </a:extLst>
              </a:tr>
              <a:tr h="749837">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汽车工厂</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钢板、引擎、部件</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设备、工具和工人</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装配和制造</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高质量汽车</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6923265"/>
                  </a:ext>
                </a:extLst>
              </a:tr>
              <a:tr h="749837">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大学</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高中毕业生</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教师、书、教室、实验室</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传输知识和技能</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受过高等教育的人</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5197184"/>
                  </a:ext>
                </a:extLst>
              </a:tr>
              <a:tr h="749837">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餐厅</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饥饿的顾客</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食物、厨师和服务员、环境</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精美的食物、舒适的环境</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满意的顾客</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8696460"/>
                  </a:ext>
                </a:extLst>
              </a:tr>
              <a:tr h="749837">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百货商店</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顾客</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商品展示、存储、售货员</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吸引顾客、销售商品</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顾客满意</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2946761"/>
                  </a:ext>
                </a:extLst>
              </a:tr>
              <a:tr h="749837">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修理站</a:t>
                      </a:r>
                      <a:endParaRPr kumimoji="0" lang="zh-CN"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L="91444" marR="91444"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损坏的机器</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修理工、维修设备、工具</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修理</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修复的机器</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L="91444" marR="91444"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465599"/>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8"/>
          <p:cNvSpPr>
            <a:spLocks/>
          </p:cNvSpPr>
          <p:nvPr/>
        </p:nvSpPr>
        <p:spPr bwMode="auto">
          <a:xfrm>
            <a:off x="381000" y="908050"/>
            <a:ext cx="8305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功能目标</a:t>
            </a:r>
          </a:p>
          <a:p>
            <a:pPr lvl="1" eaLnBrk="1" latinLnBrk="1" hangingPunct="1">
              <a:lnSpc>
                <a:spcPct val="140000"/>
              </a:lnSpc>
              <a:buClr>
                <a:srgbClr val="2C3F71"/>
              </a:buClr>
            </a:pPr>
            <a:r>
              <a:rPr lang="zh-CN" altLang="en-US" sz="2000" b="1"/>
              <a:t>用户对产品的要求</a:t>
            </a:r>
            <a:r>
              <a:rPr lang="zh-CN" altLang="en-US" sz="2000"/>
              <a:t>：品种款式、质量、数量、价格、服务、交货期</a:t>
            </a:r>
          </a:p>
          <a:p>
            <a:pPr lvl="2" eaLnBrk="1" latinLnBrk="1" hangingPunct="1">
              <a:lnSpc>
                <a:spcPct val="140000"/>
              </a:lnSpc>
              <a:buClr>
                <a:srgbClr val="2C3F71"/>
              </a:buClr>
            </a:pPr>
            <a:r>
              <a:rPr lang="zh-CN" altLang="en-US" sz="1800"/>
              <a:t>一个有效的生产系统的功能目标是：制造的产品不仅能达到满足用户对产品</a:t>
            </a:r>
            <a:r>
              <a:rPr lang="en-US" altLang="zh-CN" sz="1800"/>
              <a:t>6</a:t>
            </a:r>
            <a:r>
              <a:rPr lang="zh-CN" altLang="en-US" sz="1800"/>
              <a:t>项要求的基准水平，而且还要适应企业经营战略的要求，使产品具有所需的特色，能在市场中取得竞争优势。</a:t>
            </a:r>
          </a:p>
          <a:p>
            <a:pPr lvl="1" eaLnBrk="1" latinLnBrk="1" hangingPunct="1">
              <a:lnSpc>
                <a:spcPct val="140000"/>
              </a:lnSpc>
              <a:buClr>
                <a:srgbClr val="2C3F71"/>
              </a:buClr>
            </a:pPr>
            <a:r>
              <a:rPr lang="zh-CN" altLang="en-US" sz="2000" b="1"/>
              <a:t>产品对生产系统的功能要求</a:t>
            </a:r>
            <a:r>
              <a:rPr lang="zh-CN" altLang="en-US" sz="2000"/>
              <a:t>：</a:t>
            </a:r>
          </a:p>
          <a:p>
            <a:pPr lvl="2" eaLnBrk="1" latinLnBrk="1" hangingPunct="1">
              <a:lnSpc>
                <a:spcPct val="140000"/>
              </a:lnSpc>
              <a:buClr>
                <a:srgbClr val="2C3F71"/>
              </a:buClr>
            </a:pPr>
            <a:r>
              <a:rPr lang="zh-CN" altLang="en-US" sz="1800"/>
              <a:t>创新、弹性、继承性：由外部环境提出，使系统适应环境要求。</a:t>
            </a:r>
          </a:p>
          <a:p>
            <a:pPr lvl="2" eaLnBrk="1" latinLnBrk="1" hangingPunct="1">
              <a:lnSpc>
                <a:spcPct val="140000"/>
              </a:lnSpc>
              <a:buClr>
                <a:srgbClr val="2C3F71"/>
              </a:buClr>
            </a:pPr>
            <a:r>
              <a:rPr lang="zh-CN" altLang="en-US" sz="1800"/>
              <a:t>质量、成本和按期交货：生产过程的运行规律合理组织生产过程所体现的功能</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8"/>
          <p:cNvSpPr>
            <a:spLocks/>
          </p:cNvSpPr>
          <p:nvPr/>
        </p:nvSpPr>
        <p:spPr bwMode="auto">
          <a:xfrm>
            <a:off x="381000" y="765175"/>
            <a:ext cx="8305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组织结构</a:t>
            </a:r>
          </a:p>
          <a:p>
            <a:pPr lvl="1" eaLnBrk="1" latinLnBrk="1" hangingPunct="1">
              <a:lnSpc>
                <a:spcPct val="150000"/>
              </a:lnSpc>
              <a:buClr>
                <a:srgbClr val="2C3F71"/>
              </a:buClr>
            </a:pPr>
            <a:r>
              <a:rPr lang="zh-CN" altLang="en-US" sz="2000" b="1"/>
              <a:t>生产系统的结构是系统的结构要素及其组合关系</a:t>
            </a:r>
          </a:p>
          <a:p>
            <a:pPr lvl="2" eaLnBrk="1" latinLnBrk="1" hangingPunct="1">
              <a:lnSpc>
                <a:spcPct val="150000"/>
              </a:lnSpc>
              <a:buClr>
                <a:srgbClr val="2C3F71"/>
              </a:buClr>
            </a:pPr>
            <a:r>
              <a:rPr lang="zh-CN" altLang="en-US" sz="1800"/>
              <a:t>结构化要素和非结构化要素</a:t>
            </a:r>
          </a:p>
          <a:p>
            <a:pPr lvl="1" eaLnBrk="1" latinLnBrk="1" hangingPunct="1">
              <a:lnSpc>
                <a:spcPct val="150000"/>
              </a:lnSpc>
              <a:buClr>
                <a:srgbClr val="2C3F71"/>
              </a:buClr>
            </a:pPr>
            <a:r>
              <a:rPr lang="zh-CN" altLang="en-US" sz="2000" b="1"/>
              <a:t>结构化要素</a:t>
            </a:r>
            <a:r>
              <a:rPr lang="zh-CN" altLang="en-US" sz="2000"/>
              <a:t>：生产系统中的硬件及其组织关系</a:t>
            </a:r>
          </a:p>
          <a:p>
            <a:pPr lvl="2" eaLnBrk="1" latinLnBrk="1" hangingPunct="1">
              <a:lnSpc>
                <a:spcPct val="140000"/>
              </a:lnSpc>
              <a:buClr>
                <a:srgbClr val="2C3F71"/>
              </a:buClr>
            </a:pPr>
            <a:r>
              <a:rPr lang="zh-CN" altLang="en-US" sz="1800"/>
              <a:t>生产技术</a:t>
            </a:r>
          </a:p>
          <a:p>
            <a:pPr lvl="2" eaLnBrk="1" latinLnBrk="1" hangingPunct="1">
              <a:lnSpc>
                <a:spcPct val="140000"/>
              </a:lnSpc>
              <a:buClr>
                <a:srgbClr val="2C3F71"/>
              </a:buClr>
            </a:pPr>
            <a:r>
              <a:rPr lang="zh-CN" altLang="en-US" sz="1800"/>
              <a:t>生产设施</a:t>
            </a:r>
          </a:p>
          <a:p>
            <a:pPr lvl="2" eaLnBrk="1" latinLnBrk="1" hangingPunct="1">
              <a:lnSpc>
                <a:spcPct val="140000"/>
              </a:lnSpc>
              <a:buClr>
                <a:srgbClr val="2C3F71"/>
              </a:buClr>
            </a:pPr>
            <a:r>
              <a:rPr lang="zh-CN" altLang="en-US" sz="1800"/>
              <a:t>生产能力</a:t>
            </a:r>
          </a:p>
          <a:p>
            <a:pPr lvl="2" eaLnBrk="1" latinLnBrk="1" hangingPunct="1">
              <a:lnSpc>
                <a:spcPct val="140000"/>
              </a:lnSpc>
              <a:buClr>
                <a:srgbClr val="2C3F71"/>
              </a:buClr>
            </a:pPr>
            <a:r>
              <a:rPr lang="zh-CN" altLang="en-US" sz="1800"/>
              <a:t>生产系统的集成</a:t>
            </a:r>
          </a:p>
          <a:p>
            <a:pPr lvl="1" eaLnBrk="1" latinLnBrk="1" hangingPunct="1">
              <a:lnSpc>
                <a:spcPct val="150000"/>
              </a:lnSpc>
              <a:buClr>
                <a:srgbClr val="2C3F71"/>
              </a:buClr>
            </a:pPr>
            <a:r>
              <a:rPr lang="zh-CN" altLang="en-US" sz="2000"/>
              <a:t>结构化要素对形成系统的功能起决定性作用，是形成生产系统框架结构的物质基础。</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8"/>
          <p:cNvSpPr>
            <a:spLocks/>
          </p:cNvSpPr>
          <p:nvPr/>
        </p:nvSpPr>
        <p:spPr bwMode="auto">
          <a:xfrm>
            <a:off x="179388" y="765175"/>
            <a:ext cx="87630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组织结构</a:t>
            </a:r>
          </a:p>
          <a:p>
            <a:pPr lvl="1" eaLnBrk="1" latinLnBrk="1" hangingPunct="1">
              <a:lnSpc>
                <a:spcPct val="150000"/>
              </a:lnSpc>
              <a:buClr>
                <a:srgbClr val="2C3F71"/>
              </a:buClr>
            </a:pPr>
            <a:r>
              <a:rPr lang="zh-CN" altLang="en-US" sz="2000" b="1"/>
              <a:t>非结构化要素</a:t>
            </a:r>
            <a:r>
              <a:rPr lang="zh-CN" altLang="en-US" sz="2000"/>
              <a:t>：生产系统中支持和控制系统运行的软件性要素，“管理”的要素</a:t>
            </a:r>
          </a:p>
          <a:p>
            <a:pPr lvl="2" eaLnBrk="1" latinLnBrk="1" hangingPunct="1">
              <a:lnSpc>
                <a:spcPct val="140000"/>
              </a:lnSpc>
              <a:buClr>
                <a:srgbClr val="2C3F71"/>
              </a:buClr>
            </a:pPr>
            <a:r>
              <a:rPr lang="zh-CN" altLang="en-US" sz="1800"/>
              <a:t>人员组织</a:t>
            </a:r>
          </a:p>
          <a:p>
            <a:pPr lvl="2" eaLnBrk="1" latinLnBrk="1" hangingPunct="1">
              <a:lnSpc>
                <a:spcPct val="140000"/>
              </a:lnSpc>
              <a:buClr>
                <a:srgbClr val="2C3F71"/>
              </a:buClr>
            </a:pPr>
            <a:r>
              <a:rPr lang="zh-CN" altLang="en-US" sz="1800"/>
              <a:t>生产计划</a:t>
            </a:r>
          </a:p>
          <a:p>
            <a:pPr lvl="2" eaLnBrk="1" latinLnBrk="1" hangingPunct="1">
              <a:lnSpc>
                <a:spcPct val="140000"/>
              </a:lnSpc>
              <a:buClr>
                <a:srgbClr val="2C3F71"/>
              </a:buClr>
            </a:pPr>
            <a:r>
              <a:rPr lang="zh-CN" altLang="en-US" sz="1800"/>
              <a:t>生产库存</a:t>
            </a:r>
          </a:p>
          <a:p>
            <a:pPr lvl="2" eaLnBrk="1" latinLnBrk="1" hangingPunct="1">
              <a:lnSpc>
                <a:spcPct val="140000"/>
              </a:lnSpc>
              <a:buClr>
                <a:srgbClr val="2C3F71"/>
              </a:buClr>
            </a:pPr>
            <a:r>
              <a:rPr lang="zh-CN" altLang="en-US" sz="1800"/>
              <a:t>质量管理</a:t>
            </a:r>
          </a:p>
          <a:p>
            <a:pPr lvl="1" eaLnBrk="1" latinLnBrk="1" hangingPunct="1">
              <a:lnSpc>
                <a:spcPct val="150000"/>
              </a:lnSpc>
              <a:buClr>
                <a:srgbClr val="2C3F71"/>
              </a:buClr>
            </a:pPr>
            <a:r>
              <a:rPr lang="zh-CN" altLang="en-US" sz="2000">
                <a:solidFill>
                  <a:srgbClr val="FF0000"/>
                </a:solidFill>
              </a:rPr>
              <a:t>结构化要素</a:t>
            </a:r>
            <a:r>
              <a:rPr lang="zh-CN" altLang="en-US" sz="2000"/>
              <a:t>的内容及其组合形式</a:t>
            </a:r>
            <a:r>
              <a:rPr lang="zh-CN" altLang="en-US" sz="2000" b="1" u="sng">
                <a:solidFill>
                  <a:srgbClr val="0000CC"/>
                </a:solidFill>
              </a:rPr>
              <a:t>决定</a:t>
            </a:r>
            <a:r>
              <a:rPr lang="zh-CN" altLang="en-US" sz="2000" b="1">
                <a:solidFill>
                  <a:srgbClr val="FF0000"/>
                </a:solidFill>
              </a:rPr>
              <a:t>生产系统的结构形式</a:t>
            </a:r>
            <a:endParaRPr lang="en-US" altLang="zh-CN" sz="2000"/>
          </a:p>
          <a:p>
            <a:pPr lvl="1" eaLnBrk="1" latinLnBrk="1" hangingPunct="1">
              <a:lnSpc>
                <a:spcPct val="150000"/>
              </a:lnSpc>
              <a:buClr>
                <a:srgbClr val="2C3F71"/>
              </a:buClr>
            </a:pPr>
            <a:r>
              <a:rPr lang="zh-CN" altLang="en-US" sz="2000">
                <a:solidFill>
                  <a:srgbClr val="FF0000"/>
                </a:solidFill>
              </a:rPr>
              <a:t>非结构化要素</a:t>
            </a:r>
            <a:r>
              <a:rPr lang="zh-CN" altLang="en-US" sz="2000"/>
              <a:t>的内容及其组合形式</a:t>
            </a:r>
            <a:r>
              <a:rPr lang="zh-CN" altLang="en-US" sz="2000" b="1" u="sng">
                <a:solidFill>
                  <a:srgbClr val="0000CC"/>
                </a:solidFill>
              </a:rPr>
              <a:t>决定</a:t>
            </a:r>
            <a:r>
              <a:rPr lang="zh-CN" altLang="en-US" sz="2000" b="1">
                <a:solidFill>
                  <a:srgbClr val="FF0000"/>
                </a:solidFill>
              </a:rPr>
              <a:t>生产系统的运行机制</a:t>
            </a:r>
            <a:r>
              <a:rPr lang="zh-CN" altLang="en-US" sz="2000"/>
              <a:t>。</a:t>
            </a:r>
            <a:endParaRPr lang="en-US" altLang="zh-CN" sz="2000"/>
          </a:p>
          <a:p>
            <a:pPr lvl="1" eaLnBrk="1" latinLnBrk="1" hangingPunct="1">
              <a:lnSpc>
                <a:spcPct val="150000"/>
              </a:lnSpc>
              <a:buClr>
                <a:srgbClr val="2C3F71"/>
              </a:buClr>
            </a:pPr>
            <a:r>
              <a:rPr lang="zh-CN" altLang="en-US" sz="2000"/>
              <a:t>具有某种结构形式的生产系统要求一定的运行机制相匹配，系统才能顺利运转。</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85800"/>
            <a:ext cx="8229600" cy="609600"/>
          </a:xfrm>
        </p:spPr>
        <p:txBody>
          <a:bodyPr/>
          <a:lstStyle/>
          <a:p>
            <a:pPr algn="ctr" eaLnBrk="1" hangingPunct="1">
              <a:defRPr/>
            </a:pPr>
            <a:r>
              <a:rPr lang="en-US" altLang="zh-CN" sz="3600" b="1" dirty="0">
                <a:solidFill>
                  <a:srgbClr val="FF0000"/>
                </a:solidFill>
                <a:effectLst>
                  <a:outerShdw blurRad="38100" dist="38100" dir="2700000" algn="tl">
                    <a:srgbClr val="C0C0C0"/>
                  </a:outerShdw>
                </a:effectLst>
                <a:latin typeface="Times New Roman" pitchFamily="18" charset="0"/>
              </a:rPr>
              <a:t>2.2 </a:t>
            </a:r>
            <a:r>
              <a:rPr lang="zh-CN" altLang="en-US" sz="3600" b="1" dirty="0">
                <a:solidFill>
                  <a:srgbClr val="FF0000"/>
                </a:solidFill>
                <a:effectLst>
                  <a:outerShdw blurRad="38100" dist="38100" dir="2700000" algn="tl">
                    <a:srgbClr val="C0C0C0"/>
                  </a:outerShdw>
                </a:effectLst>
                <a:latin typeface="Times New Roman" pitchFamily="18" charset="0"/>
              </a:rPr>
              <a:t>生产运作系统</a:t>
            </a:r>
          </a:p>
        </p:txBody>
      </p:sp>
      <p:sp>
        <p:nvSpPr>
          <p:cNvPr id="104451" name="Rectangle 3"/>
          <p:cNvSpPr>
            <a:spLocks noGrp="1" noChangeArrowheads="1"/>
          </p:cNvSpPr>
          <p:nvPr>
            <p:ph type="body" idx="1"/>
          </p:nvPr>
        </p:nvSpPr>
        <p:spPr>
          <a:xfrm>
            <a:off x="3048000" y="1828800"/>
            <a:ext cx="5029200" cy="4038600"/>
          </a:xfrm>
        </p:spPr>
        <p:txBody>
          <a:bodyPr/>
          <a:lstStyle/>
          <a:p>
            <a:pPr eaLnBrk="1" hangingPunct="1">
              <a:lnSpc>
                <a:spcPct val="200000"/>
              </a:lnSpc>
              <a:buClr>
                <a:schemeClr val="tx1"/>
              </a:buClr>
              <a:buFont typeface="Marlett" pitchFamily="2" charset="2"/>
              <a:buChar char="2"/>
              <a:defRPr/>
            </a:pPr>
            <a:r>
              <a:rPr lang="zh-CN" altLang="en-US" sz="2800" b="1" dirty="0">
                <a:effectLst>
                  <a:outerShdw blurRad="38100" dist="38100" dir="2700000" algn="tl">
                    <a:srgbClr val="C0C0C0"/>
                  </a:outerShdw>
                </a:effectLst>
                <a:latin typeface="Times New Roman" pitchFamily="18" charset="0"/>
              </a:rPr>
              <a:t>生产过程</a:t>
            </a:r>
          </a:p>
          <a:p>
            <a:pPr eaLnBrk="1" hangingPunct="1">
              <a:lnSpc>
                <a:spcPct val="200000"/>
              </a:lnSpc>
              <a:buClr>
                <a:schemeClr val="tx1"/>
              </a:buClr>
              <a:buFont typeface="Marlett" pitchFamily="2" charset="2"/>
              <a:buChar char="2"/>
              <a:defRPr/>
            </a:pPr>
            <a:r>
              <a:rPr lang="zh-CN" altLang="en-US" sz="2800" b="1" dirty="0">
                <a:effectLst>
                  <a:outerShdw blurRad="38100" dist="38100" dir="2700000" algn="tl">
                    <a:srgbClr val="C0C0C0"/>
                  </a:outerShdw>
                </a:effectLst>
                <a:latin typeface="Times New Roman" pitchFamily="18" charset="0"/>
              </a:rPr>
              <a:t>生产类型</a:t>
            </a:r>
          </a:p>
          <a:p>
            <a:pPr eaLnBrk="1" hangingPunct="1">
              <a:lnSpc>
                <a:spcPct val="200000"/>
              </a:lnSpc>
              <a:buClr>
                <a:schemeClr val="tx1"/>
              </a:buClr>
              <a:buFont typeface="Marlett" pitchFamily="2" charset="2"/>
              <a:buChar char="2"/>
              <a:defRPr/>
            </a:pPr>
            <a:r>
              <a:rPr lang="zh-CN" altLang="en-US" sz="2800" b="1" dirty="0">
                <a:effectLst>
                  <a:outerShdw blurRad="38100" dist="38100" dir="2700000" algn="tl">
                    <a:srgbClr val="C0C0C0"/>
                  </a:outerShdw>
                </a:effectLst>
                <a:latin typeface="Times New Roman" pitchFamily="18" charset="0"/>
              </a:rPr>
              <a:t>制造的组织模式</a:t>
            </a:r>
            <a:endParaRPr lang="en-US" altLang="zh-CN" sz="2800" b="1" dirty="0">
              <a:effectLst>
                <a:outerShdw blurRad="38100" dist="38100" dir="2700000" algn="tl">
                  <a:srgbClr val="C0C0C0"/>
                </a:outerShdw>
              </a:effectLst>
              <a:latin typeface="Times New Roman" pitchFamily="18" charset="0"/>
            </a:endParaRPr>
          </a:p>
          <a:p>
            <a:pPr eaLnBrk="1" hangingPunct="1">
              <a:lnSpc>
                <a:spcPct val="200000"/>
              </a:lnSpc>
              <a:buClr>
                <a:schemeClr val="tx1"/>
              </a:buClr>
              <a:buFont typeface="Marlett" pitchFamily="2" charset="2"/>
              <a:buChar char="2"/>
              <a:defRPr/>
            </a:pPr>
            <a:r>
              <a:rPr lang="zh-CN" altLang="en-US" sz="2800" b="1" dirty="0">
                <a:effectLst>
                  <a:outerShdw blurRad="38100" dist="38100" dir="2700000" algn="tl">
                    <a:srgbClr val="C0C0C0"/>
                  </a:outerShdw>
                </a:effectLst>
                <a:latin typeface="Times New Roman" pitchFamily="18" charset="0"/>
              </a:rPr>
              <a:t>生产计划体系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 calcmode="lin" valueType="num">
                                      <p:cBhvr additive="base">
                                        <p:cTn id="12"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44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4451">
                                            <p:txEl>
                                              <p:pRg st="1" end="1"/>
                                            </p:txEl>
                                          </p:spTgt>
                                        </p:tgtEl>
                                        <p:attrNameLst>
                                          <p:attrName>style.visibility</p:attrName>
                                        </p:attrNameLst>
                                      </p:cBhvr>
                                      <p:to>
                                        <p:strVal val="visible"/>
                                      </p:to>
                                    </p:set>
                                    <p:anim calcmode="lin" valueType="num">
                                      <p:cBhvr additive="base">
                                        <p:cTn id="17"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44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4451">
                                            <p:txEl>
                                              <p:pRg st="2" end="2"/>
                                            </p:txEl>
                                          </p:spTgt>
                                        </p:tgtEl>
                                        <p:attrNameLst>
                                          <p:attrName>style.visibility</p:attrName>
                                        </p:attrNameLst>
                                      </p:cBhvr>
                                      <p:to>
                                        <p:strVal val="visible"/>
                                      </p:to>
                                    </p:set>
                                    <p:anim calcmode="lin" valueType="num">
                                      <p:cBhvr additive="base">
                                        <p:cTn id="22"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44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4451">
                                            <p:txEl>
                                              <p:pRg st="3" end="3"/>
                                            </p:txEl>
                                          </p:spTgt>
                                        </p:tgtEl>
                                        <p:attrNameLst>
                                          <p:attrName>style.visibility</p:attrName>
                                        </p:attrNameLst>
                                      </p:cBhvr>
                                      <p:to>
                                        <p:strVal val="visible"/>
                                      </p:to>
                                    </p:set>
                                    <p:anim calcmode="lin" valueType="num">
                                      <p:cBhvr additive="base">
                                        <p:cTn id="27"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44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a:xfrm>
            <a:off x="457200" y="1447800"/>
            <a:ext cx="8229600" cy="4038600"/>
          </a:xfrm>
        </p:spPr>
        <p:txBody>
          <a:bodyPr/>
          <a:lstStyle/>
          <a:p>
            <a:pPr eaLnBrk="1" hangingPunct="1">
              <a:lnSpc>
                <a:spcPct val="150000"/>
              </a:lnSpc>
              <a:spcBef>
                <a:spcPct val="0"/>
              </a:spcBef>
              <a:buClr>
                <a:schemeClr val="tx1"/>
              </a:buClr>
              <a:buFont typeface="Marlett" pitchFamily="2" charset="2"/>
              <a:buChar char="2"/>
              <a:defRPr/>
            </a:pPr>
            <a:r>
              <a:rPr lang="zh-CN" altLang="en-US" sz="2800" b="1" dirty="0">
                <a:effectLst>
                  <a:outerShdw blurRad="38100" dist="38100" dir="2700000" algn="tl">
                    <a:srgbClr val="C0C0C0"/>
                  </a:outerShdw>
                </a:effectLst>
              </a:rPr>
              <a:t>生产过程</a:t>
            </a:r>
            <a:r>
              <a:rPr lang="zh-CN" altLang="en-US" sz="2800" b="1" dirty="0"/>
              <a:t>：</a:t>
            </a:r>
            <a:r>
              <a:rPr lang="zh-CN" altLang="en-US" sz="2800" dirty="0"/>
              <a:t>围绕完成产品生产的一系列有组织的生产活动的运行过程。</a:t>
            </a:r>
          </a:p>
          <a:p>
            <a:pPr eaLnBrk="1" hangingPunct="1">
              <a:lnSpc>
                <a:spcPct val="150000"/>
              </a:lnSpc>
              <a:buClr>
                <a:schemeClr val="tx1"/>
              </a:buClr>
              <a:buFont typeface="Marlett" pitchFamily="2" charset="2"/>
              <a:buChar char="2"/>
              <a:defRPr/>
            </a:pPr>
            <a:r>
              <a:rPr lang="zh-CN" altLang="en-US" sz="2800" b="1" dirty="0">
                <a:effectLst>
                  <a:outerShdw blurRad="38100" dist="38100" dir="2700000" algn="tl">
                    <a:srgbClr val="C0C0C0"/>
                  </a:outerShdw>
                </a:effectLst>
              </a:rPr>
              <a:t>生产管理</a:t>
            </a:r>
            <a:r>
              <a:rPr lang="zh-CN" altLang="en-US" sz="2800" dirty="0"/>
              <a:t>：生产过程是生产管理的对象，生产管理就是对生产过程进行计划、组织、指挥、协调、控制和考核等一系列管理活动的总称。</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
        <p:nvSpPr>
          <p:cNvPr id="6"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p:txBody>
          <a:bodyPr/>
          <a:lstStyle/>
          <a:p>
            <a:pPr algn="ctr" eaLnBrk="1" hangingPunct="1">
              <a:defRPr/>
            </a:pPr>
            <a:r>
              <a:rPr lang="zh-CN" altLang="en-US" sz="3200" b="1" dirty="0">
                <a:solidFill>
                  <a:srgbClr val="FF0000"/>
                </a:solidFill>
                <a:effectLst>
                  <a:outerShdw blurRad="38100" dist="38100" dir="2700000" algn="tl">
                    <a:srgbClr val="000000">
                      <a:alpha val="43137"/>
                    </a:srgbClr>
                  </a:outerShdw>
                </a:effectLst>
              </a:rPr>
              <a:t>考核方式</a:t>
            </a:r>
          </a:p>
        </p:txBody>
      </p:sp>
      <p:sp>
        <p:nvSpPr>
          <p:cNvPr id="8195" name="内容占位符 2"/>
          <p:cNvSpPr>
            <a:spLocks noGrp="1" noChangeArrowheads="1"/>
          </p:cNvSpPr>
          <p:nvPr>
            <p:ph idx="4294967295"/>
          </p:nvPr>
        </p:nvSpPr>
        <p:spPr>
          <a:xfrm>
            <a:off x="457200" y="1628775"/>
            <a:ext cx="8229600" cy="5040313"/>
          </a:xfrm>
        </p:spPr>
        <p:txBody>
          <a:bodyPr/>
          <a:lstStyle/>
          <a:p>
            <a:pPr marL="0" indent="0" eaLnBrk="1" hangingPunct="1">
              <a:defRPr/>
            </a:pPr>
            <a:r>
              <a:rPr lang="zh-CN" altLang="en-US" b="1" dirty="0">
                <a:solidFill>
                  <a:schemeClr val="bg2">
                    <a:lumMod val="60000"/>
                    <a:lumOff val="40000"/>
                  </a:schemeClr>
                </a:solidFill>
              </a:rPr>
              <a:t>平时成绩  </a:t>
            </a:r>
            <a:r>
              <a:rPr lang="en-US" altLang="zh-CN" b="1" dirty="0">
                <a:solidFill>
                  <a:schemeClr val="bg2">
                    <a:lumMod val="60000"/>
                    <a:lumOff val="40000"/>
                  </a:schemeClr>
                </a:solidFill>
              </a:rPr>
              <a:t>30%</a:t>
            </a:r>
            <a:endParaRPr lang="zh-CN" altLang="en-US" b="1" dirty="0">
              <a:solidFill>
                <a:schemeClr val="bg2">
                  <a:lumMod val="60000"/>
                  <a:lumOff val="40000"/>
                </a:schemeClr>
              </a:solidFill>
            </a:endParaRPr>
          </a:p>
          <a:p>
            <a:pPr lvl="1" eaLnBrk="1" hangingPunct="1">
              <a:defRPr/>
            </a:pPr>
            <a:r>
              <a:rPr lang="zh-CN" altLang="en-US" b="1" dirty="0"/>
              <a:t>生产计划与调度部分</a:t>
            </a:r>
            <a:r>
              <a:rPr lang="zh-CN" altLang="en-US" dirty="0"/>
              <a:t>：</a:t>
            </a:r>
            <a:r>
              <a:rPr lang="en-US" altLang="zh-CN" dirty="0"/>
              <a:t>1</a:t>
            </a:r>
            <a:r>
              <a:rPr lang="zh-CN" altLang="en-US" dirty="0"/>
              <a:t>次综合作业，</a:t>
            </a:r>
            <a:r>
              <a:rPr lang="en-US" altLang="zh-CN" dirty="0"/>
              <a:t>18</a:t>
            </a:r>
            <a:r>
              <a:rPr lang="zh-CN" altLang="en-US" dirty="0"/>
              <a:t>分</a:t>
            </a:r>
            <a:endParaRPr lang="en-US" altLang="zh-CN" dirty="0"/>
          </a:p>
          <a:p>
            <a:pPr marL="857250" lvl="2" indent="0" eaLnBrk="1" hangingPunct="1">
              <a:buNone/>
              <a:defRPr/>
            </a:pPr>
            <a:r>
              <a:rPr lang="zh-CN" altLang="en-US" dirty="0"/>
              <a:t>调研企业案例，选择一类产品，产品结构分解，形成</a:t>
            </a:r>
            <a:r>
              <a:rPr lang="en-US" altLang="zh-CN" dirty="0"/>
              <a:t>BOM</a:t>
            </a:r>
            <a:r>
              <a:rPr lang="zh-CN" altLang="en-US" dirty="0"/>
              <a:t>，基于案例数据和条件假设，编制生产规划方案、主生产计划、物料需求计划、粗能力需求计划</a:t>
            </a:r>
            <a:endParaRPr lang="en-US" altLang="zh-CN" dirty="0"/>
          </a:p>
          <a:p>
            <a:pPr lvl="1" eaLnBrk="1" hangingPunct="1">
              <a:spcBef>
                <a:spcPts val="1200"/>
              </a:spcBef>
              <a:defRPr/>
            </a:pPr>
            <a:r>
              <a:rPr lang="zh-CN" altLang="en-US" b="1" dirty="0"/>
              <a:t>集散控制系统部分</a:t>
            </a:r>
            <a:r>
              <a:rPr lang="zh-CN" altLang="en-US" dirty="0"/>
              <a:t>：</a:t>
            </a:r>
            <a:r>
              <a:rPr lang="en-US" altLang="zh-CN" dirty="0"/>
              <a:t>12</a:t>
            </a:r>
            <a:r>
              <a:rPr lang="zh-CN" altLang="en-US" dirty="0"/>
              <a:t>分</a:t>
            </a:r>
            <a:endParaRPr lang="en-US" altLang="zh-CN" dirty="0"/>
          </a:p>
          <a:p>
            <a:pPr lvl="1" eaLnBrk="1" hangingPunct="1">
              <a:spcBef>
                <a:spcPts val="1200"/>
              </a:spcBef>
              <a:defRPr/>
            </a:pPr>
            <a:endParaRPr lang="en-US" altLang="zh-CN" dirty="0"/>
          </a:p>
          <a:p>
            <a:pPr marL="0" indent="0" eaLnBrk="1" hangingPunct="1">
              <a:defRPr/>
            </a:pPr>
            <a:r>
              <a:rPr lang="zh-CN" altLang="en-US" b="1" dirty="0">
                <a:solidFill>
                  <a:schemeClr val="bg2">
                    <a:lumMod val="60000"/>
                    <a:lumOff val="40000"/>
                  </a:schemeClr>
                </a:solidFill>
              </a:rPr>
              <a:t>期末考试  </a:t>
            </a:r>
            <a:r>
              <a:rPr lang="en-US" altLang="zh-CN" b="1" dirty="0">
                <a:solidFill>
                  <a:schemeClr val="bg2">
                    <a:lumMod val="60000"/>
                    <a:lumOff val="40000"/>
                  </a:schemeClr>
                </a:solidFill>
              </a:rPr>
              <a:t>70%</a:t>
            </a:r>
          </a:p>
          <a:p>
            <a:pPr lvl="1" eaLnBrk="1" hangingPunct="1">
              <a:defRPr/>
            </a:pPr>
            <a:r>
              <a:rPr lang="zh-CN" altLang="en-US" dirty="0"/>
              <a:t>闭卷</a:t>
            </a:r>
            <a:endParaRPr lang="en-US" altLang="zh-CN" dirty="0"/>
          </a:p>
          <a:p>
            <a:pPr lvl="1" eaLnBrk="1" hangingPunct="1">
              <a:defRPr/>
            </a:pPr>
            <a:r>
              <a:rPr lang="zh-CN" altLang="en-US" dirty="0"/>
              <a:t>中文试题</a:t>
            </a:r>
            <a:r>
              <a:rPr lang="en-US" altLang="zh-CN" dirty="0"/>
              <a:t>/</a:t>
            </a:r>
            <a:r>
              <a:rPr lang="zh-CN" altLang="en-US" dirty="0"/>
              <a:t>答题</a:t>
            </a:r>
            <a:r>
              <a:rPr lang="en-US" altLang="zh-CN" dirty="0"/>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a:xfrm>
            <a:off x="457200" y="1447800"/>
            <a:ext cx="8534400" cy="5181600"/>
          </a:xfrm>
        </p:spPr>
        <p:txBody>
          <a:bodyPr/>
          <a:lstStyle/>
          <a:p>
            <a:pPr eaLnBrk="1" hangingPunct="1">
              <a:lnSpc>
                <a:spcPct val="150000"/>
              </a:lnSpc>
              <a:spcBef>
                <a:spcPct val="0"/>
              </a:spcBef>
              <a:buClr>
                <a:schemeClr val="tx1"/>
              </a:buClr>
              <a:buSzTx/>
              <a:buFont typeface="Marlett" pitchFamily="2" charset="2"/>
              <a:buChar char="2"/>
              <a:defRPr/>
            </a:pPr>
            <a:r>
              <a:rPr lang="zh-CN" altLang="en-US" sz="2800" b="1">
                <a:solidFill>
                  <a:srgbClr val="003366"/>
                </a:solidFill>
                <a:effectLst>
                  <a:outerShdw blurRad="38100" dist="38100" dir="2700000" algn="tl">
                    <a:srgbClr val="C0C0C0"/>
                  </a:outerShdw>
                </a:effectLst>
              </a:rPr>
              <a:t>生产过程的基本组成</a:t>
            </a:r>
          </a:p>
          <a:p>
            <a:pPr lvl="1" eaLnBrk="1" hangingPunct="1">
              <a:lnSpc>
                <a:spcPct val="150000"/>
              </a:lnSpc>
              <a:spcBef>
                <a:spcPct val="0"/>
              </a:spcBef>
              <a:buClr>
                <a:schemeClr val="tx1"/>
              </a:buClr>
              <a:buSzTx/>
              <a:buFont typeface="Marlett" pitchFamily="2" charset="2"/>
              <a:buChar char="2"/>
              <a:defRPr/>
            </a:pPr>
            <a:r>
              <a:rPr lang="zh-CN" altLang="en-US" sz="2400" b="1"/>
              <a:t>狭义</a:t>
            </a:r>
            <a:r>
              <a:rPr lang="zh-CN" altLang="en-US" sz="2400"/>
              <a:t>：产品生产过程</a:t>
            </a:r>
          </a:p>
          <a:p>
            <a:pPr lvl="1" eaLnBrk="1" hangingPunct="1">
              <a:lnSpc>
                <a:spcPct val="150000"/>
              </a:lnSpc>
              <a:spcBef>
                <a:spcPct val="0"/>
              </a:spcBef>
              <a:buClr>
                <a:schemeClr val="tx1"/>
              </a:buClr>
              <a:buSzTx/>
              <a:buFont typeface="Marlett" pitchFamily="2" charset="2"/>
              <a:buChar char="2"/>
              <a:defRPr/>
            </a:pPr>
            <a:r>
              <a:rPr lang="zh-CN" altLang="en-US" sz="2400" b="1"/>
              <a:t>广义</a:t>
            </a:r>
            <a:r>
              <a:rPr lang="zh-CN" altLang="en-US" sz="2400"/>
              <a:t>：企业生产过程或社会生产过程</a:t>
            </a:r>
          </a:p>
          <a:p>
            <a:pPr lvl="1" eaLnBrk="1" hangingPunct="1">
              <a:lnSpc>
                <a:spcPct val="150000"/>
              </a:lnSpc>
              <a:spcBef>
                <a:spcPct val="0"/>
              </a:spcBef>
              <a:buClr>
                <a:schemeClr val="tx1"/>
              </a:buClr>
              <a:buSzTx/>
              <a:buFont typeface="Marlett" pitchFamily="2" charset="2"/>
              <a:buChar char="2"/>
              <a:defRPr/>
            </a:pPr>
            <a:endParaRPr lang="zh-CN" altLang="en-US" sz="2400"/>
          </a:p>
          <a:p>
            <a:pPr lvl="1" eaLnBrk="1" hangingPunct="1">
              <a:lnSpc>
                <a:spcPct val="150000"/>
              </a:lnSpc>
              <a:spcBef>
                <a:spcPct val="0"/>
              </a:spcBef>
              <a:buClr>
                <a:schemeClr val="tx1"/>
              </a:buClr>
              <a:buSzTx/>
              <a:buFont typeface="Marlett" pitchFamily="2" charset="2"/>
              <a:buChar char="2"/>
              <a:defRPr/>
            </a:pPr>
            <a:r>
              <a:rPr lang="zh-CN" altLang="en-US" sz="2400" b="1"/>
              <a:t>生产环节</a:t>
            </a:r>
            <a:r>
              <a:rPr lang="zh-CN" altLang="en-US" sz="2400"/>
              <a:t>：加工制造过程、检验过程、运输过程、停歇过程、自然过程。</a:t>
            </a:r>
          </a:p>
          <a:p>
            <a:pPr lvl="1" eaLnBrk="1" hangingPunct="1">
              <a:lnSpc>
                <a:spcPct val="150000"/>
              </a:lnSpc>
              <a:spcBef>
                <a:spcPct val="0"/>
              </a:spcBef>
              <a:buClr>
                <a:schemeClr val="tx1"/>
              </a:buClr>
              <a:buSzTx/>
              <a:buFont typeface="Marlett" pitchFamily="2" charset="2"/>
              <a:buChar char="2"/>
              <a:defRPr/>
            </a:pPr>
            <a:r>
              <a:rPr lang="zh-CN" altLang="en-US" sz="2400" b="1"/>
              <a:t>工艺角度</a:t>
            </a:r>
            <a:r>
              <a:rPr lang="zh-CN" altLang="en-US" sz="2400"/>
              <a:t>：基本工艺过程、辅助工艺过程、非工艺过程。</a:t>
            </a:r>
          </a:p>
          <a:p>
            <a:pPr lvl="1" eaLnBrk="1" hangingPunct="1">
              <a:lnSpc>
                <a:spcPct val="150000"/>
              </a:lnSpc>
              <a:spcBef>
                <a:spcPct val="0"/>
              </a:spcBef>
              <a:buClr>
                <a:schemeClr val="tx1"/>
              </a:buClr>
              <a:buSzTx/>
              <a:buFont typeface="Marlett" pitchFamily="2" charset="2"/>
              <a:buChar char="2"/>
              <a:defRPr/>
            </a:pPr>
            <a:r>
              <a:rPr lang="zh-CN" altLang="en-US" sz="2400" b="1"/>
              <a:t>专业方向</a:t>
            </a:r>
            <a:r>
              <a:rPr lang="zh-CN" altLang="en-US" sz="2400"/>
              <a:t>：基本生产、辅助生产、生产技术准备、生产服务。</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
        <p:nvSpPr>
          <p:cNvPr id="6"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5651">
                                            <p:txEl>
                                              <p:pRg st="1" end="1"/>
                                            </p:txEl>
                                          </p:spTgt>
                                        </p:tgtEl>
                                        <p:attrNameLst>
                                          <p:attrName>style.visibility</p:attrName>
                                        </p:attrNameLst>
                                      </p:cBhvr>
                                      <p:to>
                                        <p:strVal val="visible"/>
                                      </p:to>
                                    </p:set>
                                    <p:anim calcmode="lin" valueType="num">
                                      <p:cBhvr additive="base">
                                        <p:cTn id="13" dur="500" fill="hold"/>
                                        <p:tgtEl>
                                          <p:spTgt spid="155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5651">
                                            <p:txEl>
                                              <p:pRg st="2" end="2"/>
                                            </p:txEl>
                                          </p:spTgt>
                                        </p:tgtEl>
                                        <p:attrNameLst>
                                          <p:attrName>style.visibility</p:attrName>
                                        </p:attrNameLst>
                                      </p:cBhvr>
                                      <p:to>
                                        <p:strVal val="visible"/>
                                      </p:to>
                                    </p:set>
                                    <p:anim calcmode="lin" valueType="num">
                                      <p:cBhvr additive="base">
                                        <p:cTn id="19" dur="500" fill="hold"/>
                                        <p:tgtEl>
                                          <p:spTgt spid="1556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5651">
                                            <p:txEl>
                                              <p:pRg st="4" end="4"/>
                                            </p:txEl>
                                          </p:spTgt>
                                        </p:tgtEl>
                                        <p:attrNameLst>
                                          <p:attrName>style.visibility</p:attrName>
                                        </p:attrNameLst>
                                      </p:cBhvr>
                                      <p:to>
                                        <p:strVal val="visible"/>
                                      </p:to>
                                    </p:set>
                                    <p:anim calcmode="lin" valueType="num">
                                      <p:cBhvr additive="base">
                                        <p:cTn id="25" dur="500" fill="hold"/>
                                        <p:tgtEl>
                                          <p:spTgt spid="1556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5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5651">
                                            <p:txEl>
                                              <p:pRg st="5" end="5"/>
                                            </p:txEl>
                                          </p:spTgt>
                                        </p:tgtEl>
                                        <p:attrNameLst>
                                          <p:attrName>style.visibility</p:attrName>
                                        </p:attrNameLst>
                                      </p:cBhvr>
                                      <p:to>
                                        <p:strVal val="visible"/>
                                      </p:to>
                                    </p:set>
                                    <p:anim calcmode="lin" valueType="num">
                                      <p:cBhvr additive="base">
                                        <p:cTn id="31" dur="500" fill="hold"/>
                                        <p:tgtEl>
                                          <p:spTgt spid="1556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5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5651">
                                            <p:txEl>
                                              <p:pRg st="6" end="6"/>
                                            </p:txEl>
                                          </p:spTgt>
                                        </p:tgtEl>
                                        <p:attrNameLst>
                                          <p:attrName>style.visibility</p:attrName>
                                        </p:attrNameLst>
                                      </p:cBhvr>
                                      <p:to>
                                        <p:strVal val="visible"/>
                                      </p:to>
                                    </p:set>
                                    <p:anim calcmode="lin" valueType="num">
                                      <p:cBhvr additive="base">
                                        <p:cTn id="37" dur="500" fill="hold"/>
                                        <p:tgtEl>
                                          <p:spTgt spid="15565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56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生产过程</a:t>
            </a:r>
          </a:p>
        </p:txBody>
      </p:sp>
      <p:sp>
        <p:nvSpPr>
          <p:cNvPr id="156675" name="Rectangle 3"/>
          <p:cNvSpPr>
            <a:spLocks noGrp="1" noChangeArrowheads="1"/>
          </p:cNvSpPr>
          <p:nvPr>
            <p:ph type="body" idx="1"/>
          </p:nvPr>
        </p:nvSpPr>
        <p:spPr>
          <a:xfrm>
            <a:off x="457200" y="1447800"/>
            <a:ext cx="8534400" cy="5410200"/>
          </a:xfrm>
        </p:spPr>
        <p:txBody>
          <a:bodyPr/>
          <a:lstStyle/>
          <a:p>
            <a:pPr eaLnBrk="1" hangingPunct="1">
              <a:lnSpc>
                <a:spcPct val="150000"/>
              </a:lnSpc>
              <a:spcBef>
                <a:spcPct val="0"/>
              </a:spcBef>
              <a:buClr>
                <a:schemeClr val="tx1"/>
              </a:buClr>
              <a:buSzTx/>
              <a:buFont typeface="Marlett" pitchFamily="2" charset="2"/>
              <a:buChar char="2"/>
              <a:defRPr/>
            </a:pPr>
            <a:r>
              <a:rPr lang="zh-CN" altLang="en-US" sz="2800" b="1">
                <a:solidFill>
                  <a:srgbClr val="003366"/>
                </a:solidFill>
                <a:effectLst>
                  <a:outerShdw blurRad="38100" dist="38100" dir="2700000" algn="tl">
                    <a:srgbClr val="C0C0C0"/>
                  </a:outerShdw>
                </a:effectLst>
              </a:rPr>
              <a:t>生产过程的运行原则</a:t>
            </a:r>
          </a:p>
          <a:p>
            <a:pPr lvl="1" eaLnBrk="1" hangingPunct="1">
              <a:lnSpc>
                <a:spcPct val="135000"/>
              </a:lnSpc>
              <a:spcBef>
                <a:spcPct val="0"/>
              </a:spcBef>
              <a:buClr>
                <a:schemeClr val="tx1"/>
              </a:buClr>
              <a:buSzTx/>
              <a:buFont typeface="Marlett" pitchFamily="2" charset="2"/>
              <a:buChar char="2"/>
              <a:defRPr/>
            </a:pPr>
            <a:r>
              <a:rPr lang="zh-CN" altLang="en-US" sz="2400" b="1"/>
              <a:t>连续性</a:t>
            </a:r>
            <a:r>
              <a:rPr lang="zh-CN" altLang="en-US" sz="2400"/>
              <a:t>：空间上的连续性和时间上的连续性</a:t>
            </a:r>
          </a:p>
          <a:p>
            <a:pPr lvl="1" eaLnBrk="1" hangingPunct="1">
              <a:lnSpc>
                <a:spcPct val="135000"/>
              </a:lnSpc>
              <a:spcBef>
                <a:spcPct val="0"/>
              </a:spcBef>
              <a:buClr>
                <a:schemeClr val="tx1"/>
              </a:buClr>
              <a:buSzTx/>
              <a:buFont typeface="Marlett" pitchFamily="2" charset="2"/>
              <a:buChar char="2"/>
              <a:defRPr/>
            </a:pPr>
            <a:r>
              <a:rPr lang="zh-CN" altLang="en-US" sz="2400" b="1"/>
              <a:t>平行性</a:t>
            </a:r>
            <a:r>
              <a:rPr lang="zh-CN" altLang="en-US" sz="2400"/>
              <a:t>：加工对象在生产过程中实现平行交叉作业。</a:t>
            </a:r>
          </a:p>
          <a:p>
            <a:pPr lvl="1" eaLnBrk="1" hangingPunct="1">
              <a:lnSpc>
                <a:spcPct val="135000"/>
              </a:lnSpc>
              <a:spcBef>
                <a:spcPct val="0"/>
              </a:spcBef>
              <a:buClr>
                <a:schemeClr val="tx1"/>
              </a:buClr>
              <a:buSzTx/>
              <a:buFont typeface="Marlett" pitchFamily="2" charset="2"/>
              <a:buChar char="2"/>
              <a:defRPr/>
            </a:pPr>
            <a:r>
              <a:rPr lang="zh-CN" altLang="en-US" sz="2400" b="1"/>
              <a:t>比例性</a:t>
            </a:r>
            <a:r>
              <a:rPr lang="zh-CN" altLang="en-US" sz="2400"/>
              <a:t>：生产过程各环节的生产能力要保持适当比例，使其与承担生产任务所需求的能力相匹配。</a:t>
            </a:r>
          </a:p>
          <a:p>
            <a:pPr lvl="1" eaLnBrk="1" hangingPunct="1">
              <a:lnSpc>
                <a:spcPct val="135000"/>
              </a:lnSpc>
              <a:spcBef>
                <a:spcPct val="0"/>
              </a:spcBef>
              <a:buClr>
                <a:schemeClr val="tx1"/>
              </a:buClr>
              <a:buSzTx/>
              <a:buFont typeface="Marlett" pitchFamily="2" charset="2"/>
              <a:buChar char="2"/>
              <a:defRPr/>
            </a:pPr>
            <a:r>
              <a:rPr lang="zh-CN" altLang="en-US" sz="2400" b="1"/>
              <a:t>均衡性</a:t>
            </a:r>
            <a:r>
              <a:rPr lang="zh-CN" altLang="en-US" sz="2400"/>
              <a:t>：企业的生产任务从投料到最后完工能够按预定计划均衡地完成。</a:t>
            </a:r>
          </a:p>
          <a:p>
            <a:pPr lvl="1" eaLnBrk="1" hangingPunct="1">
              <a:lnSpc>
                <a:spcPct val="135000"/>
              </a:lnSpc>
              <a:spcBef>
                <a:spcPct val="0"/>
              </a:spcBef>
              <a:buClr>
                <a:schemeClr val="tx1"/>
              </a:buClr>
              <a:buSzTx/>
              <a:buFont typeface="Marlett" pitchFamily="2" charset="2"/>
              <a:buChar char="2"/>
              <a:defRPr/>
            </a:pPr>
            <a:r>
              <a:rPr lang="zh-CN" altLang="en-US" sz="2400" b="1"/>
              <a:t>适应性</a:t>
            </a:r>
            <a:r>
              <a:rPr lang="zh-CN" altLang="en-US" sz="2400"/>
              <a:t>：企业产品进行更新换代或品种结构发生变化时，能够由生产一种产品迅速转到生产另一种产品的应变能力</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5">
                                            <p:txEl>
                                              <p:pRg st="1" end="1"/>
                                            </p:txEl>
                                          </p:spTgt>
                                        </p:tgtEl>
                                        <p:attrNameLst>
                                          <p:attrName>style.visibility</p:attrName>
                                        </p:attrNameLst>
                                      </p:cBhvr>
                                      <p:to>
                                        <p:strVal val="visible"/>
                                      </p:to>
                                    </p:set>
                                    <p:anim calcmode="lin" valueType="num">
                                      <p:cBhvr additive="base">
                                        <p:cTn id="13" dur="500" fill="hold"/>
                                        <p:tgtEl>
                                          <p:spTgt spid="156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6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75">
                                            <p:txEl>
                                              <p:pRg st="2" end="2"/>
                                            </p:txEl>
                                          </p:spTgt>
                                        </p:tgtEl>
                                        <p:attrNameLst>
                                          <p:attrName>style.visibility</p:attrName>
                                        </p:attrNameLst>
                                      </p:cBhvr>
                                      <p:to>
                                        <p:strVal val="visible"/>
                                      </p:to>
                                    </p:set>
                                    <p:anim calcmode="lin" valueType="num">
                                      <p:cBhvr additive="base">
                                        <p:cTn id="19" dur="500" fill="hold"/>
                                        <p:tgtEl>
                                          <p:spTgt spid="156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6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675">
                                            <p:txEl>
                                              <p:pRg st="3" end="3"/>
                                            </p:txEl>
                                          </p:spTgt>
                                        </p:tgtEl>
                                        <p:attrNameLst>
                                          <p:attrName>style.visibility</p:attrName>
                                        </p:attrNameLst>
                                      </p:cBhvr>
                                      <p:to>
                                        <p:strVal val="visible"/>
                                      </p:to>
                                    </p:set>
                                    <p:anim calcmode="lin" valueType="num">
                                      <p:cBhvr additive="base">
                                        <p:cTn id="25" dur="500" fill="hold"/>
                                        <p:tgtEl>
                                          <p:spTgt spid="1566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6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6675">
                                            <p:txEl>
                                              <p:pRg st="4" end="4"/>
                                            </p:txEl>
                                          </p:spTgt>
                                        </p:tgtEl>
                                        <p:attrNameLst>
                                          <p:attrName>style.visibility</p:attrName>
                                        </p:attrNameLst>
                                      </p:cBhvr>
                                      <p:to>
                                        <p:strVal val="visible"/>
                                      </p:to>
                                    </p:set>
                                    <p:anim calcmode="lin" valueType="num">
                                      <p:cBhvr additive="base">
                                        <p:cTn id="31" dur="500" fill="hold"/>
                                        <p:tgtEl>
                                          <p:spTgt spid="1566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6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6675">
                                            <p:txEl>
                                              <p:pRg st="5" end="5"/>
                                            </p:txEl>
                                          </p:spTgt>
                                        </p:tgtEl>
                                        <p:attrNameLst>
                                          <p:attrName>style.visibility</p:attrName>
                                        </p:attrNameLst>
                                      </p:cBhvr>
                                      <p:to>
                                        <p:strVal val="visible"/>
                                      </p:to>
                                    </p:set>
                                    <p:anim calcmode="lin" valueType="num">
                                      <p:cBhvr additive="base">
                                        <p:cTn id="37" dur="500" fill="hold"/>
                                        <p:tgtEl>
                                          <p:spTgt spid="1566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66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生产过程</a:t>
            </a:r>
          </a:p>
        </p:txBody>
      </p:sp>
      <p:sp>
        <p:nvSpPr>
          <p:cNvPr id="157699" name="Rectangle 3"/>
          <p:cNvSpPr>
            <a:spLocks noGrp="1" noChangeArrowheads="1"/>
          </p:cNvSpPr>
          <p:nvPr>
            <p:ph type="body" idx="1"/>
          </p:nvPr>
        </p:nvSpPr>
        <p:spPr>
          <a:xfrm>
            <a:off x="457200" y="1295400"/>
            <a:ext cx="8534400" cy="5410200"/>
          </a:xfrm>
        </p:spPr>
        <p:txBody>
          <a:bodyPr/>
          <a:lstStyle/>
          <a:p>
            <a:pPr eaLnBrk="1" hangingPunct="1">
              <a:lnSpc>
                <a:spcPct val="150000"/>
              </a:lnSpc>
              <a:spcBef>
                <a:spcPct val="0"/>
              </a:spcBef>
              <a:buClr>
                <a:schemeClr val="tx1"/>
              </a:buClr>
              <a:buSzTx/>
              <a:buFont typeface="Marlett" pitchFamily="2" charset="2"/>
              <a:buChar char="2"/>
              <a:defRPr/>
            </a:pPr>
            <a:r>
              <a:rPr lang="zh-CN" altLang="en-US" sz="2800" b="1">
                <a:solidFill>
                  <a:srgbClr val="003366"/>
                </a:solidFill>
                <a:effectLst>
                  <a:outerShdw blurRad="38100" dist="38100" dir="2700000" algn="tl">
                    <a:srgbClr val="C0C0C0"/>
                  </a:outerShdw>
                </a:effectLst>
              </a:rPr>
              <a:t>生产过程的运行组织：空间组织和时间组织</a:t>
            </a:r>
          </a:p>
          <a:p>
            <a:pPr lvl="1" eaLnBrk="1" hangingPunct="1">
              <a:lnSpc>
                <a:spcPct val="150000"/>
              </a:lnSpc>
              <a:spcBef>
                <a:spcPct val="0"/>
              </a:spcBef>
              <a:buClr>
                <a:schemeClr val="tx1"/>
              </a:buClr>
              <a:buSzTx/>
              <a:buFont typeface="Marlett" pitchFamily="2" charset="2"/>
              <a:buChar char="2"/>
              <a:defRPr/>
            </a:pPr>
            <a:r>
              <a:rPr lang="zh-CN" altLang="en-US" sz="2400" b="1"/>
              <a:t>空间组织</a:t>
            </a:r>
            <a:r>
              <a:rPr lang="zh-CN" altLang="en-US" sz="2400"/>
              <a:t>：在空间上把生产过程的各个环节合理地组织起来，使它们密切配合，协调一致。</a:t>
            </a:r>
          </a:p>
          <a:p>
            <a:pPr lvl="2" eaLnBrk="1" hangingPunct="1">
              <a:lnSpc>
                <a:spcPct val="150000"/>
              </a:lnSpc>
              <a:spcBef>
                <a:spcPct val="0"/>
              </a:spcBef>
              <a:buClr>
                <a:schemeClr val="tx1"/>
              </a:buClr>
              <a:buSzTx/>
              <a:buFont typeface="Marlett" pitchFamily="2" charset="2"/>
              <a:buChar char="2"/>
              <a:defRPr/>
            </a:pPr>
            <a:r>
              <a:rPr lang="zh-CN" altLang="en-US" sz="2000" b="1"/>
              <a:t>大型企业</a:t>
            </a:r>
            <a:r>
              <a:rPr lang="zh-CN" altLang="en-US" sz="2000"/>
              <a:t>：工厂</a:t>
            </a:r>
            <a:r>
              <a:rPr lang="en-US" altLang="zh-CN" sz="2000"/>
              <a:t>-</a:t>
            </a:r>
            <a:r>
              <a:rPr lang="zh-CN" altLang="en-US" sz="2000"/>
              <a:t>分厂</a:t>
            </a:r>
            <a:r>
              <a:rPr lang="en-US" altLang="zh-CN" sz="2000"/>
              <a:t>-</a:t>
            </a:r>
            <a:r>
              <a:rPr lang="zh-CN" altLang="en-US" sz="2000"/>
              <a:t>车间</a:t>
            </a:r>
            <a:r>
              <a:rPr lang="en-US" altLang="zh-CN" sz="2000"/>
              <a:t>-</a:t>
            </a:r>
            <a:r>
              <a:rPr lang="zh-CN" altLang="en-US" sz="2000"/>
              <a:t>工段</a:t>
            </a:r>
            <a:r>
              <a:rPr lang="en-US" altLang="zh-CN" sz="2000"/>
              <a:t>-</a:t>
            </a:r>
            <a:r>
              <a:rPr lang="zh-CN" altLang="en-US" sz="2000"/>
              <a:t>班组</a:t>
            </a:r>
            <a:r>
              <a:rPr lang="en-US" altLang="zh-CN" sz="2000"/>
              <a:t>-</a:t>
            </a:r>
            <a:r>
              <a:rPr lang="zh-CN" altLang="en-US" sz="2000"/>
              <a:t>工作地</a:t>
            </a:r>
          </a:p>
          <a:p>
            <a:pPr lvl="2" eaLnBrk="1" hangingPunct="1">
              <a:lnSpc>
                <a:spcPct val="150000"/>
              </a:lnSpc>
              <a:spcBef>
                <a:spcPct val="0"/>
              </a:spcBef>
              <a:buClr>
                <a:schemeClr val="tx1"/>
              </a:buClr>
              <a:buSzTx/>
              <a:buFont typeface="Marlett" pitchFamily="2" charset="2"/>
              <a:buChar char="2"/>
              <a:defRPr/>
            </a:pPr>
            <a:r>
              <a:rPr lang="zh-CN" altLang="en-US" sz="2000" b="1"/>
              <a:t>中小型企业</a:t>
            </a:r>
            <a:r>
              <a:rPr lang="zh-CN" altLang="en-US" sz="2000"/>
              <a:t>：工厂</a:t>
            </a:r>
            <a:r>
              <a:rPr lang="en-US" altLang="zh-CN" sz="2000"/>
              <a:t>-</a:t>
            </a:r>
            <a:r>
              <a:rPr lang="zh-CN" altLang="en-US" sz="2000"/>
              <a:t>车间</a:t>
            </a:r>
            <a:r>
              <a:rPr lang="en-US" altLang="zh-CN" sz="2000"/>
              <a:t>-</a:t>
            </a:r>
            <a:r>
              <a:rPr lang="zh-CN" altLang="en-US" sz="2000"/>
              <a:t>班组</a:t>
            </a:r>
            <a:r>
              <a:rPr lang="en-US" altLang="zh-CN" sz="2000"/>
              <a:t>-</a:t>
            </a:r>
            <a:r>
              <a:rPr lang="zh-CN" altLang="en-US" sz="2000"/>
              <a:t>工作地</a:t>
            </a:r>
          </a:p>
          <a:p>
            <a:pPr lvl="2" eaLnBrk="1" hangingPunct="1">
              <a:lnSpc>
                <a:spcPct val="150000"/>
              </a:lnSpc>
              <a:spcBef>
                <a:spcPct val="0"/>
              </a:spcBef>
              <a:buClr>
                <a:schemeClr val="tx1"/>
              </a:buClr>
              <a:buSzTx/>
              <a:buFont typeface="Marlett" pitchFamily="2" charset="2"/>
              <a:buChar char="2"/>
              <a:defRPr/>
            </a:pPr>
            <a:r>
              <a:rPr lang="zh-CN" altLang="en-US" sz="2000" b="1"/>
              <a:t>工作地</a:t>
            </a:r>
            <a:r>
              <a:rPr lang="zh-CN" altLang="en-US" sz="2000"/>
              <a:t>：最基层的生产单位，由工人、加工设备、工位器具与一定的生产面积和某些专用设施组成，每个工作地都具有特定的加工能力，在生产过程中按照专业分工的原则承担一定的加工任务。</a:t>
            </a:r>
          </a:p>
          <a:p>
            <a:pPr lvl="2" eaLnBrk="1" hangingPunct="1">
              <a:lnSpc>
                <a:spcPct val="150000"/>
              </a:lnSpc>
              <a:spcBef>
                <a:spcPct val="0"/>
              </a:spcBef>
              <a:buClr>
                <a:schemeClr val="tx1"/>
              </a:buClr>
              <a:buSzTx/>
              <a:buFont typeface="Marlett" pitchFamily="2" charset="2"/>
              <a:buChar char="2"/>
              <a:defRPr/>
            </a:pPr>
            <a:r>
              <a:rPr lang="zh-CN" altLang="en-US" sz="2000" b="1"/>
              <a:t>生产过程空间组织的主要问题</a:t>
            </a:r>
            <a:r>
              <a:rPr lang="zh-CN" altLang="en-US" sz="2000"/>
              <a:t>：以专业化分工的原则把这些工作地组织起来，使产品生产过程能有效地运行。</a:t>
            </a:r>
          </a:p>
          <a:p>
            <a:pPr lvl="3" eaLnBrk="1" hangingPunct="1">
              <a:lnSpc>
                <a:spcPct val="150000"/>
              </a:lnSpc>
              <a:spcBef>
                <a:spcPct val="0"/>
              </a:spcBef>
              <a:buClr>
                <a:schemeClr val="tx1"/>
              </a:buClr>
              <a:buSzTx/>
              <a:buFont typeface="Marlett" pitchFamily="2" charset="2"/>
              <a:buChar char="2"/>
              <a:defRPr/>
            </a:pPr>
            <a:r>
              <a:rPr lang="zh-CN" altLang="en-US" sz="1800"/>
              <a:t>生产工艺专业化、产品对象专业化</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699">
                                            <p:txEl>
                                              <p:pRg st="5" end="5"/>
                                            </p:txEl>
                                          </p:spTgt>
                                        </p:tgtEl>
                                        <p:attrNameLst>
                                          <p:attrName>style.visibility</p:attrName>
                                        </p:attrNameLst>
                                      </p:cBhvr>
                                      <p:to>
                                        <p:strVal val="visible"/>
                                      </p:to>
                                    </p:set>
                                    <p:anim calcmode="lin" valueType="num">
                                      <p:cBhvr additive="base">
                                        <p:cTn id="37" dur="500" fill="hold"/>
                                        <p:tgtEl>
                                          <p:spTgt spid="1576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7699">
                                            <p:txEl>
                                              <p:pRg st="6" end="6"/>
                                            </p:txEl>
                                          </p:spTgt>
                                        </p:tgtEl>
                                        <p:attrNameLst>
                                          <p:attrName>style.visibility</p:attrName>
                                        </p:attrNameLst>
                                      </p:cBhvr>
                                      <p:to>
                                        <p:strVal val="visible"/>
                                      </p:to>
                                    </p:set>
                                    <p:anim calcmode="lin" valueType="num">
                                      <p:cBhvr additive="base">
                                        <p:cTn id="43" dur="500" fill="hold"/>
                                        <p:tgtEl>
                                          <p:spTgt spid="1576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7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advAuto="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生产过程</a:t>
            </a:r>
          </a:p>
        </p:txBody>
      </p:sp>
      <p:sp>
        <p:nvSpPr>
          <p:cNvPr id="194563" name="Rectangle 3"/>
          <p:cNvSpPr>
            <a:spLocks noGrp="1" noChangeArrowheads="1"/>
          </p:cNvSpPr>
          <p:nvPr>
            <p:ph type="body" idx="1"/>
          </p:nvPr>
        </p:nvSpPr>
        <p:spPr>
          <a:xfrm>
            <a:off x="457200" y="1295400"/>
            <a:ext cx="8534400" cy="5410200"/>
          </a:xfrm>
        </p:spPr>
        <p:txBody>
          <a:bodyPr/>
          <a:lstStyle/>
          <a:p>
            <a:pPr eaLnBrk="1" hangingPunct="1">
              <a:lnSpc>
                <a:spcPct val="150000"/>
              </a:lnSpc>
              <a:spcBef>
                <a:spcPct val="0"/>
              </a:spcBef>
              <a:buClr>
                <a:schemeClr val="tx1"/>
              </a:buClr>
              <a:buSzTx/>
              <a:buFont typeface="Marlett" pitchFamily="2" charset="2"/>
              <a:buChar char="2"/>
              <a:defRPr/>
            </a:pPr>
            <a:r>
              <a:rPr lang="zh-CN" altLang="en-US" sz="2800" b="1">
                <a:solidFill>
                  <a:srgbClr val="003366"/>
                </a:solidFill>
                <a:effectLst>
                  <a:outerShdw blurRad="38100" dist="38100" dir="2700000" algn="tl">
                    <a:srgbClr val="C0C0C0"/>
                  </a:outerShdw>
                </a:effectLst>
              </a:rPr>
              <a:t>生产过程的运行组织：空间组织和时间组织</a:t>
            </a:r>
          </a:p>
          <a:p>
            <a:pPr lvl="1" eaLnBrk="1" hangingPunct="1">
              <a:lnSpc>
                <a:spcPct val="150000"/>
              </a:lnSpc>
              <a:spcBef>
                <a:spcPct val="0"/>
              </a:spcBef>
              <a:buClr>
                <a:schemeClr val="tx1"/>
              </a:buClr>
              <a:buSzTx/>
              <a:buFont typeface="Marlett" pitchFamily="2" charset="2"/>
              <a:buChar char="2"/>
              <a:defRPr/>
            </a:pPr>
            <a:r>
              <a:rPr lang="zh-CN" altLang="en-US" sz="2400" b="1"/>
              <a:t>时间组织</a:t>
            </a:r>
            <a:r>
              <a:rPr lang="zh-CN" altLang="en-US" sz="2400"/>
              <a:t>：</a:t>
            </a:r>
            <a:r>
              <a:rPr lang="en-US" altLang="zh-CN" sz="2400"/>
              <a:t>WIP(Work in Process)</a:t>
            </a:r>
            <a:r>
              <a:rPr lang="zh-CN" altLang="en-US" sz="2400"/>
              <a:t>物流的距离和速度，在制品（零组件和部件）在工序间的移动方式问题。</a:t>
            </a:r>
          </a:p>
          <a:p>
            <a:pPr lvl="2" eaLnBrk="1" hangingPunct="1">
              <a:lnSpc>
                <a:spcPct val="150000"/>
              </a:lnSpc>
              <a:spcBef>
                <a:spcPct val="0"/>
              </a:spcBef>
              <a:buClr>
                <a:schemeClr val="tx1"/>
              </a:buClr>
              <a:buSzTx/>
              <a:buFont typeface="Marlett" pitchFamily="2" charset="2"/>
              <a:buChar char="2"/>
              <a:defRPr/>
            </a:pPr>
            <a:r>
              <a:rPr lang="zh-CN" altLang="en-US" sz="2000" b="1"/>
              <a:t>顺序移动方式</a:t>
            </a:r>
            <a:r>
              <a:rPr lang="zh-CN" altLang="en-US" sz="2000"/>
              <a:t>：一批零件在一道工序全部加工完毕后，整批送到下一个工序进行加工。</a:t>
            </a:r>
          </a:p>
          <a:p>
            <a:pPr lvl="2" eaLnBrk="1" hangingPunct="1">
              <a:lnSpc>
                <a:spcPct val="150000"/>
              </a:lnSpc>
              <a:spcBef>
                <a:spcPct val="0"/>
              </a:spcBef>
              <a:buClr>
                <a:schemeClr val="tx1"/>
              </a:buClr>
              <a:buSzTx/>
              <a:buFont typeface="Marlett" pitchFamily="2" charset="2"/>
              <a:buChar char="2"/>
              <a:defRPr/>
            </a:pPr>
            <a:r>
              <a:rPr lang="zh-CN" altLang="en-US" sz="2000" b="1"/>
              <a:t>平行移动方式</a:t>
            </a:r>
            <a:r>
              <a:rPr lang="zh-CN" altLang="en-US" sz="2000"/>
              <a:t>：一批零件在一个工序加工完一个零件后，立即将这个零件送到下一道工序进行加工。</a:t>
            </a:r>
          </a:p>
          <a:p>
            <a:pPr lvl="2" eaLnBrk="1" hangingPunct="1">
              <a:lnSpc>
                <a:spcPct val="150000"/>
              </a:lnSpc>
              <a:spcBef>
                <a:spcPct val="0"/>
              </a:spcBef>
              <a:buClr>
                <a:schemeClr val="tx1"/>
              </a:buClr>
              <a:buSzTx/>
              <a:buFont typeface="Marlett" pitchFamily="2" charset="2"/>
              <a:buChar char="2"/>
              <a:defRPr/>
            </a:pPr>
            <a:r>
              <a:rPr lang="zh-CN" altLang="en-US" sz="2000" b="1"/>
              <a:t>平行顺序移动方式</a:t>
            </a:r>
            <a:r>
              <a:rPr lang="zh-CN" altLang="en-US" sz="2000"/>
              <a:t>：混合</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 calcmode="lin" valueType="num">
                                      <p:cBhvr additive="base">
                                        <p:cTn id="7" dur="500" fill="hold"/>
                                        <p:tgtEl>
                                          <p:spTgt spid="194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63">
                                            <p:txEl>
                                              <p:pRg st="1" end="1"/>
                                            </p:txEl>
                                          </p:spTgt>
                                        </p:tgtEl>
                                        <p:attrNameLst>
                                          <p:attrName>style.visibility</p:attrName>
                                        </p:attrNameLst>
                                      </p:cBhvr>
                                      <p:to>
                                        <p:strVal val="visible"/>
                                      </p:to>
                                    </p:set>
                                    <p:anim calcmode="lin" valueType="num">
                                      <p:cBhvr additive="base">
                                        <p:cTn id="13" dur="500" fill="hold"/>
                                        <p:tgtEl>
                                          <p:spTgt spid="194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 calcmode="lin" valueType="num">
                                      <p:cBhvr additive="base">
                                        <p:cTn id="19" dur="500" fill="hold"/>
                                        <p:tgtEl>
                                          <p:spTgt spid="1945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63">
                                            <p:txEl>
                                              <p:pRg st="3" end="3"/>
                                            </p:txEl>
                                          </p:spTgt>
                                        </p:tgtEl>
                                        <p:attrNameLst>
                                          <p:attrName>style.visibility</p:attrName>
                                        </p:attrNameLst>
                                      </p:cBhvr>
                                      <p:to>
                                        <p:strVal val="visible"/>
                                      </p:to>
                                    </p:set>
                                    <p:anim calcmode="lin" valueType="num">
                                      <p:cBhvr additive="base">
                                        <p:cTn id="25" dur="500" fill="hold"/>
                                        <p:tgtEl>
                                          <p:spTgt spid="1945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563">
                                            <p:txEl>
                                              <p:pRg st="4" end="4"/>
                                            </p:txEl>
                                          </p:spTgt>
                                        </p:tgtEl>
                                        <p:attrNameLst>
                                          <p:attrName>style.visibility</p:attrName>
                                        </p:attrNameLst>
                                      </p:cBhvr>
                                      <p:to>
                                        <p:strVal val="visible"/>
                                      </p:to>
                                    </p:set>
                                    <p:anim calcmode="lin" valueType="num">
                                      <p:cBhvr additive="base">
                                        <p:cTn id="31" dur="500" fill="hold"/>
                                        <p:tgtEl>
                                          <p:spTgt spid="1945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5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生产过程</a:t>
            </a:r>
          </a:p>
        </p:txBody>
      </p:sp>
      <p:sp>
        <p:nvSpPr>
          <p:cNvPr id="158723" name="Rectangle 3"/>
          <p:cNvSpPr>
            <a:spLocks noGrp="1" noChangeArrowheads="1"/>
          </p:cNvSpPr>
          <p:nvPr>
            <p:ph type="body" idx="1"/>
          </p:nvPr>
        </p:nvSpPr>
        <p:spPr>
          <a:xfrm>
            <a:off x="457200" y="1447800"/>
            <a:ext cx="8534400" cy="5410200"/>
          </a:xfrm>
        </p:spPr>
        <p:txBody>
          <a:bodyPr/>
          <a:lstStyle/>
          <a:p>
            <a:pPr eaLnBrk="1" hangingPunct="1">
              <a:lnSpc>
                <a:spcPct val="150000"/>
              </a:lnSpc>
              <a:spcBef>
                <a:spcPct val="0"/>
              </a:spcBef>
              <a:buClr>
                <a:schemeClr val="tx1"/>
              </a:buClr>
              <a:buSzTx/>
              <a:buFont typeface="Marlett" pitchFamily="2" charset="2"/>
              <a:buChar char="2"/>
              <a:defRPr/>
            </a:pPr>
            <a:r>
              <a:rPr lang="zh-CN" altLang="en-US" sz="2800" b="1">
                <a:solidFill>
                  <a:srgbClr val="003366"/>
                </a:solidFill>
                <a:effectLst>
                  <a:outerShdw blurRad="38100" dist="38100" dir="2700000" algn="tl">
                    <a:srgbClr val="C0C0C0"/>
                  </a:outerShdw>
                </a:effectLst>
              </a:rPr>
              <a:t>生产过程的管理机制</a:t>
            </a:r>
          </a:p>
          <a:p>
            <a:pPr lvl="1" eaLnBrk="1" hangingPunct="1">
              <a:lnSpc>
                <a:spcPct val="150000"/>
              </a:lnSpc>
              <a:spcBef>
                <a:spcPct val="0"/>
              </a:spcBef>
              <a:buClr>
                <a:schemeClr val="tx1"/>
              </a:buClr>
              <a:buSzTx/>
              <a:buFont typeface="Marlett" pitchFamily="2" charset="2"/>
              <a:buChar char="2"/>
              <a:defRPr/>
            </a:pPr>
            <a:r>
              <a:rPr lang="zh-CN" altLang="en-US" sz="2400" b="1">
                <a:solidFill>
                  <a:srgbClr val="003366"/>
                </a:solidFill>
                <a:effectLst>
                  <a:outerShdw blurRad="38100" dist="38100" dir="2700000" algn="tl">
                    <a:srgbClr val="C0C0C0"/>
                  </a:outerShdw>
                </a:effectLst>
              </a:rPr>
              <a:t>为了使生产过程的各个环节能协调一致地按预定目标顺利地运行，必须建立合适的生产过程管理机制</a:t>
            </a:r>
          </a:p>
          <a:p>
            <a:pPr lvl="1" eaLnBrk="1" hangingPunct="1">
              <a:lnSpc>
                <a:spcPct val="150000"/>
              </a:lnSpc>
              <a:spcBef>
                <a:spcPct val="0"/>
              </a:spcBef>
              <a:buClr>
                <a:schemeClr val="tx1"/>
              </a:buClr>
              <a:buSzTx/>
              <a:buFont typeface="Marlett" pitchFamily="2" charset="2"/>
              <a:buChar char="2"/>
              <a:defRPr/>
            </a:pPr>
            <a:r>
              <a:rPr lang="zh-CN" altLang="en-US" sz="2400" b="1"/>
              <a:t>生产任务的性质</a:t>
            </a:r>
            <a:r>
              <a:rPr lang="zh-CN" altLang="en-US" sz="2400"/>
              <a:t>：任务性质影响生产过程的运行组织，对应不同的生产过程管理机制。</a:t>
            </a:r>
          </a:p>
          <a:p>
            <a:pPr lvl="1" eaLnBrk="1" hangingPunct="1">
              <a:lnSpc>
                <a:spcPct val="150000"/>
              </a:lnSpc>
              <a:spcBef>
                <a:spcPct val="50000"/>
              </a:spcBef>
              <a:buClr>
                <a:schemeClr val="tx1"/>
              </a:buClr>
              <a:buSzTx/>
              <a:buFont typeface="Marlett" pitchFamily="2" charset="2"/>
              <a:buChar char="2"/>
              <a:defRPr/>
            </a:pPr>
            <a:r>
              <a:rPr lang="zh-CN" altLang="en-US" sz="2400">
                <a:solidFill>
                  <a:srgbClr val="003366"/>
                </a:solidFill>
              </a:rPr>
              <a:t>生产人员的组织和管理规则</a:t>
            </a:r>
          </a:p>
          <a:p>
            <a:pPr lvl="1" eaLnBrk="1" hangingPunct="1">
              <a:lnSpc>
                <a:spcPct val="150000"/>
              </a:lnSpc>
              <a:spcBef>
                <a:spcPct val="0"/>
              </a:spcBef>
              <a:buClr>
                <a:schemeClr val="tx1"/>
              </a:buClr>
              <a:buSzTx/>
              <a:buFont typeface="Marlett" pitchFamily="2" charset="2"/>
              <a:buChar char="2"/>
              <a:defRPr/>
            </a:pPr>
            <a:r>
              <a:rPr lang="zh-CN" altLang="en-US" sz="2400">
                <a:solidFill>
                  <a:srgbClr val="003366"/>
                </a:solidFill>
              </a:rPr>
              <a:t>生产计划系统</a:t>
            </a:r>
          </a:p>
          <a:p>
            <a:pPr lvl="1" eaLnBrk="1" hangingPunct="1">
              <a:lnSpc>
                <a:spcPct val="150000"/>
              </a:lnSpc>
              <a:spcBef>
                <a:spcPct val="0"/>
              </a:spcBef>
              <a:buClr>
                <a:schemeClr val="tx1"/>
              </a:buClr>
              <a:buSzTx/>
              <a:buFont typeface="Marlett" pitchFamily="2" charset="2"/>
              <a:buChar char="2"/>
              <a:defRPr/>
            </a:pPr>
            <a:r>
              <a:rPr lang="zh-CN" altLang="en-US" sz="2400">
                <a:solidFill>
                  <a:srgbClr val="003366"/>
                </a:solidFill>
              </a:rPr>
              <a:t>生产监控系统</a:t>
            </a:r>
          </a:p>
          <a:p>
            <a:pPr lvl="1" eaLnBrk="1" hangingPunct="1">
              <a:lnSpc>
                <a:spcPct val="150000"/>
              </a:lnSpc>
              <a:spcBef>
                <a:spcPct val="0"/>
              </a:spcBef>
              <a:buClr>
                <a:schemeClr val="tx1"/>
              </a:buClr>
              <a:buSzTx/>
              <a:buFont typeface="Marlett" pitchFamily="2" charset="2"/>
              <a:buChar char="2"/>
              <a:defRPr/>
            </a:pPr>
            <a:r>
              <a:rPr lang="zh-CN" altLang="en-US" sz="2400">
                <a:solidFill>
                  <a:srgbClr val="003366"/>
                </a:solidFill>
              </a:rPr>
              <a:t>生产考核制度</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23">
                                            <p:txEl>
                                              <p:pRg st="1" end="1"/>
                                            </p:txEl>
                                          </p:spTgt>
                                        </p:tgtEl>
                                        <p:attrNameLst>
                                          <p:attrName>style.visibility</p:attrName>
                                        </p:attrNameLst>
                                      </p:cBhvr>
                                      <p:to>
                                        <p:strVal val="visible"/>
                                      </p:to>
                                    </p:set>
                                    <p:anim calcmode="lin" valueType="num">
                                      <p:cBhvr additive="base">
                                        <p:cTn id="13" dur="500" fill="hold"/>
                                        <p:tgtEl>
                                          <p:spTgt spid="158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8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3">
                                            <p:txEl>
                                              <p:pRg st="2" end="2"/>
                                            </p:txEl>
                                          </p:spTgt>
                                        </p:tgtEl>
                                        <p:attrNameLst>
                                          <p:attrName>style.visibility</p:attrName>
                                        </p:attrNameLst>
                                      </p:cBhvr>
                                      <p:to>
                                        <p:strVal val="visible"/>
                                      </p:to>
                                    </p:set>
                                    <p:anim calcmode="lin" valueType="num">
                                      <p:cBhvr additive="base">
                                        <p:cTn id="19" dur="500" fill="hold"/>
                                        <p:tgtEl>
                                          <p:spTgt spid="158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8723">
                                            <p:txEl>
                                              <p:pRg st="3" end="3"/>
                                            </p:txEl>
                                          </p:spTgt>
                                        </p:tgtEl>
                                        <p:attrNameLst>
                                          <p:attrName>style.visibility</p:attrName>
                                        </p:attrNameLst>
                                      </p:cBhvr>
                                      <p:to>
                                        <p:strVal val="visible"/>
                                      </p:to>
                                    </p:set>
                                    <p:anim calcmode="lin" valueType="num">
                                      <p:cBhvr additive="base">
                                        <p:cTn id="25" dur="500" fill="hold"/>
                                        <p:tgtEl>
                                          <p:spTgt spid="158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8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8723">
                                            <p:txEl>
                                              <p:pRg st="4" end="4"/>
                                            </p:txEl>
                                          </p:spTgt>
                                        </p:tgtEl>
                                        <p:attrNameLst>
                                          <p:attrName>style.visibility</p:attrName>
                                        </p:attrNameLst>
                                      </p:cBhvr>
                                      <p:to>
                                        <p:strVal val="visible"/>
                                      </p:to>
                                    </p:set>
                                    <p:anim calcmode="lin" valueType="num">
                                      <p:cBhvr additive="base">
                                        <p:cTn id="31" dur="500" fill="hold"/>
                                        <p:tgtEl>
                                          <p:spTgt spid="158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87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8723">
                                            <p:txEl>
                                              <p:pRg st="5" end="5"/>
                                            </p:txEl>
                                          </p:spTgt>
                                        </p:tgtEl>
                                        <p:attrNameLst>
                                          <p:attrName>style.visibility</p:attrName>
                                        </p:attrNameLst>
                                      </p:cBhvr>
                                      <p:to>
                                        <p:strVal val="visible"/>
                                      </p:to>
                                    </p:set>
                                    <p:anim calcmode="lin" valueType="num">
                                      <p:cBhvr additive="base">
                                        <p:cTn id="37" dur="500" fill="hold"/>
                                        <p:tgtEl>
                                          <p:spTgt spid="1587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87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8723">
                                            <p:txEl>
                                              <p:pRg st="6" end="6"/>
                                            </p:txEl>
                                          </p:spTgt>
                                        </p:tgtEl>
                                        <p:attrNameLst>
                                          <p:attrName>style.visibility</p:attrName>
                                        </p:attrNameLst>
                                      </p:cBhvr>
                                      <p:to>
                                        <p:strVal val="visible"/>
                                      </p:to>
                                    </p:set>
                                    <p:anim calcmode="lin" valueType="num">
                                      <p:cBhvr additive="base">
                                        <p:cTn id="43" dur="500" fill="hold"/>
                                        <p:tgtEl>
                                          <p:spTgt spid="1587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87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生产类型</a:t>
            </a:r>
          </a:p>
        </p:txBody>
      </p:sp>
      <p:sp>
        <p:nvSpPr>
          <p:cNvPr id="159747" name="Rectangle 3"/>
          <p:cNvSpPr>
            <a:spLocks noGrp="1" noChangeArrowheads="1"/>
          </p:cNvSpPr>
          <p:nvPr>
            <p:ph type="body" idx="1"/>
          </p:nvPr>
        </p:nvSpPr>
        <p:spPr>
          <a:xfrm>
            <a:off x="457200" y="1447800"/>
            <a:ext cx="8534400" cy="5181600"/>
          </a:xfrm>
        </p:spPr>
        <p:txBody>
          <a:bodyPr/>
          <a:lstStyle/>
          <a:p>
            <a:pPr eaLnBrk="1" hangingPunct="1">
              <a:lnSpc>
                <a:spcPct val="140000"/>
              </a:lnSpc>
              <a:spcBef>
                <a:spcPct val="0"/>
              </a:spcBef>
              <a:buClr>
                <a:schemeClr val="tx1"/>
              </a:buClr>
              <a:buSzTx/>
              <a:buFont typeface="Marlett" pitchFamily="2" charset="2"/>
              <a:buChar char="2"/>
              <a:defRPr/>
            </a:pPr>
            <a:r>
              <a:rPr lang="zh-CN" altLang="en-US" sz="2400" b="1" dirty="0">
                <a:solidFill>
                  <a:srgbClr val="003366"/>
                </a:solidFill>
                <a:effectLst>
                  <a:outerShdw blurRad="38100" dist="38100" dir="2700000" algn="tl">
                    <a:srgbClr val="C0C0C0"/>
                  </a:outerShdw>
                </a:effectLst>
              </a:rPr>
              <a:t>目的</a:t>
            </a:r>
            <a:r>
              <a:rPr lang="zh-CN" altLang="en-US" sz="2400" dirty="0"/>
              <a:t>：以分类为基础，针对生产过程的特征及其运行规律设计与之相适应的生产计划与控制系统。</a:t>
            </a:r>
          </a:p>
          <a:p>
            <a:pPr eaLnBrk="1" hangingPunct="1">
              <a:lnSpc>
                <a:spcPct val="140000"/>
              </a:lnSpc>
              <a:spcBef>
                <a:spcPct val="50000"/>
              </a:spcBef>
              <a:buClr>
                <a:schemeClr val="tx1"/>
              </a:buClr>
              <a:buSzTx/>
              <a:buFont typeface="Marlett" pitchFamily="2" charset="2"/>
              <a:buChar char="2"/>
              <a:defRPr/>
            </a:pPr>
            <a:r>
              <a:rPr lang="zh-CN" altLang="en-US" sz="2400" b="1" dirty="0">
                <a:solidFill>
                  <a:srgbClr val="003366"/>
                </a:solidFill>
                <a:effectLst>
                  <a:outerShdw blurRad="38100" dist="38100" dir="2700000" algn="tl">
                    <a:srgbClr val="C0C0C0"/>
                  </a:outerShdw>
                </a:effectLst>
              </a:rPr>
              <a:t>按照产品的使用性能分类</a:t>
            </a:r>
          </a:p>
          <a:p>
            <a:pPr lvl="1" eaLnBrk="1" hangingPunct="1">
              <a:lnSpc>
                <a:spcPct val="140000"/>
              </a:lnSpc>
              <a:spcBef>
                <a:spcPct val="0"/>
              </a:spcBef>
              <a:buClr>
                <a:schemeClr val="tx1"/>
              </a:buClr>
              <a:buSzTx/>
              <a:buFont typeface="Marlett" pitchFamily="2" charset="2"/>
              <a:buChar char="2"/>
              <a:defRPr/>
            </a:pPr>
            <a:r>
              <a:rPr lang="zh-CN" altLang="en-US" sz="2000" dirty="0"/>
              <a:t>通用产品、专用产品</a:t>
            </a:r>
            <a:endParaRPr lang="en-US" altLang="zh-CN" sz="2000" dirty="0"/>
          </a:p>
          <a:p>
            <a:pPr lvl="1" eaLnBrk="1" hangingPunct="1">
              <a:lnSpc>
                <a:spcPct val="140000"/>
              </a:lnSpc>
              <a:spcBef>
                <a:spcPct val="0"/>
              </a:spcBef>
              <a:buClr>
                <a:schemeClr val="tx1"/>
              </a:buClr>
              <a:buSzTx/>
              <a:buFont typeface="Marlett" pitchFamily="2" charset="2"/>
              <a:buChar char="2"/>
              <a:defRPr/>
            </a:pPr>
            <a:endParaRPr lang="zh-CN" altLang="en-US" sz="2000" dirty="0"/>
          </a:p>
          <a:p>
            <a:pPr eaLnBrk="1" hangingPunct="1">
              <a:lnSpc>
                <a:spcPct val="140000"/>
              </a:lnSpc>
              <a:spcBef>
                <a:spcPct val="0"/>
              </a:spcBef>
              <a:buClr>
                <a:schemeClr val="tx1"/>
              </a:buClr>
              <a:buSzTx/>
              <a:buFont typeface="Marlett" pitchFamily="2" charset="2"/>
              <a:buChar char="2"/>
              <a:defRPr/>
            </a:pPr>
            <a:r>
              <a:rPr lang="zh-CN" altLang="en-US" sz="2400" b="1" dirty="0">
                <a:solidFill>
                  <a:srgbClr val="003366"/>
                </a:solidFill>
                <a:effectLst>
                  <a:outerShdw blurRad="38100" dist="38100" dir="2700000" algn="tl">
                    <a:srgbClr val="C0C0C0"/>
                  </a:outerShdw>
                </a:effectLst>
              </a:rPr>
              <a:t>按照产品的结构特征分类</a:t>
            </a:r>
          </a:p>
          <a:p>
            <a:pPr lvl="1" eaLnBrk="1" hangingPunct="1">
              <a:lnSpc>
                <a:spcPct val="140000"/>
              </a:lnSpc>
              <a:spcBef>
                <a:spcPct val="0"/>
              </a:spcBef>
              <a:buClr>
                <a:schemeClr val="tx1"/>
              </a:buClr>
              <a:buSzTx/>
              <a:buFont typeface="Marlett" pitchFamily="2" charset="2"/>
              <a:buChar char="2"/>
              <a:defRPr/>
            </a:pPr>
            <a:r>
              <a:rPr lang="zh-CN" altLang="en-US" sz="2000" dirty="0"/>
              <a:t>“三化程度”：系列化、通用化、标准化</a:t>
            </a:r>
            <a:endParaRPr lang="en-US" altLang="zh-CN" sz="2000" dirty="0"/>
          </a:p>
          <a:p>
            <a:pPr lvl="1" eaLnBrk="1" hangingPunct="1">
              <a:lnSpc>
                <a:spcPct val="140000"/>
              </a:lnSpc>
              <a:spcBef>
                <a:spcPct val="0"/>
              </a:spcBef>
              <a:buClr>
                <a:schemeClr val="tx1"/>
              </a:buClr>
              <a:buSzTx/>
              <a:buFont typeface="Marlett" pitchFamily="2" charset="2"/>
              <a:buChar char="2"/>
              <a:defRPr/>
            </a:pPr>
            <a:endParaRPr lang="zh-CN" altLang="en-US" sz="2000" dirty="0"/>
          </a:p>
          <a:p>
            <a:pPr eaLnBrk="1" hangingPunct="1">
              <a:lnSpc>
                <a:spcPct val="140000"/>
              </a:lnSpc>
              <a:spcBef>
                <a:spcPct val="0"/>
              </a:spcBef>
              <a:buClr>
                <a:schemeClr val="tx1"/>
              </a:buClr>
              <a:buSzTx/>
              <a:buFont typeface="Marlett" pitchFamily="2" charset="2"/>
              <a:buChar char="2"/>
              <a:defRPr/>
            </a:pPr>
            <a:r>
              <a:rPr lang="zh-CN" altLang="en-US" sz="2400" b="1" dirty="0">
                <a:solidFill>
                  <a:srgbClr val="003366"/>
                </a:solidFill>
                <a:effectLst>
                  <a:outerShdw blurRad="38100" dist="38100" dir="2700000" algn="tl">
                    <a:srgbClr val="C0C0C0"/>
                  </a:outerShdw>
                </a:effectLst>
              </a:rPr>
              <a:t>按照生产工艺特征分类</a:t>
            </a:r>
          </a:p>
          <a:p>
            <a:pPr lvl="1" eaLnBrk="1" hangingPunct="1">
              <a:lnSpc>
                <a:spcPct val="140000"/>
              </a:lnSpc>
              <a:spcBef>
                <a:spcPct val="0"/>
              </a:spcBef>
              <a:buClr>
                <a:schemeClr val="tx1"/>
              </a:buClr>
              <a:buSzTx/>
              <a:buFont typeface="Marlett" pitchFamily="2" charset="2"/>
              <a:buChar char="2"/>
              <a:defRPr/>
            </a:pPr>
            <a:r>
              <a:rPr lang="zh-CN" altLang="en-US" sz="2000" dirty="0"/>
              <a:t>工艺过程连续的流程生产型、工艺过程离散的加工装配型</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9747">
                                            <p:txEl>
                                              <p:pRg st="4" end="4"/>
                                            </p:txEl>
                                          </p:spTgt>
                                        </p:tgtEl>
                                        <p:attrNameLst>
                                          <p:attrName>style.visibility</p:attrName>
                                        </p:attrNameLst>
                                      </p:cBhvr>
                                      <p:to>
                                        <p:strVal val="visible"/>
                                      </p:to>
                                    </p:set>
                                    <p:anim calcmode="lin" valueType="num">
                                      <p:cBhvr additive="base">
                                        <p:cTn id="25" dur="500" fill="hold"/>
                                        <p:tgtEl>
                                          <p:spTgt spid="1597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9747">
                                            <p:txEl>
                                              <p:pRg st="5" end="5"/>
                                            </p:txEl>
                                          </p:spTgt>
                                        </p:tgtEl>
                                        <p:attrNameLst>
                                          <p:attrName>style.visibility</p:attrName>
                                        </p:attrNameLst>
                                      </p:cBhvr>
                                      <p:to>
                                        <p:strVal val="visible"/>
                                      </p:to>
                                    </p:set>
                                    <p:anim calcmode="lin" valueType="num">
                                      <p:cBhvr additive="base">
                                        <p:cTn id="31" dur="500" fill="hold"/>
                                        <p:tgtEl>
                                          <p:spTgt spid="15974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97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9747">
                                            <p:txEl>
                                              <p:pRg st="7" end="7"/>
                                            </p:txEl>
                                          </p:spTgt>
                                        </p:tgtEl>
                                        <p:attrNameLst>
                                          <p:attrName>style.visibility</p:attrName>
                                        </p:attrNameLst>
                                      </p:cBhvr>
                                      <p:to>
                                        <p:strVal val="visible"/>
                                      </p:to>
                                    </p:set>
                                    <p:anim calcmode="lin" valueType="num">
                                      <p:cBhvr additive="base">
                                        <p:cTn id="37" dur="500" fill="hold"/>
                                        <p:tgtEl>
                                          <p:spTgt spid="15974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9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9747">
                                            <p:txEl>
                                              <p:pRg st="8" end="8"/>
                                            </p:txEl>
                                          </p:spTgt>
                                        </p:tgtEl>
                                        <p:attrNameLst>
                                          <p:attrName>style.visibility</p:attrName>
                                        </p:attrNameLst>
                                      </p:cBhvr>
                                      <p:to>
                                        <p:strVal val="visible"/>
                                      </p:to>
                                    </p:set>
                                    <p:anim calcmode="lin" valueType="num">
                                      <p:cBhvr additive="base">
                                        <p:cTn id="43" dur="500" fill="hold"/>
                                        <p:tgtEl>
                                          <p:spTgt spid="159747">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97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生产类型</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graphicFrame>
        <p:nvGraphicFramePr>
          <p:cNvPr id="6" name="Group 74"/>
          <p:cNvGraphicFramePr>
            <a:graphicFrameLocks noGrp="1"/>
          </p:cNvGraphicFramePr>
          <p:nvPr/>
        </p:nvGraphicFramePr>
        <p:xfrm>
          <a:off x="381000" y="1266825"/>
          <a:ext cx="8382000" cy="5584818"/>
        </p:xfrm>
        <a:graphic>
          <a:graphicData uri="http://schemas.openxmlformats.org/drawingml/2006/table">
            <a:tbl>
              <a:tblPr/>
              <a:tblGrid>
                <a:gridCol w="2471738">
                  <a:extLst>
                    <a:ext uri="{9D8B030D-6E8A-4147-A177-3AD203B41FA5}">
                      <a16:colId xmlns:a16="http://schemas.microsoft.com/office/drawing/2014/main" val="4102276187"/>
                    </a:ext>
                  </a:extLst>
                </a:gridCol>
                <a:gridCol w="2955925">
                  <a:extLst>
                    <a:ext uri="{9D8B030D-6E8A-4147-A177-3AD203B41FA5}">
                      <a16:colId xmlns:a16="http://schemas.microsoft.com/office/drawing/2014/main" val="84569302"/>
                    </a:ext>
                  </a:extLst>
                </a:gridCol>
                <a:gridCol w="2954337">
                  <a:extLst>
                    <a:ext uri="{9D8B030D-6E8A-4147-A177-3AD203B41FA5}">
                      <a16:colId xmlns:a16="http://schemas.microsoft.com/office/drawing/2014/main" val="1650765567"/>
                    </a:ext>
                  </a:extLst>
                </a:gridCol>
              </a:tblGrid>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特征</a:t>
                      </a:r>
                      <a:endParaRPr kumimoji="0" lang="zh-CN" altLang="en-US" sz="14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流程型生产</a:t>
                      </a:r>
                      <a:endParaRPr kumimoji="0" lang="zh-CN" altLang="en-US" sz="14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加工装配型生产</a:t>
                      </a:r>
                      <a:endParaRPr kumimoji="0" lang="zh-CN" altLang="en-US" sz="14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986612148"/>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产品品种数</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较少</a:t>
                      </a:r>
                      <a:endParaRPr kumimoji="0" lang="zh-CN" altLang="en-US" sz="14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较多</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5476562"/>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产品差别</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较多标准产品</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较多用户要求的产品</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1902567"/>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营销特点</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依靠产品的价格与可获性</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依靠产品的特点</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8551425"/>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资本</a:t>
                      </a:r>
                      <a:r>
                        <a:rPr kumimoji="0" lang="en-US" altLang="zh-CN"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劳力</a:t>
                      </a:r>
                      <a:r>
                        <a:rPr kumimoji="0" lang="en-US" altLang="zh-CN"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材料密集</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资本密集</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劳力、材料密集</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6876620"/>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自动化程度</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较高</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较低</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5881055"/>
                  </a:ext>
                </a:extLst>
              </a:tr>
              <a:tr h="372243">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设备布置的性质</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流水式</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工艺</a:t>
                      </a:r>
                      <a:r>
                        <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cs typeface="Times New Roman" panose="02020603050405020304" pitchFamily="18" charset="0"/>
                        </a:rPr>
                        <a:t>“</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机群</a:t>
                      </a:r>
                      <a:r>
                        <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cs typeface="Times New Roman" panose="02020603050405020304" pitchFamily="18" charset="0"/>
                        </a:rPr>
                        <a:t>”</a:t>
                      </a: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或流水生产</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119834"/>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设备布置的柔性</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较低</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较高</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7725820"/>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生产能力</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可明确规定</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模糊的</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527204"/>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扩充能力的周期</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较长</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较短</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029422"/>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对设备可靠性要求</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高</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较低</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2998399"/>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维修的性质</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停产检修</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多数为局部修理</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4347849"/>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原材料品种数</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较少</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较多</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4593274"/>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能源消耗</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较高</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较低</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6825957"/>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在制品库存</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较低</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较高</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2660452"/>
                  </a:ext>
                </a:extLst>
              </a:tr>
              <a:tr h="3475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副产品</a:t>
                      </a:r>
                      <a:endParaRPr kumimoji="0" lang="zh-CN" altLang="en-US" sz="14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较多</a:t>
                      </a:r>
                      <a:endParaRPr kumimoji="0" lang="zh-CN" altLang="en-US" sz="14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较少</a:t>
                      </a:r>
                      <a:endParaRPr kumimoji="0" lang="zh-CN" altLang="en-US" sz="14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1272114"/>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生产类型</a:t>
            </a:r>
          </a:p>
        </p:txBody>
      </p:sp>
      <p:sp>
        <p:nvSpPr>
          <p:cNvPr id="159747" name="Rectangle 3"/>
          <p:cNvSpPr>
            <a:spLocks noGrp="1" noChangeArrowheads="1"/>
          </p:cNvSpPr>
          <p:nvPr>
            <p:ph type="body" idx="1"/>
          </p:nvPr>
        </p:nvSpPr>
        <p:spPr>
          <a:xfrm>
            <a:off x="457200" y="1447800"/>
            <a:ext cx="8534400" cy="5181600"/>
          </a:xfrm>
        </p:spPr>
        <p:txBody>
          <a:bodyPr/>
          <a:lstStyle/>
          <a:p>
            <a:pPr eaLnBrk="1" hangingPunct="1">
              <a:lnSpc>
                <a:spcPct val="140000"/>
              </a:lnSpc>
              <a:spcBef>
                <a:spcPct val="0"/>
              </a:spcBef>
              <a:buClr>
                <a:schemeClr val="tx1"/>
              </a:buClr>
              <a:buSzTx/>
              <a:buFont typeface="Marlett" pitchFamily="2" charset="2"/>
              <a:buChar char="2"/>
              <a:defRPr/>
            </a:pPr>
            <a:r>
              <a:rPr lang="zh-CN" altLang="en-US" sz="2400" b="1" dirty="0">
                <a:solidFill>
                  <a:srgbClr val="003366"/>
                </a:solidFill>
                <a:effectLst>
                  <a:outerShdw blurRad="38100" dist="38100" dir="2700000" algn="tl">
                    <a:srgbClr val="C0C0C0"/>
                  </a:outerShdw>
                </a:effectLst>
              </a:rPr>
              <a:t>按照生产的稳定性和重复性分类</a:t>
            </a:r>
          </a:p>
          <a:p>
            <a:pPr lvl="1" eaLnBrk="1" hangingPunct="1">
              <a:lnSpc>
                <a:spcPct val="140000"/>
              </a:lnSpc>
              <a:spcBef>
                <a:spcPct val="0"/>
              </a:spcBef>
              <a:buClr>
                <a:schemeClr val="tx1"/>
              </a:buClr>
              <a:buSzTx/>
              <a:buFont typeface="Marlett" pitchFamily="2" charset="2"/>
              <a:buChar char="2"/>
              <a:defRPr/>
            </a:pPr>
            <a:r>
              <a:rPr lang="zh-CN" altLang="en-US" sz="2000" dirty="0"/>
              <a:t>大批量生产（</a:t>
            </a:r>
            <a:r>
              <a:rPr lang="en-US" altLang="zh-CN" sz="2000" dirty="0"/>
              <a:t>Mass production</a:t>
            </a:r>
            <a:r>
              <a:rPr lang="zh-CN" altLang="en-US" sz="2000" dirty="0"/>
              <a:t>）</a:t>
            </a:r>
            <a:endParaRPr lang="en-US" altLang="zh-CN" sz="2000" dirty="0"/>
          </a:p>
          <a:p>
            <a:pPr lvl="1" eaLnBrk="1" hangingPunct="1">
              <a:lnSpc>
                <a:spcPct val="140000"/>
              </a:lnSpc>
              <a:spcBef>
                <a:spcPct val="0"/>
              </a:spcBef>
              <a:buClr>
                <a:schemeClr val="tx1"/>
              </a:buClr>
              <a:buSzTx/>
              <a:buFont typeface="Marlett" pitchFamily="2" charset="2"/>
              <a:buChar char="2"/>
              <a:defRPr/>
            </a:pPr>
            <a:r>
              <a:rPr lang="zh-CN" altLang="en-US" sz="2000" dirty="0"/>
              <a:t>成批生产（</a:t>
            </a:r>
            <a:r>
              <a:rPr lang="en-US" altLang="zh-CN" sz="2000" dirty="0"/>
              <a:t>Batch production</a:t>
            </a:r>
            <a:r>
              <a:rPr lang="zh-CN" altLang="en-US" sz="2000" dirty="0"/>
              <a:t>）</a:t>
            </a:r>
            <a:endParaRPr lang="en-US" altLang="zh-CN" sz="2000" dirty="0"/>
          </a:p>
          <a:p>
            <a:pPr lvl="1" eaLnBrk="1" hangingPunct="1">
              <a:lnSpc>
                <a:spcPct val="140000"/>
              </a:lnSpc>
              <a:spcBef>
                <a:spcPct val="0"/>
              </a:spcBef>
              <a:buClr>
                <a:schemeClr val="tx1"/>
              </a:buClr>
              <a:buSzTx/>
              <a:buFont typeface="Marlett" pitchFamily="2" charset="2"/>
              <a:buChar char="2"/>
              <a:defRPr/>
            </a:pPr>
            <a:r>
              <a:rPr lang="zh-CN" altLang="en-US" sz="2000" dirty="0"/>
              <a:t>单件小批生产（</a:t>
            </a:r>
            <a:r>
              <a:rPr lang="en-US" altLang="zh-CN" sz="2000" dirty="0"/>
              <a:t>Project</a:t>
            </a:r>
            <a:r>
              <a:rPr lang="zh-CN" altLang="en-US" sz="2000" dirty="0"/>
              <a:t>）</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graphicFrame>
        <p:nvGraphicFramePr>
          <p:cNvPr id="6" name="Group 50"/>
          <p:cNvGraphicFramePr>
            <a:graphicFrameLocks/>
          </p:cNvGraphicFramePr>
          <p:nvPr/>
        </p:nvGraphicFramePr>
        <p:xfrm>
          <a:off x="876300" y="3500438"/>
          <a:ext cx="7391400" cy="3021012"/>
        </p:xfrm>
        <a:graphic>
          <a:graphicData uri="http://schemas.openxmlformats.org/drawingml/2006/table">
            <a:tbl>
              <a:tblPr/>
              <a:tblGrid>
                <a:gridCol w="1847850">
                  <a:extLst>
                    <a:ext uri="{9D8B030D-6E8A-4147-A177-3AD203B41FA5}">
                      <a16:colId xmlns:a16="http://schemas.microsoft.com/office/drawing/2014/main" val="2779206066"/>
                    </a:ext>
                  </a:extLst>
                </a:gridCol>
                <a:gridCol w="1847850">
                  <a:extLst>
                    <a:ext uri="{9D8B030D-6E8A-4147-A177-3AD203B41FA5}">
                      <a16:colId xmlns:a16="http://schemas.microsoft.com/office/drawing/2014/main" val="4201521121"/>
                    </a:ext>
                  </a:extLst>
                </a:gridCol>
                <a:gridCol w="1847850">
                  <a:extLst>
                    <a:ext uri="{9D8B030D-6E8A-4147-A177-3AD203B41FA5}">
                      <a16:colId xmlns:a16="http://schemas.microsoft.com/office/drawing/2014/main" val="975074696"/>
                    </a:ext>
                  </a:extLst>
                </a:gridCol>
                <a:gridCol w="1847850">
                  <a:extLst>
                    <a:ext uri="{9D8B030D-6E8A-4147-A177-3AD203B41FA5}">
                      <a16:colId xmlns:a16="http://schemas.microsoft.com/office/drawing/2014/main" val="1974538062"/>
                    </a:ext>
                  </a:extLst>
                </a:gridCol>
              </a:tblGrid>
              <a:tr h="420668">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类型</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大批量生产</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成批生产</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单件小批生产</a:t>
                      </a:r>
                      <a:endParaRPr kumimoji="0" lang="zh-CN" altLang="en-US" sz="18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430167533"/>
                  </a:ext>
                </a:extLst>
              </a:tr>
              <a:tr h="430258">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品种</a:t>
                      </a:r>
                      <a:endPar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少</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较多</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很多</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188047"/>
                  </a:ext>
                </a:extLst>
              </a:tr>
              <a:tr h="420668">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产量</a:t>
                      </a:r>
                      <a:endPar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大</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中</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9578998"/>
                  </a:ext>
                </a:extLst>
              </a:tr>
              <a:tr h="420668">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设备</a:t>
                      </a:r>
                      <a:endPar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专用</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部分通用</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通用</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1269241"/>
                  </a:ext>
                </a:extLst>
              </a:tr>
              <a:tr h="420668">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生产周期</a:t>
                      </a:r>
                      <a:endPar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短</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长短不一</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长</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4333907"/>
                  </a:ext>
                </a:extLst>
              </a:tr>
              <a:tr h="420668">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成本</a:t>
                      </a:r>
                      <a:endPar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低</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中</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高</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7943474"/>
                  </a:ext>
                </a:extLst>
              </a:tr>
              <a:tr h="487414">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追求目标</a:t>
                      </a:r>
                      <a:endPar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5" marB="45725"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连续性</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均衡性</a:t>
                      </a:r>
                      <a:endParaRPr kumimoji="0" lang="zh-CN" altLang="en-US" sz="18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柔性</a:t>
                      </a:r>
                      <a:endParaRPr kumimoji="0" lang="zh-CN" altLang="en-US" sz="18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T="45725" marB="45725"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69763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9747">
                                            <p:txEl>
                                              <p:pRg st="3" end="3"/>
                                            </p:txEl>
                                          </p:spTgt>
                                        </p:tgtEl>
                                        <p:attrNameLst>
                                          <p:attrName>style.visibility</p:attrName>
                                        </p:attrNameLst>
                                      </p:cBhvr>
                                      <p:to>
                                        <p:strVal val="visible"/>
                                      </p:to>
                                    </p:set>
                                    <p:anim calcmode="lin" valueType="num">
                                      <p:cBhvr additive="base">
                                        <p:cTn id="25" dur="500" fill="hold"/>
                                        <p:tgtEl>
                                          <p:spTgt spid="159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9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生产类型</a:t>
            </a:r>
          </a:p>
        </p:txBody>
      </p:sp>
      <p:sp>
        <p:nvSpPr>
          <p:cNvPr id="159747" name="Rectangle 3"/>
          <p:cNvSpPr>
            <a:spLocks noGrp="1" noChangeArrowheads="1"/>
          </p:cNvSpPr>
          <p:nvPr>
            <p:ph type="body" idx="1"/>
          </p:nvPr>
        </p:nvSpPr>
        <p:spPr>
          <a:xfrm>
            <a:off x="457200" y="1447800"/>
            <a:ext cx="8534400" cy="5181600"/>
          </a:xfrm>
        </p:spPr>
        <p:txBody>
          <a:bodyPr/>
          <a:lstStyle/>
          <a:p>
            <a:pPr eaLnBrk="1" hangingPunct="1">
              <a:lnSpc>
                <a:spcPct val="140000"/>
              </a:lnSpc>
              <a:spcBef>
                <a:spcPct val="0"/>
              </a:spcBef>
              <a:buClr>
                <a:schemeClr val="tx1"/>
              </a:buClr>
              <a:buSzTx/>
              <a:buFont typeface="Marlett" pitchFamily="2" charset="2"/>
              <a:buChar char="2"/>
              <a:defRPr/>
            </a:pPr>
            <a:r>
              <a:rPr lang="zh-CN" altLang="en-US" sz="2400" b="1" dirty="0">
                <a:solidFill>
                  <a:srgbClr val="003366"/>
                </a:solidFill>
                <a:effectLst>
                  <a:outerShdw blurRad="38100" dist="38100" dir="2700000" algn="tl">
                    <a:srgbClr val="C0C0C0"/>
                  </a:outerShdw>
                </a:effectLst>
              </a:rPr>
              <a:t>大批量定制（</a:t>
            </a:r>
            <a:r>
              <a:rPr lang="en-US" altLang="zh-CN" sz="2400" b="1" dirty="0">
                <a:solidFill>
                  <a:srgbClr val="003366"/>
                </a:solidFill>
                <a:effectLst>
                  <a:outerShdw blurRad="38100" dist="38100" dir="2700000" algn="tl">
                    <a:srgbClr val="C0C0C0"/>
                  </a:outerShdw>
                </a:effectLst>
              </a:rPr>
              <a:t>Mass customization</a:t>
            </a:r>
            <a:r>
              <a:rPr lang="zh-CN" altLang="en-US" sz="2400" b="1" dirty="0">
                <a:solidFill>
                  <a:srgbClr val="003366"/>
                </a:solidFill>
                <a:effectLst>
                  <a:outerShdw blurRad="38100" dist="38100" dir="2700000" algn="tl">
                    <a:srgbClr val="C0C0C0"/>
                  </a:outerShdw>
                </a:effectLst>
              </a:rPr>
              <a:t>）</a:t>
            </a:r>
            <a:endParaRPr lang="en-US" altLang="zh-CN" sz="2400" b="1" dirty="0">
              <a:solidFill>
                <a:srgbClr val="003366"/>
              </a:solidFill>
              <a:effectLst>
                <a:outerShdw blurRad="38100" dist="38100" dir="2700000" algn="tl">
                  <a:srgbClr val="C0C0C0"/>
                </a:outerShdw>
              </a:effectLst>
            </a:endParaRPr>
          </a:p>
          <a:p>
            <a:pPr marL="0" indent="0" eaLnBrk="1" hangingPunct="1">
              <a:lnSpc>
                <a:spcPct val="140000"/>
              </a:lnSpc>
              <a:spcBef>
                <a:spcPct val="0"/>
              </a:spcBef>
              <a:buClr>
                <a:schemeClr val="tx1"/>
              </a:buClr>
              <a:buSzTx/>
              <a:buFont typeface="Wingdings" panose="05000000000000000000" pitchFamily="2" charset="2"/>
              <a:buNone/>
              <a:defRPr/>
            </a:pPr>
            <a:r>
              <a:rPr lang="en-US" altLang="zh-CN" sz="2400" b="1" dirty="0">
                <a:solidFill>
                  <a:srgbClr val="0070C0"/>
                </a:solidFill>
                <a:effectLst>
                  <a:outerShdw blurRad="38100" dist="38100" dir="2700000" algn="tl">
                    <a:srgbClr val="C0C0C0"/>
                  </a:outerShdw>
                </a:effectLst>
              </a:rPr>
              <a:t>1987</a:t>
            </a:r>
            <a:r>
              <a:rPr lang="zh-CN" altLang="en-US" sz="2400" b="1" dirty="0">
                <a:solidFill>
                  <a:srgbClr val="0070C0"/>
                </a:solidFill>
                <a:effectLst>
                  <a:outerShdw blurRad="38100" dist="38100" dir="2700000" algn="tl">
                    <a:srgbClr val="C0C0C0"/>
                  </a:outerShdw>
                </a:effectLst>
              </a:rPr>
              <a:t>，美国学者</a:t>
            </a:r>
            <a:r>
              <a:rPr lang="en-US" altLang="zh-CN" sz="2400" b="1" dirty="0">
                <a:solidFill>
                  <a:srgbClr val="0070C0"/>
                </a:solidFill>
                <a:effectLst>
                  <a:outerShdw blurRad="38100" dist="38100" dir="2700000" algn="tl">
                    <a:srgbClr val="C0C0C0"/>
                  </a:outerShdw>
                </a:effectLst>
              </a:rPr>
              <a:t>Stan Davis</a:t>
            </a:r>
            <a:r>
              <a:rPr lang="zh-CN" altLang="en-US" sz="2400" b="1" dirty="0">
                <a:solidFill>
                  <a:srgbClr val="0070C0"/>
                </a:solidFill>
                <a:effectLst>
                  <a:outerShdw blurRad="38100" dist="38100" dir="2700000" algn="tl">
                    <a:srgbClr val="C0C0C0"/>
                  </a:outerShdw>
                </a:effectLst>
              </a:rPr>
              <a:t>，</a:t>
            </a:r>
            <a:r>
              <a:rPr lang="en-US" altLang="zh-CN" sz="2400" b="1" dirty="0">
                <a:solidFill>
                  <a:srgbClr val="0070C0"/>
                </a:solidFill>
                <a:effectLst>
                  <a:outerShdw blurRad="38100" dist="38100" dir="2700000" algn="tl">
                    <a:srgbClr val="C0C0C0"/>
                  </a:outerShdw>
                </a:effectLst>
              </a:rPr>
              <a:t>《</a:t>
            </a:r>
            <a:r>
              <a:rPr lang="zh-CN" altLang="en-US" sz="2400" b="1" dirty="0">
                <a:solidFill>
                  <a:srgbClr val="0070C0"/>
                </a:solidFill>
                <a:effectLst>
                  <a:outerShdw blurRad="38100" dist="38100" dir="2700000" algn="tl">
                    <a:srgbClr val="C0C0C0"/>
                  </a:outerShdw>
                </a:effectLst>
              </a:rPr>
              <a:t>完美未来</a:t>
            </a:r>
            <a:r>
              <a:rPr lang="en-US" altLang="zh-CN" sz="2400" b="1" dirty="0">
                <a:solidFill>
                  <a:srgbClr val="0070C0"/>
                </a:solidFill>
                <a:effectLst>
                  <a:outerShdw blurRad="38100" dist="38100" dir="2700000" algn="tl">
                    <a:srgbClr val="C0C0C0"/>
                  </a:outerShdw>
                </a:effectLst>
              </a:rPr>
              <a:t>》</a:t>
            </a:r>
            <a:endParaRPr lang="zh-CN" altLang="en-US" sz="2400" b="1" dirty="0">
              <a:solidFill>
                <a:srgbClr val="003366"/>
              </a:solidFill>
              <a:effectLst>
                <a:outerShdw blurRad="38100" dist="38100" dir="2700000" algn="tl">
                  <a:srgbClr val="C0C0C0"/>
                </a:outerShdw>
              </a:effectLst>
            </a:endParaRP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graphicFrame>
        <p:nvGraphicFramePr>
          <p:cNvPr id="7" name="Group 34"/>
          <p:cNvGraphicFramePr>
            <a:graphicFrameLocks/>
          </p:cNvGraphicFramePr>
          <p:nvPr/>
        </p:nvGraphicFramePr>
        <p:xfrm>
          <a:off x="266700" y="2743200"/>
          <a:ext cx="8610600" cy="3432175"/>
        </p:xfrm>
        <a:graphic>
          <a:graphicData uri="http://schemas.openxmlformats.org/drawingml/2006/table">
            <a:tbl>
              <a:tblPr/>
              <a:tblGrid>
                <a:gridCol w="1019175">
                  <a:extLst>
                    <a:ext uri="{9D8B030D-6E8A-4147-A177-3AD203B41FA5}">
                      <a16:colId xmlns:a16="http://schemas.microsoft.com/office/drawing/2014/main" val="612634749"/>
                    </a:ext>
                  </a:extLst>
                </a:gridCol>
                <a:gridCol w="3452813">
                  <a:extLst>
                    <a:ext uri="{9D8B030D-6E8A-4147-A177-3AD203B41FA5}">
                      <a16:colId xmlns:a16="http://schemas.microsoft.com/office/drawing/2014/main" val="398736991"/>
                    </a:ext>
                  </a:extLst>
                </a:gridCol>
                <a:gridCol w="4138612">
                  <a:extLst>
                    <a:ext uri="{9D8B030D-6E8A-4147-A177-3AD203B41FA5}">
                      <a16:colId xmlns:a16="http://schemas.microsoft.com/office/drawing/2014/main" val="2199778687"/>
                    </a:ext>
                  </a:extLst>
                </a:gridCol>
              </a:tblGrid>
              <a:tr h="384105">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类型</a:t>
                      </a:r>
                      <a:endParaRPr kumimoji="0" lang="zh-CN" altLang="en-US" sz="16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大批量生产</a:t>
                      </a:r>
                      <a:endParaRPr kumimoji="0" lang="zh-CN" altLang="en-US" sz="16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大批量定制</a:t>
                      </a:r>
                      <a:endParaRPr kumimoji="0" lang="zh-CN" altLang="en-US" sz="1600" b="1" i="0" u="none" strike="noStrike" cap="none" normalizeH="0" baseline="0" dirty="0">
                        <a:ln>
                          <a:noFill/>
                        </a:ln>
                        <a:solidFill>
                          <a:schemeClr val="accent5">
                            <a:lumMod val="50000"/>
                          </a:schemeClr>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910079985"/>
                  </a:ext>
                </a:extLst>
              </a:tr>
              <a:tr h="523953">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焦点</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通过加强稳定性和控制来提高效率</a:t>
                      </a:r>
                      <a:endParaRPr kumimoji="0" lang="zh-CN" altLang="en-US" sz="16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通过柔性和快速反应来实现多样化和定制化</a:t>
                      </a:r>
                      <a:endParaRPr kumimoji="0" lang="zh-CN" altLang="en-US" sz="16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5256801"/>
                  </a:ext>
                </a:extLst>
              </a:tr>
              <a:tr h="969407">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目标</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进行产品和服务的有效生产、销售与配送，尽可能降低产品价格，使几乎每个人都能支付得起</a:t>
                      </a:r>
                      <a:endParaRPr kumimoji="0" lang="zh-CN" altLang="en-US" sz="16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进行产品和服务的有效生产、销售与配送，提高产品的多样性和个性化，使每个人都能找到自己所需要的产品和服务</a:t>
                      </a:r>
                      <a:endParaRPr kumimoji="0" lang="zh-CN" altLang="en-US" sz="16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6017865"/>
                  </a:ext>
                </a:extLst>
              </a:tr>
              <a:tr h="1554710">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anose="02020603050405020304" pitchFamily="18" charset="0"/>
                        </a:rPr>
                        <a:t>主要特征</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华文细黑" panose="02010600040101010101" pitchFamily="2" charset="-122"/>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稳定的需求</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大的同质市场</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低成本，一贯质量，标准产品与服务</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较长的产品研发周期</a:t>
                      </a:r>
                      <a:endPar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较长的产品生命周期</a:t>
                      </a:r>
                      <a:endParaRPr kumimoji="0" lang="zh-CN" altLang="en-US" sz="1600" b="0" i="0" u="none" strike="noStrike" cap="none" normalizeH="0" baseline="0">
                        <a:ln>
                          <a:noFill/>
                        </a:ln>
                        <a:solidFill>
                          <a:schemeClr val="tx1"/>
                        </a:solidFill>
                        <a:effectLst/>
                        <a:latin typeface="华文细黑" panose="02010600040101010101" pitchFamily="2" charset="-122"/>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50000"/>
                        </a:spcBef>
                        <a:buClr>
                          <a:srgbClr val="AA1054"/>
                        </a:buClr>
                        <a:buSzPct val="60000"/>
                        <a:buFont typeface="Wingdings 3" panose="05040102010807070707" pitchFamily="18" charset="2"/>
                        <a:defRPr sz="1200">
                          <a:solidFill>
                            <a:schemeClr val="tx1"/>
                          </a:solidFill>
                          <a:latin typeface="华文细黑" panose="02010600040101010101" pitchFamily="2" charset="-122"/>
                          <a:ea typeface="宋体" panose="02010600030101010101" pitchFamily="2" charset="-122"/>
                        </a:defRPr>
                      </a:lvl1pPr>
                      <a:lvl2pPr eaLnBrk="0" hangingPunct="0">
                        <a:spcBef>
                          <a:spcPct val="20000"/>
                        </a:spcBef>
                        <a:defRPr sz="2400">
                          <a:solidFill>
                            <a:schemeClr val="tx1"/>
                          </a:solidFill>
                          <a:latin typeface="Arial" panose="020B0604020202020204" pitchFamily="34" charset="0"/>
                          <a:ea typeface="宋体" panose="02010600030101010101" pitchFamily="2" charset="-122"/>
                        </a:defRPr>
                      </a:lvl2pPr>
                      <a:lvl3pPr eaLnBrk="0" hangingPunct="0">
                        <a:spcBef>
                          <a:spcPct val="20000"/>
                        </a:spcBef>
                        <a:defRPr sz="2000">
                          <a:solidFill>
                            <a:schemeClr val="tx1"/>
                          </a:solidFill>
                          <a:latin typeface="Arial" panose="020B0604020202020204" pitchFamily="34" charset="0"/>
                          <a:ea typeface="宋体" panose="02010600030101010101" pitchFamily="2" charset="-122"/>
                        </a:defRPr>
                      </a:lvl3pPr>
                      <a:lvl4pPr eaLnBrk="0" hangingPunct="0">
                        <a:spcBef>
                          <a:spcPct val="20000"/>
                        </a:spcBef>
                        <a:defRPr>
                          <a:solidFill>
                            <a:schemeClr val="tx1"/>
                          </a:solidFill>
                          <a:latin typeface="Arial" panose="020B0604020202020204" pitchFamily="34" charset="0"/>
                          <a:ea typeface="宋体" panose="02010600030101010101" pitchFamily="2" charset="-122"/>
                        </a:defRPr>
                      </a:lvl4pPr>
                      <a:lvl5pPr eaLnBrk="0" hangingPunct="0">
                        <a:spcBef>
                          <a:spcPct val="20000"/>
                        </a:spcBef>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多样细分的非同质需求</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小块分割的市场</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低成本、高质量、个性化产品与服务</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较短的产品研发周期</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20000"/>
                        </a:lnSpc>
                        <a:spcBef>
                          <a:spcPct val="0"/>
                        </a:spcBef>
                        <a:spcAft>
                          <a:spcPct val="0"/>
                        </a:spcAft>
                        <a:buClr>
                          <a:srgbClr val="AA1054"/>
                        </a:buClr>
                        <a:buSzPct val="60000"/>
                        <a:buFont typeface="Wingdings 3" panose="05040102010807070707" pitchFamily="18" charset="2"/>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较短的产品生命周期</a:t>
                      </a:r>
                      <a:endParaRPr kumimoji="0" lang="zh-CN" altLang="en-US" sz="1600" b="0" i="0" u="none" strike="noStrike" cap="none" normalizeH="0" baseline="0" dirty="0">
                        <a:ln>
                          <a:noFill/>
                        </a:ln>
                        <a:solidFill>
                          <a:schemeClr val="tx1"/>
                        </a:solidFill>
                        <a:effectLst/>
                        <a:latin typeface="华文细黑" panose="02010600040101010101" pitchFamily="2" charset="-122"/>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240804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 calcmode="lin" valueType="num">
                                      <p:cBhvr additive="base">
                                        <p:cTn id="12" dur="500" fill="hold"/>
                                        <p:tgtEl>
                                          <p:spTgt spid="1597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制造的组织模式</a:t>
            </a:r>
          </a:p>
        </p:txBody>
      </p:sp>
      <p:sp>
        <p:nvSpPr>
          <p:cNvPr id="163843" name="Rectangle 3"/>
          <p:cNvSpPr>
            <a:spLocks noGrp="1" noChangeArrowheads="1"/>
          </p:cNvSpPr>
          <p:nvPr>
            <p:ph type="body" idx="1"/>
          </p:nvPr>
        </p:nvSpPr>
        <p:spPr>
          <a:xfrm>
            <a:off x="457200" y="1447800"/>
            <a:ext cx="8534400" cy="5181600"/>
          </a:xfrm>
        </p:spPr>
        <p:txBody>
          <a:bodyPr/>
          <a:lstStyle/>
          <a:p>
            <a:pPr eaLnBrk="1" hangingPunct="1">
              <a:lnSpc>
                <a:spcPct val="150000"/>
              </a:lnSpc>
              <a:spcBef>
                <a:spcPct val="0"/>
              </a:spcBef>
              <a:buClr>
                <a:schemeClr val="tx1"/>
              </a:buClr>
              <a:buFont typeface="Marlett" pitchFamily="2" charset="2"/>
              <a:buChar char="2"/>
            </a:pPr>
            <a:r>
              <a:rPr lang="zh-CN" altLang="en-US" sz="2400" b="1">
                <a:solidFill>
                  <a:srgbClr val="003366"/>
                </a:solidFill>
              </a:rPr>
              <a:t>制造的组织模式</a:t>
            </a:r>
            <a:r>
              <a:rPr lang="en-US" altLang="zh-CN" sz="2400" b="1">
                <a:solidFill>
                  <a:srgbClr val="003366"/>
                </a:solidFill>
              </a:rPr>
              <a:t>, </a:t>
            </a:r>
            <a:r>
              <a:rPr lang="zh-CN" altLang="en-US" sz="2400" b="1">
                <a:solidFill>
                  <a:srgbClr val="003366"/>
                </a:solidFill>
              </a:rPr>
              <a:t>体现生产制造的目的</a:t>
            </a:r>
            <a:endParaRPr lang="en-US" altLang="zh-CN" sz="2400" b="1">
              <a:solidFill>
                <a:srgbClr val="003366"/>
              </a:solidFill>
            </a:endParaRPr>
          </a:p>
          <a:p>
            <a:pPr eaLnBrk="1" hangingPunct="1">
              <a:lnSpc>
                <a:spcPct val="150000"/>
              </a:lnSpc>
              <a:spcBef>
                <a:spcPct val="0"/>
              </a:spcBef>
              <a:buClr>
                <a:schemeClr val="tx1"/>
              </a:buClr>
              <a:buFont typeface="Marlett" pitchFamily="2" charset="2"/>
              <a:buChar char="2"/>
            </a:pPr>
            <a:endParaRPr lang="zh-CN" altLang="en-US" sz="2000" b="1">
              <a:solidFill>
                <a:srgbClr val="003366"/>
              </a:solidFill>
            </a:endParaRPr>
          </a:p>
          <a:p>
            <a:pPr eaLnBrk="1" hangingPunct="1">
              <a:lnSpc>
                <a:spcPct val="150000"/>
              </a:lnSpc>
              <a:spcBef>
                <a:spcPct val="0"/>
              </a:spcBef>
              <a:buClr>
                <a:schemeClr val="tx1"/>
              </a:buClr>
              <a:buFont typeface="Marlett" pitchFamily="2" charset="2"/>
              <a:buChar char="2"/>
            </a:pPr>
            <a:r>
              <a:rPr lang="zh-CN" altLang="en-US" sz="2400" b="1">
                <a:solidFill>
                  <a:srgbClr val="003366"/>
                </a:solidFill>
              </a:rPr>
              <a:t>订货生产</a:t>
            </a:r>
            <a:r>
              <a:rPr lang="en-US" altLang="zh-CN" sz="2400" b="1">
                <a:solidFill>
                  <a:srgbClr val="003366"/>
                </a:solidFill>
              </a:rPr>
              <a:t>(Make To Order, MTO)</a:t>
            </a:r>
          </a:p>
          <a:p>
            <a:pPr lvl="1" eaLnBrk="1" hangingPunct="1">
              <a:lnSpc>
                <a:spcPct val="150000"/>
              </a:lnSpc>
              <a:spcBef>
                <a:spcPct val="0"/>
              </a:spcBef>
              <a:buClr>
                <a:schemeClr val="tx1"/>
              </a:buClr>
              <a:buFont typeface="Marlett" pitchFamily="2" charset="2"/>
              <a:buChar char="2"/>
            </a:pPr>
            <a:r>
              <a:rPr lang="zh-CN" altLang="en-US" sz="2000"/>
              <a:t>保持少量成品库存，根据订单组织生产，核心是生产计划与控制</a:t>
            </a:r>
          </a:p>
          <a:p>
            <a:pPr eaLnBrk="1" hangingPunct="1">
              <a:lnSpc>
                <a:spcPct val="150000"/>
              </a:lnSpc>
              <a:spcBef>
                <a:spcPct val="0"/>
              </a:spcBef>
              <a:buClr>
                <a:schemeClr val="tx1"/>
              </a:buClr>
              <a:buFont typeface="Marlett" pitchFamily="2" charset="2"/>
              <a:buChar char="2"/>
            </a:pPr>
            <a:r>
              <a:rPr lang="zh-CN" altLang="en-US" sz="2400" b="1">
                <a:solidFill>
                  <a:srgbClr val="003366"/>
                </a:solidFill>
              </a:rPr>
              <a:t>订货组装</a:t>
            </a:r>
            <a:r>
              <a:rPr lang="en-US" altLang="zh-CN" sz="2400" b="1">
                <a:solidFill>
                  <a:srgbClr val="003366"/>
                </a:solidFill>
              </a:rPr>
              <a:t>(Assemble To Order, ATO)</a:t>
            </a:r>
          </a:p>
          <a:p>
            <a:pPr lvl="1" eaLnBrk="1" hangingPunct="1">
              <a:lnSpc>
                <a:spcPct val="150000"/>
              </a:lnSpc>
              <a:spcBef>
                <a:spcPct val="0"/>
              </a:spcBef>
              <a:buClr>
                <a:schemeClr val="tx1"/>
              </a:buClr>
              <a:buFont typeface="Marlett" pitchFamily="2" charset="2"/>
              <a:buChar char="2"/>
            </a:pPr>
            <a:r>
              <a:rPr lang="zh-CN" altLang="en-US" sz="2000"/>
              <a:t>根据订单，由现有库存的零部件组装而成</a:t>
            </a:r>
          </a:p>
          <a:p>
            <a:pPr eaLnBrk="1" hangingPunct="1">
              <a:lnSpc>
                <a:spcPct val="150000"/>
              </a:lnSpc>
              <a:spcBef>
                <a:spcPct val="0"/>
              </a:spcBef>
              <a:buClr>
                <a:schemeClr val="tx1"/>
              </a:buClr>
              <a:buFont typeface="Marlett" pitchFamily="2" charset="2"/>
              <a:buChar char="2"/>
            </a:pPr>
            <a:r>
              <a:rPr lang="zh-CN" altLang="en-US" sz="2400" b="1">
                <a:solidFill>
                  <a:srgbClr val="003366"/>
                </a:solidFill>
              </a:rPr>
              <a:t>专项生产</a:t>
            </a:r>
            <a:r>
              <a:rPr lang="en-US" altLang="zh-CN" sz="2400" b="1">
                <a:solidFill>
                  <a:srgbClr val="003366"/>
                </a:solidFill>
              </a:rPr>
              <a:t>(Engineering To Order, ETO) </a:t>
            </a:r>
          </a:p>
          <a:p>
            <a:pPr lvl="1" eaLnBrk="1" hangingPunct="1">
              <a:lnSpc>
                <a:spcPct val="150000"/>
              </a:lnSpc>
              <a:spcBef>
                <a:spcPct val="0"/>
              </a:spcBef>
              <a:buClr>
                <a:schemeClr val="tx1"/>
              </a:buClr>
              <a:buFont typeface="Marlett" pitchFamily="2" charset="2"/>
              <a:buChar char="2"/>
            </a:pPr>
            <a:r>
              <a:rPr lang="zh-CN" altLang="en-US" sz="2000"/>
              <a:t>涵盖设计，交货期较长</a:t>
            </a:r>
          </a:p>
          <a:p>
            <a:pPr eaLnBrk="1" hangingPunct="1">
              <a:lnSpc>
                <a:spcPct val="150000"/>
              </a:lnSpc>
              <a:spcBef>
                <a:spcPct val="0"/>
              </a:spcBef>
              <a:buClr>
                <a:schemeClr val="tx1"/>
              </a:buClr>
              <a:buFont typeface="Marlett" pitchFamily="2" charset="2"/>
              <a:buChar char="2"/>
            </a:pPr>
            <a:r>
              <a:rPr lang="zh-CN" altLang="en-US" sz="2400" b="1">
                <a:solidFill>
                  <a:srgbClr val="003366"/>
                </a:solidFill>
              </a:rPr>
              <a:t>备货生产</a:t>
            </a:r>
            <a:r>
              <a:rPr lang="en-US" altLang="zh-CN" sz="2400" b="1">
                <a:solidFill>
                  <a:srgbClr val="003366"/>
                </a:solidFill>
              </a:rPr>
              <a:t>(Make To Stock, MTS)</a:t>
            </a:r>
          </a:p>
          <a:p>
            <a:pPr lvl="1" eaLnBrk="1" hangingPunct="1">
              <a:lnSpc>
                <a:spcPct val="150000"/>
              </a:lnSpc>
              <a:spcBef>
                <a:spcPct val="0"/>
              </a:spcBef>
              <a:buClr>
                <a:schemeClr val="tx1"/>
              </a:buClr>
              <a:buFont typeface="Marlett" pitchFamily="2" charset="2"/>
              <a:buChar char="2"/>
            </a:pPr>
            <a:r>
              <a:rPr lang="zh-CN" altLang="en-US" sz="2000"/>
              <a:t>在接受订单之前，基于需求预测组织生产。</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 calcmode="lin" valueType="num">
                                      <p:cBhvr additive="base">
                                        <p:cTn id="7" dur="500" fill="hold"/>
                                        <p:tgtEl>
                                          <p:spTgt spid="163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 calcmode="lin" valueType="num">
                                      <p:cBhvr additive="base">
                                        <p:cTn id="13" dur="500" fill="hold"/>
                                        <p:tgtEl>
                                          <p:spTgt spid="1638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anim calcmode="lin" valueType="num">
                                      <p:cBhvr additive="base">
                                        <p:cTn id="19" dur="500" fill="hold"/>
                                        <p:tgtEl>
                                          <p:spTgt spid="1638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43">
                                            <p:txEl>
                                              <p:pRg st="4" end="4"/>
                                            </p:txEl>
                                          </p:spTgt>
                                        </p:tgtEl>
                                        <p:attrNameLst>
                                          <p:attrName>style.visibility</p:attrName>
                                        </p:attrNameLst>
                                      </p:cBhvr>
                                      <p:to>
                                        <p:strVal val="visible"/>
                                      </p:to>
                                    </p:set>
                                    <p:anim calcmode="lin" valueType="num">
                                      <p:cBhvr additive="base">
                                        <p:cTn id="25" dur="500" fill="hold"/>
                                        <p:tgtEl>
                                          <p:spTgt spid="1638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43">
                                            <p:txEl>
                                              <p:pRg st="5" end="5"/>
                                            </p:txEl>
                                          </p:spTgt>
                                        </p:tgtEl>
                                        <p:attrNameLst>
                                          <p:attrName>style.visibility</p:attrName>
                                        </p:attrNameLst>
                                      </p:cBhvr>
                                      <p:to>
                                        <p:strVal val="visible"/>
                                      </p:to>
                                    </p:set>
                                    <p:anim calcmode="lin" valueType="num">
                                      <p:cBhvr additive="base">
                                        <p:cTn id="31" dur="500" fill="hold"/>
                                        <p:tgtEl>
                                          <p:spTgt spid="1638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3843">
                                            <p:txEl>
                                              <p:pRg st="6" end="6"/>
                                            </p:txEl>
                                          </p:spTgt>
                                        </p:tgtEl>
                                        <p:attrNameLst>
                                          <p:attrName>style.visibility</p:attrName>
                                        </p:attrNameLst>
                                      </p:cBhvr>
                                      <p:to>
                                        <p:strVal val="visible"/>
                                      </p:to>
                                    </p:set>
                                    <p:anim calcmode="lin" valueType="num">
                                      <p:cBhvr additive="base">
                                        <p:cTn id="37" dur="500" fill="hold"/>
                                        <p:tgtEl>
                                          <p:spTgt spid="1638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8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3843">
                                            <p:txEl>
                                              <p:pRg st="7" end="7"/>
                                            </p:txEl>
                                          </p:spTgt>
                                        </p:tgtEl>
                                        <p:attrNameLst>
                                          <p:attrName>style.visibility</p:attrName>
                                        </p:attrNameLst>
                                      </p:cBhvr>
                                      <p:to>
                                        <p:strVal val="visible"/>
                                      </p:to>
                                    </p:set>
                                    <p:anim calcmode="lin" valueType="num">
                                      <p:cBhvr additive="base">
                                        <p:cTn id="43" dur="500" fill="hold"/>
                                        <p:tgtEl>
                                          <p:spTgt spid="1638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38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3843">
                                            <p:txEl>
                                              <p:pRg st="8" end="8"/>
                                            </p:txEl>
                                          </p:spTgt>
                                        </p:tgtEl>
                                        <p:attrNameLst>
                                          <p:attrName>style.visibility</p:attrName>
                                        </p:attrNameLst>
                                      </p:cBhvr>
                                      <p:to>
                                        <p:strVal val="visible"/>
                                      </p:to>
                                    </p:set>
                                    <p:anim calcmode="lin" valueType="num">
                                      <p:cBhvr additive="base">
                                        <p:cTn id="49" dur="500" fill="hold"/>
                                        <p:tgtEl>
                                          <p:spTgt spid="1638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38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3843">
                                            <p:txEl>
                                              <p:pRg st="9" end="9"/>
                                            </p:txEl>
                                          </p:spTgt>
                                        </p:tgtEl>
                                        <p:attrNameLst>
                                          <p:attrName>style.visibility</p:attrName>
                                        </p:attrNameLst>
                                      </p:cBhvr>
                                      <p:to>
                                        <p:strVal val="visible"/>
                                      </p:to>
                                    </p:set>
                                    <p:anim calcmode="lin" valueType="num">
                                      <p:cBhvr additive="base">
                                        <p:cTn id="55" dur="500" fill="hold"/>
                                        <p:tgtEl>
                                          <p:spTgt spid="16384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638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a:xfrm>
            <a:off x="457200" y="457200"/>
            <a:ext cx="8229600" cy="424917"/>
          </a:xfrm>
        </p:spPr>
        <p:txBody>
          <a:bodyPr/>
          <a:lstStyle/>
          <a:p>
            <a:pPr algn="ctr" eaLnBrk="1" hangingPunct="1">
              <a:defRPr/>
            </a:pPr>
            <a:r>
              <a:rPr lang="zh-CN" altLang="en-US" sz="3200" b="1" dirty="0">
                <a:solidFill>
                  <a:srgbClr val="FF0000"/>
                </a:solidFill>
                <a:effectLst>
                  <a:outerShdw blurRad="38100" dist="38100" dir="2700000" algn="tl">
                    <a:srgbClr val="000000">
                      <a:alpha val="43137"/>
                    </a:srgbClr>
                  </a:outerShdw>
                </a:effectLst>
              </a:rPr>
              <a:t>课程内容体系</a:t>
            </a:r>
          </a:p>
        </p:txBody>
      </p:sp>
      <p:sp>
        <p:nvSpPr>
          <p:cNvPr id="18435" name="文本框 1"/>
          <p:cNvSpPr txBox="1">
            <a:spLocks noChangeArrowheads="1"/>
          </p:cNvSpPr>
          <p:nvPr/>
        </p:nvSpPr>
        <p:spPr bwMode="auto">
          <a:xfrm>
            <a:off x="3005944" y="1778348"/>
            <a:ext cx="3132112" cy="369332"/>
          </a:xfrm>
          <a:prstGeom prst="rect">
            <a:avLst/>
          </a:prstGeom>
          <a:solidFill>
            <a:schemeClr val="bg2">
              <a:lumMod val="60000"/>
              <a:lumOff val="40000"/>
            </a:schemeClr>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solidFill>
                  <a:srgbClr val="FFFF00"/>
                </a:solidFill>
                <a:latin typeface="Calibri" panose="020F0502020204030204" pitchFamily="34" charset="0"/>
              </a:rPr>
              <a:t>企业生产与运作系统</a:t>
            </a:r>
          </a:p>
        </p:txBody>
      </p:sp>
      <p:sp>
        <p:nvSpPr>
          <p:cNvPr id="18436" name="文本框 4"/>
          <p:cNvSpPr txBox="1">
            <a:spLocks noChangeArrowheads="1"/>
          </p:cNvSpPr>
          <p:nvPr/>
        </p:nvSpPr>
        <p:spPr bwMode="auto">
          <a:xfrm>
            <a:off x="3005944" y="2514746"/>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latin typeface="Calibri" panose="020F0502020204030204" pitchFamily="34" charset="0"/>
              </a:rPr>
              <a:t>生产规划</a:t>
            </a:r>
          </a:p>
        </p:txBody>
      </p:sp>
      <p:sp>
        <p:nvSpPr>
          <p:cNvPr id="18437" name="文本框 6"/>
          <p:cNvSpPr txBox="1">
            <a:spLocks noChangeArrowheads="1"/>
          </p:cNvSpPr>
          <p:nvPr/>
        </p:nvSpPr>
        <p:spPr bwMode="auto">
          <a:xfrm>
            <a:off x="3005944" y="3294833"/>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主生产计划</a:t>
            </a:r>
          </a:p>
        </p:txBody>
      </p:sp>
      <p:sp>
        <p:nvSpPr>
          <p:cNvPr id="18438" name="文本框 7"/>
          <p:cNvSpPr txBox="1">
            <a:spLocks noChangeArrowheads="1"/>
          </p:cNvSpPr>
          <p:nvPr/>
        </p:nvSpPr>
        <p:spPr bwMode="auto">
          <a:xfrm>
            <a:off x="3005944" y="4074920"/>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物料需求计划</a:t>
            </a:r>
          </a:p>
        </p:txBody>
      </p:sp>
      <p:sp>
        <p:nvSpPr>
          <p:cNvPr id="18439" name="文本框 8"/>
          <p:cNvSpPr txBox="1">
            <a:spLocks noChangeArrowheads="1"/>
          </p:cNvSpPr>
          <p:nvPr/>
        </p:nvSpPr>
        <p:spPr bwMode="auto">
          <a:xfrm>
            <a:off x="3005944" y="4855007"/>
            <a:ext cx="3132112" cy="369887"/>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a:latin typeface="Calibri" panose="020F0502020204030204" pitchFamily="34" charset="0"/>
              </a:rPr>
              <a:t>能力需求计划</a:t>
            </a:r>
          </a:p>
        </p:txBody>
      </p:sp>
      <p:sp>
        <p:nvSpPr>
          <p:cNvPr id="18440" name="文本框 9"/>
          <p:cNvSpPr txBox="1">
            <a:spLocks noChangeArrowheads="1"/>
          </p:cNvSpPr>
          <p:nvPr/>
        </p:nvSpPr>
        <p:spPr bwMode="auto">
          <a:xfrm>
            <a:off x="3005944" y="5613799"/>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latin typeface="Calibri" panose="020F0502020204030204" pitchFamily="34" charset="0"/>
              </a:rPr>
              <a:t>生产调度</a:t>
            </a:r>
          </a:p>
        </p:txBody>
      </p:sp>
      <p:sp>
        <p:nvSpPr>
          <p:cNvPr id="3" name="下箭头 2"/>
          <p:cNvSpPr/>
          <p:nvPr/>
        </p:nvSpPr>
        <p:spPr>
          <a:xfrm>
            <a:off x="4107223" y="2201696"/>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下箭头 11"/>
          <p:cNvSpPr/>
          <p:nvPr/>
        </p:nvSpPr>
        <p:spPr>
          <a:xfrm>
            <a:off x="4107223" y="298178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下箭头 14"/>
          <p:cNvSpPr/>
          <p:nvPr/>
        </p:nvSpPr>
        <p:spPr>
          <a:xfrm>
            <a:off x="4107223" y="3761870"/>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下箭头 15"/>
          <p:cNvSpPr/>
          <p:nvPr/>
        </p:nvSpPr>
        <p:spPr>
          <a:xfrm>
            <a:off x="4107223" y="4541957"/>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下箭头 16"/>
          <p:cNvSpPr/>
          <p:nvPr/>
        </p:nvSpPr>
        <p:spPr>
          <a:xfrm>
            <a:off x="4107223" y="532204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文本框 1"/>
          <p:cNvSpPr txBox="1">
            <a:spLocks noChangeArrowheads="1"/>
          </p:cNvSpPr>
          <p:nvPr/>
        </p:nvSpPr>
        <p:spPr bwMode="auto">
          <a:xfrm>
            <a:off x="3005944" y="1086587"/>
            <a:ext cx="3132112" cy="369332"/>
          </a:xfrm>
          <a:prstGeom prst="rect">
            <a:avLst/>
          </a:prstGeom>
          <a:solidFill>
            <a:srgbClr val="CCFFFF"/>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zh-CN" altLang="en-US" sz="1800" dirty="0">
                <a:solidFill>
                  <a:schemeClr val="tx2"/>
                </a:solidFill>
                <a:latin typeface="宋体" panose="02010600030101010101" pitchFamily="2" charset="-122"/>
              </a:rPr>
              <a:t>系统集成体系框架</a:t>
            </a:r>
            <a:endParaRPr lang="zh-CN" altLang="en-US" sz="1800" b="1" dirty="0">
              <a:latin typeface="Calibri" panose="020F0502020204030204" pitchFamily="34" charset="0"/>
            </a:endParaRPr>
          </a:p>
        </p:txBody>
      </p:sp>
      <p:sp>
        <p:nvSpPr>
          <p:cNvPr id="18" name="下箭头 17"/>
          <p:cNvSpPr/>
          <p:nvPr/>
        </p:nvSpPr>
        <p:spPr>
          <a:xfrm>
            <a:off x="4107223" y="1470184"/>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9"/>
          <p:cNvSpPr txBox="1">
            <a:spLocks noChangeArrowheads="1"/>
          </p:cNvSpPr>
          <p:nvPr/>
        </p:nvSpPr>
        <p:spPr bwMode="auto">
          <a:xfrm>
            <a:off x="3005944" y="6372036"/>
            <a:ext cx="3132112" cy="369332"/>
          </a:xfrm>
          <a:prstGeom prst="rect">
            <a:avLst/>
          </a:prstGeom>
          <a:solidFill>
            <a:srgbClr val="FFFF00"/>
          </a:solidFill>
          <a:ln w="9525">
            <a:solidFill>
              <a:schemeClr val="tx1"/>
            </a:solidFill>
            <a:miter lim="800000"/>
            <a:headEnd/>
            <a:tailEnd/>
          </a:ln>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latin typeface="Calibri" panose="020F0502020204030204" pitchFamily="34" charset="0"/>
              </a:rPr>
              <a:t>集散控制系统</a:t>
            </a:r>
          </a:p>
        </p:txBody>
      </p:sp>
      <p:sp>
        <p:nvSpPr>
          <p:cNvPr id="20" name="下箭头 19"/>
          <p:cNvSpPr/>
          <p:nvPr/>
        </p:nvSpPr>
        <p:spPr>
          <a:xfrm>
            <a:off x="4081462" y="6069633"/>
            <a:ext cx="929554" cy="215900"/>
          </a:xfrm>
          <a:prstGeom prst="downArrow">
            <a:avLst/>
          </a:prstGeom>
          <a:solidFill>
            <a:srgbClr val="92D050"/>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p:cNvSpPr/>
          <p:nvPr/>
        </p:nvSpPr>
        <p:spPr>
          <a:xfrm>
            <a:off x="2699792" y="1701984"/>
            <a:ext cx="4104456" cy="436764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zh-CN" altLang="en-US" sz="2400" b="1" dirty="0">
                <a:solidFill>
                  <a:schemeClr val="bg2">
                    <a:lumMod val="60000"/>
                    <a:lumOff val="40000"/>
                  </a:schemeClr>
                </a:solidFill>
                <a:effectLst>
                  <a:outerShdw blurRad="38100" dist="38100" dir="2700000" algn="tl">
                    <a:srgbClr val="000000">
                      <a:alpha val="43137"/>
                    </a:srgbClr>
                  </a:outerShdw>
                </a:effectLst>
              </a:rPr>
              <a:t>生产计划与控制</a:t>
            </a:r>
          </a:p>
        </p:txBody>
      </p:sp>
    </p:spTree>
    <p:extLst>
      <p:ext uri="{BB962C8B-B14F-4D97-AF65-F5344CB8AC3E}">
        <p14:creationId xmlns:p14="http://schemas.microsoft.com/office/powerpoint/2010/main" val="2015028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制造的组织模式</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graphicFrame>
        <p:nvGraphicFramePr>
          <p:cNvPr id="71684" name="Object 3"/>
          <p:cNvGraphicFramePr>
            <a:graphicFrameLocks noChangeAspect="1"/>
          </p:cNvGraphicFramePr>
          <p:nvPr/>
        </p:nvGraphicFramePr>
        <p:xfrm>
          <a:off x="533400" y="1557338"/>
          <a:ext cx="8077200" cy="4724400"/>
        </p:xfrm>
        <a:graphic>
          <a:graphicData uri="http://schemas.openxmlformats.org/presentationml/2006/ole">
            <mc:AlternateContent xmlns:mc="http://schemas.openxmlformats.org/markup-compatibility/2006">
              <mc:Choice xmlns:v="urn:schemas-microsoft-com:vml" Requires="v">
                <p:oleObj name="Visio" r:id="rId2" imgW="6490789" imgH="3646753" progId="Visio.Drawing.11">
                  <p:embed/>
                </p:oleObj>
              </mc:Choice>
              <mc:Fallback>
                <p:oleObj name="Visio" r:id="rId2" imgW="6490789" imgH="3646753"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57338"/>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04800" y="685800"/>
            <a:ext cx="8229600" cy="6096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生产计划体系</a:t>
            </a:r>
          </a:p>
        </p:txBody>
      </p:sp>
      <p:sp>
        <p:nvSpPr>
          <p:cNvPr id="198659" name="Rectangle 3"/>
          <p:cNvSpPr>
            <a:spLocks noGrp="1" noChangeArrowheads="1"/>
          </p:cNvSpPr>
          <p:nvPr>
            <p:ph type="body" idx="1"/>
          </p:nvPr>
        </p:nvSpPr>
        <p:spPr>
          <a:xfrm>
            <a:off x="457200" y="1447800"/>
            <a:ext cx="8534400" cy="5181600"/>
          </a:xfrm>
        </p:spPr>
        <p:txBody>
          <a:bodyPr/>
          <a:lstStyle/>
          <a:p>
            <a:pPr eaLnBrk="1" hangingPunct="1">
              <a:lnSpc>
                <a:spcPct val="150000"/>
              </a:lnSpc>
              <a:spcBef>
                <a:spcPct val="0"/>
              </a:spcBef>
              <a:buClr>
                <a:schemeClr val="tx1"/>
              </a:buClr>
              <a:buFont typeface="Marlett" pitchFamily="2" charset="2"/>
              <a:buChar char="2"/>
            </a:pPr>
            <a:r>
              <a:rPr lang="zh-CN" altLang="en-US" sz="2000"/>
              <a:t>生产管理</a:t>
            </a:r>
            <a:r>
              <a:rPr lang="zh-CN" altLang="en-US" sz="2000" b="1">
                <a:solidFill>
                  <a:srgbClr val="003366"/>
                </a:solidFill>
              </a:rPr>
              <a:t>以生产计划为主线</a:t>
            </a:r>
            <a:r>
              <a:rPr lang="zh-CN" altLang="en-US" sz="2000"/>
              <a:t>，使各种资源按计划所规定的流程、时间和地点进行合理配置与管理。</a:t>
            </a:r>
          </a:p>
          <a:p>
            <a:pPr eaLnBrk="1" hangingPunct="1">
              <a:lnSpc>
                <a:spcPct val="150000"/>
              </a:lnSpc>
              <a:spcBef>
                <a:spcPct val="0"/>
              </a:spcBef>
              <a:buClr>
                <a:schemeClr val="tx1"/>
              </a:buClr>
              <a:buFont typeface="Marlett" pitchFamily="2" charset="2"/>
              <a:buChar char="2"/>
            </a:pPr>
            <a:endParaRPr lang="zh-CN" altLang="en-US" sz="2000"/>
          </a:p>
          <a:p>
            <a:pPr eaLnBrk="1" hangingPunct="1">
              <a:lnSpc>
                <a:spcPct val="150000"/>
              </a:lnSpc>
              <a:spcBef>
                <a:spcPct val="0"/>
              </a:spcBef>
              <a:buClr>
                <a:schemeClr val="tx1"/>
              </a:buClr>
              <a:buFont typeface="Marlett" pitchFamily="2" charset="2"/>
              <a:buChar char="2"/>
            </a:pPr>
            <a:r>
              <a:rPr lang="zh-CN" altLang="en-US" sz="2000"/>
              <a:t>编制生产计划：根据市场的需求和企业的技术、设备、人力、物资、动力等资源能力条件，合理地安排计划期内应当生产的品种、产量和出产进度，充分满足用户的需要。</a:t>
            </a:r>
          </a:p>
          <a:p>
            <a:pPr eaLnBrk="1" hangingPunct="1">
              <a:lnSpc>
                <a:spcPct val="150000"/>
              </a:lnSpc>
              <a:spcBef>
                <a:spcPct val="0"/>
              </a:spcBef>
              <a:buClr>
                <a:schemeClr val="tx1"/>
              </a:buClr>
              <a:buFont typeface="Marlett" pitchFamily="2" charset="2"/>
              <a:buChar char="2"/>
            </a:pPr>
            <a:endParaRPr lang="zh-CN" altLang="en-US" sz="2000"/>
          </a:p>
          <a:p>
            <a:pPr eaLnBrk="1" hangingPunct="1">
              <a:lnSpc>
                <a:spcPct val="150000"/>
              </a:lnSpc>
              <a:spcBef>
                <a:spcPct val="0"/>
              </a:spcBef>
              <a:buClr>
                <a:schemeClr val="tx1"/>
              </a:buClr>
              <a:buFont typeface="Marlett" pitchFamily="2" charset="2"/>
              <a:buChar char="2"/>
            </a:pPr>
            <a:r>
              <a:rPr lang="zh-CN" altLang="en-US" sz="2000"/>
              <a:t>系统的观点：</a:t>
            </a:r>
            <a:r>
              <a:rPr lang="zh-CN" altLang="en-US" sz="2000" b="1">
                <a:solidFill>
                  <a:srgbClr val="003366"/>
                </a:solidFill>
              </a:rPr>
              <a:t>生产计划是一个递阶系统</a:t>
            </a:r>
            <a:r>
              <a:rPr lang="zh-CN" altLang="en-US" sz="2000"/>
              <a:t>，可以从时限上分为长期计划、中期计划和短期计划</a:t>
            </a:r>
            <a:r>
              <a:rPr lang="en-US" altLang="zh-CN" sz="2000"/>
              <a:t>3</a:t>
            </a:r>
            <a:r>
              <a:rPr lang="zh-CN" altLang="en-US" sz="2000"/>
              <a:t>种类型，从组织结构上分为战略层、管理层、作业层</a:t>
            </a:r>
            <a:r>
              <a:rPr lang="en-US" altLang="zh-CN" sz="2000"/>
              <a:t>3</a:t>
            </a:r>
            <a:r>
              <a:rPr lang="zh-CN" altLang="en-US" sz="2000"/>
              <a:t>个计划层次。</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2" end="2"/>
                                            </p:txEl>
                                          </p:spTgt>
                                        </p:tgtEl>
                                        <p:attrNameLst>
                                          <p:attrName>style.visibility</p:attrName>
                                        </p:attrNameLst>
                                      </p:cBhvr>
                                      <p:to>
                                        <p:strVal val="visible"/>
                                      </p:to>
                                    </p:set>
                                    <p:anim calcmode="lin" valueType="num">
                                      <p:cBhvr additive="base">
                                        <p:cTn id="13"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anim calcmode="lin" valueType="num">
                                      <p:cBhvr additive="base">
                                        <p:cTn id="19" dur="500" fill="hold"/>
                                        <p:tgtEl>
                                          <p:spTgt spid="1986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6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noChangeArrowheads="1"/>
          </p:cNvSpPr>
          <p:nvPr>
            <p:ph idx="4294967295"/>
          </p:nvPr>
        </p:nvSpPr>
        <p:spPr>
          <a:xfrm>
            <a:off x="342900" y="1219200"/>
            <a:ext cx="8458200" cy="4953000"/>
          </a:xfrm>
        </p:spPr>
        <p:txBody>
          <a:bodyPr/>
          <a:lstStyle/>
          <a:p>
            <a:pPr marL="0" indent="0">
              <a:defRPr/>
            </a:pP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凡事豫则立，不豫则废。言前定，则不跲；事前定，则不困；行前定，则不疚；道前定，则不穷。</a:t>
            </a:r>
            <a:r>
              <a:rPr lang="en-US" altLang="zh-CN" dirty="0">
                <a:effectLst>
                  <a:outerShdw blurRad="38100" dist="38100" dir="2700000" algn="tl">
                    <a:srgbClr val="000000">
                      <a:alpha val="43137"/>
                    </a:srgbClr>
                  </a:outerShdw>
                </a:effectLst>
              </a:rPr>
              <a:t>”</a:t>
            </a:r>
          </a:p>
          <a:p>
            <a:pPr marL="0" indent="0" algn="r">
              <a:buFont typeface="Wingdings" panose="05000000000000000000" pitchFamily="2" charset="2"/>
              <a:buNone/>
              <a:defRPr/>
            </a:pPr>
            <a:r>
              <a:rPr lang="en-US" altLang="zh-CN" sz="3600" dirty="0">
                <a:solidFill>
                  <a:srgbClr val="FF0000"/>
                </a:solidFill>
                <a:effectLst>
                  <a:outerShdw blurRad="38100" dist="38100" dir="2700000" algn="tl">
                    <a:srgbClr val="000000">
                      <a:alpha val="43137"/>
                    </a:srgbClr>
                  </a:outerShdw>
                </a:effectLst>
              </a:rPr>
              <a:t>——《</a:t>
            </a:r>
            <a:r>
              <a:rPr lang="zh-CN" altLang="en-US" sz="3600" dirty="0">
                <a:solidFill>
                  <a:srgbClr val="FF0000"/>
                </a:solidFill>
                <a:effectLst>
                  <a:outerShdw blurRad="38100" dist="38100" dir="2700000" algn="tl">
                    <a:srgbClr val="000000">
                      <a:alpha val="43137"/>
                    </a:srgbClr>
                  </a:outerShdw>
                </a:effectLst>
              </a:rPr>
              <a:t>礼记</a:t>
            </a:r>
            <a:r>
              <a:rPr lang="en-US" altLang="zh-CN" sz="3600" dirty="0">
                <a:solidFill>
                  <a:srgbClr val="FF0000"/>
                </a:solidFill>
                <a:effectLst>
                  <a:outerShdw blurRad="38100" dist="38100" dir="2700000" algn="tl">
                    <a:srgbClr val="000000">
                      <a:alpha val="43137"/>
                    </a:srgbClr>
                  </a:outerShdw>
                </a:effectLst>
              </a:rPr>
              <a:t>·</a:t>
            </a:r>
            <a:r>
              <a:rPr lang="zh-CN" altLang="en-US" sz="3600" dirty="0">
                <a:solidFill>
                  <a:srgbClr val="FF0000"/>
                </a:solidFill>
                <a:effectLst>
                  <a:outerShdw blurRad="38100" dist="38100" dir="2700000" algn="tl">
                    <a:srgbClr val="000000">
                      <a:alpha val="43137"/>
                    </a:srgbClr>
                  </a:outerShdw>
                </a:effectLst>
              </a:rPr>
              <a:t>中庸</a:t>
            </a:r>
            <a:r>
              <a:rPr lang="en-US" altLang="zh-CN" sz="3600" dirty="0">
                <a:solidFill>
                  <a:srgbClr val="FF0000"/>
                </a:solidFill>
                <a:effectLst>
                  <a:outerShdw blurRad="38100" dist="38100" dir="2700000" algn="tl">
                    <a:srgbClr val="000000">
                      <a:alpha val="43137"/>
                    </a:srgbClr>
                  </a:outerShdw>
                </a:effectLst>
              </a:rPr>
              <a:t>》</a:t>
            </a:r>
          </a:p>
          <a:p>
            <a:pPr marL="0" indent="0" algn="r">
              <a:defRPr/>
            </a:pPr>
            <a:endParaRPr lang="en-US" altLang="zh-CN" sz="3600" dirty="0">
              <a:solidFill>
                <a:srgbClr val="0000CC"/>
              </a:solidFill>
              <a:effectLst>
                <a:outerShdw blurRad="38100" dist="38100" dir="2700000" algn="tl">
                  <a:srgbClr val="000000">
                    <a:alpha val="43137"/>
                  </a:srgbClr>
                </a:outerShdw>
              </a:effectLst>
            </a:endParaRPr>
          </a:p>
          <a:p>
            <a:pPr marL="0" indent="0">
              <a:defRPr/>
            </a:pPr>
            <a:r>
              <a:rPr lang="zh-CN" altLang="en-US" dirty="0">
                <a:effectLst>
                  <a:outerShdw blurRad="38100" dist="38100" dir="2700000" algn="tl">
                    <a:srgbClr val="000000">
                      <a:alpha val="43137"/>
                    </a:srgbClr>
                  </a:outerShdw>
                </a:effectLst>
              </a:rPr>
              <a:t>“‘</a:t>
            </a:r>
            <a:r>
              <a:rPr lang="zh-CN" altLang="en-US" dirty="0">
                <a:solidFill>
                  <a:schemeClr val="tx1">
                    <a:lumMod val="95000"/>
                    <a:lumOff val="5000"/>
                  </a:schemeClr>
                </a:solidFill>
                <a:effectLst>
                  <a:outerShdw blurRad="38100" dist="38100" dir="2700000" algn="tl">
                    <a:srgbClr val="000000">
                      <a:alpha val="43137"/>
                    </a:srgbClr>
                  </a:outerShdw>
                </a:effectLst>
              </a:rPr>
              <a:t>凡事豫则立，不豫则废</a:t>
            </a:r>
            <a:r>
              <a:rPr lang="zh-CN" altLang="en-US" dirty="0">
                <a:effectLst>
                  <a:outerShdw blurRad="38100" dist="38100" dir="2700000" algn="tl">
                    <a:srgbClr val="000000">
                      <a:alpha val="43137"/>
                    </a:srgbClr>
                  </a:outerShdw>
                </a:effectLst>
              </a:rPr>
              <a:t>’，没有事先的计划和准备，就不能获得战争的胜利。”</a:t>
            </a:r>
            <a:endParaRPr lang="en-US" altLang="zh-CN" dirty="0">
              <a:effectLst>
                <a:outerShdw blurRad="38100" dist="38100" dir="2700000" algn="tl">
                  <a:srgbClr val="000000">
                    <a:alpha val="43137"/>
                  </a:srgbClr>
                </a:outerShdw>
              </a:effectLst>
            </a:endParaRPr>
          </a:p>
          <a:p>
            <a:pPr marL="0" indent="0" algn="r">
              <a:buFont typeface="Wingdings" panose="05000000000000000000" pitchFamily="2" charset="2"/>
              <a:buNone/>
              <a:defRPr/>
            </a:pPr>
            <a:r>
              <a:rPr lang="en-US" altLang="zh-CN" sz="3600" dirty="0">
                <a:solidFill>
                  <a:srgbClr val="FF0000"/>
                </a:solidFill>
                <a:effectLst>
                  <a:outerShdw blurRad="38100" dist="38100" dir="2700000" algn="tl">
                    <a:srgbClr val="000000">
                      <a:alpha val="43137"/>
                    </a:srgbClr>
                  </a:outerShdw>
                </a:effectLst>
              </a:rPr>
              <a:t>——《</a:t>
            </a:r>
            <a:r>
              <a:rPr lang="zh-CN" altLang="en-US" sz="3600" dirty="0">
                <a:solidFill>
                  <a:srgbClr val="FF0000"/>
                </a:solidFill>
                <a:effectLst>
                  <a:outerShdw blurRad="38100" dist="38100" dir="2700000" algn="tl">
                    <a:srgbClr val="000000">
                      <a:alpha val="43137"/>
                    </a:srgbClr>
                  </a:outerShdw>
                </a:effectLst>
              </a:rPr>
              <a:t>论持久战</a:t>
            </a:r>
            <a:r>
              <a:rPr lang="en-US" altLang="zh-CN" sz="3600" dirty="0">
                <a:solidFill>
                  <a:srgbClr val="FF0000"/>
                </a:solidFill>
                <a:effectLst>
                  <a:outerShdw blurRad="38100" dist="38100" dir="2700000" algn="tl">
                    <a:srgbClr val="000000">
                      <a:alpha val="43137"/>
                    </a:srgbClr>
                  </a:outerShdw>
                </a:effectLst>
              </a:rPr>
              <a:t>》</a:t>
            </a:r>
          </a:p>
        </p:txBody>
      </p:sp>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57200" y="457200"/>
            <a:ext cx="8229600" cy="1219200"/>
          </a:xfrm>
        </p:spPr>
        <p:txBody>
          <a:bodyPr/>
          <a:lstStyle/>
          <a:p>
            <a:pPr marL="457200" indent="-457200" eaLnBrk="1" hangingPunct="1">
              <a:buFont typeface="Wingdings" panose="05000000000000000000" pitchFamily="2" charset="2"/>
              <a:buChar char="n"/>
              <a:defRPr/>
            </a:pPr>
            <a:r>
              <a:rPr lang="zh-CN" altLang="en-US" sz="2800" b="1" dirty="0">
                <a:solidFill>
                  <a:srgbClr val="FF0000"/>
                </a:solidFill>
                <a:latin typeface="Times New Roman" panose="02020603050405020304" pitchFamily="18" charset="0"/>
                <a:ea typeface="+mn-ea"/>
                <a:cs typeface="+mn-cs"/>
              </a:rPr>
              <a:t>生产计划体系  </a:t>
            </a:r>
          </a:p>
        </p:txBody>
      </p:sp>
      <p:graphicFrame>
        <p:nvGraphicFramePr>
          <p:cNvPr id="74755" name="Object 11"/>
          <p:cNvGraphicFramePr>
            <a:graphicFrameLocks noGrp="1" noChangeAspect="1"/>
          </p:cNvGraphicFramePr>
          <p:nvPr>
            <p:ph idx="1"/>
          </p:nvPr>
        </p:nvGraphicFramePr>
        <p:xfrm>
          <a:off x="1433513" y="1589088"/>
          <a:ext cx="6276975" cy="5189537"/>
        </p:xfrm>
        <a:graphic>
          <a:graphicData uri="http://schemas.openxmlformats.org/presentationml/2006/ole">
            <mc:AlternateContent xmlns:mc="http://schemas.openxmlformats.org/markup-compatibility/2006">
              <mc:Choice xmlns:v="urn:schemas-microsoft-com:vml" Requires="v">
                <p:oleObj name="Visio" r:id="rId2" imgW="5991441" imgH="4952836" progId="Visio.Drawing.11">
                  <p:embed/>
                </p:oleObj>
              </mc:Choice>
              <mc:Fallback>
                <p:oleObj name="Visio" r:id="rId2" imgW="5991441" imgH="4952836" progId="Visio.Drawing.11">
                  <p:embed/>
                  <p:pic>
                    <p:nvPicPr>
                      <p:cNvPr id="0" name="Object 1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1589088"/>
                        <a:ext cx="6276975" cy="5189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9"/>
          <p:cNvSpPr txBox="1">
            <a:spLocks noChangeArrowheads="1"/>
          </p:cNvSpPr>
          <p:nvPr/>
        </p:nvSpPr>
        <p:spPr bwMode="auto">
          <a:xfrm>
            <a:off x="762000" y="87313"/>
            <a:ext cx="19637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2.2 </a:t>
            </a:r>
            <a:r>
              <a:rPr lang="zh-CN" altLang="en-US" sz="1800" b="1" dirty="0">
                <a:solidFill>
                  <a:srgbClr val="FFFF00"/>
                </a:solidFill>
                <a:effectLst>
                  <a:outerShdw blurRad="38100" dist="38100" dir="2700000" algn="tl">
                    <a:srgbClr val="000000">
                      <a:alpha val="43137"/>
                    </a:srgbClr>
                  </a:outerShdw>
                </a:effectLst>
              </a:rPr>
              <a:t>生产运作系统</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57200" y="762000"/>
            <a:ext cx="8229600" cy="5486400"/>
          </a:xfrm>
        </p:spPr>
        <p:txBody>
          <a:bodyPr/>
          <a:lstStyle/>
          <a:p>
            <a:pPr eaLnBrk="1" hangingPunct="1">
              <a:defRPr/>
            </a:pPr>
            <a:r>
              <a:rPr lang="zh-CN" altLang="en-US" sz="3600" b="1" dirty="0">
                <a:solidFill>
                  <a:srgbClr val="FF0000"/>
                </a:solidFill>
                <a:effectLst>
                  <a:outerShdw blurRad="38100" dist="38100" dir="2700000" algn="tl">
                    <a:srgbClr val="C0C0C0"/>
                  </a:outerShdw>
                </a:effectLst>
              </a:rPr>
              <a:t>小结</a:t>
            </a:r>
          </a:p>
          <a:p>
            <a:pPr lvl="1" eaLnBrk="1" hangingPunct="1">
              <a:lnSpc>
                <a:spcPct val="120000"/>
              </a:lnSpc>
              <a:defRPr/>
            </a:pPr>
            <a:endParaRPr lang="en-US" altLang="zh-CN" dirty="0">
              <a:latin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noChangeArrowheads="1"/>
          </p:cNvSpPr>
          <p:nvPr/>
        </p:nvSpPr>
        <p:spPr bwMode="auto">
          <a:xfrm>
            <a:off x="457200" y="1981200"/>
            <a:ext cx="822960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defRPr/>
            </a:pPr>
            <a:r>
              <a:rPr lang="zh-CN" altLang="en-US" sz="2800" b="1" kern="0" dirty="0"/>
              <a:t>新冠疫情爆发之下，需要什么物资设备？</a:t>
            </a:r>
            <a:endParaRPr lang="en-US" altLang="zh-CN" sz="2800" b="1" kern="0" dirty="0"/>
          </a:p>
          <a:p>
            <a:pPr marL="400050" lvl="1" indent="0" eaLnBrk="1" hangingPunct="1">
              <a:defRPr/>
            </a:pPr>
            <a:r>
              <a:rPr lang="zh-CN" altLang="en-US" sz="2400" b="1" kern="0" dirty="0"/>
              <a:t>口罩：表层抗湿层、中间过滤吸附层、内层贴肤层，以及耳带线、鼻梁金属条等部件</a:t>
            </a:r>
            <a:endParaRPr lang="en-US" altLang="zh-CN" sz="2400" b="1" kern="0" dirty="0"/>
          </a:p>
          <a:p>
            <a:pPr marL="400050" lvl="1" indent="0" eaLnBrk="1" hangingPunct="1">
              <a:defRPr/>
            </a:pPr>
            <a:r>
              <a:rPr lang="zh-CN" altLang="en-US" sz="2400" b="1" kern="0" dirty="0"/>
              <a:t>口罩机：我有熔喷布，谁有口罩机</a:t>
            </a:r>
            <a:endParaRPr lang="en-US" altLang="zh-CN" sz="2400" b="1" kern="0" dirty="0"/>
          </a:p>
          <a:p>
            <a:pPr marL="400050" lvl="1" indent="0" eaLnBrk="1" hangingPunct="1">
              <a:defRPr/>
            </a:pPr>
            <a:r>
              <a:rPr lang="zh-CN" altLang="en-US" sz="2400" kern="0" dirty="0"/>
              <a:t>呼吸机</a:t>
            </a:r>
            <a:endParaRPr lang="en-US" altLang="zh-CN" sz="2400" kern="0" dirty="0"/>
          </a:p>
          <a:p>
            <a:pPr marL="400050" lvl="1" indent="0" eaLnBrk="1" hangingPunct="1">
              <a:defRPr/>
            </a:pPr>
            <a:r>
              <a:rPr lang="zh-CN" altLang="en-US" sz="2400" kern="0" dirty="0"/>
              <a:t>负压救护车</a:t>
            </a:r>
            <a:endParaRPr lang="en-US" altLang="zh-CN" sz="2400" kern="0" dirty="0"/>
          </a:p>
          <a:p>
            <a:pPr marL="400050" lvl="1" indent="0" eaLnBrk="1" hangingPunct="1">
              <a:defRPr/>
            </a:pPr>
            <a:r>
              <a:rPr lang="zh-CN" altLang="en-US" sz="2400" kern="0" dirty="0"/>
              <a:t>手套</a:t>
            </a:r>
            <a:endParaRPr lang="en-US" altLang="zh-CN" sz="2400" kern="0" dirty="0"/>
          </a:p>
          <a:p>
            <a:pPr marL="400050" lvl="1" indent="0" eaLnBrk="1" hangingPunct="1">
              <a:defRPr/>
            </a:pPr>
            <a:r>
              <a:rPr lang="zh-CN" altLang="en-US" sz="2400" kern="0" dirty="0"/>
              <a:t>消毒液</a:t>
            </a:r>
            <a:endParaRPr lang="en-US" altLang="zh-CN" sz="2400" kern="0" dirty="0"/>
          </a:p>
          <a:p>
            <a:pPr marL="400050" lvl="1" indent="0" eaLnBrk="1" hangingPunct="1">
              <a:defRPr/>
            </a:pPr>
            <a:r>
              <a:rPr lang="zh-CN" altLang="en-US" sz="2400" kern="0" dirty="0"/>
              <a:t>药材</a:t>
            </a:r>
            <a:endParaRPr lang="en-US" altLang="zh-CN" sz="2400" kern="0" dirty="0"/>
          </a:p>
          <a:p>
            <a:pPr marL="400050" lvl="1" indent="0" eaLnBrk="1" hangingPunct="1">
              <a:defRPr/>
            </a:pPr>
            <a:r>
              <a:rPr lang="en-US" altLang="zh-CN" sz="2400" kern="0"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92325"/>
            <a:ext cx="38100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ctr" eaLnBrk="1" hangingPunct="1">
              <a:defRPr/>
            </a:pPr>
            <a:r>
              <a:rPr lang="zh-CN" altLang="en-US" sz="3200" b="1" kern="0" dirty="0">
                <a:solidFill>
                  <a:srgbClr val="FF0000"/>
                </a:solidFill>
                <a:effectLst>
                  <a:outerShdw blurRad="38100" dist="38100" dir="2700000" algn="tl">
                    <a:srgbClr val="000000">
                      <a:alpha val="43137"/>
                    </a:srgbClr>
                  </a:outerShdw>
                </a:effectLst>
              </a:rPr>
              <a:t>现实案例引入分析</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781300"/>
            <a:ext cx="56769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p:cNvSpPr>
            <a:spLocks noGrp="1"/>
          </p:cNvSpPr>
          <p:nvPr>
            <p:ph type="sldNum" sz="quarter" idx="10"/>
          </p:nvPr>
        </p:nvSpPr>
        <p:spPr>
          <a:xfrm>
            <a:off x="3124200" y="6248400"/>
            <a:ext cx="2895600" cy="457200"/>
          </a:xfrm>
          <a:noFill/>
        </p:spPr>
        <p:txBody>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F991B8-381E-407C-B2D3-871135F99C45}" type="slidenum">
              <a:rPr kumimoji="0" lang="en-US" altLang="zh-CN" sz="1400" smtClean="0"/>
              <a:pPr>
                <a:spcBef>
                  <a:spcPct val="0"/>
                </a:spcBef>
                <a:buClrTx/>
                <a:buSzTx/>
                <a:buFontTx/>
                <a:buNone/>
              </a:pPr>
              <a:t>4</a:t>
            </a:fld>
            <a:endParaRPr kumimoji="0" lang="en-US" altLang="zh-CN" sz="1400" dirty="0"/>
          </a:p>
        </p:txBody>
      </p:sp>
    </p:spTree>
    <p:extLst>
      <p:ext uri="{BB962C8B-B14F-4D97-AF65-F5344CB8AC3E}">
        <p14:creationId xmlns:p14="http://schemas.microsoft.com/office/powerpoint/2010/main" val="817707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10" fill="hold" nodeType="clickEffect">
                                  <p:stCondLst>
                                    <p:cond delay="0"/>
                                  </p:stCondLst>
                                  <p:childTnLst>
                                    <p:animEffect transition="out" filter="blinds(horizontal)">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nodeType="clickEffect">
                                  <p:stCondLst>
                                    <p:cond delay="0"/>
                                  </p:stCondLst>
                                  <p:childTnLst>
                                    <p:animEffect transition="out" filter="blinds(horizontal)">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ctr" eaLnBrk="1" hangingPunct="1">
              <a:defRPr/>
            </a:pPr>
            <a:r>
              <a:rPr lang="zh-CN" altLang="en-US" sz="3200" b="1" kern="0" dirty="0">
                <a:solidFill>
                  <a:srgbClr val="FF0000"/>
                </a:solidFill>
                <a:effectLst>
                  <a:outerShdw blurRad="38100" dist="38100" dir="2700000" algn="tl">
                    <a:srgbClr val="000000">
                      <a:alpha val="43137"/>
                    </a:srgbClr>
                  </a:outerShdw>
                </a:effectLst>
              </a:rPr>
              <a:t>现实案例引入分析</a:t>
            </a:r>
          </a:p>
        </p:txBody>
      </p:sp>
      <p:sp>
        <p:nvSpPr>
          <p:cNvPr id="3" name="内容占位符 2"/>
          <p:cNvSpPr txBox="1">
            <a:spLocks noChangeArrowheads="1"/>
          </p:cNvSpPr>
          <p:nvPr/>
        </p:nvSpPr>
        <p:spPr bwMode="auto">
          <a:xfrm>
            <a:off x="914400" y="1916832"/>
            <a:ext cx="777240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defRPr/>
            </a:pPr>
            <a:r>
              <a:rPr lang="zh-CN" altLang="en-US" b="1" kern="0" dirty="0"/>
              <a:t>一个更复杂的常见产品生产案例</a:t>
            </a:r>
            <a:endParaRPr lang="en-US" altLang="zh-CN" b="1" kern="0" dirty="0"/>
          </a:p>
          <a:p>
            <a:pPr marL="400050" lvl="1" indent="0" eaLnBrk="1" hangingPunct="1">
              <a:lnSpc>
                <a:spcPct val="150000"/>
              </a:lnSpc>
              <a:defRPr/>
            </a:pPr>
            <a:r>
              <a:rPr lang="zh-CN" altLang="en-US" b="1" kern="0" dirty="0"/>
              <a:t>汽车制造（一段视频）</a:t>
            </a:r>
            <a:endParaRPr lang="en-US" altLang="zh-CN" b="1" kern="0" dirty="0"/>
          </a:p>
          <a:p>
            <a:pPr marL="400050" lvl="1" indent="0" eaLnBrk="1" hangingPunct="1">
              <a:lnSpc>
                <a:spcPct val="150000"/>
              </a:lnSpc>
              <a:defRPr/>
            </a:pPr>
            <a:r>
              <a:rPr lang="zh-CN" altLang="en-US" kern="0" dirty="0"/>
              <a:t>要素：</a:t>
            </a:r>
            <a:endParaRPr lang="en-US" altLang="zh-CN" kern="0" dirty="0"/>
          </a:p>
          <a:p>
            <a:pPr lvl="1" eaLnBrk="1" hangingPunct="1">
              <a:lnSpc>
                <a:spcPct val="150000"/>
              </a:lnSpc>
              <a:defRPr/>
            </a:pPr>
            <a:endParaRPr lang="en-US" altLang="zh-CN" kern="0" dirty="0"/>
          </a:p>
        </p:txBody>
      </p:sp>
      <p:sp>
        <p:nvSpPr>
          <p:cNvPr id="4" name="灯片编号占位符 3"/>
          <p:cNvSpPr>
            <a:spLocks noGrp="1"/>
          </p:cNvSpPr>
          <p:nvPr>
            <p:ph type="sldNum" sz="quarter" idx="10"/>
          </p:nvPr>
        </p:nvSpPr>
        <p:spPr>
          <a:xfrm>
            <a:off x="3124200" y="6248400"/>
            <a:ext cx="2895600" cy="457200"/>
          </a:xfrm>
          <a:noFill/>
        </p:spPr>
        <p:txBody>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F991B8-381E-407C-B2D3-871135F99C45}" type="slidenum">
              <a:rPr kumimoji="0" lang="en-US" altLang="zh-CN" sz="1400" smtClean="0"/>
              <a:pPr>
                <a:spcBef>
                  <a:spcPct val="0"/>
                </a:spcBef>
                <a:buClrTx/>
                <a:buSzTx/>
                <a:buFontTx/>
                <a:buNone/>
              </a:pPr>
              <a:t>5</a:t>
            </a:fld>
            <a:endParaRPr kumimoji="0" lang="en-US" altLang="zh-CN" sz="1400" dirty="0"/>
          </a:p>
        </p:txBody>
      </p:sp>
    </p:spTree>
    <p:extLst>
      <p:ext uri="{BB962C8B-B14F-4D97-AF65-F5344CB8AC3E}">
        <p14:creationId xmlns:p14="http://schemas.microsoft.com/office/powerpoint/2010/main" val="299582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200" y="457200"/>
            <a:ext cx="8229600" cy="102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ctr" eaLnBrk="1" hangingPunct="1">
              <a:defRPr/>
            </a:pPr>
            <a:r>
              <a:rPr lang="zh-CN" altLang="en-US" sz="3200" b="1" kern="0" dirty="0">
                <a:solidFill>
                  <a:srgbClr val="FF0000"/>
                </a:solidFill>
                <a:effectLst>
                  <a:outerShdw blurRad="38100" dist="38100" dir="2700000" algn="tl">
                    <a:srgbClr val="000000">
                      <a:alpha val="43137"/>
                    </a:srgbClr>
                  </a:outerShdw>
                </a:effectLst>
              </a:rPr>
              <a:t>提出问题</a:t>
            </a:r>
          </a:p>
        </p:txBody>
      </p:sp>
      <p:sp>
        <p:nvSpPr>
          <p:cNvPr id="3" name="内容占位符 2"/>
          <p:cNvSpPr txBox="1">
            <a:spLocks noChangeArrowheads="1"/>
          </p:cNvSpPr>
          <p:nvPr/>
        </p:nvSpPr>
        <p:spPr bwMode="auto">
          <a:xfrm>
            <a:off x="683568" y="1700808"/>
            <a:ext cx="8229600"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defRPr/>
            </a:pPr>
            <a:r>
              <a:rPr lang="zh-CN" altLang="en-US" sz="2800" b="1" kern="0" dirty="0"/>
              <a:t>如何组织实现一个生产</a:t>
            </a:r>
            <a:r>
              <a:rPr lang="en-US" altLang="zh-CN" sz="2800" b="1" kern="0" dirty="0"/>
              <a:t>/</a:t>
            </a:r>
            <a:r>
              <a:rPr lang="zh-CN" altLang="en-US" sz="2800" b="1" kern="0" dirty="0"/>
              <a:t>服务系统的运行？</a:t>
            </a:r>
            <a:endParaRPr lang="en-US" altLang="zh-CN" sz="2800" b="1" kern="0" dirty="0"/>
          </a:p>
          <a:p>
            <a:pPr marL="400050" lvl="1" indent="0" eaLnBrk="1" hangingPunct="1">
              <a:lnSpc>
                <a:spcPct val="150000"/>
              </a:lnSpc>
              <a:defRPr/>
            </a:pPr>
            <a:r>
              <a:rPr lang="zh-CN" altLang="en-US" kern="0" dirty="0"/>
              <a:t>要向谁提供哪些产品</a:t>
            </a:r>
            <a:r>
              <a:rPr lang="en-US" altLang="zh-CN" kern="0" dirty="0"/>
              <a:t>/</a:t>
            </a:r>
            <a:r>
              <a:rPr lang="zh-CN" altLang="en-US" kern="0" dirty="0"/>
              <a:t>服务？多少量？</a:t>
            </a:r>
            <a:endParaRPr lang="en-US" altLang="zh-CN" kern="0" dirty="0"/>
          </a:p>
          <a:p>
            <a:pPr marL="400050" lvl="1" indent="0" eaLnBrk="1" hangingPunct="1">
              <a:lnSpc>
                <a:spcPct val="150000"/>
              </a:lnSpc>
              <a:defRPr/>
            </a:pPr>
            <a:r>
              <a:rPr lang="zh-CN" altLang="en-US" kern="0" dirty="0"/>
              <a:t>自己有什么？</a:t>
            </a:r>
            <a:endParaRPr lang="en-US" altLang="zh-CN" kern="0" dirty="0"/>
          </a:p>
          <a:p>
            <a:pPr marL="400050" lvl="1" indent="0" eaLnBrk="1" hangingPunct="1">
              <a:lnSpc>
                <a:spcPct val="150000"/>
              </a:lnSpc>
              <a:defRPr/>
            </a:pPr>
            <a:r>
              <a:rPr lang="zh-CN" altLang="en-US" kern="0" dirty="0"/>
              <a:t>为了生产产品</a:t>
            </a:r>
            <a:r>
              <a:rPr lang="en-US" altLang="zh-CN" kern="0" dirty="0"/>
              <a:t>/</a:t>
            </a:r>
            <a:r>
              <a:rPr lang="zh-CN" altLang="en-US" kern="0" dirty="0"/>
              <a:t>提供服务需要什么？</a:t>
            </a:r>
            <a:endParaRPr lang="en-US" altLang="zh-CN" kern="0" dirty="0"/>
          </a:p>
          <a:p>
            <a:pPr marL="400050" lvl="1" indent="0" eaLnBrk="1" hangingPunct="1">
              <a:lnSpc>
                <a:spcPct val="150000"/>
              </a:lnSpc>
              <a:defRPr/>
            </a:pPr>
            <a:r>
              <a:rPr lang="zh-CN" altLang="en-US" kern="0" dirty="0"/>
              <a:t>如何完成产品的生产</a:t>
            </a:r>
            <a:r>
              <a:rPr lang="en-US" altLang="zh-CN" kern="0" dirty="0"/>
              <a:t>/</a:t>
            </a:r>
            <a:r>
              <a:rPr lang="zh-CN" altLang="en-US" kern="0" dirty="0"/>
              <a:t>服务的交付？</a:t>
            </a:r>
            <a:endParaRPr lang="en-US" altLang="zh-CN" kern="0" dirty="0"/>
          </a:p>
        </p:txBody>
      </p:sp>
      <p:sp>
        <p:nvSpPr>
          <p:cNvPr id="4" name="灯片编号占位符 3"/>
          <p:cNvSpPr>
            <a:spLocks noGrp="1"/>
          </p:cNvSpPr>
          <p:nvPr>
            <p:ph type="sldNum" sz="quarter" idx="10"/>
          </p:nvPr>
        </p:nvSpPr>
        <p:spPr>
          <a:xfrm>
            <a:off x="3124200" y="6248400"/>
            <a:ext cx="2895600" cy="457200"/>
          </a:xfrm>
          <a:noFill/>
        </p:spPr>
        <p:txBody>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F991B8-381E-407C-B2D3-871135F99C45}" type="slidenum">
              <a:rPr kumimoji="0" lang="en-US" altLang="zh-CN" sz="1400" smtClean="0"/>
              <a:pPr>
                <a:spcBef>
                  <a:spcPct val="0"/>
                </a:spcBef>
                <a:buClrTx/>
                <a:buSzTx/>
                <a:buFontTx/>
                <a:buNone/>
              </a:pPr>
              <a:t>6</a:t>
            </a:fld>
            <a:endParaRPr kumimoji="0" lang="en-US" altLang="zh-CN" sz="1400" dirty="0"/>
          </a:p>
        </p:txBody>
      </p:sp>
    </p:spTree>
    <p:extLst>
      <p:ext uri="{BB962C8B-B14F-4D97-AF65-F5344CB8AC3E}">
        <p14:creationId xmlns:p14="http://schemas.microsoft.com/office/powerpoint/2010/main" val="3752510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85800"/>
            <a:ext cx="8229600" cy="609600"/>
          </a:xfrm>
        </p:spPr>
        <p:txBody>
          <a:bodyPr/>
          <a:lstStyle/>
          <a:p>
            <a:pPr algn="ctr" eaLnBrk="1" hangingPunct="1">
              <a:defRPr/>
            </a:pPr>
            <a:r>
              <a:rPr lang="en-US" altLang="zh-CN" sz="3600" b="1" dirty="0">
                <a:solidFill>
                  <a:srgbClr val="FF0000"/>
                </a:solidFill>
                <a:effectLst>
                  <a:outerShdw blurRad="38100" dist="38100" dir="2700000" algn="tl">
                    <a:srgbClr val="C0C0C0"/>
                  </a:outerShdw>
                </a:effectLst>
                <a:latin typeface="Times New Roman" pitchFamily="18" charset="0"/>
              </a:rPr>
              <a:t>2. </a:t>
            </a:r>
            <a:r>
              <a:rPr lang="zh-CN" altLang="en-US" sz="3600" b="1" dirty="0">
                <a:solidFill>
                  <a:srgbClr val="FF0000"/>
                </a:solidFill>
                <a:effectLst>
                  <a:outerShdw blurRad="38100" dist="38100" dir="2700000" algn="tl">
                    <a:srgbClr val="C0C0C0"/>
                  </a:outerShdw>
                </a:effectLst>
                <a:latin typeface="Times New Roman" pitchFamily="18" charset="0"/>
              </a:rPr>
              <a:t>企业生产与运作系统</a:t>
            </a:r>
          </a:p>
        </p:txBody>
      </p:sp>
      <p:sp>
        <p:nvSpPr>
          <p:cNvPr id="104451" name="Rectangle 3"/>
          <p:cNvSpPr>
            <a:spLocks noGrp="1" noChangeArrowheads="1"/>
          </p:cNvSpPr>
          <p:nvPr>
            <p:ph type="body" idx="1"/>
          </p:nvPr>
        </p:nvSpPr>
        <p:spPr>
          <a:xfrm>
            <a:off x="2438400" y="1752600"/>
            <a:ext cx="4267200" cy="4724400"/>
          </a:xfrm>
        </p:spPr>
        <p:txBody>
          <a:bodyPr/>
          <a:lstStyle/>
          <a:p>
            <a:pPr eaLnBrk="1" hangingPunct="1">
              <a:lnSpc>
                <a:spcPct val="250000"/>
              </a:lnSpc>
              <a:buClr>
                <a:schemeClr val="tx1"/>
              </a:buClr>
              <a:buFont typeface="Marlett" pitchFamily="2" charset="2"/>
              <a:buChar char="2"/>
              <a:defRPr/>
            </a:pPr>
            <a:r>
              <a:rPr lang="en-US" altLang="zh-CN" sz="2400" b="1" dirty="0">
                <a:effectLst>
                  <a:outerShdw blurRad="38100" dist="38100" dir="2700000" algn="tl">
                    <a:srgbClr val="C0C0C0"/>
                  </a:outerShdw>
                </a:effectLst>
                <a:latin typeface="Times New Roman" pitchFamily="18" charset="0"/>
              </a:rPr>
              <a:t>2.1 </a:t>
            </a:r>
            <a:r>
              <a:rPr lang="zh-CN" altLang="en-US" sz="2400" b="1" dirty="0">
                <a:effectLst>
                  <a:outerShdw blurRad="38100" dist="38100" dir="2700000" algn="tl">
                    <a:srgbClr val="C0C0C0"/>
                  </a:outerShdw>
                </a:effectLst>
                <a:latin typeface="Times New Roman" pitchFamily="18" charset="0"/>
              </a:rPr>
              <a:t>企业</a:t>
            </a:r>
            <a:r>
              <a:rPr lang="en-US" altLang="zh-CN" sz="2400" b="1" dirty="0">
                <a:effectLst>
                  <a:outerShdw blurRad="38100" dist="38100" dir="2700000" algn="tl">
                    <a:srgbClr val="C0C0C0"/>
                  </a:outerShdw>
                </a:effectLst>
                <a:latin typeface="Times New Roman" pitchFamily="18" charset="0"/>
              </a:rPr>
              <a:t>/</a:t>
            </a:r>
            <a:r>
              <a:rPr lang="zh-CN" altLang="en-US" sz="2400" b="1" dirty="0">
                <a:effectLst>
                  <a:outerShdw blurRad="38100" dist="38100" dir="2700000" algn="tl">
                    <a:srgbClr val="C0C0C0"/>
                  </a:outerShdw>
                </a:effectLst>
                <a:latin typeface="Times New Roman" pitchFamily="18" charset="0"/>
              </a:rPr>
              <a:t>社会组织</a:t>
            </a:r>
          </a:p>
          <a:p>
            <a:pPr eaLnBrk="1" hangingPunct="1">
              <a:lnSpc>
                <a:spcPct val="250000"/>
              </a:lnSpc>
              <a:buClr>
                <a:schemeClr val="tx1"/>
              </a:buClr>
              <a:buFont typeface="Marlett" pitchFamily="2" charset="2"/>
              <a:buChar char="2"/>
              <a:defRPr/>
            </a:pPr>
            <a:r>
              <a:rPr lang="en-US" altLang="zh-CN" sz="2400" b="1" dirty="0">
                <a:effectLst>
                  <a:outerShdw blurRad="38100" dist="38100" dir="2700000" algn="tl">
                    <a:srgbClr val="C0C0C0"/>
                  </a:outerShdw>
                </a:effectLst>
                <a:latin typeface="Times New Roman" pitchFamily="18" charset="0"/>
              </a:rPr>
              <a:t>2.2 </a:t>
            </a:r>
            <a:r>
              <a:rPr lang="zh-CN" altLang="en-US" sz="2400" b="1" dirty="0">
                <a:effectLst>
                  <a:outerShdw blurRad="38100" dist="38100" dir="2700000" algn="tl">
                    <a:srgbClr val="C0C0C0"/>
                  </a:outerShdw>
                </a:effectLst>
                <a:latin typeface="Times New Roman" pitchFamily="18" charset="0"/>
              </a:rPr>
              <a:t>生产运作系统</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685800"/>
            <a:ext cx="8229600" cy="609600"/>
          </a:xfrm>
        </p:spPr>
        <p:txBody>
          <a:bodyPr/>
          <a:lstStyle/>
          <a:p>
            <a:pPr algn="ctr" eaLnBrk="1" hangingPunct="1">
              <a:defRPr/>
            </a:pPr>
            <a:r>
              <a:rPr lang="en-US" altLang="zh-CN" sz="3600" b="1" dirty="0">
                <a:solidFill>
                  <a:srgbClr val="FF0000"/>
                </a:solidFill>
                <a:effectLst>
                  <a:outerShdw blurRad="38100" dist="38100" dir="2700000" algn="tl">
                    <a:srgbClr val="C0C0C0"/>
                  </a:outerShdw>
                </a:effectLst>
                <a:latin typeface="Times New Roman" pitchFamily="18" charset="0"/>
              </a:rPr>
              <a:t>2.1 </a:t>
            </a:r>
            <a:r>
              <a:rPr lang="zh-CN" altLang="en-US" sz="3600" b="1" dirty="0">
                <a:solidFill>
                  <a:srgbClr val="FF0000"/>
                </a:solidFill>
                <a:effectLst>
                  <a:outerShdw blurRad="38100" dist="38100" dir="2700000" algn="tl">
                    <a:srgbClr val="C0C0C0"/>
                  </a:outerShdw>
                </a:effectLst>
                <a:latin typeface="Times New Roman" pitchFamily="18" charset="0"/>
              </a:rPr>
              <a:t>企业</a:t>
            </a:r>
            <a:r>
              <a:rPr lang="en-US" altLang="zh-CN" sz="3600" b="1" dirty="0">
                <a:solidFill>
                  <a:srgbClr val="FF0000"/>
                </a:solidFill>
                <a:effectLst>
                  <a:outerShdw blurRad="38100" dist="38100" dir="2700000" algn="tl">
                    <a:srgbClr val="C0C0C0"/>
                  </a:outerShdw>
                </a:effectLst>
                <a:latin typeface="Times New Roman" pitchFamily="18" charset="0"/>
              </a:rPr>
              <a:t>/</a:t>
            </a:r>
            <a:r>
              <a:rPr lang="zh-CN" altLang="en-US" sz="3600" b="1" dirty="0">
                <a:solidFill>
                  <a:srgbClr val="FF0000"/>
                </a:solidFill>
                <a:effectLst>
                  <a:outerShdw blurRad="38100" dist="38100" dir="2700000" algn="tl">
                    <a:srgbClr val="C0C0C0"/>
                  </a:outerShdw>
                </a:effectLst>
                <a:latin typeface="Times New Roman" pitchFamily="18" charset="0"/>
              </a:rPr>
              <a:t>社会组织</a:t>
            </a:r>
          </a:p>
        </p:txBody>
      </p:sp>
      <p:sp>
        <p:nvSpPr>
          <p:cNvPr id="104451" name="Rectangle 3"/>
          <p:cNvSpPr>
            <a:spLocks noGrp="1" noChangeArrowheads="1"/>
          </p:cNvSpPr>
          <p:nvPr>
            <p:ph type="body" idx="1"/>
          </p:nvPr>
        </p:nvSpPr>
        <p:spPr>
          <a:xfrm>
            <a:off x="2438400" y="1752600"/>
            <a:ext cx="4267200" cy="4724400"/>
          </a:xfrm>
        </p:spPr>
        <p:txBody>
          <a:bodyPr/>
          <a:lstStyle/>
          <a:p>
            <a:pPr eaLnBrk="1" hangingPunct="1">
              <a:lnSpc>
                <a:spcPct val="150000"/>
              </a:lnSpc>
              <a:buClr>
                <a:schemeClr val="tx1"/>
              </a:buClr>
              <a:buFont typeface="Marlett" pitchFamily="2" charset="2"/>
              <a:buChar char="2"/>
              <a:defRPr/>
            </a:pPr>
            <a:r>
              <a:rPr lang="zh-CN" altLang="en-US" sz="2400" b="1" dirty="0">
                <a:effectLst>
                  <a:outerShdw blurRad="38100" dist="38100" dir="2700000" algn="tl">
                    <a:srgbClr val="C0C0C0"/>
                  </a:outerShdw>
                </a:effectLst>
                <a:latin typeface="Times New Roman" pitchFamily="18" charset="0"/>
              </a:rPr>
              <a:t>基本定义</a:t>
            </a:r>
          </a:p>
          <a:p>
            <a:pPr eaLnBrk="1" hangingPunct="1">
              <a:lnSpc>
                <a:spcPct val="150000"/>
              </a:lnSpc>
              <a:buClr>
                <a:schemeClr val="tx1"/>
              </a:buClr>
              <a:buFont typeface="Marlett" pitchFamily="2" charset="2"/>
              <a:buChar char="2"/>
              <a:defRPr/>
            </a:pPr>
            <a:r>
              <a:rPr lang="zh-CN" altLang="en-US" sz="2400" b="1" dirty="0">
                <a:effectLst>
                  <a:outerShdw blurRad="38100" dist="38100" dir="2700000" algn="tl">
                    <a:srgbClr val="C0C0C0"/>
                  </a:outerShdw>
                </a:effectLst>
                <a:latin typeface="Times New Roman" pitchFamily="18" charset="0"/>
              </a:rPr>
              <a:t>工业企业</a:t>
            </a:r>
          </a:p>
          <a:p>
            <a:pPr eaLnBrk="1" hangingPunct="1">
              <a:lnSpc>
                <a:spcPct val="150000"/>
              </a:lnSpc>
              <a:buClr>
                <a:schemeClr val="tx1"/>
              </a:buClr>
              <a:buFont typeface="Marlett" pitchFamily="2" charset="2"/>
              <a:buChar char="2"/>
              <a:defRPr/>
            </a:pPr>
            <a:r>
              <a:rPr lang="zh-CN" altLang="en-US" sz="2400" b="1" dirty="0">
                <a:effectLst>
                  <a:outerShdw blurRad="38100" dist="38100" dir="2700000" algn="tl">
                    <a:srgbClr val="C0C0C0"/>
                  </a:outerShdw>
                </a:effectLst>
                <a:latin typeface="Times New Roman" pitchFamily="18" charset="0"/>
              </a:rPr>
              <a:t>生产运作系统</a:t>
            </a:r>
          </a:p>
          <a:p>
            <a:pPr eaLnBrk="1" hangingPunct="1">
              <a:lnSpc>
                <a:spcPct val="150000"/>
              </a:lnSpc>
              <a:buClr>
                <a:schemeClr val="tx1"/>
              </a:buClr>
              <a:buFont typeface="Marlett" pitchFamily="2" charset="2"/>
              <a:buChar char="2"/>
              <a:defRPr/>
            </a:pPr>
            <a:r>
              <a:rPr lang="zh-CN" altLang="en-US" sz="2400" b="1" dirty="0">
                <a:effectLst>
                  <a:outerShdw blurRad="38100" dist="38100" dir="2700000" algn="tl">
                    <a:srgbClr val="C0C0C0"/>
                  </a:outerShdw>
                </a:effectLst>
                <a:latin typeface="Times New Roman" pitchFamily="18" charset="0"/>
              </a:rPr>
              <a:t>企业资源</a:t>
            </a:r>
            <a:endParaRPr lang="en-US" altLang="zh-CN" sz="2400" b="1" dirty="0">
              <a:effectLst>
                <a:outerShdw blurRad="38100" dist="38100" dir="2700000" algn="tl">
                  <a:srgbClr val="C0C0C0"/>
                </a:outerShdw>
              </a:effectLst>
              <a:latin typeface="Times New Roman" pitchFamily="18" charset="0"/>
            </a:endParaRPr>
          </a:p>
          <a:p>
            <a:pPr eaLnBrk="1" hangingPunct="1">
              <a:lnSpc>
                <a:spcPct val="150000"/>
              </a:lnSpc>
              <a:buClr>
                <a:schemeClr val="tx1"/>
              </a:buClr>
              <a:buFont typeface="Marlett" pitchFamily="2" charset="2"/>
              <a:buChar char="2"/>
              <a:defRPr/>
            </a:pPr>
            <a:r>
              <a:rPr lang="zh-CN" altLang="en-US" sz="2400" b="1" dirty="0">
                <a:effectLst>
                  <a:outerShdw blurRad="38100" dist="38100" dir="2700000" algn="tl">
                    <a:srgbClr val="C0C0C0"/>
                  </a:outerShdw>
                </a:effectLst>
                <a:latin typeface="Times New Roman" pitchFamily="18" charset="0"/>
              </a:rPr>
              <a:t>典型生产运作系统</a:t>
            </a:r>
            <a:endParaRPr lang="en-US" altLang="zh-CN" sz="2400" b="1" dirty="0">
              <a:effectLst>
                <a:outerShdw blurRad="38100" dist="38100" dir="2700000" algn="tl">
                  <a:srgbClr val="C0C0C0"/>
                </a:outerShdw>
              </a:effectLst>
              <a:latin typeface="Times New Roman" pitchFamily="18" charset="0"/>
            </a:endParaRPr>
          </a:p>
          <a:p>
            <a:pPr eaLnBrk="1" hangingPunct="1">
              <a:lnSpc>
                <a:spcPct val="150000"/>
              </a:lnSpc>
              <a:buClr>
                <a:schemeClr val="tx1"/>
              </a:buClr>
              <a:buFont typeface="Marlett" pitchFamily="2" charset="2"/>
              <a:buChar char="2"/>
              <a:defRPr/>
            </a:pPr>
            <a:r>
              <a:rPr lang="zh-CN" altLang="en-US" sz="2400" b="1" dirty="0">
                <a:effectLst>
                  <a:outerShdw blurRad="38100" dist="38100" dir="2700000" algn="tl">
                    <a:srgbClr val="C0C0C0"/>
                  </a:outerShdw>
                </a:effectLst>
                <a:latin typeface="Times New Roman" pitchFamily="18" charset="0"/>
              </a:rPr>
              <a:t>功能目标</a:t>
            </a:r>
            <a:endParaRPr lang="en-US" altLang="zh-CN" sz="2400" b="1" dirty="0">
              <a:effectLst>
                <a:outerShdw blurRad="38100" dist="38100" dir="2700000" algn="tl">
                  <a:srgbClr val="C0C0C0"/>
                </a:outerShdw>
              </a:effectLst>
              <a:latin typeface="Times New Roman" pitchFamily="18" charset="0"/>
            </a:endParaRPr>
          </a:p>
          <a:p>
            <a:pPr eaLnBrk="1" hangingPunct="1">
              <a:lnSpc>
                <a:spcPct val="150000"/>
              </a:lnSpc>
              <a:buClr>
                <a:schemeClr val="tx1"/>
              </a:buClr>
              <a:buFont typeface="Marlett" pitchFamily="2" charset="2"/>
              <a:buChar char="2"/>
              <a:defRPr/>
            </a:pPr>
            <a:r>
              <a:rPr lang="zh-CN" altLang="en-US" sz="2400" b="1" dirty="0">
                <a:effectLst>
                  <a:outerShdw blurRad="38100" dist="38100" dir="2700000" algn="tl">
                    <a:srgbClr val="C0C0C0"/>
                  </a:outerShdw>
                </a:effectLst>
                <a:latin typeface="Times New Roman" pitchFamily="18" charset="0"/>
              </a:rPr>
              <a:t>组织结构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ppt_x"/>
                                          </p:val>
                                        </p:tav>
                                        <p:tav tm="100000">
                                          <p:val>
                                            <p:strVal val="#ppt_x"/>
                                          </p:val>
                                        </p:tav>
                                      </p:tavLst>
                                    </p:anim>
                                    <p:anim calcmode="lin" valueType="num">
                                      <p:cBhvr additive="base">
                                        <p:cTn id="8" dur="500" fill="hold"/>
                                        <p:tgtEl>
                                          <p:spTgt spid="1044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IR_NEW.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 calcmode="lin" valueType="num">
                                      <p:cBhvr additive="base">
                                        <p:cTn id="12"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44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4451">
                                            <p:txEl>
                                              <p:pRg st="1" end="1"/>
                                            </p:txEl>
                                          </p:spTgt>
                                        </p:tgtEl>
                                        <p:attrNameLst>
                                          <p:attrName>style.visibility</p:attrName>
                                        </p:attrNameLst>
                                      </p:cBhvr>
                                      <p:to>
                                        <p:strVal val="visible"/>
                                      </p:to>
                                    </p:set>
                                    <p:anim calcmode="lin" valueType="num">
                                      <p:cBhvr additive="base">
                                        <p:cTn id="17"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44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4451">
                                            <p:txEl>
                                              <p:pRg st="2" end="2"/>
                                            </p:txEl>
                                          </p:spTgt>
                                        </p:tgtEl>
                                        <p:attrNameLst>
                                          <p:attrName>style.visibility</p:attrName>
                                        </p:attrNameLst>
                                      </p:cBhvr>
                                      <p:to>
                                        <p:strVal val="visible"/>
                                      </p:to>
                                    </p:set>
                                    <p:anim calcmode="lin" valueType="num">
                                      <p:cBhvr additive="base">
                                        <p:cTn id="22"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44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4451">
                                            <p:txEl>
                                              <p:pRg st="3" end="3"/>
                                            </p:txEl>
                                          </p:spTgt>
                                        </p:tgtEl>
                                        <p:attrNameLst>
                                          <p:attrName>style.visibility</p:attrName>
                                        </p:attrNameLst>
                                      </p:cBhvr>
                                      <p:to>
                                        <p:strVal val="visible"/>
                                      </p:to>
                                    </p:set>
                                    <p:anim calcmode="lin" valueType="num">
                                      <p:cBhvr additive="base">
                                        <p:cTn id="27"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44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04451">
                                            <p:txEl>
                                              <p:pRg st="4" end="4"/>
                                            </p:txEl>
                                          </p:spTgt>
                                        </p:tgtEl>
                                        <p:attrNameLst>
                                          <p:attrName>style.visibility</p:attrName>
                                        </p:attrNameLst>
                                      </p:cBhvr>
                                      <p:to>
                                        <p:strVal val="visible"/>
                                      </p:to>
                                    </p:set>
                                    <p:anim calcmode="lin" valueType="num">
                                      <p:cBhvr additive="base">
                                        <p:cTn id="32"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44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04451">
                                            <p:txEl>
                                              <p:pRg st="5" end="5"/>
                                            </p:txEl>
                                          </p:spTgt>
                                        </p:tgtEl>
                                        <p:attrNameLst>
                                          <p:attrName>style.visibility</p:attrName>
                                        </p:attrNameLst>
                                      </p:cBhvr>
                                      <p:to>
                                        <p:strVal val="visible"/>
                                      </p:to>
                                    </p:set>
                                    <p:anim calcmode="lin" valueType="num">
                                      <p:cBhvr additive="base">
                                        <p:cTn id="37" dur="500" fill="hold"/>
                                        <p:tgtEl>
                                          <p:spTgt spid="1044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44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04451">
                                            <p:txEl>
                                              <p:pRg st="6" end="6"/>
                                            </p:txEl>
                                          </p:spTgt>
                                        </p:tgtEl>
                                        <p:attrNameLst>
                                          <p:attrName>style.visibility</p:attrName>
                                        </p:attrNameLst>
                                      </p:cBhvr>
                                      <p:to>
                                        <p:strVal val="visible"/>
                                      </p:to>
                                    </p:set>
                                    <p:anim calcmode="lin" valueType="num">
                                      <p:cBhvr additive="base">
                                        <p:cTn id="42" dur="500" fill="hold"/>
                                        <p:tgtEl>
                                          <p:spTgt spid="104451">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0445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8"/>
          <p:cNvSpPr>
            <a:spLocks/>
          </p:cNvSpPr>
          <p:nvPr/>
        </p:nvSpPr>
        <p:spPr bwMode="auto">
          <a:xfrm>
            <a:off x="381000" y="90805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latinLnBrk="1" hangingPunct="1">
              <a:lnSpc>
                <a:spcPct val="150000"/>
              </a:lnSpc>
              <a:buClr>
                <a:srgbClr val="2C3F71"/>
              </a:buClr>
            </a:pPr>
            <a:r>
              <a:rPr lang="zh-CN" altLang="en-US" sz="2800" b="1">
                <a:solidFill>
                  <a:srgbClr val="FF0000"/>
                </a:solidFill>
                <a:latin typeface="Calibri" panose="020F0502020204030204" pitchFamily="34" charset="0"/>
              </a:rPr>
              <a:t>基本定义</a:t>
            </a:r>
          </a:p>
          <a:p>
            <a:pPr eaLnBrk="1" latinLnBrk="1" hangingPunct="1">
              <a:lnSpc>
                <a:spcPct val="150000"/>
              </a:lnSpc>
              <a:buClr>
                <a:srgbClr val="2C3F71"/>
              </a:buClr>
            </a:pPr>
            <a:r>
              <a:rPr lang="zh-CN" altLang="en-US" sz="1800"/>
              <a:t>“企业（</a:t>
            </a:r>
            <a:r>
              <a:rPr lang="en-US" altLang="zh-CN" sz="1800"/>
              <a:t>Enterprise</a:t>
            </a:r>
            <a:r>
              <a:rPr lang="zh-CN" altLang="en-US" sz="1800"/>
              <a:t>）”一词的两种用法：</a:t>
            </a:r>
          </a:p>
          <a:p>
            <a:pPr eaLnBrk="1" latinLnBrk="1" hangingPunct="1">
              <a:lnSpc>
                <a:spcPct val="150000"/>
              </a:lnSpc>
              <a:buClr>
                <a:srgbClr val="2C3F71"/>
              </a:buClr>
            </a:pPr>
            <a:r>
              <a:rPr lang="zh-CN" altLang="en-US" sz="1800"/>
              <a:t>企业是从事生产、流通、服务等经济活动，以生产或服务满足社会需要，实行自主经营、独立核算、依法设立的一种盈利性的经济组织。企业主要指独立的盈利性组织，并可进一步分为公司和非公司企业，后者如合伙制企业、个人独资企业等。</a:t>
            </a:r>
          </a:p>
          <a:p>
            <a:pPr eaLnBrk="1" latinLnBrk="1" hangingPunct="1">
              <a:lnSpc>
                <a:spcPct val="150000"/>
              </a:lnSpc>
              <a:buClr>
                <a:srgbClr val="2C3F71"/>
              </a:buClr>
            </a:pPr>
            <a:r>
              <a:rPr lang="zh-CN" altLang="en-US" sz="1800"/>
              <a:t>另一种用法与社会组织接近，可以用来泛指公司、学校、社会团体乃至政府机构等。主要出现在信息技术应用领域的一些专有名词中，如</a:t>
            </a:r>
          </a:p>
          <a:p>
            <a:pPr lvl="1" eaLnBrk="1" latinLnBrk="1" hangingPunct="1">
              <a:lnSpc>
                <a:spcPct val="150000"/>
              </a:lnSpc>
              <a:buClr>
                <a:srgbClr val="2C3F71"/>
              </a:buClr>
            </a:pPr>
            <a:r>
              <a:rPr lang="zh-CN" altLang="en-US" sz="1600"/>
              <a:t>企业应用（</a:t>
            </a:r>
            <a:r>
              <a:rPr lang="en-US" altLang="zh-CN" sz="1600"/>
              <a:t>enterprise applications</a:t>
            </a:r>
            <a:r>
              <a:rPr lang="zh-CN" altLang="en-US" sz="1600"/>
              <a:t>）、企业计算（</a:t>
            </a:r>
            <a:r>
              <a:rPr lang="en-US" altLang="zh-CN" sz="1600"/>
              <a:t>enterprise computing</a:t>
            </a:r>
            <a:r>
              <a:rPr lang="zh-CN" altLang="en-US" sz="1600"/>
              <a:t>）</a:t>
            </a:r>
          </a:p>
          <a:p>
            <a:pPr lvl="1" eaLnBrk="1" latinLnBrk="1" hangingPunct="1">
              <a:lnSpc>
                <a:spcPct val="150000"/>
              </a:lnSpc>
              <a:buClr>
                <a:srgbClr val="2C3F71"/>
              </a:buClr>
            </a:pPr>
            <a:r>
              <a:rPr lang="zh-CN" altLang="en-US" sz="1600"/>
              <a:t>企业集成（</a:t>
            </a:r>
            <a:r>
              <a:rPr lang="en-US" altLang="zh-CN" sz="1600"/>
              <a:t>enterprise integration</a:t>
            </a:r>
            <a:r>
              <a:rPr lang="zh-CN" altLang="en-US" sz="1600"/>
              <a:t>）、企业工程（</a:t>
            </a:r>
            <a:r>
              <a:rPr lang="en-US" altLang="zh-CN" sz="1600"/>
              <a:t>enterprise engineering</a:t>
            </a:r>
            <a:r>
              <a:rPr lang="zh-CN" altLang="en-US" sz="1600"/>
              <a:t>）</a:t>
            </a:r>
          </a:p>
          <a:p>
            <a:pPr lvl="1" eaLnBrk="1" latinLnBrk="1" hangingPunct="1">
              <a:lnSpc>
                <a:spcPct val="150000"/>
              </a:lnSpc>
              <a:buClr>
                <a:srgbClr val="2C3F71"/>
              </a:buClr>
            </a:pPr>
            <a:r>
              <a:rPr lang="zh-CN" altLang="en-US" sz="1600"/>
              <a:t>企业架构（</a:t>
            </a:r>
            <a:r>
              <a:rPr lang="en-US" altLang="zh-CN" sz="1600"/>
              <a:t>enterprise architecture</a:t>
            </a:r>
            <a:r>
              <a:rPr lang="zh-CN" altLang="en-US" sz="1600"/>
              <a:t>）、企业建模（</a:t>
            </a:r>
            <a:r>
              <a:rPr lang="en-US" altLang="zh-CN" sz="1600"/>
              <a:t>enterprise modeling</a:t>
            </a:r>
            <a:r>
              <a:rPr lang="zh-CN" altLang="en-US" sz="1600"/>
              <a:t>）</a:t>
            </a:r>
          </a:p>
        </p:txBody>
      </p:sp>
      <p:sp>
        <p:nvSpPr>
          <p:cNvPr id="5" name="Text Box 9"/>
          <p:cNvSpPr txBox="1">
            <a:spLocks noChangeArrowheads="1"/>
          </p:cNvSpPr>
          <p:nvPr/>
        </p:nvSpPr>
        <p:spPr bwMode="auto">
          <a:xfrm>
            <a:off x="762000" y="87313"/>
            <a:ext cx="2028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1800" b="1" dirty="0">
                <a:solidFill>
                  <a:srgbClr val="FFFF00"/>
                </a:solidFill>
                <a:effectLst>
                  <a:outerShdw blurRad="38100" dist="38100" dir="2700000" algn="tl">
                    <a:srgbClr val="000000">
                      <a:alpha val="43137"/>
                    </a:srgbClr>
                  </a:outerShdw>
                </a:effectLst>
              </a:rPr>
              <a:t>2.1 </a:t>
            </a:r>
            <a:r>
              <a:rPr lang="zh-CN" altLang="en-US" sz="1800" b="1" dirty="0">
                <a:solidFill>
                  <a:srgbClr val="FFFF00"/>
                </a:solidFill>
                <a:effectLst>
                  <a:outerShdw blurRad="38100" dist="38100" dir="2700000" algn="tl">
                    <a:srgbClr val="000000">
                      <a:alpha val="43137"/>
                    </a:srgbClr>
                  </a:outerShdw>
                </a:effectLst>
              </a:rPr>
              <a:t>企业</a:t>
            </a:r>
            <a:r>
              <a:rPr lang="en-US" altLang="zh-CN" sz="1800" b="1" dirty="0">
                <a:solidFill>
                  <a:srgbClr val="FFFF00"/>
                </a:solidFill>
                <a:effectLst>
                  <a:outerShdw blurRad="38100" dist="38100" dir="2700000" algn="tl">
                    <a:srgbClr val="000000">
                      <a:alpha val="43137"/>
                    </a:srgbClr>
                  </a:outerShdw>
                </a:effectLst>
              </a:rPr>
              <a:t>/</a:t>
            </a:r>
            <a:r>
              <a:rPr lang="zh-CN" altLang="en-US" sz="1800" b="1" dirty="0">
                <a:solidFill>
                  <a:srgbClr val="FFFF00"/>
                </a:solidFill>
                <a:effectLst>
                  <a:outerShdw blurRad="38100" dist="38100" dir="2700000" algn="tl">
                    <a:srgbClr val="000000">
                      <a:alpha val="43137"/>
                    </a:srgbClr>
                  </a:outerShdw>
                </a:effectLst>
              </a:rPr>
              <a:t>社会组织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1006</TotalTime>
  <Words>2522</Words>
  <Application>Microsoft Office PowerPoint</Application>
  <PresentationFormat>全屏显示(4:3)</PresentationFormat>
  <Paragraphs>377</Paragraphs>
  <Slides>34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华文细黑</vt:lpstr>
      <vt:lpstr>宋体</vt:lpstr>
      <vt:lpstr>Arial</vt:lpstr>
      <vt:lpstr>Arial Black</vt:lpstr>
      <vt:lpstr>Brush Script MT</vt:lpstr>
      <vt:lpstr>Calibri</vt:lpstr>
      <vt:lpstr>Marlett</vt:lpstr>
      <vt:lpstr>Tahoma</vt:lpstr>
      <vt:lpstr>Times New Roman</vt:lpstr>
      <vt:lpstr>Wingdings</vt:lpstr>
      <vt:lpstr>Wingdings 3</vt:lpstr>
      <vt:lpstr>Pixel</vt:lpstr>
      <vt:lpstr>Visio</vt:lpstr>
      <vt:lpstr>系统集成与优化 （System Integration and Optimization）</vt:lpstr>
      <vt:lpstr>考核方式</vt:lpstr>
      <vt:lpstr>课程内容体系</vt:lpstr>
      <vt:lpstr>PowerPoint 演示文稿</vt:lpstr>
      <vt:lpstr>PowerPoint 演示文稿</vt:lpstr>
      <vt:lpstr>PowerPoint 演示文稿</vt:lpstr>
      <vt:lpstr>2. 企业生产与运作系统</vt:lpstr>
      <vt:lpstr>2.1 企业/社会组织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生产运作系统</vt:lpstr>
      <vt:lpstr>生产过程</vt:lpstr>
      <vt:lpstr>生产过程</vt:lpstr>
      <vt:lpstr>生产过程</vt:lpstr>
      <vt:lpstr>生产过程</vt:lpstr>
      <vt:lpstr>生产过程</vt:lpstr>
      <vt:lpstr>生产过程</vt:lpstr>
      <vt:lpstr>生产类型</vt:lpstr>
      <vt:lpstr>生产类型</vt:lpstr>
      <vt:lpstr>生产类型</vt:lpstr>
      <vt:lpstr>生产类型</vt:lpstr>
      <vt:lpstr>制造的组织模式</vt:lpstr>
      <vt:lpstr>制造的组织模式</vt:lpstr>
      <vt:lpstr>生产计划体系</vt:lpstr>
      <vt:lpstr>PowerPoint 演示文稿</vt:lpstr>
      <vt:lpstr>生产计划体系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引子——思考几个问题</dc:title>
  <dc:creator>zy</dc:creator>
  <cp:lastModifiedBy>姚 玉成</cp:lastModifiedBy>
  <cp:revision>75</cp:revision>
  <dcterms:created xsi:type="dcterms:W3CDTF">2012-11-09T08:12:16Z</dcterms:created>
  <dcterms:modified xsi:type="dcterms:W3CDTF">2023-05-08T11:25:49Z</dcterms:modified>
</cp:coreProperties>
</file>