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9"/>
  </p:notesMasterIdLst>
  <p:handoutMasterIdLst>
    <p:handoutMasterId r:id="rId40"/>
  </p:handoutMasterIdLst>
  <p:sldIdLst>
    <p:sldId id="356" r:id="rId2"/>
    <p:sldId id="319" r:id="rId3"/>
    <p:sldId id="321" r:id="rId4"/>
    <p:sldId id="320" r:id="rId5"/>
    <p:sldId id="322" r:id="rId6"/>
    <p:sldId id="323" r:id="rId7"/>
    <p:sldId id="324" r:id="rId8"/>
    <p:sldId id="325" r:id="rId9"/>
    <p:sldId id="327" r:id="rId10"/>
    <p:sldId id="328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2" r:id="rId33"/>
    <p:sldId id="351" r:id="rId34"/>
    <p:sldId id="353" r:id="rId35"/>
    <p:sldId id="354" r:id="rId36"/>
    <p:sldId id="355" r:id="rId37"/>
    <p:sldId id="287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00"/>
    <a:srgbClr val="CCFFCC"/>
    <a:srgbClr val="99CC00"/>
    <a:srgbClr val="00CC66"/>
    <a:srgbClr val="666699"/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2" autoAdjust="0"/>
    <p:restoredTop sz="93255" autoAdjust="0"/>
  </p:normalViewPr>
  <p:slideViewPr>
    <p:cSldViewPr>
      <p:cViewPr varScale="1">
        <p:scale>
          <a:sx n="70" d="100"/>
          <a:sy n="70" d="100"/>
        </p:scale>
        <p:origin x="1347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0F06C5D-253A-4B56-A9A1-590B0BB255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AE16EE-3EBC-47C6-8343-839E1875B3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276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6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87B56-7E25-4DD6-AF1F-71ECFFB023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221877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B96A5-6896-495E-95B0-CDF50558DB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66330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CF987-3115-4128-91FD-7A0C83162A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927315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6DFF1-8471-4CC8-8458-F8025AAD26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097196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493BA-8F96-4BF1-A5B9-F5A5CC67F6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59512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60FAC-FFD0-4E11-8D8E-8E14B46B69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837528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2E993-9072-41FA-9507-4CA8628943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22398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79F19-3301-4997-8441-960A12633E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0822086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EE74A-2185-40F7-820F-234E80A2CB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797849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2BA14-00B5-48BB-B76C-FF3DC3F4A5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1800755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25AF9-CF34-4758-A347-55CA32190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931150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6CE77-E070-48A1-ABAC-61BD8825D4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388193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2F8AFBBC-A0AD-4AE7-B5BD-6F8D2D4CC8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424917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课程内容体系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5" name="文本框 1"/>
          <p:cNvSpPr txBox="1">
            <a:spLocks noChangeArrowheads="1"/>
          </p:cNvSpPr>
          <p:nvPr/>
        </p:nvSpPr>
        <p:spPr bwMode="auto">
          <a:xfrm>
            <a:off x="3005944" y="1778348"/>
            <a:ext cx="3132112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latin typeface="Calibri" panose="020F0502020204030204" pitchFamily="34" charset="0"/>
              </a:rPr>
              <a:t>企业生产与运作系统</a:t>
            </a:r>
            <a:endParaRPr lang="zh-CN" altLang="en-US" sz="1800" b="1" dirty="0">
              <a:latin typeface="Calibri" panose="020F0502020204030204" pitchFamily="34" charset="0"/>
            </a:endParaRPr>
          </a:p>
        </p:txBody>
      </p:sp>
      <p:sp>
        <p:nvSpPr>
          <p:cNvPr id="18436" name="文本框 4"/>
          <p:cNvSpPr txBox="1">
            <a:spLocks noChangeArrowheads="1"/>
          </p:cNvSpPr>
          <p:nvPr/>
        </p:nvSpPr>
        <p:spPr bwMode="auto">
          <a:xfrm>
            <a:off x="3005944" y="2514746"/>
            <a:ext cx="3132112" cy="3698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FFFF00"/>
                </a:solidFill>
                <a:latin typeface="Calibri" panose="020F0502020204030204" pitchFamily="34" charset="0"/>
              </a:rPr>
              <a:t>生产规划</a:t>
            </a:r>
          </a:p>
        </p:txBody>
      </p:sp>
      <p:sp>
        <p:nvSpPr>
          <p:cNvPr id="18437" name="文本框 6"/>
          <p:cNvSpPr txBox="1">
            <a:spLocks noChangeArrowheads="1"/>
          </p:cNvSpPr>
          <p:nvPr/>
        </p:nvSpPr>
        <p:spPr bwMode="auto">
          <a:xfrm>
            <a:off x="3005944" y="3294833"/>
            <a:ext cx="3132112" cy="3698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Calibri" panose="020F0502020204030204" pitchFamily="34" charset="0"/>
              </a:rPr>
              <a:t>主生产计划</a:t>
            </a:r>
          </a:p>
        </p:txBody>
      </p:sp>
      <p:sp>
        <p:nvSpPr>
          <p:cNvPr id="18438" name="文本框 7"/>
          <p:cNvSpPr txBox="1">
            <a:spLocks noChangeArrowheads="1"/>
          </p:cNvSpPr>
          <p:nvPr/>
        </p:nvSpPr>
        <p:spPr bwMode="auto">
          <a:xfrm>
            <a:off x="3005944" y="4074920"/>
            <a:ext cx="3132112" cy="3698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Calibri" panose="020F0502020204030204" pitchFamily="34" charset="0"/>
              </a:rPr>
              <a:t>物料需求计划</a:t>
            </a:r>
          </a:p>
        </p:txBody>
      </p:sp>
      <p:sp>
        <p:nvSpPr>
          <p:cNvPr id="18439" name="文本框 8"/>
          <p:cNvSpPr txBox="1">
            <a:spLocks noChangeArrowheads="1"/>
          </p:cNvSpPr>
          <p:nvPr/>
        </p:nvSpPr>
        <p:spPr bwMode="auto">
          <a:xfrm>
            <a:off x="3005944" y="4855007"/>
            <a:ext cx="3132112" cy="3698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Calibri" panose="020F0502020204030204" pitchFamily="34" charset="0"/>
              </a:rPr>
              <a:t>能力需求计划</a:t>
            </a:r>
          </a:p>
        </p:txBody>
      </p:sp>
      <p:sp>
        <p:nvSpPr>
          <p:cNvPr id="18440" name="文本框 9"/>
          <p:cNvSpPr txBox="1">
            <a:spLocks noChangeArrowheads="1"/>
          </p:cNvSpPr>
          <p:nvPr/>
        </p:nvSpPr>
        <p:spPr bwMode="auto">
          <a:xfrm>
            <a:off x="3005944" y="5613799"/>
            <a:ext cx="3132112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latin typeface="Calibri" panose="020F0502020204030204" pitchFamily="34" charset="0"/>
              </a:rPr>
              <a:t>生产调度</a:t>
            </a:r>
            <a:endParaRPr lang="zh-CN" altLang="en-US" sz="1800" b="1" dirty="0">
              <a:latin typeface="Calibri" panose="020F0502020204030204" pitchFamily="34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107223" y="2201696"/>
            <a:ext cx="929554" cy="215900"/>
          </a:xfrm>
          <a:prstGeom prst="downArrow">
            <a:avLst/>
          </a:prstGeom>
          <a:solidFill>
            <a:srgbClr val="92D05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107223" y="2981783"/>
            <a:ext cx="929554" cy="215900"/>
          </a:xfrm>
          <a:prstGeom prst="downArrow">
            <a:avLst/>
          </a:prstGeom>
          <a:solidFill>
            <a:srgbClr val="92D05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4107223" y="3761870"/>
            <a:ext cx="929554" cy="215900"/>
          </a:xfrm>
          <a:prstGeom prst="downArrow">
            <a:avLst/>
          </a:prstGeom>
          <a:solidFill>
            <a:srgbClr val="92D05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4107223" y="4541957"/>
            <a:ext cx="929554" cy="215900"/>
          </a:xfrm>
          <a:prstGeom prst="downArrow">
            <a:avLst/>
          </a:prstGeom>
          <a:solidFill>
            <a:srgbClr val="92D05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4107223" y="5322044"/>
            <a:ext cx="929554" cy="215900"/>
          </a:xfrm>
          <a:prstGeom prst="downArrow">
            <a:avLst/>
          </a:prstGeom>
          <a:solidFill>
            <a:srgbClr val="92D05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3005944" y="1086587"/>
            <a:ext cx="3132112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系统集成</a:t>
            </a:r>
            <a:r>
              <a:rPr lang="zh-CN" altLang="en-US" sz="18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体系框架</a:t>
            </a:r>
            <a:endParaRPr lang="zh-CN" altLang="en-US" sz="1800" b="1" dirty="0">
              <a:latin typeface="Calibri" panose="020F0502020204030204" pitchFamily="34" charset="0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4107223" y="1470184"/>
            <a:ext cx="929554" cy="215900"/>
          </a:xfrm>
          <a:prstGeom prst="downArrow">
            <a:avLst/>
          </a:prstGeom>
          <a:solidFill>
            <a:srgbClr val="92D05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文本框 9"/>
          <p:cNvSpPr txBox="1">
            <a:spLocks noChangeArrowheads="1"/>
          </p:cNvSpPr>
          <p:nvPr/>
        </p:nvSpPr>
        <p:spPr bwMode="auto">
          <a:xfrm>
            <a:off x="3005944" y="6372036"/>
            <a:ext cx="3132112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latin typeface="Calibri" panose="020F0502020204030204" pitchFamily="34" charset="0"/>
              </a:rPr>
              <a:t>集散控制系统</a:t>
            </a:r>
            <a:endParaRPr lang="zh-CN" altLang="en-US" sz="1800" b="1" dirty="0">
              <a:latin typeface="Calibri" panose="020F0502020204030204" pitchFamily="34" charset="0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4081462" y="6069633"/>
            <a:ext cx="929554" cy="215900"/>
          </a:xfrm>
          <a:prstGeom prst="downArrow">
            <a:avLst/>
          </a:prstGeom>
          <a:solidFill>
            <a:srgbClr val="92D05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699792" y="1701984"/>
            <a:ext cx="4104456" cy="43676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zh-CN" altLang="en-US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生产计划与控制</a:t>
            </a:r>
            <a:endParaRPr lang="zh-CN" altLang="en-US" sz="2400" b="1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997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400" b="1" smtClean="0"/>
              <a:t>Step3. </a:t>
            </a:r>
            <a:r>
              <a:rPr lang="zh-CN" altLang="en-US" sz="2400" b="1" smtClean="0"/>
              <a:t>确定资源需求计划：</a:t>
            </a:r>
            <a:endParaRPr lang="zh-CN" altLang="en-US" sz="24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资源需求计划：</a:t>
            </a:r>
            <a:r>
              <a:rPr lang="en-US" altLang="zh-CN" sz="2000" smtClean="0"/>
              <a:t>Resource Requirements Planning, RRP</a:t>
            </a:r>
            <a:r>
              <a:rPr lang="zh-CN" altLang="en-US" sz="2000" smtClean="0"/>
              <a:t>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在生产规划的编制过程中，当确定产品系列的生产量时，要考虑生产这些产品系列时需要占用多少有效资源，如果资源不足，应如何协调这些差距，这就是资源需求计划。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资源需求计划中关注的是关键资源，可以是关键工作中心的工时、关键原材料、资金等。用每一种产品系列消耗关键资源的综合平均指标（工时</a:t>
            </a:r>
            <a:r>
              <a:rPr lang="en-US" altLang="zh-CN" sz="2000" smtClean="0"/>
              <a:t>/</a:t>
            </a:r>
            <a:r>
              <a:rPr lang="zh-CN" altLang="en-US" sz="2000" smtClean="0"/>
              <a:t>台、吨</a:t>
            </a:r>
            <a:r>
              <a:rPr lang="en-US" altLang="zh-CN" sz="2000" smtClean="0"/>
              <a:t>/</a:t>
            </a:r>
            <a:r>
              <a:rPr lang="zh-CN" altLang="en-US" sz="2000" smtClean="0"/>
              <a:t>台、元</a:t>
            </a:r>
            <a:r>
              <a:rPr lang="en-US" altLang="zh-CN" sz="2000" smtClean="0"/>
              <a:t>/</a:t>
            </a:r>
            <a:r>
              <a:rPr lang="zh-CN" altLang="en-US" sz="2000" smtClean="0"/>
              <a:t>台等）来计算。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回答</a:t>
            </a:r>
            <a:r>
              <a:rPr lang="en-US" altLang="zh-CN" sz="2000" smtClean="0"/>
              <a:t>3</a:t>
            </a:r>
            <a:r>
              <a:rPr lang="zh-CN" altLang="en-US" sz="2000" smtClean="0"/>
              <a:t>个问题：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用哪些资源来生产需要的产品？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是否存在足够的资源来生产需要的产品？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如果资源不够，将如何协调这种差距？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3.3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生产规划的制定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8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8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8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8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8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8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8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4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400" b="1" smtClean="0"/>
              <a:t>Step3. </a:t>
            </a:r>
            <a:r>
              <a:rPr lang="zh-CN" altLang="en-US" sz="2400" b="1" smtClean="0"/>
              <a:t>确定资源需求计划：</a:t>
            </a:r>
            <a:endParaRPr lang="zh-CN" altLang="en-US" sz="24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资源需求计划编制方法：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分析资源清单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计算资源需求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比较可用资源和需求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协调可用资源和资源需求之间的差距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3.3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生产规划的制定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0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0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0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0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400" b="1" smtClean="0"/>
              <a:t>Step4. </a:t>
            </a:r>
            <a:r>
              <a:rPr lang="zh-CN" altLang="en-US" sz="2400" b="1" smtClean="0"/>
              <a:t>生产规划定稿：</a:t>
            </a:r>
            <a:endParaRPr lang="zh-CN" altLang="en-US" sz="24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如果必须调整生产规划以协调资源短缺，这种调整一定要反映在最后的生产规划中；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在定稿生产规划之前，应确认对可用资源和提前期所做的调整。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调整定稿后的生产计划大纲应满足经营计划的目标，并得到市场部门、工程部门、财务部门和生产部门的认可。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endParaRPr lang="zh-CN" altLang="en-US" sz="200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400" b="1" smtClean="0"/>
              <a:t>Step5. </a:t>
            </a:r>
            <a:r>
              <a:rPr lang="zh-CN" altLang="en-US" sz="2400" b="1" smtClean="0"/>
              <a:t>批准生产规划：</a:t>
            </a:r>
            <a:endParaRPr lang="zh-CN" altLang="en-US" sz="24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调整后的生产计划大纲要提交上级部门批准，生产规划的制定和管理是企业高层领导者的责任。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3.3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生产规划的制定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400" b="1" smtClean="0">
                <a:solidFill>
                  <a:srgbClr val="003366"/>
                </a:solidFill>
              </a:rPr>
              <a:t>MTS</a:t>
            </a:r>
            <a:r>
              <a:rPr lang="zh-CN" altLang="en-US" sz="2400" b="1" smtClean="0">
                <a:solidFill>
                  <a:srgbClr val="003366"/>
                </a:solidFill>
              </a:rPr>
              <a:t>环境下生产计划大纲编制：</a:t>
            </a:r>
            <a:endParaRPr lang="zh-CN" altLang="en-US" sz="2400" smtClean="0">
              <a:solidFill>
                <a:srgbClr val="003366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smtClean="0"/>
              <a:t>MTS</a:t>
            </a:r>
            <a:r>
              <a:rPr lang="zh-CN" altLang="en-US" sz="2000" smtClean="0"/>
              <a:t>环境下编制生产计划大纲初稿，是使得生产满足预测需求量和保持一定的库存量，以此来确定月生产量和年生产量。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smtClean="0"/>
              <a:t>编制目标</a:t>
            </a:r>
            <a:r>
              <a:rPr lang="zh-CN" altLang="en-US" sz="2000" smtClean="0"/>
              <a:t>：决定月产量，以满足预测需求，并保持一定的库存水平和平稳的生产率。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smtClean="0"/>
              <a:t>考虑因素</a:t>
            </a:r>
            <a:r>
              <a:rPr lang="zh-CN" altLang="en-US" sz="2000" smtClean="0"/>
              <a:t>：保持库存，改变生产率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3.4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生产计划大纲编制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2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2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2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400" b="1" smtClean="0">
                <a:solidFill>
                  <a:srgbClr val="003366"/>
                </a:solidFill>
              </a:rPr>
              <a:t>MTS</a:t>
            </a:r>
            <a:r>
              <a:rPr lang="zh-CN" altLang="en-US" sz="2400" b="1" smtClean="0">
                <a:solidFill>
                  <a:srgbClr val="003366"/>
                </a:solidFill>
              </a:rPr>
              <a:t>环境下生产计划大纲编制：</a:t>
            </a:r>
            <a:endParaRPr lang="zh-CN" altLang="en-US" sz="2400" smtClean="0">
              <a:solidFill>
                <a:srgbClr val="003366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smtClean="0"/>
              <a:t>一般过程</a:t>
            </a:r>
            <a:r>
              <a:rPr lang="zh-CN" altLang="en-US" sz="2000" smtClean="0"/>
              <a:t>：根据预测需求和库存水平的目标，计算总产量，然后将其分配在计划展望期上。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1800" smtClean="0"/>
              <a:t>1</a:t>
            </a:r>
            <a:r>
              <a:rPr lang="zh-CN" altLang="en-US" sz="1800" smtClean="0"/>
              <a:t>、把预测数量分配在计划展望期的每一时间段（时区）上。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1800" smtClean="0"/>
              <a:t>2</a:t>
            </a:r>
            <a:r>
              <a:rPr lang="zh-CN" altLang="en-US" sz="1800" smtClean="0"/>
              <a:t>、计算期初库存水平：</a:t>
            </a: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600" smtClean="0"/>
              <a:t>期初库存</a:t>
            </a:r>
            <a:r>
              <a:rPr lang="en-US" altLang="zh-CN" sz="1600" smtClean="0"/>
              <a:t>=</a:t>
            </a:r>
            <a:r>
              <a:rPr lang="zh-CN" altLang="en-US" sz="1600" smtClean="0"/>
              <a:t>当前库存</a:t>
            </a:r>
            <a:r>
              <a:rPr lang="en-US" altLang="zh-CN" sz="1600" smtClean="0"/>
              <a:t>-</a:t>
            </a:r>
            <a:r>
              <a:rPr lang="zh-CN" altLang="en-US" sz="1600" smtClean="0"/>
              <a:t>拖欠订货数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1800" smtClean="0"/>
              <a:t>3</a:t>
            </a:r>
            <a:r>
              <a:rPr lang="zh-CN" altLang="en-US" sz="1800" smtClean="0"/>
              <a:t>、计算库存水平的变化</a:t>
            </a: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600" smtClean="0"/>
              <a:t>库存变化</a:t>
            </a:r>
            <a:r>
              <a:rPr lang="en-US" altLang="zh-CN" sz="1600" smtClean="0"/>
              <a:t>=</a:t>
            </a:r>
            <a:r>
              <a:rPr lang="zh-CN" altLang="en-US" sz="1600" smtClean="0"/>
              <a:t>目标库存</a:t>
            </a:r>
            <a:r>
              <a:rPr lang="en-US" altLang="zh-CN" sz="1600" smtClean="0"/>
              <a:t>-</a:t>
            </a:r>
            <a:r>
              <a:rPr lang="zh-CN" altLang="en-US" sz="1600" smtClean="0"/>
              <a:t>期初库存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1800" smtClean="0"/>
              <a:t>4</a:t>
            </a:r>
            <a:r>
              <a:rPr lang="zh-CN" altLang="en-US" sz="1800" smtClean="0"/>
              <a:t>、计算总生产需求</a:t>
            </a: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600" smtClean="0"/>
              <a:t>总生产需求</a:t>
            </a:r>
            <a:r>
              <a:rPr lang="en-US" altLang="zh-CN" sz="1600" smtClean="0"/>
              <a:t>=</a:t>
            </a:r>
            <a:r>
              <a:rPr lang="zh-CN" altLang="en-US" sz="1600" smtClean="0"/>
              <a:t>预测数量</a:t>
            </a:r>
            <a:r>
              <a:rPr lang="en-US" altLang="zh-CN" sz="1600" smtClean="0"/>
              <a:t>+</a:t>
            </a:r>
            <a:r>
              <a:rPr lang="zh-CN" altLang="en-US" sz="1600" smtClean="0"/>
              <a:t>库存变化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1800" smtClean="0"/>
              <a:t>5</a:t>
            </a:r>
            <a:r>
              <a:rPr lang="zh-CN" altLang="en-US" sz="1800" smtClean="0"/>
              <a:t>、将总生产需求及库存水平变化分配到计划展望期的各个时间段。</a:t>
            </a: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600" smtClean="0"/>
              <a:t>按照均衡生产要求，保持生产率平稳。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3.4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生产计划大纲编制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3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3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3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3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3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3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3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3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3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3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3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3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3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3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3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3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3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b="1" smtClean="0">
                <a:solidFill>
                  <a:srgbClr val="003366"/>
                </a:solidFill>
              </a:rPr>
              <a:t>MTS</a:t>
            </a:r>
            <a:r>
              <a:rPr lang="zh-CN" altLang="en-US" sz="2000" b="1" smtClean="0">
                <a:solidFill>
                  <a:srgbClr val="003366"/>
                </a:solidFill>
              </a:rPr>
              <a:t>环境下生产计划大纲编制：</a:t>
            </a:r>
            <a:endParaRPr lang="zh-CN" altLang="en-US" sz="2000" smtClean="0">
              <a:solidFill>
                <a:srgbClr val="003366"/>
              </a:solidFill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b="1" smtClean="0"/>
              <a:t>例</a:t>
            </a:r>
            <a:r>
              <a:rPr lang="zh-CN" altLang="en-US" sz="1800" smtClean="0"/>
              <a:t>：假设某工厂对自行车编制生产规划，计划展望期是</a:t>
            </a:r>
            <a:r>
              <a:rPr lang="en-US" altLang="zh-CN" sz="1800" smtClean="0"/>
              <a:t>1</a:t>
            </a:r>
            <a:r>
              <a:rPr lang="zh-CN" altLang="en-US" sz="1800" smtClean="0"/>
              <a:t>年，按月划分时区。年末库存目标是</a:t>
            </a:r>
            <a:r>
              <a:rPr lang="en-US" altLang="zh-CN" sz="1800" smtClean="0"/>
              <a:t>100</a:t>
            </a:r>
            <a:r>
              <a:rPr lang="zh-CN" altLang="en-US" sz="1800" smtClean="0"/>
              <a:t>辆，当前实际库存是</a:t>
            </a:r>
            <a:r>
              <a:rPr lang="en-US" altLang="zh-CN" sz="1800" smtClean="0"/>
              <a:t>500</a:t>
            </a:r>
            <a:r>
              <a:rPr lang="zh-CN" altLang="en-US" sz="1800" smtClean="0"/>
              <a:t>辆，拖欠订单数量是</a:t>
            </a:r>
            <a:r>
              <a:rPr lang="en-US" altLang="zh-CN" sz="1800" smtClean="0"/>
              <a:t>300</a:t>
            </a:r>
            <a:r>
              <a:rPr lang="zh-CN" altLang="en-US" sz="1800" smtClean="0"/>
              <a:t>辆，自行车的年预测销售量是</a:t>
            </a:r>
            <a:r>
              <a:rPr lang="en-US" altLang="zh-CN" sz="1800" smtClean="0"/>
              <a:t>1200</a:t>
            </a:r>
            <a:r>
              <a:rPr lang="zh-CN" altLang="en-US" sz="1800" smtClean="0"/>
              <a:t>辆。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1800" smtClean="0"/>
              <a:t>1</a:t>
            </a:r>
            <a:r>
              <a:rPr lang="zh-CN" altLang="en-US" sz="1800" smtClean="0"/>
              <a:t>、将年预测销售量</a:t>
            </a:r>
            <a:r>
              <a:rPr lang="en-US" altLang="zh-CN" sz="1800" smtClean="0"/>
              <a:t>1200</a:t>
            </a:r>
            <a:r>
              <a:rPr lang="zh-CN" altLang="en-US" sz="1800" smtClean="0"/>
              <a:t>辆按月平均分布，每月</a:t>
            </a:r>
            <a:r>
              <a:rPr lang="en-US" altLang="zh-CN" sz="1800" smtClean="0"/>
              <a:t>100</a:t>
            </a:r>
            <a:r>
              <a:rPr lang="zh-CN" altLang="en-US" sz="1800" smtClean="0"/>
              <a:t>辆。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1800" smtClean="0"/>
              <a:t>2</a:t>
            </a:r>
            <a:r>
              <a:rPr lang="zh-CN" altLang="en-US" sz="1800" smtClean="0"/>
              <a:t>、计算期初库存：</a:t>
            </a:r>
          </a:p>
          <a:p>
            <a:pPr lvl="2" eaLnBrk="1" hangingPunct="1">
              <a:lnSpc>
                <a:spcPct val="14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600" smtClean="0"/>
              <a:t>当前库存</a:t>
            </a:r>
            <a:r>
              <a:rPr lang="en-US" altLang="zh-CN" sz="1600" smtClean="0"/>
              <a:t>-</a:t>
            </a:r>
            <a:r>
              <a:rPr lang="zh-CN" altLang="en-US" sz="1600" smtClean="0"/>
              <a:t>拖欠订单</a:t>
            </a:r>
            <a:r>
              <a:rPr lang="en-US" altLang="zh-CN" sz="1600" smtClean="0"/>
              <a:t>=200</a:t>
            </a:r>
            <a:r>
              <a:rPr lang="zh-CN" altLang="en-US" sz="1600" smtClean="0"/>
              <a:t>辆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1800" smtClean="0"/>
              <a:t>3</a:t>
            </a:r>
            <a:r>
              <a:rPr lang="zh-CN" altLang="en-US" sz="1800" smtClean="0"/>
              <a:t>、计算库存变化：</a:t>
            </a:r>
          </a:p>
          <a:p>
            <a:pPr lvl="2" eaLnBrk="1" hangingPunct="1">
              <a:lnSpc>
                <a:spcPct val="14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600" smtClean="0"/>
              <a:t>库存目标</a:t>
            </a:r>
            <a:r>
              <a:rPr lang="en-US" altLang="zh-CN" sz="1600" smtClean="0"/>
              <a:t>-</a:t>
            </a:r>
            <a:r>
              <a:rPr lang="zh-CN" altLang="en-US" sz="1600" smtClean="0"/>
              <a:t>期初库存</a:t>
            </a:r>
            <a:r>
              <a:rPr lang="en-US" altLang="zh-CN" sz="1600" smtClean="0"/>
              <a:t>=100-200=-100</a:t>
            </a:r>
            <a:r>
              <a:rPr lang="zh-CN" altLang="en-US" sz="1600" smtClean="0"/>
              <a:t>辆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1800" smtClean="0"/>
              <a:t>4</a:t>
            </a:r>
            <a:r>
              <a:rPr lang="zh-CN" altLang="en-US" sz="1800" smtClean="0"/>
              <a:t>、计算总生产量：</a:t>
            </a:r>
          </a:p>
          <a:p>
            <a:pPr lvl="2" eaLnBrk="1" hangingPunct="1">
              <a:lnSpc>
                <a:spcPct val="14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600" smtClean="0"/>
              <a:t>预测数量</a:t>
            </a:r>
            <a:r>
              <a:rPr lang="en-US" altLang="zh-CN" sz="1600" smtClean="0"/>
              <a:t>+</a:t>
            </a:r>
            <a:r>
              <a:rPr lang="zh-CN" altLang="en-US" sz="1600" smtClean="0"/>
              <a:t>库存变化</a:t>
            </a:r>
            <a:r>
              <a:rPr lang="en-US" altLang="zh-CN" sz="1600" smtClean="0"/>
              <a:t>=1100</a:t>
            </a:r>
            <a:r>
              <a:rPr lang="zh-CN" altLang="en-US" sz="1600" smtClean="0"/>
              <a:t>辆。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1800" smtClean="0"/>
              <a:t>5</a:t>
            </a:r>
            <a:r>
              <a:rPr lang="zh-CN" altLang="en-US" sz="1800" smtClean="0"/>
              <a:t>、把总生产需求量按时间段分配在整个计划展望期内，得到生产计划大纲初稿。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3.4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生产计划大纲编制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4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4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4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4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4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4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4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4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4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4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4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4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42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42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3.4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生产计划大纲编制</a:t>
            </a: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400" b="1" smtClean="0">
                <a:solidFill>
                  <a:srgbClr val="003366"/>
                </a:solidFill>
              </a:rPr>
              <a:t>MTS</a:t>
            </a:r>
            <a:r>
              <a:rPr lang="zh-CN" altLang="en-US" sz="2400" b="1" smtClean="0">
                <a:solidFill>
                  <a:srgbClr val="003366"/>
                </a:solidFill>
              </a:rPr>
              <a:t>环境下生产计划大纲编制：</a:t>
            </a:r>
            <a:endParaRPr lang="zh-CN" altLang="en-US" sz="2400" smtClean="0">
              <a:solidFill>
                <a:srgbClr val="003366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smtClean="0"/>
              <a:t>例</a:t>
            </a:r>
            <a:r>
              <a:rPr lang="zh-CN" altLang="en-US" sz="2000" smtClean="0"/>
              <a:t>：假设某工厂对自行车编制生产规划，计划展望期是</a:t>
            </a:r>
            <a:r>
              <a:rPr lang="en-US" altLang="zh-CN" sz="2000" smtClean="0"/>
              <a:t>1</a:t>
            </a:r>
            <a:r>
              <a:rPr lang="zh-CN" altLang="en-US" sz="2000" smtClean="0"/>
              <a:t>年，按月划分时区。年末库存目标是</a:t>
            </a:r>
            <a:r>
              <a:rPr lang="en-US" altLang="zh-CN" sz="2000" smtClean="0"/>
              <a:t>100</a:t>
            </a:r>
            <a:r>
              <a:rPr lang="zh-CN" altLang="en-US" sz="2000" smtClean="0"/>
              <a:t>辆，当前实际库存是</a:t>
            </a:r>
            <a:r>
              <a:rPr lang="en-US" altLang="zh-CN" sz="2000" smtClean="0"/>
              <a:t>500</a:t>
            </a:r>
            <a:r>
              <a:rPr lang="zh-CN" altLang="en-US" sz="2000" smtClean="0"/>
              <a:t>辆，拖欠订单数量是</a:t>
            </a:r>
            <a:r>
              <a:rPr lang="en-US" altLang="zh-CN" sz="2000" smtClean="0"/>
              <a:t>300</a:t>
            </a:r>
            <a:r>
              <a:rPr lang="zh-CN" altLang="en-US" sz="2000" smtClean="0"/>
              <a:t>辆，自行车的年预测销售量是</a:t>
            </a:r>
            <a:r>
              <a:rPr lang="en-US" altLang="zh-CN" sz="2000" smtClean="0"/>
              <a:t>1200</a:t>
            </a:r>
            <a:r>
              <a:rPr lang="zh-CN" altLang="en-US" sz="2000" smtClean="0"/>
              <a:t>辆。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smtClean="0"/>
              <a:t>生产计划大纲初稿：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  <p:graphicFrame>
        <p:nvGraphicFramePr>
          <p:cNvPr id="225366" name="Group 86"/>
          <p:cNvGraphicFramePr>
            <a:graphicFrameLocks noGrp="1"/>
          </p:cNvGraphicFramePr>
          <p:nvPr>
            <p:ph sz="half" idx="2"/>
          </p:nvPr>
        </p:nvGraphicFramePr>
        <p:xfrm>
          <a:off x="304800" y="4191000"/>
          <a:ext cx="8610600" cy="2093913"/>
        </p:xfrm>
        <a:graphic>
          <a:graphicData uri="http://schemas.openxmlformats.org/drawingml/2006/table">
            <a:tbl>
              <a:tblPr/>
              <a:tblGrid>
                <a:gridCol w="7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50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marL="90000" marR="90000" marT="46785" marB="467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全年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销售预测</a:t>
                      </a:r>
                    </a:p>
                  </a:txBody>
                  <a:tcPr marL="0" marR="0" marT="46785" marB="467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1200</a:t>
                      </a:r>
                    </a:p>
                  </a:txBody>
                  <a:tcPr marL="0" marR="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预计库存（期初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200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0" marR="0" marT="46785" marB="467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170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目标库存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0" marR="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生产计划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大纲</a:t>
                      </a:r>
                    </a:p>
                  </a:txBody>
                  <a:tcPr marL="0" marR="0" marT="46785" marB="467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marL="0" marR="0" marT="46785" marB="467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400" b="1" smtClean="0">
                <a:solidFill>
                  <a:srgbClr val="003366"/>
                </a:solidFill>
              </a:rPr>
              <a:t>MTO</a:t>
            </a:r>
            <a:r>
              <a:rPr lang="zh-CN" altLang="en-US" sz="2400" b="1" smtClean="0">
                <a:solidFill>
                  <a:srgbClr val="003366"/>
                </a:solidFill>
              </a:rPr>
              <a:t>环境下生产计划大纲编制：</a:t>
            </a:r>
            <a:endParaRPr lang="zh-CN" altLang="en-US" sz="2400" smtClean="0">
              <a:solidFill>
                <a:srgbClr val="003366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smtClean="0"/>
              <a:t>MTO</a:t>
            </a:r>
            <a:r>
              <a:rPr lang="zh-CN" altLang="en-US" sz="2000" smtClean="0"/>
              <a:t>环境下编制生产计划大纲初稿，是使得生产满足预测需求量和拖欠订货量的控制目标。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smtClean="0"/>
              <a:t>编制目标</a:t>
            </a:r>
            <a:r>
              <a:rPr lang="zh-CN" altLang="en-US" sz="2000" smtClean="0"/>
              <a:t>：决定满足预测需求和未完成订单的月生产量和年生产量。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smtClean="0"/>
              <a:t>考虑因素</a:t>
            </a:r>
            <a:r>
              <a:rPr lang="zh-CN" altLang="en-US" sz="2000" smtClean="0"/>
              <a:t>：期初的未完成订单量应按交货日期分布在计划展望期内。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3.4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生产计划大纲编制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400" b="1" dirty="0" smtClean="0">
                <a:solidFill>
                  <a:srgbClr val="003366"/>
                </a:solidFill>
              </a:rPr>
              <a:t>MTO</a:t>
            </a:r>
            <a:r>
              <a:rPr lang="zh-CN" altLang="en-US" sz="2400" b="1" dirty="0" smtClean="0">
                <a:solidFill>
                  <a:srgbClr val="003366"/>
                </a:solidFill>
              </a:rPr>
              <a:t>环境下生产计划大纲编制：</a:t>
            </a:r>
            <a:endParaRPr lang="zh-CN" altLang="en-US" sz="2400" dirty="0" smtClean="0">
              <a:solidFill>
                <a:srgbClr val="003366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dirty="0" smtClean="0"/>
              <a:t>一般过程</a:t>
            </a:r>
            <a:r>
              <a:rPr lang="zh-CN" altLang="en-US" sz="2000" dirty="0" smtClean="0"/>
              <a:t>：根据预测和未完成订单目标来计算总生产量，将总生产量分配在计划展望期内。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、把预测数量分配在计划展望期的每一时间段上。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、按交货期把未完成订单数量分配到计划展望期内的相应时间段内。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、计算未完成订单的改变量</a:t>
            </a: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600" dirty="0" smtClean="0"/>
              <a:t>拖欠订货数变化</a:t>
            </a:r>
            <a:r>
              <a:rPr lang="en-US" altLang="zh-CN" sz="1600" dirty="0" smtClean="0"/>
              <a:t>=</a:t>
            </a:r>
            <a:r>
              <a:rPr lang="zh-CN" altLang="en-US" sz="1600" dirty="0" smtClean="0"/>
              <a:t>期末目标拖欠订货数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当前拖欠订货数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1800" dirty="0" smtClean="0"/>
              <a:t>4</a:t>
            </a:r>
            <a:r>
              <a:rPr lang="zh-CN" altLang="en-US" sz="1800" dirty="0" smtClean="0"/>
              <a:t>、计算总生产需求</a:t>
            </a: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600" dirty="0" smtClean="0"/>
              <a:t>总生产需求</a:t>
            </a:r>
            <a:r>
              <a:rPr lang="en-US" altLang="zh-CN" sz="1600" dirty="0" smtClean="0"/>
              <a:t>=</a:t>
            </a:r>
            <a:r>
              <a:rPr lang="zh-CN" altLang="en-US" sz="1600" dirty="0" smtClean="0"/>
              <a:t>预测数量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拖欠订货数变化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1800" dirty="0" smtClean="0"/>
              <a:t>5</a:t>
            </a:r>
            <a:r>
              <a:rPr lang="zh-CN" altLang="en-US" sz="1800" dirty="0" smtClean="0"/>
              <a:t>、将总生产</a:t>
            </a:r>
            <a:r>
              <a:rPr lang="zh-CN" altLang="en-US" sz="1800" smtClean="0"/>
              <a:t>需求</a:t>
            </a:r>
            <a:r>
              <a:rPr lang="zh-CN" altLang="en-US" sz="1800" smtClean="0"/>
              <a:t>及拖欠订货数变化</a:t>
            </a:r>
            <a:r>
              <a:rPr lang="zh-CN" altLang="en-US" sz="1800" dirty="0" smtClean="0"/>
              <a:t>分配到计划展望期的各个时间段。</a:t>
            </a: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600" dirty="0" smtClean="0"/>
              <a:t>各时区产量至少满足本时区的未完成订单数</a:t>
            </a: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600" dirty="0" smtClean="0"/>
              <a:t>按照均衡生产要求，保持生产率平稳。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3.4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生产计划大纲编制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7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7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7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7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7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7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7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7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0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400" b="1" smtClean="0">
                <a:solidFill>
                  <a:srgbClr val="003366"/>
                </a:solidFill>
              </a:rPr>
              <a:t>MTO</a:t>
            </a:r>
            <a:r>
              <a:rPr lang="zh-CN" altLang="en-US" sz="2400" b="1" smtClean="0">
                <a:solidFill>
                  <a:srgbClr val="003366"/>
                </a:solidFill>
              </a:rPr>
              <a:t>环境下生产计划大纲编制：</a:t>
            </a:r>
            <a:endParaRPr lang="zh-CN" altLang="en-US" sz="2400" smtClean="0">
              <a:solidFill>
                <a:srgbClr val="003366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smtClean="0"/>
              <a:t>例</a:t>
            </a:r>
            <a:r>
              <a:rPr lang="zh-CN" altLang="en-US" sz="2000" smtClean="0"/>
              <a:t>：假设某工厂对自行车编制生产规划，计划展望期是</a:t>
            </a:r>
            <a:r>
              <a:rPr lang="en-US" altLang="zh-CN" sz="2000" smtClean="0"/>
              <a:t>1</a:t>
            </a:r>
            <a:r>
              <a:rPr lang="zh-CN" altLang="en-US" sz="2000" smtClean="0"/>
              <a:t>年，按月划分时区。期末未完成订单数量为</a:t>
            </a:r>
            <a:r>
              <a:rPr lang="en-US" altLang="zh-CN" sz="2000" smtClean="0"/>
              <a:t>300</a:t>
            </a:r>
            <a:r>
              <a:rPr lang="zh-CN" altLang="en-US" sz="2000" smtClean="0"/>
              <a:t>辆，当前未完成订单是</a:t>
            </a:r>
            <a:r>
              <a:rPr lang="en-US" altLang="zh-CN" sz="2000" smtClean="0"/>
              <a:t>420</a:t>
            </a:r>
            <a:r>
              <a:rPr lang="zh-CN" altLang="en-US" sz="2000" smtClean="0"/>
              <a:t>辆。年预测销售量是</a:t>
            </a:r>
            <a:r>
              <a:rPr lang="en-US" altLang="zh-CN" sz="2000" smtClean="0"/>
              <a:t>1200</a:t>
            </a:r>
            <a:r>
              <a:rPr lang="zh-CN" altLang="en-US" sz="2000" smtClean="0"/>
              <a:t>辆。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smtClean="0"/>
              <a:t>1</a:t>
            </a:r>
            <a:r>
              <a:rPr lang="zh-CN" altLang="en-US" sz="2000" smtClean="0"/>
              <a:t>、将年预测销售量</a:t>
            </a:r>
            <a:r>
              <a:rPr lang="en-US" altLang="zh-CN" sz="2000" smtClean="0"/>
              <a:t>1200</a:t>
            </a:r>
            <a:r>
              <a:rPr lang="zh-CN" altLang="en-US" sz="2000" smtClean="0"/>
              <a:t>辆按月平均分布，每月</a:t>
            </a:r>
            <a:r>
              <a:rPr lang="en-US" altLang="zh-CN" sz="2000" smtClean="0"/>
              <a:t>100</a:t>
            </a:r>
            <a:r>
              <a:rPr lang="zh-CN" altLang="en-US" sz="2000" smtClean="0"/>
              <a:t>辆。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smtClean="0"/>
              <a:t>2</a:t>
            </a:r>
            <a:r>
              <a:rPr lang="zh-CN" altLang="en-US" sz="2000" smtClean="0"/>
              <a:t>、把未完成订单按客户交货期分布在计划展望期内。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3.4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生产计划大纲编制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  <p:graphicFrame>
        <p:nvGraphicFramePr>
          <p:cNvPr id="228439" name="Group 87"/>
          <p:cNvGraphicFramePr>
            <a:graphicFrameLocks noGrp="1"/>
          </p:cNvGraphicFramePr>
          <p:nvPr>
            <p:ph sz="half" idx="2"/>
          </p:nvPr>
        </p:nvGraphicFramePr>
        <p:xfrm>
          <a:off x="304800" y="4767263"/>
          <a:ext cx="8610600" cy="1743075"/>
        </p:xfrm>
        <a:graphic>
          <a:graphicData uri="http://schemas.openxmlformats.org/drawingml/2006/table">
            <a:tbl>
              <a:tblPr/>
              <a:tblGrid>
                <a:gridCol w="7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51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marL="90000" marR="90000" marT="46819" marB="468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全年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销售预测</a:t>
                      </a:r>
                    </a:p>
                  </a:txBody>
                  <a:tcPr marL="0" marR="0" marT="46819" marB="468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1200</a:t>
                      </a:r>
                    </a:p>
                  </a:txBody>
                  <a:tcPr marL="0" marR="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期初未完成订单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420</a:t>
                      </a:r>
                    </a:p>
                  </a:txBody>
                  <a:tcPr marL="0" marR="0" marT="46819" marB="468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期末未完成订单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300</a:t>
                      </a:r>
                    </a:p>
                  </a:txBody>
                  <a:tcPr marL="0" marR="0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生产规划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752600"/>
            <a:ext cx="5791200" cy="4724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3.1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是什么？为什么做？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3.2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生产规划的策略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3.3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生产规划制定步骤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3.4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生产计划大纲编制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3.5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资源需求计划编制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3.6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预测与计划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IR_NE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utoUpdateAnimBg="0"/>
      <p:bldP spid="104451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400" b="1" smtClean="0">
                <a:solidFill>
                  <a:srgbClr val="003366"/>
                </a:solidFill>
              </a:rPr>
              <a:t>MTO</a:t>
            </a:r>
            <a:r>
              <a:rPr lang="zh-CN" altLang="en-US" sz="2400" b="1" smtClean="0">
                <a:solidFill>
                  <a:srgbClr val="003366"/>
                </a:solidFill>
              </a:rPr>
              <a:t>环境下生产计划大纲编制：</a:t>
            </a:r>
            <a:endParaRPr lang="zh-CN" altLang="en-US" sz="2400" smtClean="0">
              <a:solidFill>
                <a:srgbClr val="003366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smtClean="0"/>
              <a:t>例</a:t>
            </a:r>
            <a:r>
              <a:rPr lang="zh-CN" altLang="en-US" sz="2000" smtClean="0"/>
              <a:t>：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smtClean="0"/>
              <a:t>3</a:t>
            </a:r>
            <a:r>
              <a:rPr lang="zh-CN" altLang="en-US" sz="2000" smtClean="0"/>
              <a:t>、计算未完成订单的改变量：</a:t>
            </a:r>
            <a:r>
              <a:rPr lang="en-US" altLang="zh-CN" sz="2000" smtClean="0"/>
              <a:t>300-420 = -120</a:t>
            </a:r>
            <a:r>
              <a:rPr lang="zh-CN" altLang="en-US" sz="2000" smtClean="0"/>
              <a:t>辆。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smtClean="0"/>
              <a:t>4</a:t>
            </a:r>
            <a:r>
              <a:rPr lang="zh-CN" altLang="en-US" sz="2000" smtClean="0"/>
              <a:t>、计算总生产量：</a:t>
            </a:r>
            <a:r>
              <a:rPr lang="en-US" altLang="zh-CN" sz="2000" smtClean="0"/>
              <a:t>1200 - (-120)=1320</a:t>
            </a:r>
            <a:r>
              <a:rPr lang="zh-CN" altLang="en-US" sz="2000" smtClean="0"/>
              <a:t>辆。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smtClean="0"/>
              <a:t>5</a:t>
            </a:r>
            <a:r>
              <a:rPr lang="zh-CN" altLang="en-US" sz="2000" smtClean="0"/>
              <a:t>、总生产量分配到各月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3.4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生产计划大纲编制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  <p:graphicFrame>
        <p:nvGraphicFramePr>
          <p:cNvPr id="230614" name="Group 214"/>
          <p:cNvGraphicFramePr>
            <a:graphicFrameLocks noGrp="1"/>
          </p:cNvGraphicFramePr>
          <p:nvPr>
            <p:ph sz="half" idx="2"/>
          </p:nvPr>
        </p:nvGraphicFramePr>
        <p:xfrm>
          <a:off x="266700" y="4070350"/>
          <a:ext cx="8610600" cy="2563813"/>
        </p:xfrm>
        <a:graphic>
          <a:graphicData uri="http://schemas.openxmlformats.org/drawingml/2006/table">
            <a:tbl>
              <a:tblPr/>
              <a:tblGrid>
                <a:gridCol w="7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50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marL="90000" marR="90000" marT="46802" marB="468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全年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销售预测</a:t>
                      </a:r>
                    </a:p>
                  </a:txBody>
                  <a:tcPr marL="0" marR="0" marT="46802" marB="468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1200</a:t>
                      </a:r>
                    </a:p>
                  </a:txBody>
                  <a:tcPr marL="0" marR="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期初未完成订单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420</a:t>
                      </a:r>
                    </a:p>
                  </a:txBody>
                  <a:tcPr marL="0" marR="0" marT="46802" marB="468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期末未完成订单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300</a:t>
                      </a:r>
                    </a:p>
                  </a:txBody>
                  <a:tcPr marL="0" marR="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3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预计未完成订单</a:t>
                      </a:r>
                    </a:p>
                  </a:txBody>
                  <a:tcPr marL="0" marR="0" marT="46802" marB="468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410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400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380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370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360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330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生产规划</a:t>
                      </a:r>
                    </a:p>
                  </a:txBody>
                  <a:tcPr marL="0" marR="0" marT="46802" marB="468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1320</a:t>
                      </a:r>
                    </a:p>
                  </a:txBody>
                  <a:tcPr marL="0" marR="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3.5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资源需求计划编制</a:t>
            </a: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b="1" smtClean="0"/>
              <a:t>两种方法</a:t>
            </a:r>
            <a:r>
              <a:rPr lang="zh-CN" altLang="en-US" sz="2400" smtClean="0"/>
              <a:t>：资源消耗系数法、能力计划系数法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b="1" smtClean="0">
                <a:solidFill>
                  <a:srgbClr val="003366"/>
                </a:solidFill>
              </a:rPr>
              <a:t>资源消耗系数法</a:t>
            </a:r>
            <a:r>
              <a:rPr lang="en-US" altLang="zh-CN" sz="2400" b="1" smtClean="0">
                <a:solidFill>
                  <a:srgbClr val="003366"/>
                </a:solidFill>
              </a:rPr>
              <a:t>(Resource Consumption Coefficient)</a:t>
            </a:r>
            <a:r>
              <a:rPr lang="zh-CN" altLang="en-US" sz="2400" b="1" smtClean="0">
                <a:solidFill>
                  <a:srgbClr val="003366"/>
                </a:solidFill>
              </a:rPr>
              <a:t>：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smtClean="0"/>
              <a:t>1</a:t>
            </a:r>
            <a:r>
              <a:rPr lang="zh-CN" altLang="en-US" sz="2000" smtClean="0"/>
              <a:t>、</a:t>
            </a:r>
            <a:r>
              <a:rPr lang="zh-CN" altLang="en-US" sz="2000" b="1" smtClean="0"/>
              <a:t>分析资源清单：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资源清单是生产单位产品类所必须的材料、标准工时和机器的纪录，并标明材料、劳动力和设备工时的数量。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资源清单上的数值是产品类中所有产品的平均值。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endParaRPr lang="en-US" altLang="zh-CN" sz="2000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  <p:graphicFrame>
        <p:nvGraphicFramePr>
          <p:cNvPr id="231519" name="Group 95"/>
          <p:cNvGraphicFramePr>
            <a:graphicFrameLocks noGrp="1"/>
          </p:cNvGraphicFramePr>
          <p:nvPr>
            <p:ph sz="half" idx="2"/>
          </p:nvPr>
        </p:nvGraphicFramePr>
        <p:xfrm>
          <a:off x="1524000" y="4572000"/>
          <a:ext cx="5938838" cy="1981200"/>
        </p:xfrm>
        <a:graphic>
          <a:graphicData uri="http://schemas.openxmlformats.org/drawingml/2006/table">
            <a:tbl>
              <a:tblPr/>
              <a:tblGrid>
                <a:gridCol w="197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产品类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标准工时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自行车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0.0051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四轮车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0.0047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三轮车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0.0029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0.39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3.5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资源需求计划编制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b="1" smtClean="0"/>
              <a:t>两种方法</a:t>
            </a:r>
            <a:r>
              <a:rPr lang="zh-CN" altLang="en-US" sz="2400" smtClean="0"/>
              <a:t>：资源消耗系数法、能力计划系数法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b="1" smtClean="0">
                <a:solidFill>
                  <a:srgbClr val="003366"/>
                </a:solidFill>
              </a:rPr>
              <a:t>资源消耗系数法</a:t>
            </a:r>
            <a:r>
              <a:rPr lang="zh-CN" altLang="en-US" sz="2400" smtClean="0">
                <a:solidFill>
                  <a:srgbClr val="003366"/>
                </a:solidFill>
              </a:rPr>
              <a:t>：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smtClean="0"/>
              <a:t>2</a:t>
            </a:r>
            <a:r>
              <a:rPr lang="zh-CN" altLang="en-US" sz="2000" smtClean="0"/>
              <a:t>、</a:t>
            </a:r>
            <a:r>
              <a:rPr lang="zh-CN" altLang="en-US" sz="2000" b="1" smtClean="0"/>
              <a:t>计算资源需求</a:t>
            </a:r>
            <a:r>
              <a:rPr lang="zh-CN" altLang="en-US" sz="2000" smtClean="0"/>
              <a:t>：一旦确定了生产单位产品类所需的资源量，就可计算出所需的资源总数。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b="1" smtClean="0"/>
              <a:t>计算钢需求量。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endParaRPr lang="zh-CN" altLang="en-US" sz="1800" b="1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endParaRPr lang="en-US" altLang="zh-CN" sz="2000" smtClean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  <p:graphicFrame>
        <p:nvGraphicFramePr>
          <p:cNvPr id="232536" name="Group 88"/>
          <p:cNvGraphicFramePr>
            <a:graphicFrameLocks noGrp="1"/>
          </p:cNvGraphicFramePr>
          <p:nvPr>
            <p:ph sz="half" idx="2"/>
          </p:nvPr>
        </p:nvGraphicFramePr>
        <p:xfrm>
          <a:off x="685800" y="4152900"/>
          <a:ext cx="7918450" cy="2476500"/>
        </p:xfrm>
        <a:graphic>
          <a:graphicData uri="http://schemas.openxmlformats.org/drawingml/2006/table">
            <a:tbl>
              <a:tblPr/>
              <a:tblGrid>
                <a:gridCol w="197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产品类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计划生产量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单位需求量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总需求量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自行车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1200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0.0051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6.12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四轮车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500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0.0047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2.35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三轮车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0.0029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2.90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总量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11.37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3.5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资源需求计划编制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b="1" smtClean="0">
                <a:solidFill>
                  <a:srgbClr val="003366"/>
                </a:solidFill>
              </a:rPr>
              <a:t>资源消耗系数法</a:t>
            </a:r>
            <a:r>
              <a:rPr lang="zh-CN" altLang="en-US" sz="2400" smtClean="0">
                <a:solidFill>
                  <a:srgbClr val="003366"/>
                </a:solidFill>
              </a:rPr>
              <a:t>：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smtClean="0"/>
              <a:t>2</a:t>
            </a:r>
            <a:r>
              <a:rPr lang="zh-CN" altLang="en-US" sz="2000" smtClean="0"/>
              <a:t>、</a:t>
            </a:r>
            <a:r>
              <a:rPr lang="zh-CN" altLang="en-US" sz="2000" b="1" smtClean="0"/>
              <a:t>计算资源需求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b="1" smtClean="0"/>
              <a:t>计算工时需求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smtClean="0"/>
              <a:t>3</a:t>
            </a:r>
            <a:r>
              <a:rPr lang="zh-CN" altLang="en-US" sz="2000" smtClean="0"/>
              <a:t>、</a:t>
            </a:r>
            <a:r>
              <a:rPr lang="zh-CN" altLang="en-US" sz="2000" b="1" smtClean="0"/>
              <a:t>比较可用资源与资源需求</a:t>
            </a:r>
            <a:r>
              <a:rPr lang="zh-CN" altLang="en-US" sz="2000" smtClean="0"/>
              <a:t>。决定资源可用性的报告或文档，依不同资源而不同。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计算钢的需求量时，可用钢的库存水平报告和需求进行比较。如果有足够的钢可用，则检查其他资源，然后定稿生产计划大纲。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对工时可用性，则应用不同的文档，制造类和装配类的可用工时计算不同。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3.5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资源需求计划编制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b="1" smtClean="0">
                <a:solidFill>
                  <a:srgbClr val="003366"/>
                </a:solidFill>
              </a:rPr>
              <a:t>资源消耗系数法</a:t>
            </a:r>
            <a:r>
              <a:rPr lang="zh-CN" altLang="en-US" sz="2400" smtClean="0">
                <a:solidFill>
                  <a:srgbClr val="003366"/>
                </a:solidFill>
              </a:rPr>
              <a:t>：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smtClean="0"/>
              <a:t>4</a:t>
            </a:r>
            <a:r>
              <a:rPr lang="zh-CN" altLang="en-US" sz="2000" smtClean="0"/>
              <a:t>、</a:t>
            </a:r>
            <a:r>
              <a:rPr lang="zh-CN" altLang="en-US" sz="2000" b="1" smtClean="0"/>
              <a:t>协调可用资源与资源需求</a:t>
            </a:r>
            <a:r>
              <a:rPr lang="zh-CN" altLang="en-US" sz="2000" smtClean="0"/>
              <a:t>：上面计算支出资源有短缺时，必须解决这个资源短缺的问题。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材料短缺：增加采购、以其它材料代替、寻找其它供给源、减少总生产量</a:t>
            </a:r>
            <a:r>
              <a:rPr lang="en-US" altLang="zh-CN" sz="1800" smtClean="0">
                <a:cs typeface="Arial" panose="020B0604020202020204" pitchFamily="34" charset="0"/>
              </a:rPr>
              <a:t>…</a:t>
            </a:r>
            <a:endParaRPr lang="en-US" altLang="zh-CN" sz="1800" smtClean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人力不足：加班、转包、雇用临时工、减少总生产量、重新安排计划、培训</a:t>
            </a:r>
            <a:r>
              <a:rPr lang="en-US" altLang="zh-CN" sz="1800" smtClean="0">
                <a:cs typeface="Arial" panose="020B0604020202020204" pitchFamily="34" charset="0"/>
              </a:rPr>
              <a:t>…</a:t>
            </a:r>
            <a:endParaRPr lang="en-US" altLang="zh-CN" sz="1800" smtClean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机器设备不足：购买新机器、改进旧设备、改变工艺过程、转包工序、减少总生产量、重新计划</a:t>
            </a:r>
            <a:r>
              <a:rPr lang="en-US" altLang="zh-CN" sz="1800" smtClean="0"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 autoUpdateAnimBg="0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3.5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资源需求计划编制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b="1" smtClean="0">
                <a:solidFill>
                  <a:srgbClr val="003366"/>
                </a:solidFill>
              </a:rPr>
              <a:t>能力计划系数法</a:t>
            </a:r>
            <a:r>
              <a:rPr lang="en-US" altLang="zh-CN" sz="2400" b="1" smtClean="0">
                <a:solidFill>
                  <a:srgbClr val="003366"/>
                </a:solidFill>
              </a:rPr>
              <a:t>(Capacity Planning Factor</a:t>
            </a:r>
            <a:r>
              <a:rPr lang="zh-CN" altLang="en-US" sz="2400" b="1" smtClean="0">
                <a:solidFill>
                  <a:srgbClr val="003366"/>
                </a:solidFill>
              </a:rPr>
              <a:t>，</a:t>
            </a:r>
            <a:r>
              <a:rPr lang="en-US" altLang="zh-CN" sz="2400" b="1" smtClean="0">
                <a:solidFill>
                  <a:srgbClr val="003366"/>
                </a:solidFill>
              </a:rPr>
              <a:t>CPF)</a:t>
            </a:r>
            <a:r>
              <a:rPr lang="zh-CN" altLang="en-US" sz="2400" smtClean="0">
                <a:solidFill>
                  <a:srgbClr val="003366"/>
                </a:solidFill>
              </a:rPr>
              <a:t>：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能力计划系数：单位生产量占用的制造过程中某种资源的关系。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可用历史数据由产量与所用资源大致地经验估算。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smtClean="0"/>
              <a:t>1</a:t>
            </a:r>
            <a:r>
              <a:rPr lang="zh-CN" altLang="en-US" sz="2000" smtClean="0"/>
              <a:t>、</a:t>
            </a:r>
            <a:r>
              <a:rPr lang="zh-CN" altLang="en-US" sz="2000" b="1" smtClean="0"/>
              <a:t>利用历史经验数据计算</a:t>
            </a:r>
            <a:r>
              <a:rPr lang="en-US" altLang="zh-CN" sz="2000" b="1" smtClean="0"/>
              <a:t>CPF</a:t>
            </a:r>
            <a:r>
              <a:rPr lang="zh-CN" altLang="en-US" sz="2000" b="1" smtClean="0"/>
              <a:t>。</a:t>
            </a:r>
          </a:p>
          <a:p>
            <a:pPr lvl="2" eaLnBrk="1" hangingPunct="1"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假设某工厂的生产过程分为</a:t>
            </a:r>
            <a:r>
              <a:rPr lang="en-US" altLang="zh-CN" sz="1800" smtClean="0"/>
              <a:t>4</a:t>
            </a:r>
            <a:r>
              <a:rPr lang="zh-CN" altLang="en-US" sz="1800" smtClean="0"/>
              <a:t>个主要工序：主要工序、辅助工序、精加工和装配。在过去</a:t>
            </a:r>
            <a:r>
              <a:rPr lang="en-US" altLang="zh-CN" sz="1800" smtClean="0"/>
              <a:t>6</a:t>
            </a:r>
            <a:r>
              <a:rPr lang="zh-CN" altLang="en-US" sz="1800" smtClean="0"/>
              <a:t>个月中，在一条生产线上，有</a:t>
            </a:r>
            <a:r>
              <a:rPr lang="en-US" altLang="zh-CN" sz="1800" smtClean="0"/>
              <a:t>9</a:t>
            </a:r>
            <a:r>
              <a:rPr lang="zh-CN" altLang="en-US" sz="1800" smtClean="0"/>
              <a:t>个不同的产品型号使用上述生产制造设备。在这</a:t>
            </a:r>
            <a:r>
              <a:rPr lang="en-US" altLang="zh-CN" sz="1800" smtClean="0"/>
              <a:t>4</a:t>
            </a:r>
            <a:r>
              <a:rPr lang="zh-CN" altLang="en-US" sz="1800" smtClean="0"/>
              <a:t>个工序用掉</a:t>
            </a:r>
            <a:r>
              <a:rPr lang="en-US" altLang="zh-CN" sz="1800" smtClean="0"/>
              <a:t>47000</a:t>
            </a:r>
            <a:r>
              <a:rPr lang="zh-CN" altLang="en-US" sz="1800" smtClean="0"/>
              <a:t>个直接工时，完成了这种系列产品</a:t>
            </a:r>
            <a:r>
              <a:rPr lang="en-US" altLang="zh-CN" sz="1800" smtClean="0"/>
              <a:t>5800</a:t>
            </a:r>
            <a:r>
              <a:rPr lang="zh-CN" altLang="en-US" sz="1800" smtClean="0"/>
              <a:t>个综合单位，计算</a:t>
            </a:r>
            <a:r>
              <a:rPr lang="en-US" altLang="zh-CN" sz="1800" smtClean="0"/>
              <a:t>CPF</a:t>
            </a:r>
            <a:r>
              <a:rPr lang="zh-CN" altLang="en-US" sz="1800" smtClean="0"/>
              <a:t>。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  <p:graphicFrame>
        <p:nvGraphicFramePr>
          <p:cNvPr id="235589" name="Group 69"/>
          <p:cNvGraphicFramePr>
            <a:graphicFrameLocks noGrp="1"/>
          </p:cNvGraphicFramePr>
          <p:nvPr>
            <p:ph sz="half" idx="2"/>
          </p:nvPr>
        </p:nvGraphicFramePr>
        <p:xfrm>
          <a:off x="609600" y="4657725"/>
          <a:ext cx="7918450" cy="2024076"/>
        </p:xfrm>
        <a:graphic>
          <a:graphicData uri="http://schemas.openxmlformats.org/drawingml/2006/table">
            <a:tbl>
              <a:tblPr/>
              <a:tblGrid>
                <a:gridCol w="197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能力项目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53" marB="467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工时</a:t>
                      </a:r>
                    </a:p>
                  </a:txBody>
                  <a:tcPr marL="90000" marR="90000" marT="46753" marB="467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所占百分比</a:t>
                      </a:r>
                    </a:p>
                  </a:txBody>
                  <a:tcPr marL="90000" marR="90000" marT="46753" marB="467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单位产品工时</a:t>
                      </a:r>
                    </a:p>
                  </a:txBody>
                  <a:tcPr marL="90000" marR="90000" marT="46753" marB="467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主要工序</a:t>
                      </a:r>
                    </a:p>
                  </a:txBody>
                  <a:tcPr marL="90000" marR="90000" marT="46753" marB="467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12000</a:t>
                      </a:r>
                    </a:p>
                  </a:txBody>
                  <a:tcPr marL="90000" marR="90000" marT="46753" marB="467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25.53</a:t>
                      </a:r>
                    </a:p>
                  </a:txBody>
                  <a:tcPr marL="90000" marR="90000" marT="46753" marB="467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2.069</a:t>
                      </a:r>
                    </a:p>
                  </a:txBody>
                  <a:tcPr marL="90000" marR="90000" marT="46753" marB="467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辅助工序</a:t>
                      </a:r>
                    </a:p>
                  </a:txBody>
                  <a:tcPr marL="90000" marR="90000" marT="46753" marB="467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21000</a:t>
                      </a:r>
                    </a:p>
                  </a:txBody>
                  <a:tcPr marL="90000" marR="90000" marT="46753" marB="467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44.68</a:t>
                      </a:r>
                    </a:p>
                  </a:txBody>
                  <a:tcPr marL="90000" marR="90000" marT="46753" marB="467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3.621</a:t>
                      </a:r>
                    </a:p>
                  </a:txBody>
                  <a:tcPr marL="90000" marR="90000" marT="46753" marB="467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精加工</a:t>
                      </a:r>
                    </a:p>
                  </a:txBody>
                  <a:tcPr marL="90000" marR="90000" marT="46753" marB="467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5000</a:t>
                      </a:r>
                    </a:p>
                  </a:txBody>
                  <a:tcPr marL="90000" marR="90000" marT="46753" marB="467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10.64</a:t>
                      </a:r>
                    </a:p>
                  </a:txBody>
                  <a:tcPr marL="90000" marR="90000" marT="46753" marB="467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0.862</a:t>
                      </a:r>
                    </a:p>
                  </a:txBody>
                  <a:tcPr marL="90000" marR="90000" marT="46753" marB="467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装配</a:t>
                      </a:r>
                    </a:p>
                  </a:txBody>
                  <a:tcPr marL="90000" marR="90000" marT="46753" marB="467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9000</a:t>
                      </a:r>
                    </a:p>
                  </a:txBody>
                  <a:tcPr marL="90000" marR="90000" marT="46753" marB="467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19.15</a:t>
                      </a:r>
                    </a:p>
                  </a:txBody>
                  <a:tcPr marL="90000" marR="90000" marT="46753" marB="467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1.552</a:t>
                      </a:r>
                    </a:p>
                  </a:txBody>
                  <a:tcPr marL="90000" marR="90000" marT="46753" marB="467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综合</a:t>
                      </a:r>
                    </a:p>
                  </a:txBody>
                  <a:tcPr marL="90000" marR="90000" marT="46753" marB="467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47000</a:t>
                      </a:r>
                    </a:p>
                  </a:txBody>
                  <a:tcPr marL="90000" marR="90000" marT="46753" marB="467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753" marB="467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8.104</a:t>
                      </a:r>
                    </a:p>
                  </a:txBody>
                  <a:tcPr marL="90000" marR="90000" marT="46753" marB="467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 autoUpdateAnimBg="0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3.5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资源需求计划编制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b="1" smtClean="0">
                <a:solidFill>
                  <a:srgbClr val="003366"/>
                </a:solidFill>
              </a:rPr>
              <a:t>能力计划系数法</a:t>
            </a:r>
            <a:r>
              <a:rPr lang="en-US" altLang="zh-CN" sz="2400" b="1" smtClean="0">
                <a:solidFill>
                  <a:srgbClr val="003366"/>
                </a:solidFill>
              </a:rPr>
              <a:t>(Capacity Planning Factor</a:t>
            </a:r>
            <a:r>
              <a:rPr lang="zh-CN" altLang="en-US" sz="2400" b="1" smtClean="0">
                <a:solidFill>
                  <a:srgbClr val="003366"/>
                </a:solidFill>
              </a:rPr>
              <a:t>，</a:t>
            </a:r>
            <a:r>
              <a:rPr lang="en-US" altLang="zh-CN" sz="2400" b="1" smtClean="0">
                <a:solidFill>
                  <a:srgbClr val="003366"/>
                </a:solidFill>
              </a:rPr>
              <a:t>CPF)</a:t>
            </a:r>
            <a:r>
              <a:rPr lang="zh-CN" altLang="en-US" sz="2400" smtClean="0">
                <a:solidFill>
                  <a:srgbClr val="003366"/>
                </a:solidFill>
              </a:rPr>
              <a:t>：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smtClean="0"/>
              <a:t>2</a:t>
            </a:r>
            <a:r>
              <a:rPr lang="zh-CN" altLang="en-US" sz="2000" smtClean="0"/>
              <a:t>、</a:t>
            </a:r>
            <a:r>
              <a:rPr lang="zh-CN" altLang="en-US" sz="2000" b="1" smtClean="0"/>
              <a:t>根据</a:t>
            </a:r>
            <a:r>
              <a:rPr lang="en-US" altLang="zh-CN" sz="2000" b="1" smtClean="0"/>
              <a:t>CPF</a:t>
            </a:r>
            <a:r>
              <a:rPr lang="zh-CN" altLang="en-US" sz="2000" b="1" smtClean="0"/>
              <a:t>和计划产量计算能力需求。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假设下两个季度的计划为</a:t>
            </a:r>
            <a:r>
              <a:rPr lang="en-US" altLang="zh-CN" sz="1800" smtClean="0"/>
              <a:t>7000</a:t>
            </a:r>
            <a:r>
              <a:rPr lang="zh-CN" altLang="en-US" sz="1800" smtClean="0"/>
              <a:t>个单位。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endParaRPr lang="en-US" altLang="zh-CN" sz="2000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  <p:graphicFrame>
        <p:nvGraphicFramePr>
          <p:cNvPr id="237639" name="Group 71"/>
          <p:cNvGraphicFramePr>
            <a:graphicFrameLocks noGrp="1"/>
          </p:cNvGraphicFramePr>
          <p:nvPr>
            <p:ph sz="half" idx="2"/>
          </p:nvPr>
        </p:nvGraphicFramePr>
        <p:xfrm>
          <a:off x="609600" y="3352800"/>
          <a:ext cx="7918450" cy="2208216"/>
        </p:xfrm>
        <a:graphic>
          <a:graphicData uri="http://schemas.openxmlformats.org/drawingml/2006/table">
            <a:tbl>
              <a:tblPr/>
              <a:tblGrid>
                <a:gridCol w="197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能力项目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15" marB="46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综合单位</a:t>
                      </a:r>
                    </a:p>
                  </a:txBody>
                  <a:tcPr marL="90000" marR="90000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单位产品工时</a:t>
                      </a:r>
                    </a:p>
                  </a:txBody>
                  <a:tcPr marL="90000" marR="90000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所需资源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工时</a:t>
                      </a:r>
                    </a:p>
                  </a:txBody>
                  <a:tcPr marL="90000" marR="90000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主要工序</a:t>
                      </a:r>
                    </a:p>
                  </a:txBody>
                  <a:tcPr marL="90000" marR="90000" marT="46815" marB="46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7000</a:t>
                      </a:r>
                    </a:p>
                  </a:txBody>
                  <a:tcPr marL="90000" marR="90000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2.069</a:t>
                      </a:r>
                    </a:p>
                  </a:txBody>
                  <a:tcPr marL="90000" marR="90000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14483</a:t>
                      </a:r>
                    </a:p>
                  </a:txBody>
                  <a:tcPr marL="90000" marR="90000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辅助工序</a:t>
                      </a:r>
                    </a:p>
                  </a:txBody>
                  <a:tcPr marL="90000" marR="90000" marT="46815" marB="46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7000</a:t>
                      </a:r>
                    </a:p>
                  </a:txBody>
                  <a:tcPr marL="90000" marR="90000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3.621</a:t>
                      </a:r>
                    </a:p>
                  </a:txBody>
                  <a:tcPr marL="90000" marR="90000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25347</a:t>
                      </a:r>
                    </a:p>
                  </a:txBody>
                  <a:tcPr marL="90000" marR="90000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精加工</a:t>
                      </a:r>
                    </a:p>
                  </a:txBody>
                  <a:tcPr marL="90000" marR="90000" marT="46815" marB="46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7000</a:t>
                      </a:r>
                    </a:p>
                  </a:txBody>
                  <a:tcPr marL="90000" marR="90000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0.862</a:t>
                      </a:r>
                    </a:p>
                  </a:txBody>
                  <a:tcPr marL="90000" marR="90000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6034</a:t>
                      </a:r>
                    </a:p>
                  </a:txBody>
                  <a:tcPr marL="90000" marR="90000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装配</a:t>
                      </a:r>
                    </a:p>
                  </a:txBody>
                  <a:tcPr marL="90000" marR="90000" marT="46815" marB="46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7000</a:t>
                      </a:r>
                    </a:p>
                  </a:txBody>
                  <a:tcPr marL="90000" marR="90000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1.552</a:t>
                      </a:r>
                    </a:p>
                  </a:txBody>
                  <a:tcPr marL="90000" marR="90000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10864</a:t>
                      </a:r>
                    </a:p>
                  </a:txBody>
                  <a:tcPr marL="90000" marR="90000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综合</a:t>
                      </a:r>
                    </a:p>
                  </a:txBody>
                  <a:tcPr marL="90000" marR="90000" marT="46815" marB="46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7000</a:t>
                      </a:r>
                    </a:p>
                  </a:txBody>
                  <a:tcPr marL="90000" marR="90000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8.104</a:t>
                      </a:r>
                    </a:p>
                  </a:txBody>
                  <a:tcPr marL="90000" marR="90000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56728</a:t>
                      </a:r>
                    </a:p>
                  </a:txBody>
                  <a:tcPr marL="90000" marR="90000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3.6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预测与计划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534400" cy="5410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b="1" smtClean="0">
                <a:solidFill>
                  <a:srgbClr val="003366"/>
                </a:solidFill>
              </a:rPr>
              <a:t>预测概述</a:t>
            </a:r>
            <a:endParaRPr lang="zh-CN" altLang="en-US" sz="2400" smtClean="0">
              <a:solidFill>
                <a:srgbClr val="003366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预测就是对未来情况的预计和推测，根据过去和现在的已知情况，估计未来。它是根据主观经验、客观条件和资料、事物演变的逻辑来推断和寻找事物发展的规律，求得科学的认识。</a:t>
            </a:r>
            <a:endParaRPr lang="zh-CN" altLang="en-US" sz="2000" b="1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smtClean="0"/>
              <a:t>按照方法性质，分为定性预测和定量预测。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定性预测：仅要求提供事物发展的方向、态势等定性结果</a:t>
            </a: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600" smtClean="0"/>
              <a:t>调查研究法、</a:t>
            </a:r>
            <a:r>
              <a:rPr lang="en-US" altLang="zh-CN" sz="1600" smtClean="0"/>
              <a:t>Delphi</a:t>
            </a:r>
            <a:r>
              <a:rPr lang="zh-CN" altLang="en-US" sz="1600" smtClean="0"/>
              <a:t>法、历史类比法、经验估计法。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定量预测：着重于事物发展的具体数值变化规律</a:t>
            </a: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600" smtClean="0"/>
              <a:t>时间序列分析法、因果回归分析法。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smtClean="0"/>
              <a:t>按预测时间长短</a:t>
            </a:r>
            <a:r>
              <a:rPr lang="zh-CN" altLang="en-US" sz="2000" smtClean="0"/>
              <a:t>：长期预测（</a:t>
            </a:r>
            <a:r>
              <a:rPr lang="en-US" altLang="zh-CN" sz="2000" smtClean="0"/>
              <a:t>5</a:t>
            </a:r>
            <a:r>
              <a:rPr lang="zh-CN" altLang="en-US" sz="2000" smtClean="0"/>
              <a:t>年以上）、中期预测（</a:t>
            </a:r>
            <a:r>
              <a:rPr lang="en-US" altLang="zh-CN" sz="2000" smtClean="0"/>
              <a:t>2-5</a:t>
            </a:r>
            <a:r>
              <a:rPr lang="zh-CN" altLang="en-US" sz="2000" smtClean="0"/>
              <a:t>年）、短期预测（</a:t>
            </a:r>
            <a:r>
              <a:rPr lang="en-US" altLang="zh-CN" sz="2000" smtClean="0"/>
              <a:t>3</a:t>
            </a:r>
            <a:r>
              <a:rPr lang="zh-CN" altLang="en-US" sz="2000" smtClean="0"/>
              <a:t>月</a:t>
            </a:r>
            <a:r>
              <a:rPr lang="en-US" altLang="zh-CN" sz="2000" smtClean="0"/>
              <a:t>-1</a:t>
            </a:r>
            <a:r>
              <a:rPr lang="zh-CN" altLang="en-US" sz="2000" smtClean="0"/>
              <a:t>年）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smtClean="0"/>
              <a:t>ERP</a:t>
            </a:r>
            <a:r>
              <a:rPr lang="zh-CN" altLang="en-US" sz="2000" smtClean="0"/>
              <a:t>中，预测主要用于计划，是计划的基础。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3.6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预测与计划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534400" cy="5410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b="1" smtClean="0">
                <a:solidFill>
                  <a:srgbClr val="003366"/>
                </a:solidFill>
              </a:rPr>
              <a:t>预测概述</a:t>
            </a:r>
            <a:endParaRPr lang="zh-CN" altLang="en-US" sz="2400" smtClean="0">
              <a:solidFill>
                <a:srgbClr val="003366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smtClean="0"/>
              <a:t>预测所需的数据：企业内部数据、外部数据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企业内部数据：市场销售数据、维修件使用和采购数据、生产控制数据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外部数据：市场条件和因素，如市场调查数据、国内外经济形势和政治条件、国家政策和有关法律、竞争对手的数据。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smtClean="0"/>
              <a:t>预测工作的</a:t>
            </a:r>
            <a:r>
              <a:rPr lang="en-US" altLang="zh-CN" sz="2000" b="1" smtClean="0"/>
              <a:t>3</a:t>
            </a:r>
            <a:r>
              <a:rPr lang="zh-CN" altLang="en-US" sz="2000" b="1" smtClean="0"/>
              <a:t>个时间概念：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预测展望期：预测工作覆盖的时间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预测时间单位：预测展望期划分的时间间隔，一般和计划周期相适应。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预测检查期：预测数据不被修改的时长。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 autoUpdateAnimBg="0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3.6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预测与计划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534400" cy="5410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b="1" smtClean="0">
                <a:solidFill>
                  <a:srgbClr val="003366"/>
                </a:solidFill>
              </a:rPr>
              <a:t>预测的步骤</a:t>
            </a:r>
            <a:endParaRPr lang="zh-CN" altLang="en-US" sz="2400" smtClean="0">
              <a:solidFill>
                <a:srgbClr val="003366"/>
              </a:solidFill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  <p:graphicFrame>
        <p:nvGraphicFramePr>
          <p:cNvPr id="24064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962400" y="1600200"/>
          <a:ext cx="3387725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Visio" r:id="rId3" imgW="2689250" imgH="4174541" progId="Visio.Drawing.11">
                  <p:embed/>
                </p:oleObj>
              </mc:Choice>
              <mc:Fallback>
                <p:oleObj name="Visio" r:id="rId3" imgW="2689250" imgH="417454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00200"/>
                        <a:ext cx="3387725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ap="rnd" cmpd="sng" algn="ctr">
                            <a:solidFill>
                              <a:srgbClr val="003399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3.1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是什么？为什么做？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生产规划：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Aggregate Planning, Macro Production Planning</a:t>
            </a:r>
            <a:endParaRPr lang="en-US" altLang="zh-CN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zh-CN" altLang="en-US" sz="2000" dirty="0" smtClean="0">
                <a:latin typeface="Times New Roman" pitchFamily="18" charset="0"/>
              </a:rPr>
              <a:t>是为了体现企业经营规划（</a:t>
            </a:r>
            <a:r>
              <a:rPr lang="en-US" altLang="zh-CN" sz="2000" dirty="0" smtClean="0">
                <a:latin typeface="Times New Roman" pitchFamily="18" charset="0"/>
              </a:rPr>
              <a:t>Business Planning</a:t>
            </a:r>
            <a:r>
              <a:rPr lang="zh-CN" altLang="en-US" sz="2000" dirty="0" smtClean="0">
                <a:latin typeface="Times New Roman" pitchFamily="18" charset="0"/>
              </a:rPr>
              <a:t>）而制定的产品系列生产计划大纲（</a:t>
            </a:r>
            <a:r>
              <a:rPr lang="en-US" altLang="zh-CN" sz="2000" dirty="0" smtClean="0">
                <a:latin typeface="Times New Roman" pitchFamily="18" charset="0"/>
              </a:rPr>
              <a:t>Production Plan Schema</a:t>
            </a:r>
            <a:r>
              <a:rPr lang="zh-CN" altLang="en-US" sz="2000" dirty="0" smtClean="0">
                <a:latin typeface="Times New Roman" pitchFamily="18" charset="0"/>
              </a:rPr>
              <a:t>），它用以协调满足经营规划所需求的产量与可用资源之间的差距。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zh-CN" altLang="en-US" sz="2000" dirty="0" smtClean="0">
                <a:latin typeface="Times New Roman" pitchFamily="18" charset="0"/>
              </a:rPr>
              <a:t>在可用资源条件下，企业在计划展望期内每一个产品类的月生产量、所有产品类的月汇总量、所有产品的年度汇总量。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zh-CN" altLang="en-US" sz="2000" b="1" dirty="0" smtClean="0">
                <a:latin typeface="Times New Roman" pitchFamily="18" charset="0"/>
              </a:rPr>
              <a:t>生产计划大纲将回答如下问题：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zh-CN" altLang="en-US" sz="1800" dirty="0" smtClean="0">
                <a:solidFill>
                  <a:srgbClr val="FF0000"/>
                </a:solidFill>
                <a:latin typeface="Times New Roman" pitchFamily="18" charset="0"/>
              </a:rPr>
              <a:t>每类产品</a:t>
            </a:r>
            <a:r>
              <a:rPr lang="zh-CN" altLang="en-US" sz="1800" dirty="0" smtClean="0">
                <a:latin typeface="Times New Roman" pitchFamily="18" charset="0"/>
              </a:rPr>
              <a:t>在未来一段时间内需要制造多少？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zh-CN" altLang="en-US" sz="1800" dirty="0" smtClean="0">
                <a:latin typeface="Times New Roman" pitchFamily="18" charset="0"/>
              </a:rPr>
              <a:t>需要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itchFamily="18" charset="0"/>
              </a:rPr>
              <a:t>何种资源</a:t>
            </a:r>
            <a:r>
              <a:rPr lang="zh-CN" altLang="en-US" sz="1800" dirty="0" smtClean="0">
                <a:latin typeface="Times New Roman" pitchFamily="18" charset="0"/>
              </a:rPr>
              <a:t>的多少数量来制造上述产品？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zh-CN" altLang="en-US" sz="1800" dirty="0" smtClean="0">
                <a:latin typeface="Times New Roman" pitchFamily="18" charset="0"/>
              </a:rPr>
              <a:t>采取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itchFamily="18" charset="0"/>
              </a:rPr>
              <a:t>哪些措施来协调</a:t>
            </a:r>
            <a:r>
              <a:rPr lang="zh-CN" altLang="en-US" sz="1800" dirty="0" smtClean="0">
                <a:latin typeface="Times New Roman" pitchFamily="18" charset="0"/>
              </a:rPr>
              <a:t>总生产需求与可用资源之间的差距？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 autoUpdateAnimBg="0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3.6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预测与计划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534400" cy="5410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b="1" smtClean="0">
                <a:solidFill>
                  <a:srgbClr val="003366"/>
                </a:solidFill>
              </a:rPr>
              <a:t>预测的方法</a:t>
            </a:r>
            <a:r>
              <a:rPr lang="en-US" altLang="zh-CN" sz="2400" b="1" smtClean="0">
                <a:solidFill>
                  <a:srgbClr val="003366"/>
                </a:solidFill>
              </a:rPr>
              <a:t>——Delphi</a:t>
            </a:r>
            <a:r>
              <a:rPr lang="zh-CN" altLang="en-US" sz="2400" b="1" smtClean="0">
                <a:solidFill>
                  <a:srgbClr val="003366"/>
                </a:solidFill>
              </a:rPr>
              <a:t>方法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endParaRPr lang="en-US" altLang="zh-CN" sz="2000" b="1" smtClean="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  <p:sp>
        <p:nvSpPr>
          <p:cNvPr id="242695" name="Rectangle 3"/>
          <p:cNvSpPr>
            <a:spLocks noChangeArrowheads="1"/>
          </p:cNvSpPr>
          <p:nvPr/>
        </p:nvSpPr>
        <p:spPr bwMode="auto">
          <a:xfrm>
            <a:off x="609600" y="2209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</a:rPr>
              <a:t>	Land</a:t>
            </a:r>
            <a:r>
              <a:rPr kumimoji="1" lang="zh-CN" altLang="en-US" sz="2200">
                <a:latin typeface="Times New Roman" panose="02020603050405020304" pitchFamily="18" charset="0"/>
              </a:rPr>
              <a:t>公司，</a:t>
            </a:r>
            <a:r>
              <a:rPr kumimoji="1" lang="en-US" altLang="zh-CN" sz="2200">
                <a:latin typeface="Times New Roman" panose="02020603050405020304" pitchFamily="18" charset="0"/>
              </a:rPr>
              <a:t>1940</a:t>
            </a:r>
            <a:r>
              <a:rPr kumimoji="1" lang="zh-CN" altLang="en-US" sz="2200">
                <a:latin typeface="Times New Roman" panose="02020603050405020304" pitchFamily="18" charset="0"/>
              </a:rPr>
              <a:t>年代末，定性预测方法（专家咨询调查法）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200">
                <a:latin typeface="Times New Roman" panose="02020603050405020304" pitchFamily="18" charset="0"/>
              </a:rPr>
              <a:t>	适用于没有足够信息资料的中长期社会、经济、科技发展趋势预测；及需要广泛征询专家意见的场合。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CN" sz="2200">
                <a:latin typeface="Times New Roman" panose="02020603050405020304" pitchFamily="18" charset="0"/>
              </a:rPr>
              <a:t>Delphi </a:t>
            </a:r>
            <a:r>
              <a:rPr kumimoji="1" lang="zh-CN" altLang="en-US" sz="2200">
                <a:latin typeface="Times New Roman" panose="02020603050405020304" pitchFamily="18" charset="0"/>
              </a:rPr>
              <a:t>法的关键工作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</a:rPr>
              <a:t>1</a:t>
            </a:r>
            <a:r>
              <a:rPr kumimoji="1" lang="zh-CN" altLang="en-US" sz="2200">
                <a:latin typeface="Times New Roman" panose="02020603050405020304" pitchFamily="18" charset="0"/>
              </a:rPr>
              <a:t>）选择专家；专家领域、专家规模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</a:rPr>
              <a:t>2</a:t>
            </a:r>
            <a:r>
              <a:rPr kumimoji="1" lang="zh-CN" altLang="en-US" sz="2200">
                <a:latin typeface="Times New Roman" panose="02020603050405020304" pitchFamily="18" charset="0"/>
              </a:rPr>
              <a:t>）准备有关预测主题的资料和调查表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CN" sz="2200">
                <a:latin typeface="Times New Roman" panose="02020603050405020304" pitchFamily="18" charset="0"/>
              </a:rPr>
              <a:t>Delphi </a:t>
            </a:r>
            <a:r>
              <a:rPr kumimoji="1" lang="zh-CN" altLang="en-US" sz="2200">
                <a:latin typeface="Times New Roman" panose="02020603050405020304" pitchFamily="18" charset="0"/>
              </a:rPr>
              <a:t>法的工作程序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</a:rPr>
              <a:t>1</a:t>
            </a:r>
            <a:r>
              <a:rPr kumimoji="1" lang="zh-CN" altLang="en-US" sz="2200">
                <a:latin typeface="Times New Roman" panose="02020603050405020304" pitchFamily="18" charset="0"/>
              </a:rPr>
              <a:t>）就预测主题拟订调查表，准备背景资料，</a:t>
            </a:r>
            <a:r>
              <a:rPr kumimoji="1" lang="en-US" altLang="zh-CN" sz="2200">
                <a:latin typeface="Times New Roman" panose="02020603050405020304" pitchFamily="18" charset="0"/>
              </a:rPr>
              <a:t>Delphi</a:t>
            </a:r>
            <a:r>
              <a:rPr kumimoji="1" lang="zh-CN" altLang="en-US" sz="2200">
                <a:latin typeface="Times New Roman" panose="02020603050405020304" pitchFamily="18" charset="0"/>
              </a:rPr>
              <a:t>法介绍、以信函方式邮寄专家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</a:rPr>
              <a:t>2</a:t>
            </a:r>
            <a:r>
              <a:rPr kumimoji="1" lang="zh-CN" altLang="en-US" sz="2200">
                <a:latin typeface="Times New Roman" panose="02020603050405020304" pitchFamily="18" charset="0"/>
              </a:rPr>
              <a:t>）专家回答问题，寄回预测调查组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</a:rPr>
              <a:t>3</a:t>
            </a:r>
            <a:r>
              <a:rPr kumimoji="1" lang="zh-CN" altLang="en-US" sz="2200">
                <a:latin typeface="Times New Roman" panose="02020603050405020304" pitchFamily="18" charset="0"/>
              </a:rPr>
              <a:t>）预测调查组做统计分析，将分析结果和同样调查表再次邮寄专家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</a:rPr>
              <a:t>4</a:t>
            </a:r>
            <a:r>
              <a:rPr kumimoji="1" lang="zh-CN" altLang="en-US" sz="2200">
                <a:latin typeface="Times New Roman" panose="02020603050405020304" pitchFamily="18" charset="0"/>
              </a:rPr>
              <a:t>）专家可修改原回答，再次寄回预测调查组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</a:rPr>
              <a:t>5</a:t>
            </a:r>
            <a:r>
              <a:rPr kumimoji="1" lang="zh-CN" altLang="en-US" sz="2200">
                <a:latin typeface="Times New Roman" panose="02020603050405020304" pitchFamily="18" charset="0"/>
              </a:rPr>
              <a:t>）以上程序循环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 autoUpdateAnimBg="0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3.6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预测与计划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534400" cy="5410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b="1" smtClean="0">
                <a:solidFill>
                  <a:srgbClr val="003366"/>
                </a:solidFill>
              </a:rPr>
              <a:t>预测的方法</a:t>
            </a:r>
            <a:r>
              <a:rPr lang="en-US" altLang="zh-CN" sz="2400" b="1" smtClean="0">
                <a:solidFill>
                  <a:srgbClr val="003366"/>
                </a:solidFill>
              </a:rPr>
              <a:t>——</a:t>
            </a:r>
            <a:r>
              <a:rPr lang="zh-CN" altLang="en-US" sz="2400" b="1" smtClean="0">
                <a:solidFill>
                  <a:srgbClr val="003366"/>
                </a:solidFill>
              </a:rPr>
              <a:t>时间序列分析法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通过对预测目标本身时间序列的处理，来研究预测目标随时间变化的规律，用以预测未来。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移动平均法、指数平滑法、趋势外推法。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移动平均法：预测短期经济发展趋势的一种简单而实用的方法。根据时间序列，逐项移动，依次计算包括一定项数的序列平均数，形成一个序列平均数的时间序列。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    为</a:t>
            </a:r>
            <a:r>
              <a:rPr lang="en-US" altLang="zh-CN" sz="1800" i="1" smtClean="0"/>
              <a:t>t</a:t>
            </a:r>
            <a:r>
              <a:rPr lang="zh-CN" altLang="en-US" sz="1800" smtClean="0"/>
              <a:t>期的一次移动平均数，作为第</a:t>
            </a:r>
            <a:r>
              <a:rPr lang="en-US" altLang="zh-CN" sz="1800" i="1" smtClean="0"/>
              <a:t>t</a:t>
            </a:r>
            <a:r>
              <a:rPr lang="en-US" altLang="zh-CN" sz="1800" smtClean="0"/>
              <a:t>+1</a:t>
            </a:r>
            <a:r>
              <a:rPr lang="zh-CN" altLang="en-US" sz="1800" smtClean="0"/>
              <a:t>期的趋势值，</a:t>
            </a:r>
            <a:r>
              <a:rPr lang="en-US" altLang="zh-CN" sz="1800" i="1" smtClean="0"/>
              <a:t>N</a:t>
            </a:r>
            <a:r>
              <a:rPr lang="zh-CN" altLang="en-US" sz="1800" smtClean="0"/>
              <a:t>为每次观察值个数。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  <p:graphicFrame>
        <p:nvGraphicFramePr>
          <p:cNvPr id="24371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295400" y="5424488"/>
          <a:ext cx="32766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5" name="Equation" r:id="rId3" imgW="1511300" imgH="393700" progId="Equation.DSMT4">
                  <p:embed/>
                </p:oleObj>
              </mc:Choice>
              <mc:Fallback>
                <p:oleObj name="Equation" r:id="rId3" imgW="15113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24488"/>
                        <a:ext cx="32766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1600200" y="4800600"/>
          <a:ext cx="22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6" name="Equation" r:id="rId5" imgW="152334" imgH="241195" progId="Equation.DSMT4">
                  <p:embed/>
                </p:oleObj>
              </mc:Choice>
              <mc:Fallback>
                <p:oleObj name="Equation" r:id="rId5" imgW="152334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00600"/>
                        <a:ext cx="22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3" name="Object 11"/>
          <p:cNvGraphicFramePr>
            <a:graphicFrameLocks noChangeAspect="1"/>
          </p:cNvGraphicFramePr>
          <p:nvPr/>
        </p:nvGraphicFramePr>
        <p:xfrm>
          <a:off x="5029200" y="5410200"/>
          <a:ext cx="32766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7" name="Equation" r:id="rId7" imgW="1511300" imgH="406400" progId="Equation.DSMT4">
                  <p:embed/>
                </p:oleObj>
              </mc:Choice>
              <mc:Fallback>
                <p:oleObj name="Equation" r:id="rId7" imgW="1511300" imgH="40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410200"/>
                        <a:ext cx="32766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5" name="AutoShape 13"/>
          <p:cNvSpPr>
            <a:spLocks noChangeArrowheads="1"/>
          </p:cNvSpPr>
          <p:nvPr/>
        </p:nvSpPr>
        <p:spPr bwMode="auto">
          <a:xfrm>
            <a:off x="4800600" y="6019800"/>
            <a:ext cx="228600" cy="457200"/>
          </a:xfrm>
          <a:prstGeom prst="curvedRigh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99CCFF"/>
          </a:solidFill>
          <a:ln w="28575" cap="rnd">
            <a:solidFill>
              <a:srgbClr val="003399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rIns="18900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43726" name="Rectangle 14"/>
          <p:cNvSpPr>
            <a:spLocks noChangeArrowheads="1"/>
          </p:cNvSpPr>
          <p:nvPr/>
        </p:nvSpPr>
        <p:spPr bwMode="auto">
          <a:xfrm>
            <a:off x="5181600" y="6324600"/>
            <a:ext cx="178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28575" cap="rnd" algn="ctr">
                <a:solidFill>
                  <a:srgbClr val="003399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rIns="900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二次移动平均数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 advAuto="0"/>
      <p:bldP spid="243725" grpId="0" animBg="1"/>
      <p:bldP spid="2437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3.6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预测与计划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534400" cy="5410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b="1" smtClean="0">
                <a:solidFill>
                  <a:srgbClr val="003366"/>
                </a:solidFill>
              </a:rPr>
              <a:t>预测的方法</a:t>
            </a:r>
            <a:r>
              <a:rPr lang="en-US" altLang="zh-CN" sz="2400" b="1" smtClean="0">
                <a:solidFill>
                  <a:srgbClr val="003366"/>
                </a:solidFill>
              </a:rPr>
              <a:t>——</a:t>
            </a:r>
            <a:r>
              <a:rPr lang="zh-CN" altLang="en-US" sz="2400" b="1" smtClean="0">
                <a:solidFill>
                  <a:srgbClr val="003366"/>
                </a:solidFill>
              </a:rPr>
              <a:t>时间序列分析法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smtClean="0"/>
              <a:t>移动平均法</a:t>
            </a:r>
            <a:r>
              <a:rPr lang="zh-CN" altLang="en-US" sz="2000" smtClean="0"/>
              <a:t>：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  <p:graphicFrame>
        <p:nvGraphicFramePr>
          <p:cNvPr id="247914" name="Group 106"/>
          <p:cNvGraphicFramePr>
            <a:graphicFrameLocks noGrp="1"/>
          </p:cNvGraphicFramePr>
          <p:nvPr>
            <p:ph sz="half" idx="2"/>
          </p:nvPr>
        </p:nvGraphicFramePr>
        <p:xfrm>
          <a:off x="533400" y="2743200"/>
          <a:ext cx="8147050" cy="3756030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2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月份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实际销售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个月移动平均值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个月移动平均值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个月二次移动平均值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2900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2766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2900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2825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2900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2875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2833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2850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2766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2825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2843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2900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2837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2775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2812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2866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2850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2812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autoUpdateAnimBg="0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3.6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预测与计划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534400" cy="5410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b="1" smtClean="0">
                <a:solidFill>
                  <a:srgbClr val="003366"/>
                </a:solidFill>
              </a:rPr>
              <a:t>预测的方法</a:t>
            </a:r>
            <a:r>
              <a:rPr lang="en-US" altLang="zh-CN" sz="2400" b="1" smtClean="0">
                <a:solidFill>
                  <a:srgbClr val="003366"/>
                </a:solidFill>
              </a:rPr>
              <a:t>——</a:t>
            </a:r>
            <a:r>
              <a:rPr lang="zh-CN" altLang="en-US" sz="2400" b="1" smtClean="0">
                <a:solidFill>
                  <a:srgbClr val="003366"/>
                </a:solidFill>
              </a:rPr>
              <a:t>时间序列分析法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smtClean="0"/>
              <a:t>指数平滑法</a:t>
            </a:r>
            <a:r>
              <a:rPr lang="zh-CN" altLang="en-US" sz="2000" smtClean="0"/>
              <a:t>：根据过去的实际数和观测数，通过加权平均而给最近的观察值以较大的权，对于离现在较远的观察值则给予较小的权。适用于短、近期经济发展趋势预测，并且不需要存储大量的历史数据。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一次指数平滑、二次指数平滑、高次指数平滑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一次指数平滑：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endParaRPr lang="zh-CN" altLang="en-US" sz="1800" smtClean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endParaRPr lang="zh-CN" altLang="en-US" sz="1800" smtClean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二次指数平滑：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endParaRPr lang="en-US" altLang="zh-CN" sz="1800" smtClean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  <p:graphicFrame>
        <p:nvGraphicFramePr>
          <p:cNvPr id="246795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2136775" y="4926013"/>
          <a:ext cx="32766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3" name="Equation" r:id="rId3" imgW="1384300" imgH="254000" progId="Equation.DSMT4">
                  <p:embed/>
                </p:oleObj>
              </mc:Choice>
              <mc:Fallback>
                <p:oleObj name="Equation" r:id="rId3" imgW="1384300" imgH="254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4926013"/>
                        <a:ext cx="327660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6" name="Object 12"/>
          <p:cNvGraphicFramePr>
            <a:graphicFrameLocks noChangeAspect="1"/>
          </p:cNvGraphicFramePr>
          <p:nvPr/>
        </p:nvGraphicFramePr>
        <p:xfrm>
          <a:off x="2136775" y="6096000"/>
          <a:ext cx="357663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Equation" r:id="rId5" imgW="1511300" imgH="254000" progId="Equation.DSMT4">
                  <p:embed/>
                </p:oleObj>
              </mc:Choice>
              <mc:Fallback>
                <p:oleObj name="Equation" r:id="rId5" imgW="1511300" imgH="254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6096000"/>
                        <a:ext cx="3576638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autoUpdateAnimBg="0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3.6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预测与计划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534400" cy="5410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b="1" smtClean="0">
                <a:solidFill>
                  <a:srgbClr val="003366"/>
                </a:solidFill>
              </a:rPr>
              <a:t>预测的方法</a:t>
            </a:r>
            <a:r>
              <a:rPr lang="en-US" altLang="zh-CN" sz="2400" b="1" smtClean="0">
                <a:solidFill>
                  <a:srgbClr val="003366"/>
                </a:solidFill>
              </a:rPr>
              <a:t>——</a:t>
            </a:r>
            <a:r>
              <a:rPr lang="zh-CN" altLang="en-US" sz="2400" b="1" smtClean="0">
                <a:solidFill>
                  <a:srgbClr val="003366"/>
                </a:solidFill>
              </a:rPr>
              <a:t>时间序列分析法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smtClean="0"/>
              <a:t>指数平滑法</a:t>
            </a:r>
            <a:r>
              <a:rPr lang="zh-CN" altLang="en-US" sz="2000" smtClean="0"/>
              <a:t>：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  <p:graphicFrame>
        <p:nvGraphicFramePr>
          <p:cNvPr id="248921" name="Group 89"/>
          <p:cNvGraphicFramePr>
            <a:graphicFrameLocks noGrp="1"/>
          </p:cNvGraphicFramePr>
          <p:nvPr>
            <p:ph sz="half" idx="2"/>
          </p:nvPr>
        </p:nvGraphicFramePr>
        <p:xfrm>
          <a:off x="615950" y="2743200"/>
          <a:ext cx="8147050" cy="3756025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2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月份</a:t>
                      </a:r>
                    </a:p>
                  </a:txBody>
                  <a:tcPr marL="90000" marR="90000" marT="46809" marB="468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实际销售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一次（</a:t>
                      </a:r>
                      <a:r>
                        <a:rPr kumimoji="0" lang="el-GR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α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=0.1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）</a:t>
                      </a:r>
                      <a:endParaRPr kumimoji="0" lang="zh-CN" alt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一次（</a:t>
                      </a:r>
                      <a:r>
                        <a:rPr kumimoji="0" lang="el-GR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α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=0.3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）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二次（</a:t>
                      </a:r>
                      <a:r>
                        <a:rPr kumimoji="0" lang="el-GR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α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=0.3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）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9" marB="468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2600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2600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2600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2600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9" marB="468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2800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2620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2660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2618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9" marB="468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2900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2648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2732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2652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9" marB="468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3000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2683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2812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2700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809" marB="468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2800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2695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2809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2733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809" marB="468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2700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2695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2776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2746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809" marB="468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2800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2706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2783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2757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809" marB="468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2900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2725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2818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2775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809" marB="468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2700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2723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2783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2778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9" marB="468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3000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2750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2848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2799 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 autoUpdateAnimBg="0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3.6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预测与计划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534400" cy="5410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b="1" smtClean="0">
                <a:solidFill>
                  <a:srgbClr val="003366"/>
                </a:solidFill>
              </a:rPr>
              <a:t>预测的方法</a:t>
            </a:r>
            <a:r>
              <a:rPr lang="en-US" altLang="zh-CN" sz="2400" b="1" smtClean="0">
                <a:solidFill>
                  <a:srgbClr val="003366"/>
                </a:solidFill>
              </a:rPr>
              <a:t>——</a:t>
            </a:r>
            <a:r>
              <a:rPr lang="zh-CN" altLang="en-US" sz="2400" b="1" smtClean="0">
                <a:solidFill>
                  <a:srgbClr val="003366"/>
                </a:solidFill>
              </a:rPr>
              <a:t>时间序列分析法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smtClean="0"/>
              <a:t>趋势外推法</a:t>
            </a:r>
            <a:r>
              <a:rPr lang="zh-CN" altLang="en-US" sz="2000" smtClean="0"/>
              <a:t>：根据过去经济现象逐期增减变动的数量或比率，研究经济发展变化的规律性，预测未来发展的趋势。适用于长期趋势预测。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趋势外推函数：线性函数、指数函数、修正指数函数、双曲线函数、</a:t>
            </a:r>
            <a:r>
              <a:rPr lang="en-US" altLang="zh-CN" sz="1800" smtClean="0"/>
              <a:t>Logistic</a:t>
            </a:r>
            <a:r>
              <a:rPr lang="zh-CN" altLang="en-US" sz="1800" smtClean="0"/>
              <a:t>曲线函数和幂函数等。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 autoUpdateAnimBg="0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3.6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预测与计划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534400" cy="5410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b="1" smtClean="0">
                <a:solidFill>
                  <a:srgbClr val="003366"/>
                </a:solidFill>
              </a:rPr>
              <a:t>预测的方法</a:t>
            </a:r>
            <a:r>
              <a:rPr lang="en-US" altLang="zh-CN" sz="2400" b="1" smtClean="0">
                <a:solidFill>
                  <a:srgbClr val="003366"/>
                </a:solidFill>
              </a:rPr>
              <a:t>——</a:t>
            </a:r>
            <a:r>
              <a:rPr lang="zh-CN" altLang="en-US" sz="2400" b="1" smtClean="0">
                <a:solidFill>
                  <a:srgbClr val="003366"/>
                </a:solidFill>
              </a:rPr>
              <a:t>周期预测模型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在利用时间序列预测技术进行实际社会经济项目预测时，如果进一步考虑季节周期因素，则可采用考虑季节因子、趋势因子的周期预测模型。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长期趋势（</a:t>
            </a:r>
            <a:r>
              <a:rPr lang="en-US" altLang="zh-CN" sz="1800" i="1" smtClean="0"/>
              <a:t>x</a:t>
            </a:r>
            <a:r>
              <a:rPr lang="en-US" altLang="zh-CN" sz="1800" i="1" baseline="-25000" smtClean="0"/>
              <a:t>t</a:t>
            </a:r>
            <a:r>
              <a:rPr lang="zh-CN" altLang="en-US" sz="1800" smtClean="0"/>
              <a:t>）：统计数据变化时表现出一种增长、下降或停留的倾向。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季节特点（</a:t>
            </a:r>
            <a:r>
              <a:rPr lang="en-US" altLang="zh-CN" sz="1800" i="1" smtClean="0"/>
              <a:t>S</a:t>
            </a:r>
            <a:r>
              <a:rPr lang="en-US" altLang="zh-CN" sz="1800" i="1" baseline="-25000" smtClean="0"/>
              <a:t>t</a:t>
            </a:r>
            <a:r>
              <a:rPr lang="zh-CN" altLang="en-US" sz="1800" smtClean="0"/>
              <a:t>） ：依一定周期规则性变化，又称为商业循环。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循环波动（</a:t>
            </a:r>
            <a:r>
              <a:rPr lang="en-US" altLang="zh-CN" sz="1800" i="1" smtClean="0"/>
              <a:t>C</a:t>
            </a:r>
            <a:r>
              <a:rPr lang="en-US" altLang="zh-CN" sz="1800" i="1" baseline="-25000" smtClean="0"/>
              <a:t>t</a:t>
            </a:r>
            <a:r>
              <a:rPr lang="zh-CN" altLang="en-US" sz="1800" smtClean="0"/>
              <a:t>） ：周期不固定的波动变化。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smtClean="0"/>
              <a:t>随机变动（</a:t>
            </a:r>
            <a:r>
              <a:rPr lang="en-US" altLang="zh-CN" sz="1800" i="1" smtClean="0"/>
              <a:t>e</a:t>
            </a:r>
            <a:r>
              <a:rPr lang="en-US" altLang="zh-CN" sz="1800" i="1" baseline="-25000" smtClean="0"/>
              <a:t>t</a:t>
            </a:r>
            <a:r>
              <a:rPr lang="zh-CN" altLang="en-US" sz="1800" smtClean="0"/>
              <a:t>） ：偶然因素引起的变化。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加法模型、比例模型（以为</a:t>
            </a:r>
            <a:r>
              <a:rPr lang="en-US" altLang="zh-CN" sz="2000" i="1" smtClean="0"/>
              <a:t>x</a:t>
            </a:r>
            <a:r>
              <a:rPr lang="en-US" altLang="zh-CN" sz="2000" i="1" baseline="-25000" smtClean="0"/>
              <a:t>t</a:t>
            </a:r>
            <a:r>
              <a:rPr lang="zh-CN" altLang="en-US" sz="2000" smtClean="0"/>
              <a:t>基干）。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i="1" smtClean="0"/>
              <a:t>Y</a:t>
            </a:r>
            <a:r>
              <a:rPr lang="en-US" altLang="zh-CN" sz="2000" i="1" baseline="-25000" smtClean="0"/>
              <a:t>t </a:t>
            </a:r>
            <a:r>
              <a:rPr lang="en-US" altLang="zh-CN" sz="2000" i="1" smtClean="0"/>
              <a:t>=</a:t>
            </a:r>
            <a:r>
              <a:rPr lang="en-US" altLang="zh-CN" sz="2000" i="1" baseline="-25000" smtClean="0"/>
              <a:t> </a:t>
            </a:r>
            <a:r>
              <a:rPr lang="en-US" altLang="zh-CN" sz="2000" i="1" smtClean="0"/>
              <a:t>x</a:t>
            </a:r>
            <a:r>
              <a:rPr lang="en-US" altLang="zh-CN" sz="2000" i="1" baseline="-25000" smtClean="0"/>
              <a:t>t </a:t>
            </a:r>
            <a:r>
              <a:rPr lang="en-US" altLang="zh-CN" sz="2000" i="1" smtClean="0"/>
              <a:t>+S</a:t>
            </a:r>
            <a:r>
              <a:rPr lang="en-US" altLang="zh-CN" sz="2000" i="1" baseline="-25000" smtClean="0"/>
              <a:t>t </a:t>
            </a:r>
            <a:r>
              <a:rPr lang="en-US" altLang="zh-CN" sz="2000" i="1" smtClean="0"/>
              <a:t>+C</a:t>
            </a:r>
            <a:r>
              <a:rPr lang="en-US" altLang="zh-CN" sz="2000" i="1" baseline="-25000" smtClean="0"/>
              <a:t>t </a:t>
            </a:r>
            <a:r>
              <a:rPr lang="en-US" altLang="zh-CN" sz="2000" i="1" smtClean="0"/>
              <a:t>+e</a:t>
            </a:r>
            <a:r>
              <a:rPr lang="en-US" altLang="zh-CN" sz="2000" i="1" baseline="-25000" smtClean="0"/>
              <a:t>t </a:t>
            </a:r>
            <a:r>
              <a:rPr lang="zh-CN" altLang="en-US" sz="2000" i="1" smtClean="0"/>
              <a:t>、</a:t>
            </a:r>
            <a:r>
              <a:rPr lang="zh-CN" altLang="en-US" sz="2000" i="1" baseline="-25000" smtClean="0"/>
              <a:t> </a:t>
            </a:r>
            <a:r>
              <a:rPr lang="en-US" altLang="zh-CN" sz="2000" i="1" smtClean="0"/>
              <a:t>Y</a:t>
            </a:r>
            <a:r>
              <a:rPr lang="en-US" altLang="zh-CN" sz="2000" i="1" baseline="-25000" smtClean="0"/>
              <a:t>t </a:t>
            </a:r>
            <a:r>
              <a:rPr lang="en-US" altLang="zh-CN" sz="2000" i="1" smtClean="0"/>
              <a:t>=</a:t>
            </a:r>
            <a:r>
              <a:rPr lang="en-US" altLang="zh-CN" sz="2000" i="1" baseline="-25000" smtClean="0"/>
              <a:t> </a:t>
            </a:r>
            <a:r>
              <a:rPr lang="en-US" altLang="zh-CN" sz="2000" i="1" smtClean="0"/>
              <a:t>x</a:t>
            </a:r>
            <a:r>
              <a:rPr lang="en-US" altLang="zh-CN" sz="2000" i="1" baseline="-25000" smtClean="0"/>
              <a:t>t </a:t>
            </a:r>
            <a:r>
              <a:rPr lang="en-US" altLang="zh-CN" sz="2000" i="1" smtClean="0"/>
              <a:t>*S</a:t>
            </a:r>
            <a:r>
              <a:rPr lang="en-US" altLang="zh-CN" sz="2000" i="1" baseline="-25000" smtClean="0"/>
              <a:t>t </a:t>
            </a:r>
            <a:r>
              <a:rPr lang="en-US" altLang="zh-CN" sz="2000" i="1" smtClean="0"/>
              <a:t>* C</a:t>
            </a:r>
            <a:r>
              <a:rPr lang="en-US" altLang="zh-CN" sz="2000" i="1" baseline="-25000" smtClean="0"/>
              <a:t>t </a:t>
            </a:r>
            <a:r>
              <a:rPr lang="en-US" altLang="zh-CN" sz="2000" i="1" smtClean="0"/>
              <a:t>* e</a:t>
            </a:r>
            <a:r>
              <a:rPr lang="en-US" altLang="zh-CN" sz="2000" i="1" baseline="-25000" smtClean="0"/>
              <a:t>t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533400"/>
          </a:xfrm>
        </p:spPr>
        <p:txBody>
          <a:bodyPr/>
          <a:lstStyle/>
          <a:p>
            <a:pPr eaLnBrk="1" hangingPunct="1"/>
            <a:r>
              <a:rPr lang="zh-CN" altLang="en-US" sz="1600" b="1" smtClean="0">
                <a:solidFill>
                  <a:srgbClr val="FFFF00"/>
                </a:solidFill>
              </a:rPr>
              <a:t>生产计划体系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486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小结</a:t>
            </a:r>
          </a:p>
          <a:p>
            <a:pPr lvl="1" eaLnBrk="1" hangingPunct="1">
              <a:lnSpc>
                <a:spcPct val="120000"/>
              </a:lnSpc>
              <a:defRPr/>
            </a:pPr>
            <a:endParaRPr lang="en-US" altLang="zh-CN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3.1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是什么？为什么做？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800" b="1" smtClean="0">
                <a:latin typeface="Times New Roman" panose="02020603050405020304" pitchFamily="18" charset="0"/>
              </a:rPr>
              <a:t>生产规划的作用：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smtClean="0">
                <a:latin typeface="Times New Roman" panose="02020603050405020304" pitchFamily="18" charset="0"/>
              </a:rPr>
              <a:t>把经营规划中用货币表达的目标转换为用产品系列的产量来表达；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smtClean="0">
                <a:latin typeface="Times New Roman" panose="02020603050405020304" pitchFamily="18" charset="0"/>
              </a:rPr>
              <a:t>制定一个均衡的月产率，以便均衡地利用资源，保持稳定生产；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smtClean="0">
                <a:latin typeface="Times New Roman" panose="02020603050405020304" pitchFamily="18" charset="0"/>
              </a:rPr>
              <a:t>控制拖欠量（对</a:t>
            </a:r>
            <a:r>
              <a:rPr lang="en-US" altLang="zh-CN" sz="2400" smtClean="0">
                <a:latin typeface="Times New Roman" panose="02020603050405020304" pitchFamily="18" charset="0"/>
              </a:rPr>
              <a:t>MTO</a:t>
            </a:r>
            <a:r>
              <a:rPr lang="zh-CN" altLang="en-US" sz="2400" smtClean="0">
                <a:latin typeface="Times New Roman" panose="02020603050405020304" pitchFamily="18" charset="0"/>
              </a:rPr>
              <a:t>）或库存量（对</a:t>
            </a:r>
            <a:r>
              <a:rPr lang="en-US" altLang="zh-CN" sz="2400" smtClean="0">
                <a:latin typeface="Times New Roman" panose="02020603050405020304" pitchFamily="18" charset="0"/>
              </a:rPr>
              <a:t>MTS</a:t>
            </a:r>
            <a:r>
              <a:rPr lang="zh-CN" altLang="en-US" sz="2400" smtClean="0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smtClean="0">
                <a:latin typeface="Times New Roman" panose="02020603050405020304" pitchFamily="18" charset="0"/>
              </a:rPr>
              <a:t>作为编制主生产计划（</a:t>
            </a:r>
            <a:r>
              <a:rPr lang="en-US" altLang="zh-CN" sz="2400" smtClean="0">
                <a:latin typeface="Times New Roman" panose="02020603050405020304" pitchFamily="18" charset="0"/>
              </a:rPr>
              <a:t>MPS</a:t>
            </a:r>
            <a:r>
              <a:rPr lang="zh-CN" altLang="en-US" sz="2400" smtClean="0">
                <a:latin typeface="Times New Roman" panose="02020603050405020304" pitchFamily="18" charset="0"/>
              </a:rPr>
              <a:t>）的依据。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3.2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生产规划的策略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9248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smtClean="0"/>
              <a:t>生产规划是在一定的生产规划策略的基础上制定的，生产规划策略的内容包括：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规划目标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运作组织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计划展望期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计划周期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产品类型划分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计划审查频率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库存目标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smtClean="0"/>
              <a:t>预测职责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3.3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生产规划的制定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6400800" cy="3886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400" b="1" dirty="0" smtClean="0"/>
              <a:t>生产规划的制定一般为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个步骤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dirty="0" smtClean="0"/>
              <a:t>Step1. </a:t>
            </a:r>
            <a:r>
              <a:rPr lang="zh-CN" altLang="en-US" sz="2000" dirty="0" smtClean="0"/>
              <a:t>从各个来源收集资料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dirty="0" smtClean="0"/>
              <a:t>Step2. </a:t>
            </a:r>
            <a:r>
              <a:rPr lang="zh-CN" altLang="en-US" sz="2000" dirty="0" smtClean="0"/>
              <a:t>编制生产计划大纲初稿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dirty="0" smtClean="0"/>
              <a:t>Step3. </a:t>
            </a:r>
            <a:r>
              <a:rPr lang="zh-CN" altLang="en-US" sz="2000" dirty="0" smtClean="0"/>
              <a:t>核定资源需求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dirty="0" smtClean="0"/>
              <a:t>Step4. </a:t>
            </a:r>
            <a:r>
              <a:rPr lang="zh-CN" altLang="en-US" sz="2000" dirty="0" smtClean="0"/>
              <a:t>确定生产计划大纲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dirty="0" smtClean="0"/>
              <a:t>Step5. </a:t>
            </a:r>
            <a:r>
              <a:rPr lang="zh-CN" altLang="en-US" sz="2000" dirty="0" smtClean="0"/>
              <a:t>审查并批准生产计划大纲</a:t>
            </a:r>
          </a:p>
        </p:txBody>
      </p:sp>
      <p:graphicFrame>
        <p:nvGraphicFramePr>
          <p:cNvPr id="12292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5486400" y="1371600"/>
          <a:ext cx="3387725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Visio" r:id="rId3" imgW="2689250" imgH="4174541" progId="Visio.Drawing.11">
                  <p:embed/>
                </p:oleObj>
              </mc:Choice>
              <mc:Fallback>
                <p:oleObj name="Visio" r:id="rId3" imgW="2689250" imgH="4174541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371600"/>
                        <a:ext cx="3387725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ap="rnd" cmpd="sng" algn="ctr">
                            <a:solidFill>
                              <a:srgbClr val="003399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400" b="1" smtClean="0"/>
              <a:t>Step1. </a:t>
            </a:r>
            <a:r>
              <a:rPr lang="zh-CN" altLang="en-US" sz="2400" b="1" smtClean="0"/>
              <a:t>从各个来源收集资料：</a:t>
            </a:r>
            <a:r>
              <a:rPr lang="zh-CN" altLang="en-US" sz="2400" smtClean="0"/>
              <a:t>在制定生产规划之前，首先需要收集计划、市场、工程、生产以及财务等各方面的信息。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smtClean="0"/>
              <a:t>计划部门</a:t>
            </a:r>
            <a:r>
              <a:rPr lang="zh-CN" altLang="en-US" sz="2000" smtClean="0"/>
              <a:t>：销售目标和库存目标，均以金额表示。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smtClean="0"/>
              <a:t>市场部门</a:t>
            </a:r>
            <a:r>
              <a:rPr lang="zh-CN" altLang="en-US" sz="2000" smtClean="0"/>
              <a:t>：各时区产品的销售预测（以产品数量表示）和分销与运输的要求。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smtClean="0"/>
              <a:t>工程部门</a:t>
            </a:r>
            <a:r>
              <a:rPr lang="zh-CN" altLang="en-US" sz="2000" smtClean="0"/>
              <a:t>：资源清单和专用设备需求。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smtClean="0"/>
              <a:t>生产部门</a:t>
            </a:r>
            <a:r>
              <a:rPr lang="zh-CN" altLang="en-US" sz="2000" smtClean="0"/>
              <a:t>：主要是资源可用性，如可用劳动力、可用机时或工作中心小时、当前库存水平、当前未完成订单的数量等。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b="1" smtClean="0"/>
              <a:t>财务部门</a:t>
            </a:r>
            <a:r>
              <a:rPr lang="zh-CN" altLang="en-US" sz="2000" smtClean="0"/>
              <a:t>：包括单位产品的成本和收入、资金可用性和增加资源的财务能力等。</a:t>
            </a:r>
          </a:p>
        </p:txBody>
      </p:sp>
      <p:sp>
        <p:nvSpPr>
          <p:cNvPr id="214023" name="AutoShape 7"/>
          <p:cNvSpPr>
            <a:spLocks noChangeArrowheads="1"/>
          </p:cNvSpPr>
          <p:nvPr/>
        </p:nvSpPr>
        <p:spPr bwMode="auto">
          <a:xfrm>
            <a:off x="762000" y="2667000"/>
            <a:ext cx="8001000" cy="1828800"/>
          </a:xfrm>
          <a:prstGeom prst="roundRect">
            <a:avLst>
              <a:gd name="adj" fmla="val 16667"/>
            </a:avLst>
          </a:prstGeom>
          <a:solidFill>
            <a:srgbClr val="99CCFF">
              <a:alpha val="50000"/>
            </a:srgbClr>
          </a:solidFill>
          <a:ln w="28575" cap="rnd" algn="ctr">
            <a:solidFill>
              <a:srgbClr val="003399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0" rIns="90000" bIns="0" anchor="ctr"/>
          <a:lstStyle/>
          <a:p>
            <a:pPr algn="r" eaLnBrk="1" hangingPunct="1">
              <a:defRPr/>
            </a:pPr>
            <a:r>
              <a:rPr lang="zh-CN" altLang="en-US" sz="6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需求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3.3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生产规划的制定</a:t>
            </a:r>
          </a:p>
        </p:txBody>
      </p:sp>
      <p:sp>
        <p:nvSpPr>
          <p:cNvPr id="214024" name="AutoShape 8"/>
          <p:cNvSpPr>
            <a:spLocks noChangeArrowheads="1"/>
          </p:cNvSpPr>
          <p:nvPr/>
        </p:nvSpPr>
        <p:spPr bwMode="auto">
          <a:xfrm>
            <a:off x="762000" y="4648200"/>
            <a:ext cx="8001000" cy="1828800"/>
          </a:xfrm>
          <a:prstGeom prst="roundRect">
            <a:avLst>
              <a:gd name="adj" fmla="val 16667"/>
            </a:avLst>
          </a:prstGeom>
          <a:solidFill>
            <a:srgbClr val="99CCFF">
              <a:alpha val="50000"/>
            </a:srgbClr>
          </a:solidFill>
          <a:ln w="28575" cap="rnd" algn="ctr">
            <a:solidFill>
              <a:srgbClr val="003399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0" rIns="90000" bIns="0" anchor="ctr"/>
          <a:lstStyle/>
          <a:p>
            <a:pPr algn="r" eaLnBrk="1" hangingPunct="1">
              <a:defRPr/>
            </a:pPr>
            <a:r>
              <a:rPr lang="zh-CN" altLang="en-US" sz="6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能力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 autoUpdateAnimBg="0" advAuto="0"/>
      <p:bldP spid="214023" grpId="0" animBg="1"/>
      <p:bldP spid="2140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400" b="1" dirty="0" smtClean="0"/>
              <a:t>Step2. </a:t>
            </a:r>
            <a:r>
              <a:rPr lang="zh-CN" altLang="en-US" sz="2400" b="1" dirty="0" smtClean="0"/>
              <a:t>制定生产计划大纲初稿：</a:t>
            </a:r>
            <a:endParaRPr lang="zh-CN" altLang="en-US" sz="2400" dirty="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dirty="0" smtClean="0"/>
              <a:t>生产计划大纲与制造环境有关。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dirty="0" smtClean="0"/>
              <a:t>对</a:t>
            </a:r>
            <a:r>
              <a:rPr lang="en-US" altLang="zh-CN" sz="1800" dirty="0" smtClean="0"/>
              <a:t>MTS</a:t>
            </a:r>
            <a:r>
              <a:rPr lang="zh-CN" altLang="en-US" sz="1800" dirty="0" smtClean="0"/>
              <a:t>：在确定生产率时，要控制年末预期的库存水平，如果库存水平目标比上一年低，那么每月的生产率就应该比每月的销售预测量低。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1800" dirty="0" smtClean="0"/>
              <a:t>对</a:t>
            </a:r>
            <a:r>
              <a:rPr lang="en-US" altLang="zh-CN" sz="1800" dirty="0" smtClean="0"/>
              <a:t>MTO</a:t>
            </a:r>
            <a:r>
              <a:rPr lang="zh-CN" altLang="en-US" sz="1800" dirty="0" smtClean="0"/>
              <a:t>：在确定生产率时，要控制未完成订单的水平。如果计划本年末要减少未完成订单数量，那么每月的生产率就应该比每月的销售预测量高一些。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dirty="0" smtClean="0"/>
              <a:t>生产计划大纲一般是经营规划中的</a:t>
            </a:r>
            <a:r>
              <a:rPr lang="en-US" altLang="zh-CN" sz="2000" dirty="0" smtClean="0"/>
              <a:t>2~7</a:t>
            </a:r>
            <a:r>
              <a:rPr lang="zh-CN" altLang="en-US" sz="2000" dirty="0" smtClean="0"/>
              <a:t>年市场目标来制定。生产计划大纲的计划展望期是</a:t>
            </a:r>
            <a:r>
              <a:rPr lang="en-US" altLang="zh-CN" sz="2000" dirty="0" smtClean="0"/>
              <a:t>1~3</a:t>
            </a:r>
            <a:r>
              <a:rPr lang="zh-CN" altLang="en-US" sz="2000" dirty="0" smtClean="0"/>
              <a:t>年，计划周期为</a:t>
            </a:r>
            <a:r>
              <a:rPr lang="en-US" altLang="zh-CN" sz="2000" dirty="0" smtClean="0"/>
              <a:t>1~3</a:t>
            </a:r>
            <a:r>
              <a:rPr lang="zh-CN" altLang="en-US" sz="2000" dirty="0" smtClean="0"/>
              <a:t>个月。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zh-CN" altLang="en-US" sz="2000" dirty="0" smtClean="0"/>
              <a:t>生产计划大纲编制的不是某一具体产品的产量，而是各类产品类的产量。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3.3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生产规划的制定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400" b="1" dirty="0" smtClean="0"/>
              <a:t>Step2. </a:t>
            </a:r>
            <a:r>
              <a:rPr lang="zh-CN" altLang="en-US" sz="2400" b="1" dirty="0" smtClean="0"/>
              <a:t>制定生产计划大纲初稿：</a:t>
            </a:r>
            <a:endParaRPr lang="zh-CN" altLang="en-US" sz="2400" dirty="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Marlett" pitchFamily="2" charset="2"/>
              <a:buChar char="2"/>
            </a:pPr>
            <a:r>
              <a:rPr lang="en-US" altLang="zh-CN" sz="2000" dirty="0" smtClean="0"/>
              <a:t>MTS</a:t>
            </a:r>
            <a:r>
              <a:rPr lang="zh-CN" altLang="en-US" sz="2000" dirty="0" smtClean="0"/>
              <a:t>环境下的生产计划大纲形式：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3.3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生产规划的制定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FF00"/>
                </a:solidFill>
              </a:rPr>
              <a:t>生产计划体系</a:t>
            </a:r>
          </a:p>
        </p:txBody>
      </p:sp>
      <p:graphicFrame>
        <p:nvGraphicFramePr>
          <p:cNvPr id="217191" name="Group 103"/>
          <p:cNvGraphicFramePr>
            <a:graphicFrameLocks noGrp="1"/>
          </p:cNvGraphicFramePr>
          <p:nvPr/>
        </p:nvGraphicFramePr>
        <p:xfrm>
          <a:off x="185738" y="3454400"/>
          <a:ext cx="8763000" cy="1962151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88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marL="90000" marR="90000" marT="46781" marB="467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全年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销售预测</a:t>
                      </a:r>
                    </a:p>
                  </a:txBody>
                  <a:tcPr marL="0" marR="0" marT="46781" marB="467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350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350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350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350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350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350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350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350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350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350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350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350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4200</a:t>
                      </a:r>
                    </a:p>
                  </a:txBody>
                  <a:tcPr marL="0" marR="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预计库存（期初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700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0" marR="0" marT="46781" marB="467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665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630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595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560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525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490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455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420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385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350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350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350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目标库存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350</a:t>
                      </a:r>
                    </a:p>
                  </a:txBody>
                  <a:tcPr marL="0" marR="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生产计划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大纲</a:t>
                      </a:r>
                    </a:p>
                  </a:txBody>
                  <a:tcPr marL="0" marR="0" marT="46781" marB="467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315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315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315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315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315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315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315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315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315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315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350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350</a:t>
                      </a:r>
                    </a:p>
                  </a:txBody>
                  <a:tcPr marL="90000" marR="9000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3850</a:t>
                      </a:r>
                    </a:p>
                  </a:txBody>
                  <a:tcPr marL="0" marR="0" marT="46781" marB="467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0" grpId="0" build="p" autoUpdateAnimBg="0" advAuto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28575" cap="rnd" cmpd="sng" algn="ctr">
          <a:solidFill>
            <a:srgbClr val="003399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none" lIns="90000" tIns="45720" rIns="1890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28575" cap="rnd" cmpd="sng" algn="ctr">
          <a:solidFill>
            <a:srgbClr val="003399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none" lIns="90000" tIns="45720" rIns="1890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7018</TotalTime>
  <Words>3743</Words>
  <Application>Microsoft Office PowerPoint</Application>
  <PresentationFormat>全屏显示(4:3)</PresentationFormat>
  <Paragraphs>682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黑体</vt:lpstr>
      <vt:lpstr>宋体</vt:lpstr>
      <vt:lpstr>Arial</vt:lpstr>
      <vt:lpstr>Arial Black</vt:lpstr>
      <vt:lpstr>Calibri</vt:lpstr>
      <vt:lpstr>Marlett</vt:lpstr>
      <vt:lpstr>Times New Roman</vt:lpstr>
      <vt:lpstr>Wingdings</vt:lpstr>
      <vt:lpstr>Pixel</vt:lpstr>
      <vt:lpstr>Visio</vt:lpstr>
      <vt:lpstr>Equation</vt:lpstr>
      <vt:lpstr>课程内容体系</vt:lpstr>
      <vt:lpstr>3. 生产规划</vt:lpstr>
      <vt:lpstr>3.1 是什么？为什么做？</vt:lpstr>
      <vt:lpstr>3.1 是什么？为什么做？</vt:lpstr>
      <vt:lpstr>3.2 生产规划的策略</vt:lpstr>
      <vt:lpstr>3.3 生产规划的制定</vt:lpstr>
      <vt:lpstr>3.3 生产规划的制定</vt:lpstr>
      <vt:lpstr>3.3 生产规划的制定</vt:lpstr>
      <vt:lpstr>3.3 生产规划的制定</vt:lpstr>
      <vt:lpstr>3.3 生产规划的制定</vt:lpstr>
      <vt:lpstr>3.3 生产规划的制定</vt:lpstr>
      <vt:lpstr>3.3 生产规划的制定</vt:lpstr>
      <vt:lpstr>3.4 生产计划大纲编制</vt:lpstr>
      <vt:lpstr>3.4 生产计划大纲编制</vt:lpstr>
      <vt:lpstr>3.4 生产计划大纲编制</vt:lpstr>
      <vt:lpstr>3.4 生产计划大纲编制</vt:lpstr>
      <vt:lpstr>3.4 生产计划大纲编制</vt:lpstr>
      <vt:lpstr>3.4 生产计划大纲编制</vt:lpstr>
      <vt:lpstr>3.4 生产计划大纲编制</vt:lpstr>
      <vt:lpstr>3.4 生产计划大纲编制</vt:lpstr>
      <vt:lpstr>3.5 资源需求计划编制</vt:lpstr>
      <vt:lpstr>3.5 资源需求计划编制</vt:lpstr>
      <vt:lpstr>3.5 资源需求计划编制</vt:lpstr>
      <vt:lpstr>3.5 资源需求计划编制</vt:lpstr>
      <vt:lpstr>3.5 资源需求计划编制</vt:lpstr>
      <vt:lpstr>3.5 资源需求计划编制</vt:lpstr>
      <vt:lpstr>3.6 预测与计划</vt:lpstr>
      <vt:lpstr>3.6 预测与计划</vt:lpstr>
      <vt:lpstr>3.6 预测与计划</vt:lpstr>
      <vt:lpstr>3.6 预测与计划</vt:lpstr>
      <vt:lpstr>3.6 预测与计划</vt:lpstr>
      <vt:lpstr>3.6 预测与计划</vt:lpstr>
      <vt:lpstr>3.6 预测与计划</vt:lpstr>
      <vt:lpstr>3.6 预测与计划</vt:lpstr>
      <vt:lpstr>3.6 预测与计划</vt:lpstr>
      <vt:lpstr>3.6 预测与计划</vt:lpstr>
      <vt:lpstr>生产计划体系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zhenyuan liu</dc:creator>
  <cp:lastModifiedBy>hustzyliu</cp:lastModifiedBy>
  <cp:revision>201</cp:revision>
  <cp:lastPrinted>1601-01-01T00:00:00Z</cp:lastPrinted>
  <dcterms:created xsi:type="dcterms:W3CDTF">1601-01-01T00:00:00Z</dcterms:created>
  <dcterms:modified xsi:type="dcterms:W3CDTF">2022-04-27T06:46:40Z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