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3"/>
  </p:notesMasterIdLst>
  <p:handoutMasterIdLst>
    <p:handoutMasterId r:id="rId44"/>
  </p:handoutMasterIdLst>
  <p:sldIdLst>
    <p:sldId id="372" r:id="rId2"/>
    <p:sldId id="319" r:id="rId3"/>
    <p:sldId id="320" r:id="rId4"/>
    <p:sldId id="323" r:id="rId5"/>
    <p:sldId id="321" r:id="rId6"/>
    <p:sldId id="328" r:id="rId7"/>
    <p:sldId id="329" r:id="rId8"/>
    <p:sldId id="350" r:id="rId9"/>
    <p:sldId id="331" r:id="rId10"/>
    <p:sldId id="330" r:id="rId11"/>
    <p:sldId id="351" r:id="rId12"/>
    <p:sldId id="352" r:id="rId13"/>
    <p:sldId id="353" r:id="rId14"/>
    <p:sldId id="354" r:id="rId15"/>
    <p:sldId id="340" r:id="rId16"/>
    <p:sldId id="336" r:id="rId17"/>
    <p:sldId id="341" r:id="rId18"/>
    <p:sldId id="343" r:id="rId19"/>
    <p:sldId id="342" r:id="rId20"/>
    <p:sldId id="355" r:id="rId21"/>
    <p:sldId id="356" r:id="rId22"/>
    <p:sldId id="337" r:id="rId23"/>
    <p:sldId id="360" r:id="rId24"/>
    <p:sldId id="338" r:id="rId25"/>
    <p:sldId id="361" r:id="rId26"/>
    <p:sldId id="344" r:id="rId27"/>
    <p:sldId id="362" r:id="rId28"/>
    <p:sldId id="345" r:id="rId29"/>
    <p:sldId id="363" r:id="rId30"/>
    <p:sldId id="364" r:id="rId31"/>
    <p:sldId id="365" r:id="rId32"/>
    <p:sldId id="366" r:id="rId33"/>
    <p:sldId id="367" r:id="rId34"/>
    <p:sldId id="368" r:id="rId35"/>
    <p:sldId id="369" r:id="rId36"/>
    <p:sldId id="370" r:id="rId37"/>
    <p:sldId id="371" r:id="rId38"/>
    <p:sldId id="339" r:id="rId39"/>
    <p:sldId id="357" r:id="rId40"/>
    <p:sldId id="359" r:id="rId41"/>
    <p:sldId id="287" r:id="rId4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FF"/>
    <a:srgbClr val="FF0000"/>
    <a:srgbClr val="00CC66"/>
    <a:srgbClr val="666699"/>
    <a:srgbClr val="99CC00"/>
    <a:srgbClr val="339933"/>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98" autoAdjust="0"/>
    <p:restoredTop sz="93255" autoAdjust="0"/>
  </p:normalViewPr>
  <p:slideViewPr>
    <p:cSldViewPr>
      <p:cViewPr varScale="1">
        <p:scale>
          <a:sx n="75" d="100"/>
          <a:sy n="75" d="100"/>
        </p:scale>
        <p:origin x="1191" y="2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F791E68-9824-4604-889F-2D6D4ED722B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1280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B60E0CE-E089-4FFF-8096-FCA06C9855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defRPr/>
              </a:pPr>
              <a:endParaRPr lang="zh-CN" altLang="zh-CN" sz="2400" b="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grpSp>
      </p:grpSp>
      <p:sp>
        <p:nvSpPr>
          <p:cNvPr id="276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76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E26EAC12-1318-496E-8BDD-34C312553DE5}" type="slidenum">
              <a:rPr lang="en-US" altLang="zh-CN"/>
              <a:pPr>
                <a:defRPr/>
              </a:pPr>
              <a:t>‹#›</a:t>
            </a:fld>
            <a:endParaRPr lang="en-US" altLang="zh-CN"/>
          </a:p>
        </p:txBody>
      </p:sp>
    </p:spTree>
    <p:extLst>
      <p:ext uri="{BB962C8B-B14F-4D97-AF65-F5344CB8AC3E}">
        <p14:creationId xmlns:p14="http://schemas.microsoft.com/office/powerpoint/2010/main" val="136411968"/>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49A3490-A089-4108-82E3-042FA2C5A896}"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84705128"/>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90C6BDF-935C-4F9F-BE21-99D5717317A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059959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7380354-3AF5-4A00-94D6-CF6550BDB4A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338308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1CFEF7A-8FE9-4962-812A-6EBD6C6686B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278829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C89AEAE-033F-490A-8310-0B6FD8444E75}"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7008477"/>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E3B5C0B-F5F5-4585-922D-13155051F61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773649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7C98858A-73F8-4B45-9E59-FED2AC704669}"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7084835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4A46385-2ADE-4291-B806-09B34F0FFD06}"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4998708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407D116-2B66-4606-817B-E79A63BBB856}"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498111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42FE07D-B169-4A8A-8660-FDDD0304183F}"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926518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D143B21-0A9C-4B4F-8A90-44E8CAA0EC6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754932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latin typeface="Arial" charset="0"/>
              </a:defRPr>
            </a:lvl1pPr>
          </a:lstStyle>
          <a:p>
            <a:pPr>
              <a:defRPr/>
            </a:pPr>
            <a:endParaRPr lang="en-US" altLang="zh-CN"/>
          </a:p>
        </p:txBody>
      </p:sp>
      <p:sp>
        <p:nvSpPr>
          <p:cNvPr id="266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Black" panose="020B0A04020102020204" pitchFamily="34" charset="0"/>
              </a:defRPr>
            </a:lvl1pPr>
          </a:lstStyle>
          <a:p>
            <a:pPr>
              <a:defRPr/>
            </a:pPr>
            <a:fld id="{EC413EFF-4495-4185-8C47-20CA7C5A5468}"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defRPr/>
              </a:pPr>
              <a:endParaRPr lang="zh-CN" altLang="zh-CN" sz="2400" b="0" smtClean="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sz="2400" b="0" smtClean="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algn="ctr" eaLnBrk="0" fontAlgn="base" hangingPunct="0">
                <a:spcBef>
                  <a:spcPct val="0"/>
                </a:spcBef>
                <a:spcAft>
                  <a:spcPct val="0"/>
                </a:spcAft>
                <a:defRPr b="1">
                  <a:solidFill>
                    <a:schemeClr val="tx1"/>
                  </a:solidFill>
                  <a:latin typeface="Arial" charset="0"/>
                  <a:ea typeface="宋体" pitchFamily="2" charset="-122"/>
                </a:defRPr>
              </a:lvl6pPr>
              <a:lvl7pPr marL="2971800" indent="-228600" algn="ctr" eaLnBrk="0" fontAlgn="base" hangingPunct="0">
                <a:spcBef>
                  <a:spcPct val="0"/>
                </a:spcBef>
                <a:spcAft>
                  <a:spcPct val="0"/>
                </a:spcAft>
                <a:defRPr b="1">
                  <a:solidFill>
                    <a:schemeClr val="tx1"/>
                  </a:solidFill>
                  <a:latin typeface="Arial" charset="0"/>
                  <a:ea typeface="宋体" pitchFamily="2" charset="-122"/>
                </a:defRPr>
              </a:lvl7pPr>
              <a:lvl8pPr marL="3429000" indent="-228600" algn="ctr" eaLnBrk="0" fontAlgn="base" hangingPunct="0">
                <a:spcBef>
                  <a:spcPct val="0"/>
                </a:spcBef>
                <a:spcAft>
                  <a:spcPct val="0"/>
                </a:spcAft>
                <a:defRPr b="1">
                  <a:solidFill>
                    <a:schemeClr val="tx1"/>
                  </a:solidFill>
                  <a:latin typeface="Arial" charset="0"/>
                  <a:ea typeface="宋体" pitchFamily="2" charset="-122"/>
                </a:defRPr>
              </a:lvl8pPr>
              <a:lvl9pPr marL="3886200" indent="-228600" algn="ctr"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zh-CN" b="0"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02"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457200" y="457200"/>
            <a:ext cx="8229600" cy="424917"/>
          </a:xfrm>
        </p:spPr>
        <p:txBody>
          <a:bodyPr/>
          <a:lstStyle/>
          <a:p>
            <a:pPr algn="ctr" eaLnBrk="1" hangingPunct="1">
              <a:defRPr/>
            </a:pPr>
            <a:r>
              <a:rPr lang="zh-CN" altLang="en-US" sz="3200" b="1" dirty="0" smtClean="0">
                <a:solidFill>
                  <a:srgbClr val="FF0000"/>
                </a:solidFill>
                <a:effectLst>
                  <a:outerShdw blurRad="38100" dist="38100" dir="2700000" algn="tl">
                    <a:srgbClr val="000000">
                      <a:alpha val="43137"/>
                    </a:srgbClr>
                  </a:outerShdw>
                </a:effectLst>
              </a:rPr>
              <a:t>课程内容体系</a:t>
            </a:r>
            <a:endParaRPr lang="zh-CN" altLang="en-US" sz="3200" b="1" dirty="0">
              <a:solidFill>
                <a:srgbClr val="FF0000"/>
              </a:solidFill>
              <a:effectLst>
                <a:outerShdw blurRad="38100" dist="38100" dir="2700000" algn="tl">
                  <a:srgbClr val="000000">
                    <a:alpha val="43137"/>
                  </a:srgbClr>
                </a:outerShdw>
              </a:effectLst>
            </a:endParaRPr>
          </a:p>
        </p:txBody>
      </p:sp>
      <p:sp>
        <p:nvSpPr>
          <p:cNvPr id="18435" name="文本框 1"/>
          <p:cNvSpPr txBox="1">
            <a:spLocks noChangeArrowheads="1"/>
          </p:cNvSpPr>
          <p:nvPr/>
        </p:nvSpPr>
        <p:spPr bwMode="auto">
          <a:xfrm>
            <a:off x="3005944" y="1778348"/>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企业生产与运作系统</a:t>
            </a:r>
            <a:endParaRPr lang="zh-CN" altLang="en-US" sz="1800" b="1" dirty="0">
              <a:latin typeface="Calibri" panose="020F0502020204030204" pitchFamily="34" charset="0"/>
            </a:endParaRPr>
          </a:p>
        </p:txBody>
      </p:sp>
      <p:sp>
        <p:nvSpPr>
          <p:cNvPr id="18436" name="文本框 4"/>
          <p:cNvSpPr txBox="1">
            <a:spLocks noChangeArrowheads="1"/>
          </p:cNvSpPr>
          <p:nvPr/>
        </p:nvSpPr>
        <p:spPr bwMode="auto">
          <a:xfrm>
            <a:off x="3005944" y="2514746"/>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生产规划</a:t>
            </a:r>
          </a:p>
        </p:txBody>
      </p:sp>
      <p:sp>
        <p:nvSpPr>
          <p:cNvPr id="18437" name="文本框 6"/>
          <p:cNvSpPr txBox="1">
            <a:spLocks noChangeArrowheads="1"/>
          </p:cNvSpPr>
          <p:nvPr/>
        </p:nvSpPr>
        <p:spPr bwMode="auto">
          <a:xfrm>
            <a:off x="3005944" y="3294833"/>
            <a:ext cx="3132112" cy="369887"/>
          </a:xfrm>
          <a:prstGeom prst="rect">
            <a:avLst/>
          </a:prstGeom>
          <a:solidFill>
            <a:schemeClr val="bg2">
              <a:lumMod val="60000"/>
              <a:lumOff val="40000"/>
            </a:schemeClr>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solidFill>
                  <a:srgbClr val="FFFF00"/>
                </a:solidFill>
                <a:latin typeface="Calibri" panose="020F0502020204030204" pitchFamily="34" charset="0"/>
              </a:rPr>
              <a:t>主生产计划</a:t>
            </a:r>
          </a:p>
        </p:txBody>
      </p:sp>
      <p:sp>
        <p:nvSpPr>
          <p:cNvPr id="18438" name="文本框 7"/>
          <p:cNvSpPr txBox="1">
            <a:spLocks noChangeArrowheads="1"/>
          </p:cNvSpPr>
          <p:nvPr/>
        </p:nvSpPr>
        <p:spPr bwMode="auto">
          <a:xfrm>
            <a:off x="3005944" y="4074920"/>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物料需求计划</a:t>
            </a:r>
          </a:p>
        </p:txBody>
      </p:sp>
      <p:sp>
        <p:nvSpPr>
          <p:cNvPr id="18439" name="文本框 8"/>
          <p:cNvSpPr txBox="1">
            <a:spLocks noChangeArrowheads="1"/>
          </p:cNvSpPr>
          <p:nvPr/>
        </p:nvSpPr>
        <p:spPr bwMode="auto">
          <a:xfrm>
            <a:off x="3005944" y="4855007"/>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能力需求计划</a:t>
            </a:r>
          </a:p>
        </p:txBody>
      </p:sp>
      <p:sp>
        <p:nvSpPr>
          <p:cNvPr id="18440" name="文本框 9"/>
          <p:cNvSpPr txBox="1">
            <a:spLocks noChangeArrowheads="1"/>
          </p:cNvSpPr>
          <p:nvPr/>
        </p:nvSpPr>
        <p:spPr bwMode="auto">
          <a:xfrm>
            <a:off x="3005944" y="5613799"/>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生产调度</a:t>
            </a:r>
            <a:endParaRPr lang="zh-CN" altLang="en-US" sz="1800" b="1" dirty="0">
              <a:latin typeface="Calibri" panose="020F0502020204030204" pitchFamily="34" charset="0"/>
            </a:endParaRPr>
          </a:p>
        </p:txBody>
      </p:sp>
      <p:sp>
        <p:nvSpPr>
          <p:cNvPr id="3" name="下箭头 2"/>
          <p:cNvSpPr/>
          <p:nvPr/>
        </p:nvSpPr>
        <p:spPr>
          <a:xfrm>
            <a:off x="4107223" y="2201696"/>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4107223" y="298178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4107223" y="3761870"/>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4107223" y="4541957"/>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下箭头 16"/>
          <p:cNvSpPr/>
          <p:nvPr/>
        </p:nvSpPr>
        <p:spPr>
          <a:xfrm>
            <a:off x="4107223" y="532204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1"/>
          <p:cNvSpPr txBox="1">
            <a:spLocks noChangeArrowheads="1"/>
          </p:cNvSpPr>
          <p:nvPr/>
        </p:nvSpPr>
        <p:spPr bwMode="auto">
          <a:xfrm>
            <a:off x="3005944" y="1086587"/>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zh-CN" altLang="en-US" sz="1800" dirty="0">
                <a:solidFill>
                  <a:schemeClr val="tx2"/>
                </a:solidFill>
                <a:latin typeface="宋体" panose="02010600030101010101" pitchFamily="2" charset="-122"/>
              </a:rPr>
              <a:t>系统集成</a:t>
            </a:r>
            <a:r>
              <a:rPr lang="zh-CN" altLang="en-US" sz="1800" dirty="0" smtClean="0">
                <a:solidFill>
                  <a:schemeClr val="tx2"/>
                </a:solidFill>
                <a:latin typeface="宋体" panose="02010600030101010101" pitchFamily="2" charset="-122"/>
              </a:rPr>
              <a:t>体系框架</a:t>
            </a:r>
            <a:endParaRPr lang="zh-CN" altLang="en-US" sz="1800" b="1" dirty="0">
              <a:latin typeface="Calibri" panose="020F0502020204030204" pitchFamily="34" charset="0"/>
            </a:endParaRPr>
          </a:p>
        </p:txBody>
      </p:sp>
      <p:sp>
        <p:nvSpPr>
          <p:cNvPr id="18" name="下箭头 17"/>
          <p:cNvSpPr/>
          <p:nvPr/>
        </p:nvSpPr>
        <p:spPr>
          <a:xfrm>
            <a:off x="4107223" y="147018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9"/>
          <p:cNvSpPr txBox="1">
            <a:spLocks noChangeArrowheads="1"/>
          </p:cNvSpPr>
          <p:nvPr/>
        </p:nvSpPr>
        <p:spPr bwMode="auto">
          <a:xfrm>
            <a:off x="3005944" y="6372036"/>
            <a:ext cx="3132112" cy="369332"/>
          </a:xfrm>
          <a:prstGeom prst="rect">
            <a:avLst/>
          </a:prstGeom>
          <a:solidFill>
            <a:srgbClr val="FFFF00"/>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集散控制系统</a:t>
            </a:r>
            <a:endParaRPr lang="zh-CN" altLang="en-US" sz="1800" b="1" dirty="0">
              <a:latin typeface="Calibri" panose="020F0502020204030204" pitchFamily="34" charset="0"/>
            </a:endParaRPr>
          </a:p>
        </p:txBody>
      </p:sp>
      <p:sp>
        <p:nvSpPr>
          <p:cNvPr id="20" name="下箭头 19"/>
          <p:cNvSpPr/>
          <p:nvPr/>
        </p:nvSpPr>
        <p:spPr>
          <a:xfrm>
            <a:off x="4081462" y="606963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2699792" y="1701984"/>
            <a:ext cx="4104456" cy="436764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sz="2400" b="1" dirty="0" smtClean="0">
                <a:solidFill>
                  <a:schemeClr val="bg2">
                    <a:lumMod val="60000"/>
                    <a:lumOff val="40000"/>
                  </a:schemeClr>
                </a:solidFill>
                <a:effectLst>
                  <a:outerShdw blurRad="38100" dist="38100" dir="2700000" algn="tl">
                    <a:srgbClr val="000000">
                      <a:alpha val="43137"/>
                    </a:srgbClr>
                  </a:outerShdw>
                </a:effectLst>
              </a:rPr>
              <a:t>生产计划与控制</a:t>
            </a:r>
            <a:endParaRPr lang="zh-CN" altLang="en-US" sz="2400" b="1" dirty="0">
              <a:solidFill>
                <a:schemeClr val="bg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362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4.3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22211"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时区和计划变动的关系：</a:t>
            </a:r>
          </a:p>
        </p:txBody>
      </p:sp>
      <p:sp>
        <p:nvSpPr>
          <p:cNvPr id="2253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22308" name="Group 100"/>
          <p:cNvGraphicFramePr>
            <a:graphicFrameLocks noGrp="1"/>
          </p:cNvGraphicFramePr>
          <p:nvPr/>
        </p:nvGraphicFramePr>
        <p:xfrm>
          <a:off x="271463" y="2209800"/>
          <a:ext cx="8596312" cy="4589464"/>
        </p:xfrm>
        <a:graphic>
          <a:graphicData uri="http://schemas.openxmlformats.org/drawingml/2006/table">
            <a:tbl>
              <a:tblPr/>
              <a:tblGrid>
                <a:gridCol w="1319212">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651125">
                  <a:extLst>
                    <a:ext uri="{9D8B030D-6E8A-4147-A177-3AD203B41FA5}">
                      <a16:colId xmlns:a16="http://schemas.microsoft.com/office/drawing/2014/main" val="20002"/>
                    </a:ext>
                  </a:extLst>
                </a:gridCol>
                <a:gridCol w="2149475">
                  <a:extLst>
                    <a:ext uri="{9D8B030D-6E8A-4147-A177-3AD203B41FA5}">
                      <a16:colId xmlns:a16="http://schemas.microsoft.com/office/drawing/2014/main" val="20003"/>
                    </a:ext>
                  </a:extLst>
                </a:gridCol>
              </a:tblGrid>
              <a:tr h="33747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bg1"/>
                          </a:solidFill>
                          <a:effectLst/>
                          <a:latin typeface="Arial" charset="0"/>
                          <a:ea typeface="宋体" pitchFamily="2" charset="-122"/>
                        </a:rPr>
                        <a:t>时区</a:t>
                      </a:r>
                    </a:p>
                  </a:txBody>
                  <a:tcPr marL="90000" marR="90000" marT="46805" marB="46805"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需求时区</a:t>
                      </a:r>
                    </a:p>
                  </a:txBody>
                  <a:tcPr marL="90000" marR="90000" marT="46805" marB="468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计划时区</a:t>
                      </a:r>
                    </a:p>
                  </a:txBody>
                  <a:tcPr marL="90000" marR="90000" marT="46805" marB="468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预测时区</a:t>
                      </a:r>
                    </a:p>
                  </a:txBody>
                  <a:tcPr marL="90000" marR="90000" marT="46805" marB="46805"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66"/>
                    </a:solidFill>
                  </a:tcPr>
                </a:tc>
                <a:extLst>
                  <a:ext uri="{0D108BD9-81ED-4DB2-BD59-A6C34878D82A}">
                    <a16:rowId xmlns:a16="http://schemas.microsoft.com/office/drawing/2014/main" val="10000"/>
                  </a:ext>
                </a:extLst>
              </a:tr>
              <a:tr h="52710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时段</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	2	3</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5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跨度</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总装提前期</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累计提前期（加工</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采购）</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累计提前期以外</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2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需求依据</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合同</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合同与预测取舍：二者之大值、仅合同、二者之和、仅预测</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预测</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3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生产订单状况</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下达</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下达及确认</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3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计划变动难易</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难、代价极大</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系统不能自动更改，人工干预，改动代价大</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系统自动更改</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3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计划变动审批权</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rgbClr val="FF0000"/>
                          </a:solidFill>
                          <a:effectLst/>
                          <a:latin typeface="Arial" charset="0"/>
                          <a:ea typeface="宋体" pitchFamily="2" charset="-122"/>
                        </a:rPr>
                        <a:t>企业主管领导</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rgbClr val="FF0000"/>
                          </a:solidFill>
                          <a:effectLst/>
                          <a:latin typeface="Arial" charset="0"/>
                          <a:ea typeface="宋体" pitchFamily="2" charset="-122"/>
                        </a:rPr>
                        <a:t>主生产计划员</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rgbClr val="FF0000"/>
                          </a:solidFill>
                          <a:effectLst/>
                          <a:latin typeface="Arial" charset="0"/>
                          <a:ea typeface="宋体" pitchFamily="2" charset="-122"/>
                        </a:rPr>
                        <a:t>计划员</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01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临时需求</a:t>
                      </a:r>
                    </a:p>
                  </a:txBody>
                  <a:tcPr marL="90000" marR="90000" marT="46805" marB="4680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临时需求小于可供销售量</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临时需求小于可供销售量</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通过主生产计划员</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无限制</a:t>
                      </a:r>
                    </a:p>
                  </a:txBody>
                  <a:tcPr marL="90000" marR="90000" marT="46805" marB="4680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2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4.3 </a:t>
            </a:r>
            <a:r>
              <a:rPr lang="zh-CN" altLang="en-US" sz="40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46787" name="Rectangle 3"/>
          <p:cNvSpPr>
            <a:spLocks noGrp="1" noChangeArrowheads="1"/>
          </p:cNvSpPr>
          <p:nvPr>
            <p:ph type="body" idx="1"/>
          </p:nvPr>
        </p:nvSpPr>
        <p:spPr>
          <a:xfrm>
            <a:off x="457200" y="1447800"/>
            <a:ext cx="8229600" cy="4800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报表：</a:t>
            </a:r>
          </a:p>
          <a:p>
            <a:pPr lvl="1" eaLnBrk="1" hangingPunct="1">
              <a:lnSpc>
                <a:spcPct val="150000"/>
              </a:lnSpc>
              <a:spcBef>
                <a:spcPct val="0"/>
              </a:spcBef>
              <a:buClr>
                <a:schemeClr val="tx1"/>
              </a:buClr>
              <a:buFont typeface="Marlett" pitchFamily="2" charset="2"/>
              <a:buChar char="2"/>
            </a:pPr>
            <a:r>
              <a:rPr lang="zh-CN" altLang="en-US" sz="2000" smtClean="0"/>
              <a:t>主生产计划一般按每种产品分别显示生产计划报表。</a:t>
            </a:r>
          </a:p>
          <a:p>
            <a:pPr lvl="1" eaLnBrk="1" hangingPunct="1">
              <a:lnSpc>
                <a:spcPct val="150000"/>
              </a:lnSpc>
              <a:spcBef>
                <a:spcPct val="0"/>
              </a:spcBef>
              <a:buClr>
                <a:schemeClr val="tx1"/>
              </a:buClr>
              <a:buFont typeface="Marlett" pitchFamily="2" charset="2"/>
              <a:buChar char="2"/>
            </a:pPr>
            <a:r>
              <a:rPr lang="zh-CN" altLang="en-US" sz="2000" smtClean="0"/>
              <a:t>报表的生成主要根据预测和合同信息，显示该产品在未来各时段的需求量、库存量和计划生产量。</a:t>
            </a:r>
          </a:p>
          <a:p>
            <a:pPr lvl="1" eaLnBrk="1" hangingPunct="1">
              <a:lnSpc>
                <a:spcPct val="150000"/>
              </a:lnSpc>
              <a:spcBef>
                <a:spcPct val="0"/>
              </a:spcBef>
              <a:buClr>
                <a:schemeClr val="tx1"/>
              </a:buClr>
              <a:buFont typeface="Marlett" pitchFamily="2" charset="2"/>
              <a:buChar char="2"/>
            </a:pPr>
            <a:r>
              <a:rPr lang="zh-CN" altLang="en-US" sz="2000" smtClean="0"/>
              <a:t>报表的格式有横式和竖式两种。</a:t>
            </a:r>
          </a:p>
          <a:p>
            <a:pPr lvl="1" eaLnBrk="1" hangingPunct="1">
              <a:lnSpc>
                <a:spcPct val="150000"/>
              </a:lnSpc>
              <a:spcBef>
                <a:spcPct val="0"/>
              </a:spcBef>
              <a:buClr>
                <a:schemeClr val="tx1"/>
              </a:buClr>
              <a:buFont typeface="Marlett" pitchFamily="2" charset="2"/>
              <a:buChar char="2"/>
            </a:pPr>
            <a:r>
              <a:rPr lang="zh-CN" altLang="en-US" sz="2000" b="1" smtClean="0"/>
              <a:t>横式</a:t>
            </a:r>
            <a:r>
              <a:rPr lang="zh-CN" altLang="en-US" sz="2000" smtClean="0"/>
              <a:t>：说明需求和供给以及库存量的计算过程，便于看出需求计算、库存状态、可供销售量等信息以及运算关系。</a:t>
            </a:r>
          </a:p>
          <a:p>
            <a:pPr lvl="1" eaLnBrk="1" hangingPunct="1">
              <a:lnSpc>
                <a:spcPct val="150000"/>
              </a:lnSpc>
              <a:spcBef>
                <a:spcPct val="0"/>
              </a:spcBef>
              <a:buClr>
                <a:schemeClr val="tx1"/>
              </a:buClr>
              <a:buFont typeface="Marlett" pitchFamily="2" charset="2"/>
              <a:buChar char="2"/>
            </a:pPr>
            <a:r>
              <a:rPr lang="zh-CN" altLang="en-US" sz="2000" b="1" smtClean="0"/>
              <a:t>竖式</a:t>
            </a:r>
            <a:r>
              <a:rPr lang="zh-CN" altLang="en-US" sz="2000" smtClean="0"/>
              <a:t>：对照显示供给和需求的来源和处理状况，能追溯需求的来源，查找订单时为了满足哪些需求才生成的。</a:t>
            </a:r>
          </a:p>
        </p:txBody>
      </p:sp>
      <p:sp>
        <p:nvSpPr>
          <p:cNvPr id="2355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 calcmode="lin" valueType="num">
                                      <p:cBhvr additive="base">
                                        <p:cTn id="7" dur="500" fill="hold"/>
                                        <p:tgtEl>
                                          <p:spTgt spid="246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6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787">
                                            <p:txEl>
                                              <p:pRg st="1" end="1"/>
                                            </p:txEl>
                                          </p:spTgt>
                                        </p:tgtEl>
                                        <p:attrNameLst>
                                          <p:attrName>style.visibility</p:attrName>
                                        </p:attrNameLst>
                                      </p:cBhvr>
                                      <p:to>
                                        <p:strVal val="visible"/>
                                      </p:to>
                                    </p:set>
                                    <p:anim calcmode="lin" valueType="num">
                                      <p:cBhvr additive="base">
                                        <p:cTn id="13" dur="500" fill="hold"/>
                                        <p:tgtEl>
                                          <p:spTgt spid="246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787">
                                            <p:txEl>
                                              <p:pRg st="2" end="2"/>
                                            </p:txEl>
                                          </p:spTgt>
                                        </p:tgtEl>
                                        <p:attrNameLst>
                                          <p:attrName>style.visibility</p:attrName>
                                        </p:attrNameLst>
                                      </p:cBhvr>
                                      <p:to>
                                        <p:strVal val="visible"/>
                                      </p:to>
                                    </p:set>
                                    <p:anim calcmode="lin" valueType="num">
                                      <p:cBhvr additive="base">
                                        <p:cTn id="19" dur="500" fill="hold"/>
                                        <p:tgtEl>
                                          <p:spTgt spid="246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787">
                                            <p:txEl>
                                              <p:pRg st="3" end="3"/>
                                            </p:txEl>
                                          </p:spTgt>
                                        </p:tgtEl>
                                        <p:attrNameLst>
                                          <p:attrName>style.visibility</p:attrName>
                                        </p:attrNameLst>
                                      </p:cBhvr>
                                      <p:to>
                                        <p:strVal val="visible"/>
                                      </p:to>
                                    </p:set>
                                    <p:anim calcmode="lin" valueType="num">
                                      <p:cBhvr additive="base">
                                        <p:cTn id="25" dur="500" fill="hold"/>
                                        <p:tgtEl>
                                          <p:spTgt spid="246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6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6787">
                                            <p:txEl>
                                              <p:pRg st="4" end="4"/>
                                            </p:txEl>
                                          </p:spTgt>
                                        </p:tgtEl>
                                        <p:attrNameLst>
                                          <p:attrName>style.visibility</p:attrName>
                                        </p:attrNameLst>
                                      </p:cBhvr>
                                      <p:to>
                                        <p:strVal val="visible"/>
                                      </p:to>
                                    </p:set>
                                    <p:anim calcmode="lin" valueType="num">
                                      <p:cBhvr additive="base">
                                        <p:cTn id="31" dur="500" fill="hold"/>
                                        <p:tgtEl>
                                          <p:spTgt spid="246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6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6787">
                                            <p:txEl>
                                              <p:pRg st="5" end="5"/>
                                            </p:txEl>
                                          </p:spTgt>
                                        </p:tgtEl>
                                        <p:attrNameLst>
                                          <p:attrName>style.visibility</p:attrName>
                                        </p:attrNameLst>
                                      </p:cBhvr>
                                      <p:to>
                                        <p:strVal val="visible"/>
                                      </p:to>
                                    </p:set>
                                    <p:anim calcmode="lin" valueType="num">
                                      <p:cBhvr additive="base">
                                        <p:cTn id="37" dur="500" fill="hold"/>
                                        <p:tgtEl>
                                          <p:spTgt spid="246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67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4.3 </a:t>
            </a:r>
            <a:r>
              <a:rPr lang="zh-CN" altLang="en-US" sz="40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47811"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报表</a:t>
            </a:r>
            <a:r>
              <a:rPr lang="en-US" altLang="zh-CN" sz="2400" b="1" smtClean="0"/>
              <a:t>-</a:t>
            </a:r>
            <a:r>
              <a:rPr lang="zh-CN" altLang="en-US" sz="2400" b="1" smtClean="0"/>
              <a:t>横式</a:t>
            </a:r>
            <a:endParaRPr lang="en-US" altLang="zh-CN" sz="2400" b="1" smtClean="0"/>
          </a:p>
          <a:p>
            <a:pPr eaLnBrk="1" hangingPunct="1">
              <a:lnSpc>
                <a:spcPct val="150000"/>
              </a:lnSpc>
              <a:spcBef>
                <a:spcPct val="0"/>
              </a:spcBef>
              <a:buClr>
                <a:schemeClr val="tx1"/>
              </a:buClr>
              <a:buFont typeface="Wingdings" panose="05000000000000000000" pitchFamily="2" charset="2"/>
              <a:buNone/>
            </a:pPr>
            <a:r>
              <a:rPr lang="zh-CN" altLang="en-US" sz="1400" smtClean="0"/>
              <a:t>物料号：</a:t>
            </a:r>
            <a:r>
              <a:rPr lang="en-US" altLang="zh-CN" sz="1400" smtClean="0"/>
              <a:t>100001          </a:t>
            </a:r>
            <a:r>
              <a:rPr lang="zh-CN" altLang="en-US" sz="1400" smtClean="0"/>
              <a:t>物料名称：电子游戏机            计划日期：</a:t>
            </a:r>
            <a:r>
              <a:rPr lang="en-US" altLang="zh-CN" sz="1400" smtClean="0"/>
              <a:t>2002/02/28             </a:t>
            </a:r>
            <a:r>
              <a:rPr lang="zh-CN" altLang="en-US" sz="1400" smtClean="0"/>
              <a:t>计划员：张三</a:t>
            </a:r>
            <a:endParaRPr lang="en-US" altLang="zh-CN" sz="1400" smtClean="0"/>
          </a:p>
          <a:p>
            <a:pPr eaLnBrk="1" hangingPunct="1">
              <a:lnSpc>
                <a:spcPct val="150000"/>
              </a:lnSpc>
              <a:spcBef>
                <a:spcPct val="0"/>
              </a:spcBef>
              <a:buClr>
                <a:schemeClr val="tx1"/>
              </a:buClr>
              <a:buFont typeface="Wingdings" panose="05000000000000000000" pitchFamily="2" charset="2"/>
              <a:buNone/>
            </a:pPr>
            <a:r>
              <a:rPr lang="zh-CN" altLang="en-US" sz="1400" smtClean="0"/>
              <a:t>现有库存量：</a:t>
            </a:r>
            <a:r>
              <a:rPr lang="en-US" altLang="zh-CN" sz="1400" smtClean="0"/>
              <a:t>80           </a:t>
            </a:r>
            <a:r>
              <a:rPr lang="zh-CN" altLang="en-US" sz="1400" smtClean="0"/>
              <a:t>安全库存量：</a:t>
            </a:r>
            <a:r>
              <a:rPr lang="en-US" altLang="zh-CN" sz="1400" smtClean="0"/>
              <a:t>50                       </a:t>
            </a:r>
            <a:r>
              <a:rPr lang="zh-CN" altLang="en-US" sz="1400" smtClean="0"/>
              <a:t>批量：</a:t>
            </a:r>
            <a:r>
              <a:rPr lang="en-US" altLang="zh-CN" sz="1400" smtClean="0"/>
              <a:t>100                                </a:t>
            </a:r>
            <a:r>
              <a:rPr lang="zh-CN" altLang="en-US" sz="1400" smtClean="0"/>
              <a:t>批量增量：</a:t>
            </a:r>
            <a:r>
              <a:rPr lang="en-US" altLang="zh-CN" sz="1400" smtClean="0"/>
              <a:t>100</a:t>
            </a:r>
          </a:p>
          <a:p>
            <a:pPr eaLnBrk="1" hangingPunct="1">
              <a:lnSpc>
                <a:spcPct val="150000"/>
              </a:lnSpc>
              <a:spcBef>
                <a:spcPct val="0"/>
              </a:spcBef>
              <a:buClr>
                <a:schemeClr val="tx1"/>
              </a:buClr>
              <a:buFont typeface="Wingdings" panose="05000000000000000000" pitchFamily="2" charset="2"/>
              <a:buNone/>
            </a:pPr>
            <a:r>
              <a:rPr lang="zh-CN" altLang="en-US" sz="1400" smtClean="0"/>
              <a:t>提前期：</a:t>
            </a:r>
            <a:r>
              <a:rPr lang="en-US" altLang="zh-CN" sz="1400" smtClean="0"/>
              <a:t>1                     </a:t>
            </a:r>
            <a:r>
              <a:rPr lang="zh-CN" altLang="en-US" sz="1400" smtClean="0"/>
              <a:t>需求时界：</a:t>
            </a:r>
            <a:r>
              <a:rPr lang="en-US" altLang="zh-CN" sz="1400" smtClean="0"/>
              <a:t>3                             </a:t>
            </a:r>
            <a:r>
              <a:rPr lang="zh-CN" altLang="en-US" sz="1400" smtClean="0"/>
              <a:t>计划时界：</a:t>
            </a:r>
            <a:r>
              <a:rPr lang="en-US" altLang="zh-CN" sz="1400" smtClean="0"/>
              <a:t>8                            </a:t>
            </a:r>
            <a:r>
              <a:rPr lang="zh-CN" altLang="en-US" sz="1400" smtClean="0"/>
              <a:t>单位：台</a:t>
            </a:r>
            <a:endParaRPr lang="en-US" altLang="zh-CN" sz="1400" smtClean="0"/>
          </a:p>
          <a:p>
            <a:pPr eaLnBrk="1" hangingPunct="1">
              <a:lnSpc>
                <a:spcPct val="150000"/>
              </a:lnSpc>
              <a:spcBef>
                <a:spcPct val="0"/>
              </a:spcBef>
              <a:buClr>
                <a:schemeClr val="tx1"/>
              </a:buClr>
              <a:buFont typeface="Marlett" pitchFamily="2" charset="2"/>
              <a:buChar char="2"/>
            </a:pPr>
            <a:endParaRPr lang="zh-CN" altLang="en-US" sz="1400" b="1" smtClean="0"/>
          </a:p>
        </p:txBody>
      </p:sp>
      <p:sp>
        <p:nvSpPr>
          <p:cNvPr id="2458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8" name="表格 7"/>
          <p:cNvGraphicFramePr>
            <a:graphicFrameLocks noGrp="1"/>
          </p:cNvGraphicFramePr>
          <p:nvPr>
            <p:extLst>
              <p:ext uri="{D42A27DB-BD31-4B8C-83A1-F6EECF244321}">
                <p14:modId xmlns:p14="http://schemas.microsoft.com/office/powerpoint/2010/main" val="52924940"/>
              </p:ext>
            </p:extLst>
          </p:nvPr>
        </p:nvGraphicFramePr>
        <p:xfrm>
          <a:off x="76200" y="3048000"/>
          <a:ext cx="8915400" cy="3589339"/>
        </p:xfrm>
        <a:graphic>
          <a:graphicData uri="http://schemas.openxmlformats.org/drawingml/2006/table">
            <a:tbl>
              <a:tblPr firstRow="1" bandRow="1">
                <a:tableStyleId>{5C22544A-7EE6-4342-B048-85BDC9FD1C3A}</a:tableStyleId>
              </a:tblPr>
              <a:tblGrid>
                <a:gridCol w="1530927">
                  <a:extLst>
                    <a:ext uri="{9D8B030D-6E8A-4147-A177-3AD203B41FA5}">
                      <a16:colId xmlns:a16="http://schemas.microsoft.com/office/drawing/2014/main" val="20000"/>
                    </a:ext>
                  </a:extLst>
                </a:gridCol>
                <a:gridCol w="734346">
                  <a:extLst>
                    <a:ext uri="{9D8B030D-6E8A-4147-A177-3AD203B41FA5}">
                      <a16:colId xmlns:a16="http://schemas.microsoft.com/office/drawing/2014/main" val="20001"/>
                    </a:ext>
                  </a:extLst>
                </a:gridCol>
                <a:gridCol w="604557">
                  <a:extLst>
                    <a:ext uri="{9D8B030D-6E8A-4147-A177-3AD203B41FA5}">
                      <a16:colId xmlns:a16="http://schemas.microsoft.com/office/drawing/2014/main" val="20002"/>
                    </a:ext>
                  </a:extLst>
                </a:gridCol>
                <a:gridCol w="604557">
                  <a:extLst>
                    <a:ext uri="{9D8B030D-6E8A-4147-A177-3AD203B41FA5}">
                      <a16:colId xmlns:a16="http://schemas.microsoft.com/office/drawing/2014/main" val="20003"/>
                    </a:ext>
                  </a:extLst>
                </a:gridCol>
                <a:gridCol w="604557">
                  <a:extLst>
                    <a:ext uri="{9D8B030D-6E8A-4147-A177-3AD203B41FA5}">
                      <a16:colId xmlns:a16="http://schemas.microsoft.com/office/drawing/2014/main" val="20004"/>
                    </a:ext>
                  </a:extLst>
                </a:gridCol>
                <a:gridCol w="604557">
                  <a:extLst>
                    <a:ext uri="{9D8B030D-6E8A-4147-A177-3AD203B41FA5}">
                      <a16:colId xmlns:a16="http://schemas.microsoft.com/office/drawing/2014/main" val="20005"/>
                    </a:ext>
                  </a:extLst>
                </a:gridCol>
                <a:gridCol w="604557">
                  <a:extLst>
                    <a:ext uri="{9D8B030D-6E8A-4147-A177-3AD203B41FA5}">
                      <a16:colId xmlns:a16="http://schemas.microsoft.com/office/drawing/2014/main" val="20006"/>
                    </a:ext>
                  </a:extLst>
                </a:gridCol>
                <a:gridCol w="604557">
                  <a:extLst>
                    <a:ext uri="{9D8B030D-6E8A-4147-A177-3AD203B41FA5}">
                      <a16:colId xmlns:a16="http://schemas.microsoft.com/office/drawing/2014/main" val="20007"/>
                    </a:ext>
                  </a:extLst>
                </a:gridCol>
                <a:gridCol w="604557">
                  <a:extLst>
                    <a:ext uri="{9D8B030D-6E8A-4147-A177-3AD203B41FA5}">
                      <a16:colId xmlns:a16="http://schemas.microsoft.com/office/drawing/2014/main" val="20008"/>
                    </a:ext>
                  </a:extLst>
                </a:gridCol>
                <a:gridCol w="604557">
                  <a:extLst>
                    <a:ext uri="{9D8B030D-6E8A-4147-A177-3AD203B41FA5}">
                      <a16:colId xmlns:a16="http://schemas.microsoft.com/office/drawing/2014/main" val="20009"/>
                    </a:ext>
                  </a:extLst>
                </a:gridCol>
                <a:gridCol w="604557">
                  <a:extLst>
                    <a:ext uri="{9D8B030D-6E8A-4147-A177-3AD203B41FA5}">
                      <a16:colId xmlns:a16="http://schemas.microsoft.com/office/drawing/2014/main" val="20010"/>
                    </a:ext>
                  </a:extLst>
                </a:gridCol>
                <a:gridCol w="604557">
                  <a:extLst>
                    <a:ext uri="{9D8B030D-6E8A-4147-A177-3AD203B41FA5}">
                      <a16:colId xmlns:a16="http://schemas.microsoft.com/office/drawing/2014/main" val="20011"/>
                    </a:ext>
                  </a:extLst>
                </a:gridCol>
                <a:gridCol w="604557">
                  <a:extLst>
                    <a:ext uri="{9D8B030D-6E8A-4147-A177-3AD203B41FA5}">
                      <a16:colId xmlns:a16="http://schemas.microsoft.com/office/drawing/2014/main" val="20012"/>
                    </a:ext>
                  </a:extLst>
                </a:gridCol>
              </a:tblGrid>
              <a:tr h="292650">
                <a:tc rowSpan="2">
                  <a:txBody>
                    <a:bodyPr/>
                    <a:lstStyle/>
                    <a:p>
                      <a:pPr algn="ctr"/>
                      <a:r>
                        <a:rPr lang="zh-CN" altLang="en-US" sz="1300" dirty="0" smtClean="0">
                          <a:solidFill>
                            <a:schemeClr val="tx1"/>
                          </a:solidFill>
                        </a:rPr>
                        <a:t>时段</a:t>
                      </a:r>
                      <a:endParaRPr lang="zh-CN" altLang="en-US" sz="1300" dirty="0">
                        <a:solidFill>
                          <a:schemeClr val="tx1"/>
                        </a:solidFill>
                      </a:endParaRPr>
                    </a:p>
                  </a:txBody>
                  <a:tcPr marT="45727" marB="45727"/>
                </a:tc>
                <a:tc rowSpan="2">
                  <a:txBody>
                    <a:bodyPr/>
                    <a:lstStyle/>
                    <a:p>
                      <a:pPr algn="ctr"/>
                      <a:r>
                        <a:rPr lang="zh-CN" altLang="en-US" sz="1300" dirty="0" smtClean="0">
                          <a:solidFill>
                            <a:schemeClr val="tx1"/>
                          </a:solidFill>
                        </a:rPr>
                        <a:t>当期</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3</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4</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8</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9</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a:t>
                      </a:r>
                      <a:endParaRPr lang="zh-CN" altLang="en-US" sz="1300" dirty="0">
                        <a:solidFill>
                          <a:schemeClr val="tx1"/>
                        </a:solidFill>
                      </a:endParaRPr>
                    </a:p>
                  </a:txBody>
                  <a:tcPr marT="45727" marB="45727"/>
                </a:tc>
                <a:extLst>
                  <a:ext uri="{0D108BD9-81ED-4DB2-BD59-A6C34878D82A}">
                    <a16:rowId xmlns:a16="http://schemas.microsoft.com/office/drawing/2014/main" val="10000"/>
                  </a:ext>
                </a:extLst>
              </a:tr>
              <a:tr h="299699">
                <a:tc vMerge="1">
                  <a:txBody>
                    <a:bodyPr/>
                    <a:lstStyle/>
                    <a:p>
                      <a:pPr algn="ctr"/>
                      <a:endParaRPr lang="zh-CN" altLang="en-US" sz="1200" dirty="0">
                        <a:solidFill>
                          <a:schemeClr val="tx1"/>
                        </a:solidFill>
                      </a:endParaRPr>
                    </a:p>
                  </a:txBody>
                  <a:tcPr/>
                </a:tc>
                <a:tc vMerge="1">
                  <a:txBody>
                    <a:bodyPr/>
                    <a:lstStyle/>
                    <a:p>
                      <a:pPr algn="ctr"/>
                      <a:endParaRPr lang="zh-CN" altLang="en-US" sz="1600" dirty="0">
                        <a:solidFill>
                          <a:schemeClr val="tx1"/>
                        </a:solidFill>
                      </a:endParaRPr>
                    </a:p>
                  </a:txBody>
                  <a:tcPr/>
                </a:tc>
                <a:tc>
                  <a:txBody>
                    <a:bodyPr/>
                    <a:lstStyle/>
                    <a:p>
                      <a:pPr algn="ctr"/>
                      <a:r>
                        <a:rPr lang="en-US" altLang="zh-CN" sz="1300" dirty="0" smtClean="0">
                          <a:solidFill>
                            <a:schemeClr val="tx1"/>
                          </a:solidFill>
                        </a:rPr>
                        <a:t>03/04</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03/11</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03/18</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03/25</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04/01</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04/08</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04/15</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04/22</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04/29</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05/06</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05/13</a:t>
                      </a:r>
                      <a:endParaRPr lang="zh-CN" altLang="en-US" sz="1300" dirty="0">
                        <a:solidFill>
                          <a:schemeClr val="tx1"/>
                        </a:solidFill>
                      </a:endParaRPr>
                    </a:p>
                  </a:txBody>
                  <a:tcPr marT="45727" marB="45727"/>
                </a:tc>
                <a:extLst>
                  <a:ext uri="{0D108BD9-81ED-4DB2-BD59-A6C34878D82A}">
                    <a16:rowId xmlns:a16="http://schemas.microsoft.com/office/drawing/2014/main" val="10001"/>
                  </a:ext>
                </a:extLst>
              </a:tr>
              <a:tr h="299699">
                <a:tc>
                  <a:txBody>
                    <a:bodyPr/>
                    <a:lstStyle/>
                    <a:p>
                      <a:pPr algn="ctr"/>
                      <a:r>
                        <a:rPr lang="zh-CN" altLang="en-US" sz="1300" dirty="0" smtClean="0">
                          <a:solidFill>
                            <a:schemeClr val="tx1"/>
                          </a:solidFill>
                        </a:rPr>
                        <a:t>预测量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rPr>
                        <a:t>60</a:t>
                      </a:r>
                      <a:endParaRPr lang="zh-CN" altLang="en-US" sz="1300" dirty="0" smtClean="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extLst>
                  <a:ext uri="{0D108BD9-81ED-4DB2-BD59-A6C34878D82A}">
                    <a16:rowId xmlns:a16="http://schemas.microsoft.com/office/drawing/2014/main" val="10002"/>
                  </a:ext>
                </a:extLst>
              </a:tr>
              <a:tr h="299699">
                <a:tc>
                  <a:txBody>
                    <a:bodyPr/>
                    <a:lstStyle/>
                    <a:p>
                      <a:pPr algn="ctr"/>
                      <a:r>
                        <a:rPr lang="zh-CN" altLang="en-US" sz="1300" dirty="0" smtClean="0">
                          <a:solidFill>
                            <a:schemeClr val="tx1"/>
                          </a:solidFill>
                        </a:rPr>
                        <a:t>合同量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80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a:t>
                      </a:r>
                      <a:endParaRPr lang="zh-CN" altLang="en-US" sz="1300" dirty="0">
                        <a:solidFill>
                          <a:schemeClr val="tx1"/>
                        </a:solidFill>
                      </a:endParaRPr>
                    </a:p>
                  </a:txBody>
                  <a:tcPr marT="45727" marB="45727"/>
                </a:tc>
                <a:extLst>
                  <a:ext uri="{0D108BD9-81ED-4DB2-BD59-A6C34878D82A}">
                    <a16:rowId xmlns:a16="http://schemas.microsoft.com/office/drawing/2014/main" val="10003"/>
                  </a:ext>
                </a:extLst>
              </a:tr>
              <a:tr h="299699">
                <a:tc>
                  <a:txBody>
                    <a:bodyPr/>
                    <a:lstStyle/>
                    <a:p>
                      <a:pPr algn="ctr"/>
                      <a:r>
                        <a:rPr lang="zh-CN" altLang="en-US" sz="1300" dirty="0" smtClean="0">
                          <a:solidFill>
                            <a:schemeClr val="tx1"/>
                          </a:solidFill>
                        </a:rPr>
                        <a:t>毛需求</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80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extLst>
                  <a:ext uri="{0D108BD9-81ED-4DB2-BD59-A6C34878D82A}">
                    <a16:rowId xmlns:a16="http://schemas.microsoft.com/office/drawing/2014/main" val="10004"/>
                  </a:ext>
                </a:extLst>
              </a:tr>
              <a:tr h="299699">
                <a:tc>
                  <a:txBody>
                    <a:bodyPr/>
                    <a:lstStyle/>
                    <a:p>
                      <a:pPr algn="ctr"/>
                      <a:r>
                        <a:rPr lang="zh-CN" altLang="en-US" sz="1300" dirty="0" smtClean="0">
                          <a:solidFill>
                            <a:schemeClr val="tx1"/>
                          </a:solidFill>
                        </a:rPr>
                        <a:t>计划接收量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a:solidFill>
                          <a:schemeClr val="tx1"/>
                        </a:solidFill>
                      </a:endParaRPr>
                    </a:p>
                  </a:txBody>
                  <a:tcPr marT="45727" marB="45727"/>
                </a:tc>
                <a:tc>
                  <a:txBody>
                    <a:bodyPr/>
                    <a:lstStyle/>
                    <a:p>
                      <a:pPr algn="ctr"/>
                      <a:endParaRPr lang="zh-CN" altLang="en-US" sz="1300">
                        <a:solidFill>
                          <a:schemeClr val="tx1"/>
                        </a:solidFill>
                      </a:endParaRPr>
                    </a:p>
                  </a:txBody>
                  <a:tcPr marT="45727" marB="45727"/>
                </a:tc>
                <a:tc>
                  <a:txBody>
                    <a:bodyPr/>
                    <a:lstStyle/>
                    <a:p>
                      <a:pPr algn="ctr"/>
                      <a:endParaRPr lang="zh-CN" altLang="en-US" sz="1300">
                        <a:solidFill>
                          <a:schemeClr val="tx1"/>
                        </a:solidFill>
                      </a:endParaRPr>
                    </a:p>
                  </a:txBody>
                  <a:tcPr marT="45727" marB="45727"/>
                </a:tc>
                <a:tc>
                  <a:txBody>
                    <a:bodyPr/>
                    <a:lstStyle/>
                    <a:p>
                      <a:pPr algn="ctr"/>
                      <a:endParaRPr lang="zh-CN" altLang="en-US" sz="1300">
                        <a:solidFill>
                          <a:schemeClr val="tx1"/>
                        </a:solidFill>
                      </a:endParaRPr>
                    </a:p>
                  </a:txBody>
                  <a:tcPr marT="45727" marB="45727"/>
                </a:tc>
                <a:extLst>
                  <a:ext uri="{0D108BD9-81ED-4DB2-BD59-A6C34878D82A}">
                    <a16:rowId xmlns:a16="http://schemas.microsoft.com/office/drawing/2014/main" val="10005"/>
                  </a:ext>
                </a:extLst>
              </a:tr>
              <a:tr h="299699">
                <a:tc>
                  <a:txBody>
                    <a:bodyPr/>
                    <a:lstStyle/>
                    <a:p>
                      <a:pPr algn="ctr"/>
                      <a:r>
                        <a:rPr lang="en-US" altLang="zh-CN" sz="1300" dirty="0" smtClean="0">
                          <a:solidFill>
                            <a:schemeClr val="tx1"/>
                          </a:solidFill>
                        </a:rPr>
                        <a:t>PAB</a:t>
                      </a:r>
                      <a:r>
                        <a:rPr lang="zh-CN" altLang="en-US" sz="1300" dirty="0" smtClean="0">
                          <a:solidFill>
                            <a:schemeClr val="tx1"/>
                          </a:solidFill>
                        </a:rPr>
                        <a:t>初值</a:t>
                      </a:r>
                      <a:endParaRPr lang="zh-CN" altLang="en-US" sz="1300" dirty="0">
                        <a:solidFill>
                          <a:schemeClr val="tx1"/>
                        </a:solidFill>
                      </a:endParaRPr>
                    </a:p>
                  </a:txBody>
                  <a:tcPr marT="45727" marB="45727"/>
                </a:tc>
                <a:tc rowSpan="2">
                  <a:txBody>
                    <a:bodyPr/>
                    <a:lstStyle/>
                    <a:p>
                      <a:pPr algn="ctr"/>
                      <a:r>
                        <a:rPr lang="zh-CN" altLang="en-US" sz="1300" dirty="0" smtClean="0">
                          <a:solidFill>
                            <a:schemeClr val="tx1"/>
                          </a:solidFill>
                        </a:rPr>
                        <a:t>现有量</a:t>
                      </a:r>
                      <a:r>
                        <a:rPr lang="en-US" altLang="zh-CN" sz="1300" dirty="0" smtClean="0">
                          <a:solidFill>
                            <a:schemeClr val="tx1"/>
                          </a:solidFill>
                        </a:rPr>
                        <a:t>80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40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30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extLst>
                  <a:ext uri="{0D108BD9-81ED-4DB2-BD59-A6C34878D82A}">
                    <a16:rowId xmlns:a16="http://schemas.microsoft.com/office/drawing/2014/main" val="10006"/>
                  </a:ext>
                </a:extLst>
              </a:tr>
              <a:tr h="299699">
                <a:tc>
                  <a:txBody>
                    <a:bodyPr/>
                    <a:lstStyle/>
                    <a:p>
                      <a:pPr algn="ctr"/>
                      <a:r>
                        <a:rPr lang="zh-CN" altLang="en-US" sz="1300" dirty="0" smtClean="0">
                          <a:solidFill>
                            <a:schemeClr val="tx1"/>
                          </a:solidFill>
                        </a:rPr>
                        <a:t>预计库存量</a:t>
                      </a:r>
                      <a:endParaRPr lang="zh-CN" altLang="en-US" sz="1300" dirty="0">
                        <a:solidFill>
                          <a:schemeClr val="tx1"/>
                        </a:solidFill>
                      </a:endParaRPr>
                    </a:p>
                  </a:txBody>
                  <a:tcPr marT="45727" marB="45727"/>
                </a:tc>
                <a:tc vMerge="1">
                  <a:txBody>
                    <a:bodyPr/>
                    <a:lstStyle/>
                    <a:p>
                      <a:pPr algn="ctr"/>
                      <a:endParaRPr lang="zh-CN" altLang="en-US" sz="1600" dirty="0">
                        <a:solidFill>
                          <a:schemeClr val="tx1"/>
                        </a:solidFill>
                      </a:endParaRPr>
                    </a:p>
                  </a:txBody>
                  <a:tcPr/>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90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140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140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90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130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extLst>
                  <a:ext uri="{0D108BD9-81ED-4DB2-BD59-A6C34878D82A}">
                    <a16:rowId xmlns:a16="http://schemas.microsoft.com/office/drawing/2014/main" val="10007"/>
                  </a:ext>
                </a:extLst>
              </a:tr>
              <a:tr h="299699">
                <a:tc>
                  <a:txBody>
                    <a:bodyPr/>
                    <a:lstStyle/>
                    <a:p>
                      <a:pPr algn="ctr"/>
                      <a:r>
                        <a:rPr lang="zh-CN" altLang="en-US" sz="1300" dirty="0" smtClean="0">
                          <a:solidFill>
                            <a:schemeClr val="tx1"/>
                          </a:solidFill>
                        </a:rPr>
                        <a:t>净需求量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40*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40*</a:t>
                      </a:r>
                      <a:endParaRPr lang="zh-CN" altLang="en-US" sz="1300" dirty="0">
                        <a:solidFill>
                          <a:schemeClr val="tx1"/>
                        </a:solidFill>
                      </a:endParaRPr>
                    </a:p>
                  </a:txBody>
                  <a:tcPr marT="45727" marB="45727"/>
                </a:tc>
                <a:extLst>
                  <a:ext uri="{0D108BD9-81ED-4DB2-BD59-A6C34878D82A}">
                    <a16:rowId xmlns:a16="http://schemas.microsoft.com/office/drawing/2014/main" val="10008"/>
                  </a:ext>
                </a:extLst>
              </a:tr>
              <a:tr h="299699">
                <a:tc>
                  <a:txBody>
                    <a:bodyPr/>
                    <a:lstStyle/>
                    <a:p>
                      <a:pPr algn="ctr"/>
                      <a:r>
                        <a:rPr lang="zh-CN" altLang="en-US" sz="1300" dirty="0" smtClean="0">
                          <a:solidFill>
                            <a:schemeClr val="tx1"/>
                          </a:solidFill>
                        </a:rPr>
                        <a:t>计划产出量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extLst>
                  <a:ext uri="{0D108BD9-81ED-4DB2-BD59-A6C34878D82A}">
                    <a16:rowId xmlns:a16="http://schemas.microsoft.com/office/drawing/2014/main" val="10009"/>
                  </a:ext>
                </a:extLst>
              </a:tr>
              <a:tr h="299699">
                <a:tc>
                  <a:txBody>
                    <a:bodyPr/>
                    <a:lstStyle/>
                    <a:p>
                      <a:pPr algn="ctr"/>
                      <a:r>
                        <a:rPr lang="zh-CN" altLang="en-US" sz="1300" dirty="0" smtClean="0">
                          <a:solidFill>
                            <a:schemeClr val="tx1"/>
                          </a:solidFill>
                        </a:rPr>
                        <a:t>计划投入量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extLst>
                  <a:ext uri="{0D108BD9-81ED-4DB2-BD59-A6C34878D82A}">
                    <a16:rowId xmlns:a16="http://schemas.microsoft.com/office/drawing/2014/main" val="10010"/>
                  </a:ext>
                </a:extLst>
              </a:tr>
              <a:tr h="299699">
                <a:tc>
                  <a:txBody>
                    <a:bodyPr/>
                    <a:lstStyle/>
                    <a:p>
                      <a:pPr algn="ctr"/>
                      <a:r>
                        <a:rPr lang="zh-CN" altLang="en-US" sz="1300" dirty="0" smtClean="0">
                          <a:solidFill>
                            <a:schemeClr val="tx1"/>
                          </a:solidFill>
                        </a:rPr>
                        <a:t>可供销售量</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-20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90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27" marB="45727"/>
                </a:tc>
                <a:tc>
                  <a:txBody>
                    <a:bodyPr/>
                    <a:lstStyle/>
                    <a:p>
                      <a:pPr algn="ctr"/>
                      <a:endParaRPr lang="zh-CN" altLang="en-US" sz="1300" dirty="0">
                        <a:solidFill>
                          <a:schemeClr val="tx1"/>
                        </a:solidFill>
                      </a:endParaRPr>
                    </a:p>
                  </a:txBody>
                  <a:tcPr marT="45727" marB="45727"/>
                </a:tc>
                <a:tc>
                  <a:txBody>
                    <a:bodyPr/>
                    <a:lstStyle/>
                    <a:p>
                      <a:pPr algn="ctr"/>
                      <a:r>
                        <a:rPr lang="en-US" altLang="zh-CN" sz="1300" dirty="0" smtClean="0">
                          <a:solidFill>
                            <a:schemeClr val="tx1"/>
                          </a:solidFill>
                        </a:rPr>
                        <a:t>80</a:t>
                      </a:r>
                      <a:endParaRPr lang="zh-CN" altLang="en-US" sz="1300" dirty="0">
                        <a:solidFill>
                          <a:schemeClr val="tx1"/>
                        </a:solidFill>
                      </a:endParaRPr>
                    </a:p>
                  </a:txBody>
                  <a:tcPr marT="45727" marB="45727"/>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 calcmode="lin" valueType="num">
                                      <p:cBhvr additive="base">
                                        <p:cTn id="7" dur="500" fill="hold"/>
                                        <p:tgtEl>
                                          <p:spTgt spid="247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78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 calcmode="lin" valueType="num">
                                      <p:cBhvr additive="base">
                                        <p:cTn id="12" dur="500" fill="hold"/>
                                        <p:tgtEl>
                                          <p:spTgt spid="2478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478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 calcmode="lin" valueType="num">
                                      <p:cBhvr additive="base">
                                        <p:cTn id="17" dur="500" fill="hold"/>
                                        <p:tgtEl>
                                          <p:spTgt spid="2478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781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 calcmode="lin" valueType="num">
                                      <p:cBhvr additive="base">
                                        <p:cTn id="22" dur="500" fill="hold"/>
                                        <p:tgtEl>
                                          <p:spTgt spid="2478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47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04800" y="3810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4.3 </a:t>
            </a:r>
            <a:r>
              <a:rPr lang="zh-CN" altLang="en-US" sz="40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48835" name="Rectangle 3"/>
          <p:cNvSpPr>
            <a:spLocks noGrp="1" noChangeArrowheads="1"/>
          </p:cNvSpPr>
          <p:nvPr>
            <p:ph type="body" idx="1"/>
          </p:nvPr>
        </p:nvSpPr>
        <p:spPr>
          <a:xfrm>
            <a:off x="304800" y="838200"/>
            <a:ext cx="8229600" cy="3962400"/>
          </a:xfrm>
        </p:spPr>
        <p:txBody>
          <a:bodyPr/>
          <a:lstStyle/>
          <a:p>
            <a:pPr eaLnBrk="1" hangingPunct="1">
              <a:spcBef>
                <a:spcPct val="0"/>
              </a:spcBef>
              <a:buClr>
                <a:schemeClr val="tx1"/>
              </a:buClr>
              <a:buFont typeface="Marlett" pitchFamily="2" charset="2"/>
              <a:buChar char="2"/>
              <a:defRPr/>
            </a:pPr>
            <a:r>
              <a:rPr lang="en-US" altLang="zh-CN" sz="2400" b="1" dirty="0" smtClean="0"/>
              <a:t>MPS</a:t>
            </a:r>
            <a:r>
              <a:rPr lang="zh-CN" altLang="en-US" sz="2400" b="1" dirty="0" smtClean="0"/>
              <a:t>报表</a:t>
            </a:r>
            <a:r>
              <a:rPr lang="en-US" altLang="zh-CN" sz="2400" b="1" dirty="0" smtClean="0"/>
              <a:t>-</a:t>
            </a:r>
            <a:r>
              <a:rPr lang="zh-CN" altLang="en-US" sz="2400" b="1" dirty="0" smtClean="0"/>
              <a:t>竖式</a:t>
            </a:r>
            <a:endParaRPr lang="en-US" altLang="zh-CN" sz="2400" b="1" dirty="0" smtClean="0"/>
          </a:p>
          <a:p>
            <a:pPr eaLnBrk="1" hangingPunct="1">
              <a:lnSpc>
                <a:spcPct val="150000"/>
              </a:lnSpc>
              <a:spcBef>
                <a:spcPct val="0"/>
              </a:spcBef>
              <a:buClr>
                <a:schemeClr val="tx1"/>
              </a:buClr>
              <a:buFont typeface="Wingdings" panose="05000000000000000000" pitchFamily="2" charset="2"/>
              <a:buNone/>
              <a:defRPr/>
            </a:pPr>
            <a:r>
              <a:rPr lang="zh-CN" altLang="en-US" sz="1320" dirty="0" smtClean="0"/>
              <a:t>物料号：</a:t>
            </a:r>
            <a:r>
              <a:rPr lang="en-US" altLang="zh-CN" sz="1320" dirty="0" smtClean="0"/>
              <a:t>100001          </a:t>
            </a:r>
            <a:r>
              <a:rPr lang="zh-CN" altLang="en-US" sz="1320" dirty="0" smtClean="0"/>
              <a:t>物料名称：电子游戏机            计划日期：</a:t>
            </a:r>
            <a:r>
              <a:rPr lang="en-US" altLang="zh-CN" sz="1320" dirty="0" smtClean="0"/>
              <a:t>2002/02/28             </a:t>
            </a:r>
            <a:r>
              <a:rPr lang="zh-CN" altLang="en-US" sz="1320" dirty="0" smtClean="0"/>
              <a:t>计划员：张三</a:t>
            </a:r>
            <a:endParaRPr lang="en-US" altLang="zh-CN" sz="1320" dirty="0" smtClean="0"/>
          </a:p>
          <a:p>
            <a:pPr eaLnBrk="1" hangingPunct="1">
              <a:lnSpc>
                <a:spcPct val="150000"/>
              </a:lnSpc>
              <a:spcBef>
                <a:spcPct val="0"/>
              </a:spcBef>
              <a:buClr>
                <a:schemeClr val="tx1"/>
              </a:buClr>
              <a:buFont typeface="Wingdings" panose="05000000000000000000" pitchFamily="2" charset="2"/>
              <a:buNone/>
              <a:defRPr/>
            </a:pPr>
            <a:r>
              <a:rPr lang="zh-CN" altLang="en-US" sz="1320" dirty="0" smtClean="0"/>
              <a:t>现有库存量：</a:t>
            </a:r>
            <a:r>
              <a:rPr lang="en-US" altLang="zh-CN" sz="1320" dirty="0" smtClean="0"/>
              <a:t>80           </a:t>
            </a:r>
            <a:r>
              <a:rPr lang="zh-CN" altLang="en-US" sz="1320" dirty="0" smtClean="0"/>
              <a:t>安全库存量：</a:t>
            </a:r>
            <a:r>
              <a:rPr lang="en-US" altLang="zh-CN" sz="1320" dirty="0" smtClean="0"/>
              <a:t>50                       </a:t>
            </a:r>
            <a:r>
              <a:rPr lang="zh-CN" altLang="en-US" sz="1320" dirty="0" smtClean="0"/>
              <a:t>批量：</a:t>
            </a:r>
            <a:r>
              <a:rPr lang="en-US" altLang="zh-CN" sz="1320" dirty="0" smtClean="0"/>
              <a:t>100                                </a:t>
            </a:r>
            <a:r>
              <a:rPr lang="zh-CN" altLang="en-US" sz="1320" dirty="0" smtClean="0"/>
              <a:t>批量增量：</a:t>
            </a:r>
            <a:r>
              <a:rPr lang="en-US" altLang="zh-CN" sz="1320" dirty="0" smtClean="0"/>
              <a:t>100</a:t>
            </a:r>
          </a:p>
          <a:p>
            <a:pPr eaLnBrk="1" hangingPunct="1">
              <a:lnSpc>
                <a:spcPct val="150000"/>
              </a:lnSpc>
              <a:spcBef>
                <a:spcPct val="0"/>
              </a:spcBef>
              <a:buClr>
                <a:schemeClr val="tx1"/>
              </a:buClr>
              <a:buFont typeface="Wingdings" panose="05000000000000000000" pitchFamily="2" charset="2"/>
              <a:buNone/>
              <a:defRPr/>
            </a:pPr>
            <a:r>
              <a:rPr lang="zh-CN" altLang="en-US" sz="1320" dirty="0" smtClean="0"/>
              <a:t>提前期：</a:t>
            </a:r>
            <a:r>
              <a:rPr lang="en-US" altLang="zh-CN" sz="1320" dirty="0" smtClean="0"/>
              <a:t>1                     </a:t>
            </a:r>
            <a:r>
              <a:rPr lang="zh-CN" altLang="en-US" sz="1320" dirty="0" smtClean="0"/>
              <a:t>需求时界：</a:t>
            </a:r>
            <a:r>
              <a:rPr lang="en-US" altLang="zh-CN" sz="1320" dirty="0" smtClean="0"/>
              <a:t>3                             </a:t>
            </a:r>
            <a:r>
              <a:rPr lang="zh-CN" altLang="en-US" sz="1320" dirty="0" smtClean="0"/>
              <a:t>计划时界：</a:t>
            </a:r>
            <a:r>
              <a:rPr lang="en-US" altLang="zh-CN" sz="1320" dirty="0" smtClean="0"/>
              <a:t>8                            </a:t>
            </a:r>
            <a:r>
              <a:rPr lang="zh-CN" altLang="en-US" sz="1320" dirty="0" smtClean="0"/>
              <a:t>单位：台</a:t>
            </a:r>
            <a:endParaRPr lang="en-US" altLang="zh-CN" sz="1320" dirty="0" smtClean="0"/>
          </a:p>
          <a:p>
            <a:pPr eaLnBrk="1" hangingPunct="1">
              <a:lnSpc>
                <a:spcPct val="150000"/>
              </a:lnSpc>
              <a:spcBef>
                <a:spcPct val="0"/>
              </a:spcBef>
              <a:buClr>
                <a:schemeClr val="tx1"/>
              </a:buClr>
              <a:buFont typeface="Marlett" pitchFamily="2" charset="2"/>
              <a:buChar char="2"/>
              <a:defRPr/>
            </a:pPr>
            <a:endParaRPr lang="en-US" altLang="zh-CN" sz="1400" b="1" dirty="0" smtClean="0"/>
          </a:p>
          <a:p>
            <a:pPr eaLnBrk="1" hangingPunct="1">
              <a:lnSpc>
                <a:spcPct val="150000"/>
              </a:lnSpc>
              <a:spcBef>
                <a:spcPct val="0"/>
              </a:spcBef>
              <a:buClr>
                <a:schemeClr val="tx1"/>
              </a:buClr>
              <a:buFont typeface="Marlett" pitchFamily="2" charset="2"/>
              <a:buChar char="2"/>
              <a:defRPr/>
            </a:pPr>
            <a:endParaRPr lang="en-US" altLang="zh-CN" sz="2400" b="1" dirty="0" smtClean="0"/>
          </a:p>
          <a:p>
            <a:pPr eaLnBrk="1" hangingPunct="1">
              <a:lnSpc>
                <a:spcPct val="150000"/>
              </a:lnSpc>
              <a:spcBef>
                <a:spcPct val="0"/>
              </a:spcBef>
              <a:buClr>
                <a:schemeClr val="tx1"/>
              </a:buClr>
              <a:buFont typeface="Marlett" pitchFamily="2" charset="2"/>
              <a:buChar char="2"/>
              <a:defRPr/>
            </a:pPr>
            <a:endParaRPr lang="zh-CN" altLang="en-US" sz="2400" b="1" dirty="0" smtClean="0"/>
          </a:p>
        </p:txBody>
      </p:sp>
      <p:sp>
        <p:nvSpPr>
          <p:cNvPr id="2560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8" name="表格 7"/>
          <p:cNvGraphicFramePr>
            <a:graphicFrameLocks noGrp="1"/>
          </p:cNvGraphicFramePr>
          <p:nvPr/>
        </p:nvGraphicFramePr>
        <p:xfrm>
          <a:off x="76200" y="2176463"/>
          <a:ext cx="8991603" cy="4681536"/>
        </p:xfrm>
        <a:graphic>
          <a:graphicData uri="http://schemas.openxmlformats.org/drawingml/2006/table">
            <a:tbl>
              <a:tblPr firstRow="1" bandRow="1">
                <a:tableStyleId>{5C22544A-7EE6-4342-B048-85BDC9FD1C3A}</a:tableStyleId>
              </a:tblPr>
              <a:tblGrid>
                <a:gridCol w="999067">
                  <a:extLst>
                    <a:ext uri="{9D8B030D-6E8A-4147-A177-3AD203B41FA5}">
                      <a16:colId xmlns:a16="http://schemas.microsoft.com/office/drawing/2014/main" val="20000"/>
                    </a:ext>
                  </a:extLst>
                </a:gridCol>
                <a:gridCol w="905931">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gridCol w="1066801">
                  <a:extLst>
                    <a:ext uri="{9D8B030D-6E8A-4147-A177-3AD203B41FA5}">
                      <a16:colId xmlns:a16="http://schemas.microsoft.com/office/drawing/2014/main" val="20003"/>
                    </a:ext>
                  </a:extLst>
                </a:gridCol>
                <a:gridCol w="1109135">
                  <a:extLst>
                    <a:ext uri="{9D8B030D-6E8A-4147-A177-3AD203B41FA5}">
                      <a16:colId xmlns:a16="http://schemas.microsoft.com/office/drawing/2014/main" val="20004"/>
                    </a:ext>
                  </a:extLst>
                </a:gridCol>
                <a:gridCol w="872067">
                  <a:extLst>
                    <a:ext uri="{9D8B030D-6E8A-4147-A177-3AD203B41FA5}">
                      <a16:colId xmlns:a16="http://schemas.microsoft.com/office/drawing/2014/main" val="20005"/>
                    </a:ext>
                  </a:extLst>
                </a:gridCol>
                <a:gridCol w="1126067">
                  <a:extLst>
                    <a:ext uri="{9D8B030D-6E8A-4147-A177-3AD203B41FA5}">
                      <a16:colId xmlns:a16="http://schemas.microsoft.com/office/drawing/2014/main" val="20006"/>
                    </a:ext>
                  </a:extLst>
                </a:gridCol>
                <a:gridCol w="999067">
                  <a:extLst>
                    <a:ext uri="{9D8B030D-6E8A-4147-A177-3AD203B41FA5}">
                      <a16:colId xmlns:a16="http://schemas.microsoft.com/office/drawing/2014/main" val="20007"/>
                    </a:ext>
                  </a:extLst>
                </a:gridCol>
                <a:gridCol w="999067">
                  <a:extLst>
                    <a:ext uri="{9D8B030D-6E8A-4147-A177-3AD203B41FA5}">
                      <a16:colId xmlns:a16="http://schemas.microsoft.com/office/drawing/2014/main" val="20008"/>
                    </a:ext>
                  </a:extLst>
                </a:gridCol>
              </a:tblGrid>
              <a:tr h="292596">
                <a:tc gridSpan="5">
                  <a:txBody>
                    <a:bodyPr/>
                    <a:lstStyle/>
                    <a:p>
                      <a:pPr algn="ctr"/>
                      <a:r>
                        <a:rPr lang="zh-CN" altLang="en-US" sz="1300" dirty="0" smtClean="0">
                          <a:solidFill>
                            <a:schemeClr val="tx1"/>
                          </a:solidFill>
                        </a:rPr>
                        <a:t>供         给</a:t>
                      </a:r>
                      <a:endParaRPr lang="zh-CN" altLang="en-US" sz="1300" dirty="0">
                        <a:solidFill>
                          <a:schemeClr val="tx1"/>
                        </a:solidFill>
                      </a:endParaRPr>
                    </a:p>
                  </a:txBody>
                  <a:tcPr marT="45718" marB="45718"/>
                </a:tc>
                <a:tc hMerge="1">
                  <a:txBody>
                    <a:bodyPr/>
                    <a:lstStyle/>
                    <a:p>
                      <a:pPr algn="ctr"/>
                      <a:endParaRPr lang="zh-CN" altLang="en-US" sz="1320" dirty="0">
                        <a:solidFill>
                          <a:schemeClr val="tx1"/>
                        </a:solidFill>
                      </a:endParaRPr>
                    </a:p>
                  </a:txBody>
                  <a:tcPr/>
                </a:tc>
                <a:tc hMerge="1">
                  <a:txBody>
                    <a:bodyPr/>
                    <a:lstStyle/>
                    <a:p>
                      <a:pPr algn="ctr"/>
                      <a:endParaRPr lang="zh-CN" altLang="en-US" sz="1320" dirty="0">
                        <a:solidFill>
                          <a:schemeClr val="tx1"/>
                        </a:solidFill>
                      </a:endParaRPr>
                    </a:p>
                  </a:txBody>
                  <a:tcPr/>
                </a:tc>
                <a:tc hMerge="1">
                  <a:txBody>
                    <a:bodyPr/>
                    <a:lstStyle/>
                    <a:p>
                      <a:pPr algn="ctr"/>
                      <a:endParaRPr lang="zh-CN" altLang="en-US" sz="1320" dirty="0">
                        <a:solidFill>
                          <a:schemeClr val="tx1"/>
                        </a:solidFill>
                      </a:endParaRPr>
                    </a:p>
                  </a:txBody>
                  <a:tcPr/>
                </a:tc>
                <a:tc hMerge="1">
                  <a:txBody>
                    <a:bodyPr/>
                    <a:lstStyle/>
                    <a:p>
                      <a:pPr algn="ctr"/>
                      <a:endParaRPr lang="zh-CN" altLang="en-US" sz="1320" dirty="0">
                        <a:solidFill>
                          <a:schemeClr val="tx1"/>
                        </a:solidFill>
                      </a:endParaRPr>
                    </a:p>
                  </a:txBody>
                  <a:tcPr/>
                </a:tc>
                <a:tc gridSpan="3">
                  <a:txBody>
                    <a:bodyPr/>
                    <a:lstStyle/>
                    <a:p>
                      <a:pPr algn="ctr"/>
                      <a:r>
                        <a:rPr lang="zh-CN" altLang="en-US" sz="1300" dirty="0" smtClean="0">
                          <a:solidFill>
                            <a:schemeClr val="tx1"/>
                          </a:solidFill>
                        </a:rPr>
                        <a:t>需         求</a:t>
                      </a:r>
                      <a:endParaRPr lang="zh-CN" altLang="en-US" sz="1300" dirty="0">
                        <a:solidFill>
                          <a:schemeClr val="tx1"/>
                        </a:solidFill>
                      </a:endParaRPr>
                    </a:p>
                  </a:txBody>
                  <a:tcPr marT="45718" marB="45718"/>
                </a:tc>
                <a:tc hMerge="1">
                  <a:txBody>
                    <a:bodyPr/>
                    <a:lstStyle/>
                    <a:p>
                      <a:pPr algn="ctr"/>
                      <a:endParaRPr lang="zh-CN" altLang="en-US" sz="1320" dirty="0">
                        <a:solidFill>
                          <a:schemeClr val="tx1"/>
                        </a:solidFill>
                      </a:endParaRPr>
                    </a:p>
                  </a:txBody>
                  <a:tcPr/>
                </a:tc>
                <a:tc hMerge="1">
                  <a:txBody>
                    <a:bodyPr/>
                    <a:lstStyle/>
                    <a:p>
                      <a:pPr algn="ctr"/>
                      <a:endParaRPr lang="zh-CN" altLang="en-US" sz="1320" dirty="0">
                        <a:solidFill>
                          <a:schemeClr val="tx1"/>
                        </a:solidFill>
                      </a:endParaRPr>
                    </a:p>
                  </a:txBody>
                  <a:tcPr/>
                </a:tc>
                <a:tc>
                  <a:txBody>
                    <a:bodyPr/>
                    <a:lstStyle/>
                    <a:p>
                      <a:pPr algn="ctr"/>
                      <a:r>
                        <a:rPr lang="zh-CN" altLang="en-US" sz="1300" dirty="0" smtClean="0">
                          <a:solidFill>
                            <a:schemeClr val="tx1"/>
                          </a:solidFill>
                        </a:rPr>
                        <a:t>库     存</a:t>
                      </a:r>
                      <a:endParaRPr lang="zh-CN" altLang="en-US" sz="1300" dirty="0">
                        <a:solidFill>
                          <a:schemeClr val="tx1"/>
                        </a:solidFill>
                      </a:endParaRPr>
                    </a:p>
                  </a:txBody>
                  <a:tcPr marT="45718" marB="45718"/>
                </a:tc>
                <a:extLst>
                  <a:ext uri="{0D108BD9-81ED-4DB2-BD59-A6C34878D82A}">
                    <a16:rowId xmlns:a16="http://schemas.microsoft.com/office/drawing/2014/main" val="10000"/>
                  </a:ext>
                </a:extLst>
              </a:tr>
              <a:tr h="292596">
                <a:tc>
                  <a:txBody>
                    <a:bodyPr/>
                    <a:lstStyle/>
                    <a:p>
                      <a:pPr algn="ctr"/>
                      <a:r>
                        <a:rPr lang="zh-CN" altLang="en-US" sz="1300" dirty="0" smtClean="0">
                          <a:solidFill>
                            <a:schemeClr val="tx1"/>
                          </a:solidFill>
                        </a:rPr>
                        <a:t>措施</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加工单号</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产出量</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投入日期</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产出日期</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毛需求</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需用日期</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需求追溯</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结余</a:t>
                      </a:r>
                      <a:endParaRPr lang="zh-CN" altLang="en-US" sz="1300" dirty="0">
                        <a:solidFill>
                          <a:schemeClr val="tx1"/>
                        </a:solidFill>
                      </a:endParaRPr>
                    </a:p>
                  </a:txBody>
                  <a:tcPr marT="45718" marB="45718"/>
                </a:tc>
                <a:extLst>
                  <a:ext uri="{0D108BD9-81ED-4DB2-BD59-A6C34878D82A}">
                    <a16:rowId xmlns:a16="http://schemas.microsoft.com/office/drawing/2014/main" val="10001"/>
                  </a:ext>
                </a:extLst>
              </a:tr>
              <a:tr h="292596">
                <a:tc rowSpan="3">
                  <a:txBody>
                    <a:bodyPr/>
                    <a:lstStyle/>
                    <a:p>
                      <a:pPr algn="ctr"/>
                      <a:endParaRPr lang="en-US" altLang="zh-CN" sz="1300" dirty="0" smtClean="0">
                        <a:solidFill>
                          <a:schemeClr val="tx1"/>
                        </a:solidFill>
                      </a:endParaRPr>
                    </a:p>
                    <a:p>
                      <a:pPr algn="ctr"/>
                      <a:r>
                        <a:rPr lang="zh-CN" altLang="en-US" sz="1300" dirty="0" smtClean="0">
                          <a:solidFill>
                            <a:schemeClr val="tx1"/>
                          </a:solidFill>
                        </a:rPr>
                        <a:t>下达</a:t>
                      </a: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2002/03/04</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511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18" marB="45718"/>
                </a:tc>
                <a:extLst>
                  <a:ext uri="{0D108BD9-81ED-4DB2-BD59-A6C34878D82A}">
                    <a16:rowId xmlns:a16="http://schemas.microsoft.com/office/drawing/2014/main" val="10002"/>
                  </a:ext>
                </a:extLst>
              </a:tr>
              <a:tr h="292596">
                <a:tc vMerge="1">
                  <a:txBody>
                    <a:bodyPr/>
                    <a:lstStyle/>
                    <a:p>
                      <a:pPr algn="ctr"/>
                      <a:endParaRPr lang="zh-CN" altLang="en-US" sz="1320" dirty="0">
                        <a:solidFill>
                          <a:schemeClr val="tx1"/>
                        </a:solidFill>
                      </a:endParaRPr>
                    </a:p>
                  </a:txBody>
                  <a:tcPr/>
                </a:tc>
                <a:tc>
                  <a:txBody>
                    <a:bodyPr/>
                    <a:lstStyle/>
                    <a:p>
                      <a:pPr algn="ctr"/>
                      <a:r>
                        <a:rPr lang="en-US" altLang="zh-CN" sz="1300" dirty="0" smtClean="0">
                          <a:solidFill>
                            <a:schemeClr val="tx1"/>
                          </a:solidFill>
                        </a:rPr>
                        <a:t>203041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2002/03/04</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2002/03/11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80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2002/03/11</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513</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90</a:t>
                      </a:r>
                      <a:endParaRPr lang="zh-CN" altLang="en-US" sz="1300" dirty="0">
                        <a:solidFill>
                          <a:schemeClr val="tx1"/>
                        </a:solidFill>
                      </a:endParaRPr>
                    </a:p>
                  </a:txBody>
                  <a:tcPr marT="45718" marB="45718"/>
                </a:tc>
                <a:extLst>
                  <a:ext uri="{0D108BD9-81ED-4DB2-BD59-A6C34878D82A}">
                    <a16:rowId xmlns:a16="http://schemas.microsoft.com/office/drawing/2014/main" val="10003"/>
                  </a:ext>
                </a:extLst>
              </a:tr>
              <a:tr h="292596">
                <a:tc vMerge="1">
                  <a:txBody>
                    <a:bodyPr/>
                    <a:lstStyle/>
                    <a:p>
                      <a:pPr algn="ctr"/>
                      <a:endParaRPr lang="zh-CN" altLang="en-US" sz="1320" dirty="0">
                        <a:solidFill>
                          <a:schemeClr val="tx1"/>
                        </a:solidFill>
                      </a:endParaRPr>
                    </a:p>
                  </a:txBody>
                  <a:tcPr/>
                </a:tc>
                <a:tc>
                  <a:txBody>
                    <a:bodyPr/>
                    <a:lstStyle/>
                    <a:p>
                      <a:pPr algn="ctr"/>
                      <a:r>
                        <a:rPr lang="en-US" altLang="zh-CN" sz="1300" dirty="0" smtClean="0">
                          <a:solidFill>
                            <a:schemeClr val="tx1"/>
                          </a:solidFill>
                        </a:rPr>
                        <a:t>203111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rPr>
                        <a:t>2002/03/11</a:t>
                      </a:r>
                      <a:endParaRPr lang="zh-CN" altLang="en-US" sz="1300" dirty="0" smtClean="0">
                        <a:solidFill>
                          <a:schemeClr val="tx1"/>
                        </a:solidFill>
                      </a:endParaRPr>
                    </a:p>
                  </a:txBody>
                  <a:tcPr marT="45718" marB="45718"/>
                </a:tc>
                <a:tc>
                  <a:txBody>
                    <a:bodyPr/>
                    <a:lstStyle/>
                    <a:p>
                      <a:pPr algn="ctr"/>
                      <a:r>
                        <a:rPr lang="en-US" altLang="zh-CN" sz="1300" dirty="0" smtClean="0">
                          <a:solidFill>
                            <a:schemeClr val="tx1"/>
                          </a:solidFill>
                        </a:rPr>
                        <a:t>2002/03/18</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2002/03/18</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524</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140</a:t>
                      </a:r>
                      <a:endParaRPr lang="zh-CN" altLang="en-US" sz="1300" dirty="0">
                        <a:solidFill>
                          <a:schemeClr val="tx1"/>
                        </a:solidFill>
                      </a:endParaRPr>
                    </a:p>
                  </a:txBody>
                  <a:tcPr marT="45718" marB="45718"/>
                </a:tc>
                <a:extLst>
                  <a:ext uri="{0D108BD9-81ED-4DB2-BD59-A6C34878D82A}">
                    <a16:rowId xmlns:a16="http://schemas.microsoft.com/office/drawing/2014/main" val="10004"/>
                  </a:ext>
                </a:extLst>
              </a:tr>
              <a:tr h="292596">
                <a:tc rowSpan="6">
                  <a:txBody>
                    <a:bodyPr/>
                    <a:lstStyle/>
                    <a:p>
                      <a:pPr algn="ctr"/>
                      <a:endParaRPr lang="en-US" altLang="zh-CN" sz="1300" dirty="0" smtClean="0">
                        <a:solidFill>
                          <a:schemeClr val="tx1"/>
                        </a:solidFill>
                      </a:endParaRPr>
                    </a:p>
                    <a:p>
                      <a:pPr algn="ctr"/>
                      <a:endParaRPr lang="en-US" altLang="zh-CN" sz="1300" dirty="0" smtClean="0">
                        <a:solidFill>
                          <a:schemeClr val="tx1"/>
                        </a:solidFill>
                      </a:endParaRPr>
                    </a:p>
                    <a:p>
                      <a:pPr algn="ctr"/>
                      <a:endParaRPr lang="en-US" altLang="zh-CN" sz="1300" dirty="0" smtClean="0">
                        <a:solidFill>
                          <a:schemeClr val="tx1"/>
                        </a:solidFill>
                      </a:endParaRPr>
                    </a:p>
                    <a:p>
                      <a:pPr algn="ctr"/>
                      <a:r>
                        <a:rPr lang="zh-CN" altLang="en-US" sz="1300" dirty="0" smtClean="0">
                          <a:solidFill>
                            <a:schemeClr val="tx1"/>
                          </a:solidFill>
                        </a:rPr>
                        <a:t>确认</a:t>
                      </a: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18" marB="45718">
                    <a:lnB w="12700" cap="flat" cmpd="sng" algn="ctr">
                      <a:solidFill>
                        <a:schemeClr val="tx1"/>
                      </a:solidFill>
                      <a:prstDash val="solid"/>
                      <a:round/>
                      <a:headEnd type="none" w="med" len="med"/>
                      <a:tailEnd type="none" w="med" len="med"/>
                    </a:lnB>
                  </a:tcPr>
                </a:tc>
                <a:tc>
                  <a:txBody>
                    <a:bodyPr/>
                    <a:lstStyle/>
                    <a:p>
                      <a:pPr algn="ctr"/>
                      <a:r>
                        <a:rPr lang="en-US" altLang="zh-CN" sz="1300" dirty="0" smtClean="0">
                          <a:solidFill>
                            <a:schemeClr val="tx1"/>
                          </a:solidFill>
                        </a:rPr>
                        <a:t>2002/03/25</a:t>
                      </a:r>
                      <a:endParaRPr lang="zh-CN" altLang="en-US" sz="1300" dirty="0">
                        <a:solidFill>
                          <a:schemeClr val="tx1"/>
                        </a:solidFill>
                      </a:endParaRPr>
                    </a:p>
                  </a:txBody>
                  <a:tcPr marT="45718" marB="45718">
                    <a:lnB w="12700" cap="flat" cmpd="sng" algn="ctr">
                      <a:solidFill>
                        <a:schemeClr val="tx1"/>
                      </a:solidFill>
                      <a:prstDash val="solid"/>
                      <a:round/>
                      <a:headEnd type="none" w="med" len="med"/>
                      <a:tailEnd type="none" w="med" len="med"/>
                    </a:lnB>
                  </a:tcPr>
                </a:tc>
                <a:tc>
                  <a:txBody>
                    <a:bodyPr/>
                    <a:lstStyle/>
                    <a:p>
                      <a:pPr algn="ctr"/>
                      <a:r>
                        <a:rPr lang="zh-CN" altLang="en-US" sz="1300" dirty="0" smtClean="0">
                          <a:solidFill>
                            <a:schemeClr val="tx1"/>
                          </a:solidFill>
                        </a:rPr>
                        <a:t>合同</a:t>
                      </a:r>
                      <a:r>
                        <a:rPr lang="en-US" altLang="zh-CN" sz="1300" dirty="0" smtClean="0">
                          <a:solidFill>
                            <a:schemeClr val="tx1"/>
                          </a:solidFill>
                        </a:rPr>
                        <a:t>533</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18" marB="45718"/>
                </a:tc>
                <a:extLst>
                  <a:ext uri="{0D108BD9-81ED-4DB2-BD59-A6C34878D82A}">
                    <a16:rowId xmlns:a16="http://schemas.microsoft.com/office/drawing/2014/main" val="10005"/>
                  </a:ext>
                </a:extLst>
              </a:tr>
              <a:tr h="292596">
                <a:tc vMerge="1">
                  <a:txBody>
                    <a:bodyPr/>
                    <a:lstStyle/>
                    <a:p>
                      <a:pPr algn="ctr"/>
                      <a:endParaRPr lang="zh-CN" altLang="en-US" sz="1320" dirty="0">
                        <a:solidFill>
                          <a:schemeClr val="tx1"/>
                        </a:solidFill>
                      </a:endParaRPr>
                    </a:p>
                  </a:txBody>
                  <a:tcPr/>
                </a:tc>
                <a:tc>
                  <a:txBody>
                    <a:bodyPr/>
                    <a:lstStyle/>
                    <a:p>
                      <a:pPr algn="ctr"/>
                      <a:r>
                        <a:rPr lang="en-US" altLang="zh-CN" sz="1300" dirty="0" smtClean="0">
                          <a:solidFill>
                            <a:schemeClr val="tx1"/>
                          </a:solidFill>
                        </a:rPr>
                        <a:t>203251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2002/03/25</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2002/04/01</a:t>
                      </a:r>
                      <a:endParaRPr lang="zh-CN" altLang="en-US" sz="1300" dirty="0">
                        <a:solidFill>
                          <a:schemeClr val="tx1"/>
                        </a:solidFill>
                      </a:endParaRPr>
                    </a:p>
                  </a:txBody>
                  <a:tcPr marT="45718" marB="45718">
                    <a:lnR w="12700" cap="flat" cmpd="sng" algn="ctr">
                      <a:solidFill>
                        <a:schemeClr val="tx1"/>
                      </a:solidFill>
                      <a:prstDash val="solid"/>
                      <a:round/>
                      <a:headEnd type="none" w="med" len="med"/>
                      <a:tailEnd type="none" w="med" len="med"/>
                    </a:lnR>
                  </a:tcPr>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18" marB="4571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300" dirty="0" smtClean="0">
                          <a:solidFill>
                            <a:schemeClr val="tx1"/>
                          </a:solidFill>
                        </a:rPr>
                        <a:t>2002/04/01</a:t>
                      </a:r>
                      <a:endParaRPr lang="zh-CN" altLang="en-US" sz="1300" dirty="0">
                        <a:solidFill>
                          <a:schemeClr val="tx1"/>
                        </a:solidFill>
                      </a:endParaRPr>
                    </a:p>
                  </a:txBody>
                  <a:tcPr marT="45718" marB="4571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300" dirty="0" smtClean="0">
                          <a:solidFill>
                            <a:schemeClr val="tx1"/>
                          </a:solidFill>
                        </a:rPr>
                        <a:t>合同</a:t>
                      </a:r>
                      <a:r>
                        <a:rPr lang="en-US" altLang="zh-CN" sz="1300" dirty="0" smtClean="0">
                          <a:solidFill>
                            <a:schemeClr val="tx1"/>
                          </a:solidFill>
                        </a:rPr>
                        <a:t>535</a:t>
                      </a:r>
                      <a:endParaRPr lang="zh-CN" altLang="en-US" sz="1300" dirty="0">
                        <a:solidFill>
                          <a:schemeClr val="tx1"/>
                        </a:solidFill>
                      </a:endParaRPr>
                    </a:p>
                  </a:txBody>
                  <a:tcPr marT="45718" marB="45718">
                    <a:lnL w="12700" cap="flat" cmpd="sng" algn="ctr">
                      <a:solidFill>
                        <a:schemeClr val="tx1"/>
                      </a:solidFill>
                      <a:prstDash val="solid"/>
                      <a:round/>
                      <a:headEnd type="none" w="med" len="med"/>
                      <a:tailEnd type="none" w="med" len="med"/>
                    </a:lnL>
                  </a:tcPr>
                </a:tc>
                <a:tc>
                  <a:txBody>
                    <a:bodyPr/>
                    <a:lstStyle/>
                    <a:p>
                      <a:pPr algn="ctr"/>
                      <a:endParaRPr lang="zh-CN" altLang="en-US" sz="1300" dirty="0">
                        <a:solidFill>
                          <a:schemeClr val="tx1"/>
                        </a:solidFill>
                      </a:endParaRPr>
                    </a:p>
                  </a:txBody>
                  <a:tcPr marT="45718" marB="45718"/>
                </a:tc>
                <a:extLst>
                  <a:ext uri="{0D108BD9-81ED-4DB2-BD59-A6C34878D82A}">
                    <a16:rowId xmlns:a16="http://schemas.microsoft.com/office/drawing/2014/main" val="10006"/>
                  </a:ext>
                </a:extLst>
              </a:tr>
              <a:tr h="292596">
                <a:tc vMerge="1">
                  <a:txBody>
                    <a:bodyPr/>
                    <a:lstStyle/>
                    <a:p>
                      <a:pPr algn="ctr"/>
                      <a:endParaRPr lang="zh-CN" altLang="en-US" sz="1320" dirty="0">
                        <a:solidFill>
                          <a:schemeClr val="tx1"/>
                        </a:solidFill>
                      </a:endParaRPr>
                    </a:p>
                  </a:txBody>
                  <a:tcPr/>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lnR w="12700" cap="flat" cmpd="sng" algn="ctr">
                      <a:solidFill>
                        <a:schemeClr val="tx1"/>
                      </a:solidFill>
                      <a:prstDash val="solid"/>
                      <a:round/>
                      <a:headEnd type="none" w="med" len="med"/>
                      <a:tailEnd type="none" w="med" len="med"/>
                    </a:lnR>
                  </a:tcPr>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18" marB="4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300" dirty="0" smtClean="0">
                          <a:solidFill>
                            <a:schemeClr val="tx1"/>
                          </a:solidFill>
                        </a:rPr>
                        <a:t>2002/04/01</a:t>
                      </a:r>
                      <a:endParaRPr lang="zh-CN" altLang="en-US" sz="1300" dirty="0">
                        <a:solidFill>
                          <a:schemeClr val="tx1"/>
                        </a:solidFill>
                      </a:endParaRPr>
                    </a:p>
                  </a:txBody>
                  <a:tcPr marT="45718" marB="4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300" dirty="0" smtClean="0">
                          <a:solidFill>
                            <a:schemeClr val="tx1"/>
                          </a:solidFill>
                        </a:rPr>
                        <a:t>预测</a:t>
                      </a:r>
                      <a:endParaRPr lang="zh-CN" altLang="en-US" sz="1300" dirty="0">
                        <a:solidFill>
                          <a:schemeClr val="tx1"/>
                        </a:solidFill>
                      </a:endParaRPr>
                    </a:p>
                  </a:txBody>
                  <a:tcPr marT="45718" marB="45718">
                    <a:lnL w="12700" cap="flat" cmpd="sng" algn="ctr">
                      <a:solidFill>
                        <a:schemeClr val="tx1"/>
                      </a:solidFill>
                      <a:prstDash val="solid"/>
                      <a:round/>
                      <a:headEnd type="none" w="med" len="med"/>
                      <a:tailEnd type="none" w="med" len="med"/>
                    </a:lnL>
                  </a:tcPr>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18" marB="45718"/>
                </a:tc>
                <a:extLst>
                  <a:ext uri="{0D108BD9-81ED-4DB2-BD59-A6C34878D82A}">
                    <a16:rowId xmlns:a16="http://schemas.microsoft.com/office/drawing/2014/main" val="10007"/>
                  </a:ext>
                </a:extLst>
              </a:tr>
              <a:tr h="292596">
                <a:tc vMerge="1">
                  <a:txBody>
                    <a:bodyPr/>
                    <a:lstStyle/>
                    <a:p>
                      <a:pPr algn="ctr"/>
                      <a:endParaRPr lang="zh-CN" altLang="en-US" sz="1320" dirty="0">
                        <a:solidFill>
                          <a:schemeClr val="tx1"/>
                        </a:solidFill>
                      </a:endParaRPr>
                    </a:p>
                  </a:txBody>
                  <a:tcPr/>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18" marB="45718">
                    <a:lnT w="12700" cap="flat" cmpd="sng" algn="ctr">
                      <a:solidFill>
                        <a:schemeClr val="tx1"/>
                      </a:solidFill>
                      <a:prstDash val="solid"/>
                      <a:round/>
                      <a:headEnd type="none" w="med" len="med"/>
                      <a:tailEnd type="none" w="med" len="med"/>
                    </a:lnT>
                  </a:tcPr>
                </a:tc>
                <a:tc>
                  <a:txBody>
                    <a:bodyPr/>
                    <a:lstStyle/>
                    <a:p>
                      <a:pPr algn="ctr"/>
                      <a:r>
                        <a:rPr lang="en-US" altLang="zh-CN" sz="1300" dirty="0" smtClean="0">
                          <a:solidFill>
                            <a:schemeClr val="tx1"/>
                          </a:solidFill>
                        </a:rPr>
                        <a:t>2002/04/08</a:t>
                      </a:r>
                      <a:endParaRPr lang="zh-CN" altLang="en-US" sz="1300" dirty="0">
                        <a:solidFill>
                          <a:schemeClr val="tx1"/>
                        </a:solidFill>
                      </a:endParaRPr>
                    </a:p>
                  </a:txBody>
                  <a:tcPr marT="45718" marB="45718">
                    <a:lnT w="12700" cap="flat" cmpd="sng" algn="ctr">
                      <a:solidFill>
                        <a:schemeClr val="tx1"/>
                      </a:solidFill>
                      <a:prstDash val="solid"/>
                      <a:round/>
                      <a:headEnd type="none" w="med" len="med"/>
                      <a:tailEnd type="none" w="med" len="med"/>
                    </a:lnT>
                  </a:tcPr>
                </a:tc>
                <a:tc>
                  <a:txBody>
                    <a:bodyPr/>
                    <a:lstStyle/>
                    <a:p>
                      <a:pPr algn="ctr"/>
                      <a:r>
                        <a:rPr lang="zh-CN" altLang="en-US" sz="1300" dirty="0" smtClean="0">
                          <a:solidFill>
                            <a:schemeClr val="tx1"/>
                          </a:solidFill>
                        </a:rPr>
                        <a:t>合同</a:t>
                      </a:r>
                      <a:r>
                        <a:rPr lang="en-US" altLang="zh-CN" sz="1300" dirty="0" smtClean="0">
                          <a:solidFill>
                            <a:schemeClr val="tx1"/>
                          </a:solidFill>
                        </a:rPr>
                        <a:t>546</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18" marB="45718"/>
                </a:tc>
                <a:extLst>
                  <a:ext uri="{0D108BD9-81ED-4DB2-BD59-A6C34878D82A}">
                    <a16:rowId xmlns:a16="http://schemas.microsoft.com/office/drawing/2014/main" val="10008"/>
                  </a:ext>
                </a:extLst>
              </a:tr>
              <a:tr h="292596">
                <a:tc vMerge="1">
                  <a:txBody>
                    <a:bodyPr/>
                    <a:lstStyle/>
                    <a:p>
                      <a:pPr algn="ctr"/>
                      <a:endParaRPr lang="zh-CN" altLang="en-US" sz="1320" dirty="0">
                        <a:solidFill>
                          <a:schemeClr val="tx1"/>
                        </a:solidFill>
                      </a:endParaRPr>
                    </a:p>
                  </a:txBody>
                  <a:tcPr/>
                </a:tc>
                <a:tc>
                  <a:txBody>
                    <a:bodyPr/>
                    <a:lstStyle/>
                    <a:p>
                      <a:pPr algn="ctr"/>
                      <a:r>
                        <a:rPr lang="en-US" altLang="zh-CN" sz="1300" dirty="0" smtClean="0">
                          <a:solidFill>
                            <a:schemeClr val="tx1"/>
                          </a:solidFill>
                        </a:rPr>
                        <a:t>204081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2002/04/08</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2002/04/15</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2002/04/15</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549</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140</a:t>
                      </a:r>
                      <a:endParaRPr lang="zh-CN" altLang="en-US" sz="1300" dirty="0">
                        <a:solidFill>
                          <a:schemeClr val="tx1"/>
                        </a:solidFill>
                      </a:endParaRPr>
                    </a:p>
                  </a:txBody>
                  <a:tcPr marT="45718" marB="45718"/>
                </a:tc>
                <a:extLst>
                  <a:ext uri="{0D108BD9-81ED-4DB2-BD59-A6C34878D82A}">
                    <a16:rowId xmlns:a16="http://schemas.microsoft.com/office/drawing/2014/main" val="10009"/>
                  </a:ext>
                </a:extLst>
              </a:tr>
              <a:tr h="292596">
                <a:tc vMerge="1">
                  <a:txBody>
                    <a:bodyPr/>
                    <a:lstStyle/>
                    <a:p>
                      <a:pPr algn="ctr"/>
                      <a:endParaRPr lang="zh-CN" altLang="en-US" sz="1320" dirty="0">
                        <a:solidFill>
                          <a:schemeClr val="tx1"/>
                        </a:solidFill>
                      </a:endParaRPr>
                    </a:p>
                  </a:txBody>
                  <a:tcPr/>
                </a:tc>
                <a:tc>
                  <a:txBody>
                    <a:bodyPr/>
                    <a:lstStyle/>
                    <a:p>
                      <a:pPr algn="ctr"/>
                      <a:r>
                        <a:rPr lang="en-US" altLang="zh-CN" sz="1300" dirty="0" smtClean="0">
                          <a:solidFill>
                            <a:schemeClr val="tx1"/>
                          </a:solidFill>
                        </a:rPr>
                        <a:t>204151</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2002/04/15</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2002/04/22</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150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2002/04/22</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552</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90</a:t>
                      </a:r>
                      <a:endParaRPr lang="zh-CN" altLang="en-US" sz="1300" dirty="0">
                        <a:solidFill>
                          <a:schemeClr val="tx1"/>
                        </a:solidFill>
                      </a:endParaRPr>
                    </a:p>
                  </a:txBody>
                  <a:tcPr marT="45718" marB="45718"/>
                </a:tc>
                <a:extLst>
                  <a:ext uri="{0D108BD9-81ED-4DB2-BD59-A6C34878D82A}">
                    <a16:rowId xmlns:a16="http://schemas.microsoft.com/office/drawing/2014/main" val="10010"/>
                  </a:ext>
                </a:extLst>
              </a:tr>
              <a:tr h="292596">
                <a:tc rowSpan="5">
                  <a:txBody>
                    <a:bodyPr/>
                    <a:lstStyle/>
                    <a:p>
                      <a:pPr algn="ctr"/>
                      <a:endParaRPr lang="en-US" altLang="zh-CN" sz="1300" dirty="0" smtClean="0">
                        <a:solidFill>
                          <a:schemeClr val="tx1"/>
                        </a:solidFill>
                      </a:endParaRPr>
                    </a:p>
                    <a:p>
                      <a:pPr algn="ctr"/>
                      <a:endParaRPr lang="en-US" altLang="zh-CN" sz="1300" dirty="0" smtClean="0">
                        <a:solidFill>
                          <a:schemeClr val="tx1"/>
                        </a:solidFill>
                      </a:endParaRPr>
                    </a:p>
                    <a:p>
                      <a:pPr algn="ctr"/>
                      <a:r>
                        <a:rPr lang="zh-CN" altLang="en-US" sz="1300" dirty="0" smtClean="0">
                          <a:solidFill>
                            <a:schemeClr val="tx1"/>
                          </a:solidFill>
                        </a:rPr>
                        <a:t>安全</a:t>
                      </a:r>
                      <a:endParaRPr lang="en-US" altLang="zh-CN" sz="1300" dirty="0" smtClean="0">
                        <a:solidFill>
                          <a:schemeClr val="tx1"/>
                        </a:solidFill>
                      </a:endParaRPr>
                    </a:p>
                    <a:p>
                      <a:pPr algn="ctr"/>
                      <a:r>
                        <a:rPr lang="zh-CN" altLang="en-US" sz="1300" dirty="0" smtClean="0">
                          <a:solidFill>
                            <a:schemeClr val="tx1"/>
                          </a:solidFill>
                        </a:rPr>
                        <a:t>库存</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计划</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2002/04/22</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2002/04/29</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50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2002/04/29</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560</a:t>
                      </a: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extLst>
                  <a:ext uri="{0D108BD9-81ED-4DB2-BD59-A6C34878D82A}">
                    <a16:rowId xmlns:a16="http://schemas.microsoft.com/office/drawing/2014/main" val="10011"/>
                  </a:ext>
                </a:extLst>
              </a:tr>
              <a:tr h="292596">
                <a:tc vMerge="1">
                  <a:txBody>
                    <a:bodyPr/>
                    <a:lstStyle/>
                    <a:p>
                      <a:pPr algn="ctr"/>
                      <a:endParaRPr lang="zh-CN" altLang="en-US" sz="1320" dirty="0">
                        <a:solidFill>
                          <a:schemeClr val="tx1"/>
                        </a:solidFill>
                      </a:endParaRPr>
                    </a:p>
                  </a:txBody>
                  <a:tcPr/>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2002/04/29</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预测</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130</a:t>
                      </a:r>
                      <a:endParaRPr lang="zh-CN" altLang="en-US" sz="1300" dirty="0">
                        <a:solidFill>
                          <a:schemeClr val="tx1"/>
                        </a:solidFill>
                      </a:endParaRPr>
                    </a:p>
                  </a:txBody>
                  <a:tcPr marT="45718" marB="45718"/>
                </a:tc>
                <a:extLst>
                  <a:ext uri="{0D108BD9-81ED-4DB2-BD59-A6C34878D82A}">
                    <a16:rowId xmlns:a16="http://schemas.microsoft.com/office/drawing/2014/main" val="10012"/>
                  </a:ext>
                </a:extLst>
              </a:tr>
              <a:tr h="292596">
                <a:tc vMerge="1">
                  <a:txBody>
                    <a:bodyPr/>
                    <a:lstStyle/>
                    <a:p>
                      <a:pPr algn="ctr"/>
                      <a:endParaRPr lang="zh-CN" altLang="en-US" sz="1320" dirty="0">
                        <a:solidFill>
                          <a:schemeClr val="tx1"/>
                        </a:solidFill>
                      </a:endParaRPr>
                    </a:p>
                  </a:txBody>
                  <a:tcPr/>
                </a:tc>
                <a:tc>
                  <a:txBody>
                    <a:bodyPr/>
                    <a:lstStyle/>
                    <a:p>
                      <a:pPr algn="ct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60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2002/05/06</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预测</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70</a:t>
                      </a:r>
                      <a:endParaRPr lang="zh-CN" altLang="en-US" sz="1300" dirty="0">
                        <a:solidFill>
                          <a:schemeClr val="tx1"/>
                        </a:solidFill>
                      </a:endParaRPr>
                    </a:p>
                  </a:txBody>
                  <a:tcPr marT="45718" marB="45718"/>
                </a:tc>
                <a:extLst>
                  <a:ext uri="{0D108BD9-81ED-4DB2-BD59-A6C34878D82A}">
                    <a16:rowId xmlns:a16="http://schemas.microsoft.com/office/drawing/2014/main" val="10013"/>
                  </a:ext>
                </a:extLst>
              </a:tr>
              <a:tr h="292596">
                <a:tc vMerge="1">
                  <a:txBody>
                    <a:bodyPr/>
                    <a:lstStyle/>
                    <a:p>
                      <a:pPr algn="ctr"/>
                      <a:endParaRPr lang="zh-CN" altLang="en-US" sz="1320" dirty="0">
                        <a:solidFill>
                          <a:schemeClr val="tx1"/>
                        </a:solidFill>
                      </a:endParaRPr>
                    </a:p>
                  </a:txBody>
                  <a:tcPr/>
                </a:tc>
                <a:tc>
                  <a:txBody>
                    <a:bodyPr/>
                    <a:lstStyle/>
                    <a:p>
                      <a:pPr algn="ctr"/>
                      <a:r>
                        <a:rPr lang="zh-CN" altLang="en-US" sz="1300" dirty="0" smtClean="0">
                          <a:solidFill>
                            <a:schemeClr val="tx1"/>
                          </a:solidFill>
                        </a:rPr>
                        <a:t>计划</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100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2002/05/06</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2002/05/13</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2002/05/13</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合同</a:t>
                      </a:r>
                      <a:r>
                        <a:rPr lang="en-US" altLang="zh-CN" sz="1300" dirty="0" smtClean="0">
                          <a:solidFill>
                            <a:schemeClr val="tx1"/>
                          </a:solidFill>
                        </a:rPr>
                        <a:t>566</a:t>
                      </a:r>
                      <a:endParaRPr lang="zh-CN" altLang="en-US" sz="1300" dirty="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extLst>
                  <a:ext uri="{0D108BD9-81ED-4DB2-BD59-A6C34878D82A}">
                    <a16:rowId xmlns:a16="http://schemas.microsoft.com/office/drawing/2014/main" val="10014"/>
                  </a:ext>
                </a:extLst>
              </a:tr>
              <a:tr h="292596">
                <a:tc vMerge="1">
                  <a:txBody>
                    <a:bodyPr/>
                    <a:lstStyle/>
                    <a:p>
                      <a:pPr algn="ctr"/>
                      <a:endParaRPr lang="zh-CN" altLang="en-US" sz="1320" dirty="0">
                        <a:solidFill>
                          <a:schemeClr val="tx1"/>
                        </a:solidFill>
                      </a:endParaRPr>
                    </a:p>
                  </a:txBody>
                  <a:tcPr/>
                </a:tc>
                <a:tc>
                  <a:txBody>
                    <a:bodyPr/>
                    <a:lstStyle/>
                    <a:p>
                      <a:pPr algn="ctr"/>
                      <a:endParaRPr lang="zh-CN" altLang="en-US" sz="130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endParaRPr lang="zh-CN" altLang="en-US" sz="1300" dirty="0">
                        <a:solidFill>
                          <a:schemeClr val="tx1"/>
                        </a:solidFill>
                      </a:endParaRPr>
                    </a:p>
                  </a:txBody>
                  <a:tcPr marT="45718" marB="45718"/>
                </a:tc>
                <a:tc>
                  <a:txBody>
                    <a:bodyPr/>
                    <a:lstStyle/>
                    <a:p>
                      <a:pPr algn="ctr"/>
                      <a:endParaRPr lang="zh-CN" altLang="en-US" sz="1300">
                        <a:solidFill>
                          <a:schemeClr val="tx1"/>
                        </a:solidFill>
                      </a:endParaRPr>
                    </a:p>
                  </a:txBody>
                  <a:tcPr marT="45718" marB="45718"/>
                </a:tc>
                <a:tc>
                  <a:txBody>
                    <a:bodyPr/>
                    <a:lstStyle/>
                    <a:p>
                      <a:pPr algn="ctr"/>
                      <a:r>
                        <a:rPr lang="en-US" altLang="zh-CN" sz="1300" dirty="0" smtClean="0">
                          <a:solidFill>
                            <a:schemeClr val="tx1"/>
                          </a:solidFill>
                        </a:rPr>
                        <a:t>40</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2002/05/13</a:t>
                      </a:r>
                      <a:endParaRPr lang="zh-CN" altLang="en-US" sz="1300" dirty="0">
                        <a:solidFill>
                          <a:schemeClr val="tx1"/>
                        </a:solidFill>
                      </a:endParaRPr>
                    </a:p>
                  </a:txBody>
                  <a:tcPr marT="45718" marB="45718"/>
                </a:tc>
                <a:tc>
                  <a:txBody>
                    <a:bodyPr/>
                    <a:lstStyle/>
                    <a:p>
                      <a:pPr algn="ctr"/>
                      <a:r>
                        <a:rPr lang="zh-CN" altLang="en-US" sz="1300" dirty="0" smtClean="0">
                          <a:solidFill>
                            <a:schemeClr val="tx1"/>
                          </a:solidFill>
                        </a:rPr>
                        <a:t>预测</a:t>
                      </a:r>
                      <a:endParaRPr lang="zh-CN" altLang="en-US" sz="1300" dirty="0">
                        <a:solidFill>
                          <a:schemeClr val="tx1"/>
                        </a:solidFill>
                      </a:endParaRPr>
                    </a:p>
                  </a:txBody>
                  <a:tcPr marT="45718" marB="45718"/>
                </a:tc>
                <a:tc>
                  <a:txBody>
                    <a:bodyPr/>
                    <a:lstStyle/>
                    <a:p>
                      <a:pPr algn="ctr"/>
                      <a:r>
                        <a:rPr lang="en-US" altLang="zh-CN" sz="1300" dirty="0" smtClean="0">
                          <a:solidFill>
                            <a:schemeClr val="tx1"/>
                          </a:solidFill>
                        </a:rPr>
                        <a:t>110</a:t>
                      </a:r>
                      <a:endParaRPr lang="zh-CN" altLang="en-US" sz="1300" dirty="0">
                        <a:solidFill>
                          <a:schemeClr val="tx1"/>
                        </a:solidFill>
                      </a:endParaRPr>
                    </a:p>
                  </a:txBody>
                  <a:tcPr marT="45718" marB="45718"/>
                </a:tc>
                <a:extLst>
                  <a:ext uri="{0D108BD9-81ED-4DB2-BD59-A6C34878D82A}">
                    <a16:rowId xmlns:a16="http://schemas.microsoft.com/office/drawing/2014/main" val="10015"/>
                  </a:ext>
                </a:extLst>
              </a:tr>
            </a:tbl>
          </a:graphicData>
        </a:graphic>
      </p:graphicFrame>
      <p:sp>
        <p:nvSpPr>
          <p:cNvPr id="2" name="圆角矩形 1"/>
          <p:cNvSpPr>
            <a:spLocks noChangeArrowheads="1"/>
          </p:cNvSpPr>
          <p:nvPr/>
        </p:nvSpPr>
        <p:spPr bwMode="auto">
          <a:xfrm>
            <a:off x="5029200" y="3914775"/>
            <a:ext cx="2057400" cy="576263"/>
          </a:xfrm>
          <a:prstGeom prst="roundRect">
            <a:avLst>
              <a:gd name="adj" fmla="val 16667"/>
            </a:avLst>
          </a:prstGeom>
          <a:noFill/>
          <a:ln w="38100" cap="rnd"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additive="base">
                                        <p:cTn id="7" dur="500" fill="hold"/>
                                        <p:tgtEl>
                                          <p:spTgt spid="248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88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 calcmode="lin" valueType="num">
                                      <p:cBhvr additive="base">
                                        <p:cTn id="12" dur="500" fill="hold"/>
                                        <p:tgtEl>
                                          <p:spTgt spid="2488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488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 calcmode="lin" valueType="num">
                                      <p:cBhvr additive="base">
                                        <p:cTn id="17" dur="500" fill="hold"/>
                                        <p:tgtEl>
                                          <p:spTgt spid="2488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883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 calcmode="lin" valueType="num">
                                      <p:cBhvr additive="base">
                                        <p:cTn id="22" dur="500" fill="hold"/>
                                        <p:tgtEl>
                                          <p:spTgt spid="2488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488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advAuto="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4.3 </a:t>
            </a:r>
            <a:r>
              <a:rPr lang="zh-CN" altLang="en-US" sz="40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49859" name="Rectangle 3"/>
          <p:cNvSpPr>
            <a:spLocks noGrp="1" noChangeArrowheads="1"/>
          </p:cNvSpPr>
          <p:nvPr>
            <p:ph type="body" idx="1"/>
          </p:nvPr>
        </p:nvSpPr>
        <p:spPr>
          <a:xfrm>
            <a:off x="533400" y="1447800"/>
            <a:ext cx="8229600" cy="609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报表</a:t>
            </a:r>
            <a:r>
              <a:rPr lang="en-US" altLang="zh-CN" sz="2400" b="1" smtClean="0"/>
              <a:t>-</a:t>
            </a:r>
            <a:r>
              <a:rPr lang="zh-CN" altLang="en-US" sz="2400" b="1" smtClean="0"/>
              <a:t>多产品的主生产计划</a:t>
            </a:r>
          </a:p>
        </p:txBody>
      </p:sp>
      <p:sp>
        <p:nvSpPr>
          <p:cNvPr id="2662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
        <p:nvSpPr>
          <p:cNvPr id="249864" name="Rectangle 8"/>
          <p:cNvSpPr>
            <a:spLocks noChangeArrowheads="1"/>
          </p:cNvSpPr>
          <p:nvPr/>
        </p:nvSpPr>
        <p:spPr bwMode="auto">
          <a:xfrm>
            <a:off x="533400" y="48768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chemeClr val="tx1"/>
              </a:buClr>
              <a:buFont typeface="Marlett" pitchFamily="2" charset="2"/>
              <a:buChar char="2"/>
            </a:pPr>
            <a:r>
              <a:rPr lang="zh-CN" altLang="en-US" sz="2400">
                <a:solidFill>
                  <a:srgbClr val="000066"/>
                </a:solidFill>
              </a:rPr>
              <a:t>信息集成</a:t>
            </a:r>
            <a:r>
              <a:rPr lang="zh-CN" altLang="en-US" sz="2400" b="0"/>
              <a:t>：</a:t>
            </a:r>
            <a:r>
              <a:rPr lang="en-US" altLang="zh-CN" sz="2400" b="0"/>
              <a:t>MPS</a:t>
            </a:r>
            <a:r>
              <a:rPr lang="zh-CN" altLang="en-US" sz="2400" b="0"/>
              <a:t>报表包括了计划、生产、销售、库存等多方面的信息集成，企业的相关部门可以从报表中得到所需信息，按照统一信息进行决策</a:t>
            </a:r>
          </a:p>
        </p:txBody>
      </p:sp>
      <p:graphicFrame>
        <p:nvGraphicFramePr>
          <p:cNvPr id="7" name="表格 6"/>
          <p:cNvGraphicFramePr>
            <a:graphicFrameLocks noGrp="1"/>
          </p:cNvGraphicFramePr>
          <p:nvPr/>
        </p:nvGraphicFramePr>
        <p:xfrm>
          <a:off x="304800" y="2209800"/>
          <a:ext cx="8534400" cy="2595565"/>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20000"/>
                    </a:ext>
                  </a:extLst>
                </a:gridCol>
                <a:gridCol w="568960">
                  <a:extLst>
                    <a:ext uri="{9D8B030D-6E8A-4147-A177-3AD203B41FA5}">
                      <a16:colId xmlns:a16="http://schemas.microsoft.com/office/drawing/2014/main" val="20001"/>
                    </a:ext>
                  </a:extLst>
                </a:gridCol>
                <a:gridCol w="568960">
                  <a:extLst>
                    <a:ext uri="{9D8B030D-6E8A-4147-A177-3AD203B41FA5}">
                      <a16:colId xmlns:a16="http://schemas.microsoft.com/office/drawing/2014/main" val="20002"/>
                    </a:ext>
                  </a:extLst>
                </a:gridCol>
                <a:gridCol w="568960">
                  <a:extLst>
                    <a:ext uri="{9D8B030D-6E8A-4147-A177-3AD203B41FA5}">
                      <a16:colId xmlns:a16="http://schemas.microsoft.com/office/drawing/2014/main" val="20003"/>
                    </a:ext>
                  </a:extLst>
                </a:gridCol>
                <a:gridCol w="568960">
                  <a:extLst>
                    <a:ext uri="{9D8B030D-6E8A-4147-A177-3AD203B41FA5}">
                      <a16:colId xmlns:a16="http://schemas.microsoft.com/office/drawing/2014/main" val="20004"/>
                    </a:ext>
                  </a:extLst>
                </a:gridCol>
                <a:gridCol w="568960">
                  <a:extLst>
                    <a:ext uri="{9D8B030D-6E8A-4147-A177-3AD203B41FA5}">
                      <a16:colId xmlns:a16="http://schemas.microsoft.com/office/drawing/2014/main" val="20005"/>
                    </a:ext>
                  </a:extLst>
                </a:gridCol>
                <a:gridCol w="568960">
                  <a:extLst>
                    <a:ext uri="{9D8B030D-6E8A-4147-A177-3AD203B41FA5}">
                      <a16:colId xmlns:a16="http://schemas.microsoft.com/office/drawing/2014/main" val="20006"/>
                    </a:ext>
                  </a:extLst>
                </a:gridCol>
                <a:gridCol w="568960">
                  <a:extLst>
                    <a:ext uri="{9D8B030D-6E8A-4147-A177-3AD203B41FA5}">
                      <a16:colId xmlns:a16="http://schemas.microsoft.com/office/drawing/2014/main" val="20007"/>
                    </a:ext>
                  </a:extLst>
                </a:gridCol>
                <a:gridCol w="568960">
                  <a:extLst>
                    <a:ext uri="{9D8B030D-6E8A-4147-A177-3AD203B41FA5}">
                      <a16:colId xmlns:a16="http://schemas.microsoft.com/office/drawing/2014/main" val="20008"/>
                    </a:ext>
                  </a:extLst>
                </a:gridCol>
                <a:gridCol w="568960">
                  <a:extLst>
                    <a:ext uri="{9D8B030D-6E8A-4147-A177-3AD203B41FA5}">
                      <a16:colId xmlns:a16="http://schemas.microsoft.com/office/drawing/2014/main" val="20009"/>
                    </a:ext>
                  </a:extLst>
                </a:gridCol>
                <a:gridCol w="568960">
                  <a:extLst>
                    <a:ext uri="{9D8B030D-6E8A-4147-A177-3AD203B41FA5}">
                      <a16:colId xmlns:a16="http://schemas.microsoft.com/office/drawing/2014/main" val="20010"/>
                    </a:ext>
                  </a:extLst>
                </a:gridCol>
                <a:gridCol w="568960">
                  <a:extLst>
                    <a:ext uri="{9D8B030D-6E8A-4147-A177-3AD203B41FA5}">
                      <a16:colId xmlns:a16="http://schemas.microsoft.com/office/drawing/2014/main" val="20011"/>
                    </a:ext>
                  </a:extLst>
                </a:gridCol>
                <a:gridCol w="568960">
                  <a:extLst>
                    <a:ext uri="{9D8B030D-6E8A-4147-A177-3AD203B41FA5}">
                      <a16:colId xmlns:a16="http://schemas.microsoft.com/office/drawing/2014/main" val="20012"/>
                    </a:ext>
                  </a:extLst>
                </a:gridCol>
              </a:tblGrid>
              <a:tr h="370795">
                <a:tc>
                  <a:txBody>
                    <a:bodyPr/>
                    <a:lstStyle/>
                    <a:p>
                      <a:pPr algn="ctr"/>
                      <a:r>
                        <a:rPr lang="zh-CN" altLang="en-US" sz="1600" dirty="0" smtClean="0">
                          <a:solidFill>
                            <a:schemeClr val="tx1"/>
                          </a:solidFill>
                        </a:rPr>
                        <a:t>时     区</a:t>
                      </a:r>
                      <a:endParaRPr lang="zh-CN" altLang="en-US" sz="1600" dirty="0">
                        <a:solidFill>
                          <a:schemeClr val="tx1"/>
                        </a:solidFill>
                      </a:endParaRPr>
                    </a:p>
                  </a:txBody>
                  <a:tcPr marT="45714" marB="45714"/>
                </a:tc>
                <a:tc gridSpan="2">
                  <a:txBody>
                    <a:bodyPr/>
                    <a:lstStyle/>
                    <a:p>
                      <a:pPr algn="ctr"/>
                      <a:r>
                        <a:rPr lang="zh-CN" altLang="en-US" sz="1600" dirty="0" smtClean="0">
                          <a:solidFill>
                            <a:schemeClr val="tx1"/>
                          </a:solidFill>
                        </a:rPr>
                        <a:t>需求时区</a:t>
                      </a:r>
                      <a:endParaRPr lang="zh-CN" altLang="en-US" sz="1600" dirty="0">
                        <a:solidFill>
                          <a:schemeClr val="tx1"/>
                        </a:solidFill>
                      </a:endParaRPr>
                    </a:p>
                  </a:txBody>
                  <a:tcPr marT="45714" marB="45714"/>
                </a:tc>
                <a:tc hMerge="1">
                  <a:txBody>
                    <a:bodyPr/>
                    <a:lstStyle/>
                    <a:p>
                      <a:pPr algn="ctr"/>
                      <a:endParaRPr lang="zh-CN" altLang="en-US" sz="1600" dirty="0">
                        <a:solidFill>
                          <a:schemeClr val="tx1"/>
                        </a:solidFill>
                      </a:endParaRPr>
                    </a:p>
                  </a:txBody>
                  <a:tcPr/>
                </a:tc>
                <a:tc gridSpan="4">
                  <a:txBody>
                    <a:bodyPr/>
                    <a:lstStyle/>
                    <a:p>
                      <a:pPr algn="ctr"/>
                      <a:r>
                        <a:rPr lang="zh-CN" altLang="en-US" sz="1600" dirty="0" smtClean="0">
                          <a:solidFill>
                            <a:schemeClr val="tx1"/>
                          </a:solidFill>
                        </a:rPr>
                        <a:t>计划时区</a:t>
                      </a:r>
                      <a:endParaRPr lang="zh-CN" altLang="en-US" sz="1600" dirty="0">
                        <a:solidFill>
                          <a:schemeClr val="tx1"/>
                        </a:solidFill>
                      </a:endParaRPr>
                    </a:p>
                  </a:txBody>
                  <a:tcPr marT="45714" marB="45714"/>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tc gridSpan="6">
                  <a:txBody>
                    <a:bodyPr/>
                    <a:lstStyle/>
                    <a:p>
                      <a:pPr algn="ctr"/>
                      <a:r>
                        <a:rPr lang="zh-CN" altLang="en-US" sz="1600" dirty="0" smtClean="0">
                          <a:solidFill>
                            <a:schemeClr val="tx1"/>
                          </a:solidFill>
                        </a:rPr>
                        <a:t>预测时区</a:t>
                      </a:r>
                      <a:endParaRPr lang="zh-CN" altLang="en-US" sz="1600" dirty="0">
                        <a:solidFill>
                          <a:schemeClr val="tx1"/>
                        </a:solidFill>
                      </a:endParaRPr>
                    </a:p>
                  </a:txBody>
                  <a:tcPr marT="45714" marB="45714"/>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tc hMerge="1">
                  <a:txBody>
                    <a:bodyPr/>
                    <a:lstStyle/>
                    <a:p>
                      <a:pPr algn="ctr"/>
                      <a:endParaRPr lang="zh-CN" altLang="en-US" sz="1600" dirty="0">
                        <a:solidFill>
                          <a:schemeClr val="tx1"/>
                        </a:solidFill>
                      </a:endParaRPr>
                    </a:p>
                  </a:txBody>
                  <a:tcPr/>
                </a:tc>
                <a:extLst>
                  <a:ext uri="{0D108BD9-81ED-4DB2-BD59-A6C34878D82A}">
                    <a16:rowId xmlns:a16="http://schemas.microsoft.com/office/drawing/2014/main" val="10000"/>
                  </a:ext>
                </a:extLst>
              </a:tr>
              <a:tr h="370795">
                <a:tc>
                  <a:txBody>
                    <a:bodyPr/>
                    <a:lstStyle/>
                    <a:p>
                      <a:pPr algn="ctr"/>
                      <a:r>
                        <a:rPr lang="zh-CN" altLang="en-US" sz="1600" dirty="0" smtClean="0">
                          <a:solidFill>
                            <a:schemeClr val="tx1"/>
                          </a:solidFill>
                        </a:rPr>
                        <a:t>时段（周）</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3</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4</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5</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6</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7</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8</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9</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11</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12</a:t>
                      </a:r>
                      <a:endParaRPr lang="zh-CN" altLang="en-US" sz="1600" dirty="0">
                        <a:solidFill>
                          <a:schemeClr val="tx1"/>
                        </a:solidFill>
                      </a:endParaRPr>
                    </a:p>
                  </a:txBody>
                  <a:tcPr marT="45714" marB="45714"/>
                </a:tc>
                <a:extLst>
                  <a:ext uri="{0D108BD9-81ED-4DB2-BD59-A6C34878D82A}">
                    <a16:rowId xmlns:a16="http://schemas.microsoft.com/office/drawing/2014/main" val="10001"/>
                  </a:ext>
                </a:extLst>
              </a:tr>
              <a:tr h="370795">
                <a:tc>
                  <a:txBody>
                    <a:bodyPr/>
                    <a:lstStyle/>
                    <a:p>
                      <a:pPr algn="ctr"/>
                      <a:r>
                        <a:rPr lang="en-US" altLang="zh-CN" sz="1600" dirty="0" smtClean="0">
                          <a:solidFill>
                            <a:schemeClr val="tx1"/>
                          </a:solidFill>
                        </a:rPr>
                        <a:t>18</a:t>
                      </a:r>
                      <a:r>
                        <a:rPr lang="zh-CN" altLang="en-US" sz="1600" dirty="0" smtClean="0">
                          <a:solidFill>
                            <a:schemeClr val="tx1"/>
                          </a:solidFill>
                        </a:rPr>
                        <a:t>英寸电视机</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300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extLst>
                  <a:ext uri="{0D108BD9-81ED-4DB2-BD59-A6C34878D82A}">
                    <a16:rowId xmlns:a16="http://schemas.microsoft.com/office/drawing/2014/main" val="10002"/>
                  </a:ext>
                </a:extLst>
              </a:tr>
              <a:tr h="3707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21</a:t>
                      </a:r>
                      <a:r>
                        <a:rPr lang="zh-CN" altLang="en-US" sz="1600" dirty="0" smtClean="0">
                          <a:solidFill>
                            <a:schemeClr val="tx1"/>
                          </a:solidFill>
                        </a:rPr>
                        <a:t>英寸电视机</a:t>
                      </a: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300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300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0</a:t>
                      </a:r>
                      <a:endParaRPr lang="zh-CN" altLang="en-US" sz="1600" dirty="0">
                        <a:solidFill>
                          <a:schemeClr val="tx1"/>
                        </a:solidFill>
                      </a:endParaRPr>
                    </a:p>
                  </a:txBody>
                  <a:tcPr marT="45714" marB="45714"/>
                </a:tc>
                <a:extLst>
                  <a:ext uri="{0D108BD9-81ED-4DB2-BD59-A6C34878D82A}">
                    <a16:rowId xmlns:a16="http://schemas.microsoft.com/office/drawing/2014/main" val="10003"/>
                  </a:ext>
                </a:extLst>
              </a:tr>
              <a:tr h="3707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25</a:t>
                      </a:r>
                      <a:r>
                        <a:rPr lang="zh-CN" altLang="en-US" sz="1600" dirty="0" smtClean="0">
                          <a:solidFill>
                            <a:schemeClr val="tx1"/>
                          </a:solidFill>
                        </a:rPr>
                        <a:t>英寸电视机</a:t>
                      </a: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300</a:t>
                      </a:r>
                      <a:endParaRPr lang="zh-CN" altLang="en-US" sz="1600" dirty="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0</a:t>
                      </a:r>
                      <a:endParaRPr lang="zh-CN" altLang="en-US" sz="1600" dirty="0">
                        <a:solidFill>
                          <a:schemeClr val="tx1"/>
                        </a:solidFill>
                      </a:endParaRPr>
                    </a:p>
                  </a:txBody>
                  <a:tcPr marT="45714" marB="45714"/>
                </a:tc>
                <a:extLst>
                  <a:ext uri="{0D108BD9-81ED-4DB2-BD59-A6C34878D82A}">
                    <a16:rowId xmlns:a16="http://schemas.microsoft.com/office/drawing/2014/main" val="10004"/>
                  </a:ext>
                </a:extLst>
              </a:tr>
              <a:tr h="3707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29</a:t>
                      </a:r>
                      <a:r>
                        <a:rPr lang="zh-CN" altLang="en-US" sz="1600" dirty="0" smtClean="0">
                          <a:solidFill>
                            <a:schemeClr val="tx1"/>
                          </a:solidFill>
                        </a:rPr>
                        <a:t>英寸电视机</a:t>
                      </a: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endParaRPr lang="zh-CN" altLang="en-US" sz="160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extLst>
                  <a:ext uri="{0D108BD9-81ED-4DB2-BD59-A6C34878D82A}">
                    <a16:rowId xmlns:a16="http://schemas.microsoft.com/office/drawing/2014/main" val="10005"/>
                  </a:ext>
                </a:extLst>
              </a:tr>
              <a:tr h="3707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34</a:t>
                      </a:r>
                      <a:r>
                        <a:rPr lang="zh-CN" altLang="en-US" sz="1600" dirty="0" smtClean="0">
                          <a:solidFill>
                            <a:schemeClr val="tx1"/>
                          </a:solidFill>
                        </a:rPr>
                        <a:t>英寸电视机</a:t>
                      </a: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100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200</a:t>
                      </a:r>
                      <a:endParaRPr lang="zh-CN" altLang="en-US" sz="1600" dirty="0">
                        <a:solidFill>
                          <a:schemeClr val="tx1"/>
                        </a:solidFill>
                      </a:endParaRPr>
                    </a:p>
                  </a:txBody>
                  <a:tcPr marT="45714" marB="45714"/>
                </a:tc>
                <a:tc>
                  <a:txBody>
                    <a:bodyPr/>
                    <a:lstStyle/>
                    <a:p>
                      <a:pPr algn="ctr"/>
                      <a:r>
                        <a:rPr lang="en-US" altLang="zh-CN" sz="1600" dirty="0" smtClean="0">
                          <a:solidFill>
                            <a:schemeClr val="tx1"/>
                          </a:solidFill>
                        </a:rPr>
                        <a:t>0</a:t>
                      </a:r>
                      <a:endParaRPr lang="zh-CN" altLang="en-US" sz="1600" dirty="0">
                        <a:solidFill>
                          <a:schemeClr val="tx1"/>
                        </a:solidFill>
                      </a:endParaRPr>
                    </a:p>
                  </a:txBody>
                  <a:tcPr marT="45714" marB="45714"/>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9864">
                                            <p:txEl>
                                              <p:pRg st="0" end="0"/>
                                            </p:txEl>
                                          </p:spTgt>
                                        </p:tgtEl>
                                        <p:attrNameLst>
                                          <p:attrName>style.visibility</p:attrName>
                                        </p:attrNameLst>
                                      </p:cBhvr>
                                      <p:to>
                                        <p:strVal val="visible"/>
                                      </p:to>
                                    </p:set>
                                    <p:anim calcmode="lin" valueType="num">
                                      <p:cBhvr additive="base">
                                        <p:cTn id="17" dur="500" fill="hold"/>
                                        <p:tgtEl>
                                          <p:spTgt spid="24986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986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advAuto="0"/>
      <p:bldP spid="249864"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4.3 </a:t>
            </a:r>
            <a:r>
              <a:rPr lang="zh-CN" altLang="en-US" sz="40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33475"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基本编制程序：</a:t>
            </a:r>
          </a:p>
        </p:txBody>
      </p:sp>
      <p:sp>
        <p:nvSpPr>
          <p:cNvPr id="2765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pSp>
        <p:nvGrpSpPr>
          <p:cNvPr id="2" name="Group 56"/>
          <p:cNvGrpSpPr>
            <a:grpSpLocks/>
          </p:cNvGrpSpPr>
          <p:nvPr/>
        </p:nvGrpSpPr>
        <p:grpSpPr bwMode="auto">
          <a:xfrm>
            <a:off x="2743200" y="2438400"/>
            <a:ext cx="3657600" cy="3657600"/>
            <a:chOff x="4171" y="5374"/>
            <a:chExt cx="3000" cy="4402"/>
          </a:xfrm>
        </p:grpSpPr>
        <p:sp>
          <p:nvSpPr>
            <p:cNvPr id="27654" name="Text Box 57"/>
            <p:cNvSpPr txBox="1">
              <a:spLocks noChangeArrowheads="1"/>
            </p:cNvSpPr>
            <p:nvPr/>
          </p:nvSpPr>
          <p:spPr bwMode="auto">
            <a:xfrm>
              <a:off x="4696" y="7264"/>
              <a:ext cx="1245" cy="385"/>
            </a:xfrm>
            <a:prstGeom prst="rec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600" b="0">
                  <a:latin typeface="Times New Roman" panose="02020603050405020304" pitchFamily="18" charset="0"/>
                </a:rPr>
                <a:t>RCCP</a:t>
              </a:r>
              <a:r>
                <a:rPr kumimoji="1" lang="zh-CN" altLang="en-US" sz="1600" b="0">
                  <a:latin typeface="Times New Roman" panose="02020603050405020304" pitchFamily="18" charset="0"/>
                </a:rPr>
                <a:t>清单</a:t>
              </a:r>
            </a:p>
          </p:txBody>
        </p:sp>
        <p:sp>
          <p:nvSpPr>
            <p:cNvPr id="27655" name="Text Box 58"/>
            <p:cNvSpPr txBox="1">
              <a:spLocks noChangeArrowheads="1"/>
            </p:cNvSpPr>
            <p:nvPr/>
          </p:nvSpPr>
          <p:spPr bwMode="auto">
            <a:xfrm>
              <a:off x="4681" y="5374"/>
              <a:ext cx="1245" cy="385"/>
            </a:xfrm>
            <a:prstGeom prst="rec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600" b="0">
                  <a:latin typeface="Times New Roman" panose="02020603050405020304" pitchFamily="18" charset="0"/>
                </a:rPr>
                <a:t>生产规划</a:t>
              </a:r>
            </a:p>
          </p:txBody>
        </p:sp>
        <p:sp>
          <p:nvSpPr>
            <p:cNvPr id="27656" name="Text Box 59"/>
            <p:cNvSpPr txBox="1">
              <a:spLocks noChangeArrowheads="1"/>
            </p:cNvSpPr>
            <p:nvPr/>
          </p:nvSpPr>
          <p:spPr bwMode="auto">
            <a:xfrm>
              <a:off x="4666" y="6305"/>
              <a:ext cx="1245" cy="385"/>
            </a:xfrm>
            <a:prstGeom prst="rec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600" b="0">
                  <a:latin typeface="Times New Roman" panose="02020603050405020304" pitchFamily="18" charset="0"/>
                </a:rPr>
                <a:t>MPS</a:t>
              </a:r>
              <a:r>
                <a:rPr kumimoji="1" lang="zh-CN" altLang="en-US" sz="1600" b="0">
                  <a:latin typeface="Times New Roman" panose="02020603050405020304" pitchFamily="18" charset="0"/>
                </a:rPr>
                <a:t>方案</a:t>
              </a:r>
            </a:p>
          </p:txBody>
        </p:sp>
        <p:sp>
          <p:nvSpPr>
            <p:cNvPr id="27657" name="AutoShape 60"/>
            <p:cNvSpPr>
              <a:spLocks noChangeArrowheads="1"/>
            </p:cNvSpPr>
            <p:nvPr/>
          </p:nvSpPr>
          <p:spPr bwMode="auto">
            <a:xfrm>
              <a:off x="4171" y="8034"/>
              <a:ext cx="2277" cy="735"/>
            </a:xfrm>
            <a:prstGeom prst="flowChartDecision">
              <a:avLst/>
            </a:prstGeom>
            <a:solidFill>
              <a:srgbClr val="CCFFFF"/>
            </a:solidFill>
            <a:ln w="9525">
              <a:solidFill>
                <a:srgbClr val="000000"/>
              </a:solidFill>
              <a:miter lim="800000"/>
              <a:headEnd/>
              <a:tailEnd/>
            </a:ln>
          </p:spPr>
          <p:txBody>
            <a:bodyPr lIns="36000" r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600" b="0">
                  <a:latin typeface="Times New Roman" panose="02020603050405020304" pitchFamily="18" charset="0"/>
                </a:rPr>
                <a:t>关键能力平衡</a:t>
              </a:r>
            </a:p>
          </p:txBody>
        </p:sp>
        <p:sp>
          <p:nvSpPr>
            <p:cNvPr id="27658" name="Text Box 61"/>
            <p:cNvSpPr txBox="1">
              <a:spLocks noChangeArrowheads="1"/>
            </p:cNvSpPr>
            <p:nvPr/>
          </p:nvSpPr>
          <p:spPr bwMode="auto">
            <a:xfrm>
              <a:off x="4681" y="9391"/>
              <a:ext cx="1245" cy="385"/>
            </a:xfrm>
            <a:prstGeom prst="rec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600" b="0">
                  <a:latin typeface="Times New Roman" panose="02020603050405020304" pitchFamily="18" charset="0"/>
                </a:rPr>
                <a:t>MPS</a:t>
              </a:r>
              <a:r>
                <a:rPr kumimoji="1" lang="zh-CN" altLang="en-US" sz="1600" b="0">
                  <a:latin typeface="Times New Roman" panose="02020603050405020304" pitchFamily="18" charset="0"/>
                </a:rPr>
                <a:t>确认</a:t>
              </a:r>
            </a:p>
          </p:txBody>
        </p:sp>
        <p:sp>
          <p:nvSpPr>
            <p:cNvPr id="27659" name="Line 62"/>
            <p:cNvSpPr>
              <a:spLocks noChangeShapeType="1"/>
            </p:cNvSpPr>
            <p:nvPr/>
          </p:nvSpPr>
          <p:spPr bwMode="auto">
            <a:xfrm>
              <a:off x="5311" y="5759"/>
              <a:ext cx="0" cy="5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63"/>
            <p:cNvSpPr>
              <a:spLocks noChangeShapeType="1"/>
            </p:cNvSpPr>
            <p:nvPr/>
          </p:nvSpPr>
          <p:spPr bwMode="auto">
            <a:xfrm>
              <a:off x="5311" y="6690"/>
              <a:ext cx="0" cy="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Line 64"/>
            <p:cNvSpPr>
              <a:spLocks noChangeShapeType="1"/>
            </p:cNvSpPr>
            <p:nvPr/>
          </p:nvSpPr>
          <p:spPr bwMode="auto">
            <a:xfrm>
              <a:off x="5311" y="7649"/>
              <a:ext cx="0" cy="4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65"/>
            <p:cNvSpPr>
              <a:spLocks noChangeShapeType="1"/>
            </p:cNvSpPr>
            <p:nvPr/>
          </p:nvSpPr>
          <p:spPr bwMode="auto">
            <a:xfrm>
              <a:off x="5311" y="8776"/>
              <a:ext cx="0" cy="6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63" name="Group 66"/>
            <p:cNvGrpSpPr>
              <a:grpSpLocks/>
            </p:cNvGrpSpPr>
            <p:nvPr/>
          </p:nvGrpSpPr>
          <p:grpSpPr bwMode="auto">
            <a:xfrm>
              <a:off x="5911" y="6452"/>
              <a:ext cx="1260" cy="1953"/>
              <a:chOff x="5911" y="6452"/>
              <a:chExt cx="1260" cy="1953"/>
            </a:xfrm>
          </p:grpSpPr>
          <p:sp>
            <p:nvSpPr>
              <p:cNvPr id="27665" name="Line 67"/>
              <p:cNvSpPr>
                <a:spLocks noChangeShapeType="1"/>
              </p:cNvSpPr>
              <p:nvPr/>
            </p:nvSpPr>
            <p:spPr bwMode="auto">
              <a:xfrm>
                <a:off x="6421" y="8398"/>
                <a:ext cx="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68"/>
              <p:cNvSpPr>
                <a:spLocks noChangeShapeType="1"/>
              </p:cNvSpPr>
              <p:nvPr/>
            </p:nvSpPr>
            <p:spPr bwMode="auto">
              <a:xfrm flipV="1">
                <a:off x="7171" y="6452"/>
                <a:ext cx="0" cy="19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69"/>
              <p:cNvSpPr>
                <a:spLocks noChangeShapeType="1"/>
              </p:cNvSpPr>
              <p:nvPr/>
            </p:nvSpPr>
            <p:spPr bwMode="auto">
              <a:xfrm flipH="1">
                <a:off x="5911" y="645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Text Box 70"/>
              <p:cNvSpPr txBox="1">
                <a:spLocks noChangeArrowheads="1"/>
              </p:cNvSpPr>
              <p:nvPr/>
            </p:nvSpPr>
            <p:spPr bwMode="auto">
              <a:xfrm>
                <a:off x="6466" y="8055"/>
                <a:ext cx="63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en-US" altLang="zh-CN" sz="1600" b="0">
                    <a:latin typeface="Times New Roman" panose="02020603050405020304" pitchFamily="18" charset="0"/>
                  </a:rPr>
                  <a:t>NO</a:t>
                </a:r>
              </a:p>
            </p:txBody>
          </p:sp>
        </p:grpSp>
        <p:sp>
          <p:nvSpPr>
            <p:cNvPr id="27664" name="Text Box 71"/>
            <p:cNvSpPr txBox="1">
              <a:spLocks noChangeArrowheads="1"/>
            </p:cNvSpPr>
            <p:nvPr/>
          </p:nvSpPr>
          <p:spPr bwMode="auto">
            <a:xfrm>
              <a:off x="5386" y="8818"/>
              <a:ext cx="73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en-US" altLang="zh-CN" sz="1600" b="0">
                  <a:latin typeface="Times New Roman" panose="02020603050405020304" pitchFamily="18" charset="0"/>
                </a:rPr>
                <a:t>YES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29379"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基本数量概念：</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预测量</a:t>
            </a:r>
            <a:r>
              <a:rPr lang="zh-CN" altLang="en-US" sz="2000" smtClean="0"/>
              <a:t>：生产预测量，采用合适的预测方法预测的最终产品项目将要生产的数量。</a:t>
            </a:r>
          </a:p>
          <a:p>
            <a:pPr lvl="2" eaLnBrk="1" hangingPunct="1">
              <a:lnSpc>
                <a:spcPct val="150000"/>
              </a:lnSpc>
              <a:spcBef>
                <a:spcPct val="0"/>
              </a:spcBef>
              <a:buClr>
                <a:schemeClr val="tx1"/>
              </a:buClr>
              <a:buFont typeface="Marlett" pitchFamily="2" charset="2"/>
              <a:buChar char="2"/>
            </a:pPr>
            <a:r>
              <a:rPr lang="zh-CN" altLang="en-US" sz="1800" smtClean="0"/>
              <a:t>在年度生产规划体系下，生产预测反映了某产品类的生产规划总生产量中预期分配到该项产品的部分。</a:t>
            </a:r>
          </a:p>
          <a:p>
            <a:pPr lvl="2" eaLnBrk="1" hangingPunct="1">
              <a:lnSpc>
                <a:spcPct val="150000"/>
              </a:lnSpc>
              <a:spcBef>
                <a:spcPct val="0"/>
              </a:spcBef>
              <a:buClr>
                <a:schemeClr val="tx1"/>
              </a:buClr>
              <a:buFont typeface="Marlett" pitchFamily="2" charset="2"/>
              <a:buChar char="2"/>
            </a:pPr>
            <a:r>
              <a:rPr lang="zh-CN" altLang="en-US" sz="1800" smtClean="0"/>
              <a:t>通常可使用以百分比计划清单来分解生产规划的直接方法得出预测量。</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订单量</a:t>
            </a:r>
            <a:r>
              <a:rPr lang="zh-CN" altLang="en-US" sz="2000" smtClean="0"/>
              <a:t>：合同量，企业已经明确得到的、将要为客户提供的最终产品的数量，是企业明确的生产目标。</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毛需求量（</a:t>
            </a:r>
            <a:r>
              <a:rPr lang="en-US" altLang="zh-CN" sz="2000" b="1" smtClean="0">
                <a:solidFill>
                  <a:srgbClr val="003366"/>
                </a:solidFill>
              </a:rPr>
              <a:t>Gross Requirement</a:t>
            </a:r>
            <a:r>
              <a:rPr lang="zh-CN" altLang="en-US" sz="2000" b="1" smtClean="0">
                <a:solidFill>
                  <a:srgbClr val="003366"/>
                </a:solidFill>
              </a:rPr>
              <a:t>）</a:t>
            </a:r>
            <a:r>
              <a:rPr lang="zh-CN" altLang="en-US" sz="2000" smtClean="0"/>
              <a:t>：根据销售预测、已收到的客户合同、备件预测以及该最终项目作为非独立需求项的需求数量来计算得到的初步需求量。</a:t>
            </a:r>
          </a:p>
        </p:txBody>
      </p:sp>
      <p:sp>
        <p:nvSpPr>
          <p:cNvPr id="2970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 calcmode="lin" valueType="num">
                                      <p:cBhvr additive="base">
                                        <p:cTn id="7" dur="500" fill="hold"/>
                                        <p:tgtEl>
                                          <p:spTgt spid="229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79">
                                            <p:txEl>
                                              <p:pRg st="1" end="1"/>
                                            </p:txEl>
                                          </p:spTgt>
                                        </p:tgtEl>
                                        <p:attrNameLst>
                                          <p:attrName>style.visibility</p:attrName>
                                        </p:attrNameLst>
                                      </p:cBhvr>
                                      <p:to>
                                        <p:strVal val="visible"/>
                                      </p:to>
                                    </p:set>
                                    <p:anim calcmode="lin" valueType="num">
                                      <p:cBhvr additive="base">
                                        <p:cTn id="13" dur="500" fill="hold"/>
                                        <p:tgtEl>
                                          <p:spTgt spid="229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379">
                                            <p:txEl>
                                              <p:pRg st="2" end="2"/>
                                            </p:txEl>
                                          </p:spTgt>
                                        </p:tgtEl>
                                        <p:attrNameLst>
                                          <p:attrName>style.visibility</p:attrName>
                                        </p:attrNameLst>
                                      </p:cBhvr>
                                      <p:to>
                                        <p:strVal val="visible"/>
                                      </p:to>
                                    </p:set>
                                    <p:anim calcmode="lin" valueType="num">
                                      <p:cBhvr additive="base">
                                        <p:cTn id="19" dur="500" fill="hold"/>
                                        <p:tgtEl>
                                          <p:spTgt spid="2293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9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9379">
                                            <p:txEl>
                                              <p:pRg st="3" end="3"/>
                                            </p:txEl>
                                          </p:spTgt>
                                        </p:tgtEl>
                                        <p:attrNameLst>
                                          <p:attrName>style.visibility</p:attrName>
                                        </p:attrNameLst>
                                      </p:cBhvr>
                                      <p:to>
                                        <p:strVal val="visible"/>
                                      </p:to>
                                    </p:set>
                                    <p:anim calcmode="lin" valueType="num">
                                      <p:cBhvr additive="base">
                                        <p:cTn id="25" dur="500" fill="hold"/>
                                        <p:tgtEl>
                                          <p:spTgt spid="2293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9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9379">
                                            <p:txEl>
                                              <p:pRg st="4" end="4"/>
                                            </p:txEl>
                                          </p:spTgt>
                                        </p:tgtEl>
                                        <p:attrNameLst>
                                          <p:attrName>style.visibility</p:attrName>
                                        </p:attrNameLst>
                                      </p:cBhvr>
                                      <p:to>
                                        <p:strVal val="visible"/>
                                      </p:to>
                                    </p:set>
                                    <p:anim calcmode="lin" valueType="num">
                                      <p:cBhvr additive="base">
                                        <p:cTn id="31" dur="500" fill="hold"/>
                                        <p:tgtEl>
                                          <p:spTgt spid="2293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93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9379">
                                            <p:txEl>
                                              <p:pRg st="5" end="5"/>
                                            </p:txEl>
                                          </p:spTgt>
                                        </p:tgtEl>
                                        <p:attrNameLst>
                                          <p:attrName>style.visibility</p:attrName>
                                        </p:attrNameLst>
                                      </p:cBhvr>
                                      <p:to>
                                        <p:strVal val="visible"/>
                                      </p:to>
                                    </p:set>
                                    <p:anim calcmode="lin" valueType="num">
                                      <p:cBhvr additive="base">
                                        <p:cTn id="37" dur="500" fill="hold"/>
                                        <p:tgtEl>
                                          <p:spTgt spid="2293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93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34499"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基本数量概念：</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毛需求量</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1</a:t>
            </a:r>
            <a:r>
              <a:rPr lang="zh-CN" altLang="en-US" sz="1800" smtClean="0"/>
              <a:t>：毛需求量</a:t>
            </a:r>
            <a:r>
              <a:rPr lang="en-US" altLang="zh-CN" sz="1800" smtClean="0"/>
              <a:t>=</a:t>
            </a:r>
            <a:r>
              <a:rPr lang="zh-CN" altLang="en-US" sz="1800" smtClean="0"/>
              <a:t>预测量，适合于存货型企业</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2</a:t>
            </a:r>
            <a:r>
              <a:rPr lang="zh-CN" altLang="en-US" sz="1800" smtClean="0"/>
              <a:t>：毛需求量</a:t>
            </a:r>
            <a:r>
              <a:rPr lang="en-US" altLang="zh-CN" sz="1800" smtClean="0"/>
              <a:t>=</a:t>
            </a:r>
            <a:r>
              <a:rPr lang="zh-CN" altLang="en-US" sz="1800" smtClean="0"/>
              <a:t>订单量，适合于订货型企业</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3</a:t>
            </a:r>
            <a:r>
              <a:rPr lang="zh-CN" altLang="en-US" sz="1800" smtClean="0"/>
              <a:t>：毛需求量</a:t>
            </a:r>
            <a:r>
              <a:rPr lang="en-US" altLang="zh-CN" sz="1800" smtClean="0"/>
              <a:t>=</a:t>
            </a:r>
            <a:r>
              <a:rPr lang="zh-CN" altLang="en-US" sz="1800" smtClean="0"/>
              <a:t>预测量和订单量中的最大者</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4</a:t>
            </a:r>
            <a:r>
              <a:rPr lang="zh-CN" altLang="en-US" sz="1800" smtClean="0"/>
              <a:t>：毛需求量</a:t>
            </a:r>
            <a:r>
              <a:rPr lang="en-US" altLang="zh-CN" sz="1800" smtClean="0"/>
              <a:t>=</a:t>
            </a:r>
            <a:r>
              <a:rPr lang="zh-CN" altLang="en-US" sz="1800" smtClean="0"/>
              <a:t>预测量</a:t>
            </a:r>
            <a:r>
              <a:rPr lang="en-US" altLang="zh-CN" sz="1800" smtClean="0"/>
              <a:t>+</a:t>
            </a:r>
            <a:r>
              <a:rPr lang="zh-CN" altLang="en-US" sz="1800" smtClean="0"/>
              <a:t>订单量</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5</a:t>
            </a:r>
            <a:r>
              <a:rPr lang="zh-CN" altLang="en-US" sz="1800" smtClean="0"/>
              <a:t>：毛需求量（需求时区内）</a:t>
            </a:r>
            <a:r>
              <a:rPr lang="en-US" altLang="zh-CN" sz="1800" smtClean="0"/>
              <a:t>=</a:t>
            </a:r>
            <a:r>
              <a:rPr lang="zh-CN" altLang="en-US" sz="1800" smtClean="0"/>
              <a:t>订单量；毛需求量（需求时区外）</a:t>
            </a:r>
            <a:r>
              <a:rPr lang="en-US" altLang="zh-CN" sz="1800" smtClean="0"/>
              <a:t>=</a:t>
            </a:r>
            <a:r>
              <a:rPr lang="zh-CN" altLang="en-US" sz="1800" smtClean="0"/>
              <a:t>预测量</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6</a:t>
            </a:r>
            <a:r>
              <a:rPr lang="zh-CN" altLang="en-US" sz="1800" smtClean="0"/>
              <a:t>：毛需求量（需求时区内）</a:t>
            </a:r>
            <a:r>
              <a:rPr lang="en-US" altLang="zh-CN" sz="1800" smtClean="0"/>
              <a:t>=</a:t>
            </a:r>
            <a:r>
              <a:rPr lang="zh-CN" altLang="en-US" sz="1800" smtClean="0"/>
              <a:t>订单量；毛需求量（需求时区外）</a:t>
            </a:r>
            <a:r>
              <a:rPr lang="en-US" altLang="zh-CN" sz="1800" smtClean="0"/>
              <a:t>=</a:t>
            </a:r>
            <a:r>
              <a:rPr lang="zh-CN" altLang="en-US" sz="1800" smtClean="0"/>
              <a:t>预测量和订单量中的最大者</a:t>
            </a:r>
          </a:p>
          <a:p>
            <a:pPr lvl="2" eaLnBrk="1" hangingPunct="1">
              <a:lnSpc>
                <a:spcPct val="150000"/>
              </a:lnSpc>
              <a:spcBef>
                <a:spcPct val="0"/>
              </a:spcBef>
              <a:buClr>
                <a:schemeClr val="tx1"/>
              </a:buClr>
              <a:buFont typeface="Marlett" pitchFamily="2" charset="2"/>
              <a:buChar char="2"/>
            </a:pPr>
            <a:r>
              <a:rPr lang="zh-CN" altLang="en-US" sz="1800" b="1" smtClean="0"/>
              <a:t>方式</a:t>
            </a:r>
            <a:r>
              <a:rPr lang="en-US" altLang="zh-CN" sz="1800" b="1" smtClean="0"/>
              <a:t>7</a:t>
            </a:r>
            <a:r>
              <a:rPr lang="zh-CN" altLang="en-US" sz="1800" smtClean="0"/>
              <a:t>：毛需求量（需求时区内）</a:t>
            </a:r>
            <a:r>
              <a:rPr lang="en-US" altLang="zh-CN" sz="1800" smtClean="0"/>
              <a:t>=</a:t>
            </a:r>
            <a:r>
              <a:rPr lang="zh-CN" altLang="en-US" sz="1800" smtClean="0"/>
              <a:t>订单量；毛需求量（预测时区内）</a:t>
            </a:r>
            <a:r>
              <a:rPr lang="en-US" altLang="zh-CN" sz="1800" smtClean="0"/>
              <a:t>=</a:t>
            </a:r>
            <a:r>
              <a:rPr lang="zh-CN" altLang="en-US" sz="1800" smtClean="0"/>
              <a:t>预测量；毛需求量（计划时区内）</a:t>
            </a:r>
            <a:r>
              <a:rPr lang="en-US" altLang="zh-CN" sz="1800" smtClean="0"/>
              <a:t>=</a:t>
            </a:r>
            <a:r>
              <a:rPr lang="zh-CN" altLang="en-US" sz="1800" smtClean="0"/>
              <a:t>预测量和订单量中的最大者</a:t>
            </a:r>
          </a:p>
        </p:txBody>
      </p:sp>
      <p:sp>
        <p:nvSpPr>
          <p:cNvPr id="3072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 calcmode="lin" valueType="num">
                                      <p:cBhvr additive="base">
                                        <p:cTn id="7" dur="500" fill="hold"/>
                                        <p:tgtEl>
                                          <p:spTgt spid="234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4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4499">
                                            <p:txEl>
                                              <p:pRg st="1" end="1"/>
                                            </p:txEl>
                                          </p:spTgt>
                                        </p:tgtEl>
                                        <p:attrNameLst>
                                          <p:attrName>style.visibility</p:attrName>
                                        </p:attrNameLst>
                                      </p:cBhvr>
                                      <p:to>
                                        <p:strVal val="visible"/>
                                      </p:to>
                                    </p:set>
                                    <p:anim calcmode="lin" valueType="num">
                                      <p:cBhvr additive="base">
                                        <p:cTn id="13" dur="500" fill="hold"/>
                                        <p:tgtEl>
                                          <p:spTgt spid="234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4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499">
                                            <p:txEl>
                                              <p:pRg st="2" end="2"/>
                                            </p:txEl>
                                          </p:spTgt>
                                        </p:tgtEl>
                                        <p:attrNameLst>
                                          <p:attrName>style.visibility</p:attrName>
                                        </p:attrNameLst>
                                      </p:cBhvr>
                                      <p:to>
                                        <p:strVal val="visible"/>
                                      </p:to>
                                    </p:set>
                                    <p:anim calcmode="lin" valueType="num">
                                      <p:cBhvr additive="base">
                                        <p:cTn id="19" dur="500" fill="hold"/>
                                        <p:tgtEl>
                                          <p:spTgt spid="234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4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4499">
                                            <p:txEl>
                                              <p:pRg st="3" end="3"/>
                                            </p:txEl>
                                          </p:spTgt>
                                        </p:tgtEl>
                                        <p:attrNameLst>
                                          <p:attrName>style.visibility</p:attrName>
                                        </p:attrNameLst>
                                      </p:cBhvr>
                                      <p:to>
                                        <p:strVal val="visible"/>
                                      </p:to>
                                    </p:set>
                                    <p:anim calcmode="lin" valueType="num">
                                      <p:cBhvr additive="base">
                                        <p:cTn id="25" dur="500" fill="hold"/>
                                        <p:tgtEl>
                                          <p:spTgt spid="2344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4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4499">
                                            <p:txEl>
                                              <p:pRg st="4" end="4"/>
                                            </p:txEl>
                                          </p:spTgt>
                                        </p:tgtEl>
                                        <p:attrNameLst>
                                          <p:attrName>style.visibility</p:attrName>
                                        </p:attrNameLst>
                                      </p:cBhvr>
                                      <p:to>
                                        <p:strVal val="visible"/>
                                      </p:to>
                                    </p:set>
                                    <p:anim calcmode="lin" valueType="num">
                                      <p:cBhvr additive="base">
                                        <p:cTn id="31" dur="500" fill="hold"/>
                                        <p:tgtEl>
                                          <p:spTgt spid="2344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44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4499">
                                            <p:txEl>
                                              <p:pRg st="5" end="5"/>
                                            </p:txEl>
                                          </p:spTgt>
                                        </p:tgtEl>
                                        <p:attrNameLst>
                                          <p:attrName>style.visibility</p:attrName>
                                        </p:attrNameLst>
                                      </p:cBhvr>
                                      <p:to>
                                        <p:strVal val="visible"/>
                                      </p:to>
                                    </p:set>
                                    <p:anim calcmode="lin" valueType="num">
                                      <p:cBhvr additive="base">
                                        <p:cTn id="37" dur="500" fill="hold"/>
                                        <p:tgtEl>
                                          <p:spTgt spid="2344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4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4499">
                                            <p:txEl>
                                              <p:pRg st="6" end="6"/>
                                            </p:txEl>
                                          </p:spTgt>
                                        </p:tgtEl>
                                        <p:attrNameLst>
                                          <p:attrName>style.visibility</p:attrName>
                                        </p:attrNameLst>
                                      </p:cBhvr>
                                      <p:to>
                                        <p:strVal val="visible"/>
                                      </p:to>
                                    </p:set>
                                    <p:anim calcmode="lin" valueType="num">
                                      <p:cBhvr additive="base">
                                        <p:cTn id="43" dur="500" fill="hold"/>
                                        <p:tgtEl>
                                          <p:spTgt spid="2344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44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4499">
                                            <p:txEl>
                                              <p:pRg st="7" end="7"/>
                                            </p:txEl>
                                          </p:spTgt>
                                        </p:tgtEl>
                                        <p:attrNameLst>
                                          <p:attrName>style.visibility</p:attrName>
                                        </p:attrNameLst>
                                      </p:cBhvr>
                                      <p:to>
                                        <p:strVal val="visible"/>
                                      </p:to>
                                    </p:set>
                                    <p:anim calcmode="lin" valueType="num">
                                      <p:cBhvr additive="base">
                                        <p:cTn id="49" dur="500" fill="hold"/>
                                        <p:tgtEl>
                                          <p:spTgt spid="23449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44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4499">
                                            <p:txEl>
                                              <p:pRg st="8" end="8"/>
                                            </p:txEl>
                                          </p:spTgt>
                                        </p:tgtEl>
                                        <p:attrNameLst>
                                          <p:attrName>style.visibility</p:attrName>
                                        </p:attrNameLst>
                                      </p:cBhvr>
                                      <p:to>
                                        <p:strVal val="visible"/>
                                      </p:to>
                                    </p:set>
                                    <p:anim calcmode="lin" valueType="num">
                                      <p:cBhvr additive="base">
                                        <p:cTn id="55" dur="500" fill="hold"/>
                                        <p:tgtEl>
                                          <p:spTgt spid="2344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4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36547"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基本数量概念：</a:t>
            </a:r>
          </a:p>
          <a:p>
            <a:pPr lvl="1" eaLnBrk="1" hangingPunct="1">
              <a:lnSpc>
                <a:spcPct val="150000"/>
              </a:lnSpc>
              <a:spcBef>
                <a:spcPct val="0"/>
              </a:spcBef>
              <a:buClr>
                <a:schemeClr val="tx1"/>
              </a:buClr>
              <a:buFont typeface="Marlett" pitchFamily="2" charset="2"/>
              <a:buChar char="2"/>
            </a:pPr>
            <a:r>
              <a:rPr lang="zh-CN" altLang="en-US" sz="2000" b="1" smtClean="0"/>
              <a:t>毛需求量</a:t>
            </a:r>
          </a:p>
        </p:txBody>
      </p:sp>
      <p:sp>
        <p:nvSpPr>
          <p:cNvPr id="3174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36694" name="Group 150"/>
          <p:cNvGraphicFramePr>
            <a:graphicFrameLocks noGrp="1"/>
          </p:cNvGraphicFramePr>
          <p:nvPr/>
        </p:nvGraphicFramePr>
        <p:xfrm>
          <a:off x="1066800" y="2514600"/>
          <a:ext cx="7086600" cy="4064000"/>
        </p:xfrm>
        <a:graphic>
          <a:graphicData uri="http://schemas.openxmlformats.org/drawingml/2006/table">
            <a:tbl>
              <a:tblPr/>
              <a:tblGrid>
                <a:gridCol w="1600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时段</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需求预测量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合同订单量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1</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2</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3</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4</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5</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6</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方式</a:t>
                      </a:r>
                      <a:r>
                        <a:rPr kumimoji="0" lang="en-US" altLang="zh-CN" sz="1600" b="0" i="0" u="none" strike="noStrike" cap="none" normalizeH="0" baseline="0" smtClean="0">
                          <a:ln>
                            <a:noFill/>
                          </a:ln>
                          <a:solidFill>
                            <a:schemeClr val="tx1"/>
                          </a:solidFill>
                          <a:effectLst/>
                          <a:latin typeface="Arial" charset="0"/>
                          <a:ea typeface="宋体" pitchFamily="2" charset="-122"/>
                        </a:rPr>
                        <a:t>7</a:t>
                      </a: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6547">
                                            <p:txEl>
                                              <p:pRg st="1" end="1"/>
                                            </p:txEl>
                                          </p:spTgt>
                                        </p:tgtEl>
                                        <p:attrNameLst>
                                          <p:attrName>style.visibility</p:attrName>
                                        </p:attrNameLst>
                                      </p:cBhvr>
                                      <p:to>
                                        <p:strVal val="visible"/>
                                      </p:to>
                                    </p:set>
                                    <p:anim calcmode="lin" valueType="num">
                                      <p:cBhvr additive="base">
                                        <p:cTn id="11" dur="500" fill="hold"/>
                                        <p:tgtEl>
                                          <p:spTgt spid="2365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6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6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3552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基本数量概念：</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计划接收量（</a:t>
            </a:r>
            <a:r>
              <a:rPr lang="en-US" altLang="zh-CN" sz="2000" b="1" smtClean="0">
                <a:solidFill>
                  <a:srgbClr val="003366"/>
                </a:solidFill>
              </a:rPr>
              <a:t>Scheduled Receipts</a:t>
            </a:r>
            <a:r>
              <a:rPr lang="zh-CN" altLang="en-US" sz="2000" b="1" smtClean="0">
                <a:solidFill>
                  <a:srgbClr val="003366"/>
                </a:solidFill>
              </a:rPr>
              <a:t>）</a:t>
            </a:r>
            <a:r>
              <a:rPr lang="zh-CN" altLang="en-US" sz="2000" smtClean="0"/>
              <a:t>：正在执行的订单量</a:t>
            </a:r>
          </a:p>
          <a:p>
            <a:pPr lvl="2" eaLnBrk="1" hangingPunct="1">
              <a:lnSpc>
                <a:spcPct val="150000"/>
              </a:lnSpc>
              <a:spcBef>
                <a:spcPct val="0"/>
              </a:spcBef>
              <a:buClr>
                <a:schemeClr val="tx1"/>
              </a:buClr>
              <a:buFont typeface="Marlett" pitchFamily="2" charset="2"/>
              <a:buChar char="2"/>
            </a:pPr>
            <a:r>
              <a:rPr lang="zh-CN" altLang="en-US" sz="1800" smtClean="0"/>
              <a:t>在编制主生产计划时，往往把制订计划日期之前已经发出的、将要在本计划期内到达的订单数量作为计划接收量进行处理。</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预计可用库存量（</a:t>
            </a:r>
            <a:r>
              <a:rPr lang="en-US" altLang="zh-CN" sz="2000" b="1" smtClean="0">
                <a:solidFill>
                  <a:srgbClr val="003366"/>
                </a:solidFill>
              </a:rPr>
              <a:t>Projected Available Balance</a:t>
            </a:r>
            <a:r>
              <a:rPr lang="zh-CN" altLang="en-US" sz="2000" b="1" smtClean="0">
                <a:solidFill>
                  <a:srgbClr val="003366"/>
                </a:solidFill>
              </a:rPr>
              <a:t>，</a:t>
            </a:r>
            <a:r>
              <a:rPr lang="en-US" altLang="zh-CN" sz="2000" b="1" smtClean="0">
                <a:solidFill>
                  <a:srgbClr val="003366"/>
                </a:solidFill>
              </a:rPr>
              <a:t>PAB</a:t>
            </a:r>
            <a:r>
              <a:rPr lang="zh-CN" altLang="en-US" sz="2000" b="1" smtClean="0">
                <a:solidFill>
                  <a:srgbClr val="003366"/>
                </a:solidFill>
              </a:rPr>
              <a:t>）</a:t>
            </a:r>
            <a:r>
              <a:rPr lang="zh-CN" altLang="en-US" sz="2000" smtClean="0"/>
              <a:t>：现有库存中扣除了预留给其它用途的已分配量之后，可以用于需求计算的那部分库存量。</a:t>
            </a:r>
          </a:p>
          <a:p>
            <a:pPr lvl="2" eaLnBrk="1" hangingPunct="1">
              <a:lnSpc>
                <a:spcPct val="150000"/>
              </a:lnSpc>
              <a:spcBef>
                <a:spcPct val="0"/>
              </a:spcBef>
              <a:buClr>
                <a:schemeClr val="tx1"/>
              </a:buClr>
              <a:buFont typeface="Marlett" pitchFamily="2" charset="2"/>
              <a:buChar char="2"/>
            </a:pPr>
            <a:r>
              <a:rPr lang="en-US" altLang="zh-CN" sz="1800" b="1" smtClean="0">
                <a:solidFill>
                  <a:srgbClr val="003366"/>
                </a:solidFill>
              </a:rPr>
              <a:t>PAB = </a:t>
            </a:r>
            <a:r>
              <a:rPr lang="zh-CN" altLang="en-US" sz="1800" b="1" smtClean="0">
                <a:solidFill>
                  <a:srgbClr val="003366"/>
                </a:solidFill>
              </a:rPr>
              <a:t>前一时段末的</a:t>
            </a:r>
            <a:r>
              <a:rPr lang="en-US" altLang="zh-CN" sz="1800" b="1" smtClean="0">
                <a:solidFill>
                  <a:srgbClr val="003366"/>
                </a:solidFill>
              </a:rPr>
              <a:t>PAB + </a:t>
            </a:r>
            <a:r>
              <a:rPr lang="zh-CN" altLang="en-US" sz="1800" b="1" smtClean="0">
                <a:solidFill>
                  <a:srgbClr val="003366"/>
                </a:solidFill>
              </a:rPr>
              <a:t>本时段计划接收量 </a:t>
            </a:r>
            <a:r>
              <a:rPr lang="en-US" altLang="zh-CN" sz="1800" b="1" smtClean="0">
                <a:solidFill>
                  <a:srgbClr val="003366"/>
                </a:solidFill>
              </a:rPr>
              <a:t>- </a:t>
            </a:r>
            <a:r>
              <a:rPr lang="zh-CN" altLang="en-US" sz="1800" b="1" smtClean="0">
                <a:solidFill>
                  <a:srgbClr val="003366"/>
                </a:solidFill>
              </a:rPr>
              <a:t>本时段毛需求量 </a:t>
            </a:r>
            <a:r>
              <a:rPr lang="en-US" altLang="zh-CN" sz="1800" b="1" smtClean="0">
                <a:solidFill>
                  <a:srgbClr val="003366"/>
                </a:solidFill>
              </a:rPr>
              <a:t>+ </a:t>
            </a:r>
            <a:r>
              <a:rPr lang="zh-CN" altLang="en-US" sz="1800" b="1" smtClean="0">
                <a:solidFill>
                  <a:srgbClr val="003366"/>
                </a:solidFill>
              </a:rPr>
              <a:t>本时段计划产出量</a:t>
            </a:r>
          </a:p>
          <a:p>
            <a:pPr lvl="2" eaLnBrk="1" hangingPunct="1">
              <a:lnSpc>
                <a:spcPct val="150000"/>
              </a:lnSpc>
              <a:spcBef>
                <a:spcPct val="0"/>
              </a:spcBef>
              <a:buClr>
                <a:schemeClr val="tx1"/>
              </a:buClr>
              <a:buFont typeface="Marlett" pitchFamily="2" charset="2"/>
              <a:buChar char="2"/>
            </a:pPr>
            <a:r>
              <a:rPr lang="zh-CN" altLang="en-US" sz="1800" b="1" smtClean="0">
                <a:solidFill>
                  <a:srgbClr val="003366"/>
                </a:solidFill>
              </a:rPr>
              <a:t>如果前三项计算的结果为负，则表示不为库存补充，将会出现缺货，因此需要借助第四项“本时段计划产出量”，用于补充库存。</a:t>
            </a:r>
            <a:endParaRPr lang="zh-CN" altLang="en-US" sz="1800" smtClean="0"/>
          </a:p>
        </p:txBody>
      </p:sp>
      <p:sp>
        <p:nvSpPr>
          <p:cNvPr id="3277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 calcmode="lin" valueType="num">
                                      <p:cBhvr additive="base">
                                        <p:cTn id="7" dur="500" fill="hold"/>
                                        <p:tgtEl>
                                          <p:spTgt spid="235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23">
                                            <p:txEl>
                                              <p:pRg st="1" end="1"/>
                                            </p:txEl>
                                          </p:spTgt>
                                        </p:tgtEl>
                                        <p:attrNameLst>
                                          <p:attrName>style.visibility</p:attrName>
                                        </p:attrNameLst>
                                      </p:cBhvr>
                                      <p:to>
                                        <p:strVal val="visible"/>
                                      </p:to>
                                    </p:set>
                                    <p:anim calcmode="lin" valueType="num">
                                      <p:cBhvr additive="base">
                                        <p:cTn id="13" dur="500" fill="hold"/>
                                        <p:tgtEl>
                                          <p:spTgt spid="235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23">
                                            <p:txEl>
                                              <p:pRg st="2" end="2"/>
                                            </p:txEl>
                                          </p:spTgt>
                                        </p:tgtEl>
                                        <p:attrNameLst>
                                          <p:attrName>style.visibility</p:attrName>
                                        </p:attrNameLst>
                                      </p:cBhvr>
                                      <p:to>
                                        <p:strVal val="visible"/>
                                      </p:to>
                                    </p:set>
                                    <p:anim calcmode="lin" valueType="num">
                                      <p:cBhvr additive="base">
                                        <p:cTn id="19" dur="500" fill="hold"/>
                                        <p:tgtEl>
                                          <p:spTgt spid="2355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23">
                                            <p:txEl>
                                              <p:pRg st="3" end="3"/>
                                            </p:txEl>
                                          </p:spTgt>
                                        </p:tgtEl>
                                        <p:attrNameLst>
                                          <p:attrName>style.visibility</p:attrName>
                                        </p:attrNameLst>
                                      </p:cBhvr>
                                      <p:to>
                                        <p:strVal val="visible"/>
                                      </p:to>
                                    </p:set>
                                    <p:anim calcmode="lin" valueType="num">
                                      <p:cBhvr additive="base">
                                        <p:cTn id="25" dur="500" fill="hold"/>
                                        <p:tgtEl>
                                          <p:spTgt spid="2355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23">
                                            <p:txEl>
                                              <p:pRg st="4" end="4"/>
                                            </p:txEl>
                                          </p:spTgt>
                                        </p:tgtEl>
                                        <p:attrNameLst>
                                          <p:attrName>style.visibility</p:attrName>
                                        </p:attrNameLst>
                                      </p:cBhvr>
                                      <p:to>
                                        <p:strVal val="visible"/>
                                      </p:to>
                                    </p:set>
                                    <p:anim calcmode="lin" valueType="num">
                                      <p:cBhvr additive="base">
                                        <p:cTn id="31" dur="500" fill="hold"/>
                                        <p:tgtEl>
                                          <p:spTgt spid="2355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5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5523">
                                            <p:txEl>
                                              <p:pRg st="5" end="5"/>
                                            </p:txEl>
                                          </p:spTgt>
                                        </p:tgtEl>
                                        <p:attrNameLst>
                                          <p:attrName>style.visibility</p:attrName>
                                        </p:attrNameLst>
                                      </p:cBhvr>
                                      <p:to>
                                        <p:strVal val="visible"/>
                                      </p:to>
                                    </p:set>
                                    <p:anim calcmode="lin" valueType="num">
                                      <p:cBhvr additive="base">
                                        <p:cTn id="37" dur="500" fill="hold"/>
                                        <p:tgtEl>
                                          <p:spTgt spid="2355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55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a:t>
            </a:r>
          </a:p>
        </p:txBody>
      </p:sp>
      <p:sp>
        <p:nvSpPr>
          <p:cNvPr id="104451" name="Rectangle 3"/>
          <p:cNvSpPr>
            <a:spLocks noGrp="1" noChangeArrowheads="1"/>
          </p:cNvSpPr>
          <p:nvPr>
            <p:ph type="body" idx="1"/>
          </p:nvPr>
        </p:nvSpPr>
        <p:spPr>
          <a:xfrm>
            <a:off x="2590800" y="1676400"/>
            <a:ext cx="5029200" cy="4648200"/>
          </a:xfrm>
        </p:spPr>
        <p:txBody>
          <a:bodyPr/>
          <a:lstStyle/>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4.1 </a:t>
            </a:r>
            <a:r>
              <a:rPr lang="zh-CN" altLang="en-US" sz="2400" b="1" dirty="0" smtClean="0">
                <a:effectLst>
                  <a:outerShdw blurRad="38100" dist="38100" dir="2700000" algn="tl">
                    <a:srgbClr val="C0C0C0"/>
                  </a:outerShdw>
                </a:effectLst>
                <a:latin typeface="Times New Roman" pitchFamily="18" charset="0"/>
              </a:rPr>
              <a:t>是什么？为什么做？</a:t>
            </a:r>
          </a:p>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4.2 </a:t>
            </a:r>
            <a:r>
              <a:rPr lang="zh-CN" altLang="en-US" sz="2400" b="1" dirty="0" smtClean="0">
                <a:effectLst>
                  <a:outerShdw blurRad="38100" dist="38100" dir="2700000" algn="tl">
                    <a:srgbClr val="C0C0C0"/>
                  </a:outerShdw>
                </a:effectLst>
                <a:latin typeface="Times New Roman" pitchFamily="18" charset="0"/>
              </a:rPr>
              <a:t>主生产计划编制原则</a:t>
            </a:r>
          </a:p>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4.3 </a:t>
            </a:r>
            <a:r>
              <a:rPr lang="zh-CN" altLang="en-US" sz="2400" b="1" dirty="0" smtClean="0">
                <a:effectLst>
                  <a:outerShdw blurRad="38100" dist="38100" dir="2700000" algn="tl">
                    <a:srgbClr val="C0C0C0"/>
                  </a:outerShdw>
                </a:effectLst>
                <a:latin typeface="Times New Roman" pitchFamily="18" charset="0"/>
              </a:rPr>
              <a:t>主生产计划的基本方法</a:t>
            </a:r>
          </a:p>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4.4 </a:t>
            </a:r>
            <a:r>
              <a:rPr lang="zh-CN" altLang="en-US" sz="2400" b="1" dirty="0" smtClean="0">
                <a:effectLst>
                  <a:outerShdw blurRad="38100" dist="38100" dir="2700000" algn="tl">
                    <a:srgbClr val="C0C0C0"/>
                  </a:outerShdw>
                </a:effectLst>
                <a:latin typeface="Times New Roman" pitchFamily="18" charset="0"/>
              </a:rPr>
              <a:t>主生产计划的计算</a:t>
            </a:r>
          </a:p>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4.5 </a:t>
            </a:r>
            <a:r>
              <a:rPr lang="zh-CN" altLang="en-US" sz="2400" b="1" dirty="0">
                <a:effectLst>
                  <a:outerShdw blurRad="38100" dist="38100" dir="2700000" algn="tl">
                    <a:srgbClr val="C0C0C0"/>
                  </a:outerShdw>
                </a:effectLst>
                <a:latin typeface="Times New Roman" pitchFamily="18" charset="0"/>
              </a:rPr>
              <a:t>主生产计划的对象</a:t>
            </a:r>
          </a:p>
          <a:p>
            <a:pPr eaLnBrk="1" hangingPunct="1">
              <a:lnSpc>
                <a:spcPct val="16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4.6 </a:t>
            </a:r>
            <a:r>
              <a:rPr lang="zh-CN" altLang="en-US" sz="2400" b="1" dirty="0" smtClean="0">
                <a:effectLst>
                  <a:outerShdw blurRad="38100" dist="38100" dir="2700000" algn="tl">
                    <a:srgbClr val="C0C0C0"/>
                  </a:outerShdw>
                </a:effectLst>
                <a:latin typeface="Times New Roman" pitchFamily="18" charset="0"/>
              </a:rPr>
              <a:t>主生产计划的实施与控制</a:t>
            </a:r>
          </a:p>
        </p:txBody>
      </p:sp>
      <p:sp>
        <p:nvSpPr>
          <p:cNvPr id="512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0" end="0"/>
                                            </p:txEl>
                                          </p:spTgt>
                                        </p:tgtEl>
                                        <p:attrNameLst>
                                          <p:attrName>style.visibility</p:attrName>
                                        </p:attrNameLst>
                                      </p:cBhvr>
                                      <p:to>
                                        <p:strVal val="visible"/>
                                      </p:to>
                                    </p:set>
                                    <p:anim calcmode="lin" valueType="num">
                                      <p:cBhvr additive="base">
                                        <p:cTn id="13"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anim calcmode="lin" valueType="num">
                                      <p:cBhvr additive="base">
                                        <p:cTn id="19"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pRg st="2" end="2"/>
                                            </p:txEl>
                                          </p:spTgt>
                                        </p:tgtEl>
                                        <p:attrNameLst>
                                          <p:attrName>style.visibility</p:attrName>
                                        </p:attrNameLst>
                                      </p:cBhvr>
                                      <p:to>
                                        <p:strVal val="visible"/>
                                      </p:to>
                                    </p:set>
                                    <p:anim calcmode="lin" valueType="num">
                                      <p:cBhvr additive="base">
                                        <p:cTn id="25"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pRg st="3" end="3"/>
                                            </p:txEl>
                                          </p:spTgt>
                                        </p:tgtEl>
                                        <p:attrNameLst>
                                          <p:attrName>style.visibility</p:attrName>
                                        </p:attrNameLst>
                                      </p:cBhvr>
                                      <p:to>
                                        <p:strVal val="visible"/>
                                      </p:to>
                                    </p:set>
                                    <p:anim calcmode="lin" valueType="num">
                                      <p:cBhvr additive="base">
                                        <p:cTn id="31"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3" fill="hold" nodeType="withGroup">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104451">
                                            <p:txEl>
                                              <p:pRg st="4" end="4"/>
                                            </p:txEl>
                                          </p:spTgt>
                                        </p:tgtEl>
                                        <p:attrNameLst>
                                          <p:attrName>style.visibility</p:attrName>
                                        </p:attrNameLst>
                                      </p:cBhvr>
                                      <p:to>
                                        <p:strVal val="visible"/>
                                      </p:to>
                                    </p:set>
                                    <p:anim calcmode="lin" valueType="num">
                                      <p:cBhvr additive="base">
                                        <p:cTn id="36"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044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4451">
                                            <p:txEl>
                                              <p:pRg st="5" end="5"/>
                                            </p:txEl>
                                          </p:spTgt>
                                        </p:tgtEl>
                                        <p:attrNameLst>
                                          <p:attrName>style.visibility</p:attrName>
                                        </p:attrNameLst>
                                      </p:cBhvr>
                                      <p:to>
                                        <p:strVal val="visible"/>
                                      </p:to>
                                    </p:set>
                                    <p:anim calcmode="lin" valueType="num">
                                      <p:cBhvr additive="base">
                                        <p:cTn id="42"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044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5088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基本数量概念：</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净需求量（</a:t>
            </a:r>
            <a:r>
              <a:rPr lang="en-US" altLang="zh-CN" sz="2000" b="1" smtClean="0">
                <a:solidFill>
                  <a:srgbClr val="003366"/>
                </a:solidFill>
              </a:rPr>
              <a:t>Net Requirement, NR</a:t>
            </a:r>
            <a:r>
              <a:rPr lang="zh-CN" altLang="en-US" sz="2000" b="1" smtClean="0">
                <a:solidFill>
                  <a:srgbClr val="003366"/>
                </a:solidFill>
              </a:rPr>
              <a:t>）</a:t>
            </a:r>
            <a:r>
              <a:rPr lang="en-US" altLang="zh-CN" sz="2000" smtClean="0"/>
              <a:t>: </a:t>
            </a:r>
            <a:r>
              <a:rPr lang="zh-CN" altLang="en-US" sz="2000" smtClean="0"/>
              <a:t>根据毛需求量、安全库存量、本期计划产出量和期初结余计算得到的数量</a:t>
            </a:r>
            <a:r>
              <a:rPr lang="zh-CN" altLang="en-US" sz="2000" b="1" smtClean="0">
                <a:solidFill>
                  <a:srgbClr val="003366"/>
                </a:solidFill>
              </a:rPr>
              <a:t>。</a:t>
            </a:r>
          </a:p>
          <a:p>
            <a:pPr lvl="2" eaLnBrk="1" hangingPunct="1">
              <a:lnSpc>
                <a:spcPct val="150000"/>
              </a:lnSpc>
              <a:spcBef>
                <a:spcPct val="0"/>
              </a:spcBef>
              <a:buClr>
                <a:schemeClr val="tx1"/>
              </a:buClr>
              <a:buFont typeface="Marlett" pitchFamily="2" charset="2"/>
              <a:buChar char="2"/>
            </a:pPr>
            <a:r>
              <a:rPr lang="zh-CN" altLang="en-US" sz="1800" b="1" smtClean="0">
                <a:solidFill>
                  <a:srgbClr val="003366"/>
                </a:solidFill>
              </a:rPr>
              <a:t>净需求量 </a:t>
            </a:r>
            <a:r>
              <a:rPr lang="en-US" altLang="zh-CN" sz="1800" b="1" smtClean="0">
                <a:solidFill>
                  <a:srgbClr val="003366"/>
                </a:solidFill>
              </a:rPr>
              <a:t>= </a:t>
            </a:r>
            <a:r>
              <a:rPr lang="zh-CN" altLang="en-US" sz="1800" b="1" smtClean="0">
                <a:solidFill>
                  <a:srgbClr val="003366"/>
                </a:solidFill>
              </a:rPr>
              <a:t>本时段毛需求量 </a:t>
            </a:r>
            <a:r>
              <a:rPr lang="en-US" altLang="zh-CN" sz="1800" b="1" smtClean="0">
                <a:solidFill>
                  <a:srgbClr val="003366"/>
                </a:solidFill>
              </a:rPr>
              <a:t>- </a:t>
            </a:r>
            <a:r>
              <a:rPr lang="zh-CN" altLang="en-US" sz="1800" b="1" smtClean="0">
                <a:solidFill>
                  <a:srgbClr val="003366"/>
                </a:solidFill>
              </a:rPr>
              <a:t>前时段末的</a:t>
            </a:r>
            <a:r>
              <a:rPr lang="en-US" altLang="zh-CN" sz="1800" b="1" smtClean="0">
                <a:solidFill>
                  <a:srgbClr val="003366"/>
                </a:solidFill>
              </a:rPr>
              <a:t>PAB - </a:t>
            </a:r>
            <a:r>
              <a:rPr lang="zh-CN" altLang="en-US" sz="1800" b="1" smtClean="0">
                <a:solidFill>
                  <a:srgbClr val="003366"/>
                </a:solidFill>
              </a:rPr>
              <a:t>本时段的计划接收量 </a:t>
            </a:r>
            <a:r>
              <a:rPr lang="en-US" altLang="zh-CN" sz="1800" b="1" smtClean="0">
                <a:solidFill>
                  <a:srgbClr val="003366"/>
                </a:solidFill>
              </a:rPr>
              <a:t>+ </a:t>
            </a:r>
            <a:r>
              <a:rPr lang="zh-CN" altLang="en-US" sz="1800" b="1" smtClean="0">
                <a:solidFill>
                  <a:srgbClr val="003366"/>
                </a:solidFill>
              </a:rPr>
              <a:t>安全库存量</a:t>
            </a:r>
          </a:p>
          <a:p>
            <a:pPr lvl="2" eaLnBrk="1" hangingPunct="1">
              <a:lnSpc>
                <a:spcPct val="150000"/>
              </a:lnSpc>
              <a:spcBef>
                <a:spcPct val="0"/>
              </a:spcBef>
              <a:buClr>
                <a:schemeClr val="tx1"/>
              </a:buClr>
              <a:buFont typeface="Marlett" pitchFamily="2" charset="2"/>
              <a:buChar char="2"/>
            </a:pPr>
            <a:r>
              <a:rPr lang="zh-CN" altLang="en-US" sz="1800" b="1" smtClean="0">
                <a:solidFill>
                  <a:srgbClr val="003366"/>
                </a:solidFill>
              </a:rPr>
              <a:t>如果现有库存量满足毛需求量和安全库存的要求时，净需求量为</a:t>
            </a:r>
            <a:r>
              <a:rPr lang="en-US" altLang="zh-CN" sz="1800" b="1" smtClean="0">
                <a:solidFill>
                  <a:srgbClr val="003366"/>
                </a:solidFill>
              </a:rPr>
              <a:t>0</a:t>
            </a:r>
            <a:r>
              <a:rPr lang="zh-CN" altLang="en-US" sz="1800" b="1" smtClean="0">
                <a:solidFill>
                  <a:srgbClr val="003366"/>
                </a:solidFill>
              </a:rPr>
              <a:t>。</a:t>
            </a:r>
          </a:p>
          <a:p>
            <a:pPr lvl="1" eaLnBrk="1" hangingPunct="1">
              <a:lnSpc>
                <a:spcPct val="150000"/>
              </a:lnSpc>
              <a:spcBef>
                <a:spcPct val="0"/>
              </a:spcBef>
              <a:buClr>
                <a:schemeClr val="tx1"/>
              </a:buClr>
              <a:buFont typeface="Marlett" pitchFamily="2" charset="2"/>
              <a:buChar char="2"/>
            </a:pPr>
            <a:r>
              <a:rPr lang="zh-CN" altLang="en-US" sz="2000" b="1" smtClean="0">
                <a:solidFill>
                  <a:srgbClr val="003366"/>
                </a:solidFill>
              </a:rPr>
              <a:t>计划产出量（</a:t>
            </a:r>
            <a:r>
              <a:rPr lang="en-US" altLang="zh-CN" sz="2000" b="1" smtClean="0">
                <a:solidFill>
                  <a:srgbClr val="003366"/>
                </a:solidFill>
              </a:rPr>
              <a:t>Planned Order Receipts</a:t>
            </a:r>
            <a:r>
              <a:rPr lang="zh-CN" altLang="en-US" sz="2000" b="1" smtClean="0">
                <a:solidFill>
                  <a:srgbClr val="003366"/>
                </a:solidFill>
              </a:rPr>
              <a:t>）</a:t>
            </a:r>
            <a:r>
              <a:rPr lang="zh-CN" altLang="en-US" sz="2000" smtClean="0"/>
              <a:t>：在计算净需求时，如果出现净需求</a:t>
            </a:r>
            <a:r>
              <a:rPr lang="en-US" altLang="zh-CN" sz="2000" smtClean="0"/>
              <a:t>&gt;0</a:t>
            </a:r>
            <a:r>
              <a:rPr lang="zh-CN" altLang="en-US" sz="2000" smtClean="0"/>
              <a:t>，表示需求不能被现有库存所满足，因此，需要根据批量策略计算本时段的产出量。</a:t>
            </a:r>
          </a:p>
          <a:p>
            <a:pPr lvl="2" eaLnBrk="1" hangingPunct="1">
              <a:lnSpc>
                <a:spcPct val="150000"/>
              </a:lnSpc>
              <a:spcBef>
                <a:spcPct val="0"/>
              </a:spcBef>
              <a:buClr>
                <a:schemeClr val="tx1"/>
              </a:buClr>
              <a:buFont typeface="Marlett" pitchFamily="2" charset="2"/>
              <a:buChar char="2"/>
            </a:pPr>
            <a:r>
              <a:rPr lang="zh-CN" altLang="en-US" sz="1800" b="1" smtClean="0">
                <a:solidFill>
                  <a:srgbClr val="003366"/>
                </a:solidFill>
              </a:rPr>
              <a:t>计划产出量 </a:t>
            </a:r>
            <a:r>
              <a:rPr lang="en-US" altLang="zh-CN" sz="1800" b="1" smtClean="0">
                <a:solidFill>
                  <a:srgbClr val="003366"/>
                </a:solidFill>
              </a:rPr>
              <a:t>= </a:t>
            </a:r>
            <a:r>
              <a:rPr lang="en-US" altLang="zh-CN" sz="1800" b="1" i="1" smtClean="0">
                <a:solidFill>
                  <a:srgbClr val="003366"/>
                </a:solidFill>
              </a:rPr>
              <a:t>N</a:t>
            </a:r>
            <a:r>
              <a:rPr lang="en-US" altLang="zh-CN" sz="1800" b="1" smtClean="0">
                <a:solidFill>
                  <a:srgbClr val="003366"/>
                </a:solidFill>
              </a:rPr>
              <a:t> * </a:t>
            </a:r>
            <a:r>
              <a:rPr lang="zh-CN" altLang="en-US" sz="1800" b="1" smtClean="0">
                <a:solidFill>
                  <a:srgbClr val="003366"/>
                </a:solidFill>
              </a:rPr>
              <a:t>批量</a:t>
            </a:r>
          </a:p>
          <a:p>
            <a:pPr lvl="2" eaLnBrk="1" hangingPunct="1">
              <a:lnSpc>
                <a:spcPct val="150000"/>
              </a:lnSpc>
              <a:spcBef>
                <a:spcPct val="0"/>
              </a:spcBef>
              <a:buClr>
                <a:schemeClr val="tx1"/>
              </a:buClr>
              <a:buFont typeface="Marlett" pitchFamily="2" charset="2"/>
              <a:buChar char="2"/>
            </a:pPr>
            <a:r>
              <a:rPr lang="zh-CN" altLang="en-US" sz="1800" b="1" smtClean="0">
                <a:solidFill>
                  <a:srgbClr val="003366"/>
                </a:solidFill>
              </a:rPr>
              <a:t>满足：</a:t>
            </a:r>
            <a:r>
              <a:rPr lang="en-US" altLang="zh-CN" sz="1800" b="1" i="1" smtClean="0">
                <a:solidFill>
                  <a:srgbClr val="003366"/>
                </a:solidFill>
              </a:rPr>
              <a:t>N</a:t>
            </a:r>
            <a:r>
              <a:rPr lang="en-US" altLang="zh-CN" sz="1800" b="1" smtClean="0">
                <a:solidFill>
                  <a:srgbClr val="003366"/>
                </a:solidFill>
              </a:rPr>
              <a:t> * </a:t>
            </a:r>
            <a:r>
              <a:rPr lang="zh-CN" altLang="en-US" sz="1800" b="1" smtClean="0">
                <a:solidFill>
                  <a:srgbClr val="003366"/>
                </a:solidFill>
              </a:rPr>
              <a:t>批量 </a:t>
            </a:r>
            <a:r>
              <a:rPr lang="zh-CN" altLang="en-US" sz="1800" b="1" smtClean="0">
                <a:solidFill>
                  <a:srgbClr val="003366"/>
                </a:solidFill>
                <a:latin typeface="宋体" panose="02010600030101010101" pitchFamily="2" charset="-122"/>
              </a:rPr>
              <a:t>≥ 净需求 </a:t>
            </a:r>
            <a:r>
              <a:rPr lang="en-US" altLang="zh-CN" sz="1800" b="1" smtClean="0">
                <a:solidFill>
                  <a:srgbClr val="003366"/>
                </a:solidFill>
                <a:latin typeface="宋体" panose="02010600030101010101" pitchFamily="2" charset="-122"/>
              </a:rPr>
              <a:t>&gt; (</a:t>
            </a:r>
            <a:r>
              <a:rPr lang="en-US" altLang="zh-CN" sz="1800" b="1" i="1" smtClean="0">
                <a:solidFill>
                  <a:srgbClr val="003366"/>
                </a:solidFill>
              </a:rPr>
              <a:t>N</a:t>
            </a:r>
            <a:r>
              <a:rPr lang="en-US" altLang="zh-CN" sz="1800" b="1" smtClean="0">
                <a:solidFill>
                  <a:srgbClr val="003366"/>
                </a:solidFill>
              </a:rPr>
              <a:t> - 1) * </a:t>
            </a:r>
            <a:r>
              <a:rPr lang="zh-CN" altLang="en-US" sz="1800" b="1" smtClean="0">
                <a:solidFill>
                  <a:srgbClr val="003366"/>
                </a:solidFill>
              </a:rPr>
              <a:t>批量</a:t>
            </a:r>
          </a:p>
        </p:txBody>
      </p:sp>
      <p:sp>
        <p:nvSpPr>
          <p:cNvPr id="3379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 calcmode="lin" valueType="num">
                                      <p:cBhvr additive="base">
                                        <p:cTn id="7" dur="500" fill="hold"/>
                                        <p:tgtEl>
                                          <p:spTgt spid="250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0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3">
                                            <p:txEl>
                                              <p:pRg st="1" end="1"/>
                                            </p:txEl>
                                          </p:spTgt>
                                        </p:tgtEl>
                                        <p:attrNameLst>
                                          <p:attrName>style.visibility</p:attrName>
                                        </p:attrNameLst>
                                      </p:cBhvr>
                                      <p:to>
                                        <p:strVal val="visible"/>
                                      </p:to>
                                    </p:set>
                                    <p:anim calcmode="lin" valueType="num">
                                      <p:cBhvr additive="base">
                                        <p:cTn id="13" dur="500" fill="hold"/>
                                        <p:tgtEl>
                                          <p:spTgt spid="250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0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0883">
                                            <p:txEl>
                                              <p:pRg st="2" end="2"/>
                                            </p:txEl>
                                          </p:spTgt>
                                        </p:tgtEl>
                                        <p:attrNameLst>
                                          <p:attrName>style.visibility</p:attrName>
                                        </p:attrNameLst>
                                      </p:cBhvr>
                                      <p:to>
                                        <p:strVal val="visible"/>
                                      </p:to>
                                    </p:set>
                                    <p:anim calcmode="lin" valueType="num">
                                      <p:cBhvr additive="base">
                                        <p:cTn id="19" dur="500" fill="hold"/>
                                        <p:tgtEl>
                                          <p:spTgt spid="250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0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3">
                                            <p:txEl>
                                              <p:pRg st="3" end="3"/>
                                            </p:txEl>
                                          </p:spTgt>
                                        </p:tgtEl>
                                        <p:attrNameLst>
                                          <p:attrName>style.visibility</p:attrName>
                                        </p:attrNameLst>
                                      </p:cBhvr>
                                      <p:to>
                                        <p:strVal val="visible"/>
                                      </p:to>
                                    </p:set>
                                    <p:anim calcmode="lin" valueType="num">
                                      <p:cBhvr additive="base">
                                        <p:cTn id="25" dur="500" fill="hold"/>
                                        <p:tgtEl>
                                          <p:spTgt spid="250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0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0883">
                                            <p:txEl>
                                              <p:pRg st="4" end="4"/>
                                            </p:txEl>
                                          </p:spTgt>
                                        </p:tgtEl>
                                        <p:attrNameLst>
                                          <p:attrName>style.visibility</p:attrName>
                                        </p:attrNameLst>
                                      </p:cBhvr>
                                      <p:to>
                                        <p:strVal val="visible"/>
                                      </p:to>
                                    </p:set>
                                    <p:anim calcmode="lin" valueType="num">
                                      <p:cBhvr additive="base">
                                        <p:cTn id="31" dur="500" fill="hold"/>
                                        <p:tgtEl>
                                          <p:spTgt spid="250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0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0883">
                                            <p:txEl>
                                              <p:pRg st="5" end="5"/>
                                            </p:txEl>
                                          </p:spTgt>
                                        </p:tgtEl>
                                        <p:attrNameLst>
                                          <p:attrName>style.visibility</p:attrName>
                                        </p:attrNameLst>
                                      </p:cBhvr>
                                      <p:to>
                                        <p:strVal val="visible"/>
                                      </p:to>
                                    </p:set>
                                    <p:anim calcmode="lin" valueType="num">
                                      <p:cBhvr additive="base">
                                        <p:cTn id="37" dur="500" fill="hold"/>
                                        <p:tgtEl>
                                          <p:spTgt spid="250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0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0883">
                                            <p:txEl>
                                              <p:pRg st="6" end="6"/>
                                            </p:txEl>
                                          </p:spTgt>
                                        </p:tgtEl>
                                        <p:attrNameLst>
                                          <p:attrName>style.visibility</p:attrName>
                                        </p:attrNameLst>
                                      </p:cBhvr>
                                      <p:to>
                                        <p:strVal val="visible"/>
                                      </p:to>
                                    </p:set>
                                    <p:anim calcmode="lin" valueType="num">
                                      <p:cBhvr additive="base">
                                        <p:cTn id="43" dur="500" fill="hold"/>
                                        <p:tgtEl>
                                          <p:spTgt spid="250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08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52931"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t>基本数量概念：</a:t>
            </a:r>
          </a:p>
          <a:p>
            <a:pPr lvl="1" eaLnBrk="1" hangingPunct="1">
              <a:lnSpc>
                <a:spcPct val="150000"/>
              </a:lnSpc>
              <a:spcBef>
                <a:spcPct val="0"/>
              </a:spcBef>
              <a:buClr>
                <a:schemeClr val="tx1"/>
              </a:buClr>
              <a:buFont typeface="Marlett" pitchFamily="2" charset="2"/>
              <a:buChar char="2"/>
            </a:pPr>
            <a:r>
              <a:rPr lang="zh-CN" altLang="en-US" sz="2400" b="1" smtClean="0">
                <a:solidFill>
                  <a:srgbClr val="003366"/>
                </a:solidFill>
              </a:rPr>
              <a:t>计划投入量（</a:t>
            </a:r>
            <a:r>
              <a:rPr lang="en-US" altLang="zh-CN" sz="2400" b="1" smtClean="0">
                <a:solidFill>
                  <a:srgbClr val="003366"/>
                </a:solidFill>
              </a:rPr>
              <a:t>Planned Order Releases</a:t>
            </a:r>
            <a:r>
              <a:rPr lang="zh-CN" altLang="en-US" sz="2400" b="1" smtClean="0">
                <a:solidFill>
                  <a:srgbClr val="003366"/>
                </a:solidFill>
              </a:rPr>
              <a:t>）</a:t>
            </a:r>
            <a:r>
              <a:rPr lang="zh-CN" altLang="en-US" sz="2400" smtClean="0"/>
              <a:t>：根据计划产出量、提前期等数据计算得到的计划投入数量。</a:t>
            </a:r>
          </a:p>
          <a:p>
            <a:pPr lvl="1" eaLnBrk="1" hangingPunct="1">
              <a:lnSpc>
                <a:spcPct val="150000"/>
              </a:lnSpc>
              <a:spcBef>
                <a:spcPct val="0"/>
              </a:spcBef>
              <a:buClr>
                <a:schemeClr val="tx1"/>
              </a:buClr>
              <a:buFont typeface="Marlett" pitchFamily="2" charset="2"/>
              <a:buChar char="2"/>
            </a:pPr>
            <a:r>
              <a:rPr lang="zh-CN" altLang="en-US" sz="2400" b="1" smtClean="0">
                <a:solidFill>
                  <a:srgbClr val="003366"/>
                </a:solidFill>
              </a:rPr>
              <a:t>可供销售量（</a:t>
            </a:r>
            <a:r>
              <a:rPr lang="en-US" altLang="zh-CN" sz="2400" b="1" smtClean="0">
                <a:solidFill>
                  <a:srgbClr val="003366"/>
                </a:solidFill>
              </a:rPr>
              <a:t>Available to Promise</a:t>
            </a:r>
            <a:r>
              <a:rPr lang="zh-CN" altLang="en-US" sz="2400" b="1" smtClean="0">
                <a:solidFill>
                  <a:srgbClr val="003366"/>
                </a:solidFill>
              </a:rPr>
              <a:t>，</a:t>
            </a:r>
            <a:r>
              <a:rPr lang="en-US" altLang="zh-CN" sz="2400" b="1" smtClean="0">
                <a:solidFill>
                  <a:srgbClr val="003366"/>
                </a:solidFill>
              </a:rPr>
              <a:t>ATP</a:t>
            </a:r>
            <a:r>
              <a:rPr lang="zh-CN" altLang="en-US" sz="2400" b="1" smtClean="0">
                <a:solidFill>
                  <a:srgbClr val="003366"/>
                </a:solidFill>
              </a:rPr>
              <a:t>）</a:t>
            </a:r>
            <a:r>
              <a:rPr lang="zh-CN" altLang="en-US" sz="2400" smtClean="0"/>
              <a:t>：可承诺量、待分配量，是主生产计划量满足实际需求量后的剩余，是销售部门可以销售的产品数量。</a:t>
            </a:r>
          </a:p>
          <a:p>
            <a:pPr lvl="2" eaLnBrk="1" hangingPunct="1">
              <a:lnSpc>
                <a:spcPct val="150000"/>
              </a:lnSpc>
              <a:spcBef>
                <a:spcPct val="0"/>
              </a:spcBef>
              <a:buClr>
                <a:schemeClr val="tx1"/>
              </a:buClr>
              <a:buFont typeface="Marlett" pitchFamily="2" charset="2"/>
              <a:buChar char="2"/>
            </a:pPr>
            <a:r>
              <a:rPr lang="zh-CN" altLang="en-US" sz="2000" smtClean="0">
                <a:solidFill>
                  <a:srgbClr val="003366"/>
                </a:solidFill>
              </a:rPr>
              <a:t>  </a:t>
            </a:r>
            <a:r>
              <a:rPr lang="en-US" altLang="zh-CN" sz="2000" b="1" smtClean="0">
                <a:solidFill>
                  <a:srgbClr val="003366"/>
                </a:solidFill>
              </a:rPr>
              <a:t>ATP = </a:t>
            </a:r>
            <a:r>
              <a:rPr lang="zh-CN" altLang="en-US" sz="2000" b="1" smtClean="0">
                <a:solidFill>
                  <a:srgbClr val="003366"/>
                </a:solidFill>
              </a:rPr>
              <a:t>本时段计划产出量 </a:t>
            </a:r>
            <a:r>
              <a:rPr lang="en-US" altLang="zh-CN" sz="2000" b="1" smtClean="0">
                <a:solidFill>
                  <a:srgbClr val="003366"/>
                </a:solidFill>
              </a:rPr>
              <a:t>+ </a:t>
            </a:r>
            <a:r>
              <a:rPr lang="zh-CN" altLang="en-US" sz="2000" b="1" smtClean="0">
                <a:solidFill>
                  <a:srgbClr val="003366"/>
                </a:solidFill>
              </a:rPr>
              <a:t>本时段计划接收量 </a:t>
            </a:r>
            <a:r>
              <a:rPr lang="en-US" altLang="zh-CN" sz="2000" b="1" smtClean="0">
                <a:solidFill>
                  <a:srgbClr val="003366"/>
                </a:solidFill>
              </a:rPr>
              <a:t>– </a:t>
            </a:r>
            <a:r>
              <a:rPr lang="zh-CN" altLang="en-US" sz="2000" b="1" smtClean="0">
                <a:solidFill>
                  <a:srgbClr val="003366"/>
                </a:solidFill>
              </a:rPr>
              <a:t>下一次出现计划产出量之前各时段订单量之和</a:t>
            </a:r>
          </a:p>
        </p:txBody>
      </p:sp>
      <p:sp>
        <p:nvSpPr>
          <p:cNvPr id="3482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1" end="1"/>
                                            </p:txEl>
                                          </p:spTgt>
                                        </p:tgtEl>
                                        <p:attrNameLst>
                                          <p:attrName>style.visibility</p:attrName>
                                        </p:attrNameLst>
                                      </p:cBhvr>
                                      <p:to>
                                        <p:strVal val="visible"/>
                                      </p:to>
                                    </p:set>
                                    <p:anim calcmode="lin" valueType="num">
                                      <p:cBhvr additive="base">
                                        <p:cTn id="13"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2" end="2"/>
                                            </p:txEl>
                                          </p:spTgt>
                                        </p:tgtEl>
                                        <p:attrNameLst>
                                          <p:attrName>style.visibility</p:attrName>
                                        </p:attrNameLst>
                                      </p:cBhvr>
                                      <p:to>
                                        <p:strVal val="visible"/>
                                      </p:to>
                                    </p:set>
                                    <p:anim calcmode="lin" valueType="num">
                                      <p:cBhvr additive="base">
                                        <p:cTn id="19"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1">
                                            <p:txEl>
                                              <p:pRg st="3" end="3"/>
                                            </p:txEl>
                                          </p:spTgt>
                                        </p:tgtEl>
                                        <p:attrNameLst>
                                          <p:attrName>style.visibility</p:attrName>
                                        </p:attrNameLst>
                                      </p:cBhvr>
                                      <p:to>
                                        <p:strVal val="visible"/>
                                      </p:to>
                                    </p:set>
                                    <p:anim calcmode="lin" valueType="num">
                                      <p:cBhvr additive="base">
                                        <p:cTn id="25" dur="500" fill="hold"/>
                                        <p:tgtEl>
                                          <p:spTgt spid="2529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230403" name="Rectangle 3"/>
          <p:cNvSpPr>
            <a:spLocks noGrp="1" noChangeArrowheads="1"/>
          </p:cNvSpPr>
          <p:nvPr>
            <p:ph type="body" idx="1"/>
          </p:nvPr>
        </p:nvSpPr>
        <p:spPr>
          <a:xfrm>
            <a:off x="381000" y="151765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计算过程：</a:t>
            </a:r>
          </a:p>
        </p:txBody>
      </p:sp>
      <p:sp>
        <p:nvSpPr>
          <p:cNvPr id="3584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
        <p:nvSpPr>
          <p:cNvPr id="35845" name="Text Box 6"/>
          <p:cNvSpPr txBox="1">
            <a:spLocks noChangeArrowheads="1"/>
          </p:cNvSpPr>
          <p:nvPr/>
        </p:nvSpPr>
        <p:spPr bwMode="auto">
          <a:xfrm>
            <a:off x="4629150" y="1460500"/>
            <a:ext cx="1697038" cy="165100"/>
          </a:xfrm>
          <a:prstGeom prst="rect">
            <a:avLst/>
          </a:prstGeom>
          <a:solidFill>
            <a:srgbClr val="FFCC00"/>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毛需求计算</a:t>
            </a:r>
          </a:p>
        </p:txBody>
      </p:sp>
      <p:sp>
        <p:nvSpPr>
          <p:cNvPr id="35846" name="Text Box 7"/>
          <p:cNvSpPr txBox="1">
            <a:spLocks noChangeArrowheads="1"/>
          </p:cNvSpPr>
          <p:nvPr/>
        </p:nvSpPr>
        <p:spPr bwMode="auto">
          <a:xfrm>
            <a:off x="4629150" y="2387600"/>
            <a:ext cx="1697038" cy="161925"/>
          </a:xfrm>
          <a:prstGeom prst="rect">
            <a:avLst/>
          </a:prstGeom>
          <a:solidFill>
            <a:srgbClr val="FFCC00"/>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计划接收量计算</a:t>
            </a:r>
          </a:p>
        </p:txBody>
      </p:sp>
      <p:sp>
        <p:nvSpPr>
          <p:cNvPr id="35847" name="Text Box 8"/>
          <p:cNvSpPr txBox="1">
            <a:spLocks noChangeArrowheads="1"/>
          </p:cNvSpPr>
          <p:nvPr/>
        </p:nvSpPr>
        <p:spPr bwMode="auto">
          <a:xfrm>
            <a:off x="4629150" y="3462338"/>
            <a:ext cx="1697038" cy="349250"/>
          </a:xfrm>
          <a:prstGeom prst="rect">
            <a:avLst/>
          </a:prstGeom>
          <a:solidFill>
            <a:srgbClr val="FFCC00"/>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预计可用库存计算</a:t>
            </a:r>
          </a:p>
          <a:p>
            <a:pPr algn="ctr">
              <a:spcBef>
                <a:spcPct val="0"/>
              </a:spcBef>
              <a:buClrTx/>
              <a:buSzTx/>
              <a:buFontTx/>
              <a:buNone/>
            </a:pPr>
            <a:r>
              <a:rPr kumimoji="1" lang="zh-CN" altLang="en-US" sz="1100" b="0">
                <a:latin typeface="Times New Roman" panose="02020603050405020304" pitchFamily="18" charset="0"/>
              </a:rPr>
              <a:t>净需求量计算</a:t>
            </a:r>
          </a:p>
        </p:txBody>
      </p:sp>
      <p:sp>
        <p:nvSpPr>
          <p:cNvPr id="35848" name="AutoShape 9"/>
          <p:cNvSpPr>
            <a:spLocks noChangeArrowheads="1"/>
          </p:cNvSpPr>
          <p:nvPr/>
        </p:nvSpPr>
        <p:spPr bwMode="auto">
          <a:xfrm>
            <a:off x="4494213" y="4062413"/>
            <a:ext cx="1966912" cy="568325"/>
          </a:xfrm>
          <a:prstGeom prst="flowChartDecision">
            <a:avLst/>
          </a:prstGeom>
          <a:solidFill>
            <a:srgbClr val="CCECFF"/>
          </a:solidFill>
          <a:ln w="9525">
            <a:solidFill>
              <a:srgbClr val="000000"/>
            </a:solidFill>
            <a:miter lim="800000"/>
            <a:headEnd/>
            <a:tailEnd/>
          </a:ln>
        </p:spPr>
        <p:txBody>
          <a:bodyPr lIns="18000" r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100" b="0" dirty="0">
                <a:latin typeface="Times New Roman" panose="02020603050405020304" pitchFamily="18" charset="0"/>
              </a:rPr>
              <a:t>净需求大于</a:t>
            </a:r>
            <a:r>
              <a:rPr kumimoji="1" lang="en-US" altLang="zh-CN" sz="1100" b="0" dirty="0">
                <a:latin typeface="Times New Roman" panose="02020603050405020304" pitchFamily="18" charset="0"/>
              </a:rPr>
              <a:t>0</a:t>
            </a:r>
            <a:r>
              <a:rPr kumimoji="1" lang="zh-CN" altLang="en-US" sz="1100" b="0" dirty="0">
                <a:latin typeface="Times New Roman" panose="02020603050405020304" pitchFamily="18" charset="0"/>
              </a:rPr>
              <a:t>？</a:t>
            </a:r>
          </a:p>
        </p:txBody>
      </p:sp>
      <p:sp>
        <p:nvSpPr>
          <p:cNvPr id="35849" name="Text Box 10"/>
          <p:cNvSpPr txBox="1">
            <a:spLocks noChangeArrowheads="1"/>
          </p:cNvSpPr>
          <p:nvPr/>
        </p:nvSpPr>
        <p:spPr bwMode="auto">
          <a:xfrm>
            <a:off x="4629150" y="4806950"/>
            <a:ext cx="1697038" cy="161925"/>
          </a:xfrm>
          <a:prstGeom prst="rect">
            <a:avLst/>
          </a:prstGeom>
          <a:solidFill>
            <a:srgbClr val="FFCC00"/>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计划产出量计算</a:t>
            </a:r>
          </a:p>
        </p:txBody>
      </p:sp>
      <p:sp>
        <p:nvSpPr>
          <p:cNvPr id="35850" name="Text Box 11"/>
          <p:cNvSpPr txBox="1">
            <a:spLocks noChangeArrowheads="1"/>
          </p:cNvSpPr>
          <p:nvPr/>
        </p:nvSpPr>
        <p:spPr bwMode="auto">
          <a:xfrm>
            <a:off x="4629150" y="5702300"/>
            <a:ext cx="1697038" cy="161925"/>
          </a:xfrm>
          <a:prstGeom prst="rect">
            <a:avLst/>
          </a:prstGeom>
          <a:solidFill>
            <a:srgbClr val="FFCC00"/>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计划投入量计算</a:t>
            </a:r>
          </a:p>
        </p:txBody>
      </p:sp>
      <p:sp>
        <p:nvSpPr>
          <p:cNvPr id="35851" name="AutoShape 12"/>
          <p:cNvSpPr>
            <a:spLocks noChangeArrowheads="1"/>
          </p:cNvSpPr>
          <p:nvPr/>
        </p:nvSpPr>
        <p:spPr bwMode="auto">
          <a:xfrm>
            <a:off x="4787900" y="463550"/>
            <a:ext cx="1379538" cy="190500"/>
          </a:xfrm>
          <a:prstGeom prst="flowChartTerminator">
            <a:avLst/>
          </a:prstGeom>
          <a:solidFill>
            <a:schemeClr val="accent2">
              <a:lumMod val="20000"/>
              <a:lumOff val="80000"/>
            </a:schemeClr>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开始</a:t>
            </a:r>
          </a:p>
        </p:txBody>
      </p:sp>
      <p:sp>
        <p:nvSpPr>
          <p:cNvPr id="35852" name="AutoShape 13"/>
          <p:cNvSpPr>
            <a:spLocks noChangeArrowheads="1"/>
          </p:cNvSpPr>
          <p:nvPr/>
        </p:nvSpPr>
        <p:spPr bwMode="auto">
          <a:xfrm>
            <a:off x="4238625" y="823913"/>
            <a:ext cx="2476500" cy="417512"/>
          </a:xfrm>
          <a:prstGeom prst="flowChartInputOutpu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zh-CN" altLang="en-US" sz="1100" b="0" dirty="0">
                <a:latin typeface="Times New Roman" panose="02020603050405020304" pitchFamily="18" charset="0"/>
              </a:rPr>
              <a:t>订单、预测、时区、系统设置</a:t>
            </a:r>
          </a:p>
        </p:txBody>
      </p:sp>
      <p:sp>
        <p:nvSpPr>
          <p:cNvPr id="35853" name="AutoShape 14"/>
          <p:cNvSpPr>
            <a:spLocks noChangeArrowheads="1"/>
          </p:cNvSpPr>
          <p:nvPr/>
        </p:nvSpPr>
        <p:spPr bwMode="auto">
          <a:xfrm>
            <a:off x="4359275" y="1858963"/>
            <a:ext cx="2236788" cy="269875"/>
          </a:xfrm>
          <a:prstGeom prst="flowChartInputOutpu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zh-CN" altLang="en-US" sz="1100" b="0">
                <a:latin typeface="Times New Roman" panose="02020603050405020304" pitchFamily="18" charset="0"/>
              </a:rPr>
              <a:t>已投入的计划</a:t>
            </a:r>
          </a:p>
        </p:txBody>
      </p:sp>
      <p:sp>
        <p:nvSpPr>
          <p:cNvPr id="35854" name="AutoShape 15"/>
          <p:cNvSpPr>
            <a:spLocks noChangeArrowheads="1"/>
          </p:cNvSpPr>
          <p:nvPr/>
        </p:nvSpPr>
        <p:spPr bwMode="auto">
          <a:xfrm>
            <a:off x="4329113" y="2822575"/>
            <a:ext cx="2297112" cy="381000"/>
          </a:xfrm>
          <a:prstGeom prst="flowChartInputOutpu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zh-CN" altLang="en-US" sz="1100" b="0">
                <a:latin typeface="Times New Roman" panose="02020603050405020304" pitchFamily="18" charset="0"/>
              </a:rPr>
              <a:t>现可用库存量、安全库存量</a:t>
            </a:r>
          </a:p>
        </p:txBody>
      </p:sp>
      <p:sp>
        <p:nvSpPr>
          <p:cNvPr id="35855" name="AutoShape 16"/>
          <p:cNvSpPr>
            <a:spLocks noChangeArrowheads="1"/>
          </p:cNvSpPr>
          <p:nvPr/>
        </p:nvSpPr>
        <p:spPr bwMode="auto">
          <a:xfrm>
            <a:off x="4329113" y="5168900"/>
            <a:ext cx="2297112" cy="298450"/>
          </a:xfrm>
          <a:prstGeom prst="flowChartInputOutput">
            <a:avLst/>
          </a:prstGeom>
          <a:solidFill>
            <a:srgbClr val="CC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1" lang="zh-CN" altLang="en-US" sz="1100" b="0">
                <a:latin typeface="Times New Roman" panose="02020603050405020304" pitchFamily="18" charset="0"/>
              </a:rPr>
              <a:t>提前期、成品率</a:t>
            </a:r>
          </a:p>
        </p:txBody>
      </p:sp>
      <p:sp>
        <p:nvSpPr>
          <p:cNvPr id="35856" name="AutoShape 17"/>
          <p:cNvSpPr>
            <a:spLocks noChangeArrowheads="1"/>
          </p:cNvSpPr>
          <p:nvPr/>
        </p:nvSpPr>
        <p:spPr bwMode="auto">
          <a:xfrm>
            <a:off x="4787900" y="6580188"/>
            <a:ext cx="1379538" cy="201612"/>
          </a:xfrm>
          <a:prstGeom prst="flowChartTerminator">
            <a:avLst/>
          </a:prstGeom>
          <a:solidFill>
            <a:schemeClr val="accent2">
              <a:lumMod val="20000"/>
              <a:lumOff val="80000"/>
            </a:schemeClr>
          </a:solidFill>
          <a:ln w="9525">
            <a:solidFill>
              <a:srgbClr val="000000"/>
            </a:solidFill>
            <a:miter lim="800000"/>
            <a:headEnd/>
            <a:tailEnd/>
          </a:ln>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结束</a:t>
            </a:r>
          </a:p>
        </p:txBody>
      </p:sp>
      <p:sp>
        <p:nvSpPr>
          <p:cNvPr id="35857" name="Line 18"/>
          <p:cNvSpPr>
            <a:spLocks noChangeShapeType="1"/>
          </p:cNvSpPr>
          <p:nvPr/>
        </p:nvSpPr>
        <p:spPr bwMode="auto">
          <a:xfrm>
            <a:off x="5472113" y="668338"/>
            <a:ext cx="4762" cy="158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19"/>
          <p:cNvSpPr>
            <a:spLocks noChangeShapeType="1"/>
          </p:cNvSpPr>
          <p:nvPr/>
        </p:nvSpPr>
        <p:spPr bwMode="auto">
          <a:xfrm>
            <a:off x="5476875" y="123825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0"/>
          <p:cNvSpPr>
            <a:spLocks noChangeShapeType="1"/>
          </p:cNvSpPr>
          <p:nvPr/>
        </p:nvSpPr>
        <p:spPr bwMode="auto">
          <a:xfrm>
            <a:off x="5472113" y="1633538"/>
            <a:ext cx="4762" cy="215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1"/>
          <p:cNvSpPr>
            <a:spLocks noChangeShapeType="1"/>
          </p:cNvSpPr>
          <p:nvPr/>
        </p:nvSpPr>
        <p:spPr bwMode="auto">
          <a:xfrm>
            <a:off x="5476875" y="2125663"/>
            <a:ext cx="0" cy="2619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2"/>
          <p:cNvSpPr>
            <a:spLocks noChangeShapeType="1"/>
          </p:cNvSpPr>
          <p:nvPr/>
        </p:nvSpPr>
        <p:spPr bwMode="auto">
          <a:xfrm>
            <a:off x="5476875" y="2557463"/>
            <a:ext cx="0" cy="268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Line 23"/>
          <p:cNvSpPr>
            <a:spLocks noChangeShapeType="1"/>
          </p:cNvSpPr>
          <p:nvPr/>
        </p:nvSpPr>
        <p:spPr bwMode="auto">
          <a:xfrm>
            <a:off x="5476875" y="3217863"/>
            <a:ext cx="0" cy="2492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3" name="Line 24"/>
          <p:cNvSpPr>
            <a:spLocks noChangeShapeType="1"/>
          </p:cNvSpPr>
          <p:nvPr/>
        </p:nvSpPr>
        <p:spPr bwMode="auto">
          <a:xfrm>
            <a:off x="5476875" y="3825875"/>
            <a:ext cx="0" cy="241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4" name="Line 25"/>
          <p:cNvSpPr>
            <a:spLocks noChangeShapeType="1"/>
          </p:cNvSpPr>
          <p:nvPr/>
        </p:nvSpPr>
        <p:spPr bwMode="auto">
          <a:xfrm>
            <a:off x="5476875" y="4627563"/>
            <a:ext cx="0" cy="179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5" name="AutoShape 26"/>
          <p:cNvSpPr>
            <a:spLocks noChangeArrowheads="1"/>
          </p:cNvSpPr>
          <p:nvPr/>
        </p:nvSpPr>
        <p:spPr bwMode="auto">
          <a:xfrm>
            <a:off x="4614863" y="6083300"/>
            <a:ext cx="1725612" cy="341313"/>
          </a:xfrm>
          <a:prstGeom prst="flowChartDecision">
            <a:avLst/>
          </a:prstGeom>
          <a:solidFill>
            <a:srgbClr val="CCEC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zh-CN" altLang="en-US" sz="1100" b="0">
                <a:latin typeface="Times New Roman" panose="02020603050405020304" pitchFamily="18" charset="0"/>
              </a:rPr>
              <a:t>完成？</a:t>
            </a:r>
          </a:p>
        </p:txBody>
      </p:sp>
      <p:sp>
        <p:nvSpPr>
          <p:cNvPr id="35866" name="Line 27"/>
          <p:cNvSpPr>
            <a:spLocks noChangeShapeType="1"/>
          </p:cNvSpPr>
          <p:nvPr/>
        </p:nvSpPr>
        <p:spPr bwMode="auto">
          <a:xfrm flipH="1">
            <a:off x="5476875" y="4949825"/>
            <a:ext cx="0" cy="212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7" name="Line 28"/>
          <p:cNvSpPr>
            <a:spLocks noChangeShapeType="1"/>
          </p:cNvSpPr>
          <p:nvPr/>
        </p:nvSpPr>
        <p:spPr bwMode="auto">
          <a:xfrm flipH="1">
            <a:off x="5476875" y="5483225"/>
            <a:ext cx="1588" cy="2301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8" name="Line 29"/>
          <p:cNvSpPr>
            <a:spLocks noChangeShapeType="1"/>
          </p:cNvSpPr>
          <p:nvPr/>
        </p:nvSpPr>
        <p:spPr bwMode="auto">
          <a:xfrm>
            <a:off x="5476875" y="5868988"/>
            <a:ext cx="0" cy="215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9" name="Line 30"/>
          <p:cNvSpPr>
            <a:spLocks noChangeShapeType="1"/>
          </p:cNvSpPr>
          <p:nvPr/>
        </p:nvSpPr>
        <p:spPr bwMode="auto">
          <a:xfrm>
            <a:off x="5476875" y="6421438"/>
            <a:ext cx="0" cy="165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Line 32"/>
          <p:cNvSpPr>
            <a:spLocks noChangeShapeType="1"/>
          </p:cNvSpPr>
          <p:nvPr/>
        </p:nvSpPr>
        <p:spPr bwMode="auto">
          <a:xfrm flipH="1">
            <a:off x="3581400" y="4341813"/>
            <a:ext cx="9350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33"/>
          <p:cNvSpPr>
            <a:spLocks noChangeShapeType="1"/>
          </p:cNvSpPr>
          <p:nvPr/>
        </p:nvSpPr>
        <p:spPr bwMode="auto">
          <a:xfrm>
            <a:off x="3581400" y="4343400"/>
            <a:ext cx="0" cy="1663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34"/>
          <p:cNvSpPr>
            <a:spLocks noChangeShapeType="1"/>
          </p:cNvSpPr>
          <p:nvPr/>
        </p:nvSpPr>
        <p:spPr bwMode="auto">
          <a:xfrm>
            <a:off x="3581400" y="6007100"/>
            <a:ext cx="18605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5873" name="Group 35"/>
          <p:cNvGrpSpPr>
            <a:grpSpLocks/>
          </p:cNvGrpSpPr>
          <p:nvPr/>
        </p:nvGrpSpPr>
        <p:grpSpPr bwMode="auto">
          <a:xfrm>
            <a:off x="6283325" y="1500188"/>
            <a:ext cx="1260475" cy="4745037"/>
            <a:chOff x="7246" y="3673"/>
            <a:chExt cx="1260" cy="9527"/>
          </a:xfrm>
        </p:grpSpPr>
        <p:sp>
          <p:nvSpPr>
            <p:cNvPr id="35878" name="Line 36"/>
            <p:cNvSpPr>
              <a:spLocks noChangeShapeType="1"/>
            </p:cNvSpPr>
            <p:nvPr/>
          </p:nvSpPr>
          <p:spPr bwMode="auto">
            <a:xfrm>
              <a:off x="7246" y="132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9" name="Line 37"/>
            <p:cNvSpPr>
              <a:spLocks noChangeShapeType="1"/>
            </p:cNvSpPr>
            <p:nvPr/>
          </p:nvSpPr>
          <p:spPr bwMode="auto">
            <a:xfrm flipV="1">
              <a:off x="8506" y="3673"/>
              <a:ext cx="0" cy="9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38"/>
            <p:cNvSpPr>
              <a:spLocks noChangeShapeType="1"/>
            </p:cNvSpPr>
            <p:nvPr/>
          </p:nvSpPr>
          <p:spPr bwMode="auto">
            <a:xfrm flipH="1">
              <a:off x="7276" y="3673"/>
              <a:ext cx="12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74" name="Text Box 39"/>
          <p:cNvSpPr txBox="1">
            <a:spLocks noChangeArrowheads="1"/>
          </p:cNvSpPr>
          <p:nvPr/>
        </p:nvSpPr>
        <p:spPr bwMode="auto">
          <a:xfrm>
            <a:off x="5441950" y="4591050"/>
            <a:ext cx="6604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100" b="0">
                <a:latin typeface="Times New Roman" panose="02020603050405020304" pitchFamily="18" charset="0"/>
              </a:rPr>
              <a:t>YES</a:t>
            </a:r>
          </a:p>
        </p:txBody>
      </p:sp>
      <p:sp>
        <p:nvSpPr>
          <p:cNvPr id="35875" name="Text Box 40"/>
          <p:cNvSpPr txBox="1">
            <a:spLocks noChangeArrowheads="1"/>
          </p:cNvSpPr>
          <p:nvPr/>
        </p:nvSpPr>
        <p:spPr bwMode="auto">
          <a:xfrm>
            <a:off x="6467475" y="6083300"/>
            <a:ext cx="6604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100" b="0">
                <a:latin typeface="Times New Roman" panose="02020603050405020304" pitchFamily="18" charset="0"/>
              </a:rPr>
              <a:t>NO</a:t>
            </a:r>
          </a:p>
        </p:txBody>
      </p:sp>
      <p:sp>
        <p:nvSpPr>
          <p:cNvPr id="35876" name="Text Box 41"/>
          <p:cNvSpPr txBox="1">
            <a:spLocks noChangeArrowheads="1"/>
          </p:cNvSpPr>
          <p:nvPr/>
        </p:nvSpPr>
        <p:spPr bwMode="auto">
          <a:xfrm>
            <a:off x="3767138" y="4152900"/>
            <a:ext cx="6604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100" b="0">
                <a:latin typeface="Times New Roman" panose="02020603050405020304" pitchFamily="18" charset="0"/>
              </a:rPr>
              <a:t>NO</a:t>
            </a:r>
          </a:p>
        </p:txBody>
      </p:sp>
      <p:sp>
        <p:nvSpPr>
          <p:cNvPr id="35877" name="Text Box 42"/>
          <p:cNvSpPr txBox="1">
            <a:spLocks noChangeArrowheads="1"/>
          </p:cNvSpPr>
          <p:nvPr/>
        </p:nvSpPr>
        <p:spPr bwMode="auto">
          <a:xfrm>
            <a:off x="5497513" y="6410325"/>
            <a:ext cx="6604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96000"/>
              </a:lnSpc>
              <a:spcBef>
                <a:spcPct val="0"/>
              </a:spcBef>
              <a:buClrTx/>
              <a:buSzTx/>
              <a:buFontTx/>
              <a:buNone/>
            </a:pPr>
            <a:r>
              <a:rPr kumimoji="1" lang="en-US" altLang="zh-CN" sz="1100" b="0">
                <a:latin typeface="Times New Roman" panose="02020603050405020304" pitchFamily="18" charset="0"/>
              </a:rPr>
              <a:t>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
        <p:nvSpPr>
          <p:cNvPr id="36867" name="Rectangle 3"/>
          <p:cNvSpPr>
            <a:spLocks noGrp="1" noChangeArrowheads="1"/>
          </p:cNvSpPr>
          <p:nvPr>
            <p:ph type="body" idx="1"/>
          </p:nvPr>
        </p:nvSpPr>
        <p:spPr>
          <a:xfrm>
            <a:off x="457200" y="13716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1800" b="1" smtClean="0"/>
              <a:t>基本数量概念：</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预测量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订单量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毛需求量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计划接收量（</a:t>
            </a:r>
            <a:r>
              <a:rPr lang="en-US" altLang="zh-CN" sz="1600" b="1" smtClean="0">
                <a:solidFill>
                  <a:srgbClr val="003366"/>
                </a:solidFill>
              </a:rPr>
              <a:t>Scheduled Receipts</a:t>
            </a:r>
            <a:r>
              <a:rPr lang="zh-CN" altLang="en-US" sz="1600" b="1" smtClean="0">
                <a:solidFill>
                  <a:srgbClr val="003366"/>
                </a:solidFill>
              </a:rPr>
              <a:t>）</a:t>
            </a:r>
            <a:endParaRPr lang="zh-CN" altLang="en-US" sz="1600" b="1" smtClean="0"/>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预计可用库存量（</a:t>
            </a:r>
            <a:r>
              <a:rPr lang="en-US" altLang="zh-CN" sz="1600" b="1" smtClean="0">
                <a:solidFill>
                  <a:srgbClr val="003366"/>
                </a:solidFill>
              </a:rPr>
              <a:t>Projected Available Balance</a:t>
            </a:r>
            <a:r>
              <a:rPr lang="zh-CN" altLang="en-US" sz="1600" b="1" smtClean="0">
                <a:solidFill>
                  <a:srgbClr val="003366"/>
                </a:solidFill>
              </a:rPr>
              <a:t>，</a:t>
            </a:r>
            <a:r>
              <a:rPr lang="en-US" altLang="zh-CN" sz="1600" b="1" smtClean="0">
                <a:solidFill>
                  <a:srgbClr val="003366"/>
                </a:solidFill>
              </a:rPr>
              <a:t>PAB</a:t>
            </a:r>
            <a:r>
              <a:rPr lang="zh-CN" altLang="en-US" sz="1600" b="1" smtClean="0">
                <a:solidFill>
                  <a:srgbClr val="003366"/>
                </a:solidFill>
              </a:rPr>
              <a:t>）</a:t>
            </a:r>
            <a:r>
              <a:rPr lang="en-US" altLang="zh-CN" sz="1600" b="1" smtClean="0">
                <a:solidFill>
                  <a:srgbClr val="003366"/>
                </a:solidFill>
              </a:rPr>
              <a:t>= </a:t>
            </a:r>
            <a:r>
              <a:rPr lang="zh-CN" altLang="en-US" sz="1600" b="1" smtClean="0">
                <a:solidFill>
                  <a:srgbClr val="003366"/>
                </a:solidFill>
              </a:rPr>
              <a:t>前一时段末的</a:t>
            </a:r>
            <a:r>
              <a:rPr lang="en-US" altLang="zh-CN" sz="1600" b="1" smtClean="0">
                <a:solidFill>
                  <a:srgbClr val="003366"/>
                </a:solidFill>
              </a:rPr>
              <a:t>PAB + </a:t>
            </a:r>
            <a:r>
              <a:rPr lang="zh-CN" altLang="en-US" sz="1600" b="1" smtClean="0">
                <a:solidFill>
                  <a:srgbClr val="003366"/>
                </a:solidFill>
              </a:rPr>
              <a:t>本时段计划接收量 </a:t>
            </a:r>
            <a:r>
              <a:rPr lang="en-US" altLang="zh-CN" sz="1600" b="1" smtClean="0">
                <a:solidFill>
                  <a:srgbClr val="003366"/>
                </a:solidFill>
              </a:rPr>
              <a:t>- </a:t>
            </a:r>
            <a:r>
              <a:rPr lang="zh-CN" altLang="en-US" sz="1600" b="1" smtClean="0">
                <a:solidFill>
                  <a:srgbClr val="003366"/>
                </a:solidFill>
              </a:rPr>
              <a:t>本时段毛需求量 </a:t>
            </a:r>
            <a:r>
              <a:rPr lang="en-US" altLang="zh-CN" sz="1600" b="1" smtClean="0">
                <a:solidFill>
                  <a:srgbClr val="003366"/>
                </a:solidFill>
              </a:rPr>
              <a:t>+ </a:t>
            </a:r>
            <a:r>
              <a:rPr lang="zh-CN" altLang="en-US" sz="1600" b="1" smtClean="0">
                <a:solidFill>
                  <a:srgbClr val="003366"/>
                </a:solidFill>
              </a:rPr>
              <a:t>本时段计划产出量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净需求量（</a:t>
            </a:r>
            <a:r>
              <a:rPr lang="en-US" altLang="zh-CN" sz="1600" b="1" smtClean="0">
                <a:solidFill>
                  <a:srgbClr val="003366"/>
                </a:solidFill>
              </a:rPr>
              <a:t>Net Requirement, NR</a:t>
            </a:r>
            <a:r>
              <a:rPr lang="zh-CN" altLang="en-US" sz="1600" b="1" smtClean="0">
                <a:solidFill>
                  <a:srgbClr val="003366"/>
                </a:solidFill>
              </a:rPr>
              <a:t>）</a:t>
            </a:r>
            <a:r>
              <a:rPr lang="en-US" altLang="zh-CN" sz="1600" b="1" smtClean="0">
                <a:solidFill>
                  <a:srgbClr val="003366"/>
                </a:solidFill>
              </a:rPr>
              <a:t>= </a:t>
            </a:r>
            <a:r>
              <a:rPr lang="zh-CN" altLang="en-US" sz="1600" b="1" smtClean="0">
                <a:solidFill>
                  <a:srgbClr val="003366"/>
                </a:solidFill>
              </a:rPr>
              <a:t>本时段毛需求量 </a:t>
            </a:r>
            <a:r>
              <a:rPr lang="en-US" altLang="zh-CN" sz="1600" b="1" smtClean="0">
                <a:solidFill>
                  <a:srgbClr val="003366"/>
                </a:solidFill>
              </a:rPr>
              <a:t>- </a:t>
            </a:r>
            <a:r>
              <a:rPr lang="zh-CN" altLang="en-US" sz="1600" b="1" smtClean="0">
                <a:solidFill>
                  <a:srgbClr val="003366"/>
                </a:solidFill>
              </a:rPr>
              <a:t>前时段末的</a:t>
            </a:r>
            <a:r>
              <a:rPr lang="en-US" altLang="zh-CN" sz="1600" b="1" smtClean="0">
                <a:solidFill>
                  <a:srgbClr val="003366"/>
                </a:solidFill>
              </a:rPr>
              <a:t>PAB - </a:t>
            </a:r>
            <a:r>
              <a:rPr lang="zh-CN" altLang="en-US" sz="1600" b="1" smtClean="0">
                <a:solidFill>
                  <a:srgbClr val="003366"/>
                </a:solidFill>
              </a:rPr>
              <a:t>本时段的计划接收量 </a:t>
            </a:r>
            <a:r>
              <a:rPr lang="en-US" altLang="zh-CN" sz="1600" b="1" smtClean="0">
                <a:solidFill>
                  <a:srgbClr val="003366"/>
                </a:solidFill>
              </a:rPr>
              <a:t>+ </a:t>
            </a:r>
            <a:r>
              <a:rPr lang="zh-CN" altLang="en-US" sz="1600" b="1" smtClean="0">
                <a:solidFill>
                  <a:srgbClr val="003366"/>
                </a:solidFill>
              </a:rPr>
              <a:t>安全库存量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计划产出量（</a:t>
            </a:r>
            <a:r>
              <a:rPr lang="en-US" altLang="zh-CN" sz="1600" b="1" smtClean="0">
                <a:solidFill>
                  <a:srgbClr val="003366"/>
                </a:solidFill>
              </a:rPr>
              <a:t>Planned Order Receipts</a:t>
            </a:r>
            <a:r>
              <a:rPr lang="zh-CN" altLang="en-US" sz="1600" b="1" smtClean="0">
                <a:solidFill>
                  <a:srgbClr val="003366"/>
                </a:solidFill>
              </a:rPr>
              <a:t>）</a:t>
            </a:r>
            <a:r>
              <a:rPr lang="zh-CN" altLang="en-US" sz="1600" b="1" smtClean="0"/>
              <a:t>：</a:t>
            </a:r>
            <a:r>
              <a:rPr lang="zh-CN" altLang="en-US" sz="1600" b="1" smtClean="0">
                <a:solidFill>
                  <a:srgbClr val="003366"/>
                </a:solidFill>
              </a:rPr>
              <a:t>计划产出量 </a:t>
            </a:r>
            <a:r>
              <a:rPr lang="en-US" altLang="zh-CN" sz="1600" b="1" smtClean="0">
                <a:solidFill>
                  <a:srgbClr val="003366"/>
                </a:solidFill>
              </a:rPr>
              <a:t>= </a:t>
            </a:r>
            <a:r>
              <a:rPr lang="en-US" altLang="zh-CN" sz="1600" b="1" i="1" smtClean="0">
                <a:solidFill>
                  <a:srgbClr val="003366"/>
                </a:solidFill>
              </a:rPr>
              <a:t>N</a:t>
            </a:r>
            <a:r>
              <a:rPr lang="en-US" altLang="zh-CN" sz="1600" b="1" smtClean="0">
                <a:solidFill>
                  <a:srgbClr val="003366"/>
                </a:solidFill>
              </a:rPr>
              <a:t> * </a:t>
            </a:r>
            <a:r>
              <a:rPr lang="zh-CN" altLang="en-US" sz="1600" b="1" smtClean="0">
                <a:solidFill>
                  <a:srgbClr val="003366"/>
                </a:solidFill>
              </a:rPr>
              <a:t>批量</a:t>
            </a:r>
          </a:p>
          <a:p>
            <a:pPr lvl="2" eaLnBrk="1" hangingPunct="1">
              <a:lnSpc>
                <a:spcPct val="150000"/>
              </a:lnSpc>
              <a:spcBef>
                <a:spcPct val="0"/>
              </a:spcBef>
              <a:buClr>
                <a:schemeClr val="tx1"/>
              </a:buClr>
              <a:buFont typeface="Marlett" pitchFamily="2" charset="2"/>
              <a:buChar char="2"/>
            </a:pPr>
            <a:r>
              <a:rPr lang="zh-CN" altLang="en-US" sz="1400" b="1" smtClean="0">
                <a:solidFill>
                  <a:srgbClr val="003366"/>
                </a:solidFill>
              </a:rPr>
              <a:t>满足：</a:t>
            </a:r>
            <a:r>
              <a:rPr lang="en-US" altLang="zh-CN" sz="1400" b="1" i="1" smtClean="0">
                <a:solidFill>
                  <a:srgbClr val="003366"/>
                </a:solidFill>
              </a:rPr>
              <a:t>N</a:t>
            </a:r>
            <a:r>
              <a:rPr lang="en-US" altLang="zh-CN" sz="1400" b="1" smtClean="0">
                <a:solidFill>
                  <a:srgbClr val="003366"/>
                </a:solidFill>
              </a:rPr>
              <a:t> * </a:t>
            </a:r>
            <a:r>
              <a:rPr lang="zh-CN" altLang="en-US" sz="1400" b="1" smtClean="0">
                <a:solidFill>
                  <a:srgbClr val="003366"/>
                </a:solidFill>
              </a:rPr>
              <a:t>批量 </a:t>
            </a:r>
            <a:r>
              <a:rPr lang="zh-CN" altLang="en-US" sz="1400" b="1" smtClean="0">
                <a:solidFill>
                  <a:srgbClr val="003366"/>
                </a:solidFill>
                <a:latin typeface="宋体" panose="02010600030101010101" pitchFamily="2" charset="-122"/>
              </a:rPr>
              <a:t>≥ 净需求 </a:t>
            </a:r>
            <a:r>
              <a:rPr lang="en-US" altLang="zh-CN" sz="1400" b="1" smtClean="0">
                <a:solidFill>
                  <a:srgbClr val="003366"/>
                </a:solidFill>
                <a:latin typeface="宋体" panose="02010600030101010101" pitchFamily="2" charset="-122"/>
              </a:rPr>
              <a:t>&gt; (</a:t>
            </a:r>
            <a:r>
              <a:rPr lang="en-US" altLang="zh-CN" sz="1400" b="1" i="1" smtClean="0">
                <a:solidFill>
                  <a:srgbClr val="003366"/>
                </a:solidFill>
              </a:rPr>
              <a:t>N</a:t>
            </a:r>
            <a:r>
              <a:rPr lang="en-US" altLang="zh-CN" sz="1400" b="1" smtClean="0">
                <a:solidFill>
                  <a:srgbClr val="003366"/>
                </a:solidFill>
              </a:rPr>
              <a:t> - 1) * </a:t>
            </a:r>
            <a:r>
              <a:rPr lang="zh-CN" altLang="en-US" sz="1400" b="1" smtClean="0">
                <a:solidFill>
                  <a:srgbClr val="003366"/>
                </a:solidFill>
              </a:rPr>
              <a:t>批量</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计划投入量（</a:t>
            </a:r>
            <a:r>
              <a:rPr lang="en-US" altLang="zh-CN" sz="1600" b="1" smtClean="0">
                <a:solidFill>
                  <a:srgbClr val="003366"/>
                </a:solidFill>
              </a:rPr>
              <a:t>Planned Order Releases</a:t>
            </a:r>
            <a:r>
              <a:rPr lang="zh-CN" altLang="en-US" sz="1600" b="1" smtClean="0">
                <a:solidFill>
                  <a:srgbClr val="003366"/>
                </a:solidFill>
              </a:rPr>
              <a:t>）</a:t>
            </a:r>
          </a:p>
          <a:p>
            <a:pPr lvl="1" eaLnBrk="1" hangingPunct="1">
              <a:lnSpc>
                <a:spcPct val="150000"/>
              </a:lnSpc>
              <a:spcBef>
                <a:spcPct val="0"/>
              </a:spcBef>
              <a:buClr>
                <a:schemeClr val="tx1"/>
              </a:buClr>
              <a:buFont typeface="Marlett" pitchFamily="2" charset="2"/>
              <a:buAutoNum type="arabicPeriod"/>
            </a:pPr>
            <a:r>
              <a:rPr lang="zh-CN" altLang="en-US" sz="1600" b="1" smtClean="0">
                <a:solidFill>
                  <a:srgbClr val="003366"/>
                </a:solidFill>
              </a:rPr>
              <a:t>可供销售量（</a:t>
            </a:r>
            <a:r>
              <a:rPr lang="en-US" altLang="zh-CN" sz="1600" b="1" smtClean="0">
                <a:solidFill>
                  <a:srgbClr val="003366"/>
                </a:solidFill>
              </a:rPr>
              <a:t>Available to Promise</a:t>
            </a:r>
            <a:r>
              <a:rPr lang="zh-CN" altLang="en-US" sz="1600" b="1" smtClean="0">
                <a:solidFill>
                  <a:srgbClr val="003366"/>
                </a:solidFill>
              </a:rPr>
              <a:t>，</a:t>
            </a:r>
            <a:r>
              <a:rPr lang="en-US" altLang="zh-CN" sz="1600" b="1" smtClean="0">
                <a:solidFill>
                  <a:srgbClr val="003366"/>
                </a:solidFill>
              </a:rPr>
              <a:t>ATP</a:t>
            </a:r>
            <a:r>
              <a:rPr lang="zh-CN" altLang="en-US" sz="1600" b="1" smtClean="0">
                <a:solidFill>
                  <a:srgbClr val="003366"/>
                </a:solidFill>
              </a:rPr>
              <a:t>）</a:t>
            </a:r>
            <a:r>
              <a:rPr lang="en-US" altLang="zh-CN" sz="1600" b="1" smtClean="0">
                <a:solidFill>
                  <a:srgbClr val="003366"/>
                </a:solidFill>
              </a:rPr>
              <a:t>= </a:t>
            </a:r>
            <a:r>
              <a:rPr lang="zh-CN" altLang="en-US" sz="1600" b="1" smtClean="0">
                <a:solidFill>
                  <a:srgbClr val="003366"/>
                </a:solidFill>
              </a:rPr>
              <a:t>本时段计划产出量 </a:t>
            </a:r>
            <a:r>
              <a:rPr lang="en-US" altLang="zh-CN" sz="1600" b="1" smtClean="0">
                <a:solidFill>
                  <a:srgbClr val="003366"/>
                </a:solidFill>
              </a:rPr>
              <a:t>+ </a:t>
            </a:r>
            <a:r>
              <a:rPr lang="zh-CN" altLang="en-US" sz="1600" b="1" smtClean="0">
                <a:solidFill>
                  <a:srgbClr val="003366"/>
                </a:solidFill>
              </a:rPr>
              <a:t>本时段计划接收量 </a:t>
            </a:r>
            <a:r>
              <a:rPr lang="en-US" altLang="zh-CN" sz="1600" b="1" smtClean="0">
                <a:solidFill>
                  <a:srgbClr val="003366"/>
                </a:solidFill>
              </a:rPr>
              <a:t>– </a:t>
            </a:r>
            <a:r>
              <a:rPr lang="zh-CN" altLang="en-US" sz="1600" b="1" smtClean="0">
                <a:solidFill>
                  <a:srgbClr val="003366"/>
                </a:solidFill>
              </a:rPr>
              <a:t>下一次出现计划产出量之前各时段订单量之和</a:t>
            </a:r>
          </a:p>
        </p:txBody>
      </p:sp>
      <p:sp>
        <p:nvSpPr>
          <p:cNvPr id="3686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type="body" sz="half" idx="1"/>
          </p:nvPr>
        </p:nvSpPr>
        <p:spPr>
          <a:xfrm>
            <a:off x="457200" y="1295400"/>
            <a:ext cx="8382000" cy="12192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示例</a:t>
            </a:r>
            <a:r>
              <a:rPr lang="en-US" altLang="zh-CN" sz="2400" b="1" smtClean="0"/>
              <a:t>1</a:t>
            </a:r>
            <a:r>
              <a:rPr lang="zh-CN" altLang="en-US" sz="2400" smtClean="0"/>
              <a:t>：某叉车厂期初库存为</a:t>
            </a:r>
            <a:r>
              <a:rPr lang="en-US" altLang="zh-CN" sz="2400" smtClean="0"/>
              <a:t>160</a:t>
            </a:r>
            <a:r>
              <a:rPr lang="zh-CN" altLang="en-US" sz="2400" smtClean="0"/>
              <a:t>台，安全库存量为</a:t>
            </a:r>
            <a:r>
              <a:rPr lang="en-US" altLang="zh-CN" sz="2400" smtClean="0"/>
              <a:t>20</a:t>
            </a:r>
            <a:r>
              <a:rPr lang="zh-CN" altLang="en-US" sz="2400" smtClean="0"/>
              <a:t>台，生产批量为</a:t>
            </a:r>
            <a:r>
              <a:rPr lang="en-US" altLang="zh-CN" sz="2400" smtClean="0"/>
              <a:t>200</a:t>
            </a:r>
            <a:r>
              <a:rPr lang="zh-CN" altLang="en-US" sz="2400" smtClean="0"/>
              <a:t>台，需求时界为</a:t>
            </a:r>
            <a:r>
              <a:rPr lang="en-US" altLang="zh-CN" sz="2400" smtClean="0"/>
              <a:t>2</a:t>
            </a:r>
            <a:r>
              <a:rPr lang="zh-CN" altLang="en-US" sz="2400" smtClean="0"/>
              <a:t>，计划时界为</a:t>
            </a:r>
            <a:r>
              <a:rPr lang="en-US" altLang="zh-CN" sz="2400" smtClean="0"/>
              <a:t>6</a:t>
            </a:r>
            <a:r>
              <a:rPr lang="zh-CN" altLang="en-US" sz="2400" smtClean="0"/>
              <a:t>。</a:t>
            </a:r>
          </a:p>
        </p:txBody>
      </p:sp>
      <p:sp>
        <p:nvSpPr>
          <p:cNvPr id="37891"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31654" name="Group 230"/>
          <p:cNvGraphicFramePr>
            <a:graphicFrameLocks noGrp="1"/>
          </p:cNvGraphicFramePr>
          <p:nvPr>
            <p:ph sz="half" idx="2"/>
          </p:nvPr>
        </p:nvGraphicFramePr>
        <p:xfrm>
          <a:off x="200025" y="2667000"/>
          <a:ext cx="8763000" cy="3908429"/>
        </p:xfrm>
        <a:graphic>
          <a:graphicData uri="http://schemas.openxmlformats.org/drawingml/2006/table">
            <a:tbl>
              <a:tblPr/>
              <a:tblGrid>
                <a:gridCol w="20097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3563">
                  <a:extLst>
                    <a:ext uri="{9D8B030D-6E8A-4147-A177-3AD203B41FA5}">
                      <a16:colId xmlns:a16="http://schemas.microsoft.com/office/drawing/2014/main" val="20005"/>
                    </a:ext>
                  </a:extLst>
                </a:gridCol>
                <a:gridCol w="560387">
                  <a:extLst>
                    <a:ext uri="{9D8B030D-6E8A-4147-A177-3AD203B41FA5}">
                      <a16:colId xmlns:a16="http://schemas.microsoft.com/office/drawing/2014/main" val="20006"/>
                    </a:ext>
                  </a:extLst>
                </a:gridCol>
                <a:gridCol w="563563">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563562">
                  <a:extLst>
                    <a:ext uri="{9D8B030D-6E8A-4147-A177-3AD203B41FA5}">
                      <a16:colId xmlns:a16="http://schemas.microsoft.com/office/drawing/2014/main" val="20009"/>
                    </a:ext>
                  </a:extLst>
                </a:gridCol>
                <a:gridCol w="563563">
                  <a:extLst>
                    <a:ext uri="{9D8B030D-6E8A-4147-A177-3AD203B41FA5}">
                      <a16:colId xmlns:a16="http://schemas.microsoft.com/office/drawing/2014/main" val="20010"/>
                    </a:ext>
                  </a:extLst>
                </a:gridCol>
                <a:gridCol w="561975">
                  <a:extLst>
                    <a:ext uri="{9D8B030D-6E8A-4147-A177-3AD203B41FA5}">
                      <a16:colId xmlns:a16="http://schemas.microsoft.com/office/drawing/2014/main" val="20011"/>
                    </a:ext>
                  </a:extLst>
                </a:gridCol>
                <a:gridCol w="563562">
                  <a:extLst>
                    <a:ext uri="{9D8B030D-6E8A-4147-A177-3AD203B41FA5}">
                      <a16:colId xmlns:a16="http://schemas.microsoft.com/office/drawing/2014/main" val="20012"/>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宋体" pitchFamily="2" charset="-122"/>
                        </a:rPr>
                        <a:t>时区</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时段（周）</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预测量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订单量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PAB</a:t>
                      </a:r>
                      <a:r>
                        <a:rPr kumimoji="0" lang="zh-CN" altLang="en-US" sz="1600" b="0" i="0" u="none" strike="noStrike" cap="none" normalizeH="0" baseline="0" smtClean="0">
                          <a:ln>
                            <a:noFill/>
                          </a:ln>
                          <a:solidFill>
                            <a:schemeClr val="tx1"/>
                          </a:solidFill>
                          <a:effectLst/>
                          <a:latin typeface="Arial" charset="0"/>
                          <a:ea typeface="宋体" pitchFamily="2" charset="-122"/>
                        </a:rPr>
                        <a:t>初值</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5"/>
                  </a:ext>
                </a:extLst>
              </a:tr>
              <a:tr h="411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净需求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计划产出量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7"/>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预计库存量</a:t>
                      </a:r>
                      <a:r>
                        <a:rPr kumimoji="0" lang="en-US" altLang="zh-CN" sz="1600" b="0" i="0" u="none" strike="noStrike" cap="none" normalizeH="0" baseline="0" smtClean="0">
                          <a:ln>
                            <a:noFill/>
                          </a:ln>
                          <a:solidFill>
                            <a:schemeClr val="tx1"/>
                          </a:solidFill>
                          <a:effectLst/>
                          <a:latin typeface="Arial" charset="0"/>
                          <a:ea typeface="宋体" pitchFamily="2" charset="-122"/>
                        </a:rPr>
                        <a:t>PAB</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8"/>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可供销售量</a:t>
                      </a:r>
                      <a:r>
                        <a:rPr kumimoji="0" lang="en-US" altLang="zh-CN" sz="1600" b="0" i="0" u="none" strike="noStrike" cap="none" normalizeH="0" baseline="0" smtClean="0">
                          <a:ln>
                            <a:noFill/>
                          </a:ln>
                          <a:solidFill>
                            <a:schemeClr val="tx1"/>
                          </a:solidFill>
                          <a:effectLst/>
                          <a:latin typeface="Arial" charset="0"/>
                          <a:ea typeface="宋体" pitchFamily="2" charset="-122"/>
                        </a:rPr>
                        <a:t>ATP</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31566" name="Rectangle 14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1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type="body" sz="half" idx="1"/>
          </p:nvPr>
        </p:nvSpPr>
        <p:spPr>
          <a:xfrm>
            <a:off x="457200" y="1295400"/>
            <a:ext cx="8382000" cy="12192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示例</a:t>
            </a:r>
            <a:r>
              <a:rPr lang="en-US" altLang="zh-CN" sz="2400" b="1" smtClean="0"/>
              <a:t>1</a:t>
            </a:r>
            <a:r>
              <a:rPr lang="zh-CN" altLang="en-US" sz="2400" smtClean="0"/>
              <a:t>：某叉车厂期初库存为</a:t>
            </a:r>
            <a:r>
              <a:rPr lang="en-US" altLang="zh-CN" sz="2400" smtClean="0"/>
              <a:t>160</a:t>
            </a:r>
            <a:r>
              <a:rPr lang="zh-CN" altLang="en-US" sz="2400" smtClean="0"/>
              <a:t>台，安全库存量为</a:t>
            </a:r>
            <a:r>
              <a:rPr lang="en-US" altLang="zh-CN" sz="2400" smtClean="0"/>
              <a:t>20</a:t>
            </a:r>
            <a:r>
              <a:rPr lang="zh-CN" altLang="en-US" sz="2400" smtClean="0"/>
              <a:t>台，生产批量为</a:t>
            </a:r>
            <a:r>
              <a:rPr lang="en-US" altLang="zh-CN" sz="2400" smtClean="0"/>
              <a:t>200</a:t>
            </a:r>
            <a:r>
              <a:rPr lang="zh-CN" altLang="en-US" sz="2400" smtClean="0"/>
              <a:t>台，需求时界为</a:t>
            </a:r>
            <a:r>
              <a:rPr lang="en-US" altLang="zh-CN" sz="2400" smtClean="0"/>
              <a:t>2</a:t>
            </a:r>
            <a:r>
              <a:rPr lang="zh-CN" altLang="en-US" sz="2400" smtClean="0"/>
              <a:t>，计划时界为</a:t>
            </a:r>
            <a:r>
              <a:rPr lang="en-US" altLang="zh-CN" sz="2400" smtClean="0"/>
              <a:t>6</a:t>
            </a:r>
            <a:r>
              <a:rPr lang="zh-CN" altLang="en-US" sz="2400" smtClean="0"/>
              <a:t>。</a:t>
            </a:r>
          </a:p>
        </p:txBody>
      </p:sp>
      <p:sp>
        <p:nvSpPr>
          <p:cNvPr id="38915"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31654" name="Group 230"/>
          <p:cNvGraphicFramePr>
            <a:graphicFrameLocks noGrp="1"/>
          </p:cNvGraphicFramePr>
          <p:nvPr>
            <p:ph sz="half" idx="2"/>
          </p:nvPr>
        </p:nvGraphicFramePr>
        <p:xfrm>
          <a:off x="200025" y="2667000"/>
          <a:ext cx="8763000" cy="3908429"/>
        </p:xfrm>
        <a:graphic>
          <a:graphicData uri="http://schemas.openxmlformats.org/drawingml/2006/table">
            <a:tbl>
              <a:tblPr/>
              <a:tblGrid>
                <a:gridCol w="20097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3563">
                  <a:extLst>
                    <a:ext uri="{9D8B030D-6E8A-4147-A177-3AD203B41FA5}">
                      <a16:colId xmlns:a16="http://schemas.microsoft.com/office/drawing/2014/main" val="20005"/>
                    </a:ext>
                  </a:extLst>
                </a:gridCol>
                <a:gridCol w="560387">
                  <a:extLst>
                    <a:ext uri="{9D8B030D-6E8A-4147-A177-3AD203B41FA5}">
                      <a16:colId xmlns:a16="http://schemas.microsoft.com/office/drawing/2014/main" val="20006"/>
                    </a:ext>
                  </a:extLst>
                </a:gridCol>
                <a:gridCol w="563563">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563562">
                  <a:extLst>
                    <a:ext uri="{9D8B030D-6E8A-4147-A177-3AD203B41FA5}">
                      <a16:colId xmlns:a16="http://schemas.microsoft.com/office/drawing/2014/main" val="20009"/>
                    </a:ext>
                  </a:extLst>
                </a:gridCol>
                <a:gridCol w="563563">
                  <a:extLst>
                    <a:ext uri="{9D8B030D-6E8A-4147-A177-3AD203B41FA5}">
                      <a16:colId xmlns:a16="http://schemas.microsoft.com/office/drawing/2014/main" val="20010"/>
                    </a:ext>
                  </a:extLst>
                </a:gridCol>
                <a:gridCol w="561975">
                  <a:extLst>
                    <a:ext uri="{9D8B030D-6E8A-4147-A177-3AD203B41FA5}">
                      <a16:colId xmlns:a16="http://schemas.microsoft.com/office/drawing/2014/main" val="20011"/>
                    </a:ext>
                  </a:extLst>
                </a:gridCol>
                <a:gridCol w="563562">
                  <a:extLst>
                    <a:ext uri="{9D8B030D-6E8A-4147-A177-3AD203B41FA5}">
                      <a16:colId xmlns:a16="http://schemas.microsoft.com/office/drawing/2014/main" val="20012"/>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时区</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需求时区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计划时区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预测时区</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时段（周）</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预测量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订单量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PAB</a:t>
                      </a:r>
                      <a:r>
                        <a:rPr kumimoji="0" lang="zh-CN" altLang="en-US" sz="1600" b="0" i="0" u="none" strike="noStrike" cap="none" normalizeH="0" baseline="0" smtClean="0">
                          <a:ln>
                            <a:noFill/>
                          </a:ln>
                          <a:solidFill>
                            <a:schemeClr val="tx1"/>
                          </a:solidFill>
                          <a:effectLst/>
                          <a:latin typeface="Arial" charset="0"/>
                          <a:ea typeface="宋体" pitchFamily="2" charset="-122"/>
                        </a:rPr>
                        <a:t>初值</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-56</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5"/>
                  </a:ext>
                </a:extLst>
              </a:tr>
              <a:tr h="411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净需求</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76</a:t>
                      </a: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计划产出量</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rPr>
                        <a:t>200</a:t>
                      </a:r>
                      <a:endParaRPr kumimoji="0" lang="zh-CN"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7"/>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预计库存量</a:t>
                      </a:r>
                      <a:r>
                        <a:rPr kumimoji="0" lang="en-US" altLang="zh-CN" sz="1600" b="0" i="0" u="none" strike="noStrike" cap="none" normalizeH="0" baseline="0" smtClean="0">
                          <a:ln>
                            <a:noFill/>
                          </a:ln>
                          <a:solidFill>
                            <a:schemeClr val="tx1"/>
                          </a:solidFill>
                          <a:effectLst/>
                          <a:latin typeface="Arial" charset="0"/>
                          <a:ea typeface="宋体" pitchFamily="2" charset="-122"/>
                        </a:rPr>
                        <a:t>PAB</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188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184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144</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8"/>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可供销售量</a:t>
                      </a:r>
                      <a:r>
                        <a:rPr kumimoji="0" lang="en-US" altLang="zh-CN" sz="1600" b="0" i="0" u="none" strike="noStrike" cap="none" normalizeH="0" baseline="0" smtClean="0">
                          <a:ln>
                            <a:noFill/>
                          </a:ln>
                          <a:solidFill>
                            <a:schemeClr val="tx1"/>
                          </a:solidFill>
                          <a:effectLst/>
                          <a:latin typeface="Arial" charset="0"/>
                          <a:ea typeface="宋体" pitchFamily="2" charset="-122"/>
                        </a:rPr>
                        <a:t>ATP</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192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200</a:t>
                      </a: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31566" name="Rectangle 14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1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body" sz="half" idx="1"/>
          </p:nvPr>
        </p:nvSpPr>
        <p:spPr>
          <a:xfrm>
            <a:off x="457200" y="1295400"/>
            <a:ext cx="8382000" cy="27432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示例</a:t>
            </a:r>
            <a:r>
              <a:rPr lang="en-US" altLang="zh-CN" sz="2400" b="1" smtClean="0"/>
              <a:t>2</a:t>
            </a:r>
            <a:r>
              <a:rPr lang="zh-CN" altLang="en-US" sz="2400" smtClean="0"/>
              <a:t>：某电子厂对物料号为</a:t>
            </a:r>
            <a:r>
              <a:rPr lang="en-US" altLang="zh-CN" sz="2400" smtClean="0"/>
              <a:t>100001</a:t>
            </a:r>
            <a:r>
              <a:rPr lang="zh-CN" altLang="en-US" sz="2400" smtClean="0"/>
              <a:t>的电子游戏机编制</a:t>
            </a:r>
            <a:r>
              <a:rPr lang="en-US" altLang="zh-CN" sz="2400" smtClean="0"/>
              <a:t>MPS</a:t>
            </a:r>
            <a:r>
              <a:rPr lang="zh-CN" altLang="en-US" sz="2400" smtClean="0"/>
              <a:t>。现有库存为</a:t>
            </a:r>
            <a:r>
              <a:rPr lang="en-US" altLang="zh-CN" sz="2400" smtClean="0"/>
              <a:t>80</a:t>
            </a:r>
            <a:r>
              <a:rPr lang="zh-CN" altLang="en-US" sz="2400" smtClean="0"/>
              <a:t>台，安全库存量为</a:t>
            </a:r>
            <a:r>
              <a:rPr lang="en-US" altLang="zh-CN" sz="2400" smtClean="0"/>
              <a:t>50</a:t>
            </a:r>
            <a:r>
              <a:rPr lang="zh-CN" altLang="en-US" sz="2400" smtClean="0"/>
              <a:t>台，生产批量为</a:t>
            </a:r>
            <a:r>
              <a:rPr lang="en-US" altLang="zh-CN" sz="2400" smtClean="0"/>
              <a:t>100</a:t>
            </a:r>
            <a:r>
              <a:rPr lang="zh-CN" altLang="en-US" sz="2400" smtClean="0"/>
              <a:t>台，批量增量为</a:t>
            </a:r>
            <a:r>
              <a:rPr lang="en-US" altLang="zh-CN" sz="2400" smtClean="0"/>
              <a:t>100</a:t>
            </a:r>
            <a:r>
              <a:rPr lang="zh-CN" altLang="en-US" sz="2400" smtClean="0"/>
              <a:t>台，生产提前期是</a:t>
            </a:r>
            <a:r>
              <a:rPr lang="en-US" altLang="zh-CN" sz="2400" smtClean="0"/>
              <a:t>1</a:t>
            </a:r>
            <a:r>
              <a:rPr lang="zh-CN" altLang="en-US" sz="2400" smtClean="0"/>
              <a:t>，需求时界为</a:t>
            </a:r>
            <a:r>
              <a:rPr lang="en-US" altLang="zh-CN" sz="2400" smtClean="0"/>
              <a:t>3</a:t>
            </a:r>
            <a:r>
              <a:rPr lang="zh-CN" altLang="en-US" sz="2400" smtClean="0"/>
              <a:t>，计划时界为</a:t>
            </a:r>
            <a:r>
              <a:rPr lang="en-US" altLang="zh-CN" sz="2400" smtClean="0"/>
              <a:t>8</a:t>
            </a:r>
            <a:r>
              <a:rPr lang="zh-CN" altLang="en-US" sz="2400" smtClean="0"/>
              <a:t>。</a:t>
            </a:r>
          </a:p>
        </p:txBody>
      </p:sp>
      <p:sp>
        <p:nvSpPr>
          <p:cNvPr id="39939" name="Rectangle 3"/>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
        <p:nvSpPr>
          <p:cNvPr id="239776" name="Rectangle 160"/>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18">
                                            <p:txEl>
                                              <p:pRg st="0" end="0"/>
                                            </p:txEl>
                                          </p:spTgt>
                                        </p:tgtEl>
                                        <p:attrNameLst>
                                          <p:attrName>style.visibility</p:attrName>
                                        </p:attrNameLst>
                                      </p:cBhvr>
                                      <p:to>
                                        <p:strVal val="visible"/>
                                      </p:to>
                                    </p:set>
                                    <p:anim calcmode="lin" valueType="num">
                                      <p:cBhvr additive="base">
                                        <p:cTn id="7" dur="500" fill="hold"/>
                                        <p:tgtEl>
                                          <p:spTgt spid="239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41057" name="Group 417"/>
          <p:cNvGraphicFramePr>
            <a:graphicFrameLocks noGrp="1"/>
          </p:cNvGraphicFramePr>
          <p:nvPr>
            <p:ph sz="half" idx="2"/>
          </p:nvPr>
        </p:nvGraphicFramePr>
        <p:xfrm>
          <a:off x="214313" y="1600200"/>
          <a:ext cx="8763000" cy="4938715"/>
        </p:xfrm>
        <a:graphic>
          <a:graphicData uri="http://schemas.openxmlformats.org/drawingml/2006/table">
            <a:tbl>
              <a:tblPr/>
              <a:tblGrid>
                <a:gridCol w="20097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gridCol w="563563">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3562">
                  <a:extLst>
                    <a:ext uri="{9D8B030D-6E8A-4147-A177-3AD203B41FA5}">
                      <a16:colId xmlns:a16="http://schemas.microsoft.com/office/drawing/2014/main" val="20005"/>
                    </a:ext>
                  </a:extLst>
                </a:gridCol>
                <a:gridCol w="560388">
                  <a:extLst>
                    <a:ext uri="{9D8B030D-6E8A-4147-A177-3AD203B41FA5}">
                      <a16:colId xmlns:a16="http://schemas.microsoft.com/office/drawing/2014/main" val="20006"/>
                    </a:ext>
                  </a:extLst>
                </a:gridCol>
                <a:gridCol w="563562">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563563">
                  <a:extLst>
                    <a:ext uri="{9D8B030D-6E8A-4147-A177-3AD203B41FA5}">
                      <a16:colId xmlns:a16="http://schemas.microsoft.com/office/drawing/2014/main" val="20009"/>
                    </a:ext>
                  </a:extLst>
                </a:gridCol>
                <a:gridCol w="563562">
                  <a:extLst>
                    <a:ext uri="{9D8B030D-6E8A-4147-A177-3AD203B41FA5}">
                      <a16:colId xmlns:a16="http://schemas.microsoft.com/office/drawing/2014/main" val="20010"/>
                    </a:ext>
                  </a:extLst>
                </a:gridCol>
                <a:gridCol w="561975">
                  <a:extLst>
                    <a:ext uri="{9D8B030D-6E8A-4147-A177-3AD203B41FA5}">
                      <a16:colId xmlns:a16="http://schemas.microsoft.com/office/drawing/2014/main" val="20011"/>
                    </a:ext>
                  </a:extLst>
                </a:gridCol>
                <a:gridCol w="563563">
                  <a:extLst>
                    <a:ext uri="{9D8B030D-6E8A-4147-A177-3AD203B41FA5}">
                      <a16:colId xmlns:a16="http://schemas.microsoft.com/office/drawing/2014/main" val="20012"/>
                    </a:ext>
                  </a:extLst>
                </a:gridCol>
              </a:tblGrid>
              <a:tr h="4492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宋体" pitchFamily="2" charset="-122"/>
                        </a:rPr>
                        <a:t>时区</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27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时段（周）</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当期</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2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预测量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订单量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毛需求</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计划接收量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PAB</a:t>
                      </a:r>
                      <a:r>
                        <a:rPr kumimoji="0" lang="zh-CN" altLang="en-US" sz="1600" b="0" i="0" u="none" strike="noStrike" cap="none" normalizeH="0" baseline="0" dirty="0" smtClean="0">
                          <a:ln>
                            <a:noFill/>
                          </a:ln>
                          <a:solidFill>
                            <a:schemeClr val="tx1"/>
                          </a:solidFill>
                          <a:effectLst/>
                          <a:latin typeface="Arial" charset="0"/>
                          <a:ea typeface="宋体" pitchFamily="2" charset="-122"/>
                        </a:rPr>
                        <a:t>初值</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6"/>
                  </a:ext>
                </a:extLst>
              </a:tr>
              <a:tr h="41113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预计库存量</a:t>
                      </a:r>
                      <a:r>
                        <a:rPr kumimoji="0" lang="en-US" altLang="zh-CN" sz="1600" b="0" i="0" u="none" strike="noStrike" cap="none" normalizeH="0" baseline="0" dirty="0" smtClean="0">
                          <a:ln>
                            <a:noFill/>
                          </a:ln>
                          <a:solidFill>
                            <a:schemeClr val="tx1"/>
                          </a:solidFill>
                          <a:effectLst/>
                          <a:latin typeface="Arial" charset="0"/>
                          <a:ea typeface="宋体" pitchFamily="2" charset="-122"/>
                        </a:rPr>
                        <a:t>PAB</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r h="38732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净需求</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计划产出量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9"/>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计划投入量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dirty="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dirty="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10"/>
                  </a:ext>
                </a:extLst>
              </a:tr>
              <a:tr h="3889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可供销售量</a:t>
                      </a:r>
                      <a:r>
                        <a:rPr kumimoji="0" lang="en-US" altLang="zh-CN" sz="1600" b="0" i="0" u="none" strike="noStrike" cap="none" normalizeH="0" baseline="0" dirty="0" smtClean="0">
                          <a:ln>
                            <a:noFill/>
                          </a:ln>
                          <a:solidFill>
                            <a:schemeClr val="tx1"/>
                          </a:solidFill>
                          <a:effectLst/>
                          <a:latin typeface="Arial" charset="0"/>
                          <a:ea typeface="宋体" pitchFamily="2" charset="-122"/>
                        </a:rPr>
                        <a:t>ATP</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40800" name="Rectangle 160"/>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body" sz="half" idx="1"/>
          </p:nvPr>
        </p:nvSpPr>
        <p:spPr>
          <a:xfrm>
            <a:off x="457200" y="1295400"/>
            <a:ext cx="8382000" cy="12192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示例</a:t>
            </a:r>
            <a:r>
              <a:rPr lang="en-US" altLang="zh-CN" sz="2400" b="1" smtClean="0"/>
              <a:t>2</a:t>
            </a:r>
            <a:endParaRPr lang="en-US" altLang="zh-CN" sz="2400" smtClean="0"/>
          </a:p>
        </p:txBody>
      </p:sp>
      <p:sp>
        <p:nvSpPr>
          <p:cNvPr id="41987" name="Rectangle 3"/>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41057" name="Group 417"/>
          <p:cNvGraphicFramePr>
            <a:graphicFrameLocks noGrp="1"/>
          </p:cNvGraphicFramePr>
          <p:nvPr>
            <p:ph sz="half" idx="2"/>
          </p:nvPr>
        </p:nvGraphicFramePr>
        <p:xfrm>
          <a:off x="214313" y="1905000"/>
          <a:ext cx="8763000" cy="4878389"/>
        </p:xfrm>
        <a:graphic>
          <a:graphicData uri="http://schemas.openxmlformats.org/drawingml/2006/table">
            <a:tbl>
              <a:tblPr/>
              <a:tblGrid>
                <a:gridCol w="20097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gridCol w="563563">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3562">
                  <a:extLst>
                    <a:ext uri="{9D8B030D-6E8A-4147-A177-3AD203B41FA5}">
                      <a16:colId xmlns:a16="http://schemas.microsoft.com/office/drawing/2014/main" val="20005"/>
                    </a:ext>
                  </a:extLst>
                </a:gridCol>
                <a:gridCol w="560388">
                  <a:extLst>
                    <a:ext uri="{9D8B030D-6E8A-4147-A177-3AD203B41FA5}">
                      <a16:colId xmlns:a16="http://schemas.microsoft.com/office/drawing/2014/main" val="20006"/>
                    </a:ext>
                  </a:extLst>
                </a:gridCol>
                <a:gridCol w="563562">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563563">
                  <a:extLst>
                    <a:ext uri="{9D8B030D-6E8A-4147-A177-3AD203B41FA5}">
                      <a16:colId xmlns:a16="http://schemas.microsoft.com/office/drawing/2014/main" val="20009"/>
                    </a:ext>
                  </a:extLst>
                </a:gridCol>
                <a:gridCol w="563562">
                  <a:extLst>
                    <a:ext uri="{9D8B030D-6E8A-4147-A177-3AD203B41FA5}">
                      <a16:colId xmlns:a16="http://schemas.microsoft.com/office/drawing/2014/main" val="20010"/>
                    </a:ext>
                  </a:extLst>
                </a:gridCol>
                <a:gridCol w="561975">
                  <a:extLst>
                    <a:ext uri="{9D8B030D-6E8A-4147-A177-3AD203B41FA5}">
                      <a16:colId xmlns:a16="http://schemas.microsoft.com/office/drawing/2014/main" val="20011"/>
                    </a:ext>
                  </a:extLst>
                </a:gridCol>
                <a:gridCol w="563563">
                  <a:extLst>
                    <a:ext uri="{9D8B030D-6E8A-4147-A177-3AD203B41FA5}">
                      <a16:colId xmlns:a16="http://schemas.microsoft.com/office/drawing/2014/main" val="20012"/>
                    </a:ext>
                  </a:extLst>
                </a:gridCol>
              </a:tblGrid>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时区</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需求时区</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计划时区</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预测时区</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8127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时段（周）</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当期</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2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预测量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订单量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毛需求</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计划接收量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PAB</a:t>
                      </a:r>
                      <a:r>
                        <a:rPr kumimoji="0" lang="zh-CN" altLang="en-US" sz="1600" b="0" i="0" u="none" strike="noStrike" cap="none" normalizeH="0" baseline="0" smtClean="0">
                          <a:ln>
                            <a:noFill/>
                          </a:ln>
                          <a:solidFill>
                            <a:schemeClr val="tx1"/>
                          </a:solidFill>
                          <a:effectLst/>
                          <a:latin typeface="Arial" charset="0"/>
                          <a:ea typeface="宋体" pitchFamily="2" charset="-122"/>
                        </a:rPr>
                        <a:t>初值</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80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6"/>
                  </a:ext>
                </a:extLst>
              </a:tr>
              <a:tr h="41113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预计库存量</a:t>
                      </a:r>
                      <a:r>
                        <a:rPr kumimoji="0" lang="en-US" altLang="zh-CN" sz="1600" b="0" i="0" u="none" strike="noStrike" cap="none" normalizeH="0" baseline="0" smtClean="0">
                          <a:ln>
                            <a:noFill/>
                          </a:ln>
                          <a:solidFill>
                            <a:schemeClr val="tx1"/>
                          </a:solidFill>
                          <a:effectLst/>
                          <a:latin typeface="Arial" charset="0"/>
                          <a:ea typeface="宋体" pitchFamily="2" charset="-122"/>
                        </a:rPr>
                        <a:t>PAB</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r h="38732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净需求</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计划产出量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200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9"/>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计划投入量</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200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FFFFFF"/>
                          </a:outerShdw>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FFFFFF"/>
                            </a:outerShdw>
                          </a:effectLst>
                          <a:latin typeface="Arial" charset="0"/>
                          <a:ea typeface="宋体" pitchFamily="2" charset="-122"/>
                        </a:rPr>
                        <a:t>100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10"/>
                  </a:ext>
                </a:extLst>
              </a:tr>
              <a:tr h="3889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可供销售量</a:t>
                      </a:r>
                      <a:r>
                        <a:rPr kumimoji="0" lang="en-US" altLang="zh-CN" sz="1600" b="0" i="0" u="none" strike="noStrike" cap="none" normalizeH="0" baseline="0" smtClean="0">
                          <a:ln>
                            <a:noFill/>
                          </a:ln>
                          <a:solidFill>
                            <a:schemeClr val="tx1"/>
                          </a:solidFill>
                          <a:effectLst/>
                          <a:latin typeface="Arial" charset="0"/>
                          <a:ea typeface="宋体" pitchFamily="2" charset="-122"/>
                        </a:rPr>
                        <a:t>ATP</a:t>
                      </a:r>
                    </a:p>
                  </a:txBody>
                  <a:tcPr marL="90000" marR="90000" marT="46798" marB="467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80</a:t>
                      </a: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40800" name="Rectangle 160"/>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4.4 MPS</a:t>
            </a:r>
            <a:r>
              <a:rPr lang="zh-CN" altLang="en-US" sz="3600" b="1" dirty="0" smtClean="0">
                <a:solidFill>
                  <a:srgbClr val="FF0000"/>
                </a:solidFill>
                <a:effectLst>
                  <a:outerShdw blurRad="38100" dist="38100" dir="2700000" algn="tl">
                    <a:srgbClr val="C0C0C0"/>
                  </a:outerShdw>
                </a:effectLst>
                <a:latin typeface="Times New Roman" pitchFamily="18" charset="0"/>
              </a:rPr>
              <a:t>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42">
                                            <p:txEl>
                                              <p:pRg st="0" end="0"/>
                                            </p:txEl>
                                          </p:spTgt>
                                        </p:tgtEl>
                                        <p:attrNameLst>
                                          <p:attrName>style.visibility</p:attrName>
                                        </p:attrNameLst>
                                      </p:cBhvr>
                                      <p:to>
                                        <p:strVal val="visible"/>
                                      </p:to>
                                    </p:set>
                                    <p:anim calcmode="lin" valueType="num">
                                      <p:cBhvr additive="base">
                                        <p:cTn id="7" dur="500" fill="hold"/>
                                        <p:tgtEl>
                                          <p:spTgt spid="2406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06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42691" name="Rectangle 3"/>
          <p:cNvSpPr>
            <a:spLocks noGrp="1" noChangeArrowheads="1"/>
          </p:cNvSpPr>
          <p:nvPr>
            <p:ph type="body" idx="1"/>
          </p:nvPr>
        </p:nvSpPr>
        <p:spPr>
          <a:xfrm>
            <a:off x="457200" y="1371600"/>
            <a:ext cx="8229600" cy="5410200"/>
          </a:xfrm>
        </p:spPr>
        <p:txBody>
          <a:bodyPr/>
          <a:lstStyle/>
          <a:p>
            <a:pPr eaLnBrk="1" hangingPunct="1">
              <a:lnSpc>
                <a:spcPct val="130000"/>
              </a:lnSpc>
              <a:spcBef>
                <a:spcPct val="0"/>
              </a:spcBef>
              <a:buClr>
                <a:schemeClr val="tx1"/>
              </a:buClr>
              <a:buFont typeface="Marlett" pitchFamily="2" charset="2"/>
              <a:buChar char="2"/>
            </a:pPr>
            <a:r>
              <a:rPr lang="zh-CN" altLang="en-US" sz="2800" b="1" smtClean="0"/>
              <a:t>产品结构的基本形式：</a:t>
            </a:r>
          </a:p>
          <a:p>
            <a:pPr lvl="1" eaLnBrk="1" hangingPunct="1">
              <a:lnSpc>
                <a:spcPct val="130000"/>
              </a:lnSpc>
              <a:spcBef>
                <a:spcPct val="0"/>
              </a:spcBef>
              <a:buClr>
                <a:schemeClr val="tx1"/>
              </a:buClr>
              <a:buFont typeface="Marlett" pitchFamily="2" charset="2"/>
              <a:buChar char="2"/>
            </a:pPr>
            <a:r>
              <a:rPr lang="en-US" altLang="zh-CN" sz="2400" b="1" smtClean="0">
                <a:solidFill>
                  <a:srgbClr val="003366"/>
                </a:solidFill>
              </a:rPr>
              <a:t>A</a:t>
            </a:r>
            <a:r>
              <a:rPr lang="zh-CN" altLang="en-US" sz="2400" b="1" smtClean="0">
                <a:solidFill>
                  <a:srgbClr val="003366"/>
                </a:solidFill>
              </a:rPr>
              <a:t>型</a:t>
            </a:r>
            <a:r>
              <a:rPr lang="zh-CN" altLang="en-US" sz="2400" smtClean="0"/>
              <a:t>：数量众多的原材料加工组装成各种组件和部件，最后装配出一种或少数几种产品。</a:t>
            </a:r>
          </a:p>
          <a:p>
            <a:pPr lvl="1" eaLnBrk="1" hangingPunct="1">
              <a:lnSpc>
                <a:spcPct val="130000"/>
              </a:lnSpc>
              <a:spcBef>
                <a:spcPct val="0"/>
              </a:spcBef>
              <a:buClr>
                <a:schemeClr val="tx1"/>
              </a:buClr>
              <a:buFont typeface="Marlett" pitchFamily="2" charset="2"/>
              <a:buChar char="2"/>
            </a:pPr>
            <a:r>
              <a:rPr lang="en-US" altLang="zh-CN" sz="2400" b="1" smtClean="0">
                <a:solidFill>
                  <a:srgbClr val="003366"/>
                </a:solidFill>
              </a:rPr>
              <a:t>V</a:t>
            </a:r>
            <a:r>
              <a:rPr lang="zh-CN" altLang="en-US" sz="2400" b="1" smtClean="0">
                <a:solidFill>
                  <a:srgbClr val="003366"/>
                </a:solidFill>
              </a:rPr>
              <a:t>型</a:t>
            </a:r>
            <a:r>
              <a:rPr lang="zh-CN" altLang="en-US" sz="2400" smtClean="0"/>
              <a:t>：少量原材料经过工艺流程后产生众多品种的产品，连续流程工业最常见的结构形式。</a:t>
            </a:r>
          </a:p>
          <a:p>
            <a:pPr lvl="1" eaLnBrk="1" hangingPunct="1">
              <a:lnSpc>
                <a:spcPct val="130000"/>
              </a:lnSpc>
              <a:spcBef>
                <a:spcPct val="0"/>
              </a:spcBef>
              <a:buClr>
                <a:schemeClr val="tx1"/>
              </a:buClr>
              <a:buFont typeface="Marlett" pitchFamily="2" charset="2"/>
              <a:buChar char="2"/>
            </a:pPr>
            <a:r>
              <a:rPr lang="en-US" altLang="zh-CN" sz="2400" b="1" smtClean="0">
                <a:solidFill>
                  <a:srgbClr val="003366"/>
                </a:solidFill>
              </a:rPr>
              <a:t>X</a:t>
            </a:r>
            <a:r>
              <a:rPr lang="zh-CN" altLang="en-US" sz="2400" b="1" smtClean="0">
                <a:solidFill>
                  <a:srgbClr val="003366"/>
                </a:solidFill>
              </a:rPr>
              <a:t>型</a:t>
            </a:r>
            <a:r>
              <a:rPr lang="zh-CN" altLang="en-US" sz="2400" smtClean="0"/>
              <a:t>：由</a:t>
            </a:r>
            <a:r>
              <a:rPr lang="en-US" altLang="zh-CN" sz="2400" smtClean="0"/>
              <a:t>A</a:t>
            </a:r>
            <a:r>
              <a:rPr lang="zh-CN" altLang="en-US" sz="2400" smtClean="0"/>
              <a:t>型结构的基本组件和通用件中选择装配出众多的按订单组装的产品，这是选择装配类型产品的常见形式。</a:t>
            </a:r>
          </a:p>
          <a:p>
            <a:pPr lvl="1" eaLnBrk="1" hangingPunct="1">
              <a:lnSpc>
                <a:spcPct val="130000"/>
              </a:lnSpc>
              <a:spcBef>
                <a:spcPct val="0"/>
              </a:spcBef>
              <a:buClr>
                <a:schemeClr val="tx1"/>
              </a:buClr>
              <a:buFont typeface="Marlett" pitchFamily="2" charset="2"/>
              <a:buChar char="2"/>
            </a:pPr>
            <a:r>
              <a:rPr lang="en-US" altLang="zh-CN" sz="2400" b="1" smtClean="0">
                <a:solidFill>
                  <a:srgbClr val="003366"/>
                </a:solidFill>
              </a:rPr>
              <a:t>T</a:t>
            </a:r>
            <a:r>
              <a:rPr lang="zh-CN" altLang="en-US" sz="2400" b="1" smtClean="0">
                <a:solidFill>
                  <a:srgbClr val="003366"/>
                </a:solidFill>
              </a:rPr>
              <a:t>型</a:t>
            </a:r>
            <a:r>
              <a:rPr lang="zh-CN" altLang="en-US" sz="2400" smtClean="0"/>
              <a:t>：由一种原材料加工出多种规格的产品，如钢材或铝材多次轧制成不同厚度并根据订单要求切割成不同宽度的带钢或铝箔。</a:t>
            </a:r>
          </a:p>
        </p:txBody>
      </p:sp>
      <p:sp>
        <p:nvSpPr>
          <p:cNvPr id="922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3361732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1" end="1"/>
                                            </p:txEl>
                                          </p:spTgt>
                                        </p:tgtEl>
                                        <p:attrNameLst>
                                          <p:attrName>style.visibility</p:attrName>
                                        </p:attrNameLst>
                                      </p:cBhvr>
                                      <p:to>
                                        <p:strVal val="visible"/>
                                      </p:to>
                                    </p:set>
                                    <p:anim calcmode="lin" valueType="num">
                                      <p:cBhvr additive="base">
                                        <p:cTn id="13"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2" end="2"/>
                                            </p:txEl>
                                          </p:spTgt>
                                        </p:tgtEl>
                                        <p:attrNameLst>
                                          <p:attrName>style.visibility</p:attrName>
                                        </p:attrNameLst>
                                      </p:cBhvr>
                                      <p:to>
                                        <p:strVal val="visible"/>
                                      </p:to>
                                    </p:set>
                                    <p:anim calcmode="lin" valueType="num">
                                      <p:cBhvr additive="base">
                                        <p:cTn id="19"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691">
                                            <p:txEl>
                                              <p:pRg st="3" end="3"/>
                                            </p:txEl>
                                          </p:spTgt>
                                        </p:tgtEl>
                                        <p:attrNameLst>
                                          <p:attrName>style.visibility</p:attrName>
                                        </p:attrNameLst>
                                      </p:cBhvr>
                                      <p:to>
                                        <p:strVal val="visible"/>
                                      </p:to>
                                    </p:set>
                                    <p:anim calcmode="lin" valueType="num">
                                      <p:cBhvr additive="base">
                                        <p:cTn id="25" dur="500" fill="hold"/>
                                        <p:tgtEl>
                                          <p:spTgt spid="2426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6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2691">
                                            <p:txEl>
                                              <p:pRg st="4" end="4"/>
                                            </p:txEl>
                                          </p:spTgt>
                                        </p:tgtEl>
                                        <p:attrNameLst>
                                          <p:attrName>style.visibility</p:attrName>
                                        </p:attrNameLst>
                                      </p:cBhvr>
                                      <p:to>
                                        <p:strVal val="visible"/>
                                      </p:to>
                                    </p:set>
                                    <p:anim calcmode="lin" valueType="num">
                                      <p:cBhvr additive="base">
                                        <p:cTn id="31" dur="500" fill="hold"/>
                                        <p:tgtEl>
                                          <p:spTgt spid="2426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26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4.1 </a:t>
            </a:r>
            <a:r>
              <a:rPr lang="zh-CN" altLang="en-US" sz="3600" b="1" dirty="0" smtClean="0">
                <a:solidFill>
                  <a:srgbClr val="FF0000"/>
                </a:solidFill>
                <a:effectLst>
                  <a:outerShdw blurRad="38100" dist="38100" dir="2700000" algn="tl">
                    <a:srgbClr val="C0C0C0"/>
                  </a:outerShdw>
                </a:effectLst>
                <a:latin typeface="Times New Roman" pitchFamily="18" charset="0"/>
              </a:rPr>
              <a:t>是什么？为什么做？</a:t>
            </a:r>
          </a:p>
        </p:txBody>
      </p:sp>
      <p:sp>
        <p:nvSpPr>
          <p:cNvPr id="154627"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dirty="0" smtClean="0">
                <a:latin typeface="Times New Roman" panose="02020603050405020304" pitchFamily="18" charset="0"/>
              </a:rPr>
              <a:t>主生产计划：</a:t>
            </a:r>
            <a:r>
              <a:rPr lang="en-US" altLang="zh-CN" sz="2400" b="1" dirty="0" smtClean="0">
                <a:latin typeface="Times New Roman" panose="02020603050405020304" pitchFamily="18" charset="0"/>
              </a:rPr>
              <a:t>Master Production Schedule, MPS</a:t>
            </a:r>
            <a:r>
              <a:rPr lang="zh-CN" altLang="en-US" sz="2400" b="1" dirty="0" smtClean="0">
                <a:latin typeface="Times New Roman" panose="02020603050405020304" pitchFamily="18" charset="0"/>
              </a:rPr>
              <a:t>。</a:t>
            </a:r>
          </a:p>
          <a:p>
            <a:pPr eaLnBrk="1" hangingPunct="1">
              <a:lnSpc>
                <a:spcPct val="150000"/>
              </a:lnSpc>
              <a:buClr>
                <a:schemeClr val="tx1"/>
              </a:buClr>
              <a:buFont typeface="Marlett" pitchFamily="2" charset="2"/>
              <a:buChar char="2"/>
            </a:pPr>
            <a:r>
              <a:rPr lang="zh-CN" altLang="en-US" sz="2400" dirty="0" smtClean="0">
                <a:latin typeface="Times New Roman" panose="02020603050405020304" pitchFamily="18" charset="0"/>
              </a:rPr>
              <a:t>是对企业生产计划大纲的细化，将生产计划大纲转换为具体的产品计划，按时间分段计划企业应生产的最终产品的数量和交货期，用以协调生产需求与可用资源之间的差距。</a:t>
            </a:r>
          </a:p>
          <a:p>
            <a:pPr eaLnBrk="1" hangingPunct="1">
              <a:lnSpc>
                <a:spcPct val="150000"/>
              </a:lnSpc>
              <a:buClr>
                <a:schemeClr val="tx1"/>
              </a:buClr>
              <a:buFont typeface="Marlett" pitchFamily="2" charset="2"/>
              <a:buChar char="2"/>
            </a:pPr>
            <a:r>
              <a:rPr lang="zh-CN" altLang="en-US" sz="2400" dirty="0" smtClean="0">
                <a:latin typeface="Times New Roman" panose="02020603050405020304" pitchFamily="18" charset="0"/>
              </a:rPr>
              <a:t>在可用资源条件下，回答三个问题：</a:t>
            </a:r>
          </a:p>
          <a:p>
            <a:pPr lvl="1" eaLnBrk="1" hangingPunct="1">
              <a:lnSpc>
                <a:spcPct val="150000"/>
              </a:lnSpc>
              <a:buClr>
                <a:schemeClr val="tx1"/>
              </a:buClr>
              <a:buFont typeface="Marlett" pitchFamily="2" charset="2"/>
              <a:buChar char="2"/>
            </a:pPr>
            <a:r>
              <a:rPr lang="zh-CN" altLang="en-US" sz="2000" dirty="0" smtClean="0">
                <a:latin typeface="Times New Roman" panose="02020603050405020304" pitchFamily="18" charset="0"/>
              </a:rPr>
              <a:t>企业在一定时间内生产什么？</a:t>
            </a:r>
          </a:p>
          <a:p>
            <a:pPr lvl="1" eaLnBrk="1" hangingPunct="1">
              <a:lnSpc>
                <a:spcPct val="150000"/>
              </a:lnSpc>
              <a:buClr>
                <a:schemeClr val="tx1"/>
              </a:buClr>
              <a:buFont typeface="Marlett" pitchFamily="2" charset="2"/>
              <a:buChar char="2"/>
            </a:pPr>
            <a:r>
              <a:rPr lang="zh-CN" altLang="en-US" sz="2000" dirty="0" smtClean="0">
                <a:latin typeface="Times New Roman" panose="02020603050405020304" pitchFamily="18" charset="0"/>
              </a:rPr>
              <a:t>生产多少？</a:t>
            </a:r>
          </a:p>
          <a:p>
            <a:pPr lvl="1" eaLnBrk="1" hangingPunct="1">
              <a:lnSpc>
                <a:spcPct val="150000"/>
              </a:lnSpc>
              <a:buClr>
                <a:schemeClr val="tx1"/>
              </a:buClr>
              <a:buFont typeface="Marlett" pitchFamily="2" charset="2"/>
              <a:buChar char="2"/>
            </a:pPr>
            <a:r>
              <a:rPr lang="zh-CN" altLang="en-US" sz="2000" dirty="0" smtClean="0">
                <a:latin typeface="Times New Roman" panose="02020603050405020304" pitchFamily="18" charset="0"/>
              </a:rPr>
              <a:t>什么时间生产？</a:t>
            </a:r>
          </a:p>
        </p:txBody>
      </p:sp>
      <p:sp>
        <p:nvSpPr>
          <p:cNvPr id="614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4627">
                                            <p:txEl>
                                              <p:pRg st="3" end="3"/>
                                            </p:txEl>
                                          </p:spTgt>
                                        </p:tgtEl>
                                        <p:attrNameLst>
                                          <p:attrName>style.visibility</p:attrName>
                                        </p:attrNameLst>
                                      </p:cBhvr>
                                      <p:to>
                                        <p:strVal val="visible"/>
                                      </p:to>
                                    </p:set>
                                    <p:anim calcmode="lin" valueType="num">
                                      <p:cBhvr additive="base">
                                        <p:cTn id="23"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462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 calcmode="lin" valueType="num">
                                      <p:cBhvr additive="base">
                                        <p:cTn id="27"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462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4627">
                                            <p:txEl>
                                              <p:pRg st="5" end="5"/>
                                            </p:txEl>
                                          </p:spTgt>
                                        </p:tgtEl>
                                        <p:attrNameLst>
                                          <p:attrName>style.visibility</p:attrName>
                                        </p:attrNameLst>
                                      </p:cBhvr>
                                      <p:to>
                                        <p:strVal val="visible"/>
                                      </p:to>
                                    </p:set>
                                    <p:anim calcmode="lin" valueType="num">
                                      <p:cBhvr additive="base">
                                        <p:cTn id="31"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16067"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pPr>
            <a:r>
              <a:rPr lang="zh-CN" altLang="en-US" sz="2400" smtClean="0"/>
              <a:t>主生产计划的计划对象主要是把生产规划中的产品系列具体化以后的出厂产品，通称</a:t>
            </a:r>
            <a:r>
              <a:rPr lang="zh-CN" altLang="en-US" sz="2400" b="1" smtClean="0">
                <a:solidFill>
                  <a:schemeClr val="bg2"/>
                </a:solidFill>
              </a:rPr>
              <a:t>最终项目（</a:t>
            </a:r>
            <a:r>
              <a:rPr lang="en-US" altLang="zh-CN" sz="2400" b="1" smtClean="0">
                <a:solidFill>
                  <a:schemeClr val="bg2"/>
                </a:solidFill>
              </a:rPr>
              <a:t>End Item</a:t>
            </a:r>
            <a:r>
              <a:rPr lang="zh-CN" altLang="en-US" sz="2400" b="1" smtClean="0">
                <a:solidFill>
                  <a:schemeClr val="bg2"/>
                </a:solidFill>
              </a:rPr>
              <a:t>）</a:t>
            </a:r>
            <a:r>
              <a:rPr lang="zh-CN" altLang="en-US" sz="2400" smtClean="0"/>
              <a:t>。</a:t>
            </a:r>
          </a:p>
          <a:p>
            <a:pPr eaLnBrk="1" hangingPunct="1">
              <a:lnSpc>
                <a:spcPct val="150000"/>
              </a:lnSpc>
              <a:spcBef>
                <a:spcPct val="0"/>
              </a:spcBef>
              <a:buClr>
                <a:schemeClr val="tx1"/>
              </a:buClr>
              <a:buFont typeface="Marlett" pitchFamily="2" charset="2"/>
              <a:buChar char="2"/>
            </a:pPr>
            <a:r>
              <a:rPr lang="zh-CN" altLang="en-US" sz="2400" smtClean="0"/>
              <a:t>通常是独立需求件，对它的需求是由外部条件决定的。但由于计划范围和制造环境不同，最终项目的含义也不完全相同。</a:t>
            </a:r>
          </a:p>
          <a:p>
            <a:pPr eaLnBrk="1" hangingPunct="1">
              <a:lnSpc>
                <a:spcPct val="150000"/>
              </a:lnSpc>
              <a:spcBef>
                <a:spcPct val="0"/>
              </a:spcBef>
              <a:buClr>
                <a:schemeClr val="tx1"/>
              </a:buClr>
              <a:buFont typeface="Marlett" pitchFamily="2" charset="2"/>
              <a:buChar char="2"/>
            </a:pPr>
            <a:r>
              <a:rPr lang="zh-CN" altLang="en-US" sz="2400" smtClean="0"/>
              <a:t>主生产计划中的最终项目可以是产品、主要组件、虚拟件。</a:t>
            </a:r>
          </a:p>
        </p:txBody>
      </p:sp>
      <p:sp>
        <p:nvSpPr>
          <p:cNvPr id="1024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3864019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17091"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MTS</a:t>
            </a:r>
            <a:r>
              <a:rPr lang="zh-CN" altLang="en-US" sz="2400" b="1" smtClean="0"/>
              <a:t>下的主生产计划对象：</a:t>
            </a:r>
          </a:p>
          <a:p>
            <a:pPr lvl="1" eaLnBrk="1" hangingPunct="1">
              <a:lnSpc>
                <a:spcPct val="150000"/>
              </a:lnSpc>
              <a:spcBef>
                <a:spcPct val="0"/>
              </a:spcBef>
              <a:buClr>
                <a:schemeClr val="tx1"/>
              </a:buClr>
              <a:buFont typeface="Marlett" pitchFamily="2" charset="2"/>
              <a:buChar char="2"/>
            </a:pPr>
            <a:r>
              <a:rPr lang="zh-CN" altLang="en-US" sz="2000" smtClean="0"/>
              <a:t>用很多种原材料和部件制造出少量品种的标准产品，则产品、备品备件等独立需求项目通常成为</a:t>
            </a:r>
            <a:r>
              <a:rPr lang="en-US" altLang="zh-CN" sz="2000" smtClean="0"/>
              <a:t>MPS</a:t>
            </a:r>
            <a:r>
              <a:rPr lang="zh-CN" altLang="en-US" sz="2000" smtClean="0"/>
              <a:t>计划对象的最终项目。</a:t>
            </a:r>
          </a:p>
          <a:p>
            <a:pPr lvl="1" eaLnBrk="1" hangingPunct="1">
              <a:lnSpc>
                <a:spcPct val="150000"/>
              </a:lnSpc>
              <a:spcBef>
                <a:spcPct val="0"/>
              </a:spcBef>
              <a:buClr>
                <a:schemeClr val="tx1"/>
              </a:buClr>
              <a:buFont typeface="Marlett" pitchFamily="2" charset="2"/>
              <a:buChar char="2"/>
            </a:pPr>
            <a:r>
              <a:rPr lang="zh-CN" altLang="en-US" sz="2000" smtClean="0"/>
              <a:t>对产品系列下有多种具体产品的情况，有时要根据市场分析估计各类产品占系列产品总产量的比例。此时，生产规划的对象是系列产品，而</a:t>
            </a:r>
            <a:r>
              <a:rPr lang="en-US" altLang="zh-CN" sz="2000" smtClean="0"/>
              <a:t>MPS</a:t>
            </a:r>
            <a:r>
              <a:rPr lang="zh-CN" altLang="en-US" sz="2000" smtClean="0"/>
              <a:t>的计划对象是按预测比例计算的具体产品。每种产品的需求量是用占产品系列总数的预计百分比来计算的。</a:t>
            </a:r>
          </a:p>
          <a:p>
            <a:pPr lvl="1" eaLnBrk="1" hangingPunct="1">
              <a:lnSpc>
                <a:spcPct val="150000"/>
              </a:lnSpc>
              <a:spcBef>
                <a:spcPct val="0"/>
              </a:spcBef>
              <a:buClr>
                <a:schemeClr val="tx1"/>
              </a:buClr>
              <a:buFont typeface="Marlett" pitchFamily="2" charset="2"/>
              <a:buChar char="2"/>
            </a:pPr>
            <a:endParaRPr lang="en-US" altLang="zh-CN" sz="2000" smtClean="0"/>
          </a:p>
        </p:txBody>
      </p:sp>
      <p:sp>
        <p:nvSpPr>
          <p:cNvPr id="1126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49471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18115"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MTO</a:t>
            </a:r>
            <a:r>
              <a:rPr lang="zh-CN" altLang="en-US" sz="2400" b="1" smtClean="0"/>
              <a:t>下的主生产计划对象：</a:t>
            </a:r>
          </a:p>
          <a:p>
            <a:pPr lvl="1" eaLnBrk="1" hangingPunct="1">
              <a:lnSpc>
                <a:spcPct val="150000"/>
              </a:lnSpc>
              <a:spcBef>
                <a:spcPct val="0"/>
              </a:spcBef>
              <a:buClr>
                <a:schemeClr val="tx1"/>
              </a:buClr>
              <a:buFont typeface="Marlett" pitchFamily="2" charset="2"/>
              <a:buChar char="2"/>
            </a:pPr>
            <a:r>
              <a:rPr lang="zh-CN" altLang="en-US" sz="2000" smtClean="0"/>
              <a:t>一般是标准定型产品或按订货要求设计的产品。</a:t>
            </a:r>
            <a:r>
              <a:rPr lang="en-US" altLang="zh-CN" sz="2000" smtClean="0"/>
              <a:t>MPS</a:t>
            </a:r>
            <a:r>
              <a:rPr lang="zh-CN" altLang="en-US" sz="2000" smtClean="0"/>
              <a:t>计划对象可以放在相当于</a:t>
            </a:r>
            <a:r>
              <a:rPr lang="en-US" altLang="zh-CN" sz="2000" smtClean="0"/>
              <a:t>T</a:t>
            </a:r>
            <a:r>
              <a:rPr lang="zh-CN" altLang="en-US" sz="2000" smtClean="0"/>
              <a:t>形和</a:t>
            </a:r>
            <a:r>
              <a:rPr lang="en-US" altLang="zh-CN" sz="2000" smtClean="0"/>
              <a:t>V</a:t>
            </a:r>
            <a:r>
              <a:rPr lang="zh-CN" altLang="en-US" sz="2000" smtClean="0"/>
              <a:t>形产品结构的低层，以减少计划物料的数量。</a:t>
            </a:r>
          </a:p>
          <a:p>
            <a:pPr lvl="1" eaLnBrk="1" hangingPunct="1">
              <a:lnSpc>
                <a:spcPct val="150000"/>
              </a:lnSpc>
              <a:spcBef>
                <a:spcPct val="0"/>
              </a:spcBef>
              <a:buClr>
                <a:schemeClr val="tx1"/>
              </a:buClr>
              <a:buFont typeface="Marlett" pitchFamily="2" charset="2"/>
              <a:buChar char="2"/>
            </a:pPr>
            <a:r>
              <a:rPr lang="zh-CN" altLang="en-US" sz="2000" smtClean="0"/>
              <a:t>如果产品是标准设计或专项，最终项目一般就是产品结构中</a:t>
            </a:r>
            <a:r>
              <a:rPr lang="en-US" altLang="zh-CN" sz="2000" smtClean="0"/>
              <a:t>0</a:t>
            </a:r>
            <a:r>
              <a:rPr lang="zh-CN" altLang="en-US" sz="2000" smtClean="0"/>
              <a:t>层的最终产品。</a:t>
            </a:r>
          </a:p>
          <a:p>
            <a:pPr lvl="1" eaLnBrk="1" hangingPunct="1">
              <a:lnSpc>
                <a:spcPct val="150000"/>
              </a:lnSpc>
              <a:spcBef>
                <a:spcPct val="0"/>
              </a:spcBef>
              <a:buClr>
                <a:schemeClr val="tx1"/>
              </a:buClr>
              <a:buFont typeface="Marlett" pitchFamily="2" charset="2"/>
              <a:buChar char="2"/>
            </a:pPr>
            <a:r>
              <a:rPr lang="zh-CN" altLang="en-US" sz="2000" smtClean="0"/>
              <a:t>如果用少量品种的原材料和部件，根据客户的要求生产出各种不同品种的最终项目，如飞机、船舶的生产，则原材料和部件等项目通常称为</a:t>
            </a:r>
            <a:r>
              <a:rPr lang="en-US" altLang="zh-CN" sz="2000" smtClean="0"/>
              <a:t>MPS</a:t>
            </a:r>
            <a:r>
              <a:rPr lang="zh-CN" altLang="en-US" sz="2000" smtClean="0"/>
              <a:t>的计划对象。</a:t>
            </a:r>
          </a:p>
        </p:txBody>
      </p:sp>
      <p:sp>
        <p:nvSpPr>
          <p:cNvPr id="1229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301020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19139" name="Rectangle 3"/>
          <p:cNvSpPr>
            <a:spLocks noGrp="1" noChangeArrowheads="1"/>
          </p:cNvSpPr>
          <p:nvPr>
            <p:ph type="body" idx="1"/>
          </p:nvPr>
        </p:nvSpPr>
        <p:spPr>
          <a:xfrm>
            <a:off x="457200" y="1447800"/>
            <a:ext cx="8229600" cy="54102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ATO</a:t>
            </a:r>
            <a:r>
              <a:rPr lang="zh-CN" altLang="en-US" sz="2400" b="1" smtClean="0"/>
              <a:t>下的主生产计划对象：</a:t>
            </a:r>
          </a:p>
          <a:p>
            <a:pPr lvl="1" eaLnBrk="1" hangingPunct="1">
              <a:lnSpc>
                <a:spcPct val="150000"/>
              </a:lnSpc>
              <a:spcBef>
                <a:spcPct val="0"/>
              </a:spcBef>
              <a:buClr>
                <a:schemeClr val="tx1"/>
              </a:buClr>
              <a:buFont typeface="Marlett" pitchFamily="2" charset="2"/>
              <a:buChar char="2"/>
            </a:pPr>
            <a:r>
              <a:rPr lang="zh-CN" altLang="en-US" sz="2000" smtClean="0"/>
              <a:t>这种形式产品是一个系列，结构基本相同，表现为模块化产品结构，都是由若干基本组件和一些通用部件组成。每项基本组件又有多种可选件，有多种搭配选择，如轿车等，从而可形成一系列多种规格的变形产品。这种情况下，可以将</a:t>
            </a:r>
            <a:r>
              <a:rPr lang="en-US" altLang="zh-CN" sz="2000" smtClean="0"/>
              <a:t>MPS</a:t>
            </a:r>
            <a:r>
              <a:rPr lang="zh-CN" altLang="en-US" sz="2000" smtClean="0"/>
              <a:t>的计划对象设立在基本组件级，如发动机、车身等。</a:t>
            </a:r>
          </a:p>
        </p:txBody>
      </p:sp>
      <p:sp>
        <p:nvSpPr>
          <p:cNvPr id="1331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3265461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43715" name="Rectangle 3"/>
          <p:cNvSpPr>
            <a:spLocks noGrp="1" noChangeArrowheads="1"/>
          </p:cNvSpPr>
          <p:nvPr>
            <p:ph type="body" idx="1"/>
          </p:nvPr>
        </p:nvSpPr>
        <p:spPr>
          <a:xfrm>
            <a:off x="457200" y="1447800"/>
            <a:ext cx="8229600" cy="5410200"/>
          </a:xfrm>
        </p:spPr>
        <p:txBody>
          <a:bodyPr/>
          <a:lstStyle/>
          <a:p>
            <a:pPr eaLnBrk="1" hangingPunct="1">
              <a:lnSpc>
                <a:spcPct val="150000"/>
              </a:lnSpc>
              <a:spcBef>
                <a:spcPct val="0"/>
              </a:spcBef>
              <a:buClr>
                <a:schemeClr val="tx1"/>
              </a:buClr>
              <a:buFont typeface="Marlett" pitchFamily="2" charset="2"/>
              <a:buChar char="2"/>
            </a:pPr>
            <a:r>
              <a:rPr lang="en-US" altLang="zh-CN" sz="2000" b="1" smtClean="0"/>
              <a:t>ATO</a:t>
            </a:r>
            <a:r>
              <a:rPr lang="zh-CN" altLang="en-US" sz="2000" b="1" smtClean="0"/>
              <a:t>下的主生产计划对象：</a:t>
            </a:r>
          </a:p>
          <a:p>
            <a:pPr lvl="1" eaLnBrk="1" hangingPunct="1">
              <a:lnSpc>
                <a:spcPct val="150000"/>
              </a:lnSpc>
              <a:spcBef>
                <a:spcPct val="0"/>
              </a:spcBef>
              <a:buClr>
                <a:schemeClr val="tx1"/>
              </a:buClr>
              <a:buFont typeface="Marlett" pitchFamily="2" charset="2"/>
              <a:buChar char="2"/>
            </a:pPr>
            <a:r>
              <a:rPr lang="zh-CN" altLang="en-US" sz="1800" b="1" smtClean="0">
                <a:solidFill>
                  <a:srgbClr val="003366"/>
                </a:solidFill>
              </a:rPr>
              <a:t>成品装配计划（</a:t>
            </a:r>
            <a:r>
              <a:rPr lang="en-US" altLang="zh-CN" sz="1800" b="1" smtClean="0">
                <a:solidFill>
                  <a:srgbClr val="003366"/>
                </a:solidFill>
              </a:rPr>
              <a:t>Final Assembly Schedule</a:t>
            </a:r>
            <a:r>
              <a:rPr lang="zh-CN" altLang="en-US" sz="1800" b="1" smtClean="0">
                <a:solidFill>
                  <a:srgbClr val="003366"/>
                </a:solidFill>
              </a:rPr>
              <a:t>，</a:t>
            </a:r>
            <a:r>
              <a:rPr lang="en-US" altLang="zh-CN" sz="1800" b="1" smtClean="0">
                <a:solidFill>
                  <a:srgbClr val="003366"/>
                </a:solidFill>
              </a:rPr>
              <a:t>FAS</a:t>
            </a:r>
            <a:r>
              <a:rPr lang="zh-CN" altLang="en-US" sz="1800" b="1" smtClean="0">
                <a:solidFill>
                  <a:srgbClr val="003366"/>
                </a:solidFill>
              </a:rPr>
              <a:t>）</a:t>
            </a:r>
            <a:r>
              <a:rPr lang="zh-CN" altLang="en-US" sz="1800" smtClean="0"/>
              <a:t>：对于一些由标准模块组合而成的、型号多样的、有多种选择性的产品（如个人计算机），将</a:t>
            </a:r>
            <a:r>
              <a:rPr lang="en-US" altLang="zh-CN" sz="1800" smtClean="0"/>
              <a:t>MPS</a:t>
            </a:r>
            <a:r>
              <a:rPr lang="zh-CN" altLang="en-US" sz="1800" smtClean="0"/>
              <a:t>设立在基本零部件这一级，不必预测确切的、最终项目的配置，辅助以成品装配计划来简化</a:t>
            </a:r>
            <a:r>
              <a:rPr lang="en-US" altLang="zh-CN" sz="1800" smtClean="0"/>
              <a:t>MPS</a:t>
            </a:r>
            <a:r>
              <a:rPr lang="zh-CN" altLang="en-US" sz="1800" smtClean="0"/>
              <a:t>的处理过程。</a:t>
            </a:r>
          </a:p>
          <a:p>
            <a:pPr lvl="2" eaLnBrk="1" hangingPunct="1">
              <a:lnSpc>
                <a:spcPct val="140000"/>
              </a:lnSpc>
              <a:spcBef>
                <a:spcPct val="0"/>
              </a:spcBef>
              <a:buClr>
                <a:schemeClr val="tx1"/>
              </a:buClr>
              <a:buFont typeface="Marlett" pitchFamily="2" charset="2"/>
              <a:buChar char="2"/>
            </a:pPr>
            <a:r>
              <a:rPr lang="en-US" altLang="zh-CN" sz="1600" smtClean="0"/>
              <a:t>FAS</a:t>
            </a:r>
            <a:r>
              <a:rPr lang="zh-CN" altLang="en-US" sz="1600" smtClean="0"/>
              <a:t>也是一个生产制造计划，表达用户对成品项目的、特定的多种配置要求，包括从部件和零配件的制造到产品发货这一部分的生产和装配，如产品的最终装配、测试、包装等</a:t>
            </a:r>
          </a:p>
          <a:p>
            <a:pPr lvl="2" eaLnBrk="1" hangingPunct="1">
              <a:lnSpc>
                <a:spcPct val="140000"/>
              </a:lnSpc>
              <a:spcBef>
                <a:spcPct val="0"/>
              </a:spcBef>
              <a:buClr>
                <a:schemeClr val="tx1"/>
              </a:buClr>
              <a:buFont typeface="Marlett" pitchFamily="2" charset="2"/>
              <a:buChar char="2"/>
            </a:pPr>
            <a:r>
              <a:rPr lang="zh-CN" altLang="en-US" sz="1600" smtClean="0"/>
              <a:t>对于有多种选择项的项目，采用</a:t>
            </a:r>
            <a:r>
              <a:rPr lang="en-US" altLang="zh-CN" sz="1600" smtClean="0"/>
              <a:t>FAS</a:t>
            </a:r>
            <a:r>
              <a:rPr lang="zh-CN" altLang="en-US" sz="1600" smtClean="0"/>
              <a:t>时，可简化</a:t>
            </a:r>
            <a:r>
              <a:rPr lang="en-US" altLang="zh-CN" sz="1600" smtClean="0"/>
              <a:t>MPS</a:t>
            </a:r>
            <a:r>
              <a:rPr lang="zh-CN" altLang="en-US" sz="1600" smtClean="0"/>
              <a:t>的编制。可以用</a:t>
            </a:r>
            <a:r>
              <a:rPr lang="en-US" altLang="zh-CN" sz="1600" smtClean="0"/>
              <a:t>FAS</a:t>
            </a:r>
            <a:r>
              <a:rPr lang="zh-CN" altLang="en-US" sz="1600" smtClean="0"/>
              <a:t>来安排出厂产品的计划，而用多层</a:t>
            </a:r>
            <a:r>
              <a:rPr lang="en-US" altLang="zh-CN" sz="1600" smtClean="0"/>
              <a:t>MPS</a:t>
            </a:r>
            <a:r>
              <a:rPr lang="zh-CN" altLang="en-US" sz="1600" smtClean="0"/>
              <a:t>和计划</a:t>
            </a:r>
            <a:r>
              <a:rPr lang="en-US" altLang="zh-CN" sz="1600" smtClean="0"/>
              <a:t>BOM</a:t>
            </a:r>
            <a:r>
              <a:rPr lang="zh-CN" altLang="en-US" sz="1600" smtClean="0"/>
              <a:t>制订通用件、基本组件和可选件的计划。此时，</a:t>
            </a:r>
            <a:r>
              <a:rPr lang="en-US" altLang="zh-CN" sz="1600" smtClean="0"/>
              <a:t>MPS</a:t>
            </a:r>
            <a:r>
              <a:rPr lang="zh-CN" altLang="en-US" sz="1600" smtClean="0"/>
              <a:t>的计划对象相当于</a:t>
            </a:r>
            <a:r>
              <a:rPr lang="en-US" altLang="zh-CN" sz="1600" smtClean="0"/>
              <a:t>X</a:t>
            </a:r>
            <a:r>
              <a:rPr lang="zh-CN" altLang="en-US" sz="1600" smtClean="0"/>
              <a:t>型产品结构中的”腰部”物料，而顶部物料是</a:t>
            </a:r>
            <a:r>
              <a:rPr lang="en-US" altLang="zh-CN" sz="1600" smtClean="0"/>
              <a:t>FAS</a:t>
            </a:r>
            <a:r>
              <a:rPr lang="zh-CN" altLang="en-US" sz="1600" smtClean="0"/>
              <a:t>的计划对象。</a:t>
            </a:r>
          </a:p>
          <a:p>
            <a:pPr lvl="2" eaLnBrk="1" hangingPunct="1">
              <a:lnSpc>
                <a:spcPct val="140000"/>
              </a:lnSpc>
              <a:spcBef>
                <a:spcPct val="0"/>
              </a:spcBef>
              <a:buClr>
                <a:schemeClr val="tx1"/>
              </a:buClr>
              <a:buFont typeface="Marlett" pitchFamily="2" charset="2"/>
              <a:buChar char="2"/>
            </a:pPr>
            <a:r>
              <a:rPr lang="en-US" altLang="zh-CN" sz="1600" smtClean="0"/>
              <a:t>MPS</a:t>
            </a:r>
            <a:r>
              <a:rPr lang="zh-CN" altLang="en-US" sz="1600" smtClean="0"/>
              <a:t>和</a:t>
            </a:r>
            <a:r>
              <a:rPr lang="en-US" altLang="zh-CN" sz="1600" smtClean="0"/>
              <a:t>FAS</a:t>
            </a:r>
            <a:r>
              <a:rPr lang="zh-CN" altLang="en-US" sz="1600" smtClean="0"/>
              <a:t>的协同运行，实现了从原材料的采购、部件的制造到最终产品间或的整个计划过程。</a:t>
            </a:r>
          </a:p>
        </p:txBody>
      </p:sp>
      <p:sp>
        <p:nvSpPr>
          <p:cNvPr id="1434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3307144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additive="base">
                                        <p:cTn id="7" dur="500" fill="hold"/>
                                        <p:tgtEl>
                                          <p:spTgt spid="243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5">
                                            <p:txEl>
                                              <p:pRg st="1" end="1"/>
                                            </p:txEl>
                                          </p:spTgt>
                                        </p:tgtEl>
                                        <p:attrNameLst>
                                          <p:attrName>style.visibility</p:attrName>
                                        </p:attrNameLst>
                                      </p:cBhvr>
                                      <p:to>
                                        <p:strVal val="visible"/>
                                      </p:to>
                                    </p:set>
                                    <p:anim calcmode="lin" valueType="num">
                                      <p:cBhvr additive="base">
                                        <p:cTn id="13" dur="500" fill="hold"/>
                                        <p:tgtEl>
                                          <p:spTgt spid="243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5">
                                            <p:txEl>
                                              <p:pRg st="2" end="2"/>
                                            </p:txEl>
                                          </p:spTgt>
                                        </p:tgtEl>
                                        <p:attrNameLst>
                                          <p:attrName>style.visibility</p:attrName>
                                        </p:attrNameLst>
                                      </p:cBhvr>
                                      <p:to>
                                        <p:strVal val="visible"/>
                                      </p:to>
                                    </p:set>
                                    <p:anim calcmode="lin" valueType="num">
                                      <p:cBhvr additive="base">
                                        <p:cTn id="19" dur="500" fill="hold"/>
                                        <p:tgtEl>
                                          <p:spTgt spid="243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5">
                                            <p:txEl>
                                              <p:pRg st="3" end="3"/>
                                            </p:txEl>
                                          </p:spTgt>
                                        </p:tgtEl>
                                        <p:attrNameLst>
                                          <p:attrName>style.visibility</p:attrName>
                                        </p:attrNameLst>
                                      </p:cBhvr>
                                      <p:to>
                                        <p:strVal val="visible"/>
                                      </p:to>
                                    </p:set>
                                    <p:anim calcmode="lin" valueType="num">
                                      <p:cBhvr additive="base">
                                        <p:cTn id="25" dur="500" fill="hold"/>
                                        <p:tgtEl>
                                          <p:spTgt spid="243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15">
                                            <p:txEl>
                                              <p:pRg st="4" end="4"/>
                                            </p:txEl>
                                          </p:spTgt>
                                        </p:tgtEl>
                                        <p:attrNameLst>
                                          <p:attrName>style.visibility</p:attrName>
                                        </p:attrNameLst>
                                      </p:cBhvr>
                                      <p:to>
                                        <p:strVal val="visible"/>
                                      </p:to>
                                    </p:set>
                                    <p:anim calcmode="lin" valueType="num">
                                      <p:cBhvr additive="base">
                                        <p:cTn id="31" dur="500" fill="hold"/>
                                        <p:tgtEl>
                                          <p:spTgt spid="243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44739" name="Rectangle 3"/>
          <p:cNvSpPr>
            <a:spLocks noGrp="1" noChangeArrowheads="1"/>
          </p:cNvSpPr>
          <p:nvPr>
            <p:ph type="body" idx="1"/>
          </p:nvPr>
        </p:nvSpPr>
        <p:spPr>
          <a:xfrm>
            <a:off x="457200" y="1447800"/>
            <a:ext cx="8229600" cy="5410200"/>
          </a:xfrm>
        </p:spPr>
        <p:txBody>
          <a:bodyPr/>
          <a:lstStyle/>
          <a:p>
            <a:pPr eaLnBrk="1" hangingPunct="1">
              <a:lnSpc>
                <a:spcPct val="150000"/>
              </a:lnSpc>
              <a:spcBef>
                <a:spcPct val="0"/>
              </a:spcBef>
              <a:buClr>
                <a:schemeClr val="tx1"/>
              </a:buClr>
              <a:buFont typeface="Marlett" pitchFamily="2" charset="2"/>
              <a:buChar char="2"/>
            </a:pPr>
            <a:r>
              <a:rPr lang="en-US" altLang="zh-CN" sz="2000" b="1" smtClean="0"/>
              <a:t>ATO</a:t>
            </a:r>
            <a:r>
              <a:rPr lang="zh-CN" altLang="en-US" sz="2000" b="1" smtClean="0"/>
              <a:t>下的主生产计划对象：</a:t>
            </a:r>
          </a:p>
          <a:p>
            <a:pPr lvl="1" eaLnBrk="1" hangingPunct="1">
              <a:lnSpc>
                <a:spcPct val="150000"/>
              </a:lnSpc>
              <a:spcBef>
                <a:spcPct val="0"/>
              </a:spcBef>
              <a:buClr>
                <a:schemeClr val="tx1"/>
              </a:buClr>
              <a:buFont typeface="Marlett" pitchFamily="2" charset="2"/>
              <a:buChar char="2"/>
            </a:pPr>
            <a:r>
              <a:rPr lang="zh-CN" altLang="en-US" sz="1800" b="1" smtClean="0">
                <a:solidFill>
                  <a:srgbClr val="003366"/>
                </a:solidFill>
              </a:rPr>
              <a:t>例</a:t>
            </a:r>
            <a:r>
              <a:rPr lang="zh-CN" altLang="en-US" sz="1800" b="1" smtClean="0"/>
              <a:t>：</a:t>
            </a:r>
            <a:r>
              <a:rPr lang="zh-CN" altLang="en-US" sz="1800" smtClean="0"/>
              <a:t>计算机制造公司可以用零配件来简化</a:t>
            </a:r>
            <a:r>
              <a:rPr lang="en-US" altLang="zh-CN" sz="1800" smtClean="0"/>
              <a:t>MPS</a:t>
            </a:r>
            <a:r>
              <a:rPr lang="zh-CN" altLang="en-US" sz="1800" smtClean="0"/>
              <a:t>的排产，市场需求的计算机型号可有若干种不同的零配件组合而成。</a:t>
            </a:r>
          </a:p>
          <a:p>
            <a:pPr lvl="2" eaLnBrk="1" hangingPunct="1">
              <a:lnSpc>
                <a:spcPct val="150000"/>
              </a:lnSpc>
              <a:spcBef>
                <a:spcPct val="0"/>
              </a:spcBef>
              <a:buClr>
                <a:schemeClr val="tx1"/>
              </a:buClr>
              <a:buFont typeface="Marlett" pitchFamily="2" charset="2"/>
              <a:buChar char="2"/>
            </a:pPr>
            <a:r>
              <a:rPr lang="zh-CN" altLang="en-US" sz="1600" smtClean="0"/>
              <a:t>可选的零配件包括：</a:t>
            </a:r>
            <a:r>
              <a:rPr lang="en-US" altLang="zh-CN" sz="1600" smtClean="0"/>
              <a:t>6</a:t>
            </a:r>
            <a:r>
              <a:rPr lang="zh-CN" altLang="en-US" sz="1600" smtClean="0"/>
              <a:t>种</a:t>
            </a:r>
            <a:r>
              <a:rPr lang="en-US" altLang="zh-CN" sz="1600" smtClean="0"/>
              <a:t>CPU</a:t>
            </a:r>
            <a:r>
              <a:rPr lang="zh-CN" altLang="en-US" sz="1600" smtClean="0"/>
              <a:t>，</a:t>
            </a:r>
            <a:r>
              <a:rPr lang="en-US" altLang="zh-CN" sz="1600" smtClean="0"/>
              <a:t>4</a:t>
            </a:r>
            <a:r>
              <a:rPr lang="zh-CN" altLang="en-US" sz="1600" smtClean="0"/>
              <a:t>种主板，</a:t>
            </a:r>
            <a:r>
              <a:rPr lang="en-US" altLang="zh-CN" sz="1600" smtClean="0"/>
              <a:t>3</a:t>
            </a:r>
            <a:r>
              <a:rPr lang="zh-CN" altLang="en-US" sz="1600" smtClean="0"/>
              <a:t>种硬盘，</a:t>
            </a:r>
            <a:r>
              <a:rPr lang="en-US" altLang="zh-CN" sz="1600" smtClean="0"/>
              <a:t>1</a:t>
            </a:r>
            <a:r>
              <a:rPr lang="zh-CN" altLang="en-US" sz="1600" smtClean="0"/>
              <a:t>种软驱，</a:t>
            </a:r>
            <a:r>
              <a:rPr lang="en-US" altLang="zh-CN" sz="1600" smtClean="0"/>
              <a:t>2</a:t>
            </a:r>
            <a:r>
              <a:rPr lang="zh-CN" altLang="en-US" sz="1600" smtClean="0"/>
              <a:t>种光驱，</a:t>
            </a:r>
            <a:r>
              <a:rPr lang="en-US" altLang="zh-CN" sz="1600" smtClean="0"/>
              <a:t>3</a:t>
            </a:r>
            <a:r>
              <a:rPr lang="zh-CN" altLang="en-US" sz="1600" smtClean="0"/>
              <a:t>种内存，</a:t>
            </a:r>
            <a:r>
              <a:rPr lang="en-US" altLang="zh-CN" sz="1600" smtClean="0"/>
              <a:t>4</a:t>
            </a:r>
            <a:r>
              <a:rPr lang="zh-CN" altLang="en-US" sz="1600" smtClean="0"/>
              <a:t>种显示器，</a:t>
            </a:r>
            <a:r>
              <a:rPr lang="en-US" altLang="zh-CN" sz="1600" smtClean="0"/>
              <a:t>3</a:t>
            </a:r>
            <a:r>
              <a:rPr lang="zh-CN" altLang="en-US" sz="1600" smtClean="0"/>
              <a:t>种显卡，</a:t>
            </a:r>
            <a:r>
              <a:rPr lang="en-US" altLang="zh-CN" sz="1600" smtClean="0"/>
              <a:t>2</a:t>
            </a:r>
            <a:r>
              <a:rPr lang="zh-CN" altLang="en-US" sz="1600" smtClean="0"/>
              <a:t>种声卡，</a:t>
            </a:r>
            <a:r>
              <a:rPr lang="en-US" altLang="zh-CN" sz="1600" smtClean="0"/>
              <a:t>2</a:t>
            </a:r>
            <a:r>
              <a:rPr lang="zh-CN" altLang="en-US" sz="1600" smtClean="0"/>
              <a:t>种</a:t>
            </a:r>
            <a:r>
              <a:rPr lang="en-US" altLang="zh-CN" sz="1600" smtClean="0"/>
              <a:t>Modem</a:t>
            </a:r>
            <a:r>
              <a:rPr lang="zh-CN" altLang="en-US" sz="1600" smtClean="0"/>
              <a:t>，</a:t>
            </a:r>
            <a:r>
              <a:rPr lang="en-US" altLang="zh-CN" sz="1600" smtClean="0"/>
              <a:t>5</a:t>
            </a:r>
            <a:r>
              <a:rPr lang="zh-CN" altLang="en-US" sz="1600" smtClean="0"/>
              <a:t>种机箱电源。</a:t>
            </a:r>
          </a:p>
          <a:p>
            <a:pPr lvl="2" eaLnBrk="1" hangingPunct="1">
              <a:lnSpc>
                <a:spcPct val="150000"/>
              </a:lnSpc>
              <a:spcBef>
                <a:spcPct val="0"/>
              </a:spcBef>
              <a:buClr>
                <a:schemeClr val="tx1"/>
              </a:buClr>
              <a:buFont typeface="Marlett" pitchFamily="2" charset="2"/>
              <a:buChar char="2"/>
            </a:pPr>
            <a:r>
              <a:rPr lang="zh-CN" altLang="en-US" sz="1600" smtClean="0"/>
              <a:t>基于这些不同选择，可以装配出</a:t>
            </a:r>
            <a:r>
              <a:rPr lang="en-US" altLang="zh-CN" sz="1600" smtClean="0"/>
              <a:t>6*4*3*…=103680</a:t>
            </a:r>
            <a:r>
              <a:rPr lang="zh-CN" altLang="en-US" sz="1600" smtClean="0"/>
              <a:t>种计算机</a:t>
            </a:r>
          </a:p>
          <a:p>
            <a:pPr lvl="2" eaLnBrk="1" hangingPunct="1">
              <a:lnSpc>
                <a:spcPct val="150000"/>
              </a:lnSpc>
              <a:spcBef>
                <a:spcPct val="0"/>
              </a:spcBef>
              <a:buClr>
                <a:schemeClr val="tx1"/>
              </a:buClr>
              <a:buFont typeface="Marlett" pitchFamily="2" charset="2"/>
              <a:buChar char="2"/>
            </a:pPr>
            <a:r>
              <a:rPr lang="zh-CN" altLang="en-US" sz="1600" smtClean="0"/>
              <a:t>而零配件共有</a:t>
            </a:r>
            <a:r>
              <a:rPr lang="en-US" altLang="zh-CN" sz="1600" smtClean="0"/>
              <a:t>6+4+3+…=35</a:t>
            </a:r>
            <a:r>
              <a:rPr lang="zh-CN" altLang="en-US" sz="1600" smtClean="0"/>
              <a:t>种</a:t>
            </a:r>
          </a:p>
          <a:p>
            <a:pPr lvl="2" eaLnBrk="1" hangingPunct="1">
              <a:lnSpc>
                <a:spcPct val="150000"/>
              </a:lnSpc>
              <a:spcBef>
                <a:spcPct val="0"/>
              </a:spcBef>
              <a:buClr>
                <a:schemeClr val="tx1"/>
              </a:buClr>
              <a:buFont typeface="Marlett" pitchFamily="2" charset="2"/>
              <a:buChar char="2"/>
            </a:pPr>
            <a:r>
              <a:rPr lang="zh-CN" altLang="en-US" sz="1600" smtClean="0"/>
              <a:t>可见，</a:t>
            </a:r>
            <a:r>
              <a:rPr lang="en-US" altLang="zh-CN" sz="1600" smtClean="0"/>
              <a:t>MPS</a:t>
            </a:r>
            <a:r>
              <a:rPr lang="zh-CN" altLang="en-US" sz="1600" smtClean="0"/>
              <a:t>定在比最终产品低一级的零配件层次比较合理。</a:t>
            </a:r>
          </a:p>
          <a:p>
            <a:pPr lvl="2" eaLnBrk="1" hangingPunct="1">
              <a:lnSpc>
                <a:spcPct val="150000"/>
              </a:lnSpc>
              <a:spcBef>
                <a:spcPct val="0"/>
              </a:spcBef>
              <a:buClr>
                <a:schemeClr val="tx1"/>
              </a:buClr>
              <a:buFont typeface="Marlett" pitchFamily="2" charset="2"/>
              <a:buChar char="2"/>
            </a:pPr>
            <a:r>
              <a:rPr lang="en-US" altLang="zh-CN" sz="1600" smtClean="0"/>
              <a:t>MPS</a:t>
            </a:r>
            <a:r>
              <a:rPr lang="zh-CN" altLang="en-US" sz="1600" smtClean="0"/>
              <a:t>只针对这些零配件来编制，而一旦收到正式订单，再编制一个</a:t>
            </a:r>
            <a:r>
              <a:rPr lang="en-US" altLang="zh-CN" sz="1600" smtClean="0"/>
              <a:t>FAS</a:t>
            </a:r>
            <a:r>
              <a:rPr lang="zh-CN" altLang="en-US" sz="1600" smtClean="0"/>
              <a:t>。</a:t>
            </a:r>
          </a:p>
        </p:txBody>
      </p:sp>
      <p:sp>
        <p:nvSpPr>
          <p:cNvPr id="1536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extLst>
      <p:ext uri="{BB962C8B-B14F-4D97-AF65-F5344CB8AC3E}">
        <p14:creationId xmlns:p14="http://schemas.microsoft.com/office/powerpoint/2010/main" val="81968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9">
                                            <p:txEl>
                                              <p:pRg st="1" end="1"/>
                                            </p:txEl>
                                          </p:spTgt>
                                        </p:tgtEl>
                                        <p:attrNameLst>
                                          <p:attrName>style.visibility</p:attrName>
                                        </p:attrNameLst>
                                      </p:cBhvr>
                                      <p:to>
                                        <p:strVal val="visible"/>
                                      </p:to>
                                    </p:set>
                                    <p:anim calcmode="lin" valueType="num">
                                      <p:cBhvr additive="base">
                                        <p:cTn id="13" dur="500" fill="hold"/>
                                        <p:tgtEl>
                                          <p:spTgt spid="244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739">
                                            <p:txEl>
                                              <p:pRg st="2" end="2"/>
                                            </p:txEl>
                                          </p:spTgt>
                                        </p:tgtEl>
                                        <p:attrNameLst>
                                          <p:attrName>style.visibility</p:attrName>
                                        </p:attrNameLst>
                                      </p:cBhvr>
                                      <p:to>
                                        <p:strVal val="visible"/>
                                      </p:to>
                                    </p:set>
                                    <p:anim calcmode="lin" valueType="num">
                                      <p:cBhvr additive="base">
                                        <p:cTn id="19" dur="500" fill="hold"/>
                                        <p:tgtEl>
                                          <p:spTgt spid="2447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739">
                                            <p:txEl>
                                              <p:pRg st="3" end="3"/>
                                            </p:txEl>
                                          </p:spTgt>
                                        </p:tgtEl>
                                        <p:attrNameLst>
                                          <p:attrName>style.visibility</p:attrName>
                                        </p:attrNameLst>
                                      </p:cBhvr>
                                      <p:to>
                                        <p:strVal val="visible"/>
                                      </p:to>
                                    </p:set>
                                    <p:anim calcmode="lin" valueType="num">
                                      <p:cBhvr additive="base">
                                        <p:cTn id="25" dur="500" fill="hold"/>
                                        <p:tgtEl>
                                          <p:spTgt spid="2447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7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739">
                                            <p:txEl>
                                              <p:pRg st="4" end="4"/>
                                            </p:txEl>
                                          </p:spTgt>
                                        </p:tgtEl>
                                        <p:attrNameLst>
                                          <p:attrName>style.visibility</p:attrName>
                                        </p:attrNameLst>
                                      </p:cBhvr>
                                      <p:to>
                                        <p:strVal val="visible"/>
                                      </p:to>
                                    </p:set>
                                    <p:anim calcmode="lin" valueType="num">
                                      <p:cBhvr additive="base">
                                        <p:cTn id="31" dur="500" fill="hold"/>
                                        <p:tgtEl>
                                          <p:spTgt spid="2447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7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4739">
                                            <p:txEl>
                                              <p:pRg st="5" end="5"/>
                                            </p:txEl>
                                          </p:spTgt>
                                        </p:tgtEl>
                                        <p:attrNameLst>
                                          <p:attrName>style.visibility</p:attrName>
                                        </p:attrNameLst>
                                      </p:cBhvr>
                                      <p:to>
                                        <p:strVal val="visible"/>
                                      </p:to>
                                    </p:set>
                                    <p:anim calcmode="lin" valueType="num">
                                      <p:cBhvr additive="base">
                                        <p:cTn id="37" dur="500" fill="hold"/>
                                        <p:tgtEl>
                                          <p:spTgt spid="2447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47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4739">
                                            <p:txEl>
                                              <p:pRg st="6" end="6"/>
                                            </p:txEl>
                                          </p:spTgt>
                                        </p:tgtEl>
                                        <p:attrNameLst>
                                          <p:attrName>style.visibility</p:attrName>
                                        </p:attrNameLst>
                                      </p:cBhvr>
                                      <p:to>
                                        <p:strVal val="visible"/>
                                      </p:to>
                                    </p:set>
                                    <p:anim calcmode="lin" valueType="num">
                                      <p:cBhvr additive="base">
                                        <p:cTn id="43" dur="500" fill="hold"/>
                                        <p:tgtEl>
                                          <p:spTgt spid="2447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47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16387"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
        <p:nvSpPr>
          <p:cNvPr id="241671" name="Rectangle 7"/>
          <p:cNvSpPr>
            <a:spLocks noGrp="1" noChangeArrowheads="1"/>
          </p:cNvSpPr>
          <p:nvPr>
            <p:ph type="body" idx="1"/>
          </p:nvPr>
        </p:nvSpPr>
        <p:spPr>
          <a:xfrm>
            <a:off x="457200" y="1447800"/>
            <a:ext cx="8229600" cy="4038600"/>
          </a:xfrm>
          <a:noFill/>
        </p:spPr>
        <p:txBody>
          <a:bodyPr/>
          <a:lstStyle/>
          <a:p>
            <a:pPr eaLnBrk="1" hangingPunct="1">
              <a:lnSpc>
                <a:spcPct val="150000"/>
              </a:lnSpc>
              <a:spcBef>
                <a:spcPct val="0"/>
              </a:spcBef>
              <a:buClr>
                <a:schemeClr val="tx1"/>
              </a:buClr>
              <a:buFont typeface="Marlett" pitchFamily="2" charset="2"/>
              <a:buChar char="2"/>
            </a:pPr>
            <a:r>
              <a:rPr lang="zh-CN" altLang="en-US" sz="2400" b="1" smtClean="0"/>
              <a:t>不同制造环境下的</a:t>
            </a:r>
            <a:r>
              <a:rPr lang="en-US" altLang="zh-CN" sz="2400" b="1" smtClean="0"/>
              <a:t>MPS</a:t>
            </a:r>
            <a:r>
              <a:rPr lang="zh-CN" altLang="en-US" sz="2400" b="1" smtClean="0"/>
              <a:t>计划对象：</a:t>
            </a:r>
          </a:p>
        </p:txBody>
      </p:sp>
      <p:grpSp>
        <p:nvGrpSpPr>
          <p:cNvPr id="16389" name="Group 29"/>
          <p:cNvGrpSpPr>
            <a:grpSpLocks/>
          </p:cNvGrpSpPr>
          <p:nvPr/>
        </p:nvGrpSpPr>
        <p:grpSpPr bwMode="auto">
          <a:xfrm>
            <a:off x="990600" y="2819400"/>
            <a:ext cx="7162800" cy="2819400"/>
            <a:chOff x="768" y="1776"/>
            <a:chExt cx="4512" cy="1776"/>
          </a:xfrm>
        </p:grpSpPr>
        <p:sp>
          <p:nvSpPr>
            <p:cNvPr id="16390" name="Rectangle 12"/>
            <p:cNvSpPr>
              <a:spLocks noChangeArrowheads="1"/>
            </p:cNvSpPr>
            <p:nvPr/>
          </p:nvSpPr>
          <p:spPr bwMode="auto">
            <a:xfrm>
              <a:off x="768" y="1776"/>
              <a:ext cx="4512" cy="1776"/>
            </a:xfrm>
            <a:prstGeom prst="rect">
              <a:avLst/>
            </a:prstGeom>
            <a:solidFill>
              <a:srgbClr val="CCECFF"/>
            </a:solidFill>
            <a:ln w="6350" algn="ctr">
              <a:solidFill>
                <a:schemeClr val="tx1"/>
              </a:solidFill>
              <a:prstDash val="dashDot"/>
              <a:miter lim="800000"/>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6391" name="AutoShape 13"/>
            <p:cNvSpPr>
              <a:spLocks noChangeArrowheads="1"/>
            </p:cNvSpPr>
            <p:nvPr/>
          </p:nvSpPr>
          <p:spPr bwMode="auto">
            <a:xfrm rot="10800000">
              <a:off x="1964" y="2017"/>
              <a:ext cx="672" cy="9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79 w 21600"/>
                <a:gd name="T13" fmla="*/ 5954 h 21600"/>
                <a:gd name="T14" fmla="*/ 15621 w 21600"/>
                <a:gd name="T15" fmla="*/ 15646 h 21600"/>
              </a:gdLst>
              <a:ahLst/>
              <a:cxnLst>
                <a:cxn ang="T8">
                  <a:pos x="T0" y="T1"/>
                </a:cxn>
                <a:cxn ang="T9">
                  <a:pos x="T2" y="T3"/>
                </a:cxn>
                <a:cxn ang="T10">
                  <a:pos x="T4" y="T5"/>
                </a:cxn>
                <a:cxn ang="T11">
                  <a:pos x="T6" y="T7"/>
                </a:cxn>
              </a:cxnLst>
              <a:rect l="T12" t="T13" r="T14" b="T15"/>
              <a:pathLst>
                <a:path w="21600" h="21600">
                  <a:moveTo>
                    <a:pt x="0" y="0"/>
                  </a:moveTo>
                  <a:lnTo>
                    <a:pt x="8325" y="21600"/>
                  </a:lnTo>
                  <a:lnTo>
                    <a:pt x="13275" y="21600"/>
                  </a:lnTo>
                  <a:lnTo>
                    <a:pt x="21600" y="0"/>
                  </a:lnTo>
                  <a:lnTo>
                    <a:pt x="0" y="0"/>
                  </a:lnTo>
                  <a:close/>
                </a:path>
              </a:pathLst>
            </a:custGeom>
            <a:solidFill>
              <a:srgbClr val="99CCFF"/>
            </a:solidFill>
            <a:ln w="28575" cap="rnd" algn="ctr">
              <a:solidFill>
                <a:srgbClr val="003399"/>
              </a:solidFill>
              <a:prstDash val="sysDot"/>
              <a:miter lim="800000"/>
              <a:headEnd/>
              <a:tailEnd/>
            </a:ln>
          </p:spPr>
          <p:txBody>
            <a:bodyPr vert="eaVert" wrap="none" lIns="90000" rIns="1890000" anchor="ctr"/>
            <a:lstStyle/>
            <a:p>
              <a:endParaRPr lang="zh-CN" altLang="en-US"/>
            </a:p>
          </p:txBody>
        </p:sp>
        <p:sp>
          <p:nvSpPr>
            <p:cNvPr id="16392" name="AutoShape 14"/>
            <p:cNvSpPr>
              <a:spLocks noChangeArrowheads="1"/>
            </p:cNvSpPr>
            <p:nvPr/>
          </p:nvSpPr>
          <p:spPr bwMode="auto">
            <a:xfrm>
              <a:off x="4326" y="2017"/>
              <a:ext cx="672" cy="9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79 w 21600"/>
                <a:gd name="T13" fmla="*/ 5954 h 21600"/>
                <a:gd name="T14" fmla="*/ 15621 w 21600"/>
                <a:gd name="T15" fmla="*/ 15646 h 21600"/>
              </a:gdLst>
              <a:ahLst/>
              <a:cxnLst>
                <a:cxn ang="T8">
                  <a:pos x="T0" y="T1"/>
                </a:cxn>
                <a:cxn ang="T9">
                  <a:pos x="T2" y="T3"/>
                </a:cxn>
                <a:cxn ang="T10">
                  <a:pos x="T4" y="T5"/>
                </a:cxn>
                <a:cxn ang="T11">
                  <a:pos x="T6" y="T7"/>
                </a:cxn>
              </a:cxnLst>
              <a:rect l="T12" t="T13" r="T14" b="T15"/>
              <a:pathLst>
                <a:path w="21600" h="21600">
                  <a:moveTo>
                    <a:pt x="0" y="0"/>
                  </a:moveTo>
                  <a:lnTo>
                    <a:pt x="8325" y="21600"/>
                  </a:lnTo>
                  <a:lnTo>
                    <a:pt x="13275" y="21600"/>
                  </a:lnTo>
                  <a:lnTo>
                    <a:pt x="21600" y="0"/>
                  </a:lnTo>
                  <a:lnTo>
                    <a:pt x="0" y="0"/>
                  </a:lnTo>
                  <a:close/>
                </a:path>
              </a:pathLst>
            </a:custGeom>
            <a:solidFill>
              <a:srgbClr val="99CCFF"/>
            </a:solidFill>
            <a:ln w="28575" cap="rnd" algn="ctr">
              <a:solidFill>
                <a:srgbClr val="003399"/>
              </a:solidFill>
              <a:prstDash val="sysDot"/>
              <a:miter lim="800000"/>
              <a:headEnd/>
              <a:tailEnd/>
            </a:ln>
          </p:spPr>
          <p:txBody>
            <a:bodyPr vert="eaVert" wrap="none" lIns="90000" rIns="1890000" anchor="ctr"/>
            <a:lstStyle/>
            <a:p>
              <a:endParaRPr lang="zh-CN" altLang="en-US"/>
            </a:p>
          </p:txBody>
        </p:sp>
        <p:grpSp>
          <p:nvGrpSpPr>
            <p:cNvPr id="16393" name="Group 15"/>
            <p:cNvGrpSpPr>
              <a:grpSpLocks/>
            </p:cNvGrpSpPr>
            <p:nvPr/>
          </p:nvGrpSpPr>
          <p:grpSpPr bwMode="auto">
            <a:xfrm>
              <a:off x="3146" y="2016"/>
              <a:ext cx="673" cy="907"/>
              <a:chOff x="2447" y="3072"/>
              <a:chExt cx="673" cy="907"/>
            </a:xfrm>
          </p:grpSpPr>
          <p:sp>
            <p:nvSpPr>
              <p:cNvPr id="16408" name="AutoShape 16"/>
              <p:cNvSpPr>
                <a:spLocks noChangeArrowheads="1"/>
              </p:cNvSpPr>
              <p:nvPr/>
            </p:nvSpPr>
            <p:spPr bwMode="auto">
              <a:xfrm>
                <a:off x="2448" y="3072"/>
                <a:ext cx="672" cy="4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79 w 21600"/>
                  <a:gd name="T13" fmla="*/ 5960 h 21600"/>
                  <a:gd name="T14" fmla="*/ 15621 w 21600"/>
                  <a:gd name="T15" fmla="*/ 15640 h 21600"/>
                </a:gdLst>
                <a:ahLst/>
                <a:cxnLst>
                  <a:cxn ang="T8">
                    <a:pos x="T0" y="T1"/>
                  </a:cxn>
                  <a:cxn ang="T9">
                    <a:pos x="T2" y="T3"/>
                  </a:cxn>
                  <a:cxn ang="T10">
                    <a:pos x="T4" y="T5"/>
                  </a:cxn>
                  <a:cxn ang="T11">
                    <a:pos x="T6" y="T7"/>
                  </a:cxn>
                </a:cxnLst>
                <a:rect l="T12" t="T13" r="T14" b="T15"/>
                <a:pathLst>
                  <a:path w="21600" h="21600">
                    <a:moveTo>
                      <a:pt x="0" y="0"/>
                    </a:moveTo>
                    <a:lnTo>
                      <a:pt x="8325" y="21600"/>
                    </a:lnTo>
                    <a:lnTo>
                      <a:pt x="13275" y="21600"/>
                    </a:lnTo>
                    <a:lnTo>
                      <a:pt x="21600" y="0"/>
                    </a:lnTo>
                    <a:lnTo>
                      <a:pt x="0" y="0"/>
                    </a:lnTo>
                    <a:close/>
                  </a:path>
                </a:pathLst>
              </a:custGeom>
              <a:solidFill>
                <a:srgbClr val="99CCFF"/>
              </a:solidFill>
              <a:ln w="28575" cap="rnd" algn="ctr">
                <a:solidFill>
                  <a:srgbClr val="003399"/>
                </a:solidFill>
                <a:prstDash val="sysDot"/>
                <a:miter lim="800000"/>
                <a:headEnd/>
                <a:tailEnd/>
              </a:ln>
            </p:spPr>
            <p:txBody>
              <a:bodyPr vert="eaVert" wrap="none" lIns="90000" rIns="1890000" anchor="ctr"/>
              <a:lstStyle/>
              <a:p>
                <a:endParaRPr lang="zh-CN" altLang="en-US"/>
              </a:p>
            </p:txBody>
          </p:sp>
          <p:sp>
            <p:nvSpPr>
              <p:cNvPr id="16409" name="AutoShape 17"/>
              <p:cNvSpPr>
                <a:spLocks noChangeArrowheads="1"/>
              </p:cNvSpPr>
              <p:nvPr/>
            </p:nvSpPr>
            <p:spPr bwMode="auto">
              <a:xfrm rot="10800000">
                <a:off x="2447" y="3526"/>
                <a:ext cx="672" cy="4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79 w 21600"/>
                  <a:gd name="T13" fmla="*/ 5960 h 21600"/>
                  <a:gd name="T14" fmla="*/ 15621 w 21600"/>
                  <a:gd name="T15" fmla="*/ 15640 h 21600"/>
                </a:gdLst>
                <a:ahLst/>
                <a:cxnLst>
                  <a:cxn ang="T8">
                    <a:pos x="T0" y="T1"/>
                  </a:cxn>
                  <a:cxn ang="T9">
                    <a:pos x="T2" y="T3"/>
                  </a:cxn>
                  <a:cxn ang="T10">
                    <a:pos x="T4" y="T5"/>
                  </a:cxn>
                  <a:cxn ang="T11">
                    <a:pos x="T6" y="T7"/>
                  </a:cxn>
                </a:cxnLst>
                <a:rect l="T12" t="T13" r="T14" b="T15"/>
                <a:pathLst>
                  <a:path w="21600" h="21600">
                    <a:moveTo>
                      <a:pt x="0" y="0"/>
                    </a:moveTo>
                    <a:lnTo>
                      <a:pt x="8325" y="21600"/>
                    </a:lnTo>
                    <a:lnTo>
                      <a:pt x="13275" y="21600"/>
                    </a:lnTo>
                    <a:lnTo>
                      <a:pt x="21600" y="0"/>
                    </a:lnTo>
                    <a:lnTo>
                      <a:pt x="0" y="0"/>
                    </a:lnTo>
                    <a:close/>
                  </a:path>
                </a:pathLst>
              </a:custGeom>
              <a:solidFill>
                <a:srgbClr val="99CCFF"/>
              </a:solidFill>
              <a:ln w="28575" cap="rnd" algn="ctr">
                <a:solidFill>
                  <a:srgbClr val="003399"/>
                </a:solidFill>
                <a:prstDash val="sysDot"/>
                <a:miter lim="800000"/>
                <a:headEnd/>
                <a:tailEnd/>
              </a:ln>
            </p:spPr>
            <p:txBody>
              <a:bodyPr vert="eaVert" wrap="none" lIns="90000" rIns="1890000" anchor="ctr"/>
              <a:lstStyle/>
              <a:p>
                <a:endParaRPr lang="zh-CN" altLang="en-US"/>
              </a:p>
            </p:txBody>
          </p:sp>
        </p:grpSp>
        <p:sp>
          <p:nvSpPr>
            <p:cNvPr id="16394" name="Line 18"/>
            <p:cNvSpPr>
              <a:spLocks noChangeShapeType="1"/>
            </p:cNvSpPr>
            <p:nvPr/>
          </p:nvSpPr>
          <p:spPr bwMode="auto">
            <a:xfrm flipV="1">
              <a:off x="1963" y="2013"/>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16395" name="Line 19"/>
            <p:cNvSpPr>
              <a:spLocks noChangeShapeType="1"/>
            </p:cNvSpPr>
            <p:nvPr/>
          </p:nvSpPr>
          <p:spPr bwMode="auto">
            <a:xfrm flipV="1">
              <a:off x="3147" y="2466"/>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16396" name="Line 20"/>
            <p:cNvSpPr>
              <a:spLocks noChangeShapeType="1"/>
            </p:cNvSpPr>
            <p:nvPr/>
          </p:nvSpPr>
          <p:spPr bwMode="auto">
            <a:xfrm flipV="1">
              <a:off x="4326" y="2928"/>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16397" name="Line 21"/>
            <p:cNvSpPr>
              <a:spLocks noChangeShapeType="1"/>
            </p:cNvSpPr>
            <p:nvPr/>
          </p:nvSpPr>
          <p:spPr bwMode="auto">
            <a:xfrm>
              <a:off x="2619" y="2007"/>
              <a:ext cx="553" cy="45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16398" name="Line 22"/>
            <p:cNvSpPr>
              <a:spLocks noChangeShapeType="1"/>
            </p:cNvSpPr>
            <p:nvPr/>
          </p:nvSpPr>
          <p:spPr bwMode="auto">
            <a:xfrm>
              <a:off x="3801" y="2466"/>
              <a:ext cx="553" cy="45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241687" name="Text Box 23"/>
            <p:cNvSpPr txBox="1">
              <a:spLocks noChangeArrowheads="1"/>
            </p:cNvSpPr>
            <p:nvPr/>
          </p:nvSpPr>
          <p:spPr bwMode="auto">
            <a:xfrm>
              <a:off x="912" y="1890"/>
              <a:ext cx="907" cy="231"/>
            </a:xfrm>
            <a:prstGeom prst="rect">
              <a:avLst/>
            </a:prstGeom>
            <a:solidFill>
              <a:srgbClr val="CCECFF"/>
            </a:solidFill>
            <a:ln w="6350" algn="ctr">
              <a:noFill/>
              <a:miter lim="800000"/>
              <a:headEnd/>
              <a:tailEnd/>
            </a:ln>
            <a:effectLst/>
          </p:spPr>
          <p:txBody>
            <a:bodyPr wrap="none" lIns="90000" rIns="90000"/>
            <a:lstStyle/>
            <a:p>
              <a:pPr algn="ctr" eaLnBrk="1" hangingPunct="1">
                <a:defRPr/>
              </a:pPr>
              <a:r>
                <a:rPr lang="zh-CN" altLang="en-US">
                  <a:effectLst>
                    <a:outerShdw blurRad="38100" dist="38100" dir="2700000" algn="tl">
                      <a:srgbClr val="FFFFFF"/>
                    </a:outerShdw>
                  </a:effectLst>
                  <a:latin typeface="Times New Roman" pitchFamily="18" charset="0"/>
                </a:rPr>
                <a:t>最终产品</a:t>
              </a:r>
            </a:p>
          </p:txBody>
        </p:sp>
        <p:sp>
          <p:nvSpPr>
            <p:cNvPr id="241688" name="Text Box 24"/>
            <p:cNvSpPr txBox="1">
              <a:spLocks noChangeArrowheads="1"/>
            </p:cNvSpPr>
            <p:nvPr/>
          </p:nvSpPr>
          <p:spPr bwMode="auto">
            <a:xfrm>
              <a:off x="912" y="2811"/>
              <a:ext cx="907" cy="231"/>
            </a:xfrm>
            <a:prstGeom prst="rect">
              <a:avLst/>
            </a:prstGeom>
            <a:solidFill>
              <a:srgbClr val="CCECFF"/>
            </a:solidFill>
            <a:ln w="6350" algn="ctr">
              <a:noFill/>
              <a:miter lim="800000"/>
              <a:headEnd/>
              <a:tailEnd/>
            </a:ln>
            <a:effectLst/>
          </p:spPr>
          <p:txBody>
            <a:bodyPr wrap="none" lIns="90000" rIns="90000"/>
            <a:lstStyle/>
            <a:p>
              <a:pPr algn="ctr" eaLnBrk="1" hangingPunct="1">
                <a:defRPr/>
              </a:pPr>
              <a:r>
                <a:rPr lang="zh-CN" altLang="en-US">
                  <a:effectLst>
                    <a:outerShdw blurRad="38100" dist="38100" dir="2700000" algn="tl">
                      <a:srgbClr val="FFFFFF"/>
                    </a:outerShdw>
                  </a:effectLst>
                  <a:latin typeface="Times New Roman" pitchFamily="18" charset="0"/>
                </a:rPr>
                <a:t>原材料</a:t>
              </a:r>
            </a:p>
          </p:txBody>
        </p:sp>
        <p:sp>
          <p:nvSpPr>
            <p:cNvPr id="241689" name="Text Box 25"/>
            <p:cNvSpPr txBox="1">
              <a:spLocks noChangeArrowheads="1"/>
            </p:cNvSpPr>
            <p:nvPr/>
          </p:nvSpPr>
          <p:spPr bwMode="auto">
            <a:xfrm>
              <a:off x="912" y="2358"/>
              <a:ext cx="907" cy="231"/>
            </a:xfrm>
            <a:prstGeom prst="rect">
              <a:avLst/>
            </a:prstGeom>
            <a:solidFill>
              <a:srgbClr val="CCECFF"/>
            </a:solidFill>
            <a:ln w="6350" algn="ctr">
              <a:noFill/>
              <a:miter lim="800000"/>
              <a:headEnd/>
              <a:tailEnd/>
            </a:ln>
            <a:effectLst/>
          </p:spPr>
          <p:txBody>
            <a:bodyPr wrap="none" lIns="90000" rIns="90000"/>
            <a:lstStyle/>
            <a:p>
              <a:pPr algn="ctr" eaLnBrk="1" hangingPunct="1">
                <a:defRPr/>
              </a:pPr>
              <a:r>
                <a:rPr lang="zh-CN" altLang="en-US">
                  <a:effectLst>
                    <a:outerShdw blurRad="38100" dist="38100" dir="2700000" algn="tl">
                      <a:srgbClr val="FFFFFF"/>
                    </a:outerShdw>
                  </a:effectLst>
                  <a:latin typeface="Times New Roman" pitchFamily="18" charset="0"/>
                </a:rPr>
                <a:t>部件、组件</a:t>
              </a:r>
            </a:p>
          </p:txBody>
        </p:sp>
        <p:grpSp>
          <p:nvGrpSpPr>
            <p:cNvPr id="16402" name="Group 26"/>
            <p:cNvGrpSpPr>
              <a:grpSpLocks/>
            </p:cNvGrpSpPr>
            <p:nvPr/>
          </p:nvGrpSpPr>
          <p:grpSpPr bwMode="auto">
            <a:xfrm>
              <a:off x="2496" y="3216"/>
              <a:ext cx="1818" cy="231"/>
              <a:chOff x="1488" y="3858"/>
              <a:chExt cx="1818" cy="231"/>
            </a:xfrm>
          </p:grpSpPr>
          <p:sp>
            <p:nvSpPr>
              <p:cNvPr id="16406" name="Line 27"/>
              <p:cNvSpPr>
                <a:spLocks noChangeShapeType="1"/>
              </p:cNvSpPr>
              <p:nvPr/>
            </p:nvSpPr>
            <p:spPr bwMode="auto">
              <a:xfrm flipV="1">
                <a:off x="1488" y="3984"/>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vert="eaVert" wrap="none" lIns="90000" rIns="1890000" anchor="ctr"/>
              <a:lstStyle/>
              <a:p>
                <a:endParaRPr lang="zh-CN" altLang="en-US"/>
              </a:p>
            </p:txBody>
          </p:sp>
          <p:sp>
            <p:nvSpPr>
              <p:cNvPr id="16407" name="Text Box 28"/>
              <p:cNvSpPr txBox="1">
                <a:spLocks noChangeArrowheads="1"/>
              </p:cNvSpPr>
              <p:nvPr/>
            </p:nvSpPr>
            <p:spPr bwMode="auto">
              <a:xfrm>
                <a:off x="2010" y="3858"/>
                <a:ext cx="1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90000" rIns="90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latin typeface="Times New Roman" panose="02020603050405020304" pitchFamily="18" charset="0"/>
                  </a:rPr>
                  <a:t>MPS</a:t>
                </a:r>
                <a:r>
                  <a:rPr lang="zh-CN" altLang="en-US" sz="1800" b="0">
                    <a:latin typeface="Times New Roman" panose="02020603050405020304" pitchFamily="18" charset="0"/>
                  </a:rPr>
                  <a:t>计划对象</a:t>
                </a:r>
              </a:p>
            </p:txBody>
          </p:sp>
        </p:grpSp>
        <p:sp>
          <p:nvSpPr>
            <p:cNvPr id="16403" name="Text Box 8"/>
            <p:cNvSpPr txBox="1">
              <a:spLocks noChangeArrowheads="1"/>
            </p:cNvSpPr>
            <p:nvPr/>
          </p:nvSpPr>
          <p:spPr bwMode="auto">
            <a:xfrm>
              <a:off x="2092" y="298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a:tailEnd/>
                </a14:hiddenLine>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Tx/>
                <a:buNone/>
              </a:pPr>
              <a:r>
                <a:rPr lang="en-US" altLang="zh-CN" sz="1600">
                  <a:solidFill>
                    <a:srgbClr val="000066"/>
                  </a:solidFill>
                </a:rPr>
                <a:t>MTS</a:t>
              </a:r>
            </a:p>
          </p:txBody>
        </p:sp>
        <p:sp>
          <p:nvSpPr>
            <p:cNvPr id="16404" name="Text Box 9"/>
            <p:cNvSpPr txBox="1">
              <a:spLocks noChangeArrowheads="1"/>
            </p:cNvSpPr>
            <p:nvPr/>
          </p:nvSpPr>
          <p:spPr bwMode="auto">
            <a:xfrm>
              <a:off x="3280" y="298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a:tailEnd/>
                </a14:hiddenLine>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Tx/>
                <a:buNone/>
              </a:pPr>
              <a:r>
                <a:rPr lang="en-US" altLang="zh-CN" sz="1600">
                  <a:solidFill>
                    <a:srgbClr val="000066"/>
                  </a:solidFill>
                </a:rPr>
                <a:t>ATO</a:t>
              </a:r>
            </a:p>
          </p:txBody>
        </p:sp>
        <p:sp>
          <p:nvSpPr>
            <p:cNvPr id="16405" name="Text Box 10"/>
            <p:cNvSpPr txBox="1">
              <a:spLocks noChangeArrowheads="1"/>
            </p:cNvSpPr>
            <p:nvPr/>
          </p:nvSpPr>
          <p:spPr bwMode="auto">
            <a:xfrm>
              <a:off x="4462" y="2982"/>
              <a:ext cx="3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a:tailEnd/>
                </a14:hiddenLine>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Tx/>
                <a:buNone/>
              </a:pPr>
              <a:r>
                <a:rPr lang="en-US" altLang="zh-CN" sz="1600">
                  <a:solidFill>
                    <a:srgbClr val="000066"/>
                  </a:solidFill>
                </a:rPr>
                <a:t>MTO</a:t>
              </a:r>
            </a:p>
          </p:txBody>
        </p:sp>
      </p:grpSp>
    </p:spTree>
    <p:extLst>
      <p:ext uri="{BB962C8B-B14F-4D97-AF65-F5344CB8AC3E}">
        <p14:creationId xmlns:p14="http://schemas.microsoft.com/office/powerpoint/2010/main" val="2916976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71">
                                            <p:txEl>
                                              <p:pRg st="0" end="0"/>
                                            </p:txEl>
                                          </p:spTgt>
                                        </p:tgtEl>
                                        <p:attrNameLst>
                                          <p:attrName>style.visibility</p:attrName>
                                        </p:attrNameLst>
                                      </p:cBhvr>
                                      <p:to>
                                        <p:strVal val="visible"/>
                                      </p:to>
                                    </p:set>
                                    <p:anim calcmode="lin" valueType="num">
                                      <p:cBhvr additive="base">
                                        <p:cTn id="7" dur="500" fill="hold"/>
                                        <p:tgtEl>
                                          <p:spTgt spid="2416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1"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4.5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主生产计划的对象</a:t>
            </a:r>
          </a:p>
        </p:txBody>
      </p:sp>
      <p:sp>
        <p:nvSpPr>
          <p:cNvPr id="208899"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各种制造环境下的</a:t>
            </a:r>
            <a:r>
              <a:rPr lang="en-US" altLang="zh-CN" sz="2400" b="1" smtClean="0"/>
              <a:t>MPS</a:t>
            </a:r>
            <a:r>
              <a:rPr lang="zh-CN" altLang="en-US" sz="2400" b="1" smtClean="0"/>
              <a:t>计划对象和方法：</a:t>
            </a:r>
          </a:p>
        </p:txBody>
      </p:sp>
      <p:sp>
        <p:nvSpPr>
          <p:cNvPr id="1741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08961" name="Group 65"/>
          <p:cNvGraphicFramePr>
            <a:graphicFrameLocks noGrp="1"/>
          </p:cNvGraphicFramePr>
          <p:nvPr/>
        </p:nvGraphicFramePr>
        <p:xfrm>
          <a:off x="242888" y="2509838"/>
          <a:ext cx="8686800" cy="3735393"/>
        </p:xfrm>
        <a:graphic>
          <a:graphicData uri="http://schemas.openxmlformats.org/drawingml/2006/table">
            <a:tbl>
              <a:tblPr/>
              <a:tblGrid>
                <a:gridCol w="1066800">
                  <a:extLst>
                    <a:ext uri="{9D8B030D-6E8A-4147-A177-3AD203B41FA5}">
                      <a16:colId xmlns:a16="http://schemas.microsoft.com/office/drawing/2014/main" val="20000"/>
                    </a:ext>
                  </a:extLst>
                </a:gridCol>
                <a:gridCol w="2408237">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738313">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tblGrid>
              <a:tr h="3374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制造环境</a:t>
                      </a:r>
                    </a:p>
                  </a:txBody>
                  <a:tcPr marL="90000" marR="90000" marT="46790" marB="4679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计划依据</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MPS</a:t>
                      </a:r>
                      <a:r>
                        <a:rPr kumimoji="0" lang="zh-CN" altLang="en-US" sz="1600" b="1" i="0" u="none" strike="noStrike" cap="none" normalizeH="0" baseline="0" smtClean="0">
                          <a:ln>
                            <a:noFill/>
                          </a:ln>
                          <a:solidFill>
                            <a:schemeClr val="tx1"/>
                          </a:solidFill>
                          <a:effectLst/>
                          <a:latin typeface="Arial" charset="0"/>
                          <a:ea typeface="宋体" pitchFamily="2" charset="-122"/>
                        </a:rPr>
                        <a:t>计划对象</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计划方法</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举例</a:t>
                      </a:r>
                    </a:p>
                  </a:txBody>
                  <a:tcPr marL="90000" marR="90000" marT="46790" marB="4679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92263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MTS</a:t>
                      </a:r>
                    </a:p>
                  </a:txBody>
                  <a:tcPr marL="90000" marR="90000" marT="46790" marB="4679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主要根据市场预测安排生产；产品完成后先入库、逐渐销售</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独立需求类型物料</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单层</a:t>
                      </a:r>
                      <a:r>
                        <a:rPr kumimoji="0" lang="en-US" altLang="zh-CN" sz="1600" b="0" i="0" u="none" strike="noStrike" cap="none" normalizeH="0" baseline="0" smtClean="0">
                          <a:ln>
                            <a:noFill/>
                          </a:ln>
                          <a:solidFill>
                            <a:schemeClr val="tx1"/>
                          </a:solidFill>
                          <a:effectLst/>
                          <a:latin typeface="Arial" charset="0"/>
                          <a:ea typeface="宋体" pitchFamily="2" charset="-122"/>
                        </a:rPr>
                        <a:t>MPS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制造</a:t>
                      </a:r>
                      <a:r>
                        <a:rPr kumimoji="0" lang="en-US" altLang="zh-CN" sz="1600" b="0" i="0" u="none" strike="noStrike" cap="none" normalizeH="0" baseline="0" smtClean="0">
                          <a:ln>
                            <a:noFill/>
                          </a:ln>
                          <a:solidFill>
                            <a:schemeClr val="tx1"/>
                          </a:solidFill>
                          <a:effectLst/>
                          <a:latin typeface="Arial" charset="0"/>
                          <a:ea typeface="宋体" pitchFamily="2" charset="-122"/>
                        </a:rPr>
                        <a:t>BOM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a:t>
                      </a:r>
                      <a:r>
                        <a:rPr kumimoji="0" lang="en-US" altLang="zh-CN" sz="1600" b="0" i="0" u="none" strike="noStrike" cap="none" normalizeH="0" baseline="0" smtClean="0">
                          <a:ln>
                            <a:noFill/>
                          </a:ln>
                          <a:solidFill>
                            <a:schemeClr val="tx1"/>
                          </a:solidFill>
                          <a:effectLst/>
                          <a:latin typeface="Arial" charset="0"/>
                          <a:ea typeface="宋体" pitchFamily="2" charset="-122"/>
                        </a:rPr>
                        <a:t>BOM</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大批生产的定型产品，如日用消费品</a:t>
                      </a:r>
                    </a:p>
                  </a:txBody>
                  <a:tcPr marL="90000" marR="90000" marT="46790" marB="467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002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MTO</a:t>
                      </a:r>
                    </a:p>
                  </a:txBody>
                  <a:tcPr marL="90000" marR="90000" marT="46790" marB="4679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根据客户订货合同组织生产</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独立需求类型物料</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单层</a:t>
                      </a:r>
                      <a:r>
                        <a:rPr kumimoji="0" lang="en-US" altLang="zh-CN" sz="1600" b="0" i="0" u="none" strike="noStrike" cap="none" normalizeH="0" baseline="0" smtClean="0">
                          <a:ln>
                            <a:noFill/>
                          </a:ln>
                          <a:solidFill>
                            <a:schemeClr val="tx1"/>
                          </a:solidFill>
                          <a:effectLst/>
                          <a:latin typeface="Arial" charset="0"/>
                          <a:ea typeface="宋体" pitchFamily="2" charset="-122"/>
                        </a:rPr>
                        <a:t>MPS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制造</a:t>
                      </a:r>
                      <a:r>
                        <a:rPr kumimoji="0" lang="en-US" altLang="zh-CN" sz="1600" b="0" i="0" u="none" strike="noStrike" cap="none" normalizeH="0" baseline="0" smtClean="0">
                          <a:ln>
                            <a:noFill/>
                          </a:ln>
                          <a:solidFill>
                            <a:schemeClr val="tx1"/>
                          </a:solidFill>
                          <a:effectLst/>
                          <a:latin typeface="Arial" charset="0"/>
                          <a:ea typeface="宋体" pitchFamily="2" charset="-122"/>
                        </a:rPr>
                        <a:t>BOM</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标准定型产品</a:t>
                      </a:r>
                    </a:p>
                  </a:txBody>
                  <a:tcPr marL="90000" marR="90000" marT="46790" marB="467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524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ATO</a:t>
                      </a:r>
                    </a:p>
                  </a:txBody>
                  <a:tcPr marL="90000" marR="90000" marT="46790" marB="4679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产品成系列，有各种变型，根据合同选择装配</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通用件、基本组件及可选件</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多层</a:t>
                      </a:r>
                      <a:r>
                        <a:rPr kumimoji="0" lang="en-US" altLang="zh-CN" sz="1600" b="0" i="0" u="none" strike="noStrike" cap="none" normalizeH="0" baseline="0" smtClean="0">
                          <a:ln>
                            <a:noFill/>
                          </a:ln>
                          <a:solidFill>
                            <a:schemeClr val="tx1"/>
                          </a:solidFill>
                          <a:effectLst/>
                          <a:latin typeface="Arial" charset="0"/>
                          <a:ea typeface="宋体" pitchFamily="2" charset="-122"/>
                        </a:rPr>
                        <a:t>MPS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总装</a:t>
                      </a:r>
                      <a:r>
                        <a:rPr kumimoji="0" lang="en-US" altLang="zh-CN" sz="1600" b="0" i="0" u="none" strike="noStrike" cap="none" normalizeH="0" baseline="0" smtClean="0">
                          <a:ln>
                            <a:noFill/>
                          </a:ln>
                          <a:solidFill>
                            <a:schemeClr val="tx1"/>
                          </a:solidFill>
                          <a:effectLst/>
                          <a:latin typeface="Arial" charset="0"/>
                          <a:ea typeface="宋体" pitchFamily="2" charset="-122"/>
                        </a:rPr>
                        <a:t>FAS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计划</a:t>
                      </a:r>
                      <a:r>
                        <a:rPr kumimoji="0" lang="en-US" altLang="zh-CN" sz="1600" b="0" i="0" u="none" strike="noStrike" cap="none" normalizeH="0" baseline="0" smtClean="0">
                          <a:ln>
                            <a:noFill/>
                          </a:ln>
                          <a:solidFill>
                            <a:schemeClr val="tx1"/>
                          </a:solidFill>
                          <a:effectLst/>
                          <a:latin typeface="Arial" charset="0"/>
                          <a:ea typeface="宋体" pitchFamily="2" charset="-122"/>
                        </a:rPr>
                        <a:t>BOM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制造</a:t>
                      </a:r>
                      <a:r>
                        <a:rPr kumimoji="0" lang="en-US" altLang="zh-CN" sz="1600" b="0" i="0" u="none" strike="noStrike" cap="none" normalizeH="0" baseline="0" smtClean="0">
                          <a:ln>
                            <a:noFill/>
                          </a:ln>
                          <a:solidFill>
                            <a:schemeClr val="tx1"/>
                          </a:solidFill>
                          <a:effectLst/>
                          <a:latin typeface="Arial" charset="0"/>
                          <a:ea typeface="宋体" pitchFamily="2" charset="-122"/>
                        </a:rPr>
                        <a:t>BOM</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标准系列产品，有可选项</a:t>
                      </a:r>
                    </a:p>
                  </a:txBody>
                  <a:tcPr marL="90000" marR="90000" marT="46790" marB="467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006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ETO</a:t>
                      </a:r>
                    </a:p>
                  </a:txBody>
                  <a:tcPr marL="90000" marR="90000" marT="46790" marB="4679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根据客户要求专门设计</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独立需求类型物料</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单层</a:t>
                      </a:r>
                      <a:r>
                        <a:rPr kumimoji="0" lang="en-US" altLang="zh-CN" sz="1600" b="0" i="0" u="none" strike="noStrike" cap="none" normalizeH="0" baseline="0" smtClean="0">
                          <a:ln>
                            <a:noFill/>
                          </a:ln>
                          <a:solidFill>
                            <a:schemeClr val="tx1"/>
                          </a:solidFill>
                          <a:effectLst/>
                          <a:latin typeface="Arial" charset="0"/>
                          <a:ea typeface="宋体" pitchFamily="2" charset="-122"/>
                        </a:rPr>
                        <a:t>MPS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制造</a:t>
                      </a:r>
                      <a:r>
                        <a:rPr kumimoji="0" lang="en-US" altLang="zh-CN" sz="1600" b="0" i="0" u="none" strike="noStrike" cap="none" normalizeH="0" baseline="0" smtClean="0">
                          <a:ln>
                            <a:noFill/>
                          </a:ln>
                          <a:solidFill>
                            <a:schemeClr val="tx1"/>
                          </a:solidFill>
                          <a:effectLst/>
                          <a:latin typeface="Arial" charset="0"/>
                          <a:ea typeface="宋体" pitchFamily="2" charset="-122"/>
                        </a:rPr>
                        <a:t>BOM</a:t>
                      </a: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单件或小批生产</a:t>
                      </a:r>
                    </a:p>
                  </a:txBody>
                  <a:tcPr marL="90000" marR="90000" marT="46790" marB="467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0858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4.6 MPS</a:t>
            </a:r>
            <a:r>
              <a:rPr lang="zh-CN" altLang="en-US" sz="3600" b="1" dirty="0" smtClean="0">
                <a:solidFill>
                  <a:srgbClr val="FF0000"/>
                </a:solidFill>
                <a:effectLst>
                  <a:outerShdw blurRad="38100" dist="38100" dir="2700000" algn="tl">
                    <a:srgbClr val="C0C0C0"/>
                  </a:outerShdw>
                </a:effectLst>
                <a:latin typeface="Times New Roman" pitchFamily="18" charset="0"/>
              </a:rPr>
              <a:t>的实施与控制</a:t>
            </a:r>
          </a:p>
        </p:txBody>
      </p:sp>
      <p:sp>
        <p:nvSpPr>
          <p:cNvPr id="232451"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的维护：</a:t>
            </a:r>
          </a:p>
          <a:p>
            <a:pPr lvl="1" eaLnBrk="1" hangingPunct="1">
              <a:lnSpc>
                <a:spcPct val="150000"/>
              </a:lnSpc>
              <a:spcBef>
                <a:spcPct val="0"/>
              </a:spcBef>
              <a:buClr>
                <a:schemeClr val="tx1"/>
              </a:buClr>
              <a:buFont typeface="Marlett" pitchFamily="2" charset="2"/>
              <a:buChar char="2"/>
            </a:pPr>
            <a:r>
              <a:rPr lang="zh-CN" altLang="en-US" sz="2000" b="1" smtClean="0"/>
              <a:t>主生产计划是一个不断更新的滚动计划：</a:t>
            </a:r>
            <a:r>
              <a:rPr lang="zh-CN" altLang="en-US" sz="2000" smtClean="0"/>
              <a:t>计划变动、产品结构或工艺变动、采购件拖期、加工件报废，都要修改</a:t>
            </a:r>
            <a:r>
              <a:rPr lang="en-US" altLang="zh-CN" sz="2000" smtClean="0"/>
              <a:t>MPS</a:t>
            </a:r>
            <a:r>
              <a:rPr lang="zh-CN" altLang="en-US" sz="2000" smtClean="0"/>
              <a:t>。</a:t>
            </a:r>
          </a:p>
          <a:p>
            <a:pPr lvl="2" eaLnBrk="1" hangingPunct="1">
              <a:lnSpc>
                <a:spcPct val="150000"/>
              </a:lnSpc>
              <a:spcBef>
                <a:spcPct val="0"/>
              </a:spcBef>
              <a:buClr>
                <a:schemeClr val="tx1"/>
              </a:buClr>
              <a:buFont typeface="Marlett" pitchFamily="2" charset="2"/>
              <a:buChar char="2"/>
            </a:pPr>
            <a:r>
              <a:rPr lang="zh-CN" altLang="en-US" sz="1800" smtClean="0"/>
              <a:t>修改主生产计划是一类经常性工作</a:t>
            </a:r>
          </a:p>
          <a:p>
            <a:pPr lvl="1" eaLnBrk="1" hangingPunct="1">
              <a:lnSpc>
                <a:spcPct val="150000"/>
              </a:lnSpc>
              <a:spcBef>
                <a:spcPct val="0"/>
              </a:spcBef>
              <a:buClr>
                <a:schemeClr val="tx1"/>
              </a:buClr>
              <a:buFont typeface="Marlett" pitchFamily="2" charset="2"/>
              <a:buChar char="2"/>
            </a:pPr>
            <a:r>
              <a:rPr lang="zh-CN" altLang="en-US" sz="2000" smtClean="0"/>
              <a:t>修改主生产计划的两种方法：</a:t>
            </a:r>
          </a:p>
          <a:p>
            <a:pPr lvl="2" eaLnBrk="1" hangingPunct="1">
              <a:lnSpc>
                <a:spcPct val="150000"/>
              </a:lnSpc>
              <a:spcBef>
                <a:spcPct val="0"/>
              </a:spcBef>
              <a:buClr>
                <a:schemeClr val="tx1"/>
              </a:buClr>
              <a:buFont typeface="Marlett" pitchFamily="2" charset="2"/>
              <a:buChar char="2"/>
            </a:pPr>
            <a:r>
              <a:rPr lang="zh-CN" altLang="en-US" sz="1800" smtClean="0"/>
              <a:t>全重排法（</a:t>
            </a:r>
            <a:r>
              <a:rPr lang="en-US" altLang="zh-CN" sz="1800" smtClean="0"/>
              <a:t>Regeneration</a:t>
            </a:r>
            <a:r>
              <a:rPr lang="zh-CN" altLang="en-US" sz="1800" smtClean="0"/>
              <a:t>）：</a:t>
            </a:r>
            <a:r>
              <a:rPr lang="en-US" altLang="zh-CN" sz="1800" smtClean="0"/>
              <a:t>MPS</a:t>
            </a:r>
            <a:r>
              <a:rPr lang="zh-CN" altLang="en-US" sz="1800" smtClean="0"/>
              <a:t>完全重新制订</a:t>
            </a:r>
          </a:p>
          <a:p>
            <a:pPr lvl="2" eaLnBrk="1" hangingPunct="1">
              <a:lnSpc>
                <a:spcPct val="150000"/>
              </a:lnSpc>
              <a:spcBef>
                <a:spcPct val="0"/>
              </a:spcBef>
              <a:buClr>
                <a:schemeClr val="tx1"/>
              </a:buClr>
              <a:buFont typeface="Marlett" pitchFamily="2" charset="2"/>
              <a:buChar char="2"/>
            </a:pPr>
            <a:r>
              <a:rPr lang="zh-CN" altLang="en-US" sz="1800" smtClean="0"/>
              <a:t>净改变法（</a:t>
            </a:r>
            <a:r>
              <a:rPr lang="en-US" altLang="zh-CN" sz="1800" smtClean="0"/>
              <a:t>Net Change</a:t>
            </a:r>
            <a:r>
              <a:rPr lang="zh-CN" altLang="en-US" sz="1800" smtClean="0"/>
              <a:t>）：系统只对订单中有变动的部分进行局部修改，一般改动较小，如变动部分产品结构、需求量、需求时段等。</a:t>
            </a:r>
          </a:p>
          <a:p>
            <a:pPr lvl="2" eaLnBrk="1" hangingPunct="1">
              <a:lnSpc>
                <a:spcPct val="150000"/>
              </a:lnSpc>
              <a:spcBef>
                <a:spcPct val="0"/>
              </a:spcBef>
              <a:buClr>
                <a:schemeClr val="tx1"/>
              </a:buClr>
              <a:buFont typeface="Marlett" pitchFamily="2" charset="2"/>
              <a:buChar char="2"/>
            </a:pPr>
            <a:endParaRPr lang="zh-CN" altLang="en-US" sz="1800" smtClean="0"/>
          </a:p>
          <a:p>
            <a:pPr lvl="2" eaLnBrk="1" hangingPunct="1">
              <a:lnSpc>
                <a:spcPct val="150000"/>
              </a:lnSpc>
              <a:spcBef>
                <a:spcPct val="0"/>
              </a:spcBef>
              <a:buClr>
                <a:schemeClr val="tx1"/>
              </a:buClr>
              <a:buFont typeface="Marlett" pitchFamily="2" charset="2"/>
              <a:buChar char="2"/>
            </a:pPr>
            <a:r>
              <a:rPr lang="zh-CN" altLang="en-US" sz="1800" smtClean="0"/>
              <a:t>修订计划时，可以利用仿真模拟功能。</a:t>
            </a:r>
          </a:p>
        </p:txBody>
      </p:sp>
      <p:sp>
        <p:nvSpPr>
          <p:cNvPr id="43012"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 calcmode="lin" valueType="num">
                                      <p:cBhvr additive="base">
                                        <p:cTn id="13" dur="500" fill="hold"/>
                                        <p:tgtEl>
                                          <p:spTgt spid="232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2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2451">
                                            <p:txEl>
                                              <p:pRg st="2" end="2"/>
                                            </p:txEl>
                                          </p:spTgt>
                                        </p:tgtEl>
                                        <p:attrNameLst>
                                          <p:attrName>style.visibility</p:attrName>
                                        </p:attrNameLst>
                                      </p:cBhvr>
                                      <p:to>
                                        <p:strVal val="visible"/>
                                      </p:to>
                                    </p:set>
                                    <p:anim calcmode="lin" valueType="num">
                                      <p:cBhvr additive="base">
                                        <p:cTn id="19" dur="500" fill="hold"/>
                                        <p:tgtEl>
                                          <p:spTgt spid="232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2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2451">
                                            <p:txEl>
                                              <p:pRg st="3" end="3"/>
                                            </p:txEl>
                                          </p:spTgt>
                                        </p:tgtEl>
                                        <p:attrNameLst>
                                          <p:attrName>style.visibility</p:attrName>
                                        </p:attrNameLst>
                                      </p:cBhvr>
                                      <p:to>
                                        <p:strVal val="visible"/>
                                      </p:to>
                                    </p:set>
                                    <p:anim calcmode="lin" valueType="num">
                                      <p:cBhvr additive="base">
                                        <p:cTn id="25" dur="500" fill="hold"/>
                                        <p:tgtEl>
                                          <p:spTgt spid="232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2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2451">
                                            <p:txEl>
                                              <p:pRg st="4" end="4"/>
                                            </p:txEl>
                                          </p:spTgt>
                                        </p:tgtEl>
                                        <p:attrNameLst>
                                          <p:attrName>style.visibility</p:attrName>
                                        </p:attrNameLst>
                                      </p:cBhvr>
                                      <p:to>
                                        <p:strVal val="visible"/>
                                      </p:to>
                                    </p:set>
                                    <p:anim calcmode="lin" valueType="num">
                                      <p:cBhvr additive="base">
                                        <p:cTn id="31" dur="500" fill="hold"/>
                                        <p:tgtEl>
                                          <p:spTgt spid="232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24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2451">
                                            <p:txEl>
                                              <p:pRg st="5" end="5"/>
                                            </p:txEl>
                                          </p:spTgt>
                                        </p:tgtEl>
                                        <p:attrNameLst>
                                          <p:attrName>style.visibility</p:attrName>
                                        </p:attrNameLst>
                                      </p:cBhvr>
                                      <p:to>
                                        <p:strVal val="visible"/>
                                      </p:to>
                                    </p:set>
                                    <p:anim calcmode="lin" valueType="num">
                                      <p:cBhvr additive="base">
                                        <p:cTn id="37" dur="500" fill="hold"/>
                                        <p:tgtEl>
                                          <p:spTgt spid="232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24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2451">
                                            <p:txEl>
                                              <p:pRg st="7" end="7"/>
                                            </p:txEl>
                                          </p:spTgt>
                                        </p:tgtEl>
                                        <p:attrNameLst>
                                          <p:attrName>style.visibility</p:attrName>
                                        </p:attrNameLst>
                                      </p:cBhvr>
                                      <p:to>
                                        <p:strVal val="visible"/>
                                      </p:to>
                                    </p:set>
                                    <p:anim calcmode="lin" valueType="num">
                                      <p:cBhvr additive="base">
                                        <p:cTn id="43" dur="500" fill="hold"/>
                                        <p:tgtEl>
                                          <p:spTgt spid="23245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24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4.6 MPS</a:t>
            </a:r>
            <a:r>
              <a:rPr lang="zh-CN" altLang="en-US" sz="3600" b="1" dirty="0" smtClean="0">
                <a:solidFill>
                  <a:srgbClr val="FF0000"/>
                </a:solidFill>
                <a:effectLst>
                  <a:outerShdw blurRad="38100" dist="38100" dir="2700000" algn="tl">
                    <a:srgbClr val="C0C0C0"/>
                  </a:outerShdw>
                </a:effectLst>
                <a:latin typeface="Times New Roman" pitchFamily="18" charset="0"/>
              </a:rPr>
              <a:t>的实施与控制</a:t>
            </a:r>
          </a:p>
        </p:txBody>
      </p:sp>
      <p:sp>
        <p:nvSpPr>
          <p:cNvPr id="253955"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的实施：</a:t>
            </a:r>
          </a:p>
          <a:p>
            <a:pPr lvl="1" eaLnBrk="1" hangingPunct="1">
              <a:lnSpc>
                <a:spcPct val="150000"/>
              </a:lnSpc>
              <a:spcBef>
                <a:spcPct val="0"/>
              </a:spcBef>
              <a:buClr>
                <a:schemeClr val="tx1"/>
              </a:buClr>
              <a:buFont typeface="Marlett" pitchFamily="2" charset="2"/>
              <a:buChar char="2"/>
            </a:pPr>
            <a:r>
              <a:rPr lang="zh-CN" altLang="en-US" sz="2000" b="1" smtClean="0"/>
              <a:t>由于来自生产、市场和采购方面实际情况的影响，</a:t>
            </a:r>
            <a:r>
              <a:rPr lang="en-US" altLang="zh-CN" sz="2000" b="1" smtClean="0"/>
              <a:t>MPS</a:t>
            </a:r>
            <a:r>
              <a:rPr lang="zh-CN" altLang="en-US" sz="2000" b="1" smtClean="0"/>
              <a:t>的计划生产量和实际生产量之间会有差异，因此，需要对</a:t>
            </a:r>
            <a:r>
              <a:rPr lang="en-US" altLang="zh-CN" sz="2000" b="1" smtClean="0"/>
              <a:t>MPS</a:t>
            </a:r>
            <a:r>
              <a:rPr lang="zh-CN" altLang="en-US" sz="2000" b="1" smtClean="0"/>
              <a:t>的实施过程进行监测和控制</a:t>
            </a:r>
            <a:r>
              <a:rPr lang="zh-CN" altLang="en-US" sz="2000" smtClean="0"/>
              <a:t>。</a:t>
            </a:r>
          </a:p>
          <a:p>
            <a:pPr lvl="2" eaLnBrk="1" hangingPunct="1">
              <a:lnSpc>
                <a:spcPct val="150000"/>
              </a:lnSpc>
              <a:spcBef>
                <a:spcPct val="0"/>
              </a:spcBef>
              <a:buClr>
                <a:schemeClr val="tx1"/>
              </a:buClr>
              <a:buFont typeface="Marlett" pitchFamily="2" charset="2"/>
              <a:buChar char="2"/>
            </a:pPr>
            <a:r>
              <a:rPr lang="zh-CN" altLang="en-US" sz="1800" smtClean="0"/>
              <a:t>生产活动对</a:t>
            </a:r>
            <a:r>
              <a:rPr lang="en-US" altLang="zh-CN" sz="1800" smtClean="0"/>
              <a:t>MPS</a:t>
            </a:r>
            <a:r>
              <a:rPr lang="zh-CN" altLang="en-US" sz="1800" smtClean="0"/>
              <a:t>会产生直接的影响</a:t>
            </a:r>
          </a:p>
          <a:p>
            <a:pPr lvl="2" eaLnBrk="1" hangingPunct="1">
              <a:lnSpc>
                <a:spcPct val="150000"/>
              </a:lnSpc>
              <a:spcBef>
                <a:spcPct val="0"/>
              </a:spcBef>
              <a:buClr>
                <a:schemeClr val="tx1"/>
              </a:buClr>
              <a:buFont typeface="Marlett" pitchFamily="2" charset="2"/>
              <a:buChar char="2"/>
            </a:pPr>
            <a:r>
              <a:rPr lang="zh-CN" altLang="en-US" sz="1800" smtClean="0"/>
              <a:t>采购和市场行为对</a:t>
            </a:r>
            <a:r>
              <a:rPr lang="en-US" altLang="zh-CN" sz="1800" smtClean="0"/>
              <a:t>MPS</a:t>
            </a:r>
            <a:r>
              <a:rPr lang="zh-CN" altLang="en-US" sz="1800" smtClean="0"/>
              <a:t>有间接影响</a:t>
            </a:r>
          </a:p>
          <a:p>
            <a:pPr lvl="1" eaLnBrk="1" hangingPunct="1">
              <a:lnSpc>
                <a:spcPct val="150000"/>
              </a:lnSpc>
              <a:spcBef>
                <a:spcPct val="0"/>
              </a:spcBef>
              <a:buClr>
                <a:schemeClr val="tx1"/>
              </a:buClr>
              <a:buFont typeface="Marlett" pitchFamily="2" charset="2"/>
              <a:buChar char="2"/>
            </a:pPr>
            <a:r>
              <a:rPr lang="zh-CN" altLang="en-US" sz="2000" smtClean="0"/>
              <a:t>时界的确定，可以使得</a:t>
            </a:r>
            <a:r>
              <a:rPr lang="en-US" altLang="zh-CN" sz="2000" smtClean="0"/>
              <a:t>MPS</a:t>
            </a:r>
            <a:r>
              <a:rPr lang="zh-CN" altLang="en-US" sz="2000" smtClean="0"/>
              <a:t>相对稳定。</a:t>
            </a:r>
          </a:p>
        </p:txBody>
      </p:sp>
      <p:sp>
        <p:nvSpPr>
          <p:cNvPr id="4403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type="body" sz="half" idx="1"/>
          </p:nvPr>
        </p:nvSpPr>
        <p:spPr>
          <a:xfrm>
            <a:off x="457200" y="1600200"/>
            <a:ext cx="7239000" cy="685800"/>
          </a:xfrm>
        </p:spPr>
        <p:txBody>
          <a:bodyPr/>
          <a:lstStyle/>
          <a:p>
            <a:pPr eaLnBrk="1" hangingPunct="1">
              <a:lnSpc>
                <a:spcPct val="130000"/>
              </a:lnSpc>
              <a:spcBef>
                <a:spcPct val="0"/>
              </a:spcBef>
              <a:buClr>
                <a:schemeClr val="tx1"/>
              </a:buClr>
              <a:buFont typeface="Marlett" pitchFamily="2" charset="2"/>
              <a:buChar char="2"/>
            </a:pPr>
            <a:r>
              <a:rPr lang="en-US" altLang="zh-CN" sz="2400" b="1" smtClean="0">
                <a:latin typeface="Times New Roman" panose="02020603050405020304" pitchFamily="18" charset="0"/>
              </a:rPr>
              <a:t>MPS</a:t>
            </a:r>
            <a:r>
              <a:rPr lang="zh-CN" altLang="en-US" sz="2400" b="1" smtClean="0">
                <a:latin typeface="Times New Roman" panose="02020603050405020304" pitchFamily="18" charset="0"/>
              </a:rPr>
              <a:t>的输入输出逻辑</a:t>
            </a:r>
          </a:p>
        </p:txBody>
      </p:sp>
      <p:sp>
        <p:nvSpPr>
          <p:cNvPr id="7171"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aphicFrame>
        <p:nvGraphicFramePr>
          <p:cNvPr id="209927" name="Object 7"/>
          <p:cNvGraphicFramePr>
            <a:graphicFrameLocks noGrp="1" noChangeAspect="1"/>
          </p:cNvGraphicFramePr>
          <p:nvPr>
            <p:ph sz="half" idx="2"/>
          </p:nvPr>
        </p:nvGraphicFramePr>
        <p:xfrm>
          <a:off x="1790700" y="2590800"/>
          <a:ext cx="5561013" cy="3262313"/>
        </p:xfrm>
        <a:graphic>
          <a:graphicData uri="http://schemas.openxmlformats.org/presentationml/2006/ole">
            <mc:AlternateContent xmlns:mc="http://schemas.openxmlformats.org/markup-compatibility/2006">
              <mc:Choice xmlns:v="urn:schemas-microsoft-com:vml" Requires="v">
                <p:oleObj spid="_x0000_s7185" name="Visio" r:id="rId3" imgW="4354678" imgH="2554529" progId="Visio.Drawing.11">
                  <p:embed/>
                </p:oleObj>
              </mc:Choice>
              <mc:Fallback>
                <p:oleObj name="Visio" r:id="rId3" imgW="4354678" imgH="2554529"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2590800"/>
                        <a:ext cx="5561013" cy="32623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30" name="Rectangle 10"/>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4.1 </a:t>
            </a:r>
            <a:r>
              <a:rPr lang="zh-CN" altLang="en-US" sz="3600" b="1" dirty="0" smtClean="0">
                <a:solidFill>
                  <a:srgbClr val="FF0000"/>
                </a:solidFill>
                <a:effectLst>
                  <a:outerShdw blurRad="38100" dist="38100" dir="2700000" algn="tl">
                    <a:srgbClr val="C0C0C0"/>
                  </a:outerShdw>
                </a:effectLst>
                <a:latin typeface="Times New Roman" pitchFamily="18" charset="0"/>
              </a:rPr>
              <a:t>是什么？为什么做？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9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smtClean="0">
                <a:solidFill>
                  <a:srgbClr val="FF0000"/>
                </a:solidFill>
                <a:effectLst>
                  <a:outerShdw blurRad="38100" dist="38100" dir="2700000" algn="tl">
                    <a:srgbClr val="C0C0C0"/>
                  </a:outerShdw>
                </a:effectLst>
                <a:latin typeface="Times New Roman" pitchFamily="18" charset="0"/>
              </a:rPr>
              <a:t>4.6 </a:t>
            </a:r>
            <a:r>
              <a:rPr lang="en-US" altLang="zh-CN" sz="3600" b="1" dirty="0" smtClean="0">
                <a:solidFill>
                  <a:srgbClr val="FF0000"/>
                </a:solidFill>
                <a:effectLst>
                  <a:outerShdw blurRad="38100" dist="38100" dir="2700000" algn="tl">
                    <a:srgbClr val="C0C0C0"/>
                  </a:outerShdw>
                </a:effectLst>
                <a:latin typeface="Times New Roman" pitchFamily="18" charset="0"/>
              </a:rPr>
              <a:t>MPS</a:t>
            </a:r>
            <a:r>
              <a:rPr lang="zh-CN" altLang="en-US" sz="3600" b="1" dirty="0" smtClean="0">
                <a:solidFill>
                  <a:srgbClr val="FF0000"/>
                </a:solidFill>
                <a:effectLst>
                  <a:outerShdw blurRad="38100" dist="38100" dir="2700000" algn="tl">
                    <a:srgbClr val="C0C0C0"/>
                  </a:outerShdw>
                </a:effectLst>
                <a:latin typeface="Times New Roman" pitchFamily="18" charset="0"/>
              </a:rPr>
              <a:t>的实施与控制</a:t>
            </a:r>
          </a:p>
        </p:txBody>
      </p:sp>
      <p:sp>
        <p:nvSpPr>
          <p:cNvPr id="25600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t>主生产计划员（</a:t>
            </a:r>
            <a:r>
              <a:rPr lang="en-US" altLang="zh-CN" sz="2400" b="1" smtClean="0"/>
              <a:t>Master Scheduler</a:t>
            </a:r>
            <a:r>
              <a:rPr lang="zh-CN" altLang="en-US" sz="2400" b="1" smtClean="0"/>
              <a:t>）：</a:t>
            </a:r>
          </a:p>
          <a:p>
            <a:pPr lvl="1" eaLnBrk="1" hangingPunct="1">
              <a:lnSpc>
                <a:spcPct val="150000"/>
              </a:lnSpc>
              <a:spcBef>
                <a:spcPct val="0"/>
              </a:spcBef>
              <a:buClr>
                <a:schemeClr val="tx1"/>
              </a:buClr>
              <a:buFont typeface="Marlett" pitchFamily="2" charset="2"/>
              <a:buChar char="2"/>
            </a:pPr>
            <a:r>
              <a:rPr lang="zh-CN" altLang="en-US" sz="2000" b="1" smtClean="0"/>
              <a:t>一般要设置主生产计划员的岗位</a:t>
            </a:r>
            <a:endParaRPr lang="zh-CN" altLang="en-US" sz="2000" smtClean="0"/>
          </a:p>
          <a:p>
            <a:pPr lvl="1" eaLnBrk="1" hangingPunct="1">
              <a:lnSpc>
                <a:spcPct val="150000"/>
              </a:lnSpc>
              <a:spcBef>
                <a:spcPct val="0"/>
              </a:spcBef>
              <a:buClr>
                <a:schemeClr val="tx1"/>
              </a:buClr>
              <a:buFont typeface="Marlett" pitchFamily="2" charset="2"/>
              <a:buChar char="2"/>
            </a:pPr>
            <a:r>
              <a:rPr lang="en-US" altLang="zh-CN" sz="2000" smtClean="0"/>
              <a:t>MPS</a:t>
            </a:r>
            <a:r>
              <a:rPr lang="zh-CN" altLang="en-US" sz="2000" smtClean="0"/>
              <a:t>由专职的主生产计划员负责编制，素质要求：</a:t>
            </a:r>
          </a:p>
          <a:p>
            <a:pPr lvl="2" eaLnBrk="1" hangingPunct="1">
              <a:lnSpc>
                <a:spcPct val="140000"/>
              </a:lnSpc>
              <a:spcBef>
                <a:spcPct val="0"/>
              </a:spcBef>
              <a:buClr>
                <a:schemeClr val="tx1"/>
              </a:buClr>
              <a:buFont typeface="Marlett" pitchFamily="2" charset="2"/>
              <a:buChar char="2"/>
            </a:pPr>
            <a:r>
              <a:rPr lang="zh-CN" altLang="en-US" sz="1800" smtClean="0"/>
              <a:t>非常熟悉</a:t>
            </a:r>
            <a:r>
              <a:rPr lang="en-US" altLang="zh-CN" sz="1800" smtClean="0"/>
              <a:t>ERP</a:t>
            </a:r>
            <a:r>
              <a:rPr lang="zh-CN" altLang="en-US" sz="1800" smtClean="0"/>
              <a:t>计划和控制的原理与方法</a:t>
            </a:r>
          </a:p>
          <a:p>
            <a:pPr lvl="2" eaLnBrk="1" hangingPunct="1">
              <a:lnSpc>
                <a:spcPct val="140000"/>
              </a:lnSpc>
              <a:spcBef>
                <a:spcPct val="0"/>
              </a:spcBef>
              <a:buClr>
                <a:schemeClr val="tx1"/>
              </a:buClr>
              <a:buFont typeface="Marlett" pitchFamily="2" charset="2"/>
              <a:buChar char="2"/>
            </a:pPr>
            <a:r>
              <a:rPr lang="zh-CN" altLang="en-US" sz="1800" smtClean="0"/>
              <a:t>能灵活熟练地对主生产计划进行判断和调整，富有权威和远见</a:t>
            </a:r>
          </a:p>
          <a:p>
            <a:pPr lvl="2" eaLnBrk="1" hangingPunct="1">
              <a:lnSpc>
                <a:spcPct val="140000"/>
              </a:lnSpc>
              <a:spcBef>
                <a:spcPct val="0"/>
              </a:spcBef>
              <a:buClr>
                <a:schemeClr val="tx1"/>
              </a:buClr>
              <a:buFont typeface="Marlett" pitchFamily="2" charset="2"/>
              <a:buChar char="2"/>
            </a:pPr>
            <a:r>
              <a:rPr lang="zh-CN" altLang="en-US" sz="1800" smtClean="0"/>
              <a:t>熟悉产品和生产工艺，了解车间作业情况，有生产指挥调度能力</a:t>
            </a:r>
          </a:p>
          <a:p>
            <a:pPr lvl="2" eaLnBrk="1" hangingPunct="1">
              <a:lnSpc>
                <a:spcPct val="140000"/>
              </a:lnSpc>
              <a:spcBef>
                <a:spcPct val="0"/>
              </a:spcBef>
              <a:buClr>
                <a:schemeClr val="tx1"/>
              </a:buClr>
              <a:buFont typeface="Marlett" pitchFamily="2" charset="2"/>
              <a:buChar char="2"/>
            </a:pPr>
            <a:r>
              <a:rPr lang="zh-CN" altLang="en-US" sz="1800" smtClean="0"/>
              <a:t>知道如何建立产品的搭配组合，以减少生产准备，合理利用资源</a:t>
            </a:r>
          </a:p>
          <a:p>
            <a:pPr lvl="2" eaLnBrk="1" hangingPunct="1">
              <a:lnSpc>
                <a:spcPct val="140000"/>
              </a:lnSpc>
              <a:spcBef>
                <a:spcPct val="0"/>
              </a:spcBef>
              <a:buClr>
                <a:schemeClr val="tx1"/>
              </a:buClr>
              <a:buFont typeface="Marlett" pitchFamily="2" charset="2"/>
              <a:buChar char="2"/>
            </a:pPr>
            <a:r>
              <a:rPr lang="zh-CN" altLang="en-US" sz="1800" smtClean="0"/>
              <a:t>知道如何安排通用零部件生产，缩短交货期</a:t>
            </a:r>
          </a:p>
          <a:p>
            <a:pPr lvl="2" eaLnBrk="1" hangingPunct="1">
              <a:lnSpc>
                <a:spcPct val="140000"/>
              </a:lnSpc>
              <a:spcBef>
                <a:spcPct val="0"/>
              </a:spcBef>
              <a:buClr>
                <a:schemeClr val="tx1"/>
              </a:buClr>
              <a:buFont typeface="Marlett" pitchFamily="2" charset="2"/>
              <a:buChar char="2"/>
            </a:pPr>
            <a:r>
              <a:rPr lang="zh-CN" altLang="en-US" sz="1800" smtClean="0"/>
              <a:t>熟悉物料供应情况，预见可能发生的问题，防患于未然</a:t>
            </a:r>
          </a:p>
          <a:p>
            <a:pPr lvl="2" eaLnBrk="1" hangingPunct="1">
              <a:lnSpc>
                <a:spcPct val="140000"/>
              </a:lnSpc>
              <a:spcBef>
                <a:spcPct val="0"/>
              </a:spcBef>
              <a:buClr>
                <a:schemeClr val="tx1"/>
              </a:buClr>
              <a:buFont typeface="Marlett" pitchFamily="2" charset="2"/>
              <a:buChar char="2"/>
            </a:pPr>
            <a:r>
              <a:rPr lang="zh-CN" altLang="en-US" sz="1800" smtClean="0"/>
              <a:t>熟悉销售合同及客户要求，能准确进行市场预测</a:t>
            </a:r>
          </a:p>
          <a:p>
            <a:pPr lvl="2" eaLnBrk="1" hangingPunct="1">
              <a:lnSpc>
                <a:spcPct val="140000"/>
              </a:lnSpc>
              <a:spcBef>
                <a:spcPct val="0"/>
              </a:spcBef>
              <a:buClr>
                <a:schemeClr val="tx1"/>
              </a:buClr>
              <a:buFont typeface="Marlett" pitchFamily="2" charset="2"/>
              <a:buChar char="2"/>
            </a:pPr>
            <a:r>
              <a:rPr lang="zh-CN" altLang="en-US" sz="1800" smtClean="0"/>
              <a:t>熟悉财务和成本核算体系，能协助进行作业成本控制</a:t>
            </a:r>
          </a:p>
          <a:p>
            <a:pPr lvl="2" eaLnBrk="1" hangingPunct="1">
              <a:lnSpc>
                <a:spcPct val="140000"/>
              </a:lnSpc>
              <a:spcBef>
                <a:spcPct val="0"/>
              </a:spcBef>
              <a:buClr>
                <a:schemeClr val="tx1"/>
              </a:buClr>
              <a:buFont typeface="Marlett" pitchFamily="2" charset="2"/>
              <a:buChar char="2"/>
            </a:pPr>
            <a:r>
              <a:rPr lang="zh-CN" altLang="en-US" sz="1800" smtClean="0"/>
              <a:t>保持同销售、设计、物料、生产、财务等部门的联系，富有协调沟通能力</a:t>
            </a:r>
          </a:p>
        </p:txBody>
      </p:sp>
      <p:sp>
        <p:nvSpPr>
          <p:cNvPr id="4506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03">
                                            <p:txEl>
                                              <p:pRg st="1" end="1"/>
                                            </p:txEl>
                                          </p:spTgt>
                                        </p:tgtEl>
                                        <p:attrNameLst>
                                          <p:attrName>style.visibility</p:attrName>
                                        </p:attrNameLst>
                                      </p:cBhvr>
                                      <p:to>
                                        <p:strVal val="visible"/>
                                      </p:to>
                                    </p:set>
                                    <p:anim calcmode="lin" valueType="num">
                                      <p:cBhvr additive="base">
                                        <p:cTn id="13"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03">
                                            <p:txEl>
                                              <p:pRg st="2" end="2"/>
                                            </p:txEl>
                                          </p:spTgt>
                                        </p:tgtEl>
                                        <p:attrNameLst>
                                          <p:attrName>style.visibility</p:attrName>
                                        </p:attrNameLst>
                                      </p:cBhvr>
                                      <p:to>
                                        <p:strVal val="visible"/>
                                      </p:to>
                                    </p:set>
                                    <p:anim calcmode="lin" valueType="num">
                                      <p:cBhvr additive="base">
                                        <p:cTn id="19"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03">
                                            <p:txEl>
                                              <p:pRg st="3" end="3"/>
                                            </p:txEl>
                                          </p:spTgt>
                                        </p:tgtEl>
                                        <p:attrNameLst>
                                          <p:attrName>style.visibility</p:attrName>
                                        </p:attrNameLst>
                                      </p:cBhvr>
                                      <p:to>
                                        <p:strVal val="visible"/>
                                      </p:to>
                                    </p:set>
                                    <p:anim calcmode="lin" valueType="num">
                                      <p:cBhvr additive="base">
                                        <p:cTn id="25" dur="500" fill="hold"/>
                                        <p:tgtEl>
                                          <p:spTgt spid="256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03">
                                            <p:txEl>
                                              <p:pRg st="4" end="4"/>
                                            </p:txEl>
                                          </p:spTgt>
                                        </p:tgtEl>
                                        <p:attrNameLst>
                                          <p:attrName>style.visibility</p:attrName>
                                        </p:attrNameLst>
                                      </p:cBhvr>
                                      <p:to>
                                        <p:strVal val="visible"/>
                                      </p:to>
                                    </p:set>
                                    <p:anim calcmode="lin" valueType="num">
                                      <p:cBhvr additive="base">
                                        <p:cTn id="31" dur="500" fill="hold"/>
                                        <p:tgtEl>
                                          <p:spTgt spid="2560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03">
                                            <p:txEl>
                                              <p:pRg st="5" end="5"/>
                                            </p:txEl>
                                          </p:spTgt>
                                        </p:tgtEl>
                                        <p:attrNameLst>
                                          <p:attrName>style.visibility</p:attrName>
                                        </p:attrNameLst>
                                      </p:cBhvr>
                                      <p:to>
                                        <p:strVal val="visible"/>
                                      </p:to>
                                    </p:set>
                                    <p:anim calcmode="lin" valueType="num">
                                      <p:cBhvr additive="base">
                                        <p:cTn id="37" dur="500" fill="hold"/>
                                        <p:tgtEl>
                                          <p:spTgt spid="2560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003">
                                            <p:txEl>
                                              <p:pRg st="6" end="6"/>
                                            </p:txEl>
                                          </p:spTgt>
                                        </p:tgtEl>
                                        <p:attrNameLst>
                                          <p:attrName>style.visibility</p:attrName>
                                        </p:attrNameLst>
                                      </p:cBhvr>
                                      <p:to>
                                        <p:strVal val="visible"/>
                                      </p:to>
                                    </p:set>
                                    <p:anim calcmode="lin" valueType="num">
                                      <p:cBhvr additive="base">
                                        <p:cTn id="43" dur="500" fill="hold"/>
                                        <p:tgtEl>
                                          <p:spTgt spid="2560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6003">
                                            <p:txEl>
                                              <p:pRg st="7" end="7"/>
                                            </p:txEl>
                                          </p:spTgt>
                                        </p:tgtEl>
                                        <p:attrNameLst>
                                          <p:attrName>style.visibility</p:attrName>
                                        </p:attrNameLst>
                                      </p:cBhvr>
                                      <p:to>
                                        <p:strVal val="visible"/>
                                      </p:to>
                                    </p:set>
                                    <p:anim calcmode="lin" valueType="num">
                                      <p:cBhvr additive="base">
                                        <p:cTn id="49" dur="500" fill="hold"/>
                                        <p:tgtEl>
                                          <p:spTgt spid="25600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6003">
                                            <p:txEl>
                                              <p:pRg st="8" end="8"/>
                                            </p:txEl>
                                          </p:spTgt>
                                        </p:tgtEl>
                                        <p:attrNameLst>
                                          <p:attrName>style.visibility</p:attrName>
                                        </p:attrNameLst>
                                      </p:cBhvr>
                                      <p:to>
                                        <p:strVal val="visible"/>
                                      </p:to>
                                    </p:set>
                                    <p:anim calcmode="lin" valueType="num">
                                      <p:cBhvr additive="base">
                                        <p:cTn id="55" dur="500" fill="hold"/>
                                        <p:tgtEl>
                                          <p:spTgt spid="25600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60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6003">
                                            <p:txEl>
                                              <p:pRg st="9" end="9"/>
                                            </p:txEl>
                                          </p:spTgt>
                                        </p:tgtEl>
                                        <p:attrNameLst>
                                          <p:attrName>style.visibility</p:attrName>
                                        </p:attrNameLst>
                                      </p:cBhvr>
                                      <p:to>
                                        <p:strVal val="visible"/>
                                      </p:to>
                                    </p:set>
                                    <p:anim calcmode="lin" valueType="num">
                                      <p:cBhvr additive="base">
                                        <p:cTn id="61" dur="500" fill="hold"/>
                                        <p:tgtEl>
                                          <p:spTgt spid="25600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560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6003">
                                            <p:txEl>
                                              <p:pRg st="10" end="10"/>
                                            </p:txEl>
                                          </p:spTgt>
                                        </p:tgtEl>
                                        <p:attrNameLst>
                                          <p:attrName>style.visibility</p:attrName>
                                        </p:attrNameLst>
                                      </p:cBhvr>
                                      <p:to>
                                        <p:strVal val="visible"/>
                                      </p:to>
                                    </p:set>
                                    <p:anim calcmode="lin" valueType="num">
                                      <p:cBhvr additive="base">
                                        <p:cTn id="67" dur="500" fill="hold"/>
                                        <p:tgtEl>
                                          <p:spTgt spid="25600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5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56003">
                                            <p:txEl>
                                              <p:pRg st="11" end="11"/>
                                            </p:txEl>
                                          </p:spTgt>
                                        </p:tgtEl>
                                        <p:attrNameLst>
                                          <p:attrName>style.visibility</p:attrName>
                                        </p:attrNameLst>
                                      </p:cBhvr>
                                      <p:to>
                                        <p:strVal val="visible"/>
                                      </p:to>
                                    </p:set>
                                    <p:anim calcmode="lin" valueType="num">
                                      <p:cBhvr additive="base">
                                        <p:cTn id="73" dur="500" fill="hold"/>
                                        <p:tgtEl>
                                          <p:spTgt spid="25600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5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8077200" cy="533400"/>
          </a:xfrm>
        </p:spPr>
        <p:txBody>
          <a:bodyPr/>
          <a:lstStyle/>
          <a:p>
            <a:pPr eaLnBrk="1" hangingPunct="1"/>
            <a:r>
              <a:rPr lang="zh-CN" altLang="en-US" sz="1600" b="1" smtClean="0">
                <a:solidFill>
                  <a:srgbClr val="FFFF00"/>
                </a:solidFill>
              </a:rPr>
              <a:t>生产计划体系</a:t>
            </a:r>
          </a:p>
        </p:txBody>
      </p:sp>
      <p:sp>
        <p:nvSpPr>
          <p:cNvPr id="65539" name="Rectangle 3"/>
          <p:cNvSpPr>
            <a:spLocks noGrp="1" noChangeArrowheads="1"/>
          </p:cNvSpPr>
          <p:nvPr>
            <p:ph type="body" idx="1"/>
          </p:nvPr>
        </p:nvSpPr>
        <p:spPr>
          <a:xfrm>
            <a:off x="457200" y="762000"/>
            <a:ext cx="8229600" cy="5486400"/>
          </a:xfrm>
        </p:spPr>
        <p:txBody>
          <a:bodyPr/>
          <a:lstStyle/>
          <a:p>
            <a:pPr eaLnBrk="1" hangingPunct="1">
              <a:defRPr/>
            </a:pPr>
            <a:r>
              <a:rPr lang="zh-CN" altLang="en-US" sz="3600" b="1" smtClean="0">
                <a:solidFill>
                  <a:srgbClr val="FF0000"/>
                </a:solidFill>
                <a:effectLst>
                  <a:outerShdw blurRad="38100" dist="38100" dir="2700000" algn="tl">
                    <a:srgbClr val="C0C0C0"/>
                  </a:outerShdw>
                </a:effectLst>
              </a:rPr>
              <a:t>小结</a:t>
            </a:r>
          </a:p>
          <a:p>
            <a:pPr lvl="1" eaLnBrk="1" hangingPunct="1">
              <a:lnSpc>
                <a:spcPct val="120000"/>
              </a:lnSpc>
              <a:defRPr/>
            </a:pPr>
            <a:endParaRPr lang="en-US" altLang="zh-CN" smtClean="0">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4.2</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主生产计划编制原则</a:t>
            </a:r>
          </a:p>
        </p:txBody>
      </p:sp>
      <p:sp>
        <p:nvSpPr>
          <p:cNvPr id="207875" name="Rectangle 3"/>
          <p:cNvSpPr>
            <a:spLocks noGrp="1" noChangeArrowheads="1"/>
          </p:cNvSpPr>
          <p:nvPr>
            <p:ph type="body" idx="1"/>
          </p:nvPr>
        </p:nvSpPr>
        <p:spPr>
          <a:xfrm>
            <a:off x="457200" y="1447800"/>
            <a:ext cx="8229600" cy="5105400"/>
          </a:xfrm>
        </p:spPr>
        <p:txBody>
          <a:bodyPr/>
          <a:lstStyle/>
          <a:p>
            <a:pPr eaLnBrk="1" hangingPunct="1">
              <a:lnSpc>
                <a:spcPct val="140000"/>
              </a:lnSpc>
              <a:spcBef>
                <a:spcPct val="0"/>
              </a:spcBef>
              <a:buClr>
                <a:schemeClr val="tx1"/>
              </a:buClr>
              <a:buFont typeface="Marlett" pitchFamily="2" charset="2"/>
              <a:buChar char="2"/>
            </a:pPr>
            <a:r>
              <a:rPr lang="zh-CN" altLang="en-US" sz="2400" b="1" smtClean="0"/>
              <a:t>最少项目原则</a:t>
            </a:r>
            <a:r>
              <a:rPr lang="zh-CN" altLang="en-US" sz="2400" smtClean="0"/>
              <a:t>：用最少的项目数进行主生产计划的安排。</a:t>
            </a:r>
          </a:p>
          <a:p>
            <a:pPr eaLnBrk="1" hangingPunct="1">
              <a:lnSpc>
                <a:spcPct val="140000"/>
              </a:lnSpc>
              <a:buClr>
                <a:schemeClr val="tx1"/>
              </a:buClr>
              <a:buFont typeface="Marlett" pitchFamily="2" charset="2"/>
              <a:buChar char="2"/>
            </a:pPr>
            <a:r>
              <a:rPr lang="zh-CN" altLang="en-US" sz="2400" b="1" smtClean="0"/>
              <a:t>独立具体原则</a:t>
            </a:r>
            <a:r>
              <a:rPr lang="zh-CN" altLang="en-US" sz="2400" smtClean="0"/>
              <a:t>：只列出实际的、具体的可构造项目。</a:t>
            </a:r>
          </a:p>
          <a:p>
            <a:pPr eaLnBrk="1" hangingPunct="1">
              <a:lnSpc>
                <a:spcPct val="140000"/>
              </a:lnSpc>
              <a:buClr>
                <a:schemeClr val="tx1"/>
              </a:buClr>
              <a:buFont typeface="Marlett" pitchFamily="2" charset="2"/>
              <a:buChar char="2"/>
            </a:pPr>
            <a:r>
              <a:rPr lang="zh-CN" altLang="en-US" sz="2400" b="1" smtClean="0"/>
              <a:t>关键项目原则</a:t>
            </a:r>
            <a:r>
              <a:rPr lang="zh-CN" altLang="en-US" sz="2400" smtClean="0"/>
              <a:t>：列出对生产能力、财务指标或关键材料有重大影响的项目。</a:t>
            </a:r>
          </a:p>
          <a:p>
            <a:pPr eaLnBrk="1" hangingPunct="1">
              <a:lnSpc>
                <a:spcPct val="140000"/>
              </a:lnSpc>
              <a:buClr>
                <a:schemeClr val="tx1"/>
              </a:buClr>
              <a:buFont typeface="Marlett" pitchFamily="2" charset="2"/>
              <a:buChar char="2"/>
            </a:pPr>
            <a:r>
              <a:rPr lang="zh-CN" altLang="en-US" sz="2400" b="1" smtClean="0"/>
              <a:t>全面代表原则</a:t>
            </a:r>
            <a:r>
              <a:rPr lang="zh-CN" altLang="en-US" sz="2400" smtClean="0"/>
              <a:t>：计划的项目应尽可能全面代表企业的生产产品。</a:t>
            </a:r>
          </a:p>
          <a:p>
            <a:pPr eaLnBrk="1" hangingPunct="1">
              <a:lnSpc>
                <a:spcPct val="140000"/>
              </a:lnSpc>
              <a:buClr>
                <a:schemeClr val="tx1"/>
              </a:buClr>
              <a:buFont typeface="Marlett" pitchFamily="2" charset="2"/>
              <a:buChar char="2"/>
            </a:pPr>
            <a:r>
              <a:rPr lang="zh-CN" altLang="en-US" sz="2400" b="1" smtClean="0"/>
              <a:t>适当裕量原则</a:t>
            </a:r>
            <a:r>
              <a:rPr lang="zh-CN" altLang="en-US" sz="2400" smtClean="0"/>
              <a:t>：留有适当余地，并考虑预防性维修设备的时间。</a:t>
            </a:r>
          </a:p>
          <a:p>
            <a:pPr eaLnBrk="1" hangingPunct="1">
              <a:lnSpc>
                <a:spcPct val="140000"/>
              </a:lnSpc>
              <a:buClr>
                <a:schemeClr val="tx1"/>
              </a:buClr>
              <a:buFont typeface="Marlett" pitchFamily="2" charset="2"/>
              <a:buChar char="2"/>
            </a:pPr>
            <a:r>
              <a:rPr lang="zh-CN" altLang="en-US" sz="2400" b="1" smtClean="0"/>
              <a:t>基本稳定原则</a:t>
            </a:r>
            <a:r>
              <a:rPr lang="zh-CN" altLang="en-US" sz="2400" smtClean="0"/>
              <a:t>：在有效的期限内应保持基本稳定。</a:t>
            </a:r>
          </a:p>
        </p:txBody>
      </p:sp>
      <p:sp>
        <p:nvSpPr>
          <p:cNvPr id="819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7875">
                                            <p:txEl>
                                              <p:pRg st="5" end="5"/>
                                            </p:txEl>
                                          </p:spTgt>
                                        </p:tgtEl>
                                        <p:attrNameLst>
                                          <p:attrName>style.visibility</p:attrName>
                                        </p:attrNameLst>
                                      </p:cBhvr>
                                      <p:to>
                                        <p:strVal val="visible"/>
                                      </p:to>
                                    </p:set>
                                    <p:anim calcmode="lin" valueType="num">
                                      <p:cBhvr additive="base">
                                        <p:cTn id="37" dur="500" fill="hold"/>
                                        <p:tgtEl>
                                          <p:spTgt spid="2078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7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4.3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2016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时间基准：</a:t>
            </a:r>
          </a:p>
          <a:p>
            <a:pPr lvl="1" eaLnBrk="1" hangingPunct="1">
              <a:lnSpc>
                <a:spcPct val="150000"/>
              </a:lnSpc>
              <a:spcBef>
                <a:spcPct val="0"/>
              </a:spcBef>
              <a:buClr>
                <a:schemeClr val="tx1"/>
              </a:buClr>
              <a:buFont typeface="Marlett" pitchFamily="2" charset="2"/>
              <a:buChar char="2"/>
            </a:pPr>
            <a:r>
              <a:rPr lang="zh-CN" altLang="en-US" sz="2000" b="1" smtClean="0"/>
              <a:t>计划展望期（</a:t>
            </a:r>
            <a:r>
              <a:rPr lang="en-US" altLang="zh-CN" sz="2000" b="1" smtClean="0"/>
              <a:t>Planning Horizon</a:t>
            </a:r>
            <a:r>
              <a:rPr lang="zh-CN" altLang="en-US" sz="2000" b="1" smtClean="0"/>
              <a:t>）</a:t>
            </a:r>
            <a:r>
              <a:rPr lang="zh-CN" altLang="en-US" sz="2000" smtClean="0"/>
              <a:t>：</a:t>
            </a:r>
            <a:r>
              <a:rPr lang="en-US" altLang="zh-CN" sz="2000" smtClean="0"/>
              <a:t>MPS</a:t>
            </a:r>
            <a:r>
              <a:rPr lang="zh-CN" altLang="en-US" sz="2000" smtClean="0"/>
              <a:t>的计划展望期一般为</a:t>
            </a:r>
            <a:r>
              <a:rPr lang="en-US" altLang="zh-CN" sz="2000" smtClean="0"/>
              <a:t>3~18</a:t>
            </a:r>
            <a:r>
              <a:rPr lang="zh-CN" altLang="en-US" sz="2000" smtClean="0"/>
              <a:t>个月，至少等于累计提前期或多出</a:t>
            </a:r>
            <a:r>
              <a:rPr lang="en-US" altLang="zh-CN" sz="2000" smtClean="0"/>
              <a:t>3~6</a:t>
            </a:r>
            <a:r>
              <a:rPr lang="zh-CN" altLang="en-US" sz="2000" smtClean="0"/>
              <a:t>个月。</a:t>
            </a:r>
          </a:p>
          <a:p>
            <a:pPr lvl="1" eaLnBrk="1" hangingPunct="1">
              <a:lnSpc>
                <a:spcPct val="150000"/>
              </a:lnSpc>
              <a:spcBef>
                <a:spcPct val="0"/>
              </a:spcBef>
              <a:buClr>
                <a:schemeClr val="tx1"/>
              </a:buClr>
              <a:buFont typeface="Marlett" pitchFamily="2" charset="2"/>
              <a:buChar char="2"/>
            </a:pPr>
            <a:endParaRPr lang="zh-CN" altLang="en-US" sz="2000" smtClean="0"/>
          </a:p>
          <a:p>
            <a:pPr lvl="1" eaLnBrk="1" hangingPunct="1">
              <a:lnSpc>
                <a:spcPct val="150000"/>
              </a:lnSpc>
              <a:spcBef>
                <a:spcPct val="0"/>
              </a:spcBef>
              <a:buClr>
                <a:schemeClr val="tx1"/>
              </a:buClr>
              <a:buFont typeface="Marlett" pitchFamily="2" charset="2"/>
              <a:buChar char="2"/>
            </a:pPr>
            <a:r>
              <a:rPr lang="zh-CN" altLang="en-US" sz="2000" b="1" smtClean="0"/>
              <a:t>时段（</a:t>
            </a:r>
            <a:r>
              <a:rPr lang="en-US" altLang="zh-CN" sz="2000" b="1" smtClean="0"/>
              <a:t>Time Bucket</a:t>
            </a:r>
            <a:r>
              <a:rPr lang="zh-CN" altLang="en-US" sz="2000" b="1" smtClean="0"/>
              <a:t>、</a:t>
            </a:r>
            <a:r>
              <a:rPr lang="en-US" altLang="zh-CN" sz="2000" b="1" smtClean="0"/>
              <a:t>Period</a:t>
            </a:r>
            <a:r>
              <a:rPr lang="zh-CN" altLang="en-US" sz="2000" b="1" smtClean="0"/>
              <a:t>）</a:t>
            </a:r>
            <a:r>
              <a:rPr lang="zh-CN" altLang="en-US" sz="2000" smtClean="0"/>
              <a:t>：微观计划的时间周期单位，</a:t>
            </a:r>
            <a:r>
              <a:rPr lang="en-US" altLang="zh-CN" sz="2000" smtClean="0"/>
              <a:t>MPS</a:t>
            </a:r>
            <a:r>
              <a:rPr lang="zh-CN" altLang="en-US" sz="2000" smtClean="0"/>
              <a:t>的时段可以按每天、每周、每月或每季度来表示。</a:t>
            </a:r>
          </a:p>
          <a:p>
            <a:pPr lvl="2" eaLnBrk="1" hangingPunct="1">
              <a:lnSpc>
                <a:spcPct val="150000"/>
              </a:lnSpc>
              <a:spcBef>
                <a:spcPct val="0"/>
              </a:spcBef>
              <a:buClr>
                <a:schemeClr val="tx1"/>
              </a:buClr>
              <a:buFont typeface="Marlett" pitchFamily="2" charset="2"/>
              <a:buChar char="2"/>
            </a:pPr>
            <a:r>
              <a:rPr lang="zh-CN" altLang="en-US" sz="1800" smtClean="0"/>
              <a:t>时段越短，生产计划越细</a:t>
            </a:r>
          </a:p>
        </p:txBody>
      </p:sp>
      <p:sp>
        <p:nvSpPr>
          <p:cNvPr id="18436"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1" end="1"/>
                                            </p:txEl>
                                          </p:spTgt>
                                        </p:tgtEl>
                                        <p:attrNameLst>
                                          <p:attrName>style.visibility</p:attrName>
                                        </p:attrNameLst>
                                      </p:cBhvr>
                                      <p:to>
                                        <p:strVal val="visible"/>
                                      </p:to>
                                    </p:set>
                                    <p:anim calcmode="lin" valueType="num">
                                      <p:cBhvr additive="base">
                                        <p:cTn id="13" dur="500" fill="hold"/>
                                        <p:tgtEl>
                                          <p:spTgt spid="220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3">
                                            <p:txEl>
                                              <p:pRg st="3" end="3"/>
                                            </p:txEl>
                                          </p:spTgt>
                                        </p:tgtEl>
                                        <p:attrNameLst>
                                          <p:attrName>style.visibility</p:attrName>
                                        </p:attrNameLst>
                                      </p:cBhvr>
                                      <p:to>
                                        <p:strVal val="visible"/>
                                      </p:to>
                                    </p:set>
                                    <p:anim calcmode="lin" valueType="num">
                                      <p:cBhvr additive="base">
                                        <p:cTn id="19" dur="500" fill="hold"/>
                                        <p:tgtEl>
                                          <p:spTgt spid="220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0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0163">
                                            <p:txEl>
                                              <p:pRg st="4" end="4"/>
                                            </p:txEl>
                                          </p:spTgt>
                                        </p:tgtEl>
                                        <p:attrNameLst>
                                          <p:attrName>style.visibility</p:attrName>
                                        </p:attrNameLst>
                                      </p:cBhvr>
                                      <p:to>
                                        <p:strVal val="visible"/>
                                      </p:to>
                                    </p:set>
                                    <p:anim calcmode="lin" valueType="num">
                                      <p:cBhvr additive="base">
                                        <p:cTn id="25" dur="500" fill="hold"/>
                                        <p:tgtEl>
                                          <p:spTgt spid="2201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0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4.3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21187"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smtClean="0"/>
              <a:t>MPS</a:t>
            </a:r>
            <a:r>
              <a:rPr lang="zh-CN" altLang="en-US" sz="2400" smtClean="0"/>
              <a:t>时间基准：</a:t>
            </a:r>
          </a:p>
          <a:p>
            <a:pPr lvl="1" eaLnBrk="1" hangingPunct="1">
              <a:lnSpc>
                <a:spcPct val="150000"/>
              </a:lnSpc>
              <a:spcBef>
                <a:spcPct val="0"/>
              </a:spcBef>
              <a:buClr>
                <a:schemeClr val="tx1"/>
              </a:buClr>
              <a:buFont typeface="Marlett" pitchFamily="2" charset="2"/>
              <a:buChar char="2"/>
            </a:pPr>
            <a:r>
              <a:rPr lang="zh-CN" altLang="en-US" sz="2000" smtClean="0"/>
              <a:t>时界（</a:t>
            </a:r>
            <a:r>
              <a:rPr lang="en-US" altLang="zh-CN" sz="2000" smtClean="0"/>
              <a:t>Time Fence</a:t>
            </a:r>
            <a:r>
              <a:rPr lang="zh-CN" altLang="en-US" sz="2000" smtClean="0"/>
              <a:t>）和时区（</a:t>
            </a:r>
            <a:r>
              <a:rPr lang="en-US" altLang="zh-CN" sz="2000" smtClean="0"/>
              <a:t>Time Zone</a:t>
            </a:r>
            <a:r>
              <a:rPr lang="zh-CN" altLang="en-US" sz="2000" smtClean="0"/>
              <a:t>）：</a:t>
            </a:r>
          </a:p>
        </p:txBody>
      </p:sp>
      <p:sp>
        <p:nvSpPr>
          <p:cNvPr id="19460"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grpSp>
        <p:nvGrpSpPr>
          <p:cNvPr id="2" name="Group 6"/>
          <p:cNvGrpSpPr>
            <a:grpSpLocks/>
          </p:cNvGrpSpPr>
          <p:nvPr/>
        </p:nvGrpSpPr>
        <p:grpSpPr bwMode="auto">
          <a:xfrm>
            <a:off x="381000" y="2895600"/>
            <a:ext cx="8382000" cy="3276600"/>
            <a:chOff x="2491" y="3638"/>
            <a:chExt cx="8775" cy="3472"/>
          </a:xfrm>
        </p:grpSpPr>
        <p:sp>
          <p:nvSpPr>
            <p:cNvPr id="19462" name="Text Box 7"/>
            <p:cNvSpPr txBox="1">
              <a:spLocks noChangeArrowheads="1"/>
            </p:cNvSpPr>
            <p:nvPr/>
          </p:nvSpPr>
          <p:spPr bwMode="auto">
            <a:xfrm>
              <a:off x="2491" y="6487"/>
              <a:ext cx="8775" cy="62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时段：</a:t>
              </a:r>
              <a:r>
                <a:rPr kumimoji="1" lang="en-US" altLang="zh-CN" sz="1400">
                  <a:latin typeface="Times New Roman" panose="02020603050405020304" pitchFamily="18" charset="0"/>
                </a:rPr>
                <a:t>1    2    3   4   5   6   </a:t>
              </a:r>
              <a:r>
                <a:rPr kumimoji="1" lang="en-US" altLang="zh-CN" sz="1400" b="0">
                  <a:latin typeface="Times New Roman" panose="02020603050405020304" pitchFamily="18" charset="0"/>
                </a:rPr>
                <a:t>7   8   9  10  11  12   13  </a:t>
              </a:r>
              <a:r>
                <a:rPr kumimoji="1" lang="en-US" altLang="zh-CN" sz="1400">
                  <a:latin typeface="Times New Roman" panose="02020603050405020304" pitchFamily="18" charset="0"/>
                </a:rPr>
                <a:t>14  15  16  17  18  19  20  21 </a:t>
              </a:r>
            </a:p>
            <a:p>
              <a:pPr algn="just">
                <a:lnSpc>
                  <a:spcPct val="96000"/>
                </a:lnSpc>
                <a:spcBef>
                  <a:spcPct val="0"/>
                </a:spcBef>
                <a:buClrTx/>
                <a:buSzTx/>
                <a:buFontTx/>
                <a:buNone/>
              </a:pPr>
              <a:r>
                <a:rPr kumimoji="1" lang="en-US" altLang="zh-CN" sz="1400" b="0">
                  <a:latin typeface="Times New Roman" panose="02020603050405020304" pitchFamily="18" charset="0"/>
                </a:rPr>
                <a:t>          </a:t>
              </a:r>
              <a:r>
                <a:rPr kumimoji="1" lang="en-US" altLang="zh-CN" sz="1400">
                  <a:latin typeface="Times New Roman" panose="02020603050405020304" pitchFamily="18" charset="0"/>
                </a:rPr>
                <a:t>50</a:t>
              </a:r>
              <a:r>
                <a:rPr kumimoji="1" lang="zh-CN" altLang="en-US" sz="1400">
                  <a:latin typeface="Times New Roman" panose="02020603050405020304" pitchFamily="18" charset="0"/>
                </a:rPr>
                <a:t>台     </a:t>
              </a:r>
              <a:r>
                <a:rPr kumimoji="1" lang="en-US" altLang="zh-CN" sz="1400">
                  <a:latin typeface="Times New Roman" panose="02020603050405020304" pitchFamily="18" charset="0"/>
                </a:rPr>
                <a:t>60</a:t>
              </a:r>
              <a:r>
                <a:rPr kumimoji="1" lang="zh-CN" altLang="en-US" sz="1400">
                  <a:latin typeface="Times New Roman" panose="02020603050405020304" pitchFamily="18" charset="0"/>
                </a:rPr>
                <a:t>台</a:t>
              </a:r>
              <a:r>
                <a:rPr kumimoji="1" lang="zh-CN" altLang="en-US" sz="1400" b="0">
                  <a:latin typeface="Times New Roman" panose="02020603050405020304" pitchFamily="18" charset="0"/>
                </a:rPr>
                <a:t>           </a:t>
              </a:r>
              <a:r>
                <a:rPr kumimoji="1" lang="en-US" altLang="zh-CN" sz="1400" b="0">
                  <a:latin typeface="Times New Roman" panose="02020603050405020304" pitchFamily="18" charset="0"/>
                </a:rPr>
                <a:t>30</a:t>
              </a:r>
              <a:r>
                <a:rPr kumimoji="1" lang="zh-CN" altLang="en-US" sz="1400" b="0">
                  <a:latin typeface="Times New Roman" panose="02020603050405020304" pitchFamily="18" charset="0"/>
                </a:rPr>
                <a:t>台       </a:t>
              </a:r>
              <a:r>
                <a:rPr kumimoji="1" lang="en-US" altLang="zh-CN" sz="1400" b="0">
                  <a:latin typeface="Times New Roman" panose="02020603050405020304" pitchFamily="18" charset="0"/>
                </a:rPr>
                <a:t>40</a:t>
              </a:r>
              <a:r>
                <a:rPr kumimoji="1" lang="zh-CN" altLang="en-US" sz="1400" b="0">
                  <a:latin typeface="Times New Roman" panose="02020603050405020304" pitchFamily="18" charset="0"/>
                </a:rPr>
                <a:t>台             </a:t>
              </a:r>
              <a:r>
                <a:rPr kumimoji="1" lang="en-US" altLang="zh-CN" sz="1400">
                  <a:latin typeface="Times New Roman" panose="02020603050405020304" pitchFamily="18" charset="0"/>
                </a:rPr>
                <a:t>15</a:t>
              </a:r>
              <a:r>
                <a:rPr kumimoji="1" lang="zh-CN" altLang="en-US" sz="1400">
                  <a:latin typeface="Times New Roman" panose="02020603050405020304" pitchFamily="18" charset="0"/>
                </a:rPr>
                <a:t>台       </a:t>
              </a:r>
              <a:r>
                <a:rPr kumimoji="1" lang="en-US" altLang="zh-CN" sz="1400">
                  <a:latin typeface="Times New Roman" panose="02020603050405020304" pitchFamily="18" charset="0"/>
                </a:rPr>
                <a:t>35</a:t>
              </a:r>
              <a:r>
                <a:rPr kumimoji="1" lang="zh-CN" altLang="en-US" sz="1400">
                  <a:latin typeface="Times New Roman" panose="02020603050405020304" pitchFamily="18" charset="0"/>
                </a:rPr>
                <a:t>台</a:t>
              </a:r>
              <a:r>
                <a:rPr kumimoji="1" lang="zh-CN" altLang="en-US" sz="1400" b="0">
                  <a:latin typeface="Times New Roman" panose="02020603050405020304" pitchFamily="18" charset="0"/>
                </a:rPr>
                <a:t>      </a:t>
              </a:r>
            </a:p>
            <a:p>
              <a:pPr algn="just">
                <a:lnSpc>
                  <a:spcPct val="96000"/>
                </a:lnSpc>
                <a:spcBef>
                  <a:spcPct val="0"/>
                </a:spcBef>
                <a:buClrTx/>
                <a:buSzTx/>
                <a:buFontTx/>
                <a:buNone/>
              </a:pPr>
              <a:endParaRPr kumimoji="1" lang="en-US" altLang="zh-CN" sz="1400" b="0">
                <a:latin typeface="Times New Roman" panose="02020603050405020304" pitchFamily="18" charset="0"/>
              </a:endParaRPr>
            </a:p>
          </p:txBody>
        </p:sp>
        <p:grpSp>
          <p:nvGrpSpPr>
            <p:cNvPr id="19463" name="Group 8"/>
            <p:cNvGrpSpPr>
              <a:grpSpLocks/>
            </p:cNvGrpSpPr>
            <p:nvPr/>
          </p:nvGrpSpPr>
          <p:grpSpPr bwMode="auto">
            <a:xfrm>
              <a:off x="2641" y="3638"/>
              <a:ext cx="8220" cy="2576"/>
              <a:chOff x="2686" y="3708"/>
              <a:chExt cx="8220" cy="2576"/>
            </a:xfrm>
          </p:grpSpPr>
          <p:sp>
            <p:nvSpPr>
              <p:cNvPr id="19464" name="Text Box 9"/>
              <p:cNvSpPr txBox="1">
                <a:spLocks noChangeArrowheads="1"/>
              </p:cNvSpPr>
              <p:nvPr/>
            </p:nvSpPr>
            <p:spPr bwMode="auto">
              <a:xfrm>
                <a:off x="10021" y="5773"/>
                <a:ext cx="88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时间顺序</a:t>
                </a:r>
              </a:p>
            </p:txBody>
          </p:sp>
          <p:grpSp>
            <p:nvGrpSpPr>
              <p:cNvPr id="19465" name="Group 10"/>
              <p:cNvGrpSpPr>
                <a:grpSpLocks/>
              </p:cNvGrpSpPr>
              <p:nvPr/>
            </p:nvGrpSpPr>
            <p:grpSpPr bwMode="auto">
              <a:xfrm>
                <a:off x="3166" y="3708"/>
                <a:ext cx="7140" cy="357"/>
                <a:chOff x="3061" y="10547"/>
                <a:chExt cx="7170" cy="343"/>
              </a:xfrm>
            </p:grpSpPr>
            <p:sp>
              <p:nvSpPr>
                <p:cNvPr id="19491" name="Line 11"/>
                <p:cNvSpPr>
                  <a:spLocks noChangeShapeType="1"/>
                </p:cNvSpPr>
                <p:nvPr/>
              </p:nvSpPr>
              <p:spPr bwMode="auto">
                <a:xfrm>
                  <a:off x="3061" y="10890"/>
                  <a:ext cx="717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2" name="Text Box 12"/>
                <p:cNvSpPr txBox="1">
                  <a:spLocks noChangeArrowheads="1"/>
                </p:cNvSpPr>
                <p:nvPr/>
              </p:nvSpPr>
              <p:spPr bwMode="auto">
                <a:xfrm>
                  <a:off x="5356" y="10547"/>
                  <a:ext cx="202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总提前期 或 计划跨度</a:t>
                  </a:r>
                </a:p>
              </p:txBody>
            </p:sp>
          </p:grpSp>
          <p:sp>
            <p:nvSpPr>
              <p:cNvPr id="19466" name="Line 13"/>
              <p:cNvSpPr>
                <a:spLocks noChangeShapeType="1"/>
              </p:cNvSpPr>
              <p:nvPr/>
            </p:nvSpPr>
            <p:spPr bwMode="auto">
              <a:xfrm>
                <a:off x="2836" y="5597"/>
                <a:ext cx="78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67" name="Group 14"/>
              <p:cNvGrpSpPr>
                <a:grpSpLocks/>
              </p:cNvGrpSpPr>
              <p:nvPr/>
            </p:nvGrpSpPr>
            <p:grpSpPr bwMode="auto">
              <a:xfrm>
                <a:off x="3121" y="4464"/>
                <a:ext cx="2025" cy="763"/>
                <a:chOff x="8086" y="1314"/>
                <a:chExt cx="2025" cy="763"/>
              </a:xfrm>
            </p:grpSpPr>
            <p:sp>
              <p:nvSpPr>
                <p:cNvPr id="19487" name="Text Box 15"/>
                <p:cNvSpPr txBox="1">
                  <a:spLocks noChangeArrowheads="1"/>
                </p:cNvSpPr>
                <p:nvPr/>
              </p:nvSpPr>
              <p:spPr bwMode="auto">
                <a:xfrm>
                  <a:off x="8746" y="1734"/>
                  <a:ext cx="64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时区</a:t>
                  </a:r>
                  <a:r>
                    <a:rPr kumimoji="1" lang="en-US" altLang="zh-CN" sz="1400" b="0">
                      <a:latin typeface="Times New Roman" panose="02020603050405020304" pitchFamily="18" charset="0"/>
                    </a:rPr>
                    <a:t>1</a:t>
                  </a:r>
                </a:p>
              </p:txBody>
            </p:sp>
            <p:sp>
              <p:nvSpPr>
                <p:cNvPr id="19488" name="Line 16"/>
                <p:cNvSpPr>
                  <a:spLocks noChangeShapeType="1"/>
                </p:cNvSpPr>
                <p:nvPr/>
              </p:nvSpPr>
              <p:spPr bwMode="auto">
                <a:xfrm>
                  <a:off x="8116" y="1678"/>
                  <a:ext cx="19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9" name="Text Box 17"/>
                <p:cNvSpPr txBox="1">
                  <a:spLocks noChangeArrowheads="1"/>
                </p:cNvSpPr>
                <p:nvPr/>
              </p:nvSpPr>
              <p:spPr bwMode="auto">
                <a:xfrm>
                  <a:off x="8491" y="1314"/>
                  <a:ext cx="1260"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总装提前期</a:t>
                  </a:r>
                </a:p>
              </p:txBody>
            </p:sp>
            <p:sp>
              <p:nvSpPr>
                <p:cNvPr id="19490" name="Line 18"/>
                <p:cNvSpPr>
                  <a:spLocks noChangeShapeType="1"/>
                </p:cNvSpPr>
                <p:nvPr/>
              </p:nvSpPr>
              <p:spPr bwMode="auto">
                <a:xfrm>
                  <a:off x="8086" y="2042"/>
                  <a:ext cx="20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68" name="Line 19"/>
              <p:cNvSpPr>
                <a:spLocks noChangeShapeType="1"/>
              </p:cNvSpPr>
              <p:nvPr/>
            </p:nvSpPr>
            <p:spPr bwMode="auto">
              <a:xfrm>
                <a:off x="5161" y="4555"/>
                <a:ext cx="0" cy="12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Line 20"/>
              <p:cNvSpPr>
                <a:spLocks noChangeShapeType="1"/>
              </p:cNvSpPr>
              <p:nvPr/>
            </p:nvSpPr>
            <p:spPr bwMode="auto">
              <a:xfrm>
                <a:off x="10321" y="3952"/>
                <a:ext cx="0" cy="18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205" name="AutoShape 21"/>
              <p:cNvSpPr>
                <a:spLocks noChangeArrowheads="1"/>
              </p:cNvSpPr>
              <p:nvPr/>
            </p:nvSpPr>
            <p:spPr bwMode="auto">
              <a:xfrm>
                <a:off x="10126" y="5503"/>
                <a:ext cx="359" cy="210"/>
              </a:xfrm>
              <a:prstGeom prst="star5">
                <a:avLst/>
              </a:prstGeom>
              <a:solidFill>
                <a:schemeClr val="accent1"/>
              </a:solidFill>
              <a:ln w="9525">
                <a:solidFill>
                  <a:srgbClr val="000000"/>
                </a:solidFill>
                <a:miter lim="800000"/>
                <a:headEnd/>
                <a:tailEnd/>
              </a:ln>
            </p:spPr>
            <p:txBody>
              <a:bodyPr/>
              <a:lstStyle/>
              <a:p>
                <a:pPr algn="ctr" eaLnBrk="1" hangingPunct="1">
                  <a:defRPr/>
                </a:pPr>
                <a:endParaRPr lang="zh-CN" altLang="en-US">
                  <a:latin typeface="Arial" charset="0"/>
                </a:endParaRPr>
              </a:p>
            </p:txBody>
          </p:sp>
          <p:sp>
            <p:nvSpPr>
              <p:cNvPr id="19471" name="Line 22"/>
              <p:cNvSpPr>
                <a:spLocks noChangeShapeType="1"/>
              </p:cNvSpPr>
              <p:nvPr/>
            </p:nvSpPr>
            <p:spPr bwMode="auto">
              <a:xfrm>
                <a:off x="3136" y="3883"/>
                <a:ext cx="0" cy="24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207" name="AutoShape 23"/>
              <p:cNvSpPr>
                <a:spLocks noChangeArrowheads="1"/>
              </p:cNvSpPr>
              <p:nvPr/>
            </p:nvSpPr>
            <p:spPr bwMode="auto">
              <a:xfrm>
                <a:off x="2970" y="5488"/>
                <a:ext cx="361" cy="210"/>
              </a:xfrm>
              <a:prstGeom prst="star5">
                <a:avLst/>
              </a:prstGeom>
              <a:solidFill>
                <a:schemeClr val="accent1"/>
              </a:solidFill>
              <a:ln w="9525">
                <a:solidFill>
                  <a:srgbClr val="000000"/>
                </a:solidFill>
                <a:miter lim="800000"/>
                <a:headEnd/>
                <a:tailEnd/>
              </a:ln>
            </p:spPr>
            <p:txBody>
              <a:bodyPr/>
              <a:lstStyle/>
              <a:p>
                <a:pPr algn="ctr" eaLnBrk="1" hangingPunct="1">
                  <a:defRPr/>
                </a:pPr>
                <a:endParaRPr lang="zh-CN" altLang="en-US">
                  <a:latin typeface="Arial" charset="0"/>
                </a:endParaRPr>
              </a:p>
            </p:txBody>
          </p:sp>
          <p:sp>
            <p:nvSpPr>
              <p:cNvPr id="221208" name="AutoShape 24"/>
              <p:cNvSpPr>
                <a:spLocks noChangeArrowheads="1"/>
              </p:cNvSpPr>
              <p:nvPr/>
            </p:nvSpPr>
            <p:spPr bwMode="auto">
              <a:xfrm>
                <a:off x="4981" y="5486"/>
                <a:ext cx="361" cy="210"/>
              </a:xfrm>
              <a:prstGeom prst="star5">
                <a:avLst/>
              </a:prstGeom>
              <a:solidFill>
                <a:schemeClr val="accent1"/>
              </a:solidFill>
              <a:ln w="9525">
                <a:solidFill>
                  <a:srgbClr val="000000"/>
                </a:solidFill>
                <a:miter lim="800000"/>
                <a:headEnd/>
                <a:tailEnd/>
              </a:ln>
            </p:spPr>
            <p:txBody>
              <a:bodyPr/>
              <a:lstStyle/>
              <a:p>
                <a:pPr algn="ctr" eaLnBrk="1" hangingPunct="1">
                  <a:defRPr/>
                </a:pPr>
                <a:endParaRPr lang="zh-CN" altLang="en-US">
                  <a:latin typeface="Arial" charset="0"/>
                </a:endParaRPr>
              </a:p>
            </p:txBody>
          </p:sp>
          <p:sp>
            <p:nvSpPr>
              <p:cNvPr id="221209" name="AutoShape 25"/>
              <p:cNvSpPr>
                <a:spLocks noChangeArrowheads="1"/>
              </p:cNvSpPr>
              <p:nvPr/>
            </p:nvSpPr>
            <p:spPr bwMode="auto">
              <a:xfrm>
                <a:off x="7560" y="5486"/>
                <a:ext cx="361" cy="210"/>
              </a:xfrm>
              <a:prstGeom prst="star5">
                <a:avLst/>
              </a:prstGeom>
              <a:solidFill>
                <a:schemeClr val="accent1"/>
              </a:solidFill>
              <a:ln w="9525">
                <a:solidFill>
                  <a:srgbClr val="000000"/>
                </a:solidFill>
                <a:miter lim="800000"/>
                <a:headEnd/>
                <a:tailEnd/>
              </a:ln>
            </p:spPr>
            <p:txBody>
              <a:bodyPr/>
              <a:lstStyle/>
              <a:p>
                <a:pPr algn="ctr" eaLnBrk="1" hangingPunct="1">
                  <a:defRPr/>
                </a:pPr>
                <a:endParaRPr lang="zh-CN" altLang="en-US">
                  <a:latin typeface="Arial" charset="0"/>
                </a:endParaRPr>
              </a:p>
            </p:txBody>
          </p:sp>
          <p:grpSp>
            <p:nvGrpSpPr>
              <p:cNvPr id="19475" name="Group 26"/>
              <p:cNvGrpSpPr>
                <a:grpSpLocks/>
              </p:cNvGrpSpPr>
              <p:nvPr/>
            </p:nvGrpSpPr>
            <p:grpSpPr bwMode="auto">
              <a:xfrm>
                <a:off x="5161" y="4926"/>
                <a:ext cx="2595" cy="343"/>
                <a:chOff x="5596" y="11779"/>
                <a:chExt cx="2595" cy="343"/>
              </a:xfrm>
            </p:grpSpPr>
            <p:sp>
              <p:nvSpPr>
                <p:cNvPr id="19485" name="Text Box 27"/>
                <p:cNvSpPr txBox="1">
                  <a:spLocks noChangeArrowheads="1"/>
                </p:cNvSpPr>
                <p:nvPr/>
              </p:nvSpPr>
              <p:spPr bwMode="auto">
                <a:xfrm>
                  <a:off x="6616" y="11779"/>
                  <a:ext cx="64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时区</a:t>
                  </a:r>
                  <a:r>
                    <a:rPr kumimoji="1" lang="en-US" altLang="zh-CN" sz="1400" b="0">
                      <a:latin typeface="Times New Roman" panose="02020603050405020304" pitchFamily="18" charset="0"/>
                    </a:rPr>
                    <a:t>2</a:t>
                  </a:r>
                </a:p>
              </p:txBody>
            </p:sp>
            <p:sp>
              <p:nvSpPr>
                <p:cNvPr id="19486" name="Line 28"/>
                <p:cNvSpPr>
                  <a:spLocks noChangeShapeType="1"/>
                </p:cNvSpPr>
                <p:nvPr/>
              </p:nvSpPr>
              <p:spPr bwMode="auto">
                <a:xfrm>
                  <a:off x="5596" y="12045"/>
                  <a:ext cx="25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476" name="Group 29"/>
              <p:cNvGrpSpPr>
                <a:grpSpLocks/>
              </p:cNvGrpSpPr>
              <p:nvPr/>
            </p:nvGrpSpPr>
            <p:grpSpPr bwMode="auto">
              <a:xfrm>
                <a:off x="7771" y="4912"/>
                <a:ext cx="2565" cy="343"/>
                <a:chOff x="3016" y="11765"/>
                <a:chExt cx="2565" cy="343"/>
              </a:xfrm>
            </p:grpSpPr>
            <p:sp>
              <p:nvSpPr>
                <p:cNvPr id="19483" name="Text Box 30"/>
                <p:cNvSpPr txBox="1">
                  <a:spLocks noChangeArrowheads="1"/>
                </p:cNvSpPr>
                <p:nvPr/>
              </p:nvSpPr>
              <p:spPr bwMode="auto">
                <a:xfrm>
                  <a:off x="3931" y="11765"/>
                  <a:ext cx="64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时区</a:t>
                  </a:r>
                  <a:r>
                    <a:rPr kumimoji="1" lang="en-US" altLang="zh-CN" sz="1400" b="0">
                      <a:latin typeface="Times New Roman" panose="02020603050405020304" pitchFamily="18" charset="0"/>
                    </a:rPr>
                    <a:t>3</a:t>
                  </a:r>
                </a:p>
              </p:txBody>
            </p:sp>
            <p:sp>
              <p:nvSpPr>
                <p:cNvPr id="19484" name="Line 31"/>
                <p:cNvSpPr>
                  <a:spLocks noChangeShapeType="1"/>
                </p:cNvSpPr>
                <p:nvPr/>
              </p:nvSpPr>
              <p:spPr bwMode="auto">
                <a:xfrm>
                  <a:off x="3016" y="12046"/>
                  <a:ext cx="256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477" name="Group 32"/>
              <p:cNvGrpSpPr>
                <a:grpSpLocks/>
              </p:cNvGrpSpPr>
              <p:nvPr/>
            </p:nvGrpSpPr>
            <p:grpSpPr bwMode="auto">
              <a:xfrm>
                <a:off x="3166" y="4142"/>
                <a:ext cx="4590" cy="343"/>
                <a:chOff x="3031" y="10925"/>
                <a:chExt cx="4590" cy="343"/>
              </a:xfrm>
            </p:grpSpPr>
            <p:sp>
              <p:nvSpPr>
                <p:cNvPr id="19481" name="Line 33"/>
                <p:cNvSpPr>
                  <a:spLocks noChangeShapeType="1"/>
                </p:cNvSpPr>
                <p:nvPr/>
              </p:nvSpPr>
              <p:spPr bwMode="auto">
                <a:xfrm>
                  <a:off x="3031" y="11268"/>
                  <a:ext cx="459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2" name="Text Box 34"/>
                <p:cNvSpPr txBox="1">
                  <a:spLocks noChangeArrowheads="1"/>
                </p:cNvSpPr>
                <p:nvPr/>
              </p:nvSpPr>
              <p:spPr bwMode="auto">
                <a:xfrm>
                  <a:off x="4201" y="10925"/>
                  <a:ext cx="2235"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累计提前期（采购</a:t>
                  </a:r>
                  <a:r>
                    <a:rPr kumimoji="1" lang="en-US" altLang="zh-CN" sz="1400" b="0">
                      <a:latin typeface="Times New Roman" panose="02020603050405020304" pitchFamily="18" charset="0"/>
                    </a:rPr>
                    <a:t>+</a:t>
                  </a:r>
                  <a:r>
                    <a:rPr kumimoji="1" lang="zh-CN" altLang="en-US" sz="1400" b="0">
                      <a:latin typeface="Times New Roman" panose="02020603050405020304" pitchFamily="18" charset="0"/>
                    </a:rPr>
                    <a:t>加工）</a:t>
                  </a:r>
                </a:p>
              </p:txBody>
            </p:sp>
          </p:grpSp>
          <p:sp>
            <p:nvSpPr>
              <p:cNvPr id="19478" name="AutoShape 35"/>
              <p:cNvSpPr>
                <a:spLocks noChangeArrowheads="1"/>
              </p:cNvSpPr>
              <p:nvPr/>
            </p:nvSpPr>
            <p:spPr bwMode="auto">
              <a:xfrm>
                <a:off x="5146" y="5836"/>
                <a:ext cx="1110" cy="371"/>
              </a:xfrm>
              <a:prstGeom prst="wedgeRectCallout">
                <a:avLst>
                  <a:gd name="adj1" fmla="val -48991"/>
                  <a:gd name="adj2" fmla="val -116977"/>
                </a:avLst>
              </a:prstGeom>
              <a:solidFill>
                <a:srgbClr val="FFCC00"/>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需求时界</a:t>
                </a:r>
              </a:p>
            </p:txBody>
          </p:sp>
          <p:sp>
            <p:nvSpPr>
              <p:cNvPr id="19479" name="AutoShape 36"/>
              <p:cNvSpPr>
                <a:spLocks noChangeArrowheads="1"/>
              </p:cNvSpPr>
              <p:nvPr/>
            </p:nvSpPr>
            <p:spPr bwMode="auto">
              <a:xfrm>
                <a:off x="7648" y="5836"/>
                <a:ext cx="1110" cy="371"/>
              </a:xfrm>
              <a:prstGeom prst="wedgeRectCallout">
                <a:avLst>
                  <a:gd name="adj1" fmla="val -39620"/>
                  <a:gd name="adj2" fmla="val -113037"/>
                </a:avLst>
              </a:prstGeom>
              <a:solidFill>
                <a:srgbClr val="FFCC00"/>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计划时界</a:t>
                </a:r>
              </a:p>
            </p:txBody>
          </p:sp>
          <p:sp>
            <p:nvSpPr>
              <p:cNvPr id="19480" name="AutoShape 37"/>
              <p:cNvSpPr>
                <a:spLocks noChangeArrowheads="1"/>
              </p:cNvSpPr>
              <p:nvPr/>
            </p:nvSpPr>
            <p:spPr bwMode="auto">
              <a:xfrm>
                <a:off x="2686" y="5836"/>
                <a:ext cx="1110" cy="371"/>
              </a:xfrm>
              <a:prstGeom prst="wedgeRectCallout">
                <a:avLst>
                  <a:gd name="adj1" fmla="val -9819"/>
                  <a:gd name="adj2" fmla="val -109028"/>
                </a:avLst>
              </a:prstGeom>
              <a:solidFill>
                <a:srgbClr val="FFCC00"/>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ClrTx/>
                  <a:buSzTx/>
                  <a:buFontTx/>
                  <a:buNone/>
                </a:pPr>
                <a:r>
                  <a:rPr kumimoji="1" lang="zh-CN" altLang="en-US" sz="1400" b="0">
                    <a:latin typeface="Times New Roman" panose="02020603050405020304" pitchFamily="18" charset="0"/>
                  </a:rPr>
                  <a:t>某时刻</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additive="base">
                                        <p:cTn id="7" dur="500" fill="hold"/>
                                        <p:tgtEl>
                                          <p:spTgt spid="221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anim calcmode="lin" valueType="num">
                                      <p:cBhvr additive="base">
                                        <p:cTn id="11" dur="500" fill="hold"/>
                                        <p:tgtEl>
                                          <p:spTgt spid="2211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1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4.3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45763"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时间基准：</a:t>
            </a:r>
          </a:p>
          <a:p>
            <a:pPr lvl="1" eaLnBrk="1" hangingPunct="1">
              <a:lnSpc>
                <a:spcPct val="150000"/>
              </a:lnSpc>
              <a:spcBef>
                <a:spcPct val="0"/>
              </a:spcBef>
              <a:buClr>
                <a:schemeClr val="tx1"/>
              </a:buClr>
              <a:buFont typeface="Marlett" pitchFamily="2" charset="2"/>
              <a:buChar char="2"/>
            </a:pPr>
            <a:r>
              <a:rPr lang="zh-CN" altLang="en-US" sz="2000" b="1" smtClean="0"/>
              <a:t>时界（</a:t>
            </a:r>
            <a:r>
              <a:rPr lang="en-US" altLang="zh-CN" sz="2000" b="1" smtClean="0"/>
              <a:t>Time Fence</a:t>
            </a:r>
            <a:r>
              <a:rPr lang="zh-CN" altLang="en-US" sz="2000" b="1" smtClean="0"/>
              <a:t>）</a:t>
            </a:r>
            <a:r>
              <a:rPr lang="zh-CN" altLang="en-US" sz="2000" smtClean="0"/>
              <a:t>：</a:t>
            </a:r>
            <a:r>
              <a:rPr lang="en-US" altLang="zh-CN" sz="2000" smtClean="0"/>
              <a:t>MPS</a:t>
            </a:r>
            <a:r>
              <a:rPr lang="zh-CN" altLang="en-US" sz="2000" smtClean="0"/>
              <a:t>中计划的参考点，是控制计划变化的参考与依据，以保持计划的严肃性、稳定性和灵活性。</a:t>
            </a:r>
          </a:p>
          <a:p>
            <a:pPr lvl="2" eaLnBrk="1" hangingPunct="1">
              <a:lnSpc>
                <a:spcPct val="150000"/>
              </a:lnSpc>
              <a:spcBef>
                <a:spcPct val="0"/>
              </a:spcBef>
              <a:buClr>
                <a:schemeClr val="tx1"/>
              </a:buClr>
              <a:buFont typeface="Marlett" pitchFamily="2" charset="2"/>
              <a:buChar char="2"/>
            </a:pPr>
            <a:r>
              <a:rPr lang="zh-CN" altLang="en-US" sz="1800" b="1" smtClean="0"/>
              <a:t>需求时界</a:t>
            </a:r>
            <a:r>
              <a:rPr lang="zh-CN" altLang="en-US" sz="1800" smtClean="0"/>
              <a:t>：</a:t>
            </a:r>
            <a:r>
              <a:rPr lang="en-US" altLang="zh-CN" sz="1800" smtClean="0"/>
              <a:t>Demand Time Fence</a:t>
            </a:r>
            <a:r>
              <a:rPr lang="zh-CN" altLang="en-US" sz="1800" smtClean="0"/>
              <a:t>，</a:t>
            </a:r>
            <a:r>
              <a:rPr lang="en-US" altLang="zh-CN" sz="1800" smtClean="0"/>
              <a:t>DTF</a:t>
            </a:r>
            <a:r>
              <a:rPr lang="zh-CN" altLang="en-US" sz="1800" smtClean="0"/>
              <a:t>，需求时间警戒线，它提醒计划人员，早于这个时界的订单已经在进行最后的总装，除非有极其特殊的情况，绝对不要轻易变动，需要保持稳定</a:t>
            </a:r>
          </a:p>
          <a:p>
            <a:pPr lvl="2" eaLnBrk="1" hangingPunct="1">
              <a:lnSpc>
                <a:spcPct val="150000"/>
              </a:lnSpc>
              <a:spcBef>
                <a:spcPct val="0"/>
              </a:spcBef>
              <a:buClr>
                <a:schemeClr val="tx1"/>
              </a:buClr>
              <a:buFont typeface="Marlett" pitchFamily="2" charset="2"/>
              <a:buChar char="2"/>
            </a:pPr>
            <a:r>
              <a:rPr lang="zh-CN" altLang="en-US" sz="1800" b="1" smtClean="0"/>
              <a:t>计划时界</a:t>
            </a:r>
            <a:r>
              <a:rPr lang="zh-CN" altLang="en-US" sz="1800" smtClean="0"/>
              <a:t>：</a:t>
            </a:r>
            <a:r>
              <a:rPr lang="en-US" altLang="zh-CN" sz="1800" smtClean="0"/>
              <a:t>Planning Time Fence</a:t>
            </a:r>
            <a:r>
              <a:rPr lang="zh-CN" altLang="en-US" sz="1800" smtClean="0"/>
              <a:t>，</a:t>
            </a:r>
            <a:r>
              <a:rPr lang="en-US" altLang="zh-CN" sz="1800" smtClean="0"/>
              <a:t>PTF</a:t>
            </a:r>
            <a:r>
              <a:rPr lang="zh-CN" altLang="en-US" sz="1800" smtClean="0"/>
              <a:t>，计划时间警戒线，它提醒计划人员，在这个时界和需求时界之间的计划已经确认，一些采购或生产周期较长的物料订单已经下达，资金已经投入，材料和能力资源已经开始消耗。</a:t>
            </a:r>
          </a:p>
          <a:p>
            <a:pPr lvl="3" eaLnBrk="1" hangingPunct="1">
              <a:lnSpc>
                <a:spcPct val="150000"/>
              </a:lnSpc>
              <a:spcBef>
                <a:spcPct val="0"/>
              </a:spcBef>
              <a:buClr>
                <a:schemeClr val="tx1"/>
              </a:buClr>
              <a:buFont typeface="Marlett" pitchFamily="2" charset="2"/>
              <a:buChar char="2"/>
            </a:pPr>
            <a:r>
              <a:rPr lang="zh-CN" altLang="en-US" sz="1600" smtClean="0"/>
              <a:t>在</a:t>
            </a:r>
            <a:r>
              <a:rPr lang="en-US" altLang="zh-CN" sz="1600" smtClean="0"/>
              <a:t>DTF</a:t>
            </a:r>
            <a:r>
              <a:rPr lang="zh-CN" altLang="en-US" sz="1600" smtClean="0"/>
              <a:t>和</a:t>
            </a:r>
            <a:r>
              <a:rPr lang="en-US" altLang="zh-CN" sz="1600" smtClean="0"/>
              <a:t>PTD</a:t>
            </a:r>
            <a:r>
              <a:rPr lang="zh-CN" altLang="en-US" sz="1600" smtClean="0"/>
              <a:t>之间，如果要修订计划，只能由主生产计划员来控制，判断是否有必要修改、如何修改，不能由</a:t>
            </a:r>
            <a:r>
              <a:rPr lang="en-US" altLang="zh-CN" sz="1600" smtClean="0"/>
              <a:t>ERP</a:t>
            </a:r>
            <a:r>
              <a:rPr lang="zh-CN" altLang="en-US" sz="1600" smtClean="0"/>
              <a:t>系统自动修改。</a:t>
            </a:r>
          </a:p>
        </p:txBody>
      </p:sp>
      <p:sp>
        <p:nvSpPr>
          <p:cNvPr id="20484"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additive="base">
                                        <p:cTn id="13"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 calcmode="lin" valueType="num">
                                      <p:cBhvr additive="base">
                                        <p:cTn id="19"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3">
                                            <p:txEl>
                                              <p:pRg st="3" end="3"/>
                                            </p:txEl>
                                          </p:spTgt>
                                        </p:tgtEl>
                                        <p:attrNameLst>
                                          <p:attrName>style.visibility</p:attrName>
                                        </p:attrNameLst>
                                      </p:cBhvr>
                                      <p:to>
                                        <p:strVal val="visible"/>
                                      </p:to>
                                    </p:set>
                                    <p:anim calcmode="lin" valueType="num">
                                      <p:cBhvr additive="base">
                                        <p:cTn id="25" dur="500" fill="hold"/>
                                        <p:tgtEl>
                                          <p:spTgt spid="245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 calcmode="lin" valueType="num">
                                      <p:cBhvr additive="base">
                                        <p:cTn id="31" dur="500" fill="hold"/>
                                        <p:tgtEl>
                                          <p:spTgt spid="245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4.3 </a:t>
            </a:r>
            <a:r>
              <a:rPr lang="zh-CN" altLang="en-US" sz="3600" b="1" dirty="0" smtClean="0">
                <a:solidFill>
                  <a:srgbClr val="FF0000"/>
                </a:solidFill>
                <a:effectLst>
                  <a:outerShdw blurRad="38100" dist="38100" dir="2700000" algn="tl">
                    <a:srgbClr val="C0C0C0"/>
                  </a:outerShdw>
                </a:effectLst>
                <a:latin typeface="Times New Roman" pitchFamily="18" charset="0"/>
              </a:rPr>
              <a:t>主生产计划的基本方法</a:t>
            </a:r>
          </a:p>
        </p:txBody>
      </p:sp>
      <p:sp>
        <p:nvSpPr>
          <p:cNvPr id="223235"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t>MPS</a:t>
            </a:r>
            <a:r>
              <a:rPr lang="zh-CN" altLang="en-US" sz="2400" b="1" smtClean="0"/>
              <a:t>时间基准：</a:t>
            </a:r>
          </a:p>
          <a:p>
            <a:pPr lvl="1" eaLnBrk="1" hangingPunct="1">
              <a:lnSpc>
                <a:spcPct val="150000"/>
              </a:lnSpc>
              <a:spcBef>
                <a:spcPct val="0"/>
              </a:spcBef>
              <a:buClr>
                <a:schemeClr val="tx1"/>
              </a:buClr>
              <a:buFont typeface="Marlett" pitchFamily="2" charset="2"/>
              <a:buChar char="2"/>
            </a:pPr>
            <a:r>
              <a:rPr lang="zh-CN" altLang="en-US" sz="2000" smtClean="0"/>
              <a:t>时区（</a:t>
            </a:r>
            <a:r>
              <a:rPr lang="en-US" altLang="zh-CN" sz="2000" smtClean="0"/>
              <a:t>Time Zone</a:t>
            </a:r>
            <a:r>
              <a:rPr lang="zh-CN" altLang="en-US" sz="2000" smtClean="0"/>
              <a:t>）</a:t>
            </a:r>
          </a:p>
          <a:p>
            <a:pPr lvl="2" eaLnBrk="1" hangingPunct="1">
              <a:lnSpc>
                <a:spcPct val="150000"/>
              </a:lnSpc>
              <a:spcBef>
                <a:spcPct val="0"/>
              </a:spcBef>
              <a:buClr>
                <a:schemeClr val="tx1"/>
              </a:buClr>
              <a:buFont typeface="Marlett" pitchFamily="2" charset="2"/>
              <a:buChar char="2"/>
            </a:pPr>
            <a:r>
              <a:rPr lang="zh-CN" altLang="en-US" sz="1800" smtClean="0"/>
              <a:t>用来划分时间期限显示的时间跨度。在</a:t>
            </a:r>
            <a:r>
              <a:rPr lang="en-US" altLang="zh-CN" sz="1800" smtClean="0"/>
              <a:t>DTF</a:t>
            </a:r>
            <a:r>
              <a:rPr lang="zh-CN" altLang="en-US" sz="1800" smtClean="0"/>
              <a:t>和</a:t>
            </a:r>
            <a:r>
              <a:rPr lang="en-US" altLang="zh-CN" sz="1800" smtClean="0"/>
              <a:t>PTF</a:t>
            </a:r>
            <a:r>
              <a:rPr lang="zh-CN" altLang="en-US" sz="1800" smtClean="0"/>
              <a:t>的基础上，划分为三个时区：需求时区、计划时区、预测时区。</a:t>
            </a:r>
          </a:p>
          <a:p>
            <a:pPr lvl="2" eaLnBrk="1" hangingPunct="1">
              <a:lnSpc>
                <a:spcPct val="150000"/>
              </a:lnSpc>
              <a:spcBef>
                <a:spcPct val="0"/>
              </a:spcBef>
              <a:buClr>
                <a:schemeClr val="tx1"/>
              </a:buClr>
              <a:buFont typeface="Marlett" pitchFamily="2" charset="2"/>
              <a:buChar char="2"/>
            </a:pPr>
            <a:r>
              <a:rPr lang="zh-CN" altLang="en-US" sz="1800" smtClean="0"/>
              <a:t>不同时区的分界点就是时界。跨过分界点，编制计划的策略将发生变化。</a:t>
            </a:r>
          </a:p>
        </p:txBody>
      </p:sp>
      <p:sp>
        <p:nvSpPr>
          <p:cNvPr id="21508" name="Rectangle 4"/>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5">
                                            <p:txEl>
                                              <p:pRg st="1" end="1"/>
                                            </p:txEl>
                                          </p:spTgt>
                                        </p:tgtEl>
                                        <p:attrNameLst>
                                          <p:attrName>style.visibility</p:attrName>
                                        </p:attrNameLst>
                                      </p:cBhvr>
                                      <p:to>
                                        <p:strVal val="visible"/>
                                      </p:to>
                                    </p:set>
                                    <p:anim calcmode="lin" valueType="num">
                                      <p:cBhvr additive="base">
                                        <p:cTn id="13" dur="500" fill="hold"/>
                                        <p:tgtEl>
                                          <p:spTgt spid="223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3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3235">
                                            <p:txEl>
                                              <p:pRg st="2" end="2"/>
                                            </p:txEl>
                                          </p:spTgt>
                                        </p:tgtEl>
                                        <p:attrNameLst>
                                          <p:attrName>style.visibility</p:attrName>
                                        </p:attrNameLst>
                                      </p:cBhvr>
                                      <p:to>
                                        <p:strVal val="visible"/>
                                      </p:to>
                                    </p:set>
                                    <p:anim calcmode="lin" valueType="num">
                                      <p:cBhvr additive="base">
                                        <p:cTn id="19" dur="500" fill="hold"/>
                                        <p:tgtEl>
                                          <p:spTgt spid="223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3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3235">
                                            <p:txEl>
                                              <p:pRg st="3" end="3"/>
                                            </p:txEl>
                                          </p:spTgt>
                                        </p:tgtEl>
                                        <p:attrNameLst>
                                          <p:attrName>style.visibility</p:attrName>
                                        </p:attrNameLst>
                                      </p:cBhvr>
                                      <p:to>
                                        <p:strVal val="visible"/>
                                      </p:to>
                                    </p:set>
                                    <p:anim calcmode="lin" valueType="num">
                                      <p:cBhvr additive="base">
                                        <p:cTn id="25" dur="500" fill="hold"/>
                                        <p:tgtEl>
                                          <p:spTgt spid="223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32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advAuto="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8189</TotalTime>
  <Words>4574</Words>
  <Application>Microsoft Office PowerPoint</Application>
  <PresentationFormat>全屏显示(4:3)</PresentationFormat>
  <Paragraphs>975</Paragraphs>
  <Slides>41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0" baseType="lpstr">
      <vt:lpstr>宋体</vt:lpstr>
      <vt:lpstr>Arial</vt:lpstr>
      <vt:lpstr>Arial Black</vt:lpstr>
      <vt:lpstr>Calibri</vt:lpstr>
      <vt:lpstr>Marlett</vt:lpstr>
      <vt:lpstr>Times New Roman</vt:lpstr>
      <vt:lpstr>Wingdings</vt:lpstr>
      <vt:lpstr>Pixel</vt:lpstr>
      <vt:lpstr>Visio</vt:lpstr>
      <vt:lpstr>课程内容体系</vt:lpstr>
      <vt:lpstr>4. 主生产计划</vt:lpstr>
      <vt:lpstr>4.1 是什么？为什么做？</vt:lpstr>
      <vt:lpstr>4.1 是什么？为什么做？</vt:lpstr>
      <vt:lpstr>4.2主生产计划编制原则</vt:lpstr>
      <vt:lpstr>4.3 主生产计划的基本方法</vt:lpstr>
      <vt:lpstr>4.3 主生产计划的基本方法</vt:lpstr>
      <vt:lpstr>4.3 主生产计划的基本方法</vt:lpstr>
      <vt:lpstr>4.3 主生产计划的基本方法</vt:lpstr>
      <vt:lpstr>4.3 主生产计划的基本方法</vt:lpstr>
      <vt:lpstr>4.3 主生产计划的基本方法</vt:lpstr>
      <vt:lpstr>4.3 主生产计划的基本方法</vt:lpstr>
      <vt:lpstr>4.3 主生产计划的基本方法</vt:lpstr>
      <vt:lpstr>4.3 主生产计划的基本方法</vt:lpstr>
      <vt:lpstr>4.3 主生产计划的基本方法</vt:lpstr>
      <vt:lpstr>4.4 MPS的计算</vt:lpstr>
      <vt:lpstr>4.4 MPS的计算</vt:lpstr>
      <vt:lpstr>4.4 MPS的计算</vt:lpstr>
      <vt:lpstr>4.4 MPS的计算</vt:lpstr>
      <vt:lpstr>4.4 MPS的计算</vt:lpstr>
      <vt:lpstr>4.4 MPS的计算</vt:lpstr>
      <vt:lpstr>4.4 MPS的计算</vt:lpstr>
      <vt:lpstr>4.4 MPS的计算</vt:lpstr>
      <vt:lpstr>4.4 MPS的计算</vt:lpstr>
      <vt:lpstr>4.4 MPS的计算</vt:lpstr>
      <vt:lpstr>4.4 MPS的计算</vt:lpstr>
      <vt:lpstr>4.4 MPS的计算</vt:lpstr>
      <vt:lpstr>4.4 MPS的计算</vt:lpstr>
      <vt:lpstr>4.5 主生产计划的对象</vt:lpstr>
      <vt:lpstr>4.5 主生产计划的对象</vt:lpstr>
      <vt:lpstr>4.5 主生产计划的对象</vt:lpstr>
      <vt:lpstr>4.5 主生产计划的对象</vt:lpstr>
      <vt:lpstr>4.5 主生产计划的对象</vt:lpstr>
      <vt:lpstr>4.5 主生产计划的对象</vt:lpstr>
      <vt:lpstr>4.5 主生产计划的对象</vt:lpstr>
      <vt:lpstr>4.5 主生产计划的对象</vt:lpstr>
      <vt:lpstr>4.5 主生产计划的对象</vt:lpstr>
      <vt:lpstr>4.6 MPS的实施与控制</vt:lpstr>
      <vt:lpstr>4.6 MPS的实施与控制</vt:lpstr>
      <vt:lpstr>4.6 MPS的实施与控制</vt:lpstr>
      <vt:lpstr>生产计划体系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zhenyuan liu</dc:creator>
  <cp:lastModifiedBy>hustzyliu</cp:lastModifiedBy>
  <cp:revision>210</cp:revision>
  <cp:lastPrinted>1601-01-01T00:00:00Z</cp:lastPrinted>
  <dcterms:created xsi:type="dcterms:W3CDTF">1601-01-01T00:00:00Z</dcterms:created>
  <dcterms:modified xsi:type="dcterms:W3CDTF">2023-04-19T13:20:42Z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