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5"/>
  </p:notesMasterIdLst>
  <p:handoutMasterIdLst>
    <p:handoutMasterId r:id="rId56"/>
  </p:handoutMasterIdLst>
  <p:sldIdLst>
    <p:sldId id="386" r:id="rId2"/>
    <p:sldId id="351" r:id="rId3"/>
    <p:sldId id="319" r:id="rId4"/>
    <p:sldId id="363" r:id="rId5"/>
    <p:sldId id="364" r:id="rId6"/>
    <p:sldId id="365" r:id="rId7"/>
    <p:sldId id="366" r:id="rId8"/>
    <p:sldId id="367" r:id="rId9"/>
    <p:sldId id="368" r:id="rId10"/>
    <p:sldId id="369" r:id="rId11"/>
    <p:sldId id="370" r:id="rId12"/>
    <p:sldId id="371" r:id="rId13"/>
    <p:sldId id="372" r:id="rId14"/>
    <p:sldId id="387"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20" r:id="rId28"/>
    <p:sldId id="336" r:id="rId29"/>
    <p:sldId id="337" r:id="rId30"/>
    <p:sldId id="338" r:id="rId31"/>
    <p:sldId id="321" r:id="rId32"/>
    <p:sldId id="330" r:id="rId33"/>
    <p:sldId id="331" r:id="rId34"/>
    <p:sldId id="332" r:id="rId35"/>
    <p:sldId id="333" r:id="rId36"/>
    <p:sldId id="345" r:id="rId37"/>
    <p:sldId id="346" r:id="rId38"/>
    <p:sldId id="334" r:id="rId39"/>
    <p:sldId id="347" r:id="rId40"/>
    <p:sldId id="348" r:id="rId41"/>
    <p:sldId id="349" r:id="rId42"/>
    <p:sldId id="335" r:id="rId43"/>
    <p:sldId id="362" r:id="rId44"/>
    <p:sldId id="353" r:id="rId45"/>
    <p:sldId id="354" r:id="rId46"/>
    <p:sldId id="355" r:id="rId47"/>
    <p:sldId id="356" r:id="rId48"/>
    <p:sldId id="357" r:id="rId49"/>
    <p:sldId id="358" r:id="rId50"/>
    <p:sldId id="359" r:id="rId51"/>
    <p:sldId id="360" r:id="rId52"/>
    <p:sldId id="361" r:id="rId53"/>
    <p:sldId id="287"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666699"/>
    <a:srgbClr val="99CC00"/>
    <a:srgbClr val="339933"/>
    <a:srgbClr val="FF0000"/>
    <a:srgbClr val="FFCC00"/>
    <a:srgbClr val="0033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3" autoAdjust="0"/>
    <p:restoredTop sz="93255" autoAdjust="0"/>
  </p:normalViewPr>
  <p:slideViewPr>
    <p:cSldViewPr>
      <p:cViewPr varScale="1">
        <p:scale>
          <a:sx n="70" d="100"/>
          <a:sy n="70" d="100"/>
        </p:scale>
        <p:origin x="1332"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4360FF-A554-4FE9-8F9A-1F48B025EF5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1280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80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BBEC8BF-45A0-4219-BF51-49275F80E5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grpSp>
      </p:grpSp>
      <p:sp>
        <p:nvSpPr>
          <p:cNvPr id="276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76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FC091DCC-E8CA-4FEC-8224-C2758DEF9753}" type="slidenum">
              <a:rPr lang="en-US" altLang="zh-CN"/>
              <a:pPr>
                <a:defRPr/>
              </a:pPr>
              <a:t>‹#›</a:t>
            </a:fld>
            <a:endParaRPr lang="en-US" altLang="zh-CN"/>
          </a:p>
        </p:txBody>
      </p:sp>
    </p:spTree>
    <p:extLst>
      <p:ext uri="{BB962C8B-B14F-4D97-AF65-F5344CB8AC3E}">
        <p14:creationId xmlns:p14="http://schemas.microsoft.com/office/powerpoint/2010/main" val="745891955"/>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F0DE187-EF4A-437D-96DD-61D7769CC07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66867408"/>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8968697-CFCD-487C-B438-26A1B72EB92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63671465"/>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35CF004-D1A4-460A-883C-1CAF73B4B38C}"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0529548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C76465F-6A95-488F-A686-E6797645EE4B}"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64730585"/>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3500B81-EE8E-4B23-BD60-013250ADAA8C}"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23219906"/>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7881CEB-184C-4C69-8983-CF14F55D6C4B}"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106601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42DF3540-0DFD-488E-8212-02E92718D49A}"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63776812"/>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2C24ED9C-8F65-465D-AF7C-4FD1FFB61CB4}"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32663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611933BE-6010-46AE-91DE-EFAF93A8A11A}"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203248"/>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C76076A-0A15-4A95-9F57-F79ECB351F51}"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6108050"/>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B4A614F-D026-4176-B9F8-A93F3A73901B}"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75828861"/>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266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1C7B82E6-F2E8-4518-B07A-72B8736A2E75}"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89"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transition spd="slow">
    <p:randomBar dir="vert"/>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a:xfrm>
            <a:off x="457200" y="457200"/>
            <a:ext cx="8229600" cy="424917"/>
          </a:xfrm>
        </p:spPr>
        <p:txBody>
          <a:bodyPr/>
          <a:lstStyle/>
          <a:p>
            <a:pPr algn="ctr" eaLnBrk="1" hangingPunct="1">
              <a:defRPr/>
            </a:pPr>
            <a:r>
              <a:rPr lang="zh-CN" altLang="en-US" sz="3200" b="1" dirty="0" smtClean="0">
                <a:solidFill>
                  <a:srgbClr val="FF0000"/>
                </a:solidFill>
                <a:effectLst>
                  <a:outerShdw blurRad="38100" dist="38100" dir="2700000" algn="tl">
                    <a:srgbClr val="000000">
                      <a:alpha val="43137"/>
                    </a:srgbClr>
                  </a:outerShdw>
                </a:effectLst>
              </a:rPr>
              <a:t>课程内容体系</a:t>
            </a:r>
            <a:endParaRPr lang="zh-CN" altLang="en-US" sz="3200" b="1" dirty="0">
              <a:solidFill>
                <a:srgbClr val="FF0000"/>
              </a:solidFill>
              <a:effectLst>
                <a:outerShdw blurRad="38100" dist="38100" dir="2700000" algn="tl">
                  <a:srgbClr val="000000">
                    <a:alpha val="43137"/>
                  </a:srgbClr>
                </a:outerShdw>
              </a:effectLst>
            </a:endParaRPr>
          </a:p>
        </p:txBody>
      </p:sp>
      <p:sp>
        <p:nvSpPr>
          <p:cNvPr id="18435" name="文本框 1"/>
          <p:cNvSpPr txBox="1">
            <a:spLocks noChangeArrowheads="1"/>
          </p:cNvSpPr>
          <p:nvPr/>
        </p:nvSpPr>
        <p:spPr bwMode="auto">
          <a:xfrm>
            <a:off x="3005944" y="1778348"/>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企业生产与运作系统</a:t>
            </a:r>
            <a:endParaRPr lang="zh-CN" altLang="en-US" sz="1800" b="1" dirty="0">
              <a:latin typeface="Calibri" panose="020F0502020204030204" pitchFamily="34" charset="0"/>
            </a:endParaRPr>
          </a:p>
        </p:txBody>
      </p:sp>
      <p:sp>
        <p:nvSpPr>
          <p:cNvPr id="18436" name="文本框 4"/>
          <p:cNvSpPr txBox="1">
            <a:spLocks noChangeArrowheads="1"/>
          </p:cNvSpPr>
          <p:nvPr/>
        </p:nvSpPr>
        <p:spPr bwMode="auto">
          <a:xfrm>
            <a:off x="3005944" y="2514746"/>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latin typeface="Calibri" panose="020F0502020204030204" pitchFamily="34" charset="0"/>
              </a:rPr>
              <a:t>生产规划</a:t>
            </a:r>
          </a:p>
        </p:txBody>
      </p:sp>
      <p:sp>
        <p:nvSpPr>
          <p:cNvPr id="18437" name="文本框 6"/>
          <p:cNvSpPr txBox="1">
            <a:spLocks noChangeArrowheads="1"/>
          </p:cNvSpPr>
          <p:nvPr/>
        </p:nvSpPr>
        <p:spPr bwMode="auto">
          <a:xfrm>
            <a:off x="3005944" y="3294833"/>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主生产计划</a:t>
            </a:r>
          </a:p>
        </p:txBody>
      </p:sp>
      <p:sp>
        <p:nvSpPr>
          <p:cNvPr id="18438" name="文本框 7"/>
          <p:cNvSpPr txBox="1">
            <a:spLocks noChangeArrowheads="1"/>
          </p:cNvSpPr>
          <p:nvPr/>
        </p:nvSpPr>
        <p:spPr bwMode="auto">
          <a:xfrm>
            <a:off x="3005944" y="4074920"/>
            <a:ext cx="3132112" cy="369887"/>
          </a:xfrm>
          <a:prstGeom prst="rect">
            <a:avLst/>
          </a:prstGeom>
          <a:solidFill>
            <a:schemeClr val="bg2">
              <a:lumMod val="60000"/>
              <a:lumOff val="40000"/>
            </a:schemeClr>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solidFill>
                  <a:srgbClr val="FFFF00"/>
                </a:solidFill>
                <a:latin typeface="Calibri" panose="020F0502020204030204" pitchFamily="34" charset="0"/>
              </a:rPr>
              <a:t>物料需求计划</a:t>
            </a:r>
          </a:p>
        </p:txBody>
      </p:sp>
      <p:sp>
        <p:nvSpPr>
          <p:cNvPr id="18439" name="文本框 8"/>
          <p:cNvSpPr txBox="1">
            <a:spLocks noChangeArrowheads="1"/>
          </p:cNvSpPr>
          <p:nvPr/>
        </p:nvSpPr>
        <p:spPr bwMode="auto">
          <a:xfrm>
            <a:off x="3005944" y="4855007"/>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能力需求计划</a:t>
            </a:r>
          </a:p>
        </p:txBody>
      </p:sp>
      <p:sp>
        <p:nvSpPr>
          <p:cNvPr id="18440" name="文本框 9"/>
          <p:cNvSpPr txBox="1">
            <a:spLocks noChangeArrowheads="1"/>
          </p:cNvSpPr>
          <p:nvPr/>
        </p:nvSpPr>
        <p:spPr bwMode="auto">
          <a:xfrm>
            <a:off x="3005944" y="5613799"/>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生产调度</a:t>
            </a:r>
            <a:endParaRPr lang="zh-CN" altLang="en-US" sz="1800" b="1" dirty="0">
              <a:latin typeface="Calibri" panose="020F0502020204030204" pitchFamily="34" charset="0"/>
            </a:endParaRPr>
          </a:p>
        </p:txBody>
      </p:sp>
      <p:sp>
        <p:nvSpPr>
          <p:cNvPr id="3" name="下箭头 2"/>
          <p:cNvSpPr/>
          <p:nvPr/>
        </p:nvSpPr>
        <p:spPr>
          <a:xfrm>
            <a:off x="4107223" y="2201696"/>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下箭头 11"/>
          <p:cNvSpPr/>
          <p:nvPr/>
        </p:nvSpPr>
        <p:spPr>
          <a:xfrm>
            <a:off x="4107223" y="298178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下箭头 14"/>
          <p:cNvSpPr/>
          <p:nvPr/>
        </p:nvSpPr>
        <p:spPr>
          <a:xfrm>
            <a:off x="4107223" y="3761870"/>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下箭头 15"/>
          <p:cNvSpPr/>
          <p:nvPr/>
        </p:nvSpPr>
        <p:spPr>
          <a:xfrm>
            <a:off x="4107223" y="4541957"/>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下箭头 16"/>
          <p:cNvSpPr/>
          <p:nvPr/>
        </p:nvSpPr>
        <p:spPr>
          <a:xfrm>
            <a:off x="4107223" y="532204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文本框 1"/>
          <p:cNvSpPr txBox="1">
            <a:spLocks noChangeArrowheads="1"/>
          </p:cNvSpPr>
          <p:nvPr/>
        </p:nvSpPr>
        <p:spPr bwMode="auto">
          <a:xfrm>
            <a:off x="3005944" y="1086587"/>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zh-CN" altLang="en-US" sz="1800" b="1" dirty="0">
                <a:solidFill>
                  <a:schemeClr val="tx2"/>
                </a:solidFill>
                <a:latin typeface="宋体" panose="02010600030101010101" pitchFamily="2" charset="-122"/>
              </a:rPr>
              <a:t>系统集成</a:t>
            </a:r>
            <a:r>
              <a:rPr lang="zh-CN" altLang="en-US" sz="1800" b="1" dirty="0" smtClean="0">
                <a:solidFill>
                  <a:schemeClr val="tx2"/>
                </a:solidFill>
                <a:latin typeface="宋体" panose="02010600030101010101" pitchFamily="2" charset="-122"/>
              </a:rPr>
              <a:t>体系框架</a:t>
            </a:r>
            <a:endParaRPr lang="zh-CN" altLang="en-US" sz="1800" b="1" dirty="0">
              <a:latin typeface="Calibri" panose="020F0502020204030204" pitchFamily="34" charset="0"/>
            </a:endParaRPr>
          </a:p>
        </p:txBody>
      </p:sp>
      <p:sp>
        <p:nvSpPr>
          <p:cNvPr id="18" name="下箭头 17"/>
          <p:cNvSpPr/>
          <p:nvPr/>
        </p:nvSpPr>
        <p:spPr>
          <a:xfrm>
            <a:off x="4107223" y="147018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9"/>
          <p:cNvSpPr txBox="1">
            <a:spLocks noChangeArrowheads="1"/>
          </p:cNvSpPr>
          <p:nvPr/>
        </p:nvSpPr>
        <p:spPr bwMode="auto">
          <a:xfrm>
            <a:off x="3005944" y="6372036"/>
            <a:ext cx="3132112" cy="369332"/>
          </a:xfrm>
          <a:prstGeom prst="rect">
            <a:avLst/>
          </a:prstGeom>
          <a:solidFill>
            <a:srgbClr val="FFFF00"/>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集散控制系统</a:t>
            </a:r>
            <a:endParaRPr lang="zh-CN" altLang="en-US" sz="1800" b="1" dirty="0">
              <a:latin typeface="Calibri" panose="020F0502020204030204" pitchFamily="34" charset="0"/>
            </a:endParaRPr>
          </a:p>
        </p:txBody>
      </p:sp>
      <p:sp>
        <p:nvSpPr>
          <p:cNvPr id="20" name="下箭头 19"/>
          <p:cNvSpPr/>
          <p:nvPr/>
        </p:nvSpPr>
        <p:spPr>
          <a:xfrm>
            <a:off x="4081462" y="606963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p:nvSpPr>
        <p:spPr>
          <a:xfrm>
            <a:off x="2699792" y="1701984"/>
            <a:ext cx="4104456" cy="436764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zh-CN" altLang="en-US" sz="2400" b="1" dirty="0" smtClean="0">
                <a:solidFill>
                  <a:schemeClr val="bg2">
                    <a:lumMod val="60000"/>
                    <a:lumOff val="40000"/>
                  </a:schemeClr>
                </a:solidFill>
                <a:effectLst>
                  <a:outerShdw blurRad="38100" dist="38100" dir="2700000" algn="tl">
                    <a:srgbClr val="000000">
                      <a:alpha val="43137"/>
                    </a:srgbClr>
                  </a:outerShdw>
                </a:effectLst>
              </a:rPr>
              <a:t>生产计划与控制</a:t>
            </a:r>
            <a:endParaRPr lang="zh-CN" altLang="en-US" sz="2400" b="1" dirty="0">
              <a:solidFill>
                <a:schemeClr val="bg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643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1676400"/>
            <a:ext cx="8229600" cy="3886200"/>
          </a:xfrm>
        </p:spPr>
        <p:txBody>
          <a:bodyPr/>
          <a:lstStyle/>
          <a:p>
            <a:pPr algn="just" eaLnBrk="1" hangingPunct="1">
              <a:buClr>
                <a:schemeClr val="tx1"/>
              </a:buClr>
              <a:buFont typeface="Marlett" pitchFamily="2" charset="2"/>
              <a:buChar char="2"/>
            </a:pPr>
            <a:r>
              <a:rPr lang="zh-CN" altLang="en-US" sz="2800" b="1" smtClean="0">
                <a:latin typeface="Times New Roman" panose="02020603050405020304" pitchFamily="18" charset="0"/>
              </a:rPr>
              <a:t>物料清单</a:t>
            </a:r>
            <a:endParaRPr lang="zh-CN" altLang="en-US" sz="2400" smtClean="0">
              <a:latin typeface="Times New Roman" panose="02020603050405020304" pitchFamily="18" charset="0"/>
            </a:endParaRPr>
          </a:p>
        </p:txBody>
      </p:sp>
      <p:sp>
        <p:nvSpPr>
          <p:cNvPr id="12291" name="Rectangle 47"/>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a:solidFill>
                  <a:srgbClr val="FFFF00"/>
                </a:solidFill>
              </a:rPr>
              <a:t>生产计划体系</a:t>
            </a:r>
          </a:p>
        </p:txBody>
      </p:sp>
      <p:pic>
        <p:nvPicPr>
          <p:cNvPr id="122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638300"/>
            <a:ext cx="7170737" cy="49149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3062570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457200" y="1676400"/>
            <a:ext cx="8229600" cy="3886200"/>
          </a:xfrm>
        </p:spPr>
        <p:txBody>
          <a:bodyPr/>
          <a:lstStyle/>
          <a:p>
            <a:pPr lvl="1" eaLnBrk="1" hangingPunct="1">
              <a:buClr>
                <a:schemeClr val="tx1"/>
              </a:buClr>
              <a:buFont typeface="Marlett" pitchFamily="2" charset="2"/>
              <a:buChar char="2"/>
            </a:pPr>
            <a:r>
              <a:rPr lang="zh-CN" altLang="en-US" b="1" dirty="0" smtClean="0"/>
              <a:t>物料清单的作用：</a:t>
            </a:r>
            <a:r>
              <a:rPr lang="zh-CN" altLang="en-US" b="1" dirty="0" smtClean="0">
                <a:solidFill>
                  <a:srgbClr val="FF0000"/>
                </a:solidFill>
              </a:rPr>
              <a:t>计划体系中居核心地位</a:t>
            </a:r>
          </a:p>
        </p:txBody>
      </p:sp>
      <p:grpSp>
        <p:nvGrpSpPr>
          <p:cNvPr id="171012" name="Group 4"/>
          <p:cNvGrpSpPr>
            <a:grpSpLocks/>
          </p:cNvGrpSpPr>
          <p:nvPr/>
        </p:nvGrpSpPr>
        <p:grpSpPr bwMode="auto">
          <a:xfrm>
            <a:off x="1752600" y="2819400"/>
            <a:ext cx="5638800" cy="2525713"/>
            <a:chOff x="3136" y="3168"/>
            <a:chExt cx="5415" cy="2296"/>
          </a:xfrm>
        </p:grpSpPr>
        <p:sp>
          <p:nvSpPr>
            <p:cNvPr id="13318" name="Line 5"/>
            <p:cNvSpPr>
              <a:spLocks noChangeShapeType="1"/>
            </p:cNvSpPr>
            <p:nvPr/>
          </p:nvSpPr>
          <p:spPr bwMode="auto">
            <a:xfrm>
              <a:off x="4366" y="4316"/>
              <a:ext cx="8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9" name="Text Box 6"/>
            <p:cNvSpPr txBox="1">
              <a:spLocks noChangeArrowheads="1"/>
            </p:cNvSpPr>
            <p:nvPr/>
          </p:nvSpPr>
          <p:spPr bwMode="auto">
            <a:xfrm>
              <a:off x="3151" y="4120"/>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MPS</a:t>
              </a:r>
            </a:p>
          </p:txBody>
        </p:sp>
        <p:sp>
          <p:nvSpPr>
            <p:cNvPr id="13320" name="Text Box 7"/>
            <p:cNvSpPr txBox="1">
              <a:spLocks noChangeArrowheads="1"/>
            </p:cNvSpPr>
            <p:nvPr/>
          </p:nvSpPr>
          <p:spPr bwMode="auto">
            <a:xfrm>
              <a:off x="5191" y="5107"/>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400">
                  <a:latin typeface="Times New Roman" panose="02020603050405020304" pitchFamily="18" charset="0"/>
                </a:rPr>
                <a:t>库存信息</a:t>
              </a:r>
            </a:p>
          </p:txBody>
        </p:sp>
        <p:sp>
          <p:nvSpPr>
            <p:cNvPr id="171016" name="Text Box 8"/>
            <p:cNvSpPr txBox="1">
              <a:spLocks noChangeArrowheads="1"/>
            </p:cNvSpPr>
            <p:nvPr/>
          </p:nvSpPr>
          <p:spPr bwMode="auto">
            <a:xfrm>
              <a:off x="5191" y="4133"/>
              <a:ext cx="1215" cy="358"/>
            </a:xfrm>
            <a:prstGeom prst="rect">
              <a:avLst/>
            </a:prstGeom>
            <a:solidFill>
              <a:srgbClr val="FF0000"/>
            </a:solidFill>
            <a:ln w="9525">
              <a:solidFill>
                <a:srgbClr val="000000"/>
              </a:solidFill>
              <a:miter lim="800000"/>
              <a:headEnd/>
              <a:tailEnd/>
            </a:ln>
          </p:spPr>
          <p:txBody>
            <a:bodyPr lIns="36000" rIns="36000"/>
            <a:lstStyle/>
            <a:p>
              <a:pPr algn="ctr">
                <a:lnSpc>
                  <a:spcPct val="96000"/>
                </a:lnSpc>
                <a:defRPr/>
              </a:pPr>
              <a:r>
                <a:rPr kumimoji="1" lang="en-US" altLang="zh-CN" sz="2000">
                  <a:solidFill>
                    <a:srgbClr val="FFFF00"/>
                  </a:solidFill>
                  <a:effectLst>
                    <a:outerShdw blurRad="38100" dist="38100" dir="2700000" algn="tl">
                      <a:srgbClr val="000000"/>
                    </a:outerShdw>
                  </a:effectLst>
                  <a:latin typeface="Times New Roman" pitchFamily="18" charset="0"/>
                </a:rPr>
                <a:t>BOM</a:t>
              </a:r>
            </a:p>
          </p:txBody>
        </p:sp>
        <p:sp>
          <p:nvSpPr>
            <p:cNvPr id="13322" name="Text Box 9"/>
            <p:cNvSpPr txBox="1">
              <a:spLocks noChangeArrowheads="1"/>
            </p:cNvSpPr>
            <p:nvPr/>
          </p:nvSpPr>
          <p:spPr bwMode="auto">
            <a:xfrm>
              <a:off x="7291" y="4149"/>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MRP</a:t>
              </a:r>
            </a:p>
          </p:txBody>
        </p:sp>
        <p:sp>
          <p:nvSpPr>
            <p:cNvPr id="13323" name="Text Box 10"/>
            <p:cNvSpPr txBox="1">
              <a:spLocks noChangeArrowheads="1"/>
            </p:cNvSpPr>
            <p:nvPr/>
          </p:nvSpPr>
          <p:spPr bwMode="auto">
            <a:xfrm>
              <a:off x="5191" y="3203"/>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400">
                  <a:latin typeface="Times New Roman" panose="02020603050405020304" pitchFamily="18" charset="0"/>
                </a:rPr>
                <a:t>工艺路线</a:t>
              </a:r>
            </a:p>
          </p:txBody>
        </p:sp>
        <p:sp>
          <p:nvSpPr>
            <p:cNvPr id="13324" name="Line 11"/>
            <p:cNvSpPr>
              <a:spLocks noChangeShapeType="1"/>
            </p:cNvSpPr>
            <p:nvPr/>
          </p:nvSpPr>
          <p:spPr bwMode="auto">
            <a:xfrm flipV="1">
              <a:off x="5806" y="3567"/>
              <a:ext cx="0" cy="5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Line 12"/>
            <p:cNvSpPr>
              <a:spLocks noChangeShapeType="1"/>
            </p:cNvSpPr>
            <p:nvPr/>
          </p:nvSpPr>
          <p:spPr bwMode="auto">
            <a:xfrm>
              <a:off x="6406" y="4330"/>
              <a:ext cx="8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6" name="Line 13"/>
            <p:cNvSpPr>
              <a:spLocks noChangeShapeType="1"/>
            </p:cNvSpPr>
            <p:nvPr/>
          </p:nvSpPr>
          <p:spPr bwMode="auto">
            <a:xfrm>
              <a:off x="5821" y="4498"/>
              <a:ext cx="0" cy="6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7" name="Text Box 14"/>
            <p:cNvSpPr txBox="1">
              <a:spLocks noChangeArrowheads="1"/>
            </p:cNvSpPr>
            <p:nvPr/>
          </p:nvSpPr>
          <p:spPr bwMode="auto">
            <a:xfrm>
              <a:off x="7321" y="5051"/>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400">
                  <a:latin typeface="Times New Roman" panose="02020603050405020304" pitchFamily="18" charset="0"/>
                </a:rPr>
                <a:t>生产配料</a:t>
              </a:r>
            </a:p>
          </p:txBody>
        </p:sp>
        <p:sp>
          <p:nvSpPr>
            <p:cNvPr id="13328" name="Text Box 15"/>
            <p:cNvSpPr txBox="1">
              <a:spLocks noChangeArrowheads="1"/>
            </p:cNvSpPr>
            <p:nvPr/>
          </p:nvSpPr>
          <p:spPr bwMode="auto">
            <a:xfrm>
              <a:off x="3136" y="5037"/>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400">
                  <a:latin typeface="Times New Roman" panose="02020603050405020304" pitchFamily="18" charset="0"/>
                </a:rPr>
                <a:t>成本信息</a:t>
              </a:r>
            </a:p>
          </p:txBody>
        </p:sp>
        <p:sp>
          <p:nvSpPr>
            <p:cNvPr id="13329" name="Text Box 16"/>
            <p:cNvSpPr txBox="1">
              <a:spLocks noChangeArrowheads="1"/>
            </p:cNvSpPr>
            <p:nvPr/>
          </p:nvSpPr>
          <p:spPr bwMode="auto">
            <a:xfrm>
              <a:off x="7336" y="3168"/>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400">
                  <a:latin typeface="Times New Roman" panose="02020603050405020304" pitchFamily="18" charset="0"/>
                </a:rPr>
                <a:t>销售价格</a:t>
              </a:r>
            </a:p>
          </p:txBody>
        </p:sp>
        <p:sp>
          <p:nvSpPr>
            <p:cNvPr id="13330" name="Text Box 17"/>
            <p:cNvSpPr txBox="1">
              <a:spLocks noChangeArrowheads="1"/>
            </p:cNvSpPr>
            <p:nvPr/>
          </p:nvSpPr>
          <p:spPr bwMode="auto">
            <a:xfrm>
              <a:off x="3136" y="3231"/>
              <a:ext cx="1215" cy="357"/>
            </a:xfrm>
            <a:prstGeom prst="rect">
              <a:avLst/>
            </a:prstGeom>
            <a:solidFill>
              <a:schemeClr val="accent1"/>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400">
                  <a:latin typeface="Times New Roman" panose="02020603050405020304" pitchFamily="18" charset="0"/>
                </a:rPr>
                <a:t>外协加工</a:t>
              </a:r>
            </a:p>
          </p:txBody>
        </p:sp>
        <p:grpSp>
          <p:nvGrpSpPr>
            <p:cNvPr id="13331" name="Group 18"/>
            <p:cNvGrpSpPr>
              <a:grpSpLocks/>
            </p:cNvGrpSpPr>
            <p:nvPr/>
          </p:nvGrpSpPr>
          <p:grpSpPr bwMode="auto">
            <a:xfrm>
              <a:off x="6046" y="3539"/>
              <a:ext cx="1920" cy="595"/>
              <a:chOff x="5986" y="6858"/>
              <a:chExt cx="1920" cy="595"/>
            </a:xfrm>
          </p:grpSpPr>
          <p:sp>
            <p:nvSpPr>
              <p:cNvPr id="13344" name="Line 19"/>
              <p:cNvSpPr>
                <a:spLocks noChangeShapeType="1"/>
              </p:cNvSpPr>
              <p:nvPr/>
            </p:nvSpPr>
            <p:spPr bwMode="auto">
              <a:xfrm flipV="1">
                <a:off x="5986" y="7152"/>
                <a:ext cx="0" cy="3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20"/>
              <p:cNvSpPr>
                <a:spLocks noChangeShapeType="1"/>
              </p:cNvSpPr>
              <p:nvPr/>
            </p:nvSpPr>
            <p:spPr bwMode="auto">
              <a:xfrm>
                <a:off x="5986" y="7152"/>
                <a:ext cx="19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Line 21"/>
              <p:cNvSpPr>
                <a:spLocks noChangeShapeType="1"/>
              </p:cNvSpPr>
              <p:nvPr/>
            </p:nvSpPr>
            <p:spPr bwMode="auto">
              <a:xfrm flipV="1">
                <a:off x="7906" y="6858"/>
                <a:ext cx="0" cy="2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332" name="Group 22"/>
            <p:cNvGrpSpPr>
              <a:grpSpLocks/>
            </p:cNvGrpSpPr>
            <p:nvPr/>
          </p:nvGrpSpPr>
          <p:grpSpPr bwMode="auto">
            <a:xfrm>
              <a:off x="3721" y="3581"/>
              <a:ext cx="1845" cy="553"/>
              <a:chOff x="3661" y="6900"/>
              <a:chExt cx="1845" cy="553"/>
            </a:xfrm>
          </p:grpSpPr>
          <p:sp>
            <p:nvSpPr>
              <p:cNvPr id="13341" name="Line 23"/>
              <p:cNvSpPr>
                <a:spLocks noChangeShapeType="1"/>
              </p:cNvSpPr>
              <p:nvPr/>
            </p:nvSpPr>
            <p:spPr bwMode="auto">
              <a:xfrm>
                <a:off x="3691" y="7187"/>
                <a:ext cx="18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Line 24"/>
              <p:cNvSpPr>
                <a:spLocks noChangeShapeType="1"/>
              </p:cNvSpPr>
              <p:nvPr/>
            </p:nvSpPr>
            <p:spPr bwMode="auto">
              <a:xfrm>
                <a:off x="5506" y="7187"/>
                <a:ext cx="0" cy="2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Line 25"/>
              <p:cNvSpPr>
                <a:spLocks noChangeShapeType="1"/>
              </p:cNvSpPr>
              <p:nvPr/>
            </p:nvSpPr>
            <p:spPr bwMode="auto">
              <a:xfrm flipV="1">
                <a:off x="3661" y="6900"/>
                <a:ext cx="0" cy="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333" name="Group 26"/>
            <p:cNvGrpSpPr>
              <a:grpSpLocks/>
            </p:cNvGrpSpPr>
            <p:nvPr/>
          </p:nvGrpSpPr>
          <p:grpSpPr bwMode="auto">
            <a:xfrm>
              <a:off x="3706" y="4498"/>
              <a:ext cx="1875" cy="539"/>
              <a:chOff x="3646" y="7817"/>
              <a:chExt cx="1875" cy="539"/>
            </a:xfrm>
          </p:grpSpPr>
          <p:sp>
            <p:nvSpPr>
              <p:cNvPr id="13338" name="Line 27"/>
              <p:cNvSpPr>
                <a:spLocks noChangeShapeType="1"/>
              </p:cNvSpPr>
              <p:nvPr/>
            </p:nvSpPr>
            <p:spPr bwMode="auto">
              <a:xfrm>
                <a:off x="5521" y="7817"/>
                <a:ext cx="0"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9" name="Line 28"/>
              <p:cNvSpPr>
                <a:spLocks noChangeShapeType="1"/>
              </p:cNvSpPr>
              <p:nvPr/>
            </p:nvSpPr>
            <p:spPr bwMode="auto">
              <a:xfrm flipH="1">
                <a:off x="3646" y="8041"/>
                <a:ext cx="1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Line 29"/>
              <p:cNvSpPr>
                <a:spLocks noChangeShapeType="1"/>
              </p:cNvSpPr>
              <p:nvPr/>
            </p:nvSpPr>
            <p:spPr bwMode="auto">
              <a:xfrm>
                <a:off x="3646" y="8041"/>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334" name="Group 30"/>
            <p:cNvGrpSpPr>
              <a:grpSpLocks/>
            </p:cNvGrpSpPr>
            <p:nvPr/>
          </p:nvGrpSpPr>
          <p:grpSpPr bwMode="auto">
            <a:xfrm>
              <a:off x="6061" y="4498"/>
              <a:ext cx="1905" cy="553"/>
              <a:chOff x="6001" y="7817"/>
              <a:chExt cx="1905" cy="553"/>
            </a:xfrm>
          </p:grpSpPr>
          <p:sp>
            <p:nvSpPr>
              <p:cNvPr id="13335" name="Line 31"/>
              <p:cNvSpPr>
                <a:spLocks noChangeShapeType="1"/>
              </p:cNvSpPr>
              <p:nvPr/>
            </p:nvSpPr>
            <p:spPr bwMode="auto">
              <a:xfrm>
                <a:off x="6001" y="7817"/>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Line 32"/>
              <p:cNvSpPr>
                <a:spLocks noChangeShapeType="1"/>
              </p:cNvSpPr>
              <p:nvPr/>
            </p:nvSpPr>
            <p:spPr bwMode="auto">
              <a:xfrm>
                <a:off x="6001" y="8027"/>
                <a:ext cx="19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7" name="Line 33"/>
              <p:cNvSpPr>
                <a:spLocks noChangeShapeType="1"/>
              </p:cNvSpPr>
              <p:nvPr/>
            </p:nvSpPr>
            <p:spPr bwMode="auto">
              <a:xfrm>
                <a:off x="7906" y="8027"/>
                <a:ext cx="0" cy="3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3317"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3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1101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9" fill="hold" nodeType="afterGroup">
                            <p:stCondLst>
                              <p:cond delay="500"/>
                            </p:stCondLst>
                            <p:childTnLst>
                              <p:par>
                                <p:cTn id="10" presetID="2" presetClass="entr" presetSubtype="6" fill="hold" nodeType="afterEffect">
                                  <p:stCondLst>
                                    <p:cond delay="0"/>
                                  </p:stCondLst>
                                  <p:childTnLst>
                                    <p:set>
                                      <p:cBhvr>
                                        <p:cTn id="11" dur="1" fill="hold">
                                          <p:stCondLst>
                                            <p:cond delay="0"/>
                                          </p:stCondLst>
                                        </p:cTn>
                                        <p:tgtEl>
                                          <p:spTgt spid="171012"/>
                                        </p:tgtEl>
                                        <p:attrNameLst>
                                          <p:attrName>style.visibility</p:attrName>
                                        </p:attrNameLst>
                                      </p:cBhvr>
                                      <p:to>
                                        <p:strVal val="visible"/>
                                      </p:to>
                                    </p:set>
                                    <p:anim calcmode="lin" valueType="num">
                                      <p:cBhvr additive="base">
                                        <p:cTn id="12" dur="500" fill="hold"/>
                                        <p:tgtEl>
                                          <p:spTgt spid="171012"/>
                                        </p:tgtEl>
                                        <p:attrNameLst>
                                          <p:attrName>ppt_x</p:attrName>
                                        </p:attrNameLst>
                                      </p:cBhvr>
                                      <p:tavLst>
                                        <p:tav tm="0">
                                          <p:val>
                                            <p:strVal val="1+#ppt_w/2"/>
                                          </p:val>
                                        </p:tav>
                                        <p:tav tm="100000">
                                          <p:val>
                                            <p:strVal val="#ppt_x"/>
                                          </p:val>
                                        </p:tav>
                                      </p:tavLst>
                                    </p:anim>
                                    <p:anim calcmode="lin" valueType="num">
                                      <p:cBhvr additive="base">
                                        <p:cTn id="13" dur="500" fill="hold"/>
                                        <p:tgtEl>
                                          <p:spTgt spid="1710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381000" y="1447800"/>
            <a:ext cx="8229600" cy="3886200"/>
          </a:xfrm>
        </p:spPr>
        <p:txBody>
          <a:bodyPr/>
          <a:lstStyle/>
          <a:p>
            <a:pPr lvl="1" eaLnBrk="1" hangingPunct="1">
              <a:lnSpc>
                <a:spcPct val="140000"/>
              </a:lnSpc>
              <a:buClr>
                <a:schemeClr val="tx1"/>
              </a:buClr>
              <a:buFont typeface="Marlett" pitchFamily="2" charset="2"/>
              <a:buChar char="2"/>
            </a:pPr>
            <a:r>
              <a:rPr lang="zh-CN" altLang="en-US" b="1" dirty="0" smtClean="0"/>
              <a:t>低层码</a:t>
            </a:r>
            <a:r>
              <a:rPr lang="en-US" altLang="zh-CN" b="1" dirty="0" smtClean="0"/>
              <a:t>(Low Level Code, LLC)</a:t>
            </a:r>
          </a:p>
          <a:p>
            <a:pPr lvl="2" eaLnBrk="1" hangingPunct="1">
              <a:lnSpc>
                <a:spcPct val="120000"/>
              </a:lnSpc>
              <a:spcBef>
                <a:spcPct val="50000"/>
              </a:spcBef>
              <a:buClr>
                <a:schemeClr val="tx1"/>
              </a:buClr>
              <a:buFont typeface="Marlett" pitchFamily="2" charset="2"/>
              <a:buChar char="2"/>
            </a:pPr>
            <a:r>
              <a:rPr lang="zh-CN" altLang="en-US" dirty="0" smtClean="0"/>
              <a:t>同一种物料由于位于不同的</a:t>
            </a:r>
            <a:r>
              <a:rPr lang="en-US" altLang="zh-CN" dirty="0" smtClean="0"/>
              <a:t>BOM</a:t>
            </a:r>
            <a:r>
              <a:rPr lang="zh-CN" altLang="en-US" dirty="0" smtClean="0"/>
              <a:t>阶层中而有多个阶层码时取最低层码作为计算该项物料需求量的一种方法。</a:t>
            </a:r>
          </a:p>
          <a:p>
            <a:pPr lvl="2" eaLnBrk="1" hangingPunct="1">
              <a:lnSpc>
                <a:spcPct val="120000"/>
              </a:lnSpc>
              <a:spcBef>
                <a:spcPct val="50000"/>
              </a:spcBef>
              <a:buClr>
                <a:schemeClr val="tx1"/>
              </a:buClr>
              <a:buFont typeface="Marlett" pitchFamily="2" charset="2"/>
              <a:buChar char="2"/>
            </a:pPr>
            <a:r>
              <a:rPr lang="zh-CN" altLang="en-US" dirty="0" smtClean="0"/>
              <a:t>用于</a:t>
            </a:r>
            <a:r>
              <a:rPr lang="en-US" altLang="zh-CN" dirty="0" smtClean="0"/>
              <a:t>MRP</a:t>
            </a:r>
            <a:r>
              <a:rPr lang="zh-CN" altLang="en-US" dirty="0" smtClean="0"/>
              <a:t>的计算</a:t>
            </a:r>
          </a:p>
        </p:txBody>
      </p:sp>
      <p:sp>
        <p:nvSpPr>
          <p:cNvPr id="14340"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3733662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47">
                                            <p:txEl>
                                              <p:pRg st="1" end="1"/>
                                            </p:txEl>
                                          </p:spTgt>
                                        </p:tgtEl>
                                        <p:attrNameLst>
                                          <p:attrName>style.visibility</p:attrName>
                                        </p:attrNameLst>
                                      </p:cBhvr>
                                      <p:to>
                                        <p:strVal val="visible"/>
                                      </p:to>
                                    </p:set>
                                    <p:anim calcmode="lin" valueType="num">
                                      <p:cBhvr additive="base">
                                        <p:cTn id="13" dur="500" fill="hold"/>
                                        <p:tgtEl>
                                          <p:spTgt spid="185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5347">
                                            <p:txEl>
                                              <p:pRg st="2" end="2"/>
                                            </p:txEl>
                                          </p:spTgt>
                                        </p:tgtEl>
                                        <p:attrNameLst>
                                          <p:attrName>style.visibility</p:attrName>
                                        </p:attrNameLst>
                                      </p:cBhvr>
                                      <p:to>
                                        <p:strVal val="visible"/>
                                      </p:to>
                                    </p:set>
                                    <p:anim calcmode="lin" valueType="num">
                                      <p:cBhvr additive="base">
                                        <p:cTn id="19" dur="500" fill="hold"/>
                                        <p:tgtEl>
                                          <p:spTgt spid="185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53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3"/>
          <p:cNvSpPr>
            <a:spLocks noGrp="1" noChangeArrowheads="1"/>
          </p:cNvSpPr>
          <p:nvPr>
            <p:ph type="body" idx="1"/>
          </p:nvPr>
        </p:nvSpPr>
        <p:spPr>
          <a:xfrm>
            <a:off x="381000" y="1447800"/>
            <a:ext cx="8229600" cy="4648200"/>
          </a:xfrm>
        </p:spPr>
        <p:txBody>
          <a:bodyPr/>
          <a:lstStyle/>
          <a:p>
            <a:pPr lvl="1" eaLnBrk="1" hangingPunct="1">
              <a:lnSpc>
                <a:spcPct val="140000"/>
              </a:lnSpc>
              <a:buClr>
                <a:schemeClr val="tx1"/>
              </a:buClr>
              <a:buFont typeface="Marlett" pitchFamily="2" charset="2"/>
              <a:buChar char="2"/>
            </a:pPr>
            <a:r>
              <a:rPr lang="zh-CN" altLang="en-US" b="1" dirty="0" smtClean="0"/>
              <a:t>虚拟件</a:t>
            </a:r>
            <a:r>
              <a:rPr lang="en-US" altLang="zh-CN" b="1" dirty="0" smtClean="0"/>
              <a:t>(Phantom)</a:t>
            </a:r>
          </a:p>
          <a:p>
            <a:pPr lvl="2" eaLnBrk="1" hangingPunct="1">
              <a:lnSpc>
                <a:spcPct val="120000"/>
              </a:lnSpc>
              <a:spcBef>
                <a:spcPct val="50000"/>
              </a:spcBef>
              <a:buClr>
                <a:schemeClr val="tx1"/>
              </a:buClr>
              <a:buFont typeface="Marlett" pitchFamily="2" charset="2"/>
              <a:buChar char="2"/>
            </a:pPr>
            <a:r>
              <a:rPr lang="zh-CN" altLang="en-US" dirty="0" smtClean="0"/>
              <a:t>一种并不存在的物品，图纸上与加工过程都不出现，属于“虚构”的物品</a:t>
            </a:r>
            <a:r>
              <a:rPr lang="zh-CN" altLang="en-US" dirty="0" smtClean="0"/>
              <a:t>。</a:t>
            </a:r>
            <a:endParaRPr lang="zh-CN" altLang="en-US" dirty="0" smtClean="0"/>
          </a:p>
        </p:txBody>
      </p:sp>
      <p:sp>
        <p:nvSpPr>
          <p:cNvPr id="15364"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grpSp>
        <p:nvGrpSpPr>
          <p:cNvPr id="5" name="Group 4"/>
          <p:cNvGrpSpPr>
            <a:grpSpLocks/>
          </p:cNvGrpSpPr>
          <p:nvPr/>
        </p:nvGrpSpPr>
        <p:grpSpPr bwMode="auto">
          <a:xfrm>
            <a:off x="1600200" y="3581400"/>
            <a:ext cx="6248400" cy="2427288"/>
            <a:chOff x="2281" y="1412"/>
            <a:chExt cx="7860" cy="2744"/>
          </a:xfrm>
        </p:grpSpPr>
        <p:grpSp>
          <p:nvGrpSpPr>
            <p:cNvPr id="7" name="Group 5"/>
            <p:cNvGrpSpPr>
              <a:grpSpLocks/>
            </p:cNvGrpSpPr>
            <p:nvPr/>
          </p:nvGrpSpPr>
          <p:grpSpPr bwMode="auto">
            <a:xfrm>
              <a:off x="6331" y="2518"/>
              <a:ext cx="1620" cy="1638"/>
              <a:chOff x="7216" y="12493"/>
              <a:chExt cx="1620" cy="1638"/>
            </a:xfrm>
          </p:grpSpPr>
          <p:sp>
            <p:nvSpPr>
              <p:cNvPr id="65" name="Text Box 6"/>
              <p:cNvSpPr txBox="1">
                <a:spLocks noChangeArrowheads="1"/>
              </p:cNvSpPr>
              <p:nvPr/>
            </p:nvSpPr>
            <p:spPr bwMode="auto">
              <a:xfrm>
                <a:off x="8551" y="12934"/>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G</a:t>
                </a:r>
              </a:p>
            </p:txBody>
          </p:sp>
          <p:grpSp>
            <p:nvGrpSpPr>
              <p:cNvPr id="66" name="Group 7"/>
              <p:cNvGrpSpPr>
                <a:grpSpLocks/>
              </p:cNvGrpSpPr>
              <p:nvPr/>
            </p:nvGrpSpPr>
            <p:grpSpPr bwMode="auto">
              <a:xfrm>
                <a:off x="7216" y="12913"/>
                <a:ext cx="1350" cy="1218"/>
                <a:chOff x="8896" y="12703"/>
                <a:chExt cx="1350" cy="1218"/>
              </a:xfrm>
            </p:grpSpPr>
            <p:sp>
              <p:nvSpPr>
                <p:cNvPr id="71" name="Text Box 8"/>
                <p:cNvSpPr txBox="1">
                  <a:spLocks noChangeArrowheads="1"/>
                </p:cNvSpPr>
                <p:nvPr/>
              </p:nvSpPr>
              <p:spPr bwMode="auto">
                <a:xfrm>
                  <a:off x="9421" y="13578"/>
                  <a:ext cx="285" cy="343"/>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E</a:t>
                  </a:r>
                </a:p>
              </p:txBody>
            </p:sp>
            <p:sp>
              <p:nvSpPr>
                <p:cNvPr id="72" name="Text Box 9"/>
                <p:cNvSpPr txBox="1">
                  <a:spLocks noChangeArrowheads="1"/>
                </p:cNvSpPr>
                <p:nvPr/>
              </p:nvSpPr>
              <p:spPr bwMode="auto">
                <a:xfrm>
                  <a:off x="9961" y="13577"/>
                  <a:ext cx="285" cy="343"/>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F</a:t>
                  </a:r>
                </a:p>
              </p:txBody>
            </p:sp>
            <p:sp>
              <p:nvSpPr>
                <p:cNvPr id="73" name="Text Box 10"/>
                <p:cNvSpPr txBox="1">
                  <a:spLocks noChangeArrowheads="1"/>
                </p:cNvSpPr>
                <p:nvPr/>
              </p:nvSpPr>
              <p:spPr bwMode="auto">
                <a:xfrm>
                  <a:off x="8896" y="13577"/>
                  <a:ext cx="285" cy="343"/>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D</a:t>
                  </a:r>
                </a:p>
              </p:txBody>
            </p:sp>
            <p:sp>
              <p:nvSpPr>
                <p:cNvPr id="74" name="Line 11"/>
                <p:cNvSpPr>
                  <a:spLocks noChangeShapeType="1"/>
                </p:cNvSpPr>
                <p:nvPr/>
              </p:nvSpPr>
              <p:spPr bwMode="auto">
                <a:xfrm flipV="1">
                  <a:off x="903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 name="Line 12"/>
                <p:cNvSpPr>
                  <a:spLocks noChangeShapeType="1"/>
                </p:cNvSpPr>
                <p:nvPr/>
              </p:nvSpPr>
              <p:spPr bwMode="auto">
                <a:xfrm flipV="1">
                  <a:off x="9556" y="13018"/>
                  <a:ext cx="0" cy="55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 name="Line 13"/>
                <p:cNvSpPr>
                  <a:spLocks noChangeShapeType="1"/>
                </p:cNvSpPr>
                <p:nvPr/>
              </p:nvSpPr>
              <p:spPr bwMode="auto">
                <a:xfrm flipV="1">
                  <a:off x="1011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Text Box 14"/>
                <p:cNvSpPr txBox="1">
                  <a:spLocks noChangeArrowheads="1"/>
                </p:cNvSpPr>
                <p:nvPr/>
              </p:nvSpPr>
              <p:spPr bwMode="auto">
                <a:xfrm>
                  <a:off x="9421" y="12703"/>
                  <a:ext cx="285" cy="343"/>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K</a:t>
                  </a:r>
                </a:p>
              </p:txBody>
            </p:sp>
            <p:sp>
              <p:nvSpPr>
                <p:cNvPr id="78" name="Line 15"/>
                <p:cNvSpPr>
                  <a:spLocks noChangeShapeType="1"/>
                </p:cNvSpPr>
                <p:nvPr/>
              </p:nvSpPr>
              <p:spPr bwMode="auto">
                <a:xfrm>
                  <a:off x="9031" y="13319"/>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7" name="Line 16"/>
              <p:cNvSpPr>
                <a:spLocks noChangeShapeType="1"/>
              </p:cNvSpPr>
              <p:nvPr/>
            </p:nvSpPr>
            <p:spPr bwMode="auto">
              <a:xfrm flipV="1">
                <a:off x="7876" y="12689"/>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 name="Line 17"/>
              <p:cNvSpPr>
                <a:spLocks noChangeShapeType="1"/>
              </p:cNvSpPr>
              <p:nvPr/>
            </p:nvSpPr>
            <p:spPr bwMode="auto">
              <a:xfrm>
                <a:off x="7876" y="12702"/>
                <a:ext cx="8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 name="Line 18"/>
              <p:cNvSpPr>
                <a:spLocks noChangeShapeType="1"/>
              </p:cNvSpPr>
              <p:nvPr/>
            </p:nvSpPr>
            <p:spPr bwMode="auto">
              <a:xfrm>
                <a:off x="8701" y="12717"/>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 name="Line 19"/>
              <p:cNvSpPr>
                <a:spLocks noChangeShapeType="1"/>
              </p:cNvSpPr>
              <p:nvPr/>
            </p:nvSpPr>
            <p:spPr bwMode="auto">
              <a:xfrm flipV="1">
                <a:off x="8296" y="12493"/>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 name="Group 20"/>
            <p:cNvGrpSpPr>
              <a:grpSpLocks/>
            </p:cNvGrpSpPr>
            <p:nvPr/>
          </p:nvGrpSpPr>
          <p:grpSpPr bwMode="auto">
            <a:xfrm>
              <a:off x="2281" y="1412"/>
              <a:ext cx="7860" cy="2744"/>
              <a:chOff x="2896" y="2357"/>
              <a:chExt cx="7860" cy="2744"/>
            </a:xfrm>
          </p:grpSpPr>
          <p:sp>
            <p:nvSpPr>
              <p:cNvPr id="9" name="Text Box 21"/>
              <p:cNvSpPr txBox="1">
                <a:spLocks noChangeArrowheads="1"/>
              </p:cNvSpPr>
              <p:nvPr/>
            </p:nvSpPr>
            <p:spPr bwMode="auto">
              <a:xfrm>
                <a:off x="8956" y="2371"/>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A</a:t>
                </a:r>
              </a:p>
            </p:txBody>
          </p:sp>
          <p:sp>
            <p:nvSpPr>
              <p:cNvPr id="10" name="Line 22"/>
              <p:cNvSpPr>
                <a:spLocks noChangeShapeType="1"/>
              </p:cNvSpPr>
              <p:nvPr/>
            </p:nvSpPr>
            <p:spPr bwMode="auto">
              <a:xfrm flipV="1">
                <a:off x="8026" y="2931"/>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23"/>
              <p:cNvSpPr>
                <a:spLocks noChangeShapeType="1"/>
              </p:cNvSpPr>
              <p:nvPr/>
            </p:nvSpPr>
            <p:spPr bwMode="auto">
              <a:xfrm>
                <a:off x="8026" y="2931"/>
                <a:ext cx="2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Line 24"/>
              <p:cNvSpPr>
                <a:spLocks noChangeShapeType="1"/>
              </p:cNvSpPr>
              <p:nvPr/>
            </p:nvSpPr>
            <p:spPr bwMode="auto">
              <a:xfrm>
                <a:off x="10201" y="2931"/>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25"/>
              <p:cNvSpPr>
                <a:spLocks noChangeShapeType="1"/>
              </p:cNvSpPr>
              <p:nvPr/>
            </p:nvSpPr>
            <p:spPr bwMode="auto">
              <a:xfrm flipV="1">
                <a:off x="9106" y="2707"/>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Text Box 26"/>
              <p:cNvSpPr txBox="1">
                <a:spLocks noChangeArrowheads="1"/>
              </p:cNvSpPr>
              <p:nvPr/>
            </p:nvSpPr>
            <p:spPr bwMode="auto">
              <a:xfrm>
                <a:off x="10066" y="3140"/>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C</a:t>
                </a:r>
              </a:p>
            </p:txBody>
          </p:sp>
          <p:grpSp>
            <p:nvGrpSpPr>
              <p:cNvPr id="15" name="Group 27"/>
              <p:cNvGrpSpPr>
                <a:grpSpLocks/>
              </p:cNvGrpSpPr>
              <p:nvPr/>
            </p:nvGrpSpPr>
            <p:grpSpPr bwMode="auto">
              <a:xfrm>
                <a:off x="9136" y="3463"/>
                <a:ext cx="1620" cy="1638"/>
                <a:chOff x="7216" y="12493"/>
                <a:chExt cx="1620" cy="1638"/>
              </a:xfrm>
            </p:grpSpPr>
            <p:sp>
              <p:nvSpPr>
                <p:cNvPr id="51" name="Text Box 28"/>
                <p:cNvSpPr txBox="1">
                  <a:spLocks noChangeArrowheads="1"/>
                </p:cNvSpPr>
                <p:nvPr/>
              </p:nvSpPr>
              <p:spPr bwMode="auto">
                <a:xfrm>
                  <a:off x="8551" y="12934"/>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H</a:t>
                  </a:r>
                </a:p>
              </p:txBody>
            </p:sp>
            <p:grpSp>
              <p:nvGrpSpPr>
                <p:cNvPr id="52" name="Group 29"/>
                <p:cNvGrpSpPr>
                  <a:grpSpLocks/>
                </p:cNvGrpSpPr>
                <p:nvPr/>
              </p:nvGrpSpPr>
              <p:grpSpPr bwMode="auto">
                <a:xfrm>
                  <a:off x="7216" y="12913"/>
                  <a:ext cx="1350" cy="1218"/>
                  <a:chOff x="8896" y="12703"/>
                  <a:chExt cx="1350" cy="1218"/>
                </a:xfrm>
              </p:grpSpPr>
              <p:sp>
                <p:nvSpPr>
                  <p:cNvPr id="57" name="Text Box 30"/>
                  <p:cNvSpPr txBox="1">
                    <a:spLocks noChangeArrowheads="1"/>
                  </p:cNvSpPr>
                  <p:nvPr/>
                </p:nvSpPr>
                <p:spPr bwMode="auto">
                  <a:xfrm>
                    <a:off x="9421" y="13578"/>
                    <a:ext cx="285" cy="343"/>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E</a:t>
                    </a:r>
                  </a:p>
                </p:txBody>
              </p:sp>
              <p:sp>
                <p:nvSpPr>
                  <p:cNvPr id="58" name="Text Box 31"/>
                  <p:cNvSpPr txBox="1">
                    <a:spLocks noChangeArrowheads="1"/>
                  </p:cNvSpPr>
                  <p:nvPr/>
                </p:nvSpPr>
                <p:spPr bwMode="auto">
                  <a:xfrm>
                    <a:off x="9961" y="13577"/>
                    <a:ext cx="285" cy="343"/>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F</a:t>
                    </a:r>
                  </a:p>
                </p:txBody>
              </p:sp>
              <p:sp>
                <p:nvSpPr>
                  <p:cNvPr id="59" name="Text Box 32"/>
                  <p:cNvSpPr txBox="1">
                    <a:spLocks noChangeArrowheads="1"/>
                  </p:cNvSpPr>
                  <p:nvPr/>
                </p:nvSpPr>
                <p:spPr bwMode="auto">
                  <a:xfrm>
                    <a:off x="8896" y="13577"/>
                    <a:ext cx="285" cy="343"/>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D</a:t>
                    </a:r>
                  </a:p>
                </p:txBody>
              </p:sp>
              <p:sp>
                <p:nvSpPr>
                  <p:cNvPr id="60" name="Line 33"/>
                  <p:cNvSpPr>
                    <a:spLocks noChangeShapeType="1"/>
                  </p:cNvSpPr>
                  <p:nvPr/>
                </p:nvSpPr>
                <p:spPr bwMode="auto">
                  <a:xfrm flipV="1">
                    <a:off x="903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 name="Line 34"/>
                  <p:cNvSpPr>
                    <a:spLocks noChangeShapeType="1"/>
                  </p:cNvSpPr>
                  <p:nvPr/>
                </p:nvSpPr>
                <p:spPr bwMode="auto">
                  <a:xfrm flipV="1">
                    <a:off x="9556" y="13018"/>
                    <a:ext cx="0" cy="55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Line 35"/>
                  <p:cNvSpPr>
                    <a:spLocks noChangeShapeType="1"/>
                  </p:cNvSpPr>
                  <p:nvPr/>
                </p:nvSpPr>
                <p:spPr bwMode="auto">
                  <a:xfrm flipV="1">
                    <a:off x="1011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Text Box 36"/>
                  <p:cNvSpPr txBox="1">
                    <a:spLocks noChangeArrowheads="1"/>
                  </p:cNvSpPr>
                  <p:nvPr/>
                </p:nvSpPr>
                <p:spPr bwMode="auto">
                  <a:xfrm>
                    <a:off x="9421" y="12703"/>
                    <a:ext cx="285" cy="343"/>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K</a:t>
                    </a:r>
                  </a:p>
                </p:txBody>
              </p:sp>
              <p:sp>
                <p:nvSpPr>
                  <p:cNvPr id="64" name="Line 37"/>
                  <p:cNvSpPr>
                    <a:spLocks noChangeShapeType="1"/>
                  </p:cNvSpPr>
                  <p:nvPr/>
                </p:nvSpPr>
                <p:spPr bwMode="auto">
                  <a:xfrm>
                    <a:off x="9031" y="13319"/>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3" name="Line 38"/>
                <p:cNvSpPr>
                  <a:spLocks noChangeShapeType="1"/>
                </p:cNvSpPr>
                <p:nvPr/>
              </p:nvSpPr>
              <p:spPr bwMode="auto">
                <a:xfrm flipV="1">
                  <a:off x="7876" y="12689"/>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 name="Line 39"/>
                <p:cNvSpPr>
                  <a:spLocks noChangeShapeType="1"/>
                </p:cNvSpPr>
                <p:nvPr/>
              </p:nvSpPr>
              <p:spPr bwMode="auto">
                <a:xfrm>
                  <a:off x="7876" y="12702"/>
                  <a:ext cx="8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 name="Line 40"/>
                <p:cNvSpPr>
                  <a:spLocks noChangeShapeType="1"/>
                </p:cNvSpPr>
                <p:nvPr/>
              </p:nvSpPr>
              <p:spPr bwMode="auto">
                <a:xfrm>
                  <a:off x="8701" y="12717"/>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41"/>
                <p:cNvSpPr>
                  <a:spLocks noChangeShapeType="1"/>
                </p:cNvSpPr>
                <p:nvPr/>
              </p:nvSpPr>
              <p:spPr bwMode="auto">
                <a:xfrm flipV="1">
                  <a:off x="8296" y="12493"/>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 name="Group 42"/>
              <p:cNvGrpSpPr>
                <a:grpSpLocks/>
              </p:cNvGrpSpPr>
              <p:nvPr/>
            </p:nvGrpSpPr>
            <p:grpSpPr bwMode="auto">
              <a:xfrm>
                <a:off x="2896" y="2357"/>
                <a:ext cx="5280" cy="2003"/>
                <a:chOff x="2896" y="13817"/>
                <a:chExt cx="5280" cy="2003"/>
              </a:xfrm>
            </p:grpSpPr>
            <p:grpSp>
              <p:nvGrpSpPr>
                <p:cNvPr id="17" name="Group 43"/>
                <p:cNvGrpSpPr>
                  <a:grpSpLocks/>
                </p:cNvGrpSpPr>
                <p:nvPr/>
              </p:nvGrpSpPr>
              <p:grpSpPr bwMode="auto">
                <a:xfrm>
                  <a:off x="2896" y="13817"/>
                  <a:ext cx="4005" cy="2003"/>
                  <a:chOff x="2671" y="11170"/>
                  <a:chExt cx="4005" cy="2003"/>
                </a:xfrm>
              </p:grpSpPr>
              <p:sp>
                <p:nvSpPr>
                  <p:cNvPr id="20" name="Text Box 44"/>
                  <p:cNvSpPr txBox="1">
                    <a:spLocks noChangeArrowheads="1"/>
                  </p:cNvSpPr>
                  <p:nvPr/>
                </p:nvSpPr>
                <p:spPr bwMode="auto">
                  <a:xfrm>
                    <a:off x="4531" y="11170"/>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A</a:t>
                    </a:r>
                  </a:p>
                </p:txBody>
              </p:sp>
              <p:grpSp>
                <p:nvGrpSpPr>
                  <p:cNvPr id="21" name="Group 45"/>
                  <p:cNvGrpSpPr>
                    <a:grpSpLocks/>
                  </p:cNvGrpSpPr>
                  <p:nvPr/>
                </p:nvGrpSpPr>
                <p:grpSpPr bwMode="auto">
                  <a:xfrm>
                    <a:off x="2671" y="11953"/>
                    <a:ext cx="1845" cy="1219"/>
                    <a:chOff x="2671" y="11953"/>
                    <a:chExt cx="1845" cy="1219"/>
                  </a:xfrm>
                </p:grpSpPr>
                <p:sp>
                  <p:nvSpPr>
                    <p:cNvPr id="39" name="Text Box 46"/>
                    <p:cNvSpPr txBox="1">
                      <a:spLocks noChangeArrowheads="1"/>
                    </p:cNvSpPr>
                    <p:nvPr/>
                  </p:nvSpPr>
                  <p:spPr bwMode="auto">
                    <a:xfrm>
                      <a:off x="3466" y="11953"/>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B</a:t>
                      </a:r>
                    </a:p>
                  </p:txBody>
                </p:sp>
                <p:grpSp>
                  <p:nvGrpSpPr>
                    <p:cNvPr id="40" name="Group 47"/>
                    <p:cNvGrpSpPr>
                      <a:grpSpLocks/>
                    </p:cNvGrpSpPr>
                    <p:nvPr/>
                  </p:nvGrpSpPr>
                  <p:grpSpPr bwMode="auto">
                    <a:xfrm>
                      <a:off x="2671" y="12542"/>
                      <a:ext cx="1845" cy="630"/>
                      <a:chOff x="2671" y="12542"/>
                      <a:chExt cx="1845" cy="630"/>
                    </a:xfrm>
                  </p:grpSpPr>
                  <p:sp>
                    <p:nvSpPr>
                      <p:cNvPr id="42" name="Text Box 48"/>
                      <p:cNvSpPr txBox="1">
                        <a:spLocks noChangeArrowheads="1"/>
                      </p:cNvSpPr>
                      <p:nvPr/>
                    </p:nvSpPr>
                    <p:spPr bwMode="auto">
                      <a:xfrm>
                        <a:off x="3196" y="12829"/>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E</a:t>
                        </a:r>
                      </a:p>
                    </p:txBody>
                  </p:sp>
                  <p:sp>
                    <p:nvSpPr>
                      <p:cNvPr id="43" name="Text Box 49"/>
                      <p:cNvSpPr txBox="1">
                        <a:spLocks noChangeArrowheads="1"/>
                      </p:cNvSpPr>
                      <p:nvPr/>
                    </p:nvSpPr>
                    <p:spPr bwMode="auto">
                      <a:xfrm>
                        <a:off x="3736" y="12828"/>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F</a:t>
                        </a:r>
                      </a:p>
                    </p:txBody>
                  </p:sp>
                  <p:sp>
                    <p:nvSpPr>
                      <p:cNvPr id="44" name="Text Box 50"/>
                      <p:cNvSpPr txBox="1">
                        <a:spLocks noChangeArrowheads="1"/>
                      </p:cNvSpPr>
                      <p:nvPr/>
                    </p:nvSpPr>
                    <p:spPr bwMode="auto">
                      <a:xfrm>
                        <a:off x="4231" y="12828"/>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G</a:t>
                        </a:r>
                      </a:p>
                    </p:txBody>
                  </p:sp>
                  <p:sp>
                    <p:nvSpPr>
                      <p:cNvPr id="45" name="Text Box 51"/>
                      <p:cNvSpPr txBox="1">
                        <a:spLocks noChangeArrowheads="1"/>
                      </p:cNvSpPr>
                      <p:nvPr/>
                    </p:nvSpPr>
                    <p:spPr bwMode="auto">
                      <a:xfrm>
                        <a:off x="2671" y="12828"/>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D</a:t>
                        </a:r>
                      </a:p>
                    </p:txBody>
                  </p:sp>
                  <p:sp>
                    <p:nvSpPr>
                      <p:cNvPr id="46" name="Line 52"/>
                      <p:cNvSpPr>
                        <a:spLocks noChangeShapeType="1"/>
                      </p:cNvSpPr>
                      <p:nvPr/>
                    </p:nvSpPr>
                    <p:spPr bwMode="auto">
                      <a:xfrm flipV="1">
                        <a:off x="2806"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Line 53"/>
                      <p:cNvSpPr>
                        <a:spLocks noChangeShapeType="1"/>
                      </p:cNvSpPr>
                      <p:nvPr/>
                    </p:nvSpPr>
                    <p:spPr bwMode="auto">
                      <a:xfrm>
                        <a:off x="2806" y="12556"/>
                        <a:ext cx="15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54"/>
                      <p:cNvSpPr>
                        <a:spLocks noChangeShapeType="1"/>
                      </p:cNvSpPr>
                      <p:nvPr/>
                    </p:nvSpPr>
                    <p:spPr bwMode="auto">
                      <a:xfrm flipV="1">
                        <a:off x="3331"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Line 55"/>
                      <p:cNvSpPr>
                        <a:spLocks noChangeShapeType="1"/>
                      </p:cNvSpPr>
                      <p:nvPr/>
                    </p:nvSpPr>
                    <p:spPr bwMode="auto">
                      <a:xfrm flipV="1">
                        <a:off x="3871"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Line 56"/>
                      <p:cNvSpPr>
                        <a:spLocks noChangeShapeType="1"/>
                      </p:cNvSpPr>
                      <p:nvPr/>
                    </p:nvSpPr>
                    <p:spPr bwMode="auto">
                      <a:xfrm flipV="1">
                        <a:off x="4396"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1" name="Line 57"/>
                    <p:cNvSpPr>
                      <a:spLocks noChangeShapeType="1"/>
                    </p:cNvSpPr>
                    <p:nvPr/>
                  </p:nvSpPr>
                  <p:spPr bwMode="auto">
                    <a:xfrm flipV="1">
                      <a:off x="3616" y="12282"/>
                      <a:ext cx="0" cy="2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2" name="Group 58"/>
                  <p:cNvGrpSpPr>
                    <a:grpSpLocks/>
                  </p:cNvGrpSpPr>
                  <p:nvPr/>
                </p:nvGrpSpPr>
                <p:grpSpPr bwMode="auto">
                  <a:xfrm>
                    <a:off x="4831" y="11954"/>
                    <a:ext cx="1845" cy="1219"/>
                    <a:chOff x="2671" y="11953"/>
                    <a:chExt cx="1845" cy="1219"/>
                  </a:xfrm>
                </p:grpSpPr>
                <p:sp>
                  <p:nvSpPr>
                    <p:cNvPr id="27" name="Text Box 59"/>
                    <p:cNvSpPr txBox="1">
                      <a:spLocks noChangeArrowheads="1"/>
                    </p:cNvSpPr>
                    <p:nvPr/>
                  </p:nvSpPr>
                  <p:spPr bwMode="auto">
                    <a:xfrm>
                      <a:off x="3466" y="11953"/>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C</a:t>
                      </a:r>
                    </a:p>
                  </p:txBody>
                </p:sp>
                <p:grpSp>
                  <p:nvGrpSpPr>
                    <p:cNvPr id="28" name="Group 60"/>
                    <p:cNvGrpSpPr>
                      <a:grpSpLocks/>
                    </p:cNvGrpSpPr>
                    <p:nvPr/>
                  </p:nvGrpSpPr>
                  <p:grpSpPr bwMode="auto">
                    <a:xfrm>
                      <a:off x="2671" y="12542"/>
                      <a:ext cx="1845" cy="630"/>
                      <a:chOff x="2671" y="12542"/>
                      <a:chExt cx="1845" cy="630"/>
                    </a:xfrm>
                  </p:grpSpPr>
                  <p:sp>
                    <p:nvSpPr>
                      <p:cNvPr id="30" name="Text Box 61"/>
                      <p:cNvSpPr txBox="1">
                        <a:spLocks noChangeArrowheads="1"/>
                      </p:cNvSpPr>
                      <p:nvPr/>
                    </p:nvSpPr>
                    <p:spPr bwMode="auto">
                      <a:xfrm>
                        <a:off x="3196" y="12829"/>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E</a:t>
                        </a:r>
                      </a:p>
                    </p:txBody>
                  </p:sp>
                  <p:sp>
                    <p:nvSpPr>
                      <p:cNvPr id="31" name="Text Box 62"/>
                      <p:cNvSpPr txBox="1">
                        <a:spLocks noChangeArrowheads="1"/>
                      </p:cNvSpPr>
                      <p:nvPr/>
                    </p:nvSpPr>
                    <p:spPr bwMode="auto">
                      <a:xfrm>
                        <a:off x="3736" y="12828"/>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F</a:t>
                        </a:r>
                      </a:p>
                    </p:txBody>
                  </p:sp>
                  <p:sp>
                    <p:nvSpPr>
                      <p:cNvPr id="32" name="Text Box 63"/>
                      <p:cNvSpPr txBox="1">
                        <a:spLocks noChangeArrowheads="1"/>
                      </p:cNvSpPr>
                      <p:nvPr/>
                    </p:nvSpPr>
                    <p:spPr bwMode="auto">
                      <a:xfrm>
                        <a:off x="4231" y="12828"/>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H</a:t>
                        </a:r>
                      </a:p>
                    </p:txBody>
                  </p:sp>
                  <p:sp>
                    <p:nvSpPr>
                      <p:cNvPr id="33" name="Text Box 64"/>
                      <p:cNvSpPr txBox="1">
                        <a:spLocks noChangeArrowheads="1"/>
                      </p:cNvSpPr>
                      <p:nvPr/>
                    </p:nvSpPr>
                    <p:spPr bwMode="auto">
                      <a:xfrm>
                        <a:off x="2671" y="12828"/>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D</a:t>
                        </a:r>
                      </a:p>
                    </p:txBody>
                  </p:sp>
                  <p:sp>
                    <p:nvSpPr>
                      <p:cNvPr id="34" name="Line 65"/>
                      <p:cNvSpPr>
                        <a:spLocks noChangeShapeType="1"/>
                      </p:cNvSpPr>
                      <p:nvPr/>
                    </p:nvSpPr>
                    <p:spPr bwMode="auto">
                      <a:xfrm flipV="1">
                        <a:off x="2806"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Line 66"/>
                      <p:cNvSpPr>
                        <a:spLocks noChangeShapeType="1"/>
                      </p:cNvSpPr>
                      <p:nvPr/>
                    </p:nvSpPr>
                    <p:spPr bwMode="auto">
                      <a:xfrm>
                        <a:off x="2806" y="12556"/>
                        <a:ext cx="15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Line 67"/>
                      <p:cNvSpPr>
                        <a:spLocks noChangeShapeType="1"/>
                      </p:cNvSpPr>
                      <p:nvPr/>
                    </p:nvSpPr>
                    <p:spPr bwMode="auto">
                      <a:xfrm flipV="1">
                        <a:off x="3331"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Line 68"/>
                      <p:cNvSpPr>
                        <a:spLocks noChangeShapeType="1"/>
                      </p:cNvSpPr>
                      <p:nvPr/>
                    </p:nvSpPr>
                    <p:spPr bwMode="auto">
                      <a:xfrm flipV="1">
                        <a:off x="3871"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Line 69"/>
                      <p:cNvSpPr>
                        <a:spLocks noChangeShapeType="1"/>
                      </p:cNvSpPr>
                      <p:nvPr/>
                    </p:nvSpPr>
                    <p:spPr bwMode="auto">
                      <a:xfrm flipV="1">
                        <a:off x="4396"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 name="Line 70"/>
                    <p:cNvSpPr>
                      <a:spLocks noChangeShapeType="1"/>
                    </p:cNvSpPr>
                    <p:nvPr/>
                  </p:nvSpPr>
                  <p:spPr bwMode="auto">
                    <a:xfrm flipV="1">
                      <a:off x="3616" y="12282"/>
                      <a:ext cx="0" cy="2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3" name="Line 71"/>
                  <p:cNvSpPr>
                    <a:spLocks noChangeShapeType="1"/>
                  </p:cNvSpPr>
                  <p:nvPr/>
                </p:nvSpPr>
                <p:spPr bwMode="auto">
                  <a:xfrm flipV="1">
                    <a:off x="3601" y="11730"/>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72"/>
                  <p:cNvSpPr>
                    <a:spLocks noChangeShapeType="1"/>
                  </p:cNvSpPr>
                  <p:nvPr/>
                </p:nvSpPr>
                <p:spPr bwMode="auto">
                  <a:xfrm>
                    <a:off x="3601" y="11730"/>
                    <a:ext cx="2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73"/>
                  <p:cNvSpPr>
                    <a:spLocks noChangeShapeType="1"/>
                  </p:cNvSpPr>
                  <p:nvPr/>
                </p:nvSpPr>
                <p:spPr bwMode="auto">
                  <a:xfrm>
                    <a:off x="5776" y="11730"/>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74"/>
                  <p:cNvSpPr>
                    <a:spLocks noChangeShapeType="1"/>
                  </p:cNvSpPr>
                  <p:nvPr/>
                </p:nvSpPr>
                <p:spPr bwMode="auto">
                  <a:xfrm flipV="1">
                    <a:off x="4681" y="11506"/>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 name="Text Box 75"/>
                <p:cNvSpPr txBox="1">
                  <a:spLocks noChangeArrowheads="1"/>
                </p:cNvSpPr>
                <p:nvPr/>
              </p:nvSpPr>
              <p:spPr bwMode="auto">
                <a:xfrm>
                  <a:off x="7891" y="14614"/>
                  <a:ext cx="285" cy="34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400">
                      <a:latin typeface="Times New Roman" panose="02020603050405020304" pitchFamily="18" charset="0"/>
                    </a:rPr>
                    <a:t>B</a:t>
                  </a:r>
                </a:p>
              </p:txBody>
            </p:sp>
            <p:sp>
              <p:nvSpPr>
                <p:cNvPr id="19" name="AutoShape 76"/>
                <p:cNvSpPr>
                  <a:spLocks noChangeArrowheads="1"/>
                </p:cNvSpPr>
                <p:nvPr/>
              </p:nvSpPr>
              <p:spPr bwMode="auto">
                <a:xfrm>
                  <a:off x="6646" y="14580"/>
                  <a:ext cx="855" cy="357"/>
                </a:xfrm>
                <a:prstGeom prst="rightArrow">
                  <a:avLst>
                    <a:gd name="adj1" fmla="val 50000"/>
                    <a:gd name="adj2" fmla="val 59874"/>
                  </a:avLst>
                </a:prstGeom>
                <a:solidFill>
                  <a:srgbClr val="00B0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grpSp>
      </p:grpSp>
    </p:spTree>
    <p:extLst>
      <p:ext uri="{BB962C8B-B14F-4D97-AF65-F5344CB8AC3E}">
        <p14:creationId xmlns:p14="http://schemas.microsoft.com/office/powerpoint/2010/main" val="1875518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3"/>
          <p:cNvSpPr>
            <a:spLocks noGrp="1" noChangeArrowheads="1"/>
          </p:cNvSpPr>
          <p:nvPr>
            <p:ph type="body" idx="1"/>
          </p:nvPr>
        </p:nvSpPr>
        <p:spPr>
          <a:xfrm>
            <a:off x="381000" y="1447800"/>
            <a:ext cx="8229600" cy="4648200"/>
          </a:xfrm>
        </p:spPr>
        <p:txBody>
          <a:bodyPr/>
          <a:lstStyle/>
          <a:p>
            <a:pPr lvl="1" eaLnBrk="1" hangingPunct="1">
              <a:lnSpc>
                <a:spcPct val="140000"/>
              </a:lnSpc>
              <a:buClr>
                <a:schemeClr val="tx1"/>
              </a:buClr>
              <a:buFont typeface="Marlett" pitchFamily="2" charset="2"/>
              <a:buChar char="2"/>
            </a:pPr>
            <a:r>
              <a:rPr lang="zh-CN" altLang="en-US" b="1" dirty="0" smtClean="0"/>
              <a:t>虚拟件</a:t>
            </a:r>
            <a:r>
              <a:rPr lang="en-US" altLang="zh-CN" b="1" dirty="0" smtClean="0"/>
              <a:t>(Phantom)</a:t>
            </a:r>
          </a:p>
          <a:p>
            <a:pPr lvl="2" eaLnBrk="1" hangingPunct="1">
              <a:lnSpc>
                <a:spcPct val="120000"/>
              </a:lnSpc>
              <a:spcBef>
                <a:spcPct val="50000"/>
              </a:spcBef>
              <a:buClr>
                <a:schemeClr val="tx1"/>
              </a:buClr>
              <a:buFont typeface="Marlett" pitchFamily="2" charset="2"/>
              <a:buChar char="2"/>
            </a:pPr>
            <a:r>
              <a:rPr lang="zh-CN" altLang="en-US" dirty="0" smtClean="0"/>
              <a:t>一种并不存在的物品，图纸上与加工过程都不出现，属于“虚构”的物品。</a:t>
            </a:r>
          </a:p>
          <a:p>
            <a:pPr lvl="2" eaLnBrk="1" hangingPunct="1">
              <a:lnSpc>
                <a:spcPct val="120000"/>
              </a:lnSpc>
              <a:spcBef>
                <a:spcPct val="50000"/>
              </a:spcBef>
              <a:buClr>
                <a:schemeClr val="tx1"/>
              </a:buClr>
              <a:buFont typeface="Marlett" pitchFamily="2" charset="2"/>
              <a:buChar char="2"/>
            </a:pPr>
            <a:r>
              <a:rPr lang="zh-CN" altLang="en-US" b="1" dirty="0" smtClean="0"/>
              <a:t>作用之一</a:t>
            </a:r>
            <a:r>
              <a:rPr lang="zh-CN" altLang="en-US" dirty="0" smtClean="0"/>
              <a:t>：一般性的业务管理使用，其作用是为了达到一定的管理目的，如组合采购、组合存储、组合发料，这样在处理业务时，计算机查询时只需要对虚拟件操作，就可以自动生成实际的业务单据。这种虚拟件甚至也可以查询到它的库存量与金额，但存货核算只针对实际的物料。</a:t>
            </a:r>
          </a:p>
        </p:txBody>
      </p:sp>
      <p:sp>
        <p:nvSpPr>
          <p:cNvPr id="15364"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3156189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 calcmode="lin" valueType="num">
                                      <p:cBhvr additive="base">
                                        <p:cTn id="19"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79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457200" y="1447800"/>
            <a:ext cx="8305800" cy="5257800"/>
          </a:xfrm>
        </p:spPr>
        <p:txBody>
          <a:bodyPr/>
          <a:lstStyle/>
          <a:p>
            <a:pPr lvl="2" eaLnBrk="1" hangingPunct="1">
              <a:buClr>
                <a:schemeClr val="tx1"/>
              </a:buClr>
              <a:buFont typeface="Marlett" pitchFamily="2" charset="2"/>
              <a:buChar char="2"/>
            </a:pPr>
            <a:r>
              <a:rPr lang="zh-CN" altLang="en-US" b="1" smtClean="0"/>
              <a:t>简化产品结构管理和计算效率</a:t>
            </a:r>
            <a:r>
              <a:rPr lang="zh-CN" altLang="en-US" smtClean="0"/>
              <a:t>。为了简化对物料清单的管理，在产品结构中虚构一个物品。如上页图所示。如果对</a:t>
            </a:r>
            <a:r>
              <a:rPr lang="en-US" altLang="zh-CN" smtClean="0"/>
              <a:t>A</a:t>
            </a:r>
            <a:r>
              <a:rPr lang="zh-CN" altLang="en-US" smtClean="0"/>
              <a:t>产品</a:t>
            </a:r>
            <a:r>
              <a:rPr lang="en-US" altLang="zh-CN" smtClean="0"/>
              <a:t>BOM</a:t>
            </a:r>
            <a:r>
              <a:rPr lang="zh-CN" altLang="en-US" smtClean="0"/>
              <a:t>的定义采用左图的方式，那么，子件</a:t>
            </a:r>
            <a:r>
              <a:rPr lang="en-US" altLang="zh-CN" smtClean="0"/>
              <a:t>B</a:t>
            </a:r>
            <a:r>
              <a:rPr lang="zh-CN" altLang="en-US" smtClean="0"/>
              <a:t>、</a:t>
            </a:r>
            <a:r>
              <a:rPr lang="en-US" altLang="zh-CN" smtClean="0"/>
              <a:t>C</a:t>
            </a:r>
            <a:r>
              <a:rPr lang="zh-CN" altLang="en-US" smtClean="0"/>
              <a:t>的</a:t>
            </a:r>
            <a:r>
              <a:rPr lang="en-US" altLang="zh-CN" smtClean="0"/>
              <a:t>BOM</a:t>
            </a:r>
            <a:r>
              <a:rPr lang="zh-CN" altLang="en-US" smtClean="0"/>
              <a:t>文件定义过程会重复引用到</a:t>
            </a:r>
            <a:r>
              <a:rPr lang="en-US" altLang="zh-CN" smtClean="0"/>
              <a:t>D</a:t>
            </a:r>
            <a:r>
              <a:rPr lang="zh-CN" altLang="en-US" smtClean="0"/>
              <a:t>、</a:t>
            </a:r>
            <a:r>
              <a:rPr lang="en-US" altLang="zh-CN" smtClean="0"/>
              <a:t>E</a:t>
            </a:r>
            <a:r>
              <a:rPr lang="zh-CN" altLang="en-US" smtClean="0"/>
              <a:t>与</a:t>
            </a:r>
            <a:r>
              <a:rPr lang="en-US" altLang="zh-CN" smtClean="0"/>
              <a:t>F</a:t>
            </a:r>
            <a:r>
              <a:rPr lang="zh-CN" altLang="en-US" smtClean="0"/>
              <a:t>物料，加大工作量，并且数据库的存储空间也会增加。而采用右图的定义方式，增加一个“虚拟件”物料</a:t>
            </a:r>
            <a:r>
              <a:rPr lang="en-US" altLang="zh-CN" smtClean="0"/>
              <a:t>K</a:t>
            </a:r>
            <a:r>
              <a:rPr lang="zh-CN" altLang="en-US" smtClean="0"/>
              <a:t>，并定义</a:t>
            </a:r>
            <a:r>
              <a:rPr lang="en-US" altLang="zh-CN" smtClean="0"/>
              <a:t>K</a:t>
            </a:r>
            <a:r>
              <a:rPr lang="zh-CN" altLang="en-US" smtClean="0"/>
              <a:t>的</a:t>
            </a:r>
            <a:r>
              <a:rPr lang="en-US" altLang="zh-CN" smtClean="0"/>
              <a:t>BOM</a:t>
            </a:r>
            <a:r>
              <a:rPr lang="zh-CN" altLang="en-US" smtClean="0"/>
              <a:t>文件，而</a:t>
            </a:r>
            <a:r>
              <a:rPr lang="en-US" altLang="zh-CN" smtClean="0"/>
              <a:t>B</a:t>
            </a:r>
            <a:r>
              <a:rPr lang="zh-CN" altLang="en-US" smtClean="0"/>
              <a:t>、</a:t>
            </a:r>
            <a:r>
              <a:rPr lang="en-US" altLang="zh-CN" smtClean="0"/>
              <a:t>C</a:t>
            </a:r>
            <a:r>
              <a:rPr lang="zh-CN" altLang="en-US" smtClean="0"/>
              <a:t>的</a:t>
            </a:r>
            <a:r>
              <a:rPr lang="en-US" altLang="zh-CN" smtClean="0"/>
              <a:t>BOM</a:t>
            </a:r>
            <a:r>
              <a:rPr lang="zh-CN" altLang="en-US" smtClean="0"/>
              <a:t>中只需要加入一个子件</a:t>
            </a:r>
            <a:r>
              <a:rPr lang="en-US" altLang="zh-CN" smtClean="0"/>
              <a:t>K</a:t>
            </a:r>
            <a:r>
              <a:rPr lang="zh-CN" altLang="en-US" smtClean="0"/>
              <a:t>，无须重复加入子件</a:t>
            </a:r>
            <a:r>
              <a:rPr lang="en-US" altLang="zh-CN" smtClean="0"/>
              <a:t>D</a:t>
            </a:r>
            <a:r>
              <a:rPr lang="zh-CN" altLang="en-US" smtClean="0"/>
              <a:t>、</a:t>
            </a:r>
            <a:r>
              <a:rPr lang="en-US" altLang="zh-CN" smtClean="0"/>
              <a:t>E</a:t>
            </a:r>
            <a:r>
              <a:rPr lang="zh-CN" altLang="en-US" smtClean="0"/>
              <a:t>与</a:t>
            </a:r>
            <a:r>
              <a:rPr lang="en-US" altLang="zh-CN" smtClean="0"/>
              <a:t>F</a:t>
            </a:r>
            <a:r>
              <a:rPr lang="zh-CN" altLang="en-US" smtClean="0"/>
              <a:t>物料，从而达到简化</a:t>
            </a:r>
            <a:r>
              <a:rPr lang="en-US" altLang="zh-CN" smtClean="0"/>
              <a:t>BOM</a:t>
            </a:r>
            <a:r>
              <a:rPr lang="zh-CN" altLang="en-US" smtClean="0"/>
              <a:t>的目的，特别是在多个</a:t>
            </a:r>
            <a:r>
              <a:rPr lang="en-US" altLang="zh-CN" smtClean="0"/>
              <a:t>BOM</a:t>
            </a:r>
            <a:r>
              <a:rPr lang="zh-CN" altLang="en-US" smtClean="0"/>
              <a:t>中有大量的相同子件重复出现，这种定义方式的优越性就更加明显。另外，如果当虚拟件的子件发生工程改变时，只影响到虚拟件这一层，不会影响此虚拟件以上的所有父项。</a:t>
            </a:r>
          </a:p>
        </p:txBody>
      </p:sp>
      <p:sp>
        <p:nvSpPr>
          <p:cNvPr id="17412"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2642202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381000" y="1447800"/>
            <a:ext cx="8229600" cy="5029200"/>
          </a:xfrm>
        </p:spPr>
        <p:txBody>
          <a:bodyPr/>
          <a:lstStyle/>
          <a:p>
            <a:pPr lvl="1" eaLnBrk="1" hangingPunct="1">
              <a:lnSpc>
                <a:spcPct val="140000"/>
              </a:lnSpc>
              <a:buClr>
                <a:schemeClr val="tx1"/>
              </a:buClr>
              <a:buFont typeface="Marlett" pitchFamily="2" charset="2"/>
              <a:buChar char="2"/>
            </a:pPr>
            <a:r>
              <a:rPr lang="zh-CN" altLang="en-US" b="1" smtClean="0"/>
              <a:t>选用件</a:t>
            </a:r>
            <a:r>
              <a:rPr lang="en-US" altLang="zh-CN" b="1" smtClean="0"/>
              <a:t>(Feature/Option)</a:t>
            </a:r>
          </a:p>
          <a:p>
            <a:pPr lvl="2" eaLnBrk="1" hangingPunct="1">
              <a:lnSpc>
                <a:spcPct val="140000"/>
              </a:lnSpc>
              <a:buClr>
                <a:schemeClr val="tx1"/>
              </a:buClr>
              <a:buFont typeface="Marlett" pitchFamily="2" charset="2"/>
              <a:buChar char="2"/>
            </a:pPr>
            <a:r>
              <a:rPr lang="zh-CN" altLang="en-US" smtClean="0"/>
              <a:t>如果组成最终产品的零组件中有一部分会按照客户的需求进行调整，那么，这些零组件被称为选用件。</a:t>
            </a:r>
          </a:p>
          <a:p>
            <a:pPr lvl="2" eaLnBrk="1" hangingPunct="1">
              <a:lnSpc>
                <a:spcPct val="140000"/>
              </a:lnSpc>
              <a:buClr>
                <a:schemeClr val="tx1"/>
              </a:buClr>
              <a:buFont typeface="Marlett" pitchFamily="2" charset="2"/>
              <a:buChar char="2"/>
            </a:pPr>
            <a:r>
              <a:rPr lang="en-US" altLang="zh-CN" smtClean="0"/>
              <a:t>Feature</a:t>
            </a:r>
            <a:r>
              <a:rPr lang="zh-CN" altLang="en-US" smtClean="0"/>
              <a:t>件：零组件是必要的组成部分，必须至少选择其中一个</a:t>
            </a:r>
          </a:p>
          <a:p>
            <a:pPr lvl="2" eaLnBrk="1" hangingPunct="1">
              <a:lnSpc>
                <a:spcPct val="140000"/>
              </a:lnSpc>
              <a:buClr>
                <a:schemeClr val="tx1"/>
              </a:buClr>
              <a:buFont typeface="Marlett" pitchFamily="2" charset="2"/>
              <a:buChar char="2"/>
            </a:pPr>
            <a:r>
              <a:rPr lang="en-US" altLang="zh-CN" smtClean="0"/>
              <a:t>Option</a:t>
            </a:r>
            <a:r>
              <a:rPr lang="zh-CN" altLang="en-US" smtClean="0"/>
              <a:t>件：零组件是非必要的组成部分，既可全选、也可多选、也可不选。</a:t>
            </a:r>
          </a:p>
        </p:txBody>
      </p:sp>
      <p:sp>
        <p:nvSpPr>
          <p:cNvPr id="18436"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1653947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3"/>
          <p:cNvSpPr>
            <a:spLocks noGrp="1" noChangeArrowheads="1"/>
          </p:cNvSpPr>
          <p:nvPr>
            <p:ph type="body" idx="1"/>
          </p:nvPr>
        </p:nvSpPr>
        <p:spPr>
          <a:xfrm>
            <a:off x="457200" y="1676400"/>
            <a:ext cx="8229600" cy="4800600"/>
          </a:xfrm>
        </p:spPr>
        <p:txBody>
          <a:bodyPr/>
          <a:lstStyle/>
          <a:p>
            <a:pPr lvl="1" eaLnBrk="1" hangingPunct="1">
              <a:lnSpc>
                <a:spcPct val="80000"/>
              </a:lnSpc>
              <a:buClr>
                <a:schemeClr val="tx1"/>
              </a:buClr>
              <a:buFont typeface="Marlett" pitchFamily="2" charset="2"/>
              <a:buChar char="2"/>
            </a:pPr>
            <a:r>
              <a:rPr lang="zh-CN" altLang="en-US" sz="2400" b="1" smtClean="0"/>
              <a:t>物料清单的种类</a:t>
            </a:r>
          </a:p>
          <a:p>
            <a:pPr lvl="2" eaLnBrk="1" hangingPunct="1">
              <a:lnSpc>
                <a:spcPct val="140000"/>
              </a:lnSpc>
              <a:buClr>
                <a:schemeClr val="tx1"/>
              </a:buClr>
              <a:buFont typeface="Marlett" pitchFamily="2" charset="2"/>
              <a:buChar char="2"/>
            </a:pPr>
            <a:r>
              <a:rPr lang="zh-CN" altLang="en-US" sz="2000" b="1" smtClean="0">
                <a:solidFill>
                  <a:srgbClr val="003366"/>
                </a:solidFill>
              </a:rPr>
              <a:t>工程设计</a:t>
            </a:r>
            <a:r>
              <a:rPr lang="en-US" altLang="zh-CN" sz="2000" b="1" smtClean="0">
                <a:solidFill>
                  <a:srgbClr val="003366"/>
                </a:solidFill>
              </a:rPr>
              <a:t>BOM</a:t>
            </a:r>
            <a:r>
              <a:rPr lang="zh-CN" altLang="en-US" sz="2000" smtClean="0"/>
              <a:t>：产品设计人员的设计输出结果，完整描述产品和零组件之间的结构和数量关系。</a:t>
            </a:r>
          </a:p>
          <a:p>
            <a:pPr lvl="2" eaLnBrk="1" hangingPunct="1">
              <a:lnSpc>
                <a:spcPct val="140000"/>
              </a:lnSpc>
              <a:spcBef>
                <a:spcPct val="50000"/>
              </a:spcBef>
              <a:buClr>
                <a:schemeClr val="tx1"/>
              </a:buClr>
              <a:buFont typeface="Marlett" pitchFamily="2" charset="2"/>
              <a:buChar char="2"/>
            </a:pPr>
            <a:r>
              <a:rPr lang="zh-CN" altLang="en-US" sz="2000" b="1" smtClean="0">
                <a:solidFill>
                  <a:srgbClr val="003366"/>
                </a:solidFill>
              </a:rPr>
              <a:t>工艺规划</a:t>
            </a:r>
            <a:r>
              <a:rPr lang="en-US" altLang="zh-CN" sz="2000" b="1" smtClean="0">
                <a:solidFill>
                  <a:srgbClr val="003366"/>
                </a:solidFill>
              </a:rPr>
              <a:t>BOM</a:t>
            </a:r>
            <a:r>
              <a:rPr lang="zh-CN" altLang="en-US" sz="2000" smtClean="0"/>
              <a:t>：综合考虑企业现有生产能力后增加各种工艺参数后形成的工作成果，是实现工程设计</a:t>
            </a:r>
            <a:r>
              <a:rPr lang="en-US" altLang="zh-CN" sz="2000" smtClean="0"/>
              <a:t>BOM</a:t>
            </a:r>
            <a:r>
              <a:rPr lang="zh-CN" altLang="en-US" sz="2000" smtClean="0"/>
              <a:t>的一种可操作的工艺技术文档，增加原辅料、加工方法、加工设备工具、加工顺序，确定物料是自制还是采购。</a:t>
            </a:r>
          </a:p>
          <a:p>
            <a:pPr lvl="2" eaLnBrk="1" hangingPunct="1">
              <a:lnSpc>
                <a:spcPct val="140000"/>
              </a:lnSpc>
              <a:spcBef>
                <a:spcPct val="50000"/>
              </a:spcBef>
              <a:buClr>
                <a:schemeClr val="tx1"/>
              </a:buClr>
              <a:buFont typeface="Marlett" pitchFamily="2" charset="2"/>
              <a:buChar char="2"/>
            </a:pPr>
            <a:r>
              <a:rPr lang="zh-CN" altLang="en-US" sz="2000" b="1" smtClean="0">
                <a:solidFill>
                  <a:srgbClr val="003366"/>
                </a:solidFill>
              </a:rPr>
              <a:t>生产制造</a:t>
            </a:r>
            <a:r>
              <a:rPr lang="en-US" altLang="zh-CN" sz="2000" b="1" smtClean="0">
                <a:solidFill>
                  <a:srgbClr val="003366"/>
                </a:solidFill>
              </a:rPr>
              <a:t>BOM</a:t>
            </a:r>
            <a:r>
              <a:rPr lang="zh-CN" altLang="en-US" sz="2000" smtClean="0"/>
              <a:t>：增加了原辅料的用料定额，确定了物料采购、加工、装配的提前期，可以作为生产制造作业计划的依据。</a:t>
            </a:r>
          </a:p>
        </p:txBody>
      </p:sp>
      <p:sp>
        <p:nvSpPr>
          <p:cNvPr id="19460"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3299118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3">
                                            <p:txEl>
                                              <p:pRg st="1" end="1"/>
                                            </p:txEl>
                                          </p:spTgt>
                                        </p:tgtEl>
                                        <p:attrNameLst>
                                          <p:attrName>style.visibility</p:attrName>
                                        </p:attrNameLst>
                                      </p:cBhvr>
                                      <p:to>
                                        <p:strVal val="visible"/>
                                      </p:to>
                                    </p:set>
                                    <p:anim calcmode="lin" valueType="num">
                                      <p:cBhvr additive="base">
                                        <p:cTn id="13"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23">
                                            <p:txEl>
                                              <p:pRg st="2" end="2"/>
                                            </p:txEl>
                                          </p:spTgt>
                                        </p:tgtEl>
                                        <p:attrNameLst>
                                          <p:attrName>style.visibility</p:attrName>
                                        </p:attrNameLst>
                                      </p:cBhvr>
                                      <p:to>
                                        <p:strVal val="visible"/>
                                      </p:to>
                                    </p:set>
                                    <p:anim calcmode="lin" valueType="num">
                                      <p:cBhvr additive="base">
                                        <p:cTn id="19"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23">
                                            <p:txEl>
                                              <p:pRg st="3" end="3"/>
                                            </p:txEl>
                                          </p:spTgt>
                                        </p:tgtEl>
                                        <p:attrNameLst>
                                          <p:attrName>style.visibility</p:attrName>
                                        </p:attrNameLst>
                                      </p:cBhvr>
                                      <p:to>
                                        <p:strVal val="visible"/>
                                      </p:to>
                                    </p:set>
                                    <p:anim calcmode="lin" valueType="num">
                                      <p:cBhvr additive="base">
                                        <p:cTn id="25"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3" name="Rectangle 3"/>
          <p:cNvSpPr>
            <a:spLocks noGrp="1" noChangeArrowheads="1"/>
          </p:cNvSpPr>
          <p:nvPr>
            <p:ph type="body" sz="half" idx="1"/>
          </p:nvPr>
        </p:nvSpPr>
        <p:spPr>
          <a:xfrm>
            <a:off x="457200" y="1676400"/>
            <a:ext cx="8458200" cy="1524000"/>
          </a:xfrm>
        </p:spPr>
        <p:txBody>
          <a:bodyPr/>
          <a:lstStyle/>
          <a:p>
            <a:pPr lvl="1" eaLnBrk="1" hangingPunct="1">
              <a:lnSpc>
                <a:spcPct val="80000"/>
              </a:lnSpc>
              <a:buClr>
                <a:schemeClr val="tx1"/>
              </a:buClr>
              <a:buFont typeface="Marlett" pitchFamily="2" charset="2"/>
              <a:buChar char="2"/>
            </a:pPr>
            <a:r>
              <a:rPr lang="zh-CN" altLang="en-US" b="1" smtClean="0"/>
              <a:t>物料清单的种类</a:t>
            </a:r>
          </a:p>
          <a:p>
            <a:pPr lvl="2" eaLnBrk="1" hangingPunct="1">
              <a:lnSpc>
                <a:spcPct val="140000"/>
              </a:lnSpc>
              <a:buClr>
                <a:schemeClr val="tx1"/>
              </a:buClr>
              <a:buFont typeface="Marlett" pitchFamily="2" charset="2"/>
              <a:buChar char="2"/>
            </a:pPr>
            <a:r>
              <a:rPr lang="zh-CN" altLang="en-US" b="1" smtClean="0">
                <a:solidFill>
                  <a:srgbClr val="003366"/>
                </a:solidFill>
              </a:rPr>
              <a:t>成本</a:t>
            </a:r>
            <a:r>
              <a:rPr lang="en-US" altLang="zh-CN" b="1" smtClean="0">
                <a:solidFill>
                  <a:srgbClr val="003366"/>
                </a:solidFill>
              </a:rPr>
              <a:t>BOM</a:t>
            </a:r>
            <a:r>
              <a:rPr lang="zh-CN" altLang="en-US" smtClean="0"/>
              <a:t>：包含了材料费用、人工费用、制造费用等标准成本数据，可以用来进行成本核算。</a:t>
            </a:r>
          </a:p>
        </p:txBody>
      </p:sp>
      <p:graphicFrame>
        <p:nvGraphicFramePr>
          <p:cNvPr id="200251" name="Group 571"/>
          <p:cNvGraphicFramePr>
            <a:graphicFrameLocks noGrp="1"/>
          </p:cNvGraphicFramePr>
          <p:nvPr>
            <p:ph sz="half" idx="2"/>
          </p:nvPr>
        </p:nvGraphicFramePr>
        <p:xfrm>
          <a:off x="762000" y="3594100"/>
          <a:ext cx="7735888" cy="2722562"/>
        </p:xfrm>
        <a:graphic>
          <a:graphicData uri="http://schemas.openxmlformats.org/drawingml/2006/table">
            <a:tbl>
              <a:tblPr/>
              <a:tblGrid>
                <a:gridCol w="704850">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822325">
                  <a:extLst>
                    <a:ext uri="{9D8B030D-6E8A-4147-A177-3AD203B41FA5}">
                      <a16:colId xmlns:a16="http://schemas.microsoft.com/office/drawing/2014/main" val="20006"/>
                    </a:ext>
                  </a:extLst>
                </a:gridCol>
                <a:gridCol w="825500">
                  <a:extLst>
                    <a:ext uri="{9D8B030D-6E8A-4147-A177-3AD203B41FA5}">
                      <a16:colId xmlns:a16="http://schemas.microsoft.com/office/drawing/2014/main" val="20007"/>
                    </a:ext>
                  </a:extLst>
                </a:gridCol>
                <a:gridCol w="774700">
                  <a:extLst>
                    <a:ext uri="{9D8B030D-6E8A-4147-A177-3AD203B41FA5}">
                      <a16:colId xmlns:a16="http://schemas.microsoft.com/office/drawing/2014/main" val="20008"/>
                    </a:ext>
                  </a:extLst>
                </a:gridCol>
                <a:gridCol w="777875">
                  <a:extLst>
                    <a:ext uri="{9D8B030D-6E8A-4147-A177-3AD203B41FA5}">
                      <a16:colId xmlns:a16="http://schemas.microsoft.com/office/drawing/2014/main" val="20009"/>
                    </a:ext>
                  </a:extLst>
                </a:gridCol>
              </a:tblGrid>
              <a:tr h="520312">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层次</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母件</a:t>
                      </a:r>
                      <a:endParaRPr kumimoji="0" lang="en-US" altLang="zh-CN" sz="1400" b="1" i="0" u="none" strike="noStrike" cap="none" normalizeH="0" baseline="0" dirty="0" smtClean="0">
                        <a:ln>
                          <a:noFill/>
                        </a:ln>
                        <a:solidFill>
                          <a:srgbClr val="000000"/>
                        </a:solidFill>
                        <a:effectLst/>
                        <a:latin typeface="Times New Roman" pitchFamily="18" charset="0"/>
                        <a:ea typeface="宋体"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代码</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子件</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子件</a:t>
                      </a:r>
                      <a:endParaRPr kumimoji="0" lang="en-US" altLang="zh-CN" sz="1400" b="1" i="0" u="none" strike="noStrike" cap="none" normalizeH="0" baseline="0" dirty="0" smtClean="0">
                        <a:ln>
                          <a:noFill/>
                        </a:ln>
                        <a:solidFill>
                          <a:srgbClr val="000000"/>
                        </a:solidFill>
                        <a:effectLst/>
                        <a:latin typeface="Times New Roman" pitchFamily="18" charset="0"/>
                        <a:ea typeface="宋体"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名称</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计量</a:t>
                      </a:r>
                      <a:endParaRPr kumimoji="0" lang="en-US" altLang="zh-CN" sz="1400" b="1" i="0" u="none" strike="noStrike" cap="none" normalizeH="0" baseline="0" dirty="0" smtClean="0">
                        <a:ln>
                          <a:noFill/>
                        </a:ln>
                        <a:solidFill>
                          <a:srgbClr val="000000"/>
                        </a:solidFill>
                        <a:effectLst/>
                        <a:latin typeface="Times New Roman" pitchFamily="18" charset="0"/>
                        <a:ea typeface="宋体"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单位</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rPr>
                        <a:t>数量</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rPr>
                        <a:t>材料费</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rPr>
                        <a:t>人工费</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间接</a:t>
                      </a:r>
                      <a:endParaRPr kumimoji="0" lang="en-US" altLang="zh-CN" sz="1400" b="1" i="0" u="none" strike="noStrike" cap="none" normalizeH="0" baseline="0" dirty="0" smtClean="0">
                        <a:ln>
                          <a:noFill/>
                        </a:ln>
                        <a:solidFill>
                          <a:srgbClr val="000000"/>
                        </a:solidFill>
                        <a:effectLst/>
                        <a:latin typeface="Times New Roman" pitchFamily="18" charset="0"/>
                        <a:ea typeface="宋体"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费用</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rPr>
                        <a:t>合计</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952">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bg2"/>
                        </a:buClr>
                        <a:buSzPct val="75000"/>
                        <a:buFont typeface="Wingdings" pitchFamily="2" charset="2"/>
                        <a:buNone/>
                        <a:tabLst/>
                      </a:pPr>
                      <a:endParaRPr kumimoji="0" lang="zh-CN"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P01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zh-CN" altLang="en-US"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圆珠笔</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zh-CN" altLang="en-US"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支</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0.05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0.01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ts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0.06</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88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P01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M01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笔帽</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个</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0.02</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0.01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88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P01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T01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笔套</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个</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88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P01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X01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笔芯</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支</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88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X01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XY02</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笔芯油</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毫升</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0.02</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88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X01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XT03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笔芯头</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个</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0.05</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588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X01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XG04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笔芯杆</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pitchFamily="2" charset="-122"/>
                        </a:rPr>
                        <a:t>个</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rPr>
                        <a:t>0.02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0.01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0.03</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0585"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7"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3700320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anim calcmode="lin" valueType="num">
                                      <p:cBhvr additive="base">
                                        <p:cTn id="7" dur="500" fill="hold"/>
                                        <p:tgtEl>
                                          <p:spTgt spid="1996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0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a:xfrm>
            <a:off x="457200" y="1676400"/>
            <a:ext cx="8229600" cy="4953000"/>
          </a:xfrm>
        </p:spPr>
        <p:txBody>
          <a:bodyPr/>
          <a:lstStyle/>
          <a:p>
            <a:pPr lvl="1" eaLnBrk="1" hangingPunct="1">
              <a:buClr>
                <a:schemeClr val="tx1"/>
              </a:buClr>
              <a:buFont typeface="Marlett" pitchFamily="2" charset="2"/>
              <a:buChar char="2"/>
            </a:pPr>
            <a:r>
              <a:rPr lang="zh-CN" altLang="en-US" b="1" smtClean="0"/>
              <a:t>物料清单的输出格式</a:t>
            </a:r>
          </a:p>
          <a:p>
            <a:pPr lvl="2" eaLnBrk="1" hangingPunct="1">
              <a:lnSpc>
                <a:spcPct val="140000"/>
              </a:lnSpc>
              <a:buClr>
                <a:schemeClr val="tx1"/>
              </a:buClr>
              <a:buFont typeface="Marlett" pitchFamily="2" charset="2"/>
              <a:buChar char="2"/>
            </a:pPr>
            <a:r>
              <a:rPr lang="en-US" altLang="zh-CN" smtClean="0"/>
              <a:t>BOM</a:t>
            </a:r>
            <a:r>
              <a:rPr lang="zh-CN" altLang="en-US" smtClean="0"/>
              <a:t>可以用于多个不同的部门，也可以用于多个不同的工作环境。</a:t>
            </a:r>
          </a:p>
          <a:p>
            <a:pPr lvl="2" eaLnBrk="1" hangingPunct="1">
              <a:lnSpc>
                <a:spcPct val="140000"/>
              </a:lnSpc>
              <a:buClr>
                <a:schemeClr val="tx1"/>
              </a:buClr>
              <a:buFont typeface="Marlett" pitchFamily="2" charset="2"/>
              <a:buChar char="2"/>
            </a:pPr>
            <a:r>
              <a:rPr lang="zh-CN" altLang="en-US" smtClean="0"/>
              <a:t>既可以采取自顶向下的分解形式提供信息</a:t>
            </a:r>
          </a:p>
          <a:p>
            <a:pPr lvl="3" eaLnBrk="1" hangingPunct="1">
              <a:lnSpc>
                <a:spcPct val="140000"/>
              </a:lnSpc>
              <a:buClr>
                <a:schemeClr val="tx1"/>
              </a:buClr>
              <a:buFont typeface="Marlett" pitchFamily="2" charset="2"/>
              <a:buChar char="2"/>
            </a:pPr>
            <a:r>
              <a:rPr lang="zh-CN" altLang="en-US" smtClean="0"/>
              <a:t>将最终产品的需求分解成零部件需求</a:t>
            </a:r>
          </a:p>
          <a:p>
            <a:pPr lvl="2" eaLnBrk="1" hangingPunct="1">
              <a:lnSpc>
                <a:spcPct val="140000"/>
              </a:lnSpc>
              <a:buClr>
                <a:schemeClr val="tx1"/>
              </a:buClr>
              <a:buFont typeface="Marlett" pitchFamily="2" charset="2"/>
              <a:buChar char="2"/>
            </a:pPr>
            <a:r>
              <a:rPr lang="zh-CN" altLang="en-US" smtClean="0"/>
              <a:t>也可以采取自底向上的跟踪形式提供信息。</a:t>
            </a:r>
          </a:p>
          <a:p>
            <a:pPr lvl="3" eaLnBrk="1" hangingPunct="1">
              <a:lnSpc>
                <a:spcPct val="140000"/>
              </a:lnSpc>
              <a:buClr>
                <a:schemeClr val="tx1"/>
              </a:buClr>
              <a:buFont typeface="Marlett" pitchFamily="2" charset="2"/>
              <a:buChar char="2"/>
            </a:pPr>
            <a:r>
              <a:rPr lang="zh-CN" altLang="en-US" smtClean="0"/>
              <a:t>下层零部件计划有问题，则可以跟踪确定生成这一计划的上层物料。</a:t>
            </a:r>
          </a:p>
          <a:p>
            <a:pPr lvl="2" eaLnBrk="1" hangingPunct="1">
              <a:lnSpc>
                <a:spcPct val="140000"/>
              </a:lnSpc>
              <a:buClr>
                <a:schemeClr val="tx1"/>
              </a:buClr>
              <a:buFont typeface="Marlett" pitchFamily="2" charset="2"/>
              <a:buChar char="2"/>
            </a:pPr>
            <a:r>
              <a:rPr lang="zh-CN" altLang="en-US" b="1" smtClean="0">
                <a:solidFill>
                  <a:srgbClr val="003366"/>
                </a:solidFill>
              </a:rPr>
              <a:t>两种类型</a:t>
            </a:r>
            <a:r>
              <a:rPr lang="zh-CN" altLang="en-US" smtClean="0"/>
              <a:t>：物料用量清单、物料用途清单。</a:t>
            </a:r>
          </a:p>
        </p:txBody>
      </p:sp>
      <p:sp>
        <p:nvSpPr>
          <p:cNvPr id="21508"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3549271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anim calcmode="lin" valueType="num">
                                      <p:cBhvr additive="base">
                                        <p:cTn id="7" dur="500" fill="hold"/>
                                        <p:tgtEl>
                                          <p:spTgt spid="187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7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395">
                                            <p:txEl>
                                              <p:pRg st="2" end="2"/>
                                            </p:txEl>
                                          </p:spTgt>
                                        </p:tgtEl>
                                        <p:attrNameLst>
                                          <p:attrName>style.visibility</p:attrName>
                                        </p:attrNameLst>
                                      </p:cBhvr>
                                      <p:to>
                                        <p:strVal val="visible"/>
                                      </p:to>
                                    </p:set>
                                    <p:anim calcmode="lin" valueType="num">
                                      <p:cBhvr additive="base">
                                        <p:cTn id="13" dur="500" fill="hold"/>
                                        <p:tgtEl>
                                          <p:spTgt spid="1873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7395">
                                            <p:txEl>
                                              <p:pRg st="3" end="3"/>
                                            </p:txEl>
                                          </p:spTgt>
                                        </p:tgtEl>
                                        <p:attrNameLst>
                                          <p:attrName>style.visibility</p:attrName>
                                        </p:attrNameLst>
                                      </p:cBhvr>
                                      <p:to>
                                        <p:strVal val="visible"/>
                                      </p:to>
                                    </p:set>
                                    <p:anim calcmode="lin" valueType="num">
                                      <p:cBhvr additive="base">
                                        <p:cTn id="19" dur="500" fill="hold"/>
                                        <p:tgtEl>
                                          <p:spTgt spid="1873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7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7395">
                                            <p:txEl>
                                              <p:pRg st="4" end="4"/>
                                            </p:txEl>
                                          </p:spTgt>
                                        </p:tgtEl>
                                        <p:attrNameLst>
                                          <p:attrName>style.visibility</p:attrName>
                                        </p:attrNameLst>
                                      </p:cBhvr>
                                      <p:to>
                                        <p:strVal val="visible"/>
                                      </p:to>
                                    </p:set>
                                    <p:anim calcmode="lin" valueType="num">
                                      <p:cBhvr additive="base">
                                        <p:cTn id="25" dur="500" fill="hold"/>
                                        <p:tgtEl>
                                          <p:spTgt spid="1873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7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7395">
                                            <p:txEl>
                                              <p:pRg st="5" end="5"/>
                                            </p:txEl>
                                          </p:spTgt>
                                        </p:tgtEl>
                                        <p:attrNameLst>
                                          <p:attrName>style.visibility</p:attrName>
                                        </p:attrNameLst>
                                      </p:cBhvr>
                                      <p:to>
                                        <p:strVal val="visible"/>
                                      </p:to>
                                    </p:set>
                                    <p:anim calcmode="lin" valueType="num">
                                      <p:cBhvr additive="base">
                                        <p:cTn id="31" dur="500" fill="hold"/>
                                        <p:tgtEl>
                                          <p:spTgt spid="1873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7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7395">
                                            <p:txEl>
                                              <p:pRg st="6" end="6"/>
                                            </p:txEl>
                                          </p:spTgt>
                                        </p:tgtEl>
                                        <p:attrNameLst>
                                          <p:attrName>style.visibility</p:attrName>
                                        </p:attrNameLst>
                                      </p:cBhvr>
                                      <p:to>
                                        <p:strVal val="visible"/>
                                      </p:to>
                                    </p:set>
                                    <p:anim calcmode="lin" valueType="num">
                                      <p:cBhvr additive="base">
                                        <p:cTn id="37" dur="500" fill="hold"/>
                                        <p:tgtEl>
                                          <p:spTgt spid="18739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73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85800"/>
            <a:ext cx="8229600" cy="609600"/>
          </a:xfrm>
        </p:spPr>
        <p:txBody>
          <a:bodyPr/>
          <a:lstStyle/>
          <a:p>
            <a:pPr algn="ct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 </a:t>
            </a:r>
            <a:r>
              <a:rPr lang="zh-CN" altLang="en-US" sz="3600" b="1" dirty="0" smtClean="0">
                <a:solidFill>
                  <a:srgbClr val="FF0000"/>
                </a:solidFill>
                <a:effectLst>
                  <a:outerShdw blurRad="38100" dist="38100" dir="2700000" algn="tl">
                    <a:srgbClr val="C0C0C0"/>
                  </a:outerShdw>
                </a:effectLst>
                <a:latin typeface="Times New Roman" pitchFamily="18" charset="0"/>
              </a:rPr>
              <a:t>物料需求计划</a:t>
            </a:r>
          </a:p>
        </p:txBody>
      </p:sp>
      <p:sp>
        <p:nvSpPr>
          <p:cNvPr id="104451" name="Rectangle 3"/>
          <p:cNvSpPr>
            <a:spLocks noGrp="1" noChangeArrowheads="1"/>
          </p:cNvSpPr>
          <p:nvPr>
            <p:ph type="body" idx="1"/>
          </p:nvPr>
        </p:nvSpPr>
        <p:spPr>
          <a:xfrm>
            <a:off x="2438400" y="2438400"/>
            <a:ext cx="4267200" cy="914400"/>
          </a:xfrm>
        </p:spPr>
        <p:txBody>
          <a:bodyPr/>
          <a:lstStyle/>
          <a:p>
            <a:pPr marL="0" indent="0" algn="ctr" eaLnBrk="1" hangingPunct="1">
              <a:lnSpc>
                <a:spcPct val="180000"/>
              </a:lnSpc>
              <a:buClr>
                <a:schemeClr val="tx1"/>
              </a:buClr>
              <a:buFont typeface="Wingdings" panose="05000000000000000000" pitchFamily="2" charset="2"/>
              <a:buNone/>
              <a:defRPr/>
            </a:pPr>
            <a:r>
              <a:rPr lang="zh-CN" altLang="en-US" b="1" dirty="0" smtClean="0">
                <a:solidFill>
                  <a:schemeClr val="accent5">
                    <a:lumMod val="50000"/>
                  </a:schemeClr>
                </a:solidFill>
                <a:effectLst>
                  <a:outerShdw blurRad="38100" dist="38100" dir="2700000" algn="tl">
                    <a:srgbClr val="C0C0C0"/>
                  </a:outerShdw>
                </a:effectLst>
                <a:latin typeface="Times New Roman" pitchFamily="18" charset="0"/>
              </a:rPr>
              <a:t>案例导入：水性笔生产</a:t>
            </a:r>
          </a:p>
        </p:txBody>
      </p:sp>
      <p:sp>
        <p:nvSpPr>
          <p:cNvPr id="512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
        <p:nvSpPr>
          <p:cNvPr id="5" name="Rectangle 3"/>
          <p:cNvSpPr txBox="1">
            <a:spLocks noChangeArrowheads="1"/>
          </p:cNvSpPr>
          <p:nvPr/>
        </p:nvSpPr>
        <p:spPr bwMode="auto">
          <a:xfrm>
            <a:off x="1409700" y="4724400"/>
            <a:ext cx="632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gn="ctr" eaLnBrk="1" hangingPunct="1">
              <a:lnSpc>
                <a:spcPct val="180000"/>
              </a:lnSpc>
              <a:buClr>
                <a:schemeClr val="tx1"/>
              </a:buClr>
              <a:buFont typeface="Wingdings" panose="05000000000000000000" pitchFamily="2" charset="2"/>
              <a:buNone/>
              <a:defRPr/>
            </a:pPr>
            <a:r>
              <a:rPr lang="zh-CN" altLang="en-US" b="1" kern="0" dirty="0" smtClean="0">
                <a:solidFill>
                  <a:schemeClr val="accent5">
                    <a:lumMod val="50000"/>
                  </a:schemeClr>
                </a:solidFill>
                <a:effectLst>
                  <a:outerShdw blurRad="38100" dist="38100" dir="2700000" algn="tl">
                    <a:srgbClr val="C0C0C0"/>
                  </a:outerShdw>
                </a:effectLst>
                <a:latin typeface="Times New Roman" pitchFamily="18" charset="0"/>
              </a:rPr>
              <a:t>提出问题：该备哪些料？如何备料？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 calcmode="lin" valueType="num">
                                      <p:cBhvr additive="base">
                                        <p:cTn id="12"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44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5" name="Rectangle 3"/>
          <p:cNvSpPr>
            <a:spLocks noGrp="1" noChangeArrowheads="1"/>
          </p:cNvSpPr>
          <p:nvPr>
            <p:ph type="body" idx="1"/>
          </p:nvPr>
        </p:nvSpPr>
        <p:spPr>
          <a:xfrm>
            <a:off x="457200" y="1676400"/>
            <a:ext cx="8229600" cy="4953000"/>
          </a:xfrm>
        </p:spPr>
        <p:txBody>
          <a:bodyPr/>
          <a:lstStyle/>
          <a:p>
            <a:pPr lvl="1" eaLnBrk="1" hangingPunct="1">
              <a:buClr>
                <a:schemeClr val="tx1"/>
              </a:buClr>
              <a:buFont typeface="Marlett" pitchFamily="2" charset="2"/>
              <a:buChar char="2"/>
            </a:pPr>
            <a:r>
              <a:rPr lang="zh-CN" altLang="en-US" b="1" smtClean="0"/>
              <a:t>物料清单的输出格式</a:t>
            </a:r>
          </a:p>
          <a:p>
            <a:pPr lvl="2" eaLnBrk="1" hangingPunct="1">
              <a:lnSpc>
                <a:spcPct val="140000"/>
              </a:lnSpc>
              <a:buClr>
                <a:schemeClr val="tx1"/>
              </a:buClr>
              <a:buFont typeface="Marlett" pitchFamily="2" charset="2"/>
              <a:buChar char="2"/>
            </a:pPr>
            <a:r>
              <a:rPr lang="zh-CN" altLang="en-US" smtClean="0"/>
              <a:t>物料用量清单</a:t>
            </a:r>
          </a:p>
          <a:p>
            <a:pPr lvl="3" eaLnBrk="1" hangingPunct="1">
              <a:lnSpc>
                <a:spcPct val="140000"/>
              </a:lnSpc>
              <a:buClr>
                <a:schemeClr val="tx1"/>
              </a:buClr>
              <a:buFont typeface="Marlett" pitchFamily="2" charset="2"/>
              <a:buChar char="2"/>
            </a:pPr>
            <a:r>
              <a:rPr lang="zh-CN" altLang="en-US" smtClean="0"/>
              <a:t>单阶</a:t>
            </a:r>
            <a:r>
              <a:rPr lang="en-US" altLang="zh-CN" smtClean="0"/>
              <a:t>BOM</a:t>
            </a:r>
            <a:r>
              <a:rPr lang="zh-CN" altLang="en-US" smtClean="0"/>
              <a:t>展开</a:t>
            </a:r>
          </a:p>
          <a:p>
            <a:pPr lvl="3" eaLnBrk="1" hangingPunct="1">
              <a:lnSpc>
                <a:spcPct val="140000"/>
              </a:lnSpc>
              <a:buClr>
                <a:schemeClr val="tx1"/>
              </a:buClr>
              <a:buFont typeface="Marlett" pitchFamily="2" charset="2"/>
              <a:buChar char="2"/>
            </a:pPr>
            <a:r>
              <a:rPr lang="zh-CN" altLang="en-US" smtClean="0"/>
              <a:t>多阶</a:t>
            </a:r>
            <a:r>
              <a:rPr lang="en-US" altLang="zh-CN" smtClean="0"/>
              <a:t>BOM</a:t>
            </a:r>
            <a:r>
              <a:rPr lang="zh-CN" altLang="en-US" smtClean="0"/>
              <a:t>展开</a:t>
            </a:r>
          </a:p>
          <a:p>
            <a:pPr lvl="3" eaLnBrk="1" hangingPunct="1">
              <a:lnSpc>
                <a:spcPct val="140000"/>
              </a:lnSpc>
              <a:buClr>
                <a:schemeClr val="tx1"/>
              </a:buClr>
              <a:buFont typeface="Marlett" pitchFamily="2" charset="2"/>
              <a:buChar char="2"/>
            </a:pPr>
            <a:r>
              <a:rPr lang="zh-CN" altLang="en-US" smtClean="0"/>
              <a:t>尾阶</a:t>
            </a:r>
            <a:r>
              <a:rPr lang="en-US" altLang="zh-CN" smtClean="0"/>
              <a:t>BOM</a:t>
            </a:r>
            <a:r>
              <a:rPr lang="zh-CN" altLang="en-US" smtClean="0"/>
              <a:t>展开</a:t>
            </a:r>
          </a:p>
          <a:p>
            <a:pPr lvl="2" eaLnBrk="1" hangingPunct="1">
              <a:lnSpc>
                <a:spcPct val="140000"/>
              </a:lnSpc>
              <a:buClr>
                <a:schemeClr val="tx1"/>
              </a:buClr>
              <a:buFont typeface="Marlett" pitchFamily="2" charset="2"/>
              <a:buChar char="2"/>
            </a:pPr>
            <a:r>
              <a:rPr lang="zh-CN" altLang="en-US" smtClean="0"/>
              <a:t>物料用途清单：物料被哪些高阶的物料使用。</a:t>
            </a:r>
          </a:p>
          <a:p>
            <a:pPr lvl="3" eaLnBrk="1" hangingPunct="1">
              <a:lnSpc>
                <a:spcPct val="140000"/>
              </a:lnSpc>
              <a:buClr>
                <a:schemeClr val="tx1"/>
              </a:buClr>
              <a:buFont typeface="Marlett" pitchFamily="2" charset="2"/>
              <a:buChar char="2"/>
            </a:pPr>
            <a:r>
              <a:rPr lang="zh-CN" altLang="en-US" smtClean="0"/>
              <a:t>单阶物料用途清单</a:t>
            </a:r>
          </a:p>
          <a:p>
            <a:pPr lvl="3" eaLnBrk="1" hangingPunct="1">
              <a:lnSpc>
                <a:spcPct val="140000"/>
              </a:lnSpc>
              <a:buClr>
                <a:schemeClr val="tx1"/>
              </a:buClr>
              <a:buFont typeface="Marlett" pitchFamily="2" charset="2"/>
              <a:buChar char="2"/>
            </a:pPr>
            <a:r>
              <a:rPr lang="zh-CN" altLang="en-US" smtClean="0"/>
              <a:t>多阶物料用途清单</a:t>
            </a:r>
          </a:p>
          <a:p>
            <a:pPr lvl="3" eaLnBrk="1" hangingPunct="1">
              <a:lnSpc>
                <a:spcPct val="140000"/>
              </a:lnSpc>
              <a:buClr>
                <a:schemeClr val="tx1"/>
              </a:buClr>
              <a:buFont typeface="Marlett" pitchFamily="2" charset="2"/>
              <a:buChar char="2"/>
            </a:pPr>
            <a:r>
              <a:rPr lang="zh-CN" altLang="en-US" smtClean="0"/>
              <a:t>尾阶物料用途清单</a:t>
            </a:r>
          </a:p>
        </p:txBody>
      </p:sp>
      <p:sp>
        <p:nvSpPr>
          <p:cNvPr id="22532"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523649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 calcmode="lin" valueType="num">
                                      <p:cBhvr additive="base">
                                        <p:cTn id="7" dur="500" fill="hold"/>
                                        <p:tgtEl>
                                          <p:spTgt spid="2027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2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anim calcmode="lin" valueType="num">
                                      <p:cBhvr additive="base">
                                        <p:cTn id="13" dur="500" fill="hold"/>
                                        <p:tgtEl>
                                          <p:spTgt spid="2027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2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2755">
                                            <p:txEl>
                                              <p:pRg st="3" end="3"/>
                                            </p:txEl>
                                          </p:spTgt>
                                        </p:tgtEl>
                                        <p:attrNameLst>
                                          <p:attrName>style.visibility</p:attrName>
                                        </p:attrNameLst>
                                      </p:cBhvr>
                                      <p:to>
                                        <p:strVal val="visible"/>
                                      </p:to>
                                    </p:set>
                                    <p:anim calcmode="lin" valueType="num">
                                      <p:cBhvr additive="base">
                                        <p:cTn id="19" dur="500" fill="hold"/>
                                        <p:tgtEl>
                                          <p:spTgt spid="20275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2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2755">
                                            <p:txEl>
                                              <p:pRg st="4" end="4"/>
                                            </p:txEl>
                                          </p:spTgt>
                                        </p:tgtEl>
                                        <p:attrNameLst>
                                          <p:attrName>style.visibility</p:attrName>
                                        </p:attrNameLst>
                                      </p:cBhvr>
                                      <p:to>
                                        <p:strVal val="visible"/>
                                      </p:to>
                                    </p:set>
                                    <p:anim calcmode="lin" valueType="num">
                                      <p:cBhvr additive="base">
                                        <p:cTn id="25" dur="500" fill="hold"/>
                                        <p:tgtEl>
                                          <p:spTgt spid="2027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2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2755">
                                            <p:txEl>
                                              <p:pRg st="5" end="5"/>
                                            </p:txEl>
                                          </p:spTgt>
                                        </p:tgtEl>
                                        <p:attrNameLst>
                                          <p:attrName>style.visibility</p:attrName>
                                        </p:attrNameLst>
                                      </p:cBhvr>
                                      <p:to>
                                        <p:strVal val="visible"/>
                                      </p:to>
                                    </p:set>
                                    <p:anim calcmode="lin" valueType="num">
                                      <p:cBhvr additive="base">
                                        <p:cTn id="31" dur="500" fill="hold"/>
                                        <p:tgtEl>
                                          <p:spTgt spid="20275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2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2755">
                                            <p:txEl>
                                              <p:pRg st="6" end="6"/>
                                            </p:txEl>
                                          </p:spTgt>
                                        </p:tgtEl>
                                        <p:attrNameLst>
                                          <p:attrName>style.visibility</p:attrName>
                                        </p:attrNameLst>
                                      </p:cBhvr>
                                      <p:to>
                                        <p:strVal val="visible"/>
                                      </p:to>
                                    </p:set>
                                    <p:anim calcmode="lin" valueType="num">
                                      <p:cBhvr additive="base">
                                        <p:cTn id="37" dur="500" fill="hold"/>
                                        <p:tgtEl>
                                          <p:spTgt spid="20275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27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2755">
                                            <p:txEl>
                                              <p:pRg st="7" end="7"/>
                                            </p:txEl>
                                          </p:spTgt>
                                        </p:tgtEl>
                                        <p:attrNameLst>
                                          <p:attrName>style.visibility</p:attrName>
                                        </p:attrNameLst>
                                      </p:cBhvr>
                                      <p:to>
                                        <p:strVal val="visible"/>
                                      </p:to>
                                    </p:set>
                                    <p:anim calcmode="lin" valueType="num">
                                      <p:cBhvr additive="base">
                                        <p:cTn id="43" dur="500" fill="hold"/>
                                        <p:tgtEl>
                                          <p:spTgt spid="20275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27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2755">
                                            <p:txEl>
                                              <p:pRg st="8" end="8"/>
                                            </p:txEl>
                                          </p:spTgt>
                                        </p:tgtEl>
                                        <p:attrNameLst>
                                          <p:attrName>style.visibility</p:attrName>
                                        </p:attrNameLst>
                                      </p:cBhvr>
                                      <p:to>
                                        <p:strVal val="visible"/>
                                      </p:to>
                                    </p:set>
                                    <p:anim calcmode="lin" valueType="num">
                                      <p:cBhvr additive="base">
                                        <p:cTn id="49" dur="500" fill="hold"/>
                                        <p:tgtEl>
                                          <p:spTgt spid="20275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27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638300"/>
            <a:ext cx="7170737" cy="49149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180805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txBox="1">
            <a:spLocks noChangeArrowheads="1"/>
          </p:cNvSpPr>
          <p:nvPr/>
        </p:nvSpPr>
        <p:spPr bwMode="auto">
          <a:xfrm>
            <a:off x="457200" y="16764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buClr>
                <a:schemeClr val="tx1"/>
              </a:buClr>
              <a:buFont typeface="Marlett" pitchFamily="2" charset="2"/>
              <a:buChar char="2"/>
            </a:pPr>
            <a:r>
              <a:rPr lang="zh-CN" altLang="en-US" b="1"/>
              <a:t>物料清单的输出格式</a:t>
            </a:r>
          </a:p>
          <a:p>
            <a:pPr lvl="2" eaLnBrk="1" hangingPunct="1">
              <a:lnSpc>
                <a:spcPct val="140000"/>
              </a:lnSpc>
              <a:buClr>
                <a:schemeClr val="tx1"/>
              </a:buClr>
              <a:buFont typeface="Marlett" pitchFamily="2" charset="2"/>
              <a:buChar char="2"/>
            </a:pPr>
            <a:r>
              <a:rPr lang="zh-CN" altLang="en-US"/>
              <a:t>单阶</a:t>
            </a:r>
            <a:r>
              <a:rPr lang="en-US" altLang="zh-CN"/>
              <a:t>BOM</a:t>
            </a:r>
            <a:r>
              <a:rPr lang="zh-CN" altLang="en-US"/>
              <a:t>展开</a:t>
            </a:r>
            <a:endParaRPr lang="en-US" altLang="zh-CN"/>
          </a:p>
          <a:p>
            <a:pPr lvl="2" eaLnBrk="1" hangingPunct="1">
              <a:lnSpc>
                <a:spcPct val="140000"/>
              </a:lnSpc>
              <a:buClr>
                <a:schemeClr val="tx1"/>
              </a:buClr>
              <a:buFont typeface="Wingdings" panose="05000000000000000000" pitchFamily="2" charset="2"/>
              <a:buNone/>
            </a:pPr>
            <a:r>
              <a:rPr lang="zh-CN" altLang="en-US" sz="1400"/>
              <a:t>父项编码：</a:t>
            </a:r>
            <a:r>
              <a:rPr lang="en-US" altLang="zh-CN" sz="1400"/>
              <a:t>2062835    </a:t>
            </a:r>
            <a:r>
              <a:rPr lang="zh-CN" altLang="en-US" sz="1400"/>
              <a:t>父项名称：前轴</a:t>
            </a:r>
            <a:endParaRPr lang="en-US" altLang="zh-CN" sz="1400"/>
          </a:p>
          <a:p>
            <a:pPr lvl="2" eaLnBrk="1" hangingPunct="1">
              <a:lnSpc>
                <a:spcPct val="140000"/>
              </a:lnSpc>
              <a:buClr>
                <a:schemeClr val="tx1"/>
              </a:buClr>
              <a:buFont typeface="Marlett" pitchFamily="2" charset="2"/>
              <a:buChar char="2"/>
            </a:pPr>
            <a:endParaRPr lang="en-US" altLang="zh-CN"/>
          </a:p>
          <a:p>
            <a:pPr lvl="2" eaLnBrk="1" hangingPunct="1">
              <a:lnSpc>
                <a:spcPct val="140000"/>
              </a:lnSpc>
              <a:buClr>
                <a:schemeClr val="tx1"/>
              </a:buClr>
              <a:buFont typeface="Marlett" pitchFamily="2" charset="2"/>
              <a:buChar char="2"/>
            </a:pPr>
            <a:endParaRPr lang="zh-CN" altLang="en-US"/>
          </a:p>
        </p:txBody>
      </p:sp>
      <p:graphicFrame>
        <p:nvGraphicFramePr>
          <p:cNvPr id="10" name="表格 9"/>
          <p:cNvGraphicFramePr>
            <a:graphicFrameLocks noGrp="1"/>
          </p:cNvGraphicFramePr>
          <p:nvPr/>
        </p:nvGraphicFramePr>
        <p:xfrm>
          <a:off x="1371600" y="3124200"/>
          <a:ext cx="6553197" cy="3336921"/>
        </p:xfrm>
        <a:graphic>
          <a:graphicData uri="http://schemas.openxmlformats.org/drawingml/2006/table">
            <a:tbl>
              <a:tblPr firstRow="1" bandRow="1">
                <a:tableStyleId>{5C22544A-7EE6-4342-B048-85BDC9FD1C3A}</a:tableStyleId>
              </a:tblPr>
              <a:tblGrid>
                <a:gridCol w="936171">
                  <a:extLst>
                    <a:ext uri="{9D8B030D-6E8A-4147-A177-3AD203B41FA5}">
                      <a16:colId xmlns:a16="http://schemas.microsoft.com/office/drawing/2014/main" val="20000"/>
                    </a:ext>
                  </a:extLst>
                </a:gridCol>
                <a:gridCol w="936171">
                  <a:extLst>
                    <a:ext uri="{9D8B030D-6E8A-4147-A177-3AD203B41FA5}">
                      <a16:colId xmlns:a16="http://schemas.microsoft.com/office/drawing/2014/main" val="20001"/>
                    </a:ext>
                  </a:extLst>
                </a:gridCol>
                <a:gridCol w="936171">
                  <a:extLst>
                    <a:ext uri="{9D8B030D-6E8A-4147-A177-3AD203B41FA5}">
                      <a16:colId xmlns:a16="http://schemas.microsoft.com/office/drawing/2014/main" val="20002"/>
                    </a:ext>
                  </a:extLst>
                </a:gridCol>
                <a:gridCol w="936171">
                  <a:extLst>
                    <a:ext uri="{9D8B030D-6E8A-4147-A177-3AD203B41FA5}">
                      <a16:colId xmlns:a16="http://schemas.microsoft.com/office/drawing/2014/main" val="20003"/>
                    </a:ext>
                  </a:extLst>
                </a:gridCol>
                <a:gridCol w="936171">
                  <a:extLst>
                    <a:ext uri="{9D8B030D-6E8A-4147-A177-3AD203B41FA5}">
                      <a16:colId xmlns:a16="http://schemas.microsoft.com/office/drawing/2014/main" val="20004"/>
                    </a:ext>
                  </a:extLst>
                </a:gridCol>
                <a:gridCol w="936171">
                  <a:extLst>
                    <a:ext uri="{9D8B030D-6E8A-4147-A177-3AD203B41FA5}">
                      <a16:colId xmlns:a16="http://schemas.microsoft.com/office/drawing/2014/main" val="20005"/>
                    </a:ext>
                  </a:extLst>
                </a:gridCol>
                <a:gridCol w="936171">
                  <a:extLst>
                    <a:ext uri="{9D8B030D-6E8A-4147-A177-3AD203B41FA5}">
                      <a16:colId xmlns:a16="http://schemas.microsoft.com/office/drawing/2014/main" val="20006"/>
                    </a:ext>
                  </a:extLst>
                </a:gridCol>
              </a:tblGrid>
              <a:tr h="370769">
                <a:tc>
                  <a:txBody>
                    <a:bodyPr/>
                    <a:lstStyle/>
                    <a:p>
                      <a:pPr algn="ctr"/>
                      <a:r>
                        <a:rPr lang="zh-CN" altLang="en-US" sz="1400" dirty="0" smtClean="0">
                          <a:solidFill>
                            <a:schemeClr val="tx1"/>
                          </a:solidFill>
                        </a:rPr>
                        <a:t>序号</a:t>
                      </a:r>
                      <a:endParaRPr lang="zh-CN" altLang="en-US" sz="1400" dirty="0">
                        <a:solidFill>
                          <a:schemeClr val="tx1"/>
                        </a:solidFill>
                      </a:endParaRPr>
                    </a:p>
                  </a:txBody>
                  <a:tcPr marT="45711" marB="45711"/>
                </a:tc>
                <a:tc>
                  <a:txBody>
                    <a:bodyPr/>
                    <a:lstStyle/>
                    <a:p>
                      <a:pPr algn="ctr"/>
                      <a:r>
                        <a:rPr lang="zh-CN" altLang="en-US" sz="1400" dirty="0" smtClean="0">
                          <a:solidFill>
                            <a:schemeClr val="tx1"/>
                          </a:solidFill>
                        </a:rPr>
                        <a:t>父项编码</a:t>
                      </a:r>
                      <a:endParaRPr lang="zh-CN" altLang="en-US" sz="1400" dirty="0">
                        <a:solidFill>
                          <a:schemeClr val="tx1"/>
                        </a:solidFill>
                      </a:endParaRPr>
                    </a:p>
                  </a:txBody>
                  <a:tcPr marT="45711" marB="45711"/>
                </a:tc>
                <a:tc>
                  <a:txBody>
                    <a:bodyPr/>
                    <a:lstStyle/>
                    <a:p>
                      <a:pPr algn="ctr"/>
                      <a:r>
                        <a:rPr lang="zh-CN" altLang="en-US" sz="1400" dirty="0" smtClean="0">
                          <a:solidFill>
                            <a:schemeClr val="tx1"/>
                          </a:solidFill>
                        </a:rPr>
                        <a:t>子项编码</a:t>
                      </a:r>
                      <a:endParaRPr lang="zh-CN" altLang="en-US" sz="1400" dirty="0">
                        <a:solidFill>
                          <a:schemeClr val="tx1"/>
                        </a:solidFill>
                      </a:endParaRPr>
                    </a:p>
                  </a:txBody>
                  <a:tcPr marT="45711" marB="45711"/>
                </a:tc>
                <a:tc>
                  <a:txBody>
                    <a:bodyPr/>
                    <a:lstStyle/>
                    <a:p>
                      <a:pPr algn="ctr"/>
                      <a:r>
                        <a:rPr lang="zh-CN" altLang="en-US" sz="1400" dirty="0" smtClean="0">
                          <a:solidFill>
                            <a:schemeClr val="tx1"/>
                          </a:solidFill>
                        </a:rPr>
                        <a:t>子项名称</a:t>
                      </a:r>
                      <a:endParaRPr lang="zh-CN" altLang="en-US" sz="1400" dirty="0">
                        <a:solidFill>
                          <a:schemeClr val="tx1"/>
                        </a:solidFill>
                      </a:endParaRPr>
                    </a:p>
                  </a:txBody>
                  <a:tcPr marT="45711" marB="45711"/>
                </a:tc>
                <a:tc>
                  <a:txBody>
                    <a:bodyPr/>
                    <a:lstStyle/>
                    <a:p>
                      <a:pPr algn="ctr"/>
                      <a:r>
                        <a:rPr lang="zh-CN" altLang="en-US" sz="1400" dirty="0" smtClean="0">
                          <a:solidFill>
                            <a:schemeClr val="tx1"/>
                          </a:solidFill>
                        </a:rPr>
                        <a:t>计量单位</a:t>
                      </a:r>
                      <a:endParaRPr lang="zh-CN" altLang="en-US" sz="1400" dirty="0">
                        <a:solidFill>
                          <a:schemeClr val="tx1"/>
                        </a:solidFill>
                      </a:endParaRPr>
                    </a:p>
                  </a:txBody>
                  <a:tcPr marT="45711" marB="45711"/>
                </a:tc>
                <a:tc>
                  <a:txBody>
                    <a:bodyPr/>
                    <a:lstStyle/>
                    <a:p>
                      <a:pPr algn="ctr"/>
                      <a:r>
                        <a:rPr lang="zh-CN" altLang="en-US" sz="1400" dirty="0" smtClean="0">
                          <a:solidFill>
                            <a:schemeClr val="tx1"/>
                          </a:solidFill>
                        </a:rPr>
                        <a:t>单位用量</a:t>
                      </a:r>
                      <a:endParaRPr lang="zh-CN" altLang="en-US" sz="1400" dirty="0">
                        <a:solidFill>
                          <a:schemeClr val="tx1"/>
                        </a:solidFill>
                      </a:endParaRPr>
                    </a:p>
                  </a:txBody>
                  <a:tcPr marT="45711" marB="45711"/>
                </a:tc>
                <a:tc>
                  <a:txBody>
                    <a:bodyPr/>
                    <a:lstStyle/>
                    <a:p>
                      <a:pPr algn="ctr"/>
                      <a:r>
                        <a:rPr lang="zh-CN" altLang="en-US" sz="1400" dirty="0" smtClean="0">
                          <a:solidFill>
                            <a:schemeClr val="tx1"/>
                          </a:solidFill>
                        </a:rPr>
                        <a:t>描述</a:t>
                      </a:r>
                      <a:endParaRPr lang="zh-CN" altLang="en-US" sz="1400" dirty="0">
                        <a:solidFill>
                          <a:schemeClr val="tx1"/>
                        </a:solidFill>
                      </a:endParaRPr>
                    </a:p>
                  </a:txBody>
                  <a:tcPr marT="45711" marB="45711"/>
                </a:tc>
                <a:extLst>
                  <a:ext uri="{0D108BD9-81ED-4DB2-BD59-A6C34878D82A}">
                    <a16:rowId xmlns:a16="http://schemas.microsoft.com/office/drawing/2014/main" val="10000"/>
                  </a:ext>
                </a:extLst>
              </a:tr>
              <a:tr h="370769">
                <a:tc>
                  <a:txBody>
                    <a:bodyPr/>
                    <a:lstStyle/>
                    <a:p>
                      <a:pPr algn="ctr"/>
                      <a:r>
                        <a:rPr lang="en-US" altLang="zh-CN" sz="1400" dirty="0" smtClean="0"/>
                        <a:t>1</a:t>
                      </a:r>
                      <a:endParaRPr lang="zh-CN" altLang="en-US" sz="1400" dirty="0"/>
                    </a:p>
                  </a:txBody>
                  <a:tcPr marT="45711" marB="45711"/>
                </a:tc>
                <a:tc>
                  <a:txBody>
                    <a:bodyPr/>
                    <a:lstStyle/>
                    <a:p>
                      <a:pPr algn="ctr"/>
                      <a:r>
                        <a:rPr lang="en-US" altLang="zh-CN" sz="1400" dirty="0" smtClean="0"/>
                        <a:t>2062835</a:t>
                      </a:r>
                      <a:endParaRPr lang="zh-CN" altLang="en-US" sz="1400" dirty="0"/>
                    </a:p>
                  </a:txBody>
                  <a:tcPr marT="45711" marB="45711"/>
                </a:tc>
                <a:tc>
                  <a:txBody>
                    <a:bodyPr/>
                    <a:lstStyle/>
                    <a:p>
                      <a:pPr algn="ctr"/>
                      <a:r>
                        <a:rPr lang="en-US" altLang="zh-CN" sz="1400" dirty="0" smtClean="0"/>
                        <a:t>2067612</a:t>
                      </a:r>
                      <a:endParaRPr lang="zh-CN" altLang="en-US" sz="1400" dirty="0"/>
                    </a:p>
                  </a:txBody>
                  <a:tcPr marT="45711" marB="45711"/>
                </a:tc>
                <a:tc>
                  <a:txBody>
                    <a:bodyPr/>
                    <a:lstStyle/>
                    <a:p>
                      <a:pPr algn="ctr"/>
                      <a:r>
                        <a:rPr lang="zh-CN" altLang="en-US" sz="1400" dirty="0" smtClean="0"/>
                        <a:t>前轴身</a:t>
                      </a:r>
                      <a:endParaRPr lang="zh-CN" altLang="en-US" sz="1400" dirty="0"/>
                    </a:p>
                  </a:txBody>
                  <a:tcPr marT="45711" marB="45711"/>
                </a:tc>
                <a:tc>
                  <a:txBody>
                    <a:bodyPr/>
                    <a:lstStyle/>
                    <a:p>
                      <a:pPr algn="ctr"/>
                      <a:r>
                        <a:rPr lang="zh-CN" altLang="en-US" sz="1400" dirty="0" smtClean="0"/>
                        <a:t>套</a:t>
                      </a:r>
                      <a:endParaRPr lang="zh-CN" altLang="en-US" sz="1400" dirty="0"/>
                    </a:p>
                  </a:txBody>
                  <a:tcPr marT="45711" marB="45711"/>
                </a:tc>
                <a:tc>
                  <a:txBody>
                    <a:bodyPr/>
                    <a:lstStyle/>
                    <a:p>
                      <a:pPr algn="ctr"/>
                      <a:r>
                        <a:rPr lang="en-US" altLang="zh-CN" sz="1400" dirty="0" smtClean="0"/>
                        <a:t>1</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1"/>
                  </a:ext>
                </a:extLst>
              </a:tr>
              <a:tr h="370769">
                <a:tc>
                  <a:txBody>
                    <a:bodyPr/>
                    <a:lstStyle/>
                    <a:p>
                      <a:pPr algn="ctr"/>
                      <a:r>
                        <a:rPr lang="en-US" altLang="zh-CN" sz="1400" dirty="0" smtClean="0"/>
                        <a:t>2</a:t>
                      </a:r>
                      <a:endParaRPr lang="zh-CN" altLang="en-US" sz="1400" dirty="0"/>
                    </a:p>
                  </a:txBody>
                  <a:tcPr marT="45711" marB="457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2062835</a:t>
                      </a:r>
                      <a:endParaRPr lang="zh-CN" altLang="en-US" sz="1400" dirty="0" smtClean="0"/>
                    </a:p>
                  </a:txBody>
                  <a:tcPr marT="45711" marB="45711"/>
                </a:tc>
                <a:tc>
                  <a:txBody>
                    <a:bodyPr/>
                    <a:lstStyle/>
                    <a:p>
                      <a:pPr algn="ctr"/>
                      <a:r>
                        <a:rPr lang="en-US" altLang="zh-CN" sz="1400" dirty="0" smtClean="0"/>
                        <a:t>3021221</a:t>
                      </a:r>
                      <a:endParaRPr lang="zh-CN" altLang="en-US" sz="1400" dirty="0"/>
                    </a:p>
                  </a:txBody>
                  <a:tcPr marT="45711" marB="45711"/>
                </a:tc>
                <a:tc>
                  <a:txBody>
                    <a:bodyPr/>
                    <a:lstStyle/>
                    <a:p>
                      <a:pPr algn="ctr"/>
                      <a:r>
                        <a:rPr lang="zh-CN" altLang="en-US" sz="1400" dirty="0" smtClean="0"/>
                        <a:t>前轴棍</a:t>
                      </a:r>
                      <a:endParaRPr lang="zh-CN" altLang="en-US" sz="1400" dirty="0"/>
                    </a:p>
                  </a:txBody>
                  <a:tcPr marT="45711" marB="45711"/>
                </a:tc>
                <a:tc>
                  <a:txBody>
                    <a:bodyPr/>
                    <a:lstStyle/>
                    <a:p>
                      <a:pPr algn="ctr"/>
                      <a:r>
                        <a:rPr lang="zh-CN" altLang="en-US" sz="1400" dirty="0" smtClean="0"/>
                        <a:t>个</a:t>
                      </a:r>
                      <a:endParaRPr lang="zh-CN" altLang="en-US" sz="1400" dirty="0"/>
                    </a:p>
                  </a:txBody>
                  <a:tcPr marT="45711" marB="45711"/>
                </a:tc>
                <a:tc>
                  <a:txBody>
                    <a:bodyPr/>
                    <a:lstStyle/>
                    <a:p>
                      <a:pPr algn="ctr"/>
                      <a:r>
                        <a:rPr lang="en-US" altLang="zh-CN" sz="1400" dirty="0" smtClean="0"/>
                        <a:t>1</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2"/>
                  </a:ext>
                </a:extLst>
              </a:tr>
              <a:tr h="370769">
                <a:tc>
                  <a:txBody>
                    <a:bodyPr/>
                    <a:lstStyle/>
                    <a:p>
                      <a:pPr algn="ctr"/>
                      <a:r>
                        <a:rPr lang="en-US" altLang="zh-CN" sz="1400" dirty="0" smtClean="0"/>
                        <a:t>3</a:t>
                      </a:r>
                      <a:endParaRPr lang="zh-CN" altLang="en-US" sz="1400" dirty="0"/>
                    </a:p>
                  </a:txBody>
                  <a:tcPr marT="45711" marB="457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2062835</a:t>
                      </a:r>
                      <a:endParaRPr lang="zh-CN" altLang="en-US" sz="1400" dirty="0" smtClean="0"/>
                    </a:p>
                  </a:txBody>
                  <a:tcPr marT="45711" marB="45711"/>
                </a:tc>
                <a:tc>
                  <a:txBody>
                    <a:bodyPr/>
                    <a:lstStyle/>
                    <a:p>
                      <a:pPr algn="ctr"/>
                      <a:r>
                        <a:rPr lang="en-US" altLang="zh-CN" sz="1400" dirty="0" smtClean="0"/>
                        <a:t>3022285</a:t>
                      </a:r>
                      <a:endParaRPr lang="zh-CN" altLang="en-US" sz="1400" dirty="0"/>
                    </a:p>
                  </a:txBody>
                  <a:tcPr marT="45711" marB="45711"/>
                </a:tc>
                <a:tc>
                  <a:txBody>
                    <a:bodyPr/>
                    <a:lstStyle/>
                    <a:p>
                      <a:pPr algn="ctr"/>
                      <a:r>
                        <a:rPr lang="zh-CN" altLang="en-US" sz="1400" dirty="0" smtClean="0"/>
                        <a:t>前轴碗</a:t>
                      </a:r>
                      <a:endParaRPr lang="zh-CN" altLang="en-US" sz="1400" dirty="0"/>
                    </a:p>
                  </a:txBody>
                  <a:tcPr marT="45711" marB="45711"/>
                </a:tc>
                <a:tc>
                  <a:txBody>
                    <a:bodyPr/>
                    <a:lstStyle/>
                    <a:p>
                      <a:pPr algn="ctr"/>
                      <a:r>
                        <a:rPr lang="zh-CN" altLang="en-US" sz="1400" dirty="0" smtClean="0"/>
                        <a:t>个</a:t>
                      </a:r>
                      <a:endParaRPr lang="zh-CN" altLang="en-US" sz="1400" dirty="0"/>
                    </a:p>
                  </a:txBody>
                  <a:tcPr marT="45711" marB="45711"/>
                </a:tc>
                <a:tc>
                  <a:txBody>
                    <a:bodyPr/>
                    <a:lstStyle/>
                    <a:p>
                      <a:pPr algn="ctr"/>
                      <a:r>
                        <a:rPr lang="en-US" altLang="zh-CN" sz="1400" dirty="0" smtClean="0"/>
                        <a:t>2</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3"/>
                  </a:ext>
                </a:extLst>
              </a:tr>
              <a:tr h="370769">
                <a:tc>
                  <a:txBody>
                    <a:bodyPr/>
                    <a:lstStyle/>
                    <a:p>
                      <a:pPr algn="ctr"/>
                      <a:r>
                        <a:rPr lang="en-US" altLang="zh-CN" sz="1400" dirty="0" smtClean="0"/>
                        <a:t>4</a:t>
                      </a:r>
                      <a:endParaRPr lang="zh-CN" altLang="en-US" sz="1400" dirty="0"/>
                    </a:p>
                  </a:txBody>
                  <a:tcPr marT="45711" marB="457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2062835</a:t>
                      </a:r>
                      <a:endParaRPr lang="zh-CN" altLang="en-US" sz="1400" dirty="0" smtClean="0"/>
                    </a:p>
                  </a:txBody>
                  <a:tcPr marT="45711" marB="45711"/>
                </a:tc>
                <a:tc>
                  <a:txBody>
                    <a:bodyPr/>
                    <a:lstStyle/>
                    <a:p>
                      <a:pPr algn="ctr"/>
                      <a:r>
                        <a:rPr lang="en-US" altLang="zh-CN" sz="1400" dirty="0" smtClean="0"/>
                        <a:t>3022271</a:t>
                      </a:r>
                      <a:endParaRPr lang="zh-CN" altLang="en-US" sz="1400" dirty="0"/>
                    </a:p>
                  </a:txBody>
                  <a:tcPr marT="45711" marB="45711"/>
                </a:tc>
                <a:tc>
                  <a:txBody>
                    <a:bodyPr/>
                    <a:lstStyle/>
                    <a:p>
                      <a:pPr algn="ctr"/>
                      <a:r>
                        <a:rPr lang="zh-CN" altLang="en-US" sz="1400" dirty="0" smtClean="0"/>
                        <a:t>前防尘盖</a:t>
                      </a:r>
                      <a:endParaRPr lang="zh-CN" altLang="en-US" sz="1400" dirty="0"/>
                    </a:p>
                  </a:txBody>
                  <a:tcPr marT="45711" marB="45711"/>
                </a:tc>
                <a:tc>
                  <a:txBody>
                    <a:bodyPr/>
                    <a:lstStyle/>
                    <a:p>
                      <a:pPr algn="ctr"/>
                      <a:r>
                        <a:rPr lang="zh-CN" altLang="en-US" sz="1400" dirty="0" smtClean="0"/>
                        <a:t>个</a:t>
                      </a:r>
                      <a:endParaRPr lang="zh-CN" altLang="en-US" sz="1400" dirty="0"/>
                    </a:p>
                  </a:txBody>
                  <a:tcPr marT="45711" marB="45711"/>
                </a:tc>
                <a:tc>
                  <a:txBody>
                    <a:bodyPr/>
                    <a:lstStyle/>
                    <a:p>
                      <a:pPr algn="ctr"/>
                      <a:r>
                        <a:rPr lang="en-US" altLang="zh-CN" sz="1400" dirty="0" smtClean="0"/>
                        <a:t>2</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4"/>
                  </a:ext>
                </a:extLst>
              </a:tr>
              <a:tr h="370769">
                <a:tc>
                  <a:txBody>
                    <a:bodyPr/>
                    <a:lstStyle/>
                    <a:p>
                      <a:pPr algn="ctr"/>
                      <a:r>
                        <a:rPr lang="en-US" altLang="zh-CN" sz="1400" dirty="0" smtClean="0"/>
                        <a:t>5</a:t>
                      </a:r>
                      <a:endParaRPr lang="zh-CN" altLang="en-US" sz="1400" dirty="0"/>
                    </a:p>
                  </a:txBody>
                  <a:tcPr marT="45711" marB="457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2062835</a:t>
                      </a:r>
                      <a:endParaRPr lang="zh-CN" altLang="en-US" sz="1400" dirty="0" smtClean="0"/>
                    </a:p>
                  </a:txBody>
                  <a:tcPr marT="45711" marB="45711"/>
                </a:tc>
                <a:tc>
                  <a:txBody>
                    <a:bodyPr/>
                    <a:lstStyle/>
                    <a:p>
                      <a:pPr algn="ctr"/>
                      <a:r>
                        <a:rPr lang="en-US" altLang="zh-CN" sz="1400" dirty="0" smtClean="0"/>
                        <a:t>3029219</a:t>
                      </a:r>
                      <a:endParaRPr lang="zh-CN" altLang="en-US" sz="1400" dirty="0"/>
                    </a:p>
                  </a:txBody>
                  <a:tcPr marT="45711" marB="45711"/>
                </a:tc>
                <a:tc>
                  <a:txBody>
                    <a:bodyPr/>
                    <a:lstStyle/>
                    <a:p>
                      <a:pPr algn="ctr"/>
                      <a:r>
                        <a:rPr lang="zh-CN" altLang="en-US" sz="1400" dirty="0" smtClean="0"/>
                        <a:t>前轴档</a:t>
                      </a:r>
                      <a:endParaRPr lang="zh-CN" altLang="en-US" sz="1400" dirty="0"/>
                    </a:p>
                  </a:txBody>
                  <a:tcPr marT="45711" marB="45711"/>
                </a:tc>
                <a:tc>
                  <a:txBody>
                    <a:bodyPr/>
                    <a:lstStyle/>
                    <a:p>
                      <a:pPr algn="ctr"/>
                      <a:r>
                        <a:rPr lang="zh-CN" altLang="en-US" sz="1400" dirty="0" smtClean="0"/>
                        <a:t>个</a:t>
                      </a:r>
                      <a:endParaRPr lang="zh-CN" altLang="en-US" sz="1400" dirty="0"/>
                    </a:p>
                  </a:txBody>
                  <a:tcPr marT="45711" marB="45711"/>
                </a:tc>
                <a:tc>
                  <a:txBody>
                    <a:bodyPr/>
                    <a:lstStyle/>
                    <a:p>
                      <a:pPr algn="ctr"/>
                      <a:r>
                        <a:rPr lang="en-US" altLang="zh-CN" sz="1400" dirty="0" smtClean="0"/>
                        <a:t>2</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5"/>
                  </a:ext>
                </a:extLst>
              </a:tr>
              <a:tr h="370769">
                <a:tc>
                  <a:txBody>
                    <a:bodyPr/>
                    <a:lstStyle/>
                    <a:p>
                      <a:pPr algn="ctr"/>
                      <a:r>
                        <a:rPr lang="en-US" altLang="zh-CN" sz="1400" dirty="0" smtClean="0"/>
                        <a:t>6</a:t>
                      </a:r>
                      <a:endParaRPr lang="zh-CN" altLang="en-US" sz="1400" dirty="0"/>
                    </a:p>
                  </a:txBody>
                  <a:tcPr marT="45711" marB="457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2062835</a:t>
                      </a:r>
                      <a:endParaRPr lang="zh-CN" altLang="en-US" sz="1400" dirty="0" smtClean="0"/>
                    </a:p>
                  </a:txBody>
                  <a:tcPr marT="45711" marB="45711"/>
                </a:tc>
                <a:tc>
                  <a:txBody>
                    <a:bodyPr/>
                    <a:lstStyle/>
                    <a:p>
                      <a:pPr algn="ctr"/>
                      <a:r>
                        <a:rPr lang="en-US" altLang="zh-CN" sz="1400" dirty="0" smtClean="0"/>
                        <a:t>6052200</a:t>
                      </a:r>
                      <a:endParaRPr lang="zh-CN" altLang="en-US" sz="1400" dirty="0"/>
                    </a:p>
                  </a:txBody>
                  <a:tcPr marT="45711" marB="45711"/>
                </a:tc>
                <a:tc>
                  <a:txBody>
                    <a:bodyPr/>
                    <a:lstStyle/>
                    <a:p>
                      <a:pPr algn="ctr"/>
                      <a:r>
                        <a:rPr lang="zh-CN" altLang="en-US" sz="1400" dirty="0" smtClean="0"/>
                        <a:t>垫圈</a:t>
                      </a:r>
                      <a:endParaRPr lang="zh-CN" altLang="en-US" sz="1400" dirty="0"/>
                    </a:p>
                  </a:txBody>
                  <a:tcPr marT="45711" marB="45711"/>
                </a:tc>
                <a:tc>
                  <a:txBody>
                    <a:bodyPr/>
                    <a:lstStyle/>
                    <a:p>
                      <a:pPr algn="ctr"/>
                      <a:r>
                        <a:rPr lang="zh-CN" altLang="en-US" sz="1400" dirty="0" smtClean="0"/>
                        <a:t>个</a:t>
                      </a:r>
                      <a:endParaRPr lang="zh-CN" altLang="en-US" sz="1400" dirty="0"/>
                    </a:p>
                  </a:txBody>
                  <a:tcPr marT="45711" marB="45711"/>
                </a:tc>
                <a:tc>
                  <a:txBody>
                    <a:bodyPr/>
                    <a:lstStyle/>
                    <a:p>
                      <a:pPr algn="ctr"/>
                      <a:r>
                        <a:rPr lang="en-US" altLang="zh-CN" sz="1400" dirty="0" smtClean="0"/>
                        <a:t>4</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6"/>
                  </a:ext>
                </a:extLst>
              </a:tr>
              <a:tr h="370769">
                <a:tc>
                  <a:txBody>
                    <a:bodyPr/>
                    <a:lstStyle/>
                    <a:p>
                      <a:pPr algn="ctr"/>
                      <a:r>
                        <a:rPr lang="en-US" altLang="zh-CN" sz="1400" dirty="0" smtClean="0"/>
                        <a:t>7</a:t>
                      </a:r>
                      <a:endParaRPr lang="zh-CN" altLang="en-US" sz="1400" dirty="0"/>
                    </a:p>
                  </a:txBody>
                  <a:tcPr marT="45711" marB="457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2062835</a:t>
                      </a:r>
                      <a:endParaRPr lang="zh-CN" altLang="en-US" sz="1400" dirty="0" smtClean="0"/>
                    </a:p>
                  </a:txBody>
                  <a:tcPr marT="45711" marB="45711"/>
                </a:tc>
                <a:tc>
                  <a:txBody>
                    <a:bodyPr/>
                    <a:lstStyle/>
                    <a:p>
                      <a:pPr algn="ctr"/>
                      <a:r>
                        <a:rPr lang="en-US" altLang="zh-CN" sz="1400" dirty="0" smtClean="0"/>
                        <a:t>3129518</a:t>
                      </a:r>
                      <a:endParaRPr lang="zh-CN" altLang="en-US" sz="1400" dirty="0"/>
                    </a:p>
                  </a:txBody>
                  <a:tcPr marT="45711" marB="45711"/>
                </a:tc>
                <a:tc>
                  <a:txBody>
                    <a:bodyPr/>
                    <a:lstStyle/>
                    <a:p>
                      <a:pPr algn="ctr"/>
                      <a:r>
                        <a:rPr lang="zh-CN" altLang="en-US" sz="1400" dirty="0" smtClean="0"/>
                        <a:t>前叉</a:t>
                      </a:r>
                      <a:endParaRPr lang="zh-CN" altLang="en-US" sz="1400" dirty="0"/>
                    </a:p>
                  </a:txBody>
                  <a:tcPr marT="45711" marB="45711"/>
                </a:tc>
                <a:tc>
                  <a:txBody>
                    <a:bodyPr/>
                    <a:lstStyle/>
                    <a:p>
                      <a:pPr algn="ctr"/>
                      <a:r>
                        <a:rPr lang="zh-CN" altLang="en-US" sz="1400" dirty="0" smtClean="0"/>
                        <a:t>个</a:t>
                      </a:r>
                      <a:endParaRPr lang="zh-CN" altLang="en-US" sz="1400" dirty="0"/>
                    </a:p>
                  </a:txBody>
                  <a:tcPr marT="45711" marB="45711"/>
                </a:tc>
                <a:tc>
                  <a:txBody>
                    <a:bodyPr/>
                    <a:lstStyle/>
                    <a:p>
                      <a:pPr algn="ctr"/>
                      <a:r>
                        <a:rPr lang="en-US" altLang="zh-CN" sz="1400" dirty="0" smtClean="0"/>
                        <a:t>1</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7"/>
                  </a:ext>
                </a:extLst>
              </a:tr>
              <a:tr h="370769">
                <a:tc>
                  <a:txBody>
                    <a:bodyPr/>
                    <a:lstStyle/>
                    <a:p>
                      <a:pPr algn="ctr"/>
                      <a:r>
                        <a:rPr lang="en-US" altLang="zh-CN" sz="1400" dirty="0" smtClean="0"/>
                        <a:t>8</a:t>
                      </a:r>
                      <a:endParaRPr lang="zh-CN" altLang="en-US" sz="1400" dirty="0"/>
                    </a:p>
                  </a:txBody>
                  <a:tcPr marT="45711" marB="457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2062835</a:t>
                      </a:r>
                      <a:endParaRPr lang="zh-CN" altLang="en-US" sz="1400" dirty="0" smtClean="0"/>
                    </a:p>
                  </a:txBody>
                  <a:tcPr marT="45711" marB="45711"/>
                </a:tc>
                <a:tc>
                  <a:txBody>
                    <a:bodyPr/>
                    <a:lstStyle/>
                    <a:p>
                      <a:pPr algn="ctr"/>
                      <a:r>
                        <a:rPr lang="en-US" altLang="zh-CN" sz="1400" dirty="0" smtClean="0"/>
                        <a:t>6081100</a:t>
                      </a:r>
                      <a:endParaRPr lang="zh-CN" altLang="en-US" sz="1400" dirty="0"/>
                    </a:p>
                  </a:txBody>
                  <a:tcPr marT="45711" marB="45711"/>
                </a:tc>
                <a:tc>
                  <a:txBody>
                    <a:bodyPr/>
                    <a:lstStyle/>
                    <a:p>
                      <a:pPr algn="ctr"/>
                      <a:r>
                        <a:rPr lang="zh-CN" altLang="en-US" sz="1400" dirty="0" smtClean="0"/>
                        <a:t>螺母</a:t>
                      </a:r>
                      <a:endParaRPr lang="zh-CN" altLang="en-US" sz="1400" dirty="0"/>
                    </a:p>
                  </a:txBody>
                  <a:tcPr marT="45711" marB="45711"/>
                </a:tc>
                <a:tc>
                  <a:txBody>
                    <a:bodyPr/>
                    <a:lstStyle/>
                    <a:p>
                      <a:pPr algn="ctr"/>
                      <a:r>
                        <a:rPr lang="zh-CN" altLang="en-US" sz="1400" dirty="0" smtClean="0"/>
                        <a:t>个</a:t>
                      </a:r>
                      <a:endParaRPr lang="zh-CN" altLang="en-US" sz="1400" dirty="0"/>
                    </a:p>
                  </a:txBody>
                  <a:tcPr marT="45711" marB="45711"/>
                </a:tc>
                <a:tc>
                  <a:txBody>
                    <a:bodyPr/>
                    <a:lstStyle/>
                    <a:p>
                      <a:pPr algn="ctr"/>
                      <a:r>
                        <a:rPr lang="en-US" altLang="zh-CN" sz="1400" dirty="0" smtClean="0"/>
                        <a:t>2</a:t>
                      </a:r>
                      <a:endParaRPr lang="zh-CN" altLang="en-US" sz="1400" dirty="0"/>
                    </a:p>
                  </a:txBody>
                  <a:tcPr marT="45711" marB="45711"/>
                </a:tc>
                <a:tc>
                  <a:txBody>
                    <a:bodyPr/>
                    <a:lstStyle/>
                    <a:p>
                      <a:pPr algn="ctr"/>
                      <a:endParaRPr lang="zh-CN" altLang="en-US" sz="1400" dirty="0"/>
                    </a:p>
                  </a:txBody>
                  <a:tcPr marT="45711" marB="45711"/>
                </a:tc>
                <a:extLst>
                  <a:ext uri="{0D108BD9-81ED-4DB2-BD59-A6C34878D82A}">
                    <a16:rowId xmlns:a16="http://schemas.microsoft.com/office/drawing/2014/main" val="10008"/>
                  </a:ext>
                </a:extLst>
              </a:tr>
            </a:tbl>
          </a:graphicData>
        </a:graphic>
      </p:graphicFrame>
      <p:sp>
        <p:nvSpPr>
          <p:cNvPr id="24662"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7"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2271231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altLang="zh-CN" sz="3600" b="1" dirty="0" smtClean="0">
                <a:solidFill>
                  <a:srgbClr val="FF0000"/>
                </a:solidFill>
                <a:latin typeface="Times New Roman" pitchFamily="18" charset="0"/>
              </a:rPr>
              <a:t>1 </a:t>
            </a:r>
            <a:r>
              <a:rPr lang="zh-CN" altLang="en-US" sz="3600" b="1" dirty="0" smtClean="0">
                <a:solidFill>
                  <a:srgbClr val="FF0000"/>
                </a:solidFill>
                <a:effectLst>
                  <a:outerShdw blurRad="38100" dist="38100" dir="2700000" algn="tl">
                    <a:srgbClr val="C0C0C0"/>
                  </a:outerShdw>
                </a:effectLst>
                <a:latin typeface="Times New Roman" pitchFamily="18" charset="0"/>
              </a:rPr>
              <a:t>物料及物料清单</a:t>
            </a:r>
          </a:p>
        </p:txBody>
      </p:sp>
      <p:sp>
        <p:nvSpPr>
          <p:cNvPr id="25603" name="Rectangle 3"/>
          <p:cNvSpPr>
            <a:spLocks noGrp="1" noChangeArrowheads="1"/>
          </p:cNvSpPr>
          <p:nvPr>
            <p:ph type="body" idx="1"/>
          </p:nvPr>
        </p:nvSpPr>
        <p:spPr>
          <a:xfrm>
            <a:off x="457200" y="1524000"/>
            <a:ext cx="8229600" cy="4953000"/>
          </a:xfrm>
        </p:spPr>
        <p:txBody>
          <a:bodyPr/>
          <a:lstStyle/>
          <a:p>
            <a:pPr lvl="1" eaLnBrk="1" hangingPunct="1">
              <a:buClr>
                <a:schemeClr val="tx1"/>
              </a:buClr>
              <a:buFont typeface="Marlett" pitchFamily="2" charset="2"/>
              <a:buChar char="2"/>
            </a:pPr>
            <a:r>
              <a:rPr lang="zh-CN" altLang="en-US" b="1" smtClean="0"/>
              <a:t>物料清单的输出格式</a:t>
            </a:r>
          </a:p>
          <a:p>
            <a:pPr lvl="2" eaLnBrk="1" hangingPunct="1">
              <a:lnSpc>
                <a:spcPct val="140000"/>
              </a:lnSpc>
              <a:buClr>
                <a:schemeClr val="tx1"/>
              </a:buClr>
              <a:buFont typeface="Marlett" pitchFamily="2" charset="2"/>
              <a:buChar char="2"/>
            </a:pPr>
            <a:r>
              <a:rPr lang="zh-CN" altLang="en-US" smtClean="0"/>
              <a:t>多阶</a:t>
            </a:r>
            <a:r>
              <a:rPr lang="en-US" altLang="zh-CN" smtClean="0"/>
              <a:t>BOM</a:t>
            </a:r>
            <a:r>
              <a:rPr lang="zh-CN" altLang="en-US" smtClean="0"/>
              <a:t>展开</a:t>
            </a:r>
          </a:p>
        </p:txBody>
      </p:sp>
      <p:graphicFrame>
        <p:nvGraphicFramePr>
          <p:cNvPr id="9" name="表格 8"/>
          <p:cNvGraphicFramePr>
            <a:graphicFrameLocks noGrp="1"/>
          </p:cNvGraphicFramePr>
          <p:nvPr/>
        </p:nvGraphicFramePr>
        <p:xfrm>
          <a:off x="495300" y="685800"/>
          <a:ext cx="8153397" cy="6080190"/>
        </p:xfrm>
        <a:graphic>
          <a:graphicData uri="http://schemas.openxmlformats.org/drawingml/2006/table">
            <a:tbl>
              <a:tblPr firstRow="1" bandRow="1">
                <a:tableStyleId>{5C22544A-7EE6-4342-B048-85BDC9FD1C3A}</a:tableStyleId>
              </a:tblPr>
              <a:tblGrid>
                <a:gridCol w="1164771">
                  <a:extLst>
                    <a:ext uri="{9D8B030D-6E8A-4147-A177-3AD203B41FA5}">
                      <a16:colId xmlns:a16="http://schemas.microsoft.com/office/drawing/2014/main" val="20000"/>
                    </a:ext>
                  </a:extLst>
                </a:gridCol>
                <a:gridCol w="1164771">
                  <a:extLst>
                    <a:ext uri="{9D8B030D-6E8A-4147-A177-3AD203B41FA5}">
                      <a16:colId xmlns:a16="http://schemas.microsoft.com/office/drawing/2014/main" val="20001"/>
                    </a:ext>
                  </a:extLst>
                </a:gridCol>
                <a:gridCol w="1164771">
                  <a:extLst>
                    <a:ext uri="{9D8B030D-6E8A-4147-A177-3AD203B41FA5}">
                      <a16:colId xmlns:a16="http://schemas.microsoft.com/office/drawing/2014/main" val="20002"/>
                    </a:ext>
                  </a:extLst>
                </a:gridCol>
                <a:gridCol w="1164771">
                  <a:extLst>
                    <a:ext uri="{9D8B030D-6E8A-4147-A177-3AD203B41FA5}">
                      <a16:colId xmlns:a16="http://schemas.microsoft.com/office/drawing/2014/main" val="20003"/>
                    </a:ext>
                  </a:extLst>
                </a:gridCol>
                <a:gridCol w="1164771">
                  <a:extLst>
                    <a:ext uri="{9D8B030D-6E8A-4147-A177-3AD203B41FA5}">
                      <a16:colId xmlns:a16="http://schemas.microsoft.com/office/drawing/2014/main" val="20004"/>
                    </a:ext>
                  </a:extLst>
                </a:gridCol>
                <a:gridCol w="1164771">
                  <a:extLst>
                    <a:ext uri="{9D8B030D-6E8A-4147-A177-3AD203B41FA5}">
                      <a16:colId xmlns:a16="http://schemas.microsoft.com/office/drawing/2014/main" val="20005"/>
                    </a:ext>
                  </a:extLst>
                </a:gridCol>
                <a:gridCol w="1164771">
                  <a:extLst>
                    <a:ext uri="{9D8B030D-6E8A-4147-A177-3AD203B41FA5}">
                      <a16:colId xmlns:a16="http://schemas.microsoft.com/office/drawing/2014/main" val="20006"/>
                    </a:ext>
                  </a:extLst>
                </a:gridCol>
              </a:tblGrid>
              <a:tr h="320007">
                <a:tc>
                  <a:txBody>
                    <a:bodyPr/>
                    <a:lstStyle/>
                    <a:p>
                      <a:pPr algn="ctr"/>
                      <a:r>
                        <a:rPr lang="zh-CN" altLang="en-US" sz="1500" dirty="0" smtClean="0">
                          <a:solidFill>
                            <a:schemeClr val="tx1"/>
                          </a:solidFill>
                        </a:rPr>
                        <a:t>阶层</a:t>
                      </a:r>
                      <a:endParaRPr lang="zh-CN" altLang="en-US" sz="1500" dirty="0">
                        <a:solidFill>
                          <a:schemeClr val="tx1"/>
                        </a:solidFill>
                      </a:endParaRPr>
                    </a:p>
                  </a:txBody>
                  <a:tcPr marT="45705" marB="45705"/>
                </a:tc>
                <a:tc>
                  <a:txBody>
                    <a:bodyPr/>
                    <a:lstStyle/>
                    <a:p>
                      <a:pPr algn="ctr"/>
                      <a:r>
                        <a:rPr lang="zh-CN" altLang="en-US" sz="1500" dirty="0" smtClean="0">
                          <a:solidFill>
                            <a:schemeClr val="tx1"/>
                          </a:solidFill>
                        </a:rPr>
                        <a:t>父项编码</a:t>
                      </a:r>
                      <a:endParaRPr lang="zh-CN" altLang="en-US" sz="1500" dirty="0">
                        <a:solidFill>
                          <a:schemeClr val="tx1"/>
                        </a:solidFill>
                      </a:endParaRPr>
                    </a:p>
                  </a:txBody>
                  <a:tcPr marT="45705" marB="45705"/>
                </a:tc>
                <a:tc>
                  <a:txBody>
                    <a:bodyPr/>
                    <a:lstStyle/>
                    <a:p>
                      <a:pPr algn="ctr"/>
                      <a:r>
                        <a:rPr lang="zh-CN" altLang="en-US" sz="1500" dirty="0" smtClean="0">
                          <a:solidFill>
                            <a:schemeClr val="tx1"/>
                          </a:solidFill>
                        </a:rPr>
                        <a:t>子项编码</a:t>
                      </a:r>
                      <a:endParaRPr lang="zh-CN" altLang="en-US" sz="1500" dirty="0">
                        <a:solidFill>
                          <a:schemeClr val="tx1"/>
                        </a:solidFill>
                      </a:endParaRPr>
                    </a:p>
                  </a:txBody>
                  <a:tcPr marT="45705" marB="45705"/>
                </a:tc>
                <a:tc>
                  <a:txBody>
                    <a:bodyPr/>
                    <a:lstStyle/>
                    <a:p>
                      <a:pPr algn="ctr"/>
                      <a:r>
                        <a:rPr lang="zh-CN" altLang="en-US" sz="1500" dirty="0" smtClean="0">
                          <a:solidFill>
                            <a:schemeClr val="tx1"/>
                          </a:solidFill>
                        </a:rPr>
                        <a:t>子项名称</a:t>
                      </a:r>
                      <a:endParaRPr lang="zh-CN" altLang="en-US" sz="1500" dirty="0">
                        <a:solidFill>
                          <a:schemeClr val="tx1"/>
                        </a:solidFill>
                      </a:endParaRPr>
                    </a:p>
                  </a:txBody>
                  <a:tcPr marT="45705" marB="45705"/>
                </a:tc>
                <a:tc>
                  <a:txBody>
                    <a:bodyPr/>
                    <a:lstStyle/>
                    <a:p>
                      <a:pPr algn="ctr"/>
                      <a:r>
                        <a:rPr lang="zh-CN" altLang="en-US" sz="1500" dirty="0" smtClean="0">
                          <a:solidFill>
                            <a:schemeClr val="tx1"/>
                          </a:solidFill>
                        </a:rPr>
                        <a:t>计量单位</a:t>
                      </a:r>
                      <a:endParaRPr lang="zh-CN" altLang="en-US" sz="1500" dirty="0">
                        <a:solidFill>
                          <a:schemeClr val="tx1"/>
                        </a:solidFill>
                      </a:endParaRPr>
                    </a:p>
                  </a:txBody>
                  <a:tcPr marT="45705" marB="45705"/>
                </a:tc>
                <a:tc>
                  <a:txBody>
                    <a:bodyPr/>
                    <a:lstStyle/>
                    <a:p>
                      <a:pPr algn="ctr"/>
                      <a:r>
                        <a:rPr lang="zh-CN" altLang="en-US" sz="1500" dirty="0" smtClean="0">
                          <a:solidFill>
                            <a:schemeClr val="tx1"/>
                          </a:solidFill>
                        </a:rPr>
                        <a:t>单位用量</a:t>
                      </a:r>
                      <a:endParaRPr lang="zh-CN" altLang="en-US" sz="1500" dirty="0">
                        <a:solidFill>
                          <a:schemeClr val="tx1"/>
                        </a:solidFill>
                      </a:endParaRPr>
                    </a:p>
                  </a:txBody>
                  <a:tcPr marT="45705" marB="45705"/>
                </a:tc>
                <a:tc>
                  <a:txBody>
                    <a:bodyPr/>
                    <a:lstStyle/>
                    <a:p>
                      <a:pPr algn="ctr"/>
                      <a:r>
                        <a:rPr lang="zh-CN" altLang="en-US" sz="1500" dirty="0" smtClean="0">
                          <a:solidFill>
                            <a:schemeClr val="tx1"/>
                          </a:solidFill>
                        </a:rPr>
                        <a:t>描述</a:t>
                      </a:r>
                      <a:endParaRPr lang="zh-CN" altLang="en-US" sz="1500" dirty="0">
                        <a:solidFill>
                          <a:schemeClr val="tx1"/>
                        </a:solidFill>
                      </a:endParaRPr>
                    </a:p>
                  </a:txBody>
                  <a:tcPr marT="45705" marB="45705"/>
                </a:tc>
                <a:extLst>
                  <a:ext uri="{0D108BD9-81ED-4DB2-BD59-A6C34878D82A}">
                    <a16:rowId xmlns:a16="http://schemas.microsoft.com/office/drawing/2014/main" val="10000"/>
                  </a:ext>
                </a:extLst>
              </a:tr>
              <a:tr h="320007">
                <a:tc>
                  <a:txBody>
                    <a:bodyPr/>
                    <a:lstStyle/>
                    <a:p>
                      <a:pPr marL="216000" algn="l"/>
                      <a:r>
                        <a:rPr lang="en-US" altLang="zh-CN" sz="1500" dirty="0" smtClean="0"/>
                        <a:t>0</a:t>
                      </a:r>
                      <a:endParaRPr lang="zh-CN" altLang="en-US" sz="1500" dirty="0"/>
                    </a:p>
                  </a:txBody>
                  <a:tcPr marT="45705" marB="45705"/>
                </a:tc>
                <a:tc>
                  <a:txBody>
                    <a:bodyPr/>
                    <a:lstStyle/>
                    <a:p>
                      <a:pPr algn="ctr"/>
                      <a:r>
                        <a:rPr lang="en-US" altLang="zh-CN" sz="1500" dirty="0" smtClean="0"/>
                        <a:t>——</a:t>
                      </a:r>
                      <a:endParaRPr lang="zh-CN" altLang="en-US" sz="1500" dirty="0"/>
                    </a:p>
                  </a:txBody>
                  <a:tcPr marT="45705" marB="45705"/>
                </a:tc>
                <a:tc>
                  <a:txBody>
                    <a:bodyPr/>
                    <a:lstStyle/>
                    <a:p>
                      <a:pPr algn="ctr"/>
                      <a:r>
                        <a:rPr lang="en-US" altLang="zh-CN" sz="1500" dirty="0" smtClean="0"/>
                        <a:t>PA26-50</a:t>
                      </a:r>
                      <a:endParaRPr lang="zh-CN" altLang="en-US" sz="1500" dirty="0"/>
                    </a:p>
                  </a:txBody>
                  <a:tcPr marT="45705" marB="45705"/>
                </a:tc>
                <a:tc>
                  <a:txBody>
                    <a:bodyPr/>
                    <a:lstStyle/>
                    <a:p>
                      <a:pPr algn="ctr"/>
                      <a:r>
                        <a:rPr lang="zh-CN" altLang="en-US" sz="1500" dirty="0" smtClean="0"/>
                        <a:t>自行车</a:t>
                      </a:r>
                      <a:endParaRPr lang="zh-CN" altLang="en-US" sz="1500" dirty="0"/>
                    </a:p>
                  </a:txBody>
                  <a:tcPr marT="45705" marB="45705"/>
                </a:tc>
                <a:tc>
                  <a:txBody>
                    <a:bodyPr/>
                    <a:lstStyle/>
                    <a:p>
                      <a:pPr algn="ctr"/>
                      <a:r>
                        <a:rPr lang="zh-CN" altLang="en-US" sz="1500" dirty="0" smtClean="0"/>
                        <a:t>架</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1"/>
                  </a:ext>
                </a:extLst>
              </a:tr>
              <a:tr h="320007">
                <a:tc>
                  <a:txBody>
                    <a:bodyPr/>
                    <a:lstStyle/>
                    <a:p>
                      <a:pPr marL="216000" algn="l"/>
                      <a:r>
                        <a:rPr lang="en-US" altLang="zh-CN" sz="1500" dirty="0" smtClean="0"/>
                        <a:t>.1</a:t>
                      </a:r>
                      <a:endParaRPr lang="zh-CN" altLang="en-US" sz="1500" dirty="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PA26-50</a:t>
                      </a:r>
                    </a:p>
                  </a:txBody>
                  <a:tcPr marT="45705" marB="45705"/>
                </a:tc>
                <a:tc>
                  <a:txBody>
                    <a:bodyPr/>
                    <a:lstStyle/>
                    <a:p>
                      <a:pPr algn="ctr"/>
                      <a:r>
                        <a:rPr lang="en-US" altLang="zh-CN" sz="1500" dirty="0" smtClean="0"/>
                        <a:t>1027816</a:t>
                      </a:r>
                      <a:endParaRPr lang="zh-CN" altLang="en-US" sz="1500" dirty="0"/>
                    </a:p>
                  </a:txBody>
                  <a:tcPr marT="45705" marB="45705"/>
                </a:tc>
                <a:tc>
                  <a:txBody>
                    <a:bodyPr/>
                    <a:lstStyle/>
                    <a:p>
                      <a:pPr algn="ctr"/>
                      <a:r>
                        <a:rPr lang="zh-CN" altLang="en-US" sz="1500" dirty="0" smtClean="0"/>
                        <a:t>车架系统</a:t>
                      </a:r>
                      <a:endParaRPr lang="zh-CN" altLang="en-US" sz="1500" dirty="0"/>
                    </a:p>
                  </a:txBody>
                  <a:tcPr marT="45705" marB="45705"/>
                </a:tc>
                <a:tc>
                  <a:txBody>
                    <a:bodyPr/>
                    <a:lstStyle/>
                    <a:p>
                      <a:pPr algn="ctr"/>
                      <a:r>
                        <a:rPr lang="zh-CN" altLang="en-US" sz="1500" dirty="0" smtClean="0"/>
                        <a:t>套</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2"/>
                  </a:ext>
                </a:extLst>
              </a:tr>
              <a:tr h="320007">
                <a:tc>
                  <a:txBody>
                    <a:bodyPr/>
                    <a:lstStyle/>
                    <a:p>
                      <a:pPr marL="216000" algn="l"/>
                      <a:r>
                        <a:rPr lang="en-US" altLang="zh-CN" sz="1500" dirty="0" smtClean="0"/>
                        <a:t>.1</a:t>
                      </a:r>
                      <a:endParaRPr lang="zh-CN" altLang="en-US" sz="1500" dirty="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PA26-50</a:t>
                      </a:r>
                    </a:p>
                  </a:txBody>
                  <a:tcPr marT="45705" marB="45705"/>
                </a:tc>
                <a:tc>
                  <a:txBody>
                    <a:bodyPr/>
                    <a:lstStyle/>
                    <a:p>
                      <a:pPr algn="ctr"/>
                      <a:r>
                        <a:rPr lang="en-US" altLang="zh-CN" sz="1500" dirty="0" smtClean="0"/>
                        <a:t>1026622</a:t>
                      </a:r>
                      <a:endParaRPr lang="zh-CN" altLang="en-US" sz="1500" dirty="0"/>
                    </a:p>
                  </a:txBody>
                  <a:tcPr marT="45705" marB="45705"/>
                </a:tc>
                <a:tc>
                  <a:txBody>
                    <a:bodyPr/>
                    <a:lstStyle/>
                    <a:p>
                      <a:pPr algn="ctr"/>
                      <a:r>
                        <a:rPr lang="zh-CN" altLang="en-US" sz="1500" dirty="0" smtClean="0"/>
                        <a:t>车把系统</a:t>
                      </a:r>
                      <a:endParaRPr lang="zh-CN" altLang="en-US" sz="1500" dirty="0"/>
                    </a:p>
                  </a:txBody>
                  <a:tcPr marT="45705" marB="45705"/>
                </a:tc>
                <a:tc>
                  <a:txBody>
                    <a:bodyPr/>
                    <a:lstStyle/>
                    <a:p>
                      <a:pPr algn="ctr"/>
                      <a:r>
                        <a:rPr lang="zh-CN" altLang="en-US" sz="1500" dirty="0" smtClean="0"/>
                        <a:t>套</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3"/>
                  </a:ext>
                </a:extLst>
              </a:tr>
              <a:tr h="320007">
                <a:tc>
                  <a:txBody>
                    <a:bodyPr/>
                    <a:lstStyle/>
                    <a:p>
                      <a:pPr marL="216000" algn="l"/>
                      <a:r>
                        <a:rPr lang="en-US" altLang="zh-CN" sz="1500" dirty="0" smtClean="0"/>
                        <a:t>.1</a:t>
                      </a:r>
                      <a:endParaRPr lang="zh-CN" altLang="en-US" sz="1500" dirty="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PA26-50</a:t>
                      </a:r>
                    </a:p>
                  </a:txBody>
                  <a:tcPr marT="45705" marB="45705"/>
                </a:tc>
                <a:tc>
                  <a:txBody>
                    <a:bodyPr/>
                    <a:lstStyle/>
                    <a:p>
                      <a:pPr algn="ctr"/>
                      <a:r>
                        <a:rPr lang="en-US" altLang="zh-CN" sz="1500" dirty="0" smtClean="0"/>
                        <a:t>10221188</a:t>
                      </a:r>
                      <a:endParaRPr lang="zh-CN" altLang="en-US" sz="1500" dirty="0"/>
                    </a:p>
                  </a:txBody>
                  <a:tcPr marT="45705" marB="45705"/>
                </a:tc>
                <a:tc>
                  <a:txBody>
                    <a:bodyPr/>
                    <a:lstStyle/>
                    <a:p>
                      <a:pPr algn="ctr"/>
                      <a:r>
                        <a:rPr lang="zh-CN" altLang="en-US" sz="1500" dirty="0" smtClean="0"/>
                        <a:t>车轮系统</a:t>
                      </a:r>
                      <a:endParaRPr lang="zh-CN" altLang="en-US" sz="1500" dirty="0"/>
                    </a:p>
                  </a:txBody>
                  <a:tcPr marT="45705" marB="45705"/>
                </a:tc>
                <a:tc>
                  <a:txBody>
                    <a:bodyPr/>
                    <a:lstStyle/>
                    <a:p>
                      <a:pPr algn="ctr"/>
                      <a:r>
                        <a:rPr lang="zh-CN" altLang="en-US" sz="1500" dirty="0" smtClean="0"/>
                        <a:t>套</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4"/>
                  </a:ext>
                </a:extLst>
              </a:tr>
              <a:tr h="320007">
                <a:tc>
                  <a:txBody>
                    <a:bodyPr/>
                    <a:lstStyle/>
                    <a:p>
                      <a:pPr marL="216000" algn="l"/>
                      <a:r>
                        <a:rPr lang="en-US" altLang="zh-CN" sz="1500" dirty="0" smtClean="0"/>
                        <a:t>..2</a:t>
                      </a:r>
                      <a:endParaRPr lang="zh-CN" altLang="en-US" sz="1500" dirty="0"/>
                    </a:p>
                  </a:txBody>
                  <a:tcPr marT="45705" marB="45705"/>
                </a:tc>
                <a:tc>
                  <a:txBody>
                    <a:bodyPr/>
                    <a:lstStyle/>
                    <a:p>
                      <a:pPr algn="ctr"/>
                      <a:r>
                        <a:rPr lang="en-US" altLang="zh-CN" sz="1500" dirty="0" smtClean="0"/>
                        <a:t>1022118</a:t>
                      </a:r>
                      <a:endParaRPr lang="zh-CN" altLang="en-US" sz="1500" dirty="0"/>
                    </a:p>
                  </a:txBody>
                  <a:tcPr marT="45705" marB="45705"/>
                </a:tc>
                <a:tc>
                  <a:txBody>
                    <a:bodyPr/>
                    <a:lstStyle/>
                    <a:p>
                      <a:pPr algn="ctr"/>
                      <a:r>
                        <a:rPr lang="en-US" altLang="zh-CN" sz="1500" dirty="0" smtClean="0"/>
                        <a:t>2069212</a:t>
                      </a:r>
                      <a:endParaRPr lang="zh-CN" altLang="en-US" sz="1500" dirty="0"/>
                    </a:p>
                  </a:txBody>
                  <a:tcPr marT="45705" marB="45705"/>
                </a:tc>
                <a:tc>
                  <a:txBody>
                    <a:bodyPr/>
                    <a:lstStyle/>
                    <a:p>
                      <a:pPr algn="ctr"/>
                      <a:r>
                        <a:rPr lang="zh-CN" altLang="en-US" sz="1500" dirty="0" smtClean="0"/>
                        <a:t>车轮</a:t>
                      </a:r>
                      <a:endParaRPr lang="zh-CN" altLang="en-US" sz="1500" dirty="0"/>
                    </a:p>
                  </a:txBody>
                  <a:tcPr marT="45705" marB="45705"/>
                </a:tc>
                <a:tc>
                  <a:txBody>
                    <a:bodyPr/>
                    <a:lstStyle/>
                    <a:p>
                      <a:pPr algn="ctr"/>
                      <a:r>
                        <a:rPr lang="zh-CN" altLang="en-US" sz="1500" dirty="0" smtClean="0"/>
                        <a:t>套</a:t>
                      </a:r>
                      <a:endParaRPr lang="zh-CN" altLang="en-US" sz="1500" dirty="0"/>
                    </a:p>
                  </a:txBody>
                  <a:tcPr marT="45705" marB="45705"/>
                </a:tc>
                <a:tc>
                  <a:txBody>
                    <a:bodyPr/>
                    <a:lstStyle/>
                    <a:p>
                      <a:pPr algn="ctr"/>
                      <a:r>
                        <a:rPr lang="en-US" altLang="zh-CN" sz="1500" dirty="0" smtClean="0"/>
                        <a:t>2</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5"/>
                  </a:ext>
                </a:extLst>
              </a:tr>
              <a:tr h="320007">
                <a:tc>
                  <a:txBody>
                    <a:bodyPr/>
                    <a:lstStyle/>
                    <a:p>
                      <a:pPr marL="216000" algn="l"/>
                      <a:r>
                        <a:rPr lang="en-US" altLang="zh-CN" sz="1500" dirty="0" smtClean="0"/>
                        <a:t>..2</a:t>
                      </a:r>
                      <a:endParaRPr lang="zh-CN" altLang="en-US" sz="1500" dirty="0"/>
                    </a:p>
                  </a:txBody>
                  <a:tcPr marT="45705" marB="45705"/>
                </a:tc>
                <a:tc>
                  <a:txBody>
                    <a:bodyPr/>
                    <a:lstStyle/>
                    <a:p>
                      <a:pPr algn="ctr"/>
                      <a:r>
                        <a:rPr lang="en-US" altLang="zh-CN" sz="1500" dirty="0" smtClean="0"/>
                        <a:t>1022118</a:t>
                      </a:r>
                      <a:endParaRPr lang="zh-CN" altLang="en-US" sz="1500" dirty="0"/>
                    </a:p>
                  </a:txBody>
                  <a:tcPr marT="45705" marB="45705"/>
                </a:tc>
                <a:tc>
                  <a:txBody>
                    <a:bodyPr/>
                    <a:lstStyle/>
                    <a:p>
                      <a:pPr algn="ctr"/>
                      <a:r>
                        <a:rPr lang="en-US" altLang="zh-CN" sz="1500" dirty="0" smtClean="0"/>
                        <a:t>2062835</a:t>
                      </a:r>
                      <a:endParaRPr lang="zh-CN" altLang="en-US" sz="1500" dirty="0"/>
                    </a:p>
                  </a:txBody>
                  <a:tcPr marT="45705" marB="45705"/>
                </a:tc>
                <a:tc>
                  <a:txBody>
                    <a:bodyPr/>
                    <a:lstStyle/>
                    <a:p>
                      <a:pPr algn="ctr"/>
                      <a:r>
                        <a:rPr lang="zh-CN" altLang="en-US" sz="1500" dirty="0" smtClean="0"/>
                        <a:t>前轴</a:t>
                      </a:r>
                      <a:endParaRPr lang="zh-CN" altLang="en-US" sz="1500" dirty="0"/>
                    </a:p>
                  </a:txBody>
                  <a:tcPr marT="45705" marB="45705"/>
                </a:tc>
                <a:tc>
                  <a:txBody>
                    <a:bodyPr/>
                    <a:lstStyle/>
                    <a:p>
                      <a:pPr algn="ctr"/>
                      <a:r>
                        <a:rPr lang="zh-CN" altLang="en-US" sz="1500" dirty="0" smtClean="0"/>
                        <a:t>套</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6"/>
                  </a:ext>
                </a:extLst>
              </a:tr>
              <a:tr h="320007">
                <a:tc>
                  <a:txBody>
                    <a:bodyPr/>
                    <a:lstStyle/>
                    <a:p>
                      <a:pPr marL="216000" algn="l"/>
                      <a:r>
                        <a:rPr lang="en-US" altLang="zh-CN" sz="1500" dirty="0" smtClean="0"/>
                        <a:t>…3</a:t>
                      </a:r>
                      <a:endParaRPr lang="zh-CN" altLang="en-US" sz="1500" dirty="0"/>
                    </a:p>
                  </a:txBody>
                  <a:tcPr marT="45705" marB="45705"/>
                </a:tc>
                <a:tc>
                  <a:txBody>
                    <a:bodyPr/>
                    <a:lstStyle/>
                    <a:p>
                      <a:pPr algn="ctr"/>
                      <a:r>
                        <a:rPr lang="en-US" altLang="zh-CN" sz="1500" dirty="0" smtClean="0"/>
                        <a:t>2062835</a:t>
                      </a:r>
                      <a:endParaRPr lang="zh-CN" altLang="en-US" sz="1500" dirty="0"/>
                    </a:p>
                  </a:txBody>
                  <a:tcPr marT="45705" marB="45705"/>
                </a:tc>
                <a:tc>
                  <a:txBody>
                    <a:bodyPr/>
                    <a:lstStyle/>
                    <a:p>
                      <a:pPr algn="ctr"/>
                      <a:r>
                        <a:rPr lang="en-US" altLang="zh-CN" sz="1500" dirty="0" smtClean="0"/>
                        <a:t>2067612</a:t>
                      </a:r>
                      <a:endParaRPr lang="zh-CN" altLang="en-US" sz="1500" dirty="0"/>
                    </a:p>
                  </a:txBody>
                  <a:tcPr marT="45705" marB="45705"/>
                </a:tc>
                <a:tc>
                  <a:txBody>
                    <a:bodyPr/>
                    <a:lstStyle/>
                    <a:p>
                      <a:pPr algn="ctr"/>
                      <a:r>
                        <a:rPr lang="zh-CN" altLang="en-US" sz="1500" dirty="0" smtClean="0"/>
                        <a:t>前轴身</a:t>
                      </a:r>
                      <a:endParaRPr lang="zh-CN" altLang="en-US" sz="1500" dirty="0"/>
                    </a:p>
                  </a:txBody>
                  <a:tcPr marT="45705" marB="45705"/>
                </a:tc>
                <a:tc>
                  <a:txBody>
                    <a:bodyPr/>
                    <a:lstStyle/>
                    <a:p>
                      <a:pPr algn="ctr"/>
                      <a:r>
                        <a:rPr lang="zh-CN" altLang="en-US" sz="1500" dirty="0" smtClean="0"/>
                        <a:t>套</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7"/>
                  </a:ext>
                </a:extLst>
              </a:tr>
              <a:tr h="320007">
                <a:tc>
                  <a:txBody>
                    <a:bodyPr/>
                    <a:lstStyle/>
                    <a:p>
                      <a:pPr marL="216000" algn="l"/>
                      <a:r>
                        <a:rPr lang="en-US" altLang="zh-CN" sz="1500" dirty="0" smtClean="0"/>
                        <a:t>….4</a:t>
                      </a:r>
                      <a:endParaRPr lang="zh-CN" altLang="en-US" sz="1500" dirty="0"/>
                    </a:p>
                  </a:txBody>
                  <a:tcPr marT="45705" marB="45705"/>
                </a:tc>
                <a:tc>
                  <a:txBody>
                    <a:bodyPr/>
                    <a:lstStyle/>
                    <a:p>
                      <a:pPr algn="ctr"/>
                      <a:r>
                        <a:rPr lang="en-US" altLang="zh-CN" sz="1500" dirty="0" smtClean="0"/>
                        <a:t>2037612</a:t>
                      </a:r>
                      <a:endParaRPr lang="zh-CN" altLang="en-US" sz="1500" dirty="0"/>
                    </a:p>
                  </a:txBody>
                  <a:tcPr marT="45705" marB="45705"/>
                </a:tc>
                <a:tc>
                  <a:txBody>
                    <a:bodyPr/>
                    <a:lstStyle/>
                    <a:p>
                      <a:pPr algn="ctr"/>
                      <a:r>
                        <a:rPr lang="en-US" altLang="zh-CN" sz="1500" dirty="0" smtClean="0"/>
                        <a:t>3021183</a:t>
                      </a:r>
                      <a:endParaRPr lang="zh-CN" altLang="en-US" sz="1500" dirty="0"/>
                    </a:p>
                  </a:txBody>
                  <a:tcPr marT="45705" marB="45705"/>
                </a:tc>
                <a:tc>
                  <a:txBody>
                    <a:bodyPr/>
                    <a:lstStyle/>
                    <a:p>
                      <a:pPr algn="ctr"/>
                      <a:r>
                        <a:rPr lang="zh-CN" altLang="en-US" sz="1500" dirty="0" smtClean="0"/>
                        <a:t>前轴管</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8"/>
                  </a:ext>
                </a:extLst>
              </a:tr>
              <a:tr h="320007">
                <a:tc>
                  <a:txBody>
                    <a:bodyPr/>
                    <a:lstStyle/>
                    <a:p>
                      <a:pPr marL="216000" algn="l"/>
                      <a:r>
                        <a:rPr lang="en-US" altLang="zh-CN" sz="1500" dirty="0" smtClean="0"/>
                        <a:t>….4</a:t>
                      </a:r>
                      <a:endParaRPr lang="zh-CN" altLang="en-US" sz="1500" dirty="0"/>
                    </a:p>
                  </a:txBody>
                  <a:tcPr marT="45705" marB="45705"/>
                </a:tc>
                <a:tc>
                  <a:txBody>
                    <a:bodyPr/>
                    <a:lstStyle/>
                    <a:p>
                      <a:pPr algn="ctr"/>
                      <a:r>
                        <a:rPr lang="en-US" altLang="zh-CN" sz="1500" dirty="0" smtClean="0"/>
                        <a:t>2067612</a:t>
                      </a:r>
                      <a:endParaRPr lang="zh-CN" altLang="en-US" sz="1500" dirty="0"/>
                    </a:p>
                  </a:txBody>
                  <a:tcPr marT="45705" marB="45705"/>
                </a:tc>
                <a:tc>
                  <a:txBody>
                    <a:bodyPr/>
                    <a:lstStyle/>
                    <a:p>
                      <a:pPr algn="ctr"/>
                      <a:r>
                        <a:rPr lang="en-US" altLang="zh-CN" sz="1500" dirty="0" smtClean="0"/>
                        <a:t>3022135</a:t>
                      </a:r>
                      <a:endParaRPr lang="zh-CN" altLang="en-US" sz="1500" dirty="0"/>
                    </a:p>
                  </a:txBody>
                  <a:tcPr marT="45705" marB="45705"/>
                </a:tc>
                <a:tc>
                  <a:txBody>
                    <a:bodyPr/>
                    <a:lstStyle/>
                    <a:p>
                      <a:pPr algn="ctr"/>
                      <a:r>
                        <a:rPr lang="zh-CN" altLang="en-US" sz="1500" dirty="0" smtClean="0"/>
                        <a:t>前轴孔夹</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09"/>
                  </a:ext>
                </a:extLst>
              </a:tr>
              <a:tr h="320007">
                <a:tc>
                  <a:txBody>
                    <a:bodyPr/>
                    <a:lstStyle/>
                    <a:p>
                      <a:pPr marL="216000" algn="l"/>
                      <a:r>
                        <a:rPr lang="en-US" altLang="zh-CN" sz="1500" dirty="0" smtClean="0"/>
                        <a:t>….4</a:t>
                      </a:r>
                      <a:endParaRPr lang="zh-CN" altLang="en-US" sz="1500" dirty="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2037612</a:t>
                      </a:r>
                      <a:endParaRPr lang="zh-CN" altLang="en-US" sz="1500" dirty="0" smtClean="0"/>
                    </a:p>
                  </a:txBody>
                  <a:tcPr marT="45705" marB="45705"/>
                </a:tc>
                <a:tc>
                  <a:txBody>
                    <a:bodyPr/>
                    <a:lstStyle/>
                    <a:p>
                      <a:pPr algn="ctr"/>
                      <a:r>
                        <a:rPr lang="en-US" altLang="zh-CN" sz="1500" dirty="0" smtClean="0"/>
                        <a:t>3021915</a:t>
                      </a:r>
                      <a:endParaRPr lang="zh-CN" altLang="en-US" sz="1500" dirty="0"/>
                    </a:p>
                  </a:txBody>
                  <a:tcPr marT="45705" marB="45705"/>
                </a:tc>
                <a:tc>
                  <a:txBody>
                    <a:bodyPr/>
                    <a:lstStyle/>
                    <a:p>
                      <a:pPr algn="ctr"/>
                      <a:r>
                        <a:rPr lang="zh-CN" altLang="en-US" sz="1500" dirty="0" smtClean="0"/>
                        <a:t>前花盘</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2</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0"/>
                  </a:ext>
                </a:extLst>
              </a:tr>
              <a:tr h="320007">
                <a:tc>
                  <a:txBody>
                    <a:bodyPr/>
                    <a:lstStyle/>
                    <a:p>
                      <a:pPr marL="216000" algn="l"/>
                      <a:r>
                        <a:rPr lang="en-US" altLang="zh-CN" sz="1500" dirty="0" smtClean="0"/>
                        <a:t>…3</a:t>
                      </a:r>
                      <a:endParaRPr lang="zh-CN" altLang="en-US" sz="1500" dirty="0"/>
                    </a:p>
                  </a:txBody>
                  <a:tcPr marT="45705" marB="45705"/>
                </a:tc>
                <a:tc>
                  <a:txBody>
                    <a:bodyPr/>
                    <a:lstStyle/>
                    <a:p>
                      <a:pPr algn="ctr"/>
                      <a:r>
                        <a:rPr lang="en-US" altLang="zh-CN" sz="1500" dirty="0" smtClean="0"/>
                        <a:t>2062835</a:t>
                      </a:r>
                      <a:endParaRPr lang="zh-CN" altLang="en-US" sz="1500" dirty="0"/>
                    </a:p>
                  </a:txBody>
                  <a:tcPr marT="45705" marB="45705"/>
                </a:tc>
                <a:tc>
                  <a:txBody>
                    <a:bodyPr/>
                    <a:lstStyle/>
                    <a:p>
                      <a:pPr algn="ctr"/>
                      <a:r>
                        <a:rPr lang="en-US" altLang="zh-CN" sz="1500" dirty="0" smtClean="0"/>
                        <a:t>3021221</a:t>
                      </a:r>
                      <a:endParaRPr lang="zh-CN" altLang="en-US" sz="1500" dirty="0"/>
                    </a:p>
                  </a:txBody>
                  <a:tcPr marT="45705" marB="45705"/>
                </a:tc>
                <a:tc>
                  <a:txBody>
                    <a:bodyPr/>
                    <a:lstStyle/>
                    <a:p>
                      <a:pPr algn="ctr"/>
                      <a:r>
                        <a:rPr lang="zh-CN" altLang="en-US" sz="1500" dirty="0" smtClean="0"/>
                        <a:t>前轴棍</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1"/>
                  </a:ext>
                </a:extLst>
              </a:tr>
              <a:tr h="320007">
                <a:tc>
                  <a:txBody>
                    <a:bodyPr/>
                    <a:lstStyle/>
                    <a:p>
                      <a:pPr marL="21600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…3</a:t>
                      </a:r>
                      <a:endParaRPr lang="zh-CN" altLang="en-US" sz="1500" dirty="0" smtClean="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2062835</a:t>
                      </a:r>
                      <a:endParaRPr lang="zh-CN" altLang="en-US" sz="1500" dirty="0" smtClean="0"/>
                    </a:p>
                  </a:txBody>
                  <a:tcPr marT="45705" marB="45705"/>
                </a:tc>
                <a:tc>
                  <a:txBody>
                    <a:bodyPr/>
                    <a:lstStyle/>
                    <a:p>
                      <a:pPr algn="ctr"/>
                      <a:r>
                        <a:rPr lang="en-US" altLang="zh-CN" sz="1500" dirty="0" smtClean="0"/>
                        <a:t>3021221</a:t>
                      </a:r>
                      <a:endParaRPr lang="zh-CN" altLang="en-US" sz="1500" dirty="0"/>
                    </a:p>
                  </a:txBody>
                  <a:tcPr marT="45705" marB="45705"/>
                </a:tc>
                <a:tc>
                  <a:txBody>
                    <a:bodyPr/>
                    <a:lstStyle/>
                    <a:p>
                      <a:pPr algn="ctr"/>
                      <a:r>
                        <a:rPr lang="zh-CN" altLang="en-US" sz="1500" dirty="0" smtClean="0"/>
                        <a:t>前轴碗</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2</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2"/>
                  </a:ext>
                </a:extLst>
              </a:tr>
              <a:tr h="320007">
                <a:tc>
                  <a:txBody>
                    <a:bodyPr/>
                    <a:lstStyle/>
                    <a:p>
                      <a:pPr marL="21600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…3</a:t>
                      </a:r>
                      <a:endParaRPr lang="zh-CN" altLang="en-US" sz="1500" dirty="0" smtClean="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2062835</a:t>
                      </a:r>
                      <a:endParaRPr lang="zh-CN" altLang="en-US" sz="1500" dirty="0" smtClean="0"/>
                    </a:p>
                  </a:txBody>
                  <a:tcPr marT="45705" marB="45705"/>
                </a:tc>
                <a:tc>
                  <a:txBody>
                    <a:bodyPr/>
                    <a:lstStyle/>
                    <a:p>
                      <a:pPr algn="ctr"/>
                      <a:r>
                        <a:rPr lang="en-US" altLang="zh-CN" sz="1500" dirty="0" smtClean="0"/>
                        <a:t>3022271</a:t>
                      </a:r>
                      <a:endParaRPr lang="zh-CN" altLang="en-US" sz="1500" dirty="0"/>
                    </a:p>
                  </a:txBody>
                  <a:tcPr marT="45705" marB="45705"/>
                </a:tc>
                <a:tc>
                  <a:txBody>
                    <a:bodyPr/>
                    <a:lstStyle/>
                    <a:p>
                      <a:pPr algn="ctr"/>
                      <a:r>
                        <a:rPr lang="zh-CN" altLang="en-US" sz="1500" dirty="0" smtClean="0"/>
                        <a:t>前防尘盖</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2</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3"/>
                  </a:ext>
                </a:extLst>
              </a:tr>
              <a:tr h="320007">
                <a:tc>
                  <a:txBody>
                    <a:bodyPr/>
                    <a:lstStyle/>
                    <a:p>
                      <a:pPr marL="21600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…3</a:t>
                      </a:r>
                      <a:endParaRPr lang="zh-CN" altLang="en-US" sz="1500" dirty="0" smtClean="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2062835</a:t>
                      </a:r>
                      <a:endParaRPr lang="zh-CN" altLang="en-US" sz="1500" dirty="0" smtClean="0"/>
                    </a:p>
                  </a:txBody>
                  <a:tcPr marT="45705" marB="45705"/>
                </a:tc>
                <a:tc>
                  <a:txBody>
                    <a:bodyPr/>
                    <a:lstStyle/>
                    <a:p>
                      <a:pPr algn="ctr"/>
                      <a:r>
                        <a:rPr lang="en-US" altLang="zh-CN" sz="1500" dirty="0" smtClean="0"/>
                        <a:t>3029219</a:t>
                      </a:r>
                      <a:endParaRPr lang="zh-CN" altLang="en-US" sz="1500" dirty="0"/>
                    </a:p>
                  </a:txBody>
                  <a:tcPr marT="45705" marB="45705"/>
                </a:tc>
                <a:tc>
                  <a:txBody>
                    <a:bodyPr/>
                    <a:lstStyle/>
                    <a:p>
                      <a:pPr algn="ctr"/>
                      <a:r>
                        <a:rPr lang="zh-CN" altLang="en-US" sz="1500" dirty="0" smtClean="0"/>
                        <a:t>前轴档</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2</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4"/>
                  </a:ext>
                </a:extLst>
              </a:tr>
              <a:tr h="320007">
                <a:tc>
                  <a:txBody>
                    <a:bodyPr/>
                    <a:lstStyle/>
                    <a:p>
                      <a:pPr marL="21600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…3</a:t>
                      </a:r>
                      <a:endParaRPr lang="zh-CN" altLang="en-US" sz="1500" dirty="0" smtClean="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2062835</a:t>
                      </a:r>
                      <a:endParaRPr lang="zh-CN" altLang="en-US" sz="1500" dirty="0" smtClean="0"/>
                    </a:p>
                  </a:txBody>
                  <a:tcPr marT="45705" marB="45705"/>
                </a:tc>
                <a:tc>
                  <a:txBody>
                    <a:bodyPr/>
                    <a:lstStyle/>
                    <a:p>
                      <a:pPr algn="ctr"/>
                      <a:r>
                        <a:rPr lang="en-US" altLang="zh-CN" sz="1500" dirty="0" smtClean="0"/>
                        <a:t>6052200 </a:t>
                      </a:r>
                      <a:endParaRPr lang="zh-CN" altLang="en-US" sz="1500" dirty="0"/>
                    </a:p>
                  </a:txBody>
                  <a:tcPr marT="45705" marB="45705"/>
                </a:tc>
                <a:tc>
                  <a:txBody>
                    <a:bodyPr/>
                    <a:lstStyle/>
                    <a:p>
                      <a:pPr algn="ctr"/>
                      <a:r>
                        <a:rPr lang="zh-CN" altLang="en-US" sz="1500" dirty="0" smtClean="0"/>
                        <a:t>垫圈</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4</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5"/>
                  </a:ext>
                </a:extLst>
              </a:tr>
              <a:tr h="320007">
                <a:tc>
                  <a:txBody>
                    <a:bodyPr/>
                    <a:lstStyle/>
                    <a:p>
                      <a:pPr marL="21600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…3</a:t>
                      </a:r>
                      <a:endParaRPr lang="zh-CN" altLang="en-US" sz="1500" dirty="0" smtClean="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2062835</a:t>
                      </a:r>
                      <a:endParaRPr lang="zh-CN" altLang="en-US" sz="1500" dirty="0" smtClean="0"/>
                    </a:p>
                  </a:txBody>
                  <a:tcPr marT="45705" marB="45705"/>
                </a:tc>
                <a:tc>
                  <a:txBody>
                    <a:bodyPr/>
                    <a:lstStyle/>
                    <a:p>
                      <a:pPr algn="ctr"/>
                      <a:r>
                        <a:rPr lang="en-US" altLang="zh-CN" sz="1500" dirty="0" smtClean="0"/>
                        <a:t>3129518</a:t>
                      </a:r>
                      <a:endParaRPr lang="zh-CN" altLang="en-US" sz="1500" dirty="0"/>
                    </a:p>
                  </a:txBody>
                  <a:tcPr marT="45705" marB="45705"/>
                </a:tc>
                <a:tc>
                  <a:txBody>
                    <a:bodyPr/>
                    <a:lstStyle/>
                    <a:p>
                      <a:pPr algn="ctr"/>
                      <a:r>
                        <a:rPr lang="zh-CN" altLang="en-US" sz="1500" dirty="0" smtClean="0"/>
                        <a:t>前叉</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6"/>
                  </a:ext>
                </a:extLst>
              </a:tr>
              <a:tr h="320007">
                <a:tc>
                  <a:txBody>
                    <a:bodyPr/>
                    <a:lstStyle/>
                    <a:p>
                      <a:pPr marL="21600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…3</a:t>
                      </a:r>
                      <a:endParaRPr lang="zh-CN" altLang="en-US" sz="1500" dirty="0" smtClean="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2062835</a:t>
                      </a:r>
                      <a:endParaRPr lang="zh-CN" altLang="en-US" sz="1500" dirty="0" smtClean="0"/>
                    </a:p>
                  </a:txBody>
                  <a:tcPr marT="45705" marB="45705"/>
                </a:tc>
                <a:tc>
                  <a:txBody>
                    <a:bodyPr/>
                    <a:lstStyle/>
                    <a:p>
                      <a:pPr algn="ctr"/>
                      <a:r>
                        <a:rPr lang="en-US" altLang="zh-CN" sz="1500" dirty="0" smtClean="0"/>
                        <a:t>6081100</a:t>
                      </a:r>
                      <a:endParaRPr lang="zh-CN" altLang="en-US" sz="1500" dirty="0"/>
                    </a:p>
                  </a:txBody>
                  <a:tcPr marT="45705" marB="45705"/>
                </a:tc>
                <a:tc>
                  <a:txBody>
                    <a:bodyPr/>
                    <a:lstStyle/>
                    <a:p>
                      <a:pPr algn="ctr"/>
                      <a:r>
                        <a:rPr lang="zh-CN" altLang="en-US" sz="1500" dirty="0" smtClean="0"/>
                        <a:t>螺母</a:t>
                      </a:r>
                      <a:endParaRPr lang="zh-CN" altLang="en-US" sz="1500" dirty="0"/>
                    </a:p>
                  </a:txBody>
                  <a:tcPr marT="45705" marB="45705"/>
                </a:tc>
                <a:tc>
                  <a:txBody>
                    <a:bodyPr/>
                    <a:lstStyle/>
                    <a:p>
                      <a:pPr algn="ctr"/>
                      <a:r>
                        <a:rPr lang="zh-CN" altLang="en-US" sz="1500" dirty="0" smtClean="0"/>
                        <a:t>个</a:t>
                      </a:r>
                      <a:endParaRPr lang="zh-CN" altLang="en-US" sz="1500" dirty="0"/>
                    </a:p>
                  </a:txBody>
                  <a:tcPr marT="45705" marB="45705"/>
                </a:tc>
                <a:tc>
                  <a:txBody>
                    <a:bodyPr/>
                    <a:lstStyle/>
                    <a:p>
                      <a:pPr algn="ctr"/>
                      <a:r>
                        <a:rPr lang="en-US" altLang="zh-CN" sz="1500" dirty="0" smtClean="0"/>
                        <a:t>2</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7"/>
                  </a:ext>
                </a:extLst>
              </a:tr>
              <a:tr h="320007">
                <a:tc>
                  <a:txBody>
                    <a:bodyPr/>
                    <a:lstStyle/>
                    <a:p>
                      <a:pPr marL="21600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..2</a:t>
                      </a:r>
                      <a:endParaRPr lang="zh-CN" altLang="en-US" sz="1500" dirty="0" smtClean="0"/>
                    </a:p>
                  </a:txBody>
                  <a:tcPr marT="45705" marB="457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dirty="0" smtClean="0"/>
                        <a:t>1022118</a:t>
                      </a:r>
                      <a:endParaRPr lang="zh-CN" altLang="en-US" sz="1500" dirty="0" smtClean="0"/>
                    </a:p>
                  </a:txBody>
                  <a:tcPr marT="45705" marB="45705"/>
                </a:tc>
                <a:tc>
                  <a:txBody>
                    <a:bodyPr/>
                    <a:lstStyle/>
                    <a:p>
                      <a:pPr algn="ctr"/>
                      <a:r>
                        <a:rPr lang="en-US" altLang="zh-CN" sz="1500" dirty="0" smtClean="0"/>
                        <a:t>2061635</a:t>
                      </a:r>
                      <a:endParaRPr lang="zh-CN" altLang="en-US" sz="1500" dirty="0"/>
                    </a:p>
                  </a:txBody>
                  <a:tcPr marT="45705" marB="45705"/>
                </a:tc>
                <a:tc>
                  <a:txBody>
                    <a:bodyPr/>
                    <a:lstStyle/>
                    <a:p>
                      <a:pPr algn="ctr"/>
                      <a:r>
                        <a:rPr lang="zh-CN" altLang="en-US" sz="1500" dirty="0" smtClean="0"/>
                        <a:t>后轴</a:t>
                      </a:r>
                      <a:endParaRPr lang="zh-CN" altLang="en-US" sz="1500" dirty="0"/>
                    </a:p>
                  </a:txBody>
                  <a:tcPr marT="45705" marB="45705"/>
                </a:tc>
                <a:tc>
                  <a:txBody>
                    <a:bodyPr/>
                    <a:lstStyle/>
                    <a:p>
                      <a:pPr algn="ctr"/>
                      <a:r>
                        <a:rPr lang="zh-CN" altLang="en-US" sz="1500" dirty="0" smtClean="0"/>
                        <a:t>套</a:t>
                      </a:r>
                      <a:endParaRPr lang="zh-CN" altLang="en-US" sz="1500" dirty="0"/>
                    </a:p>
                  </a:txBody>
                  <a:tcPr marT="45705" marB="45705"/>
                </a:tc>
                <a:tc>
                  <a:txBody>
                    <a:bodyPr/>
                    <a:lstStyle/>
                    <a:p>
                      <a:pPr algn="ctr"/>
                      <a:r>
                        <a:rPr lang="en-US" altLang="zh-CN" sz="1500" dirty="0" smtClean="0"/>
                        <a:t>1</a:t>
                      </a:r>
                      <a:endParaRPr lang="zh-CN" altLang="en-US" sz="1500" dirty="0"/>
                    </a:p>
                  </a:txBody>
                  <a:tcPr marT="45705" marB="45705"/>
                </a:tc>
                <a:tc>
                  <a:txBody>
                    <a:bodyPr/>
                    <a:lstStyle/>
                    <a:p>
                      <a:pPr algn="ctr"/>
                      <a:endParaRPr lang="zh-CN" altLang="en-US" sz="1500" dirty="0"/>
                    </a:p>
                  </a:txBody>
                  <a:tcPr marT="45705" marB="45705"/>
                </a:tc>
                <a:extLst>
                  <a:ext uri="{0D108BD9-81ED-4DB2-BD59-A6C34878D82A}">
                    <a16:rowId xmlns:a16="http://schemas.microsoft.com/office/drawing/2014/main" val="10018"/>
                  </a:ext>
                </a:extLst>
              </a:tr>
            </a:tbl>
          </a:graphicData>
        </a:graphic>
      </p:graphicFrame>
      <p:sp>
        <p:nvSpPr>
          <p:cNvPr id="25766"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Tree>
    <p:extLst>
      <p:ext uri="{BB962C8B-B14F-4D97-AF65-F5344CB8AC3E}">
        <p14:creationId xmlns:p14="http://schemas.microsoft.com/office/powerpoint/2010/main" val="3259250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3"/>
          <p:cNvSpPr>
            <a:spLocks noGrp="1" noChangeArrowheads="1"/>
          </p:cNvSpPr>
          <p:nvPr>
            <p:ph type="body" idx="1"/>
          </p:nvPr>
        </p:nvSpPr>
        <p:spPr>
          <a:xfrm>
            <a:off x="457200" y="1676400"/>
            <a:ext cx="8229600" cy="4876800"/>
          </a:xfrm>
        </p:spPr>
        <p:txBody>
          <a:bodyPr/>
          <a:lstStyle/>
          <a:p>
            <a:pPr lvl="1" eaLnBrk="1" hangingPunct="1">
              <a:buClr>
                <a:schemeClr val="tx1"/>
              </a:buClr>
              <a:buFont typeface="Marlett" pitchFamily="2" charset="2"/>
              <a:buChar char="2"/>
            </a:pPr>
            <a:r>
              <a:rPr lang="zh-CN" altLang="en-US" b="1" smtClean="0"/>
              <a:t>物料清单的创建原则</a:t>
            </a:r>
          </a:p>
          <a:p>
            <a:pPr lvl="2" eaLnBrk="1" hangingPunct="1">
              <a:lnSpc>
                <a:spcPct val="120000"/>
              </a:lnSpc>
              <a:buClr>
                <a:schemeClr val="tx1"/>
              </a:buClr>
              <a:buFont typeface="Marlett" pitchFamily="2" charset="2"/>
              <a:buChar char="2"/>
            </a:pPr>
            <a:r>
              <a:rPr lang="zh-CN" altLang="en-US" smtClean="0"/>
              <a:t>准确定义物料编码和物料属性</a:t>
            </a:r>
          </a:p>
          <a:p>
            <a:pPr lvl="2" eaLnBrk="1" hangingPunct="1">
              <a:lnSpc>
                <a:spcPct val="120000"/>
              </a:lnSpc>
              <a:buClr>
                <a:schemeClr val="tx1"/>
              </a:buClr>
              <a:buFont typeface="Marlett" pitchFamily="2" charset="2"/>
              <a:buChar char="2"/>
            </a:pPr>
            <a:r>
              <a:rPr lang="zh-CN" altLang="en-US" smtClean="0"/>
              <a:t>产品的结构层次划分在满足功能性、工艺性原则的基础上，尽可能简单</a:t>
            </a:r>
          </a:p>
          <a:p>
            <a:pPr lvl="2" eaLnBrk="1" hangingPunct="1">
              <a:lnSpc>
                <a:spcPct val="120000"/>
              </a:lnSpc>
              <a:buClr>
                <a:schemeClr val="tx1"/>
              </a:buClr>
              <a:buFont typeface="Marlett" pitchFamily="2" charset="2"/>
              <a:buChar char="2"/>
            </a:pPr>
            <a:r>
              <a:rPr lang="zh-CN" altLang="en-US" smtClean="0"/>
              <a:t>合理设置物料代用的原则</a:t>
            </a:r>
          </a:p>
          <a:p>
            <a:pPr lvl="2" eaLnBrk="1" hangingPunct="1">
              <a:lnSpc>
                <a:spcPct val="120000"/>
              </a:lnSpc>
              <a:buClr>
                <a:schemeClr val="tx1"/>
              </a:buClr>
              <a:buFont typeface="Marlett" pitchFamily="2" charset="2"/>
              <a:buChar char="2"/>
            </a:pPr>
            <a:r>
              <a:rPr lang="zh-CN" altLang="en-US" smtClean="0"/>
              <a:t>合理设置选用件的选用原则</a:t>
            </a:r>
          </a:p>
          <a:p>
            <a:pPr lvl="2" eaLnBrk="1" hangingPunct="1">
              <a:lnSpc>
                <a:spcPct val="120000"/>
              </a:lnSpc>
              <a:buClr>
                <a:schemeClr val="tx1"/>
              </a:buClr>
              <a:buFont typeface="Marlett" pitchFamily="2" charset="2"/>
              <a:buChar char="2"/>
            </a:pPr>
            <a:r>
              <a:rPr lang="zh-CN" altLang="en-US" smtClean="0"/>
              <a:t>合理设置虚拟件和模块化，简化</a:t>
            </a:r>
            <a:r>
              <a:rPr lang="en-US" altLang="zh-CN" smtClean="0"/>
              <a:t>BOM</a:t>
            </a:r>
            <a:r>
              <a:rPr lang="zh-CN" altLang="en-US" smtClean="0"/>
              <a:t>结构</a:t>
            </a:r>
          </a:p>
          <a:p>
            <a:pPr lvl="2" eaLnBrk="1" hangingPunct="1">
              <a:lnSpc>
                <a:spcPct val="120000"/>
              </a:lnSpc>
              <a:buClr>
                <a:schemeClr val="tx1"/>
              </a:buClr>
              <a:buFont typeface="Marlett" pitchFamily="2" charset="2"/>
              <a:buChar char="2"/>
            </a:pPr>
            <a:r>
              <a:rPr lang="zh-CN" altLang="en-US" smtClean="0"/>
              <a:t>为了加强控制，可以将加工过程中的重要工艺环节构造在</a:t>
            </a:r>
            <a:r>
              <a:rPr lang="en-US" altLang="zh-CN" smtClean="0"/>
              <a:t>BOM</a:t>
            </a:r>
            <a:r>
              <a:rPr lang="zh-CN" altLang="en-US" smtClean="0"/>
              <a:t>中，如：质量检验</a:t>
            </a:r>
          </a:p>
        </p:txBody>
      </p:sp>
      <p:sp>
        <p:nvSpPr>
          <p:cNvPr id="26628"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2973615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anim calcmode="lin" valueType="num">
                                      <p:cBhvr additive="base">
                                        <p:cTn id="7" dur="500" fill="hold"/>
                                        <p:tgtEl>
                                          <p:spTgt spid="1884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19">
                                            <p:txEl>
                                              <p:pRg st="2" end="2"/>
                                            </p:txEl>
                                          </p:spTgt>
                                        </p:tgtEl>
                                        <p:attrNameLst>
                                          <p:attrName>style.visibility</p:attrName>
                                        </p:attrNameLst>
                                      </p:cBhvr>
                                      <p:to>
                                        <p:strVal val="visible"/>
                                      </p:to>
                                    </p:set>
                                    <p:anim calcmode="lin" valueType="num">
                                      <p:cBhvr additive="base">
                                        <p:cTn id="13" dur="500" fill="hold"/>
                                        <p:tgtEl>
                                          <p:spTgt spid="1884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8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419">
                                            <p:txEl>
                                              <p:pRg st="3" end="3"/>
                                            </p:txEl>
                                          </p:spTgt>
                                        </p:tgtEl>
                                        <p:attrNameLst>
                                          <p:attrName>style.visibility</p:attrName>
                                        </p:attrNameLst>
                                      </p:cBhvr>
                                      <p:to>
                                        <p:strVal val="visible"/>
                                      </p:to>
                                    </p:set>
                                    <p:anim calcmode="lin" valueType="num">
                                      <p:cBhvr additive="base">
                                        <p:cTn id="19" dur="500" fill="hold"/>
                                        <p:tgtEl>
                                          <p:spTgt spid="188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8419">
                                            <p:txEl>
                                              <p:pRg st="4" end="4"/>
                                            </p:txEl>
                                          </p:spTgt>
                                        </p:tgtEl>
                                        <p:attrNameLst>
                                          <p:attrName>style.visibility</p:attrName>
                                        </p:attrNameLst>
                                      </p:cBhvr>
                                      <p:to>
                                        <p:strVal val="visible"/>
                                      </p:to>
                                    </p:set>
                                    <p:anim calcmode="lin" valueType="num">
                                      <p:cBhvr additive="base">
                                        <p:cTn id="25" dur="500" fill="hold"/>
                                        <p:tgtEl>
                                          <p:spTgt spid="1884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8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8419">
                                            <p:txEl>
                                              <p:pRg st="5" end="5"/>
                                            </p:txEl>
                                          </p:spTgt>
                                        </p:tgtEl>
                                        <p:attrNameLst>
                                          <p:attrName>style.visibility</p:attrName>
                                        </p:attrNameLst>
                                      </p:cBhvr>
                                      <p:to>
                                        <p:strVal val="visible"/>
                                      </p:to>
                                    </p:set>
                                    <p:anim calcmode="lin" valueType="num">
                                      <p:cBhvr additive="base">
                                        <p:cTn id="31" dur="500" fill="hold"/>
                                        <p:tgtEl>
                                          <p:spTgt spid="1884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8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19">
                                            <p:txEl>
                                              <p:pRg st="6" end="6"/>
                                            </p:txEl>
                                          </p:spTgt>
                                        </p:tgtEl>
                                        <p:attrNameLst>
                                          <p:attrName>style.visibility</p:attrName>
                                        </p:attrNameLst>
                                      </p:cBhvr>
                                      <p:to>
                                        <p:strVal val="visible"/>
                                      </p:to>
                                    </p:set>
                                    <p:anim calcmode="lin" valueType="num">
                                      <p:cBhvr additive="base">
                                        <p:cTn id="37" dur="500" fill="hold"/>
                                        <p:tgtEl>
                                          <p:spTgt spid="1884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8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457200" y="1676400"/>
            <a:ext cx="8229600" cy="4953000"/>
          </a:xfrm>
        </p:spPr>
        <p:txBody>
          <a:bodyPr/>
          <a:lstStyle/>
          <a:p>
            <a:pPr lvl="1" eaLnBrk="1" hangingPunct="1">
              <a:lnSpc>
                <a:spcPct val="110000"/>
              </a:lnSpc>
              <a:buClr>
                <a:schemeClr val="tx1"/>
              </a:buClr>
              <a:buFont typeface="Marlett" pitchFamily="2" charset="2"/>
              <a:buChar char="2"/>
            </a:pPr>
            <a:r>
              <a:rPr lang="zh-CN" altLang="en-US" b="1" smtClean="0"/>
              <a:t>物料清单的构造步骤</a:t>
            </a:r>
          </a:p>
          <a:p>
            <a:pPr lvl="2" eaLnBrk="1" hangingPunct="1">
              <a:lnSpc>
                <a:spcPct val="110000"/>
              </a:lnSpc>
              <a:buClr>
                <a:schemeClr val="tx1"/>
              </a:buClr>
              <a:buFont typeface="Marlett" pitchFamily="2" charset="2"/>
              <a:buChar char="2"/>
            </a:pPr>
            <a:r>
              <a:rPr lang="en-US" altLang="zh-CN" smtClean="0"/>
              <a:t>Step 1</a:t>
            </a:r>
            <a:r>
              <a:rPr lang="zh-CN" altLang="en-US" smtClean="0"/>
              <a:t>：组建</a:t>
            </a:r>
            <a:r>
              <a:rPr lang="en-US" altLang="zh-CN" smtClean="0"/>
              <a:t>BOM</a:t>
            </a:r>
            <a:r>
              <a:rPr lang="zh-CN" altLang="en-US" smtClean="0"/>
              <a:t>创建小组；</a:t>
            </a:r>
          </a:p>
          <a:p>
            <a:pPr lvl="2" eaLnBrk="1" hangingPunct="1">
              <a:lnSpc>
                <a:spcPct val="110000"/>
              </a:lnSpc>
              <a:buClr>
                <a:schemeClr val="tx1"/>
              </a:buClr>
              <a:buFont typeface="Marlett" pitchFamily="2" charset="2"/>
              <a:buChar char="2"/>
            </a:pPr>
            <a:r>
              <a:rPr lang="en-US" altLang="zh-CN" smtClean="0"/>
              <a:t>Step 2</a:t>
            </a:r>
            <a:r>
              <a:rPr lang="zh-CN" altLang="en-US" smtClean="0"/>
              <a:t>：描述产品结构树</a:t>
            </a:r>
          </a:p>
          <a:p>
            <a:pPr lvl="2" eaLnBrk="1" hangingPunct="1">
              <a:lnSpc>
                <a:spcPct val="110000"/>
              </a:lnSpc>
              <a:buClr>
                <a:schemeClr val="tx1"/>
              </a:buClr>
              <a:buFont typeface="Marlett" pitchFamily="2" charset="2"/>
              <a:buChar char="2"/>
            </a:pPr>
            <a:r>
              <a:rPr lang="en-US" altLang="zh-CN" smtClean="0"/>
              <a:t>Step 3</a:t>
            </a:r>
            <a:r>
              <a:rPr lang="zh-CN" altLang="en-US" smtClean="0"/>
              <a:t>：产生零件清单</a:t>
            </a:r>
          </a:p>
          <a:p>
            <a:pPr lvl="2" eaLnBrk="1" hangingPunct="1">
              <a:lnSpc>
                <a:spcPct val="110000"/>
              </a:lnSpc>
              <a:buClr>
                <a:schemeClr val="tx1"/>
              </a:buClr>
              <a:buFont typeface="Marlett" pitchFamily="2" charset="2"/>
              <a:buChar char="2"/>
            </a:pPr>
            <a:r>
              <a:rPr lang="en-US" altLang="zh-CN" smtClean="0"/>
              <a:t>Step 4</a:t>
            </a:r>
            <a:r>
              <a:rPr lang="zh-CN" altLang="en-US" smtClean="0"/>
              <a:t>：确定工艺流程</a:t>
            </a:r>
          </a:p>
          <a:p>
            <a:pPr lvl="2" eaLnBrk="1" hangingPunct="1">
              <a:lnSpc>
                <a:spcPct val="110000"/>
              </a:lnSpc>
              <a:buClr>
                <a:schemeClr val="tx1"/>
              </a:buClr>
              <a:buFont typeface="Marlett" pitchFamily="2" charset="2"/>
              <a:buChar char="2"/>
            </a:pPr>
            <a:r>
              <a:rPr lang="en-US" altLang="zh-CN" smtClean="0"/>
              <a:t>Step 5</a:t>
            </a:r>
            <a:r>
              <a:rPr lang="zh-CN" altLang="en-US" smtClean="0"/>
              <a:t>：建立单阶</a:t>
            </a:r>
            <a:r>
              <a:rPr lang="en-US" altLang="zh-CN" smtClean="0"/>
              <a:t>BOM</a:t>
            </a:r>
          </a:p>
          <a:p>
            <a:pPr lvl="2" eaLnBrk="1" hangingPunct="1">
              <a:lnSpc>
                <a:spcPct val="110000"/>
              </a:lnSpc>
              <a:buClr>
                <a:schemeClr val="tx1"/>
              </a:buClr>
              <a:buFont typeface="Marlett" pitchFamily="2" charset="2"/>
              <a:buChar char="2"/>
            </a:pPr>
            <a:r>
              <a:rPr lang="en-US" altLang="zh-CN" smtClean="0"/>
              <a:t>Step 6</a:t>
            </a:r>
            <a:r>
              <a:rPr lang="zh-CN" altLang="en-US" smtClean="0"/>
              <a:t>：单阶</a:t>
            </a:r>
            <a:r>
              <a:rPr lang="en-US" altLang="zh-CN" smtClean="0"/>
              <a:t>BOM</a:t>
            </a:r>
            <a:r>
              <a:rPr lang="zh-CN" altLang="en-US" smtClean="0"/>
              <a:t>扩展</a:t>
            </a:r>
          </a:p>
          <a:p>
            <a:pPr lvl="2" eaLnBrk="1" hangingPunct="1">
              <a:lnSpc>
                <a:spcPct val="110000"/>
              </a:lnSpc>
              <a:buClr>
                <a:schemeClr val="tx1"/>
              </a:buClr>
              <a:buFont typeface="Marlett" pitchFamily="2" charset="2"/>
              <a:buChar char="2"/>
            </a:pPr>
            <a:r>
              <a:rPr lang="en-US" altLang="zh-CN" smtClean="0"/>
              <a:t>Step 7</a:t>
            </a:r>
            <a:r>
              <a:rPr lang="zh-CN" altLang="en-US" smtClean="0"/>
              <a:t>：</a:t>
            </a:r>
            <a:r>
              <a:rPr lang="en-US" altLang="zh-CN" smtClean="0"/>
              <a:t>BOM</a:t>
            </a:r>
            <a:r>
              <a:rPr lang="zh-CN" altLang="en-US" smtClean="0"/>
              <a:t>重构</a:t>
            </a:r>
          </a:p>
          <a:p>
            <a:pPr lvl="2" eaLnBrk="1" hangingPunct="1">
              <a:lnSpc>
                <a:spcPct val="110000"/>
              </a:lnSpc>
              <a:buClr>
                <a:schemeClr val="tx1"/>
              </a:buClr>
              <a:buFont typeface="Marlett" pitchFamily="2" charset="2"/>
              <a:buChar char="2"/>
            </a:pPr>
            <a:r>
              <a:rPr lang="en-US" altLang="zh-CN" smtClean="0"/>
              <a:t>Step 8</a:t>
            </a:r>
            <a:r>
              <a:rPr lang="zh-CN" altLang="en-US" smtClean="0"/>
              <a:t>：生成多阶</a:t>
            </a:r>
            <a:r>
              <a:rPr lang="en-US" altLang="zh-CN" smtClean="0"/>
              <a:t>BOM</a:t>
            </a:r>
          </a:p>
          <a:p>
            <a:pPr lvl="2" eaLnBrk="1" hangingPunct="1">
              <a:lnSpc>
                <a:spcPct val="110000"/>
              </a:lnSpc>
              <a:buClr>
                <a:schemeClr val="tx1"/>
              </a:buClr>
              <a:buFont typeface="Marlett" pitchFamily="2" charset="2"/>
              <a:buChar char="2"/>
            </a:pPr>
            <a:r>
              <a:rPr lang="en-US" altLang="zh-CN" smtClean="0"/>
              <a:t>Step 9</a:t>
            </a:r>
            <a:r>
              <a:rPr lang="zh-CN" altLang="en-US" smtClean="0"/>
              <a:t>：全部产品</a:t>
            </a:r>
            <a:r>
              <a:rPr lang="en-US" altLang="zh-CN" smtClean="0"/>
              <a:t>BOM</a:t>
            </a:r>
            <a:r>
              <a:rPr lang="zh-CN" altLang="en-US" smtClean="0"/>
              <a:t>的开发</a:t>
            </a:r>
          </a:p>
        </p:txBody>
      </p:sp>
      <p:sp>
        <p:nvSpPr>
          <p:cNvPr id="27652"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2277056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 calcmode="lin" valueType="num">
                                      <p:cBhvr additive="base">
                                        <p:cTn id="7"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anim calcmode="lin" valueType="num">
                                      <p:cBhvr additive="base">
                                        <p:cTn id="13"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43">
                                            <p:txEl>
                                              <p:pRg st="3" end="3"/>
                                            </p:txEl>
                                          </p:spTgt>
                                        </p:tgtEl>
                                        <p:attrNameLst>
                                          <p:attrName>style.visibility</p:attrName>
                                        </p:attrNameLst>
                                      </p:cBhvr>
                                      <p:to>
                                        <p:strVal val="visible"/>
                                      </p:to>
                                    </p:set>
                                    <p:anim calcmode="lin" valueType="num">
                                      <p:cBhvr additive="base">
                                        <p:cTn id="19"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4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43">
                                            <p:txEl>
                                              <p:pRg st="4" end="4"/>
                                            </p:txEl>
                                          </p:spTgt>
                                        </p:tgtEl>
                                        <p:attrNameLst>
                                          <p:attrName>style.visibility</p:attrName>
                                        </p:attrNameLst>
                                      </p:cBhvr>
                                      <p:to>
                                        <p:strVal val="visible"/>
                                      </p:to>
                                    </p:set>
                                    <p:anim calcmode="lin" valueType="num">
                                      <p:cBhvr additive="base">
                                        <p:cTn id="25"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9443">
                                            <p:txEl>
                                              <p:pRg st="5" end="5"/>
                                            </p:txEl>
                                          </p:spTgt>
                                        </p:tgtEl>
                                        <p:attrNameLst>
                                          <p:attrName>style.visibility</p:attrName>
                                        </p:attrNameLst>
                                      </p:cBhvr>
                                      <p:to>
                                        <p:strVal val="visible"/>
                                      </p:to>
                                    </p:set>
                                    <p:anim calcmode="lin" valueType="num">
                                      <p:cBhvr additive="base">
                                        <p:cTn id="31"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94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9443">
                                            <p:txEl>
                                              <p:pRg st="6" end="6"/>
                                            </p:txEl>
                                          </p:spTgt>
                                        </p:tgtEl>
                                        <p:attrNameLst>
                                          <p:attrName>style.visibility</p:attrName>
                                        </p:attrNameLst>
                                      </p:cBhvr>
                                      <p:to>
                                        <p:strVal val="visible"/>
                                      </p:to>
                                    </p:set>
                                    <p:anim calcmode="lin" valueType="num">
                                      <p:cBhvr additive="base">
                                        <p:cTn id="37"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94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9443">
                                            <p:txEl>
                                              <p:pRg st="7" end="7"/>
                                            </p:txEl>
                                          </p:spTgt>
                                        </p:tgtEl>
                                        <p:attrNameLst>
                                          <p:attrName>style.visibility</p:attrName>
                                        </p:attrNameLst>
                                      </p:cBhvr>
                                      <p:to>
                                        <p:strVal val="visible"/>
                                      </p:to>
                                    </p:set>
                                    <p:anim calcmode="lin" valueType="num">
                                      <p:cBhvr additive="base">
                                        <p:cTn id="43" dur="500" fill="hold"/>
                                        <p:tgtEl>
                                          <p:spTgt spid="1894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94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9443">
                                            <p:txEl>
                                              <p:pRg st="8" end="8"/>
                                            </p:txEl>
                                          </p:spTgt>
                                        </p:tgtEl>
                                        <p:attrNameLst>
                                          <p:attrName>style.visibility</p:attrName>
                                        </p:attrNameLst>
                                      </p:cBhvr>
                                      <p:to>
                                        <p:strVal val="visible"/>
                                      </p:to>
                                    </p:set>
                                    <p:anim calcmode="lin" valueType="num">
                                      <p:cBhvr additive="base">
                                        <p:cTn id="49" dur="500" fill="hold"/>
                                        <p:tgtEl>
                                          <p:spTgt spid="1894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94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9443">
                                            <p:txEl>
                                              <p:pRg st="9" end="9"/>
                                            </p:txEl>
                                          </p:spTgt>
                                        </p:tgtEl>
                                        <p:attrNameLst>
                                          <p:attrName>style.visibility</p:attrName>
                                        </p:attrNameLst>
                                      </p:cBhvr>
                                      <p:to>
                                        <p:strVal val="visible"/>
                                      </p:to>
                                    </p:set>
                                    <p:anim calcmode="lin" valueType="num">
                                      <p:cBhvr additive="base">
                                        <p:cTn id="55" dur="500" fill="hold"/>
                                        <p:tgtEl>
                                          <p:spTgt spid="18944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94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600200"/>
            <a:ext cx="8229600" cy="457200"/>
          </a:xfrm>
        </p:spPr>
        <p:txBody>
          <a:bodyPr/>
          <a:lstStyle/>
          <a:p>
            <a:pPr algn="ctr" eaLnBrk="1" hangingPunct="1"/>
            <a:r>
              <a:rPr lang="zh-CN" altLang="en-US" sz="3600" b="1" dirty="0"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rPr>
              <a:t>独立需求与相关需求</a:t>
            </a:r>
          </a:p>
        </p:txBody>
      </p:sp>
      <p:sp>
        <p:nvSpPr>
          <p:cNvPr id="178179" name="Rectangle 3"/>
          <p:cNvSpPr>
            <a:spLocks noGrp="1" noChangeArrowheads="1"/>
          </p:cNvSpPr>
          <p:nvPr>
            <p:ph type="body" idx="1"/>
          </p:nvPr>
        </p:nvSpPr>
        <p:spPr>
          <a:xfrm>
            <a:off x="457200" y="2667000"/>
            <a:ext cx="8229600" cy="3733800"/>
          </a:xfrm>
        </p:spPr>
        <p:txBody>
          <a:bodyPr/>
          <a:lstStyle/>
          <a:p>
            <a:pPr eaLnBrk="1" hangingPunct="1">
              <a:buClr>
                <a:schemeClr val="tx1"/>
              </a:buClr>
              <a:buFont typeface="Marlett" pitchFamily="2" charset="2"/>
              <a:buChar char="2"/>
            </a:pPr>
            <a:r>
              <a:rPr lang="zh-CN" altLang="en-US" b="1" dirty="0" smtClean="0">
                <a:solidFill>
                  <a:srgbClr val="003366"/>
                </a:solidFill>
              </a:rPr>
              <a:t>独立需求</a:t>
            </a:r>
            <a:r>
              <a:rPr lang="zh-CN" altLang="en-US" dirty="0" smtClean="0"/>
              <a:t>：需求量和需求时间由企业外部的需求（如客户订单、市场预测）决定的那部分物料需求。</a:t>
            </a:r>
          </a:p>
          <a:p>
            <a:pPr eaLnBrk="1" hangingPunct="1">
              <a:buClr>
                <a:schemeClr val="tx1"/>
              </a:buClr>
              <a:buFont typeface="Marlett" pitchFamily="2" charset="2"/>
              <a:buChar char="2"/>
            </a:pPr>
            <a:endParaRPr lang="zh-CN" altLang="en-US" dirty="0" smtClean="0"/>
          </a:p>
          <a:p>
            <a:pPr eaLnBrk="1" hangingPunct="1">
              <a:buClr>
                <a:schemeClr val="tx1"/>
              </a:buClr>
              <a:buFont typeface="Marlett" pitchFamily="2" charset="2"/>
              <a:buChar char="2"/>
            </a:pPr>
            <a:r>
              <a:rPr lang="zh-CN" altLang="en-US" b="1" dirty="0" smtClean="0">
                <a:solidFill>
                  <a:srgbClr val="003366"/>
                </a:solidFill>
              </a:rPr>
              <a:t>相关需求</a:t>
            </a:r>
            <a:r>
              <a:rPr lang="zh-CN" altLang="en-US" dirty="0" smtClean="0"/>
              <a:t>：根据物料之间的结构组成关系，由独立需求的物料产生的需求，如半成品、零部件、原材料等。</a:t>
            </a:r>
          </a:p>
        </p:txBody>
      </p:sp>
      <p:sp>
        <p:nvSpPr>
          <p:cNvPr id="28676"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5"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2449449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179">
                                            <p:txEl>
                                              <p:pRg st="2" end="2"/>
                                            </p:txEl>
                                          </p:spTgt>
                                        </p:tgtEl>
                                        <p:attrNameLst>
                                          <p:attrName>style.visibility</p:attrName>
                                        </p:attrNameLst>
                                      </p:cBhvr>
                                      <p:to>
                                        <p:strVal val="visible"/>
                                      </p:to>
                                    </p:set>
                                    <p:anim calcmode="lin" valueType="num">
                                      <p:cBhvr additive="base">
                                        <p:cTn id="13" dur="500" fill="hold"/>
                                        <p:tgtEl>
                                          <p:spTgt spid="1781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81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5.2 </a:t>
            </a:r>
            <a:r>
              <a:rPr lang="zh-CN" altLang="en-US" sz="3600" b="1" dirty="0" smtClean="0">
                <a:solidFill>
                  <a:srgbClr val="FF0000"/>
                </a:solidFill>
                <a:effectLst>
                  <a:outerShdw blurRad="38100" dist="38100" dir="2700000" algn="tl">
                    <a:srgbClr val="C0C0C0"/>
                  </a:outerShdw>
                </a:effectLst>
                <a:latin typeface="Times New Roman" pitchFamily="18" charset="0"/>
              </a:rPr>
              <a:t>物料需求计划是什么？为什么做？</a:t>
            </a:r>
          </a:p>
        </p:txBody>
      </p:sp>
      <p:sp>
        <p:nvSpPr>
          <p:cNvPr id="154627" name="Rectangle 3"/>
          <p:cNvSpPr>
            <a:spLocks noGrp="1" noChangeArrowheads="1"/>
          </p:cNvSpPr>
          <p:nvPr>
            <p:ph type="body" idx="1"/>
          </p:nvPr>
        </p:nvSpPr>
        <p:spPr>
          <a:xfrm>
            <a:off x="457200" y="1447800"/>
            <a:ext cx="8229600" cy="5410200"/>
          </a:xfrm>
        </p:spPr>
        <p:txBody>
          <a:bodyPr/>
          <a:lstStyle/>
          <a:p>
            <a:pPr eaLnBrk="1" hangingPunct="1">
              <a:lnSpc>
                <a:spcPct val="150000"/>
              </a:lnSpc>
              <a:spcBef>
                <a:spcPct val="0"/>
              </a:spcBef>
              <a:buClr>
                <a:schemeClr val="tx1"/>
              </a:buClr>
              <a:buFont typeface="Marlett" pitchFamily="2" charset="2"/>
              <a:buChar char="2"/>
              <a:defRPr/>
            </a:pPr>
            <a:r>
              <a:rPr lang="zh-CN" altLang="en-US" sz="2400" b="1" smtClean="0">
                <a:effectLst>
                  <a:outerShdw blurRad="38100" dist="38100" dir="2700000" algn="tl">
                    <a:srgbClr val="C0C0C0"/>
                  </a:outerShdw>
                </a:effectLst>
                <a:latin typeface="Times New Roman" pitchFamily="18" charset="0"/>
              </a:rPr>
              <a:t>企业生产经营活动中的矛盾：</a:t>
            </a:r>
          </a:p>
          <a:p>
            <a:pPr lvl="1" eaLnBrk="1" hangingPunct="1">
              <a:lnSpc>
                <a:spcPct val="150000"/>
              </a:lnSpc>
              <a:spcBef>
                <a:spcPct val="0"/>
              </a:spcBef>
              <a:buClr>
                <a:schemeClr val="tx1"/>
              </a:buClr>
              <a:buFont typeface="Marlett" pitchFamily="2" charset="2"/>
              <a:buChar char="2"/>
              <a:defRPr/>
            </a:pPr>
            <a:r>
              <a:rPr lang="zh-CN" altLang="en-US" sz="2000" smtClean="0">
                <a:latin typeface="Times New Roman" pitchFamily="18" charset="0"/>
              </a:rPr>
              <a:t>一方面，对原材料、零部件、在制品和半成品进行合理储备，以使得生产连续不断地有序进行，同时满足波动不定的市场需求。</a:t>
            </a:r>
          </a:p>
          <a:p>
            <a:pPr lvl="1" eaLnBrk="1" hangingPunct="1">
              <a:lnSpc>
                <a:spcPct val="150000"/>
              </a:lnSpc>
              <a:spcBef>
                <a:spcPct val="0"/>
              </a:spcBef>
              <a:buClr>
                <a:schemeClr val="tx1"/>
              </a:buClr>
              <a:buFont typeface="Marlett" pitchFamily="2" charset="2"/>
              <a:buChar char="2"/>
              <a:defRPr/>
            </a:pPr>
            <a:r>
              <a:rPr lang="zh-CN" altLang="en-US" sz="2000" smtClean="0">
                <a:latin typeface="Times New Roman" pitchFamily="18" charset="0"/>
              </a:rPr>
              <a:t>另一方面，原材料、零部件和在制品的库存又占用大量资金，为加快企业的资金周转，提高资金的利用率，要尽可能降低库存。</a:t>
            </a:r>
          </a:p>
          <a:p>
            <a:pPr eaLnBrk="1" hangingPunct="1">
              <a:lnSpc>
                <a:spcPct val="150000"/>
              </a:lnSpc>
              <a:buClr>
                <a:schemeClr val="tx1"/>
              </a:buClr>
              <a:buFont typeface="Marlett" pitchFamily="2" charset="2"/>
              <a:buChar char="2"/>
              <a:defRPr/>
            </a:pPr>
            <a:r>
              <a:rPr lang="en-US" altLang="zh-CN" sz="2400" b="1" smtClean="0">
                <a:solidFill>
                  <a:srgbClr val="FF0000"/>
                </a:solidFill>
                <a:effectLst>
                  <a:outerShdw blurRad="38100" dist="38100" dir="2700000" algn="tl">
                    <a:srgbClr val="C0C0C0"/>
                  </a:outerShdw>
                </a:effectLst>
                <a:latin typeface="Times New Roman" pitchFamily="18" charset="0"/>
              </a:rPr>
              <a:t>MRP</a:t>
            </a:r>
            <a:r>
              <a:rPr lang="zh-CN" altLang="en-US" sz="2400" b="1" smtClean="0">
                <a:solidFill>
                  <a:srgbClr val="FF0000"/>
                </a:solidFill>
                <a:effectLst>
                  <a:outerShdw blurRad="38100" dist="38100" dir="2700000" algn="tl">
                    <a:srgbClr val="C0C0C0"/>
                  </a:outerShdw>
                </a:effectLst>
                <a:latin typeface="Times New Roman" pitchFamily="18" charset="0"/>
              </a:rPr>
              <a:t>（</a:t>
            </a:r>
            <a:r>
              <a:rPr lang="en-US" altLang="zh-CN" sz="2400" b="1" smtClean="0">
                <a:solidFill>
                  <a:srgbClr val="FF0000"/>
                </a:solidFill>
                <a:effectLst>
                  <a:outerShdw blurRad="38100" dist="38100" dir="2700000" algn="tl">
                    <a:srgbClr val="C0C0C0"/>
                  </a:outerShdw>
                </a:effectLst>
                <a:latin typeface="Times New Roman" pitchFamily="18" charset="0"/>
              </a:rPr>
              <a:t>Material Requirement Planning</a:t>
            </a:r>
            <a:r>
              <a:rPr lang="zh-CN" altLang="en-US" sz="2400" b="1" smtClean="0">
                <a:solidFill>
                  <a:srgbClr val="FF0000"/>
                </a:solidFill>
                <a:effectLst>
                  <a:outerShdw blurRad="38100" dist="38100" dir="2700000" algn="tl">
                    <a:srgbClr val="C0C0C0"/>
                  </a:outerShdw>
                </a:effectLst>
                <a:latin typeface="Times New Roman" pitchFamily="18" charset="0"/>
              </a:rPr>
              <a:t>）</a:t>
            </a:r>
            <a:r>
              <a:rPr lang="zh-CN" altLang="en-US" sz="2400" b="1" smtClean="0">
                <a:solidFill>
                  <a:srgbClr val="FF0000"/>
                </a:solidFill>
                <a:latin typeface="Times New Roman" pitchFamily="18" charset="0"/>
              </a:rPr>
              <a:t>正是为了解决这一矛盾提出的。</a:t>
            </a:r>
          </a:p>
          <a:p>
            <a:pPr lvl="1" eaLnBrk="1" hangingPunct="1">
              <a:lnSpc>
                <a:spcPct val="150000"/>
              </a:lnSpc>
              <a:buClr>
                <a:schemeClr val="tx1"/>
              </a:buClr>
              <a:buFont typeface="Marlett" pitchFamily="2" charset="2"/>
              <a:buChar char="2"/>
              <a:defRPr/>
            </a:pPr>
            <a:r>
              <a:rPr lang="zh-CN" altLang="en-US" sz="2000" smtClean="0">
                <a:latin typeface="Times New Roman" pitchFamily="18" charset="0"/>
              </a:rPr>
              <a:t>保证及时满足物料需求的前提下，使物料的库存水平保持在最小值内，即协调生产的物料需求和库存之间的差距。</a:t>
            </a:r>
          </a:p>
          <a:p>
            <a:pPr lvl="1" eaLnBrk="1" hangingPunct="1">
              <a:lnSpc>
                <a:spcPct val="150000"/>
              </a:lnSpc>
              <a:buClr>
                <a:schemeClr val="tx1"/>
              </a:buClr>
              <a:buFont typeface="Marlett" pitchFamily="2" charset="2"/>
              <a:buChar char="2"/>
              <a:defRPr/>
            </a:pPr>
            <a:r>
              <a:rPr lang="zh-CN" altLang="en-US" sz="2000" smtClean="0">
                <a:latin typeface="Times New Roman" pitchFamily="18" charset="0"/>
              </a:rPr>
              <a:t>既是一种较精确的生产计划系统，又是一种有效的物料控制系统。</a:t>
            </a:r>
          </a:p>
        </p:txBody>
      </p:sp>
      <p:sp>
        <p:nvSpPr>
          <p:cNvPr id="717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500" fill="hold"/>
                                        <p:tgtEl>
                                          <p:spTgt spid="1546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4627">
                                            <p:txEl>
                                              <p:pRg st="5" end="5"/>
                                            </p:txEl>
                                          </p:spTgt>
                                        </p:tgtEl>
                                        <p:attrNameLst>
                                          <p:attrName>style.visibility</p:attrName>
                                        </p:attrNameLst>
                                      </p:cBhvr>
                                      <p:to>
                                        <p:strVal val="visible"/>
                                      </p:to>
                                    </p:set>
                                    <p:anim calcmode="lin" valueType="num">
                                      <p:cBhvr additive="base">
                                        <p:cTn id="37" dur="500" fill="hold"/>
                                        <p:tgtEl>
                                          <p:spTgt spid="1546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5.2 </a:t>
            </a:r>
            <a:r>
              <a:rPr lang="zh-CN" altLang="en-US" sz="3600" b="1" dirty="0" smtClean="0">
                <a:solidFill>
                  <a:srgbClr val="FF0000"/>
                </a:solidFill>
                <a:effectLst>
                  <a:outerShdw blurRad="38100" dist="38100" dir="2700000" algn="tl">
                    <a:srgbClr val="C0C0C0"/>
                  </a:outerShdw>
                </a:effectLst>
                <a:latin typeface="Times New Roman" pitchFamily="18" charset="0"/>
              </a:rPr>
              <a:t>物料</a:t>
            </a:r>
            <a:r>
              <a:rPr lang="zh-CN" altLang="en-US" sz="3600" b="1" dirty="0">
                <a:solidFill>
                  <a:srgbClr val="FF0000"/>
                </a:solidFill>
                <a:effectLst>
                  <a:outerShdw blurRad="38100" dist="38100" dir="2700000" algn="tl">
                    <a:srgbClr val="C0C0C0"/>
                  </a:outerShdw>
                </a:effectLst>
                <a:latin typeface="Times New Roman" pitchFamily="18" charset="0"/>
              </a:rPr>
              <a:t>需求计划是</a:t>
            </a:r>
            <a:r>
              <a:rPr lang="zh-CN" altLang="en-US" sz="3600" b="1" dirty="0" smtClean="0">
                <a:solidFill>
                  <a:srgbClr val="FF0000"/>
                </a:solidFill>
                <a:effectLst>
                  <a:outerShdw blurRad="38100" dist="38100" dir="2700000" algn="tl">
                    <a:srgbClr val="C0C0C0"/>
                  </a:outerShdw>
                </a:effectLst>
                <a:latin typeface="Times New Roman" pitchFamily="18" charset="0"/>
              </a:rPr>
              <a:t>什么？为什么做？</a:t>
            </a:r>
          </a:p>
        </p:txBody>
      </p:sp>
      <p:sp>
        <p:nvSpPr>
          <p:cNvPr id="223235" name="Rectangle 3"/>
          <p:cNvSpPr>
            <a:spLocks noGrp="1" noChangeArrowheads="1"/>
          </p:cNvSpPr>
          <p:nvPr>
            <p:ph type="body" idx="1"/>
          </p:nvPr>
        </p:nvSpPr>
        <p:spPr>
          <a:xfrm>
            <a:off x="457200" y="1447800"/>
            <a:ext cx="8229600" cy="5105400"/>
          </a:xfrm>
        </p:spPr>
        <p:txBody>
          <a:bodyPr/>
          <a:lstStyle/>
          <a:p>
            <a:pPr eaLnBrk="1" hangingPunct="1">
              <a:lnSpc>
                <a:spcPct val="150000"/>
              </a:lnSpc>
              <a:spcBef>
                <a:spcPct val="0"/>
              </a:spcBef>
              <a:buClr>
                <a:schemeClr val="tx1"/>
              </a:buClr>
              <a:buFont typeface="Marlett" pitchFamily="2" charset="2"/>
              <a:buChar char="2"/>
              <a:defRPr/>
            </a:pPr>
            <a:r>
              <a:rPr lang="zh-CN" altLang="en-US" sz="2400" b="1" dirty="0" smtClean="0">
                <a:solidFill>
                  <a:srgbClr val="003366"/>
                </a:solidFill>
                <a:effectLst>
                  <a:outerShdw blurRad="38100" dist="38100" dir="2700000" algn="tl">
                    <a:srgbClr val="C0C0C0"/>
                  </a:outerShdw>
                </a:effectLst>
                <a:latin typeface="Times New Roman" pitchFamily="18" charset="0"/>
              </a:rPr>
              <a:t>问题背景：</a:t>
            </a:r>
          </a:p>
          <a:p>
            <a:pPr lvl="1" eaLnBrk="1" hangingPunct="1">
              <a:lnSpc>
                <a:spcPct val="150000"/>
              </a:lnSpc>
              <a:spcBef>
                <a:spcPct val="0"/>
              </a:spcBef>
              <a:buClr>
                <a:schemeClr val="tx1"/>
              </a:buClr>
              <a:buFont typeface="Marlett" pitchFamily="2" charset="2"/>
              <a:buChar char="2"/>
              <a:defRPr/>
            </a:pPr>
            <a:r>
              <a:rPr lang="zh-CN" altLang="en-US" sz="2000" dirty="0" smtClean="0">
                <a:latin typeface="Times New Roman" pitchFamily="18" charset="0"/>
              </a:rPr>
              <a:t>一个产品可能由成百上千种相关物料组成，如果企业所有产品的相关需求件汇总起来，数量更大。</a:t>
            </a:r>
          </a:p>
          <a:p>
            <a:pPr lvl="1" eaLnBrk="1" hangingPunct="1">
              <a:lnSpc>
                <a:spcPct val="150000"/>
              </a:lnSpc>
              <a:spcBef>
                <a:spcPct val="0"/>
              </a:spcBef>
              <a:buClr>
                <a:schemeClr val="tx1"/>
              </a:buClr>
              <a:buFont typeface="Marlett" pitchFamily="2" charset="2"/>
              <a:buChar char="2"/>
              <a:defRPr/>
            </a:pPr>
            <a:r>
              <a:rPr lang="zh-CN" altLang="en-US" sz="2000" dirty="0" smtClean="0">
                <a:latin typeface="Times New Roman" pitchFamily="18" charset="0"/>
              </a:rPr>
              <a:t>而一种物料可能会用到多种产品上，不同产品对同一物料的需用量又不同。</a:t>
            </a:r>
          </a:p>
          <a:p>
            <a:pPr lvl="1" eaLnBrk="1" hangingPunct="1">
              <a:lnSpc>
                <a:spcPct val="150000"/>
              </a:lnSpc>
              <a:spcBef>
                <a:spcPct val="0"/>
              </a:spcBef>
              <a:buClr>
                <a:schemeClr val="tx1"/>
              </a:buClr>
              <a:buFont typeface="Marlett" pitchFamily="2" charset="2"/>
              <a:buChar char="2"/>
              <a:defRPr/>
            </a:pPr>
            <a:r>
              <a:rPr lang="zh-CN" altLang="en-US" sz="2000" dirty="0" smtClean="0">
                <a:latin typeface="Times New Roman" pitchFamily="18" charset="0"/>
              </a:rPr>
              <a:t>不同物料的加工周期或采购周期不同，需用日期也不同。</a:t>
            </a:r>
          </a:p>
          <a:p>
            <a:pPr eaLnBrk="1" hangingPunct="1">
              <a:lnSpc>
                <a:spcPct val="150000"/>
              </a:lnSpc>
              <a:spcBef>
                <a:spcPct val="0"/>
              </a:spcBef>
              <a:buClr>
                <a:schemeClr val="tx1"/>
              </a:buClr>
              <a:buFont typeface="Marlett" pitchFamily="2" charset="2"/>
              <a:buChar char="2"/>
              <a:defRPr/>
            </a:pPr>
            <a:r>
              <a:rPr lang="zh-CN" altLang="en-US" sz="2400" b="1" dirty="0" smtClean="0">
                <a:solidFill>
                  <a:srgbClr val="003366"/>
                </a:solidFill>
                <a:effectLst>
                  <a:outerShdw blurRad="38100" dist="38100" dir="2700000" algn="tl">
                    <a:srgbClr val="C0C0C0"/>
                  </a:outerShdw>
                </a:effectLst>
                <a:latin typeface="Times New Roman" pitchFamily="18" charset="0"/>
              </a:rPr>
              <a:t>问题目标：</a:t>
            </a:r>
          </a:p>
          <a:p>
            <a:pPr lvl="1" eaLnBrk="1" hangingPunct="1">
              <a:lnSpc>
                <a:spcPct val="150000"/>
              </a:lnSpc>
              <a:spcBef>
                <a:spcPct val="0"/>
              </a:spcBef>
              <a:buClr>
                <a:schemeClr val="tx1"/>
              </a:buClr>
              <a:buFont typeface="Marlett" pitchFamily="2" charset="2"/>
              <a:buChar char="2"/>
              <a:defRPr/>
            </a:pPr>
            <a:r>
              <a:rPr lang="zh-CN" altLang="en-US" sz="2000" dirty="0" smtClean="0">
                <a:latin typeface="Times New Roman" pitchFamily="18" charset="0"/>
              </a:rPr>
              <a:t>使每种物料能在需用日期配套备齐，满足装配或交货期的要求。</a:t>
            </a:r>
          </a:p>
          <a:p>
            <a:pPr lvl="1" eaLnBrk="1" hangingPunct="1">
              <a:lnSpc>
                <a:spcPct val="150000"/>
              </a:lnSpc>
              <a:spcBef>
                <a:spcPct val="0"/>
              </a:spcBef>
              <a:buClr>
                <a:schemeClr val="tx1"/>
              </a:buClr>
              <a:buFont typeface="Marlett" pitchFamily="2" charset="2"/>
              <a:buChar char="2"/>
              <a:defRPr/>
            </a:pPr>
            <a:r>
              <a:rPr lang="zh-CN" altLang="en-US" sz="2000" dirty="0" smtClean="0">
                <a:latin typeface="Times New Roman" pitchFamily="18" charset="0"/>
              </a:rPr>
              <a:t>在不需要的时期不过量占用库存。</a:t>
            </a:r>
          </a:p>
          <a:p>
            <a:pPr lvl="1" eaLnBrk="1" hangingPunct="1">
              <a:lnSpc>
                <a:spcPct val="150000"/>
              </a:lnSpc>
              <a:spcBef>
                <a:spcPct val="0"/>
              </a:spcBef>
              <a:buClr>
                <a:schemeClr val="tx1"/>
              </a:buClr>
              <a:buFont typeface="Marlett" pitchFamily="2" charset="2"/>
              <a:buChar char="2"/>
              <a:defRPr/>
            </a:pPr>
            <a:r>
              <a:rPr lang="zh-CN" altLang="en-US" sz="2000" dirty="0" smtClean="0">
                <a:latin typeface="Times New Roman" pitchFamily="18" charset="0"/>
              </a:rPr>
              <a:t>考虑合理的批量。</a:t>
            </a:r>
          </a:p>
        </p:txBody>
      </p:sp>
      <p:sp>
        <p:nvSpPr>
          <p:cNvPr id="819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235">
                                            <p:txEl>
                                              <p:pRg st="1" end="1"/>
                                            </p:txEl>
                                          </p:spTgt>
                                        </p:tgtEl>
                                        <p:attrNameLst>
                                          <p:attrName>style.visibility</p:attrName>
                                        </p:attrNameLst>
                                      </p:cBhvr>
                                      <p:to>
                                        <p:strVal val="visible"/>
                                      </p:to>
                                    </p:set>
                                    <p:anim calcmode="lin" valueType="num">
                                      <p:cBhvr additive="base">
                                        <p:cTn id="13" dur="500" fill="hold"/>
                                        <p:tgtEl>
                                          <p:spTgt spid="223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3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3235">
                                            <p:txEl>
                                              <p:pRg st="2" end="2"/>
                                            </p:txEl>
                                          </p:spTgt>
                                        </p:tgtEl>
                                        <p:attrNameLst>
                                          <p:attrName>style.visibility</p:attrName>
                                        </p:attrNameLst>
                                      </p:cBhvr>
                                      <p:to>
                                        <p:strVal val="visible"/>
                                      </p:to>
                                    </p:set>
                                    <p:anim calcmode="lin" valueType="num">
                                      <p:cBhvr additive="base">
                                        <p:cTn id="19" dur="500" fill="hold"/>
                                        <p:tgtEl>
                                          <p:spTgt spid="223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3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3235">
                                            <p:txEl>
                                              <p:pRg st="3" end="3"/>
                                            </p:txEl>
                                          </p:spTgt>
                                        </p:tgtEl>
                                        <p:attrNameLst>
                                          <p:attrName>style.visibility</p:attrName>
                                        </p:attrNameLst>
                                      </p:cBhvr>
                                      <p:to>
                                        <p:strVal val="visible"/>
                                      </p:to>
                                    </p:set>
                                    <p:anim calcmode="lin" valueType="num">
                                      <p:cBhvr additive="base">
                                        <p:cTn id="25" dur="500" fill="hold"/>
                                        <p:tgtEl>
                                          <p:spTgt spid="223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3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3235">
                                            <p:txEl>
                                              <p:pRg st="4" end="4"/>
                                            </p:txEl>
                                          </p:spTgt>
                                        </p:tgtEl>
                                        <p:attrNameLst>
                                          <p:attrName>style.visibility</p:attrName>
                                        </p:attrNameLst>
                                      </p:cBhvr>
                                      <p:to>
                                        <p:strVal val="visible"/>
                                      </p:to>
                                    </p:set>
                                    <p:anim calcmode="lin" valueType="num">
                                      <p:cBhvr additive="base">
                                        <p:cTn id="31" dur="500" fill="hold"/>
                                        <p:tgtEl>
                                          <p:spTgt spid="223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3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3235">
                                            <p:txEl>
                                              <p:pRg st="5" end="5"/>
                                            </p:txEl>
                                          </p:spTgt>
                                        </p:tgtEl>
                                        <p:attrNameLst>
                                          <p:attrName>style.visibility</p:attrName>
                                        </p:attrNameLst>
                                      </p:cBhvr>
                                      <p:to>
                                        <p:strVal val="visible"/>
                                      </p:to>
                                    </p:set>
                                    <p:anim calcmode="lin" valueType="num">
                                      <p:cBhvr additive="base">
                                        <p:cTn id="37" dur="500" fill="hold"/>
                                        <p:tgtEl>
                                          <p:spTgt spid="223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3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3235">
                                            <p:txEl>
                                              <p:pRg st="6" end="6"/>
                                            </p:txEl>
                                          </p:spTgt>
                                        </p:tgtEl>
                                        <p:attrNameLst>
                                          <p:attrName>style.visibility</p:attrName>
                                        </p:attrNameLst>
                                      </p:cBhvr>
                                      <p:to>
                                        <p:strVal val="visible"/>
                                      </p:to>
                                    </p:set>
                                    <p:anim calcmode="lin" valueType="num">
                                      <p:cBhvr additive="base">
                                        <p:cTn id="43" dur="500" fill="hold"/>
                                        <p:tgtEl>
                                          <p:spTgt spid="223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3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23235">
                                            <p:txEl>
                                              <p:pRg st="7" end="7"/>
                                            </p:txEl>
                                          </p:spTgt>
                                        </p:tgtEl>
                                        <p:attrNameLst>
                                          <p:attrName>style.visibility</p:attrName>
                                        </p:attrNameLst>
                                      </p:cBhvr>
                                      <p:to>
                                        <p:strVal val="visible"/>
                                      </p:to>
                                    </p:set>
                                    <p:anim calcmode="lin" valueType="num">
                                      <p:cBhvr additive="base">
                                        <p:cTn id="49" dur="500" fill="hold"/>
                                        <p:tgtEl>
                                          <p:spTgt spid="223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32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5.2 </a:t>
            </a:r>
            <a:r>
              <a:rPr lang="zh-CN" altLang="en-US" sz="3600" b="1" dirty="0" smtClean="0">
                <a:solidFill>
                  <a:srgbClr val="FF0000"/>
                </a:solidFill>
                <a:effectLst>
                  <a:outerShdw blurRad="38100" dist="38100" dir="2700000" algn="tl">
                    <a:srgbClr val="C0C0C0"/>
                  </a:outerShdw>
                </a:effectLst>
                <a:latin typeface="Times New Roman" pitchFamily="18" charset="0"/>
              </a:rPr>
              <a:t>物料</a:t>
            </a:r>
            <a:r>
              <a:rPr lang="zh-CN" altLang="en-US" sz="3600" b="1" dirty="0">
                <a:solidFill>
                  <a:srgbClr val="FF0000"/>
                </a:solidFill>
                <a:effectLst>
                  <a:outerShdw blurRad="38100" dist="38100" dir="2700000" algn="tl">
                    <a:srgbClr val="C0C0C0"/>
                  </a:outerShdw>
                </a:effectLst>
                <a:latin typeface="Times New Roman" pitchFamily="18" charset="0"/>
              </a:rPr>
              <a:t>需求计划是</a:t>
            </a:r>
            <a:r>
              <a:rPr lang="zh-CN" altLang="en-US" sz="3600" b="1" dirty="0" smtClean="0">
                <a:solidFill>
                  <a:srgbClr val="FF0000"/>
                </a:solidFill>
                <a:effectLst>
                  <a:outerShdw blurRad="38100" dist="38100" dir="2700000" algn="tl">
                    <a:srgbClr val="C0C0C0"/>
                  </a:outerShdw>
                </a:effectLst>
                <a:latin typeface="Times New Roman" pitchFamily="18" charset="0"/>
              </a:rPr>
              <a:t>什么？为什么做？</a:t>
            </a:r>
          </a:p>
        </p:txBody>
      </p:sp>
      <p:sp>
        <p:nvSpPr>
          <p:cNvPr id="224259" name="Rectangle 3"/>
          <p:cNvSpPr>
            <a:spLocks noGrp="1" noChangeArrowheads="1"/>
          </p:cNvSpPr>
          <p:nvPr>
            <p:ph type="body" idx="1"/>
          </p:nvPr>
        </p:nvSpPr>
        <p:spPr>
          <a:xfrm>
            <a:off x="457200" y="1447800"/>
            <a:ext cx="8229600" cy="5105400"/>
          </a:xfrm>
        </p:spPr>
        <p:txBody>
          <a:bodyPr/>
          <a:lstStyle/>
          <a:p>
            <a:pPr eaLnBrk="1" hangingPunct="1">
              <a:lnSpc>
                <a:spcPct val="150000"/>
              </a:lnSpc>
              <a:spcBef>
                <a:spcPct val="0"/>
              </a:spcBef>
              <a:buClr>
                <a:schemeClr val="tx1"/>
              </a:buClr>
              <a:buFont typeface="Marlett" pitchFamily="2" charset="2"/>
              <a:buChar char="2"/>
              <a:defRPr/>
            </a:pPr>
            <a:r>
              <a:rPr lang="en-US" altLang="zh-CN" sz="2400" b="1" smtClean="0">
                <a:solidFill>
                  <a:srgbClr val="003366"/>
                </a:solidFill>
                <a:effectLst>
                  <a:outerShdw blurRad="38100" dist="38100" dir="2700000" algn="tl">
                    <a:srgbClr val="C0C0C0"/>
                  </a:outerShdw>
                </a:effectLst>
                <a:latin typeface="Times New Roman" pitchFamily="18" charset="0"/>
              </a:rPr>
              <a:t>MRP</a:t>
            </a:r>
            <a:r>
              <a:rPr lang="zh-CN" altLang="en-US" sz="2400" b="1" smtClean="0">
                <a:solidFill>
                  <a:srgbClr val="003366"/>
                </a:solidFill>
                <a:effectLst>
                  <a:outerShdw blurRad="38100" dist="38100" dir="2700000" algn="tl">
                    <a:srgbClr val="C0C0C0"/>
                  </a:outerShdw>
                </a:effectLst>
                <a:latin typeface="Times New Roman" pitchFamily="18" charset="0"/>
              </a:rPr>
              <a:t>：</a:t>
            </a:r>
          </a:p>
          <a:p>
            <a:pPr lvl="1" eaLnBrk="1" hangingPunct="1">
              <a:lnSpc>
                <a:spcPct val="150000"/>
              </a:lnSpc>
              <a:spcBef>
                <a:spcPct val="0"/>
              </a:spcBef>
              <a:buClr>
                <a:schemeClr val="tx1"/>
              </a:buClr>
              <a:buFont typeface="Marlett" pitchFamily="2" charset="2"/>
              <a:buChar char="2"/>
              <a:defRPr/>
            </a:pPr>
            <a:r>
              <a:rPr lang="zh-CN" altLang="en-US" sz="2000" smtClean="0">
                <a:latin typeface="Times New Roman" pitchFamily="18" charset="0"/>
              </a:rPr>
              <a:t>是</a:t>
            </a:r>
            <a:r>
              <a:rPr lang="en-US" altLang="zh-CN" sz="2000" smtClean="0">
                <a:latin typeface="Times New Roman" pitchFamily="18" charset="0"/>
              </a:rPr>
              <a:t>MPS</a:t>
            </a:r>
            <a:r>
              <a:rPr lang="zh-CN" altLang="en-US" sz="2000" smtClean="0">
                <a:latin typeface="Times New Roman" pitchFamily="18" charset="0"/>
              </a:rPr>
              <a:t>需求的进一步展开，是实现</a:t>
            </a:r>
            <a:r>
              <a:rPr lang="en-US" altLang="zh-CN" sz="2000" smtClean="0">
                <a:latin typeface="Times New Roman" pitchFamily="18" charset="0"/>
              </a:rPr>
              <a:t>MPS</a:t>
            </a:r>
            <a:r>
              <a:rPr lang="zh-CN" altLang="en-US" sz="2000" smtClean="0">
                <a:latin typeface="Times New Roman" pitchFamily="18" charset="0"/>
              </a:rPr>
              <a:t>的保证和支持。</a:t>
            </a:r>
          </a:p>
          <a:p>
            <a:pPr lvl="1" eaLnBrk="1" hangingPunct="1">
              <a:lnSpc>
                <a:spcPct val="150000"/>
              </a:lnSpc>
              <a:spcBef>
                <a:spcPct val="0"/>
              </a:spcBef>
              <a:buClr>
                <a:schemeClr val="tx1"/>
              </a:buClr>
              <a:buFont typeface="Marlett" pitchFamily="2" charset="2"/>
              <a:buChar char="2"/>
              <a:defRPr/>
            </a:pPr>
            <a:r>
              <a:rPr lang="zh-CN" altLang="en-US" sz="2000" smtClean="0">
                <a:latin typeface="Times New Roman" pitchFamily="18" charset="0"/>
              </a:rPr>
              <a:t>根据</a:t>
            </a:r>
            <a:r>
              <a:rPr lang="en-US" altLang="zh-CN" sz="2000" smtClean="0">
                <a:latin typeface="Times New Roman" pitchFamily="18" charset="0"/>
              </a:rPr>
              <a:t>MPS</a:t>
            </a:r>
            <a:r>
              <a:rPr lang="zh-CN" altLang="en-US" sz="2000" smtClean="0">
                <a:latin typeface="Times New Roman" pitchFamily="18" charset="0"/>
              </a:rPr>
              <a:t>、</a:t>
            </a:r>
            <a:r>
              <a:rPr lang="en-US" altLang="zh-CN" sz="2000" smtClean="0">
                <a:latin typeface="Times New Roman" pitchFamily="18" charset="0"/>
              </a:rPr>
              <a:t>BOM</a:t>
            </a:r>
            <a:r>
              <a:rPr lang="zh-CN" altLang="en-US" sz="2000" smtClean="0">
                <a:latin typeface="Times New Roman" pitchFamily="18" charset="0"/>
              </a:rPr>
              <a:t>、物料可用量，计算出企业要生产的全部加工件和采购件的需求量，按照产品出厂的优先顺序，计算出全部加工件和需求件的需求时间，并提出建议性的计划订单。</a:t>
            </a:r>
          </a:p>
          <a:p>
            <a:pPr eaLnBrk="1" hangingPunct="1">
              <a:lnSpc>
                <a:spcPct val="150000"/>
              </a:lnSpc>
              <a:spcBef>
                <a:spcPct val="0"/>
              </a:spcBef>
              <a:buClr>
                <a:schemeClr val="tx1"/>
              </a:buClr>
              <a:buFont typeface="Marlett" pitchFamily="2" charset="2"/>
              <a:buChar char="2"/>
              <a:defRPr/>
            </a:pPr>
            <a:r>
              <a:rPr lang="zh-CN" altLang="en-US" sz="2400" b="1" smtClean="0">
                <a:solidFill>
                  <a:srgbClr val="003366"/>
                </a:solidFill>
                <a:effectLst>
                  <a:outerShdw blurRad="38100" dist="38100" dir="2700000" algn="tl">
                    <a:srgbClr val="C0C0C0"/>
                  </a:outerShdw>
                </a:effectLst>
                <a:latin typeface="Times New Roman" pitchFamily="18" charset="0"/>
              </a:rPr>
              <a:t>作用：</a:t>
            </a:r>
          </a:p>
          <a:p>
            <a:pPr lvl="1" eaLnBrk="1" hangingPunct="1">
              <a:lnSpc>
                <a:spcPct val="150000"/>
              </a:lnSpc>
              <a:spcBef>
                <a:spcPct val="0"/>
              </a:spcBef>
              <a:buClr>
                <a:schemeClr val="tx1"/>
              </a:buClr>
              <a:buFont typeface="Marlett" pitchFamily="2" charset="2"/>
              <a:buChar char="2"/>
              <a:defRPr/>
            </a:pPr>
            <a:r>
              <a:rPr lang="zh-CN" altLang="en-US" sz="2000" smtClean="0">
                <a:latin typeface="Times New Roman" pitchFamily="18" charset="0"/>
              </a:rPr>
              <a:t>要对制造系统的复杂生产过程进行控制，必须随时检查一切必备的物料（包括用于设备维修的备品备件）是否能满足需要，个别物料的短缺往往会引起严重的连锁反应，使生产陷于停顿，</a:t>
            </a:r>
            <a:r>
              <a:rPr lang="en-US" altLang="zh-CN" sz="2000" smtClean="0">
                <a:latin typeface="Times New Roman" pitchFamily="18" charset="0"/>
              </a:rPr>
              <a:t>MRP</a:t>
            </a:r>
            <a:r>
              <a:rPr lang="zh-CN" altLang="en-US" sz="2000" smtClean="0">
                <a:latin typeface="Times New Roman" pitchFamily="18" charset="0"/>
              </a:rPr>
              <a:t>既可以用作需求计划系统，又可以用作进度控制系统。</a:t>
            </a:r>
          </a:p>
        </p:txBody>
      </p:sp>
      <p:sp>
        <p:nvSpPr>
          <p:cNvPr id="922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4259">
                                            <p:txEl>
                                              <p:pRg st="3" end="3"/>
                                            </p:txEl>
                                          </p:spTgt>
                                        </p:tgtEl>
                                        <p:attrNameLst>
                                          <p:attrName>style.visibility</p:attrName>
                                        </p:attrNameLst>
                                      </p:cBhvr>
                                      <p:to>
                                        <p:strVal val="visible"/>
                                      </p:to>
                                    </p:set>
                                    <p:anim calcmode="lin" valueType="num">
                                      <p:cBhvr additive="base">
                                        <p:cTn id="25" dur="500" fill="hold"/>
                                        <p:tgtEl>
                                          <p:spTgt spid="224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4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4259">
                                            <p:txEl>
                                              <p:pRg st="4" end="4"/>
                                            </p:txEl>
                                          </p:spTgt>
                                        </p:tgtEl>
                                        <p:attrNameLst>
                                          <p:attrName>style.visibility</p:attrName>
                                        </p:attrNameLst>
                                      </p:cBhvr>
                                      <p:to>
                                        <p:strVal val="visible"/>
                                      </p:to>
                                    </p:set>
                                    <p:anim calcmode="lin" valueType="num">
                                      <p:cBhvr additive="base">
                                        <p:cTn id="31" dur="500" fill="hold"/>
                                        <p:tgtEl>
                                          <p:spTgt spid="224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42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85800"/>
            <a:ext cx="8229600" cy="609600"/>
          </a:xfrm>
        </p:spPr>
        <p:txBody>
          <a:bodyPr/>
          <a:lstStyle/>
          <a:p>
            <a:pPr algn="ct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 </a:t>
            </a:r>
            <a:r>
              <a:rPr lang="zh-CN" altLang="en-US" sz="3600" b="1" dirty="0" smtClean="0">
                <a:solidFill>
                  <a:srgbClr val="FF0000"/>
                </a:solidFill>
                <a:effectLst>
                  <a:outerShdw blurRad="38100" dist="38100" dir="2700000" algn="tl">
                    <a:srgbClr val="C0C0C0"/>
                  </a:outerShdw>
                </a:effectLst>
                <a:latin typeface="Times New Roman" pitchFamily="18" charset="0"/>
              </a:rPr>
              <a:t>物料需求计划</a:t>
            </a:r>
          </a:p>
        </p:txBody>
      </p:sp>
      <p:sp>
        <p:nvSpPr>
          <p:cNvPr id="104451" name="Rectangle 3"/>
          <p:cNvSpPr>
            <a:spLocks noGrp="1" noChangeArrowheads="1"/>
          </p:cNvSpPr>
          <p:nvPr>
            <p:ph type="body" idx="1"/>
          </p:nvPr>
        </p:nvSpPr>
        <p:spPr>
          <a:xfrm>
            <a:off x="1809750" y="1600200"/>
            <a:ext cx="5524500" cy="5105400"/>
          </a:xfrm>
        </p:spPr>
        <p:txBody>
          <a:bodyPr/>
          <a:lstStyle/>
          <a:p>
            <a:pPr eaLnBrk="1" hangingPunct="1">
              <a:lnSpc>
                <a:spcPct val="18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5.1 </a:t>
            </a:r>
            <a:r>
              <a:rPr lang="zh-CN" altLang="en-US" sz="2400" b="1" dirty="0" smtClean="0">
                <a:effectLst>
                  <a:outerShdw blurRad="38100" dist="38100" dir="2700000" algn="tl">
                    <a:srgbClr val="C0C0C0"/>
                  </a:outerShdw>
                </a:effectLst>
                <a:latin typeface="Times New Roman" pitchFamily="18" charset="0"/>
              </a:rPr>
              <a:t>基本概念</a:t>
            </a:r>
            <a:endParaRPr lang="en-US" altLang="zh-CN" sz="2400" b="1" dirty="0" smtClean="0">
              <a:effectLst>
                <a:outerShdw blurRad="38100" dist="38100" dir="2700000" algn="tl">
                  <a:srgbClr val="C0C0C0"/>
                </a:outerShdw>
              </a:effectLst>
              <a:latin typeface="Times New Roman" pitchFamily="18" charset="0"/>
            </a:endParaRPr>
          </a:p>
          <a:p>
            <a:pPr eaLnBrk="1" hangingPunct="1">
              <a:lnSpc>
                <a:spcPct val="18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5.2 </a:t>
            </a:r>
            <a:r>
              <a:rPr lang="zh-CN" altLang="en-US" sz="2400" b="1" dirty="0" smtClean="0">
                <a:effectLst>
                  <a:outerShdw blurRad="38100" dist="38100" dir="2700000" algn="tl">
                    <a:srgbClr val="C0C0C0"/>
                  </a:outerShdw>
                </a:effectLst>
                <a:latin typeface="Times New Roman" pitchFamily="18" charset="0"/>
              </a:rPr>
              <a:t>物料需求计划是什么？为什么做？</a:t>
            </a:r>
          </a:p>
          <a:p>
            <a:pPr eaLnBrk="1" hangingPunct="1">
              <a:lnSpc>
                <a:spcPct val="18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5.3 MRP</a:t>
            </a:r>
            <a:r>
              <a:rPr lang="zh-CN" altLang="en-US" sz="2400" b="1" dirty="0" smtClean="0">
                <a:effectLst>
                  <a:outerShdw blurRad="38100" dist="38100" dir="2700000" algn="tl">
                    <a:srgbClr val="C0C0C0"/>
                  </a:outerShdw>
                </a:effectLst>
                <a:latin typeface="Times New Roman" pitchFamily="18" charset="0"/>
              </a:rPr>
              <a:t>的输入、输出逻辑</a:t>
            </a:r>
          </a:p>
          <a:p>
            <a:pPr eaLnBrk="1" hangingPunct="1">
              <a:lnSpc>
                <a:spcPct val="18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5.4 </a:t>
            </a:r>
            <a:r>
              <a:rPr lang="en-US" altLang="zh-CN" sz="2400" b="1" dirty="0">
                <a:effectLst>
                  <a:outerShdw blurRad="38100" dist="38100" dir="2700000" algn="tl">
                    <a:srgbClr val="C0C0C0"/>
                  </a:outerShdw>
                </a:effectLst>
                <a:latin typeface="Times New Roman" pitchFamily="18" charset="0"/>
              </a:rPr>
              <a:t>MRP</a:t>
            </a:r>
            <a:r>
              <a:rPr lang="zh-CN" altLang="en-US" sz="2400" b="1" dirty="0">
                <a:effectLst>
                  <a:outerShdw blurRad="38100" dist="38100" dir="2700000" algn="tl">
                    <a:srgbClr val="C0C0C0"/>
                  </a:outerShdw>
                </a:effectLst>
                <a:latin typeface="Times New Roman" pitchFamily="18" charset="0"/>
              </a:rPr>
              <a:t>报表</a:t>
            </a:r>
          </a:p>
          <a:p>
            <a:pPr eaLnBrk="1" hangingPunct="1">
              <a:lnSpc>
                <a:spcPct val="18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5.5 </a:t>
            </a:r>
            <a:r>
              <a:rPr lang="en-US" altLang="zh-CN" sz="2400" b="1" dirty="0">
                <a:effectLst>
                  <a:outerShdw blurRad="38100" dist="38100" dir="2700000" algn="tl">
                    <a:srgbClr val="C0C0C0"/>
                  </a:outerShdw>
                </a:effectLst>
                <a:latin typeface="Times New Roman" pitchFamily="18" charset="0"/>
              </a:rPr>
              <a:t>MRP</a:t>
            </a:r>
            <a:r>
              <a:rPr lang="zh-CN" altLang="en-US" sz="2400" b="1" dirty="0">
                <a:effectLst>
                  <a:outerShdw blurRad="38100" dist="38100" dir="2700000" algn="tl">
                    <a:srgbClr val="C0C0C0"/>
                  </a:outerShdw>
                </a:effectLst>
                <a:latin typeface="Times New Roman" pitchFamily="18" charset="0"/>
              </a:rPr>
              <a:t>的计算方法</a:t>
            </a:r>
          </a:p>
          <a:p>
            <a:pPr eaLnBrk="1" hangingPunct="1">
              <a:lnSpc>
                <a:spcPct val="18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5.6 </a:t>
            </a:r>
            <a:r>
              <a:rPr lang="en-US" altLang="zh-CN" sz="2400" b="1" dirty="0">
                <a:effectLst>
                  <a:outerShdw blurRad="38100" dist="38100" dir="2700000" algn="tl">
                    <a:srgbClr val="C0C0C0"/>
                  </a:outerShdw>
                </a:effectLst>
                <a:latin typeface="Times New Roman" pitchFamily="18" charset="0"/>
              </a:rPr>
              <a:t>MRP</a:t>
            </a:r>
            <a:r>
              <a:rPr lang="zh-CN" altLang="en-US" sz="2400" b="1" dirty="0">
                <a:effectLst>
                  <a:outerShdw blurRad="38100" dist="38100" dir="2700000" algn="tl">
                    <a:srgbClr val="C0C0C0"/>
                  </a:outerShdw>
                </a:effectLst>
                <a:latin typeface="Times New Roman" pitchFamily="18" charset="0"/>
              </a:rPr>
              <a:t>的报表运算</a:t>
            </a:r>
          </a:p>
          <a:p>
            <a:pPr eaLnBrk="1" hangingPunct="1">
              <a:lnSpc>
                <a:spcPct val="18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5.7 MRP</a:t>
            </a:r>
            <a:r>
              <a:rPr lang="zh-CN" altLang="en-US" sz="2400" b="1" dirty="0" smtClean="0">
                <a:effectLst>
                  <a:outerShdw blurRad="38100" dist="38100" dir="2700000" algn="tl">
                    <a:srgbClr val="C0C0C0"/>
                  </a:outerShdw>
                </a:effectLst>
                <a:latin typeface="Times New Roman" pitchFamily="18" charset="0"/>
              </a:rPr>
              <a:t>的策略因素</a:t>
            </a:r>
          </a:p>
        </p:txBody>
      </p:sp>
      <p:sp>
        <p:nvSpPr>
          <p:cNvPr id="614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 calcmode="lin" valueType="num">
                                      <p:cBhvr additive="base">
                                        <p:cTn id="12"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44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4451">
                                            <p:txEl>
                                              <p:pRg st="1" end="1"/>
                                            </p:txEl>
                                          </p:spTgt>
                                        </p:tgtEl>
                                        <p:attrNameLst>
                                          <p:attrName>style.visibility</p:attrName>
                                        </p:attrNameLst>
                                      </p:cBhvr>
                                      <p:to>
                                        <p:strVal val="visible"/>
                                      </p:to>
                                    </p:set>
                                    <p:anim calcmode="lin" valueType="num">
                                      <p:cBhvr additive="base">
                                        <p:cTn id="17"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44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4451">
                                            <p:txEl>
                                              <p:pRg st="2" end="2"/>
                                            </p:txEl>
                                          </p:spTgt>
                                        </p:tgtEl>
                                        <p:attrNameLst>
                                          <p:attrName>style.visibility</p:attrName>
                                        </p:attrNameLst>
                                      </p:cBhvr>
                                      <p:to>
                                        <p:strVal val="visible"/>
                                      </p:to>
                                    </p:set>
                                    <p:anim calcmode="lin" valueType="num">
                                      <p:cBhvr additive="base">
                                        <p:cTn id="22"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44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4451">
                                            <p:txEl>
                                              <p:pRg st="3" end="3"/>
                                            </p:txEl>
                                          </p:spTgt>
                                        </p:tgtEl>
                                        <p:attrNameLst>
                                          <p:attrName>style.visibility</p:attrName>
                                        </p:attrNameLst>
                                      </p:cBhvr>
                                      <p:to>
                                        <p:strVal val="visible"/>
                                      </p:to>
                                    </p:set>
                                    <p:anim calcmode="lin" valueType="num">
                                      <p:cBhvr additive="base">
                                        <p:cTn id="27"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44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4451">
                                            <p:txEl>
                                              <p:pRg st="4" end="4"/>
                                            </p:txEl>
                                          </p:spTgt>
                                        </p:tgtEl>
                                        <p:attrNameLst>
                                          <p:attrName>style.visibility</p:attrName>
                                        </p:attrNameLst>
                                      </p:cBhvr>
                                      <p:to>
                                        <p:strVal val="visible"/>
                                      </p:to>
                                    </p:set>
                                    <p:anim calcmode="lin" valueType="num">
                                      <p:cBhvr additive="base">
                                        <p:cTn id="32"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44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04451">
                                            <p:txEl>
                                              <p:pRg st="5" end="5"/>
                                            </p:txEl>
                                          </p:spTgt>
                                        </p:tgtEl>
                                        <p:attrNameLst>
                                          <p:attrName>style.visibility</p:attrName>
                                        </p:attrNameLst>
                                      </p:cBhvr>
                                      <p:to>
                                        <p:strVal val="visible"/>
                                      </p:to>
                                    </p:set>
                                    <p:anim calcmode="lin" valueType="num">
                                      <p:cBhvr additive="base">
                                        <p:cTn id="37" dur="500" fill="hold"/>
                                        <p:tgtEl>
                                          <p:spTgt spid="1044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44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04451">
                                            <p:txEl>
                                              <p:pRg st="6" end="6"/>
                                            </p:txEl>
                                          </p:spTgt>
                                        </p:tgtEl>
                                        <p:attrNameLst>
                                          <p:attrName>style.visibility</p:attrName>
                                        </p:attrNameLst>
                                      </p:cBhvr>
                                      <p:to>
                                        <p:strVal val="visible"/>
                                      </p:to>
                                    </p:set>
                                    <p:anim calcmode="lin" valueType="num">
                                      <p:cBhvr additive="base">
                                        <p:cTn id="42" dur="500" fill="hold"/>
                                        <p:tgtEl>
                                          <p:spTgt spid="104451">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0445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5.2 </a:t>
            </a:r>
            <a:r>
              <a:rPr lang="zh-CN" altLang="en-US" sz="3600" b="1" dirty="0" smtClean="0">
                <a:solidFill>
                  <a:srgbClr val="FF0000"/>
                </a:solidFill>
                <a:effectLst>
                  <a:outerShdw blurRad="38100" dist="38100" dir="2700000" algn="tl">
                    <a:srgbClr val="C0C0C0"/>
                  </a:outerShdw>
                </a:effectLst>
                <a:latin typeface="Times New Roman" pitchFamily="18" charset="0"/>
              </a:rPr>
              <a:t>物料</a:t>
            </a:r>
            <a:r>
              <a:rPr lang="zh-CN" altLang="en-US" sz="3600" b="1" dirty="0">
                <a:solidFill>
                  <a:srgbClr val="FF0000"/>
                </a:solidFill>
                <a:effectLst>
                  <a:outerShdw blurRad="38100" dist="38100" dir="2700000" algn="tl">
                    <a:srgbClr val="C0C0C0"/>
                  </a:outerShdw>
                </a:effectLst>
                <a:latin typeface="Times New Roman" pitchFamily="18" charset="0"/>
              </a:rPr>
              <a:t>需求计划是</a:t>
            </a:r>
            <a:r>
              <a:rPr lang="zh-CN" altLang="en-US" sz="3600" b="1" dirty="0" smtClean="0">
                <a:solidFill>
                  <a:srgbClr val="FF0000"/>
                </a:solidFill>
                <a:effectLst>
                  <a:outerShdw blurRad="38100" dist="38100" dir="2700000" algn="tl">
                    <a:srgbClr val="C0C0C0"/>
                  </a:outerShdw>
                </a:effectLst>
                <a:latin typeface="Times New Roman" pitchFamily="18" charset="0"/>
              </a:rPr>
              <a:t>什么？为什么做？</a:t>
            </a:r>
          </a:p>
        </p:txBody>
      </p:sp>
      <p:sp>
        <p:nvSpPr>
          <p:cNvPr id="225283" name="Rectangle 3"/>
          <p:cNvSpPr>
            <a:spLocks noGrp="1" noChangeArrowheads="1"/>
          </p:cNvSpPr>
          <p:nvPr>
            <p:ph type="body" idx="1"/>
          </p:nvPr>
        </p:nvSpPr>
        <p:spPr>
          <a:xfrm>
            <a:off x="457200" y="1447800"/>
            <a:ext cx="8229600" cy="5105400"/>
          </a:xfrm>
        </p:spPr>
        <p:txBody>
          <a:bodyPr/>
          <a:lstStyle/>
          <a:p>
            <a:pPr eaLnBrk="1" hangingPunct="1">
              <a:lnSpc>
                <a:spcPct val="150000"/>
              </a:lnSpc>
              <a:spcBef>
                <a:spcPct val="0"/>
              </a:spcBef>
              <a:buClr>
                <a:schemeClr val="tx1"/>
              </a:buClr>
              <a:buFont typeface="Marlett" pitchFamily="2" charset="2"/>
              <a:buChar char="2"/>
              <a:defRPr/>
            </a:pPr>
            <a:r>
              <a:rPr lang="en-US" altLang="zh-CN" sz="2400" b="1" dirty="0" smtClean="0">
                <a:solidFill>
                  <a:srgbClr val="003366"/>
                </a:solidFill>
                <a:effectLst>
                  <a:outerShdw blurRad="38100" dist="38100" dir="2700000" algn="tl">
                    <a:srgbClr val="C0C0C0"/>
                  </a:outerShdw>
                </a:effectLst>
                <a:latin typeface="Times New Roman" pitchFamily="18" charset="0"/>
              </a:rPr>
              <a:t>MRP</a:t>
            </a:r>
            <a:r>
              <a:rPr lang="zh-CN" altLang="en-US" sz="2400" b="1" dirty="0" smtClean="0">
                <a:solidFill>
                  <a:srgbClr val="003366"/>
                </a:solidFill>
                <a:effectLst>
                  <a:outerShdw blurRad="38100" dist="38100" dir="2700000" algn="tl">
                    <a:srgbClr val="C0C0C0"/>
                  </a:outerShdw>
                </a:effectLst>
                <a:latin typeface="Times New Roman" pitchFamily="18" charset="0"/>
              </a:rPr>
              <a:t>的输出：</a:t>
            </a:r>
          </a:p>
          <a:p>
            <a:pPr lvl="1" eaLnBrk="1" hangingPunct="1">
              <a:lnSpc>
                <a:spcPct val="150000"/>
              </a:lnSpc>
              <a:spcBef>
                <a:spcPct val="0"/>
              </a:spcBef>
              <a:buClr>
                <a:schemeClr val="tx1"/>
              </a:buClr>
              <a:buFont typeface="Marlett" pitchFamily="2" charset="2"/>
              <a:buChar char="2"/>
              <a:defRPr/>
            </a:pPr>
            <a:r>
              <a:rPr lang="zh-CN" altLang="en-US" sz="2000" dirty="0" smtClean="0">
                <a:latin typeface="Times New Roman" pitchFamily="18" charset="0"/>
              </a:rPr>
              <a:t>提出每一个加工件和采购件的建议计划，除了说明每种物料的需求量之外，还要说明每一个加工件的开始日期和完成日期，说明每一个采购件的订货日期和入库日期。</a:t>
            </a:r>
          </a:p>
          <a:p>
            <a:pPr lvl="1" eaLnBrk="1" hangingPunct="1">
              <a:lnSpc>
                <a:spcPct val="150000"/>
              </a:lnSpc>
              <a:spcBef>
                <a:spcPct val="0"/>
              </a:spcBef>
              <a:buClr>
                <a:schemeClr val="tx1"/>
              </a:buClr>
              <a:buFont typeface="Marlett" pitchFamily="2" charset="2"/>
              <a:buChar char="2"/>
              <a:defRPr/>
            </a:pPr>
            <a:r>
              <a:rPr lang="en-US" altLang="zh-CN" sz="2000" dirty="0" smtClean="0">
                <a:latin typeface="Times New Roman" pitchFamily="18" charset="0"/>
              </a:rPr>
              <a:t>MRP</a:t>
            </a:r>
            <a:r>
              <a:rPr lang="zh-CN" altLang="en-US" sz="2000" dirty="0" smtClean="0">
                <a:latin typeface="Times New Roman" pitchFamily="18" charset="0"/>
              </a:rPr>
              <a:t>把生产作业计划和物料采购计划统一起来。</a:t>
            </a:r>
          </a:p>
          <a:p>
            <a:pPr lvl="1" eaLnBrk="1" hangingPunct="1">
              <a:lnSpc>
                <a:spcPct val="150000"/>
              </a:lnSpc>
              <a:spcBef>
                <a:spcPct val="0"/>
              </a:spcBef>
              <a:buClr>
                <a:schemeClr val="tx1"/>
              </a:buClr>
              <a:buFont typeface="Marlett" pitchFamily="2" charset="2"/>
              <a:buChar char="2"/>
              <a:defRPr/>
            </a:pPr>
            <a:endParaRPr lang="en-US" altLang="zh-CN" sz="2000" dirty="0" smtClean="0">
              <a:latin typeface="Times New Roman" pitchFamily="18" charset="0"/>
            </a:endParaRPr>
          </a:p>
        </p:txBody>
      </p:sp>
      <p:sp>
        <p:nvSpPr>
          <p:cNvPr id="1024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 calcmode="lin" valueType="num">
                                      <p:cBhvr additive="base">
                                        <p:cTn id="7" dur="500" fill="hold"/>
                                        <p:tgtEl>
                                          <p:spTgt spid="225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283">
                                            <p:txEl>
                                              <p:pRg st="1" end="1"/>
                                            </p:txEl>
                                          </p:spTgt>
                                        </p:tgtEl>
                                        <p:attrNameLst>
                                          <p:attrName>style.visibility</p:attrName>
                                        </p:attrNameLst>
                                      </p:cBhvr>
                                      <p:to>
                                        <p:strVal val="visible"/>
                                      </p:to>
                                    </p:set>
                                    <p:anim calcmode="lin" valueType="num">
                                      <p:cBhvr additive="base">
                                        <p:cTn id="13" dur="500" fill="hold"/>
                                        <p:tgtEl>
                                          <p:spTgt spid="225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283">
                                            <p:txEl>
                                              <p:pRg st="2" end="2"/>
                                            </p:txEl>
                                          </p:spTgt>
                                        </p:tgtEl>
                                        <p:attrNameLst>
                                          <p:attrName>style.visibility</p:attrName>
                                        </p:attrNameLst>
                                      </p:cBhvr>
                                      <p:to>
                                        <p:strVal val="visible"/>
                                      </p:to>
                                    </p:set>
                                    <p:anim calcmode="lin" valueType="num">
                                      <p:cBhvr additive="base">
                                        <p:cTn id="19" dur="500" fill="hold"/>
                                        <p:tgtEl>
                                          <p:spTgt spid="2252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2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98" name="Freeform 26"/>
          <p:cNvSpPr>
            <a:spLocks/>
          </p:cNvSpPr>
          <p:nvPr/>
        </p:nvSpPr>
        <p:spPr bwMode="auto">
          <a:xfrm>
            <a:off x="1681163" y="5486400"/>
            <a:ext cx="5734050" cy="1173163"/>
          </a:xfrm>
          <a:custGeom>
            <a:avLst/>
            <a:gdLst>
              <a:gd name="T0" fmla="*/ 2147483646 w 3612"/>
              <a:gd name="T1" fmla="*/ 2147483646 h 739"/>
              <a:gd name="T2" fmla="*/ 2147483646 w 3612"/>
              <a:gd name="T3" fmla="*/ 2147483646 h 739"/>
              <a:gd name="T4" fmla="*/ 2147483646 w 3612"/>
              <a:gd name="T5" fmla="*/ 2147483646 h 739"/>
              <a:gd name="T6" fmla="*/ 2147483646 w 3612"/>
              <a:gd name="T7" fmla="*/ 2147483646 h 739"/>
              <a:gd name="T8" fmla="*/ 2147483646 w 3612"/>
              <a:gd name="T9" fmla="*/ 2147483646 h 739"/>
              <a:gd name="T10" fmla="*/ 2147483646 w 3612"/>
              <a:gd name="T11" fmla="*/ 2147483646 h 739"/>
              <a:gd name="T12" fmla="*/ 2147483646 w 3612"/>
              <a:gd name="T13" fmla="*/ 2147483646 h 739"/>
              <a:gd name="T14" fmla="*/ 2147483646 w 3612"/>
              <a:gd name="T15" fmla="*/ 2147483646 h 739"/>
              <a:gd name="T16" fmla="*/ 2147483646 w 3612"/>
              <a:gd name="T17" fmla="*/ 2147483646 h 739"/>
              <a:gd name="T18" fmla="*/ 2147483646 w 3612"/>
              <a:gd name="T19" fmla="*/ 2147483646 h 739"/>
              <a:gd name="T20" fmla="*/ 2147483646 w 3612"/>
              <a:gd name="T21" fmla="*/ 2147483646 h 739"/>
              <a:gd name="T22" fmla="*/ 2147483646 w 3612"/>
              <a:gd name="T23" fmla="*/ 2147483646 h 739"/>
              <a:gd name="T24" fmla="*/ 2147483646 w 3612"/>
              <a:gd name="T25" fmla="*/ 2147483646 h 739"/>
              <a:gd name="T26" fmla="*/ 2147483646 w 3612"/>
              <a:gd name="T27" fmla="*/ 2147483646 h 739"/>
              <a:gd name="T28" fmla="*/ 2147483646 w 3612"/>
              <a:gd name="T29" fmla="*/ 2147483646 h 739"/>
              <a:gd name="T30" fmla="*/ 2147483646 w 3612"/>
              <a:gd name="T31" fmla="*/ 2147483646 h 739"/>
              <a:gd name="T32" fmla="*/ 2147483646 w 3612"/>
              <a:gd name="T33" fmla="*/ 2147483646 h 7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12"/>
              <a:gd name="T52" fmla="*/ 0 h 739"/>
              <a:gd name="T53" fmla="*/ 3612 w 3612"/>
              <a:gd name="T54" fmla="*/ 739 h 7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12" h="739">
                <a:moveTo>
                  <a:pt x="93" y="549"/>
                </a:moveTo>
                <a:cubicBezTo>
                  <a:pt x="58" y="496"/>
                  <a:pt x="0" y="309"/>
                  <a:pt x="66" y="265"/>
                </a:cubicBezTo>
                <a:cubicBezTo>
                  <a:pt x="90" y="229"/>
                  <a:pt x="152" y="157"/>
                  <a:pt x="194" y="146"/>
                </a:cubicBezTo>
                <a:cubicBezTo>
                  <a:pt x="299" y="105"/>
                  <a:pt x="282" y="60"/>
                  <a:pt x="724" y="46"/>
                </a:cubicBezTo>
                <a:cubicBezTo>
                  <a:pt x="1419" y="0"/>
                  <a:pt x="2094" y="34"/>
                  <a:pt x="2790" y="27"/>
                </a:cubicBezTo>
                <a:cubicBezTo>
                  <a:pt x="3056" y="33"/>
                  <a:pt x="3046" y="40"/>
                  <a:pt x="3238" y="64"/>
                </a:cubicBezTo>
                <a:cubicBezTo>
                  <a:pt x="3335" y="76"/>
                  <a:pt x="3461" y="119"/>
                  <a:pt x="3494" y="137"/>
                </a:cubicBezTo>
                <a:cubicBezTo>
                  <a:pt x="3552" y="168"/>
                  <a:pt x="3571" y="194"/>
                  <a:pt x="3586" y="247"/>
                </a:cubicBezTo>
                <a:cubicBezTo>
                  <a:pt x="3612" y="326"/>
                  <a:pt x="3608" y="301"/>
                  <a:pt x="3586" y="457"/>
                </a:cubicBezTo>
                <a:cubicBezTo>
                  <a:pt x="3585" y="466"/>
                  <a:pt x="3573" y="469"/>
                  <a:pt x="3567" y="475"/>
                </a:cubicBezTo>
                <a:cubicBezTo>
                  <a:pt x="3543" y="495"/>
                  <a:pt x="3483" y="547"/>
                  <a:pt x="3439" y="576"/>
                </a:cubicBezTo>
                <a:cubicBezTo>
                  <a:pt x="3406" y="592"/>
                  <a:pt x="3357" y="649"/>
                  <a:pt x="3302" y="649"/>
                </a:cubicBezTo>
                <a:cubicBezTo>
                  <a:pt x="3240" y="707"/>
                  <a:pt x="2893" y="695"/>
                  <a:pt x="2863" y="695"/>
                </a:cubicBezTo>
                <a:cubicBezTo>
                  <a:pt x="2336" y="703"/>
                  <a:pt x="2412" y="705"/>
                  <a:pt x="1885" y="713"/>
                </a:cubicBezTo>
                <a:cubicBezTo>
                  <a:pt x="1743" y="739"/>
                  <a:pt x="1180" y="708"/>
                  <a:pt x="1035" y="713"/>
                </a:cubicBezTo>
                <a:cubicBezTo>
                  <a:pt x="843" y="710"/>
                  <a:pt x="642" y="691"/>
                  <a:pt x="450" y="686"/>
                </a:cubicBezTo>
                <a:cubicBezTo>
                  <a:pt x="287" y="660"/>
                  <a:pt x="152" y="619"/>
                  <a:pt x="93" y="549"/>
                </a:cubicBezTo>
                <a:close/>
              </a:path>
            </a:pathLst>
          </a:custGeom>
          <a:solidFill>
            <a:srgbClr val="CCFFFF"/>
          </a:solidFill>
          <a:ln w="28575" cap="rnd">
            <a:solidFill>
              <a:srgbClr val="FF0000"/>
            </a:solidFill>
            <a:prstDash val="sysDot"/>
            <a:round/>
            <a:headEnd/>
            <a:tailEnd/>
          </a:ln>
        </p:spPr>
        <p:txBody>
          <a:bodyPr vert="eaVert" wrap="none" lIns="90000" rIns="1890000" anchor="ctr"/>
          <a:lstStyle/>
          <a:p>
            <a:endParaRPr lang="zh-CN" altLang="en-US"/>
          </a:p>
        </p:txBody>
      </p:sp>
      <p:sp>
        <p:nvSpPr>
          <p:cNvPr id="207896" name="Freeform 24"/>
          <p:cNvSpPr>
            <a:spLocks/>
          </p:cNvSpPr>
          <p:nvPr/>
        </p:nvSpPr>
        <p:spPr bwMode="auto">
          <a:xfrm>
            <a:off x="652463" y="2992438"/>
            <a:ext cx="7739062" cy="2076450"/>
          </a:xfrm>
          <a:custGeom>
            <a:avLst/>
            <a:gdLst>
              <a:gd name="T0" fmla="*/ 2147483646 w 4875"/>
              <a:gd name="T1" fmla="*/ 2147483646 h 1308"/>
              <a:gd name="T2" fmla="*/ 2147483646 w 4875"/>
              <a:gd name="T3" fmla="*/ 2147483646 h 1308"/>
              <a:gd name="T4" fmla="*/ 2147483646 w 4875"/>
              <a:gd name="T5" fmla="*/ 2147483646 h 1308"/>
              <a:gd name="T6" fmla="*/ 2147483646 w 4875"/>
              <a:gd name="T7" fmla="*/ 2147483646 h 1308"/>
              <a:gd name="T8" fmla="*/ 2147483646 w 4875"/>
              <a:gd name="T9" fmla="*/ 2147483646 h 1308"/>
              <a:gd name="T10" fmla="*/ 2147483646 w 4875"/>
              <a:gd name="T11" fmla="*/ 2147483646 h 1308"/>
              <a:gd name="T12" fmla="*/ 2147483646 w 4875"/>
              <a:gd name="T13" fmla="*/ 2147483646 h 1308"/>
              <a:gd name="T14" fmla="*/ 2147483646 w 4875"/>
              <a:gd name="T15" fmla="*/ 2147483646 h 1308"/>
              <a:gd name="T16" fmla="*/ 2147483646 w 4875"/>
              <a:gd name="T17" fmla="*/ 2147483646 h 1308"/>
              <a:gd name="T18" fmla="*/ 2147483646 w 4875"/>
              <a:gd name="T19" fmla="*/ 2147483646 h 1308"/>
              <a:gd name="T20" fmla="*/ 2147483646 w 4875"/>
              <a:gd name="T21" fmla="*/ 2147483646 h 1308"/>
              <a:gd name="T22" fmla="*/ 2147483646 w 4875"/>
              <a:gd name="T23" fmla="*/ 2147483646 h 1308"/>
              <a:gd name="T24" fmla="*/ 2147483646 w 4875"/>
              <a:gd name="T25" fmla="*/ 2147483646 h 1308"/>
              <a:gd name="T26" fmla="*/ 2147483646 w 4875"/>
              <a:gd name="T27" fmla="*/ 2147483646 h 1308"/>
              <a:gd name="T28" fmla="*/ 2147483646 w 4875"/>
              <a:gd name="T29" fmla="*/ 2147483646 h 1308"/>
              <a:gd name="T30" fmla="*/ 2147483646 w 4875"/>
              <a:gd name="T31" fmla="*/ 2147483646 h 1308"/>
              <a:gd name="T32" fmla="*/ 2147483646 w 4875"/>
              <a:gd name="T33" fmla="*/ 2147483646 h 1308"/>
              <a:gd name="T34" fmla="*/ 2147483646 w 4875"/>
              <a:gd name="T35" fmla="*/ 2147483646 h 1308"/>
              <a:gd name="T36" fmla="*/ 2147483646 w 4875"/>
              <a:gd name="T37" fmla="*/ 2147483646 h 1308"/>
              <a:gd name="T38" fmla="*/ 2147483646 w 4875"/>
              <a:gd name="T39" fmla="*/ 2147483646 h 1308"/>
              <a:gd name="T40" fmla="*/ 2147483646 w 4875"/>
              <a:gd name="T41" fmla="*/ 2147483646 h 1308"/>
              <a:gd name="T42" fmla="*/ 2147483646 w 4875"/>
              <a:gd name="T43" fmla="*/ 2147483646 h 1308"/>
              <a:gd name="T44" fmla="*/ 2147483646 w 4875"/>
              <a:gd name="T45" fmla="*/ 2147483646 h 1308"/>
              <a:gd name="T46" fmla="*/ 2147483646 w 4875"/>
              <a:gd name="T47" fmla="*/ 2147483646 h 1308"/>
              <a:gd name="T48" fmla="*/ 2147483646 w 4875"/>
              <a:gd name="T49" fmla="*/ 2147483646 h 1308"/>
              <a:gd name="T50" fmla="*/ 2147483646 w 4875"/>
              <a:gd name="T51" fmla="*/ 2147483646 h 1308"/>
              <a:gd name="T52" fmla="*/ 2147483646 w 4875"/>
              <a:gd name="T53" fmla="*/ 2147483646 h 1308"/>
              <a:gd name="T54" fmla="*/ 2147483646 w 4875"/>
              <a:gd name="T55" fmla="*/ 2147483646 h 1308"/>
              <a:gd name="T56" fmla="*/ 2147483646 w 4875"/>
              <a:gd name="T57" fmla="*/ 2147483646 h 1308"/>
              <a:gd name="T58" fmla="*/ 2147483646 w 4875"/>
              <a:gd name="T59" fmla="*/ 2147483646 h 1308"/>
              <a:gd name="T60" fmla="*/ 2147483646 w 4875"/>
              <a:gd name="T61" fmla="*/ 2147483646 h 1308"/>
              <a:gd name="T62" fmla="*/ 2147483646 w 4875"/>
              <a:gd name="T63" fmla="*/ 2147483646 h 1308"/>
              <a:gd name="T64" fmla="*/ 2147483646 w 4875"/>
              <a:gd name="T65" fmla="*/ 2147483646 h 1308"/>
              <a:gd name="T66" fmla="*/ 2147483646 w 4875"/>
              <a:gd name="T67" fmla="*/ 2147483646 h 1308"/>
              <a:gd name="T68" fmla="*/ 2147483646 w 4875"/>
              <a:gd name="T69" fmla="*/ 2147483646 h 1308"/>
              <a:gd name="T70" fmla="*/ 2147483646 w 4875"/>
              <a:gd name="T71" fmla="*/ 2147483646 h 1308"/>
              <a:gd name="T72" fmla="*/ 2147483646 w 4875"/>
              <a:gd name="T73" fmla="*/ 2147483646 h 1308"/>
              <a:gd name="T74" fmla="*/ 2147483646 w 4875"/>
              <a:gd name="T75" fmla="*/ 2147483646 h 1308"/>
              <a:gd name="T76" fmla="*/ 2147483646 w 4875"/>
              <a:gd name="T77" fmla="*/ 2147483646 h 1308"/>
              <a:gd name="T78" fmla="*/ 2147483646 w 4875"/>
              <a:gd name="T79" fmla="*/ 2147483646 h 1308"/>
              <a:gd name="T80" fmla="*/ 2147483646 w 4875"/>
              <a:gd name="T81" fmla="*/ 2147483646 h 1308"/>
              <a:gd name="T82" fmla="*/ 2147483646 w 4875"/>
              <a:gd name="T83" fmla="*/ 2147483646 h 1308"/>
              <a:gd name="T84" fmla="*/ 2147483646 w 4875"/>
              <a:gd name="T85" fmla="*/ 2147483646 h 1308"/>
              <a:gd name="T86" fmla="*/ 2147483646 w 4875"/>
              <a:gd name="T87" fmla="*/ 2147483646 h 1308"/>
              <a:gd name="T88" fmla="*/ 2147483646 w 4875"/>
              <a:gd name="T89" fmla="*/ 2147483646 h 1308"/>
              <a:gd name="T90" fmla="*/ 2147483646 w 4875"/>
              <a:gd name="T91" fmla="*/ 2147483646 h 1308"/>
              <a:gd name="T92" fmla="*/ 2147483646 w 4875"/>
              <a:gd name="T93" fmla="*/ 2147483646 h 1308"/>
              <a:gd name="T94" fmla="*/ 2147483646 w 4875"/>
              <a:gd name="T95" fmla="*/ 2147483646 h 1308"/>
              <a:gd name="T96" fmla="*/ 2147483646 w 4875"/>
              <a:gd name="T97" fmla="*/ 2147483646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75"/>
              <a:gd name="T148" fmla="*/ 0 h 1308"/>
              <a:gd name="T149" fmla="*/ 4875 w 4875"/>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75" h="1308">
                <a:moveTo>
                  <a:pt x="3255" y="949"/>
                </a:moveTo>
                <a:cubicBezTo>
                  <a:pt x="3231" y="892"/>
                  <a:pt x="3180" y="851"/>
                  <a:pt x="3136" y="812"/>
                </a:cubicBezTo>
                <a:cubicBezTo>
                  <a:pt x="3101" y="781"/>
                  <a:pt x="3083" y="755"/>
                  <a:pt x="3045" y="730"/>
                </a:cubicBezTo>
                <a:cubicBezTo>
                  <a:pt x="3023" y="695"/>
                  <a:pt x="2984" y="679"/>
                  <a:pt x="2944" y="666"/>
                </a:cubicBezTo>
                <a:cubicBezTo>
                  <a:pt x="2892" y="631"/>
                  <a:pt x="2839" y="625"/>
                  <a:pt x="2780" y="611"/>
                </a:cubicBezTo>
                <a:cubicBezTo>
                  <a:pt x="2721" y="596"/>
                  <a:pt x="2665" y="570"/>
                  <a:pt x="2606" y="556"/>
                </a:cubicBezTo>
                <a:cubicBezTo>
                  <a:pt x="2350" y="559"/>
                  <a:pt x="2241" y="547"/>
                  <a:pt x="2021" y="602"/>
                </a:cubicBezTo>
                <a:cubicBezTo>
                  <a:pt x="1829" y="638"/>
                  <a:pt x="1687" y="765"/>
                  <a:pt x="1628" y="840"/>
                </a:cubicBezTo>
                <a:cubicBezTo>
                  <a:pt x="1625" y="910"/>
                  <a:pt x="1560" y="943"/>
                  <a:pt x="1555" y="1013"/>
                </a:cubicBezTo>
                <a:cubicBezTo>
                  <a:pt x="1549" y="1086"/>
                  <a:pt x="1447" y="1159"/>
                  <a:pt x="1390" y="1196"/>
                </a:cubicBezTo>
                <a:cubicBezTo>
                  <a:pt x="1378" y="1231"/>
                  <a:pt x="1041" y="1276"/>
                  <a:pt x="1006" y="1288"/>
                </a:cubicBezTo>
                <a:cubicBezTo>
                  <a:pt x="805" y="1308"/>
                  <a:pt x="358" y="1288"/>
                  <a:pt x="174" y="1288"/>
                </a:cubicBezTo>
                <a:cubicBezTo>
                  <a:pt x="156" y="1285"/>
                  <a:pt x="137" y="1284"/>
                  <a:pt x="119" y="1278"/>
                </a:cubicBezTo>
                <a:cubicBezTo>
                  <a:pt x="92" y="1269"/>
                  <a:pt x="59" y="1217"/>
                  <a:pt x="28" y="1196"/>
                </a:cubicBezTo>
                <a:cubicBezTo>
                  <a:pt x="0" y="1112"/>
                  <a:pt x="9" y="1078"/>
                  <a:pt x="19" y="968"/>
                </a:cubicBezTo>
                <a:cubicBezTo>
                  <a:pt x="22" y="937"/>
                  <a:pt x="74" y="894"/>
                  <a:pt x="74" y="894"/>
                </a:cubicBezTo>
                <a:cubicBezTo>
                  <a:pt x="87" y="854"/>
                  <a:pt x="118" y="831"/>
                  <a:pt x="147" y="803"/>
                </a:cubicBezTo>
                <a:cubicBezTo>
                  <a:pt x="166" y="747"/>
                  <a:pt x="203" y="722"/>
                  <a:pt x="256" y="702"/>
                </a:cubicBezTo>
                <a:cubicBezTo>
                  <a:pt x="297" y="663"/>
                  <a:pt x="255" y="697"/>
                  <a:pt x="348" y="666"/>
                </a:cubicBezTo>
                <a:cubicBezTo>
                  <a:pt x="428" y="639"/>
                  <a:pt x="502" y="620"/>
                  <a:pt x="586" y="611"/>
                </a:cubicBezTo>
                <a:cubicBezTo>
                  <a:pt x="654" y="588"/>
                  <a:pt x="570" y="614"/>
                  <a:pt x="714" y="593"/>
                </a:cubicBezTo>
                <a:cubicBezTo>
                  <a:pt x="751" y="588"/>
                  <a:pt x="802" y="575"/>
                  <a:pt x="842" y="565"/>
                </a:cubicBezTo>
                <a:cubicBezTo>
                  <a:pt x="878" y="541"/>
                  <a:pt x="919" y="515"/>
                  <a:pt x="960" y="501"/>
                </a:cubicBezTo>
                <a:cubicBezTo>
                  <a:pt x="993" y="470"/>
                  <a:pt x="1072" y="433"/>
                  <a:pt x="1116" y="419"/>
                </a:cubicBezTo>
                <a:cubicBezTo>
                  <a:pt x="1165" y="387"/>
                  <a:pt x="1225" y="373"/>
                  <a:pt x="1280" y="355"/>
                </a:cubicBezTo>
                <a:cubicBezTo>
                  <a:pt x="1313" y="344"/>
                  <a:pt x="1318" y="321"/>
                  <a:pt x="1354" y="309"/>
                </a:cubicBezTo>
                <a:cubicBezTo>
                  <a:pt x="1425" y="238"/>
                  <a:pt x="1341" y="314"/>
                  <a:pt x="1408" y="273"/>
                </a:cubicBezTo>
                <a:cubicBezTo>
                  <a:pt x="1433" y="258"/>
                  <a:pt x="1456" y="231"/>
                  <a:pt x="1482" y="218"/>
                </a:cubicBezTo>
                <a:cubicBezTo>
                  <a:pt x="1499" y="210"/>
                  <a:pt x="1536" y="200"/>
                  <a:pt x="1536" y="200"/>
                </a:cubicBezTo>
                <a:cubicBezTo>
                  <a:pt x="1576" y="160"/>
                  <a:pt x="1537" y="193"/>
                  <a:pt x="1628" y="163"/>
                </a:cubicBezTo>
                <a:cubicBezTo>
                  <a:pt x="1665" y="151"/>
                  <a:pt x="1702" y="139"/>
                  <a:pt x="1738" y="126"/>
                </a:cubicBezTo>
                <a:cubicBezTo>
                  <a:pt x="1758" y="119"/>
                  <a:pt x="1771" y="97"/>
                  <a:pt x="1792" y="90"/>
                </a:cubicBezTo>
                <a:cubicBezTo>
                  <a:pt x="1801" y="87"/>
                  <a:pt x="1811" y="84"/>
                  <a:pt x="1820" y="81"/>
                </a:cubicBezTo>
                <a:cubicBezTo>
                  <a:pt x="1855" y="45"/>
                  <a:pt x="1966" y="44"/>
                  <a:pt x="1966" y="44"/>
                </a:cubicBezTo>
                <a:cubicBezTo>
                  <a:pt x="2103" y="0"/>
                  <a:pt x="2752" y="17"/>
                  <a:pt x="2771" y="17"/>
                </a:cubicBezTo>
                <a:cubicBezTo>
                  <a:pt x="3000" y="32"/>
                  <a:pt x="3123" y="97"/>
                  <a:pt x="3228" y="126"/>
                </a:cubicBezTo>
                <a:cubicBezTo>
                  <a:pt x="3348" y="173"/>
                  <a:pt x="3417" y="253"/>
                  <a:pt x="3493" y="300"/>
                </a:cubicBezTo>
                <a:cubicBezTo>
                  <a:pt x="3526" y="351"/>
                  <a:pt x="3627" y="403"/>
                  <a:pt x="3685" y="410"/>
                </a:cubicBezTo>
                <a:cubicBezTo>
                  <a:pt x="3825" y="455"/>
                  <a:pt x="3919" y="500"/>
                  <a:pt x="3950" y="501"/>
                </a:cubicBezTo>
                <a:cubicBezTo>
                  <a:pt x="4018" y="524"/>
                  <a:pt x="4465" y="648"/>
                  <a:pt x="4535" y="666"/>
                </a:cubicBezTo>
                <a:cubicBezTo>
                  <a:pt x="4643" y="681"/>
                  <a:pt x="4728" y="737"/>
                  <a:pt x="4800" y="776"/>
                </a:cubicBezTo>
                <a:cubicBezTo>
                  <a:pt x="4822" y="820"/>
                  <a:pt x="4866" y="886"/>
                  <a:pt x="4874" y="931"/>
                </a:cubicBezTo>
                <a:cubicBezTo>
                  <a:pt x="4863" y="1001"/>
                  <a:pt x="4875" y="1029"/>
                  <a:pt x="4846" y="1096"/>
                </a:cubicBezTo>
                <a:cubicBezTo>
                  <a:pt x="4813" y="1145"/>
                  <a:pt x="4779" y="1188"/>
                  <a:pt x="4764" y="1224"/>
                </a:cubicBezTo>
                <a:cubicBezTo>
                  <a:pt x="4718" y="1257"/>
                  <a:pt x="4744" y="1293"/>
                  <a:pt x="4572" y="1297"/>
                </a:cubicBezTo>
                <a:cubicBezTo>
                  <a:pt x="4132" y="1287"/>
                  <a:pt x="4113" y="1291"/>
                  <a:pt x="3749" y="1269"/>
                </a:cubicBezTo>
                <a:cubicBezTo>
                  <a:pt x="3702" y="1261"/>
                  <a:pt x="3540" y="1232"/>
                  <a:pt x="3493" y="1224"/>
                </a:cubicBezTo>
                <a:cubicBezTo>
                  <a:pt x="3418" y="1191"/>
                  <a:pt x="3382" y="1157"/>
                  <a:pt x="3347" y="1114"/>
                </a:cubicBezTo>
                <a:lnTo>
                  <a:pt x="3285" y="995"/>
                </a:lnTo>
              </a:path>
            </a:pathLst>
          </a:custGeom>
          <a:solidFill>
            <a:srgbClr val="CCFFFF"/>
          </a:solidFill>
          <a:ln w="28575" cap="rnd">
            <a:solidFill>
              <a:srgbClr val="FF0000"/>
            </a:solidFill>
            <a:prstDash val="sysDot"/>
            <a:round/>
            <a:headEnd/>
            <a:tailEnd/>
          </a:ln>
        </p:spPr>
        <p:txBody>
          <a:bodyPr vert="eaVert" wrap="none" lIns="90000" rIns="1890000" anchor="ctr"/>
          <a:lstStyle/>
          <a:p>
            <a:endParaRPr lang="zh-CN" altLang="en-US"/>
          </a:p>
        </p:txBody>
      </p:sp>
      <p:sp>
        <p:nvSpPr>
          <p:cNvPr id="20787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5.3 MRP</a:t>
            </a:r>
            <a:r>
              <a:rPr lang="zh-CN" altLang="en-US" sz="3600" b="1" dirty="0" smtClean="0">
                <a:solidFill>
                  <a:srgbClr val="FF0000"/>
                </a:solidFill>
                <a:effectLst>
                  <a:outerShdw blurRad="38100" dist="38100" dir="2700000" algn="tl">
                    <a:srgbClr val="C0C0C0"/>
                  </a:outerShdw>
                </a:effectLst>
                <a:latin typeface="Times New Roman" pitchFamily="18" charset="0"/>
              </a:rPr>
              <a:t>的输入、输出逻辑</a:t>
            </a:r>
          </a:p>
        </p:txBody>
      </p:sp>
      <p:sp>
        <p:nvSpPr>
          <p:cNvPr id="11269"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pSp>
        <p:nvGrpSpPr>
          <p:cNvPr id="2" name="Group 6"/>
          <p:cNvGrpSpPr>
            <a:grpSpLocks/>
          </p:cNvGrpSpPr>
          <p:nvPr/>
        </p:nvGrpSpPr>
        <p:grpSpPr bwMode="auto">
          <a:xfrm>
            <a:off x="990600" y="3194050"/>
            <a:ext cx="7086600" cy="3130550"/>
            <a:chOff x="3060" y="10020"/>
            <a:chExt cx="6300" cy="2964"/>
          </a:xfrm>
        </p:grpSpPr>
        <p:sp>
          <p:nvSpPr>
            <p:cNvPr id="207879" name="Text Box 7"/>
            <p:cNvSpPr txBox="1">
              <a:spLocks noChangeArrowheads="1"/>
            </p:cNvSpPr>
            <p:nvPr/>
          </p:nvSpPr>
          <p:spPr bwMode="auto">
            <a:xfrm>
              <a:off x="5400" y="10020"/>
              <a:ext cx="1620" cy="467"/>
            </a:xfrm>
            <a:prstGeom prst="rect">
              <a:avLst/>
            </a:prstGeom>
            <a:solidFill>
              <a:srgbClr val="FFCC00"/>
            </a:solidFill>
            <a:ln w="9525">
              <a:solidFill>
                <a:srgbClr val="000000"/>
              </a:solidFill>
              <a:miter lim="800000"/>
              <a:headEnd/>
              <a:tailEnd/>
            </a:ln>
          </p:spPr>
          <p:txBody>
            <a:bodyPr/>
            <a:lstStyle/>
            <a:p>
              <a:pPr algn="ctr">
                <a:defRPr/>
              </a:pPr>
              <a:r>
                <a:rPr kumimoji="1" lang="zh-CN" altLang="en-US" sz="2000">
                  <a:effectLst>
                    <a:outerShdw blurRad="38100" dist="38100" dir="2700000" algn="tl">
                      <a:srgbClr val="FFFFFF"/>
                    </a:outerShdw>
                  </a:effectLst>
                  <a:latin typeface="Times New Roman" pitchFamily="18" charset="0"/>
                </a:rPr>
                <a:t>主生产计划</a:t>
              </a:r>
            </a:p>
          </p:txBody>
        </p:sp>
        <p:sp>
          <p:nvSpPr>
            <p:cNvPr id="207880" name="Text Box 8"/>
            <p:cNvSpPr txBox="1">
              <a:spLocks noChangeArrowheads="1"/>
            </p:cNvSpPr>
            <p:nvPr/>
          </p:nvSpPr>
          <p:spPr bwMode="auto">
            <a:xfrm>
              <a:off x="5400" y="11113"/>
              <a:ext cx="1620" cy="467"/>
            </a:xfrm>
            <a:prstGeom prst="rect">
              <a:avLst/>
            </a:prstGeom>
            <a:solidFill>
              <a:srgbClr val="FF0000"/>
            </a:solidFill>
            <a:ln w="9525">
              <a:solidFill>
                <a:srgbClr val="000000"/>
              </a:solidFill>
              <a:miter lim="800000"/>
              <a:headEnd/>
              <a:tailEnd/>
            </a:ln>
          </p:spPr>
          <p:txBody>
            <a:bodyPr/>
            <a:lstStyle/>
            <a:p>
              <a:pPr algn="ctr">
                <a:defRPr/>
              </a:pPr>
              <a:r>
                <a:rPr kumimoji="1" lang="zh-CN" altLang="en-US" sz="2000" b="1">
                  <a:solidFill>
                    <a:srgbClr val="CCFFFF"/>
                  </a:solidFill>
                  <a:effectLst>
                    <a:outerShdw blurRad="38100" dist="38100" dir="2700000" algn="tl">
                      <a:srgbClr val="000000"/>
                    </a:outerShdw>
                  </a:effectLst>
                  <a:latin typeface="Times New Roman" pitchFamily="18" charset="0"/>
                </a:rPr>
                <a:t>物料需求计划</a:t>
              </a:r>
            </a:p>
          </p:txBody>
        </p:sp>
        <p:sp>
          <p:nvSpPr>
            <p:cNvPr id="207881" name="Text Box 9"/>
            <p:cNvSpPr txBox="1">
              <a:spLocks noChangeArrowheads="1"/>
            </p:cNvSpPr>
            <p:nvPr/>
          </p:nvSpPr>
          <p:spPr bwMode="auto">
            <a:xfrm>
              <a:off x="7740" y="11113"/>
              <a:ext cx="1620" cy="467"/>
            </a:xfrm>
            <a:prstGeom prst="rect">
              <a:avLst/>
            </a:prstGeom>
            <a:solidFill>
              <a:srgbClr val="FFCC00"/>
            </a:solidFill>
            <a:ln w="9525">
              <a:solidFill>
                <a:srgbClr val="000000"/>
              </a:solidFill>
              <a:miter lim="800000"/>
              <a:headEnd/>
              <a:tailEnd/>
            </a:ln>
          </p:spPr>
          <p:txBody>
            <a:bodyPr/>
            <a:lstStyle/>
            <a:p>
              <a:pPr algn="ctr">
                <a:defRPr/>
              </a:pPr>
              <a:r>
                <a:rPr kumimoji="1" lang="zh-CN" altLang="en-US" sz="2000" dirty="0">
                  <a:effectLst>
                    <a:outerShdw blurRad="38100" dist="38100" dir="2700000" algn="tl">
                      <a:srgbClr val="FFFFFF"/>
                    </a:outerShdw>
                  </a:effectLst>
                  <a:latin typeface="Times New Roman" pitchFamily="18" charset="0"/>
                </a:rPr>
                <a:t>产品结构信息</a:t>
              </a:r>
            </a:p>
          </p:txBody>
        </p:sp>
        <p:sp>
          <p:nvSpPr>
            <p:cNvPr id="207882" name="Text Box 10"/>
            <p:cNvSpPr txBox="1">
              <a:spLocks noChangeArrowheads="1"/>
            </p:cNvSpPr>
            <p:nvPr/>
          </p:nvSpPr>
          <p:spPr bwMode="auto">
            <a:xfrm>
              <a:off x="3060" y="11113"/>
              <a:ext cx="1620" cy="467"/>
            </a:xfrm>
            <a:prstGeom prst="rect">
              <a:avLst/>
            </a:prstGeom>
            <a:solidFill>
              <a:srgbClr val="FFCC00"/>
            </a:solidFill>
            <a:ln w="9525">
              <a:solidFill>
                <a:srgbClr val="000000"/>
              </a:solidFill>
              <a:miter lim="800000"/>
              <a:headEnd/>
              <a:tailEnd/>
            </a:ln>
          </p:spPr>
          <p:txBody>
            <a:bodyPr/>
            <a:lstStyle/>
            <a:p>
              <a:pPr algn="ctr">
                <a:defRPr/>
              </a:pPr>
              <a:r>
                <a:rPr kumimoji="1" lang="zh-CN" altLang="en-US" sz="2000" dirty="0">
                  <a:effectLst>
                    <a:outerShdw blurRad="38100" dist="38100" dir="2700000" algn="tl">
                      <a:srgbClr val="FFFFFF"/>
                    </a:outerShdw>
                  </a:effectLst>
                  <a:latin typeface="Times New Roman" pitchFamily="18" charset="0"/>
                </a:rPr>
                <a:t>物料库存信息</a:t>
              </a:r>
            </a:p>
          </p:txBody>
        </p:sp>
        <p:sp>
          <p:nvSpPr>
            <p:cNvPr id="207883" name="Text Box 11"/>
            <p:cNvSpPr txBox="1">
              <a:spLocks noChangeArrowheads="1"/>
            </p:cNvSpPr>
            <p:nvPr/>
          </p:nvSpPr>
          <p:spPr bwMode="auto">
            <a:xfrm>
              <a:off x="4065" y="12517"/>
              <a:ext cx="1620" cy="467"/>
            </a:xfrm>
            <a:prstGeom prst="rect">
              <a:avLst/>
            </a:prstGeom>
            <a:solidFill>
              <a:srgbClr val="FFCC00"/>
            </a:solidFill>
            <a:ln w="9525">
              <a:solidFill>
                <a:srgbClr val="000000"/>
              </a:solidFill>
              <a:miter lim="800000"/>
              <a:headEnd/>
              <a:tailEnd/>
            </a:ln>
          </p:spPr>
          <p:txBody>
            <a:bodyPr/>
            <a:lstStyle/>
            <a:p>
              <a:pPr algn="ctr">
                <a:defRPr/>
              </a:pPr>
              <a:r>
                <a:rPr kumimoji="1" lang="zh-CN" altLang="en-US" sz="2000" dirty="0">
                  <a:effectLst>
                    <a:outerShdw blurRad="38100" dist="38100" dir="2700000" algn="tl">
                      <a:srgbClr val="FFFFFF"/>
                    </a:outerShdw>
                  </a:effectLst>
                  <a:latin typeface="Times New Roman" pitchFamily="18" charset="0"/>
                </a:rPr>
                <a:t>物料采购计划</a:t>
              </a:r>
            </a:p>
          </p:txBody>
        </p:sp>
        <p:sp>
          <p:nvSpPr>
            <p:cNvPr id="207884" name="Text Box 12"/>
            <p:cNvSpPr txBox="1">
              <a:spLocks noChangeArrowheads="1"/>
            </p:cNvSpPr>
            <p:nvPr/>
          </p:nvSpPr>
          <p:spPr bwMode="auto">
            <a:xfrm>
              <a:off x="6735" y="12517"/>
              <a:ext cx="1620" cy="467"/>
            </a:xfrm>
            <a:prstGeom prst="rect">
              <a:avLst/>
            </a:prstGeom>
            <a:solidFill>
              <a:srgbClr val="FFCC00"/>
            </a:solidFill>
            <a:ln w="9525">
              <a:solidFill>
                <a:srgbClr val="000000"/>
              </a:solidFill>
              <a:miter lim="800000"/>
              <a:headEnd/>
              <a:tailEnd/>
            </a:ln>
          </p:spPr>
          <p:txBody>
            <a:bodyPr/>
            <a:lstStyle/>
            <a:p>
              <a:pPr algn="ctr">
                <a:defRPr/>
              </a:pPr>
              <a:r>
                <a:rPr kumimoji="1" lang="zh-CN" altLang="en-US" sz="2000">
                  <a:effectLst>
                    <a:outerShdw blurRad="38100" dist="38100" dir="2700000" algn="tl">
                      <a:srgbClr val="FFFFFF"/>
                    </a:outerShdw>
                  </a:effectLst>
                  <a:latin typeface="Times New Roman" pitchFamily="18" charset="0"/>
                </a:rPr>
                <a:t>安排加工计划</a:t>
              </a:r>
            </a:p>
          </p:txBody>
        </p:sp>
        <p:sp>
          <p:nvSpPr>
            <p:cNvPr id="11281" name="Line 13"/>
            <p:cNvSpPr>
              <a:spLocks noChangeShapeType="1"/>
            </p:cNvSpPr>
            <p:nvPr/>
          </p:nvSpPr>
          <p:spPr bwMode="auto">
            <a:xfrm>
              <a:off x="6210" y="1048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2" name="Line 14"/>
            <p:cNvSpPr>
              <a:spLocks noChangeShapeType="1"/>
            </p:cNvSpPr>
            <p:nvPr/>
          </p:nvSpPr>
          <p:spPr bwMode="auto">
            <a:xfrm>
              <a:off x="4680" y="1133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Line 15"/>
            <p:cNvSpPr>
              <a:spLocks noChangeShapeType="1"/>
            </p:cNvSpPr>
            <p:nvPr/>
          </p:nvSpPr>
          <p:spPr bwMode="auto">
            <a:xfrm flipH="1">
              <a:off x="7020" y="1133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284" name="Group 16"/>
            <p:cNvGrpSpPr>
              <a:grpSpLocks/>
            </p:cNvGrpSpPr>
            <p:nvPr/>
          </p:nvGrpSpPr>
          <p:grpSpPr bwMode="auto">
            <a:xfrm>
              <a:off x="4860" y="11580"/>
              <a:ext cx="2700" cy="936"/>
              <a:chOff x="4860" y="11580"/>
              <a:chExt cx="2700" cy="936"/>
            </a:xfrm>
          </p:grpSpPr>
          <p:sp>
            <p:nvSpPr>
              <p:cNvPr id="11285" name="Line 17"/>
              <p:cNvSpPr>
                <a:spLocks noChangeShapeType="1"/>
              </p:cNvSpPr>
              <p:nvPr/>
            </p:nvSpPr>
            <p:spPr bwMode="auto">
              <a:xfrm>
                <a:off x="6210" y="1158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86" name="Group 18"/>
              <p:cNvGrpSpPr>
                <a:grpSpLocks/>
              </p:cNvGrpSpPr>
              <p:nvPr/>
            </p:nvGrpSpPr>
            <p:grpSpPr bwMode="auto">
              <a:xfrm>
                <a:off x="4860" y="12048"/>
                <a:ext cx="2700" cy="468"/>
                <a:chOff x="4860" y="12048"/>
                <a:chExt cx="2700" cy="468"/>
              </a:xfrm>
            </p:grpSpPr>
            <p:sp>
              <p:nvSpPr>
                <p:cNvPr id="11287" name="Line 19"/>
                <p:cNvSpPr>
                  <a:spLocks noChangeShapeType="1"/>
                </p:cNvSpPr>
                <p:nvPr/>
              </p:nvSpPr>
              <p:spPr bwMode="auto">
                <a:xfrm flipV="1">
                  <a:off x="4860" y="12048"/>
                  <a:ext cx="0" cy="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20"/>
                <p:cNvSpPr>
                  <a:spLocks noChangeShapeType="1"/>
                </p:cNvSpPr>
                <p:nvPr/>
              </p:nvSpPr>
              <p:spPr bwMode="auto">
                <a:xfrm>
                  <a:off x="4860" y="12048"/>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21"/>
                <p:cNvSpPr>
                  <a:spLocks noChangeShapeType="1"/>
                </p:cNvSpPr>
                <p:nvPr/>
              </p:nvSpPr>
              <p:spPr bwMode="auto">
                <a:xfrm>
                  <a:off x="7560" y="1204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07894" name="Rectangle 22"/>
          <p:cNvSpPr>
            <a:spLocks noGrp="1" noChangeArrowheads="1"/>
          </p:cNvSpPr>
          <p:nvPr>
            <p:ph type="body" idx="1"/>
          </p:nvPr>
        </p:nvSpPr>
        <p:spPr>
          <a:xfrm>
            <a:off x="457200" y="1447800"/>
            <a:ext cx="8229600" cy="4038600"/>
          </a:xfrm>
          <a:noFill/>
        </p:spPr>
        <p:txBody>
          <a:bodyPr/>
          <a:lstStyle/>
          <a:p>
            <a:pPr eaLnBrk="1" hangingPunct="1">
              <a:lnSpc>
                <a:spcPct val="150000"/>
              </a:lnSpc>
            </a:pPr>
            <a:r>
              <a:rPr lang="zh-CN" altLang="en-US" sz="2800" b="1" smtClean="0"/>
              <a:t>基本原理</a:t>
            </a:r>
            <a:r>
              <a:rPr lang="zh-CN" altLang="en-US" sz="2800" smtClean="0"/>
              <a:t>：根据需求和预测来测定未来物料供应和生产计划，提供物料需求的准确时间和数量。</a:t>
            </a:r>
          </a:p>
        </p:txBody>
      </p:sp>
      <p:sp>
        <p:nvSpPr>
          <p:cNvPr id="207897" name="AutoShape 25"/>
          <p:cNvSpPr>
            <a:spLocks noChangeArrowheads="1"/>
          </p:cNvSpPr>
          <p:nvPr/>
        </p:nvSpPr>
        <p:spPr bwMode="auto">
          <a:xfrm>
            <a:off x="7467600" y="3352800"/>
            <a:ext cx="1143000" cy="457200"/>
          </a:xfrm>
          <a:prstGeom prst="wedgeRoundRectCallout">
            <a:avLst>
              <a:gd name="adj1" fmla="val -68611"/>
              <a:gd name="adj2" fmla="val 95833"/>
              <a:gd name="adj3" fmla="val 16667"/>
            </a:avLst>
          </a:prstGeom>
          <a:solidFill>
            <a:srgbClr val="99CCFF"/>
          </a:solidFill>
          <a:ln>
            <a:noFill/>
          </a:ln>
          <a:extLst>
            <a:ext uri="{91240B29-F687-4F45-9708-019B960494DF}">
              <a14:hiddenLine xmlns:a14="http://schemas.microsoft.com/office/drawing/2010/main" w="28575" cap="rnd" algn="ctr">
                <a:solidFill>
                  <a:srgbClr val="000000"/>
                </a:solidFill>
                <a:prstDash val="sysDot"/>
                <a:miter lim="800000"/>
                <a:headEnd/>
                <a:tailEnd/>
              </a14:hiddenLine>
            </a:ext>
          </a:extLst>
        </p:spPr>
        <p:txBody>
          <a:bodyPr lIns="90000" rIns="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输入</a:t>
            </a:r>
          </a:p>
        </p:txBody>
      </p:sp>
      <p:sp>
        <p:nvSpPr>
          <p:cNvPr id="207899" name="AutoShape 27"/>
          <p:cNvSpPr>
            <a:spLocks noChangeArrowheads="1"/>
          </p:cNvSpPr>
          <p:nvPr/>
        </p:nvSpPr>
        <p:spPr bwMode="auto">
          <a:xfrm>
            <a:off x="7543800" y="6324600"/>
            <a:ext cx="1143000" cy="457200"/>
          </a:xfrm>
          <a:prstGeom prst="wedgeRoundRectCallout">
            <a:avLst>
              <a:gd name="adj1" fmla="val -79722"/>
              <a:gd name="adj2" fmla="val -117708"/>
              <a:gd name="adj3" fmla="val 16667"/>
            </a:avLst>
          </a:prstGeom>
          <a:solidFill>
            <a:srgbClr val="99CCFF"/>
          </a:solidFill>
          <a:ln>
            <a:noFill/>
          </a:ln>
          <a:extLst>
            <a:ext uri="{91240B29-F687-4F45-9708-019B960494DF}">
              <a14:hiddenLine xmlns:a14="http://schemas.microsoft.com/office/drawing/2010/main" w="28575" cap="rnd" algn="ctr">
                <a:solidFill>
                  <a:srgbClr val="000000"/>
                </a:solidFill>
                <a:prstDash val="sysDot"/>
                <a:miter lim="800000"/>
                <a:headEnd/>
                <a:tailEnd/>
              </a14:hiddenLine>
            </a:ext>
          </a:extLst>
        </p:spPr>
        <p:txBody>
          <a:bodyPr lIns="90000" rIns="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输出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94">
                                            <p:txEl>
                                              <p:pRg st="0" end="0"/>
                                            </p:txEl>
                                          </p:spTgt>
                                        </p:tgtEl>
                                        <p:attrNameLst>
                                          <p:attrName>style.visibility</p:attrName>
                                        </p:attrNameLst>
                                      </p:cBhvr>
                                      <p:to>
                                        <p:strVal val="visible"/>
                                      </p:to>
                                    </p:set>
                                    <p:anim calcmode="lin" valueType="num">
                                      <p:cBhvr additive="base">
                                        <p:cTn id="7" dur="500" fill="hold"/>
                                        <p:tgtEl>
                                          <p:spTgt spid="2078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07896"/>
                                        </p:tgtEl>
                                        <p:attrNameLst>
                                          <p:attrName>style.visibility</p:attrName>
                                        </p:attrNameLst>
                                      </p:cBhvr>
                                      <p:to>
                                        <p:strVal val="visible"/>
                                      </p:to>
                                    </p:set>
                                    <p:animEffect transition="in" filter="fade">
                                      <p:cBhvr>
                                        <p:cTn id="19" dur="2000"/>
                                        <p:tgtEl>
                                          <p:spTgt spid="20789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07897"/>
                                        </p:tgtEl>
                                        <p:attrNameLst>
                                          <p:attrName>style.visibility</p:attrName>
                                        </p:attrNameLst>
                                      </p:cBhvr>
                                      <p:to>
                                        <p:strVal val="visible"/>
                                      </p:to>
                                    </p:set>
                                    <p:animEffect transition="in" filter="wipe(right)">
                                      <p:cBhvr>
                                        <p:cTn id="22" dur="500"/>
                                        <p:tgtEl>
                                          <p:spTgt spid="2078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7898"/>
                                        </p:tgtEl>
                                        <p:attrNameLst>
                                          <p:attrName>style.visibility</p:attrName>
                                        </p:attrNameLst>
                                      </p:cBhvr>
                                      <p:to>
                                        <p:strVal val="visible"/>
                                      </p:to>
                                    </p:set>
                                  </p:childTnLst>
                                </p:cTn>
                              </p:par>
                              <p:par>
                                <p:cTn id="27" presetID="22" presetClass="entr" presetSubtype="2" fill="hold" grpId="0" nodeType="withEffect">
                                  <p:stCondLst>
                                    <p:cond delay="0"/>
                                  </p:stCondLst>
                                  <p:childTnLst>
                                    <p:set>
                                      <p:cBhvr>
                                        <p:cTn id="28" dur="1" fill="hold">
                                          <p:stCondLst>
                                            <p:cond delay="0"/>
                                          </p:stCondLst>
                                        </p:cTn>
                                        <p:tgtEl>
                                          <p:spTgt spid="207899"/>
                                        </p:tgtEl>
                                        <p:attrNameLst>
                                          <p:attrName>style.visibility</p:attrName>
                                        </p:attrNameLst>
                                      </p:cBhvr>
                                      <p:to>
                                        <p:strVal val="visible"/>
                                      </p:to>
                                    </p:set>
                                    <p:animEffect transition="in" filter="wipe(right)">
                                      <p:cBhvr>
                                        <p:cTn id="29" dur="500"/>
                                        <p:tgtEl>
                                          <p:spTgt spid="20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4" grpId="0" build="p" autoUpdateAnimBg="0" advAuto="0"/>
      <p:bldP spid="207897" grpId="0" animBg="1"/>
      <p:bldP spid="20789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5.4 MRP</a:t>
            </a:r>
            <a:r>
              <a:rPr lang="zh-CN" altLang="en-US" sz="3600" b="1" dirty="0" smtClean="0">
                <a:solidFill>
                  <a:srgbClr val="FF0000"/>
                </a:solidFill>
                <a:effectLst>
                  <a:outerShdw blurRad="38100" dist="38100" dir="2700000" algn="tl">
                    <a:srgbClr val="C0C0C0"/>
                  </a:outerShdw>
                </a:effectLst>
                <a:latin typeface="Times New Roman" pitchFamily="18" charset="0"/>
              </a:rPr>
              <a:t>报表</a:t>
            </a:r>
          </a:p>
        </p:txBody>
      </p:sp>
      <p:sp>
        <p:nvSpPr>
          <p:cNvPr id="21507" name="Rectangle 3"/>
          <p:cNvSpPr>
            <a:spLocks noGrp="1" noChangeArrowheads="1"/>
          </p:cNvSpPr>
          <p:nvPr>
            <p:ph type="body" idx="1"/>
          </p:nvPr>
        </p:nvSpPr>
        <p:spPr>
          <a:xfrm>
            <a:off x="0" y="1447800"/>
            <a:ext cx="9144000" cy="4953000"/>
          </a:xfrm>
        </p:spPr>
        <p:txBody>
          <a:bodyPr/>
          <a:lstStyle/>
          <a:p>
            <a:pPr eaLnBrk="1" hangingPunct="1">
              <a:lnSpc>
                <a:spcPct val="150000"/>
              </a:lnSpc>
              <a:spcBef>
                <a:spcPct val="0"/>
              </a:spcBef>
              <a:buClr>
                <a:schemeClr val="tx1"/>
              </a:buClr>
              <a:buFont typeface="Marlett" pitchFamily="2" charset="2"/>
              <a:buChar char="2"/>
            </a:pPr>
            <a:r>
              <a:rPr lang="zh-CN" altLang="en-US" sz="2800" smtClean="0">
                <a:latin typeface="Times New Roman" panose="02020603050405020304" pitchFamily="18" charset="0"/>
              </a:rPr>
              <a:t>同</a:t>
            </a:r>
            <a:r>
              <a:rPr lang="en-US" altLang="zh-CN" sz="2800" smtClean="0">
                <a:latin typeface="Times New Roman" panose="02020603050405020304" pitchFamily="18" charset="0"/>
              </a:rPr>
              <a:t>MPS</a:t>
            </a:r>
            <a:r>
              <a:rPr lang="zh-CN" altLang="en-US" sz="2800" smtClean="0">
                <a:latin typeface="Times New Roman" panose="02020603050405020304" pitchFamily="18" charset="0"/>
              </a:rPr>
              <a:t>报表类似</a:t>
            </a:r>
            <a:endParaRPr lang="en-US" altLang="zh-CN" sz="2800" smtClean="0">
              <a:latin typeface="Times New Roman" panose="02020603050405020304" pitchFamily="18" charset="0"/>
            </a:endParaRPr>
          </a:p>
          <a:p>
            <a:pPr eaLnBrk="1" hangingPunct="1">
              <a:lnSpc>
                <a:spcPct val="150000"/>
              </a:lnSpc>
              <a:spcBef>
                <a:spcPct val="0"/>
              </a:spcBef>
              <a:buClr>
                <a:schemeClr val="tx1"/>
              </a:buClr>
              <a:buFont typeface="Wingdings" panose="05000000000000000000" pitchFamily="2" charset="2"/>
              <a:buNone/>
            </a:pPr>
            <a:r>
              <a:rPr lang="zh-CN" altLang="en-US" sz="1600" smtClean="0">
                <a:latin typeface="Times New Roman" panose="02020603050405020304" pitchFamily="18" charset="0"/>
              </a:rPr>
              <a:t>物料号：</a:t>
            </a:r>
            <a:r>
              <a:rPr lang="en-US" altLang="zh-CN" sz="1600" smtClean="0">
                <a:latin typeface="Times New Roman" panose="02020603050405020304" pitchFamily="18" charset="0"/>
              </a:rPr>
              <a:t>100001           </a:t>
            </a:r>
            <a:r>
              <a:rPr lang="zh-CN" altLang="en-US" sz="1600" smtClean="0">
                <a:latin typeface="Times New Roman" panose="02020603050405020304" pitchFamily="18" charset="0"/>
              </a:rPr>
              <a:t>物料名称：</a:t>
            </a:r>
            <a:r>
              <a:rPr lang="en-US" altLang="zh-CN" sz="1600" smtClean="0">
                <a:latin typeface="Times New Roman" panose="02020603050405020304" pitchFamily="18" charset="0"/>
              </a:rPr>
              <a:t>ATX</a:t>
            </a:r>
            <a:r>
              <a:rPr lang="zh-CN" altLang="en-US" sz="1600" smtClean="0">
                <a:latin typeface="Times New Roman" panose="02020603050405020304" pitchFamily="18" charset="0"/>
              </a:rPr>
              <a:t>电源             计划日期：</a:t>
            </a:r>
            <a:r>
              <a:rPr lang="en-US" altLang="zh-CN" sz="1600" smtClean="0">
                <a:latin typeface="Times New Roman" panose="02020603050405020304" pitchFamily="18" charset="0"/>
              </a:rPr>
              <a:t>2002/02/28             </a:t>
            </a:r>
            <a:r>
              <a:rPr lang="zh-CN" altLang="en-US" sz="1600" smtClean="0">
                <a:latin typeface="Times New Roman" panose="02020603050405020304" pitchFamily="18" charset="0"/>
              </a:rPr>
              <a:t>计划员：张三</a:t>
            </a:r>
            <a:endParaRPr lang="en-US" altLang="zh-CN" sz="1600" smtClean="0">
              <a:latin typeface="Times New Roman" panose="02020603050405020304" pitchFamily="18" charset="0"/>
            </a:endParaRPr>
          </a:p>
          <a:p>
            <a:pPr eaLnBrk="1" hangingPunct="1">
              <a:lnSpc>
                <a:spcPct val="150000"/>
              </a:lnSpc>
              <a:spcBef>
                <a:spcPct val="0"/>
              </a:spcBef>
              <a:buClr>
                <a:schemeClr val="tx1"/>
              </a:buClr>
              <a:buFont typeface="Wingdings" panose="05000000000000000000" pitchFamily="2" charset="2"/>
              <a:buNone/>
            </a:pPr>
            <a:r>
              <a:rPr lang="zh-CN" altLang="en-US" sz="1600" smtClean="0">
                <a:latin typeface="Times New Roman" panose="02020603050405020304" pitchFamily="18" charset="0"/>
              </a:rPr>
              <a:t>现有库存量：</a:t>
            </a:r>
            <a:r>
              <a:rPr lang="en-US" altLang="zh-CN" sz="1600" smtClean="0">
                <a:latin typeface="Times New Roman" panose="02020603050405020304" pitchFamily="18" charset="0"/>
              </a:rPr>
              <a:t>40     </a:t>
            </a:r>
            <a:r>
              <a:rPr lang="zh-CN" altLang="en-US" sz="1600" smtClean="0">
                <a:latin typeface="Times New Roman" panose="02020603050405020304" pitchFamily="18" charset="0"/>
              </a:rPr>
              <a:t>安全库存量：</a:t>
            </a:r>
            <a:r>
              <a:rPr lang="en-US" altLang="zh-CN" sz="1600" smtClean="0">
                <a:latin typeface="Times New Roman" panose="02020603050405020304" pitchFamily="18" charset="0"/>
              </a:rPr>
              <a:t>0     </a:t>
            </a:r>
            <a:r>
              <a:rPr lang="zh-CN" altLang="en-US" sz="1600" smtClean="0">
                <a:latin typeface="Times New Roman" panose="02020603050405020304" pitchFamily="18" charset="0"/>
              </a:rPr>
              <a:t>批量：</a:t>
            </a:r>
            <a:r>
              <a:rPr lang="en-US" altLang="zh-CN" sz="1600" smtClean="0">
                <a:latin typeface="Times New Roman" panose="02020603050405020304" pitchFamily="18" charset="0"/>
              </a:rPr>
              <a:t>50    </a:t>
            </a:r>
            <a:r>
              <a:rPr lang="zh-CN" altLang="en-US" sz="1600" smtClean="0">
                <a:latin typeface="Times New Roman" panose="02020603050405020304" pitchFamily="18" charset="0"/>
              </a:rPr>
              <a:t>已分配量：</a:t>
            </a:r>
            <a:r>
              <a:rPr lang="en-US" altLang="zh-CN" sz="1600" smtClean="0">
                <a:latin typeface="Times New Roman" panose="02020603050405020304" pitchFamily="18" charset="0"/>
              </a:rPr>
              <a:t>5     </a:t>
            </a:r>
            <a:r>
              <a:rPr lang="zh-CN" altLang="en-US" sz="1600" smtClean="0">
                <a:latin typeface="Times New Roman" panose="02020603050405020304" pitchFamily="18" charset="0"/>
              </a:rPr>
              <a:t>提前期：</a:t>
            </a:r>
            <a:r>
              <a:rPr lang="en-US" altLang="zh-CN" sz="1600" smtClean="0">
                <a:latin typeface="Times New Roman" panose="02020603050405020304" pitchFamily="18" charset="0"/>
              </a:rPr>
              <a:t>2    </a:t>
            </a:r>
            <a:r>
              <a:rPr lang="zh-CN" altLang="en-US" sz="1600" smtClean="0">
                <a:latin typeface="Times New Roman" panose="02020603050405020304" pitchFamily="18" charset="0"/>
              </a:rPr>
              <a:t>低层码：</a:t>
            </a:r>
            <a:r>
              <a:rPr lang="en-US" altLang="zh-CN" sz="1600" smtClean="0">
                <a:latin typeface="Times New Roman" panose="02020603050405020304" pitchFamily="18" charset="0"/>
              </a:rPr>
              <a:t>2     </a:t>
            </a:r>
            <a:r>
              <a:rPr lang="zh-CN" altLang="en-US" sz="1600" smtClean="0">
                <a:latin typeface="Times New Roman" panose="02020603050405020304" pitchFamily="18" charset="0"/>
              </a:rPr>
              <a:t>单位：个</a:t>
            </a:r>
          </a:p>
        </p:txBody>
      </p:sp>
      <p:sp>
        <p:nvSpPr>
          <p:cNvPr id="2150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8" name="表格 7"/>
          <p:cNvGraphicFramePr>
            <a:graphicFrameLocks noGrp="1"/>
          </p:cNvGraphicFramePr>
          <p:nvPr>
            <p:extLst>
              <p:ext uri="{D42A27DB-BD31-4B8C-83A1-F6EECF244321}">
                <p14:modId xmlns:p14="http://schemas.microsoft.com/office/powerpoint/2010/main" val="1160174389"/>
              </p:ext>
            </p:extLst>
          </p:nvPr>
        </p:nvGraphicFramePr>
        <p:xfrm>
          <a:off x="38100" y="3048000"/>
          <a:ext cx="9067797" cy="2967040"/>
        </p:xfrm>
        <a:graphic>
          <a:graphicData uri="http://schemas.openxmlformats.org/drawingml/2006/table">
            <a:tbl>
              <a:tblPr firstRow="1" bandRow="1">
                <a:tableStyleId>{5C22544A-7EE6-4342-B048-85BDC9FD1C3A}</a:tableStyleId>
              </a:tblPr>
              <a:tblGrid>
                <a:gridCol w="1447803">
                  <a:extLst>
                    <a:ext uri="{9D8B030D-6E8A-4147-A177-3AD203B41FA5}">
                      <a16:colId xmlns:a16="http://schemas.microsoft.com/office/drawing/2014/main" val="20000"/>
                    </a:ext>
                  </a:extLst>
                </a:gridCol>
                <a:gridCol w="582722">
                  <a:extLst>
                    <a:ext uri="{9D8B030D-6E8A-4147-A177-3AD203B41FA5}">
                      <a16:colId xmlns:a16="http://schemas.microsoft.com/office/drawing/2014/main" val="20001"/>
                    </a:ext>
                  </a:extLst>
                </a:gridCol>
                <a:gridCol w="639752">
                  <a:extLst>
                    <a:ext uri="{9D8B030D-6E8A-4147-A177-3AD203B41FA5}">
                      <a16:colId xmlns:a16="http://schemas.microsoft.com/office/drawing/2014/main" val="20002"/>
                    </a:ext>
                  </a:extLst>
                </a:gridCol>
                <a:gridCol w="639752">
                  <a:extLst>
                    <a:ext uri="{9D8B030D-6E8A-4147-A177-3AD203B41FA5}">
                      <a16:colId xmlns:a16="http://schemas.microsoft.com/office/drawing/2014/main" val="20003"/>
                    </a:ext>
                  </a:extLst>
                </a:gridCol>
                <a:gridCol w="639752">
                  <a:extLst>
                    <a:ext uri="{9D8B030D-6E8A-4147-A177-3AD203B41FA5}">
                      <a16:colId xmlns:a16="http://schemas.microsoft.com/office/drawing/2014/main" val="20004"/>
                    </a:ext>
                  </a:extLst>
                </a:gridCol>
                <a:gridCol w="639752">
                  <a:extLst>
                    <a:ext uri="{9D8B030D-6E8A-4147-A177-3AD203B41FA5}">
                      <a16:colId xmlns:a16="http://schemas.microsoft.com/office/drawing/2014/main" val="20005"/>
                    </a:ext>
                  </a:extLst>
                </a:gridCol>
                <a:gridCol w="639752">
                  <a:extLst>
                    <a:ext uri="{9D8B030D-6E8A-4147-A177-3AD203B41FA5}">
                      <a16:colId xmlns:a16="http://schemas.microsoft.com/office/drawing/2014/main" val="20006"/>
                    </a:ext>
                  </a:extLst>
                </a:gridCol>
                <a:gridCol w="639752">
                  <a:extLst>
                    <a:ext uri="{9D8B030D-6E8A-4147-A177-3AD203B41FA5}">
                      <a16:colId xmlns:a16="http://schemas.microsoft.com/office/drawing/2014/main" val="20007"/>
                    </a:ext>
                  </a:extLst>
                </a:gridCol>
                <a:gridCol w="639752">
                  <a:extLst>
                    <a:ext uri="{9D8B030D-6E8A-4147-A177-3AD203B41FA5}">
                      <a16:colId xmlns:a16="http://schemas.microsoft.com/office/drawing/2014/main" val="20008"/>
                    </a:ext>
                  </a:extLst>
                </a:gridCol>
                <a:gridCol w="639752">
                  <a:extLst>
                    <a:ext uri="{9D8B030D-6E8A-4147-A177-3AD203B41FA5}">
                      <a16:colId xmlns:a16="http://schemas.microsoft.com/office/drawing/2014/main" val="20009"/>
                    </a:ext>
                  </a:extLst>
                </a:gridCol>
                <a:gridCol w="639752">
                  <a:extLst>
                    <a:ext uri="{9D8B030D-6E8A-4147-A177-3AD203B41FA5}">
                      <a16:colId xmlns:a16="http://schemas.microsoft.com/office/drawing/2014/main" val="20010"/>
                    </a:ext>
                  </a:extLst>
                </a:gridCol>
                <a:gridCol w="639752">
                  <a:extLst>
                    <a:ext uri="{9D8B030D-6E8A-4147-A177-3AD203B41FA5}">
                      <a16:colId xmlns:a16="http://schemas.microsoft.com/office/drawing/2014/main" val="20011"/>
                    </a:ext>
                  </a:extLst>
                </a:gridCol>
                <a:gridCol w="639752">
                  <a:extLst>
                    <a:ext uri="{9D8B030D-6E8A-4147-A177-3AD203B41FA5}">
                      <a16:colId xmlns:a16="http://schemas.microsoft.com/office/drawing/2014/main" val="20012"/>
                    </a:ext>
                  </a:extLst>
                </a:gridCol>
              </a:tblGrid>
              <a:tr h="370880">
                <a:tc rowSpan="2">
                  <a:txBody>
                    <a:bodyPr/>
                    <a:lstStyle/>
                    <a:p>
                      <a:pPr algn="ctr"/>
                      <a:endParaRPr lang="en-US" altLang="zh-CN" sz="1400" dirty="0" smtClean="0">
                        <a:solidFill>
                          <a:schemeClr val="tx1"/>
                        </a:solidFill>
                      </a:endParaRPr>
                    </a:p>
                    <a:p>
                      <a:pPr algn="ctr"/>
                      <a:r>
                        <a:rPr lang="zh-CN" altLang="en-US" sz="1400" dirty="0" smtClean="0">
                          <a:solidFill>
                            <a:schemeClr val="tx1"/>
                          </a:solidFill>
                        </a:rPr>
                        <a:t>时段</a:t>
                      </a:r>
                      <a:endParaRPr lang="zh-CN" altLang="en-US" sz="1400" dirty="0">
                        <a:solidFill>
                          <a:schemeClr val="tx1"/>
                        </a:solidFill>
                      </a:endParaRPr>
                    </a:p>
                  </a:txBody>
                  <a:tcPr marT="45725" marB="45725"/>
                </a:tc>
                <a:tc rowSpan="2">
                  <a:txBody>
                    <a:bodyPr/>
                    <a:lstStyle/>
                    <a:p>
                      <a:pPr algn="ctr"/>
                      <a:r>
                        <a:rPr lang="zh-CN" altLang="en-US" sz="1400" dirty="0" smtClean="0">
                          <a:solidFill>
                            <a:schemeClr val="tx1"/>
                          </a:solidFill>
                        </a:rPr>
                        <a:t>当期</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1</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4</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5</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6</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7</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8</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9</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10</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11</a:t>
                      </a:r>
                      <a:endParaRPr lang="zh-CN" altLang="en-US" sz="1400" dirty="0">
                        <a:solidFill>
                          <a:schemeClr val="tx1"/>
                        </a:solidFill>
                      </a:endParaRPr>
                    </a:p>
                  </a:txBody>
                  <a:tcPr marT="45725" marB="45725"/>
                </a:tc>
                <a:extLst>
                  <a:ext uri="{0D108BD9-81ED-4DB2-BD59-A6C34878D82A}">
                    <a16:rowId xmlns:a16="http://schemas.microsoft.com/office/drawing/2014/main" val="10000"/>
                  </a:ext>
                </a:extLst>
              </a:tr>
              <a:tr h="370880">
                <a:tc vMerge="1">
                  <a:txBody>
                    <a:bodyPr/>
                    <a:lstStyle/>
                    <a:p>
                      <a:endParaRPr lang="zh-CN" altLang="en-US" dirty="0"/>
                    </a:p>
                  </a:txBody>
                  <a:tcPr/>
                </a:tc>
                <a:tc vMerge="1">
                  <a:txBody>
                    <a:bodyPr/>
                    <a:lstStyle/>
                    <a:p>
                      <a:pPr algn="ctr"/>
                      <a:endParaRPr lang="zh-CN" altLang="en-US" sz="1600" dirty="0">
                        <a:solidFill>
                          <a:schemeClr val="tx1"/>
                        </a:solidFill>
                      </a:endParaRPr>
                    </a:p>
                  </a:txBody>
                  <a:tcPr/>
                </a:tc>
                <a:tc>
                  <a:txBody>
                    <a:bodyPr/>
                    <a:lstStyle/>
                    <a:p>
                      <a:pPr algn="ctr"/>
                      <a:r>
                        <a:rPr lang="en-US" altLang="zh-CN" sz="1400" dirty="0" smtClean="0">
                          <a:solidFill>
                            <a:schemeClr val="tx1"/>
                          </a:solidFill>
                        </a:rPr>
                        <a:t>03/04</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03/11</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03/18</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03/25</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04/01</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04/08</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04/15</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04/22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04/29</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05/06</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05/13</a:t>
                      </a:r>
                      <a:endParaRPr lang="zh-CN" altLang="en-US" sz="1400" dirty="0">
                        <a:solidFill>
                          <a:schemeClr val="tx1"/>
                        </a:solidFill>
                      </a:endParaRPr>
                    </a:p>
                  </a:txBody>
                  <a:tcPr marT="45725" marB="45725"/>
                </a:tc>
                <a:extLst>
                  <a:ext uri="{0D108BD9-81ED-4DB2-BD59-A6C34878D82A}">
                    <a16:rowId xmlns:a16="http://schemas.microsoft.com/office/drawing/2014/main" val="10001"/>
                  </a:ext>
                </a:extLst>
              </a:tr>
              <a:tr h="370880">
                <a:tc>
                  <a:txBody>
                    <a:bodyPr/>
                    <a:lstStyle/>
                    <a:p>
                      <a:pPr algn="ctr"/>
                      <a:r>
                        <a:rPr lang="zh-CN" altLang="en-US" sz="1400" dirty="0" smtClean="0">
                          <a:solidFill>
                            <a:schemeClr val="tx1"/>
                          </a:solidFill>
                        </a:rPr>
                        <a:t>毛需求</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14</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50</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39</a:t>
                      </a: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extLst>
                  <a:ext uri="{0D108BD9-81ED-4DB2-BD59-A6C34878D82A}">
                    <a16:rowId xmlns:a16="http://schemas.microsoft.com/office/drawing/2014/main" val="10002"/>
                  </a:ext>
                </a:extLst>
              </a:tr>
              <a:tr h="370880">
                <a:tc>
                  <a:txBody>
                    <a:bodyPr/>
                    <a:lstStyle/>
                    <a:p>
                      <a:pPr algn="ctr"/>
                      <a:r>
                        <a:rPr lang="zh-CN" altLang="en-US" sz="1400" dirty="0" smtClean="0">
                          <a:solidFill>
                            <a:schemeClr val="tx1"/>
                          </a:solidFill>
                        </a:rPr>
                        <a:t>计划接收量</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50</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extLst>
                  <a:ext uri="{0D108BD9-81ED-4DB2-BD59-A6C34878D82A}">
                    <a16:rowId xmlns:a16="http://schemas.microsoft.com/office/drawing/2014/main" val="10003"/>
                  </a:ext>
                </a:extLst>
              </a:tr>
              <a:tr h="370880">
                <a:tc>
                  <a:txBody>
                    <a:bodyPr/>
                    <a:lstStyle/>
                    <a:p>
                      <a:pPr algn="ctr"/>
                      <a:r>
                        <a:rPr lang="zh-CN" altLang="en-US" sz="1400" dirty="0" smtClean="0">
                          <a:solidFill>
                            <a:schemeClr val="tx1"/>
                          </a:solidFill>
                        </a:rPr>
                        <a:t>预计可用库存量</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35</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71</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71</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21</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21</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32</a:t>
                      </a: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32</a:t>
                      </a:r>
                      <a:endParaRPr lang="zh-CN" altLang="en-US" sz="1400" dirty="0">
                        <a:solidFill>
                          <a:schemeClr val="tx1"/>
                        </a:solidFill>
                      </a:endParaRPr>
                    </a:p>
                  </a:txBody>
                  <a:tcPr marT="45725" marB="45725"/>
                </a:tc>
                <a:extLst>
                  <a:ext uri="{0D108BD9-81ED-4DB2-BD59-A6C34878D82A}">
                    <a16:rowId xmlns:a16="http://schemas.microsoft.com/office/drawing/2014/main" val="10004"/>
                  </a:ext>
                </a:extLst>
              </a:tr>
              <a:tr h="370880">
                <a:tc>
                  <a:txBody>
                    <a:bodyPr/>
                    <a:lstStyle/>
                    <a:p>
                      <a:pPr algn="ctr"/>
                      <a:r>
                        <a:rPr lang="zh-CN" altLang="en-US" sz="1400" dirty="0" smtClean="0">
                          <a:solidFill>
                            <a:schemeClr val="tx1"/>
                          </a:solidFill>
                        </a:rPr>
                        <a:t>净需求</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18</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extLst>
                  <a:ext uri="{0D108BD9-81ED-4DB2-BD59-A6C34878D82A}">
                    <a16:rowId xmlns:a16="http://schemas.microsoft.com/office/drawing/2014/main" val="10005"/>
                  </a:ext>
                </a:extLst>
              </a:tr>
              <a:tr h="370880">
                <a:tc>
                  <a:txBody>
                    <a:bodyPr/>
                    <a:lstStyle/>
                    <a:p>
                      <a:pPr algn="ctr"/>
                      <a:r>
                        <a:rPr lang="zh-CN" altLang="en-US" sz="1400" dirty="0" smtClean="0">
                          <a:solidFill>
                            <a:schemeClr val="tx1"/>
                          </a:solidFill>
                        </a:rPr>
                        <a:t>计划产出量</a:t>
                      </a: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50</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a:solidFill>
                          <a:schemeClr val="tx1"/>
                        </a:solidFill>
                      </a:endParaRPr>
                    </a:p>
                  </a:txBody>
                  <a:tcPr marT="45725" marB="45725"/>
                </a:tc>
                <a:extLst>
                  <a:ext uri="{0D108BD9-81ED-4DB2-BD59-A6C34878D82A}">
                    <a16:rowId xmlns:a16="http://schemas.microsoft.com/office/drawing/2014/main" val="10006"/>
                  </a:ext>
                </a:extLst>
              </a:tr>
              <a:tr h="370880">
                <a:tc>
                  <a:txBody>
                    <a:bodyPr/>
                    <a:lstStyle/>
                    <a:p>
                      <a:pPr algn="ctr"/>
                      <a:r>
                        <a:rPr lang="zh-CN" altLang="en-US" sz="1400" dirty="0" smtClean="0">
                          <a:solidFill>
                            <a:schemeClr val="tx1"/>
                          </a:solidFill>
                        </a:rPr>
                        <a:t>计划投入量</a:t>
                      </a: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r>
                        <a:rPr lang="en-US" altLang="zh-CN" sz="1400" dirty="0" smtClean="0">
                          <a:solidFill>
                            <a:schemeClr val="tx1"/>
                          </a:solidFill>
                        </a:rPr>
                        <a:t>50</a:t>
                      </a: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tc>
                  <a:txBody>
                    <a:bodyPr/>
                    <a:lstStyle/>
                    <a:p>
                      <a:pPr algn="ctr"/>
                      <a:endParaRPr lang="zh-CN" altLang="en-US" sz="1400" dirty="0">
                        <a:solidFill>
                          <a:schemeClr val="tx1"/>
                        </a:solidFill>
                      </a:endParaRPr>
                    </a:p>
                  </a:txBody>
                  <a:tcPr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5.5 MRP</a:t>
            </a:r>
            <a:r>
              <a:rPr lang="zh-CN" altLang="en-US" sz="3600" b="1" dirty="0" smtClean="0">
                <a:solidFill>
                  <a:srgbClr val="FF0000"/>
                </a:solidFill>
                <a:effectLst>
                  <a:outerShdw blurRad="38100" dist="38100" dir="2700000" algn="tl">
                    <a:srgbClr val="C0C0C0"/>
                  </a:outerShdw>
                </a:effectLst>
                <a:latin typeface="Times New Roman" pitchFamily="18" charset="0"/>
              </a:rPr>
              <a:t>的计算方法</a:t>
            </a:r>
          </a:p>
        </p:txBody>
      </p:sp>
      <p:sp>
        <p:nvSpPr>
          <p:cNvPr id="218115" name="Rectangle 3"/>
          <p:cNvSpPr>
            <a:spLocks noGrp="1" noChangeArrowheads="1"/>
          </p:cNvSpPr>
          <p:nvPr>
            <p:ph type="body" idx="1"/>
          </p:nvPr>
        </p:nvSpPr>
        <p:spPr>
          <a:xfrm>
            <a:off x="457200" y="1371600"/>
            <a:ext cx="8229600" cy="5410200"/>
          </a:xfrm>
        </p:spPr>
        <p:txBody>
          <a:bodyPr/>
          <a:lstStyle/>
          <a:p>
            <a:pPr eaLnBrk="1" hangingPunct="1">
              <a:lnSpc>
                <a:spcPct val="120000"/>
              </a:lnSpc>
              <a:spcBef>
                <a:spcPct val="0"/>
              </a:spcBef>
              <a:buClr>
                <a:schemeClr val="tx1"/>
              </a:buClr>
              <a:buFont typeface="Marlett" pitchFamily="2" charset="2"/>
              <a:buChar char="2"/>
            </a:pPr>
            <a:r>
              <a:rPr lang="zh-CN" altLang="en-US" sz="2400" b="1" dirty="0" smtClean="0">
                <a:latin typeface="Times New Roman" panose="02020603050405020304" pitchFamily="18" charset="0"/>
              </a:rPr>
              <a:t>基本数量：</a:t>
            </a:r>
          </a:p>
          <a:p>
            <a:pPr lvl="1" eaLnBrk="1" hangingPunct="1">
              <a:lnSpc>
                <a:spcPct val="120000"/>
              </a:lnSpc>
              <a:spcBef>
                <a:spcPct val="0"/>
              </a:spcBef>
              <a:buClr>
                <a:schemeClr val="tx1"/>
              </a:buClr>
              <a:buFont typeface="Marlett" pitchFamily="2" charset="2"/>
              <a:buChar char="2"/>
            </a:pPr>
            <a:r>
              <a:rPr lang="zh-CN" altLang="en-US" sz="2000" b="1" dirty="0" smtClean="0">
                <a:solidFill>
                  <a:srgbClr val="003366"/>
                </a:solidFill>
                <a:latin typeface="Times New Roman" panose="02020603050405020304" pitchFamily="18" charset="0"/>
              </a:rPr>
              <a:t>毛需求量（</a:t>
            </a:r>
            <a:r>
              <a:rPr lang="en-US" altLang="zh-CN" sz="2000" b="1" dirty="0" smtClean="0">
                <a:solidFill>
                  <a:srgbClr val="003366"/>
                </a:solidFill>
                <a:latin typeface="Times New Roman" panose="02020603050405020304" pitchFamily="18" charset="0"/>
              </a:rPr>
              <a:t>Gross Requirement</a:t>
            </a:r>
            <a:r>
              <a:rPr lang="zh-CN" altLang="en-US" sz="2000" b="1" dirty="0" smtClean="0">
                <a:solidFill>
                  <a:srgbClr val="003366"/>
                </a:solidFill>
                <a:latin typeface="Times New Roman" panose="02020603050405020304" pitchFamily="18" charset="0"/>
              </a:rPr>
              <a:t>）：</a:t>
            </a:r>
          </a:p>
          <a:p>
            <a:pPr lvl="2" eaLnBrk="1" hangingPunct="1">
              <a:lnSpc>
                <a:spcPct val="120000"/>
              </a:lnSpc>
              <a:spcBef>
                <a:spcPct val="0"/>
              </a:spcBef>
              <a:buClr>
                <a:schemeClr val="tx1"/>
              </a:buClr>
              <a:buFont typeface="Marlett" pitchFamily="2" charset="2"/>
              <a:buChar char="2"/>
            </a:pPr>
            <a:r>
              <a:rPr lang="zh-CN" altLang="en-US" sz="1800" dirty="0" smtClean="0">
                <a:latin typeface="Times New Roman" panose="02020603050405020304" pitchFamily="18" charset="0"/>
              </a:rPr>
              <a:t>毛需求量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相关需求量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独立需求量</a:t>
            </a:r>
          </a:p>
          <a:p>
            <a:pPr lvl="2" eaLnBrk="1" hangingPunct="1">
              <a:lnSpc>
                <a:spcPct val="120000"/>
              </a:lnSpc>
              <a:spcBef>
                <a:spcPct val="0"/>
              </a:spcBef>
              <a:buClr>
                <a:schemeClr val="tx1"/>
              </a:buClr>
              <a:buFont typeface="Marlett" pitchFamily="2" charset="2"/>
              <a:buChar char="2"/>
            </a:pPr>
            <a:r>
              <a:rPr lang="zh-CN" altLang="en-US" sz="1800" dirty="0" smtClean="0">
                <a:latin typeface="Times New Roman" panose="02020603050405020304" pitchFamily="18" charset="0"/>
              </a:rPr>
              <a:t>相关需求量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母件需求量 * 本级用量因子</a:t>
            </a:r>
          </a:p>
          <a:p>
            <a:pPr lvl="1" eaLnBrk="1" hangingPunct="1">
              <a:lnSpc>
                <a:spcPct val="150000"/>
              </a:lnSpc>
              <a:spcBef>
                <a:spcPct val="30000"/>
              </a:spcBef>
              <a:buClr>
                <a:schemeClr val="tx1"/>
              </a:buClr>
              <a:buFont typeface="Marlett" pitchFamily="2" charset="2"/>
              <a:buChar char="2"/>
            </a:pPr>
            <a:r>
              <a:rPr lang="zh-CN" altLang="en-US" sz="2000" b="1" dirty="0" smtClean="0">
                <a:solidFill>
                  <a:srgbClr val="003366"/>
                </a:solidFill>
                <a:latin typeface="Times New Roman" panose="02020603050405020304" pitchFamily="18" charset="0"/>
              </a:rPr>
              <a:t>已分配量（</a:t>
            </a:r>
            <a:r>
              <a:rPr lang="en-US" altLang="zh-CN" sz="2000" b="1" dirty="0" smtClean="0">
                <a:solidFill>
                  <a:srgbClr val="003366"/>
                </a:solidFill>
                <a:latin typeface="Times New Roman" panose="02020603050405020304" pitchFamily="18" charset="0"/>
              </a:rPr>
              <a:t>Allocations</a:t>
            </a:r>
            <a:r>
              <a:rPr lang="zh-CN" altLang="en-US" sz="2000" b="1" dirty="0" smtClean="0">
                <a:solidFill>
                  <a:srgbClr val="003366"/>
                </a:solidFill>
                <a:latin typeface="Times New Roman" panose="02020603050405020304" pitchFamily="18" charset="0"/>
              </a:rPr>
              <a:t>）</a:t>
            </a:r>
            <a:r>
              <a:rPr lang="zh-CN" altLang="en-US" sz="2000" dirty="0" smtClean="0">
                <a:latin typeface="Times New Roman" panose="02020603050405020304" pitchFamily="18" charset="0"/>
              </a:rPr>
              <a:t>：尚保存在仓库中但已经被分配掉的物料数量。</a:t>
            </a:r>
          </a:p>
          <a:p>
            <a:pPr lvl="1" eaLnBrk="1" hangingPunct="1">
              <a:lnSpc>
                <a:spcPct val="120000"/>
              </a:lnSpc>
              <a:spcBef>
                <a:spcPct val="50000"/>
              </a:spcBef>
              <a:buClr>
                <a:schemeClr val="tx1"/>
              </a:buClr>
              <a:buFont typeface="Marlett" pitchFamily="2" charset="2"/>
              <a:buChar char="2"/>
            </a:pPr>
            <a:r>
              <a:rPr lang="zh-CN" altLang="en-US" sz="2000" b="1" dirty="0" smtClean="0">
                <a:solidFill>
                  <a:srgbClr val="003366"/>
                </a:solidFill>
                <a:latin typeface="Times New Roman" panose="02020603050405020304" pitchFamily="18" charset="0"/>
              </a:rPr>
              <a:t>现有库存量（</a:t>
            </a:r>
            <a:r>
              <a:rPr lang="en-US" altLang="zh-CN" sz="2000" b="1" dirty="0" smtClean="0">
                <a:solidFill>
                  <a:srgbClr val="003366"/>
                </a:solidFill>
                <a:latin typeface="Times New Roman" panose="02020603050405020304" pitchFamily="18" charset="0"/>
              </a:rPr>
              <a:t>Projected on Hand</a:t>
            </a:r>
            <a:r>
              <a:rPr lang="zh-CN" altLang="en-US" sz="2000" b="1" dirty="0" smtClean="0">
                <a:solidFill>
                  <a:srgbClr val="003366"/>
                </a:solidFill>
                <a:latin typeface="Times New Roman" panose="02020603050405020304" pitchFamily="18" charset="0"/>
              </a:rPr>
              <a:t>）</a:t>
            </a:r>
          </a:p>
          <a:p>
            <a:pPr lvl="1" eaLnBrk="1" hangingPunct="1">
              <a:lnSpc>
                <a:spcPct val="120000"/>
              </a:lnSpc>
              <a:spcBef>
                <a:spcPct val="50000"/>
              </a:spcBef>
              <a:buClr>
                <a:schemeClr val="tx1"/>
              </a:buClr>
              <a:buFont typeface="Marlett" pitchFamily="2" charset="2"/>
              <a:buChar char="2"/>
            </a:pPr>
            <a:r>
              <a:rPr lang="zh-CN" altLang="en-US" sz="2000" b="1" dirty="0" smtClean="0">
                <a:solidFill>
                  <a:srgbClr val="003366"/>
                </a:solidFill>
                <a:latin typeface="Times New Roman" panose="02020603050405020304" pitchFamily="18" charset="0"/>
              </a:rPr>
              <a:t>计划接收量（</a:t>
            </a:r>
            <a:r>
              <a:rPr lang="en-US" altLang="zh-CN" sz="2000" b="1" dirty="0" smtClean="0">
                <a:solidFill>
                  <a:srgbClr val="003366"/>
                </a:solidFill>
                <a:latin typeface="Times New Roman" panose="02020603050405020304" pitchFamily="18" charset="0"/>
              </a:rPr>
              <a:t>Scheduled Receipts</a:t>
            </a:r>
            <a:r>
              <a:rPr lang="zh-CN" altLang="en-US" sz="2000" b="1" dirty="0" smtClean="0">
                <a:solidFill>
                  <a:srgbClr val="003366"/>
                </a:solidFill>
                <a:latin typeface="Times New Roman" panose="02020603050405020304" pitchFamily="18" charset="0"/>
              </a:rPr>
              <a:t>）</a:t>
            </a:r>
          </a:p>
          <a:p>
            <a:pPr lvl="1" eaLnBrk="1" hangingPunct="1">
              <a:lnSpc>
                <a:spcPct val="120000"/>
              </a:lnSpc>
              <a:spcBef>
                <a:spcPct val="50000"/>
              </a:spcBef>
              <a:buClr>
                <a:schemeClr val="tx1"/>
              </a:buClr>
              <a:buFont typeface="Marlett" pitchFamily="2" charset="2"/>
              <a:buChar char="2"/>
            </a:pPr>
            <a:r>
              <a:rPr lang="zh-CN" altLang="en-US" sz="2000" b="1" dirty="0" smtClean="0">
                <a:solidFill>
                  <a:srgbClr val="003366"/>
                </a:solidFill>
                <a:latin typeface="Times New Roman" panose="02020603050405020304" pitchFamily="18" charset="0"/>
              </a:rPr>
              <a:t>可用库存量（ </a:t>
            </a:r>
            <a:r>
              <a:rPr lang="en-US" altLang="zh-CN" sz="2000" b="1" dirty="0" smtClean="0">
                <a:solidFill>
                  <a:srgbClr val="003366"/>
                </a:solidFill>
                <a:latin typeface="Times New Roman" panose="02020603050405020304" pitchFamily="18" charset="0"/>
              </a:rPr>
              <a:t>Projected Available Balance</a:t>
            </a:r>
            <a:r>
              <a:rPr lang="zh-CN" altLang="en-US" sz="2000" b="1" dirty="0" smtClean="0">
                <a:solidFill>
                  <a:srgbClr val="003366"/>
                </a:solidFill>
                <a:latin typeface="Times New Roman" panose="02020603050405020304" pitchFamily="18" charset="0"/>
              </a:rPr>
              <a:t>）</a:t>
            </a:r>
          </a:p>
          <a:p>
            <a:pPr lvl="2" eaLnBrk="1" hangingPunct="1">
              <a:lnSpc>
                <a:spcPct val="120000"/>
              </a:lnSpc>
              <a:spcBef>
                <a:spcPct val="0"/>
              </a:spcBef>
              <a:buClr>
                <a:schemeClr val="tx1"/>
              </a:buClr>
              <a:buFont typeface="Marlett" pitchFamily="2" charset="2"/>
              <a:buChar char="2"/>
            </a:pPr>
            <a:r>
              <a:rPr lang="zh-CN" altLang="en-US" sz="1800" dirty="0" smtClean="0">
                <a:latin typeface="Times New Roman" panose="02020603050405020304" pitchFamily="18" charset="0"/>
              </a:rPr>
              <a:t>可用库存量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上期末可用库存量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计划接收量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毛需求量</a:t>
            </a:r>
          </a:p>
          <a:p>
            <a:pPr lvl="1" eaLnBrk="1" hangingPunct="1">
              <a:lnSpc>
                <a:spcPct val="120000"/>
              </a:lnSpc>
              <a:spcBef>
                <a:spcPct val="50000"/>
              </a:spcBef>
              <a:buClr>
                <a:schemeClr val="tx1"/>
              </a:buClr>
              <a:buFont typeface="Marlett" pitchFamily="2" charset="2"/>
              <a:buChar char="2"/>
            </a:pPr>
            <a:r>
              <a:rPr lang="zh-CN" altLang="en-US" sz="2000" b="1" dirty="0" smtClean="0">
                <a:solidFill>
                  <a:srgbClr val="003366"/>
                </a:solidFill>
                <a:latin typeface="Times New Roman" panose="02020603050405020304" pitchFamily="18" charset="0"/>
              </a:rPr>
              <a:t>净需求量（</a:t>
            </a:r>
            <a:r>
              <a:rPr lang="en-US" altLang="zh-CN" sz="2000" b="1" dirty="0" smtClean="0">
                <a:solidFill>
                  <a:srgbClr val="003366"/>
                </a:solidFill>
                <a:latin typeface="Times New Roman" panose="02020603050405020304" pitchFamily="18" charset="0"/>
              </a:rPr>
              <a:t>Net Requirement</a:t>
            </a:r>
            <a:r>
              <a:rPr lang="zh-CN" altLang="en-US" sz="2000" b="1" dirty="0" smtClean="0">
                <a:solidFill>
                  <a:srgbClr val="003366"/>
                </a:solidFill>
                <a:latin typeface="Times New Roman" panose="02020603050405020304" pitchFamily="18" charset="0"/>
              </a:rPr>
              <a:t>）：</a:t>
            </a:r>
          </a:p>
          <a:p>
            <a:pPr lvl="2" eaLnBrk="1" hangingPunct="1">
              <a:lnSpc>
                <a:spcPct val="120000"/>
              </a:lnSpc>
              <a:spcBef>
                <a:spcPct val="0"/>
              </a:spcBef>
              <a:buClr>
                <a:schemeClr val="tx1"/>
              </a:buClr>
              <a:buFont typeface="Marlett" pitchFamily="2" charset="2"/>
              <a:buChar char="2"/>
            </a:pPr>
            <a:r>
              <a:rPr lang="zh-CN" altLang="en-US" sz="1800" dirty="0" smtClean="0">
                <a:latin typeface="Times New Roman" panose="02020603050405020304" pitchFamily="18" charset="0"/>
              </a:rPr>
              <a:t>净需求量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毛需求量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安全库存量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计划接收量 </a:t>
            </a:r>
            <a:r>
              <a:rPr lang="en-US" altLang="zh-CN" sz="1800" dirty="0" smtClean="0">
                <a:latin typeface="Times New Roman" panose="02020603050405020304" pitchFamily="18" charset="0"/>
              </a:rPr>
              <a:t>– </a:t>
            </a:r>
            <a:r>
              <a:rPr lang="zh-CN" altLang="en-US" sz="1800" dirty="0" smtClean="0">
                <a:latin typeface="Times New Roman" panose="02020603050405020304" pitchFamily="18" charset="0"/>
              </a:rPr>
              <a:t>上期末可用库存量</a:t>
            </a:r>
          </a:p>
        </p:txBody>
      </p:sp>
      <p:sp>
        <p:nvSpPr>
          <p:cNvPr id="2253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8115">
                                            <p:txEl>
                                              <p:pRg st="2" end="2"/>
                                            </p:txEl>
                                          </p:spTgt>
                                        </p:tgtEl>
                                        <p:attrNameLst>
                                          <p:attrName>style.visibility</p:attrName>
                                        </p:attrNameLst>
                                      </p:cBhvr>
                                      <p:to>
                                        <p:strVal val="visible"/>
                                      </p:to>
                                    </p:set>
                                    <p:anim calcmode="lin" valueType="num">
                                      <p:cBhvr additive="base">
                                        <p:cTn id="19" dur="500" fill="hold"/>
                                        <p:tgtEl>
                                          <p:spTgt spid="218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anim calcmode="lin" valueType="num">
                                      <p:cBhvr additive="base">
                                        <p:cTn id="25" dur="500" fill="hold"/>
                                        <p:tgtEl>
                                          <p:spTgt spid="2181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811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18115">
                                            <p:txEl>
                                              <p:pRg st="4" end="4"/>
                                            </p:txEl>
                                          </p:spTgt>
                                        </p:tgtEl>
                                        <p:attrNameLst>
                                          <p:attrName>style.visibility</p:attrName>
                                        </p:attrNameLst>
                                      </p:cBhvr>
                                      <p:to>
                                        <p:strVal val="visible"/>
                                      </p:to>
                                    </p:set>
                                    <p:anim calcmode="lin" valueType="num">
                                      <p:cBhvr additive="base">
                                        <p:cTn id="29" dur="500" fill="hold"/>
                                        <p:tgtEl>
                                          <p:spTgt spid="21811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8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8115">
                                            <p:txEl>
                                              <p:pRg st="5" end="5"/>
                                            </p:txEl>
                                          </p:spTgt>
                                        </p:tgtEl>
                                        <p:attrNameLst>
                                          <p:attrName>style.visibility</p:attrName>
                                        </p:attrNameLst>
                                      </p:cBhvr>
                                      <p:to>
                                        <p:strVal val="visible"/>
                                      </p:to>
                                    </p:set>
                                    <p:anim calcmode="lin" valueType="num">
                                      <p:cBhvr additive="base">
                                        <p:cTn id="35" dur="500" fill="hold"/>
                                        <p:tgtEl>
                                          <p:spTgt spid="21811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8115">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18115">
                                            <p:txEl>
                                              <p:pRg st="6" end="6"/>
                                            </p:txEl>
                                          </p:spTgt>
                                        </p:tgtEl>
                                        <p:attrNameLst>
                                          <p:attrName>style.visibility</p:attrName>
                                        </p:attrNameLst>
                                      </p:cBhvr>
                                      <p:to>
                                        <p:strVal val="visible"/>
                                      </p:to>
                                    </p:set>
                                    <p:anim calcmode="lin" valueType="num">
                                      <p:cBhvr additive="base">
                                        <p:cTn id="39" dur="500" fill="hold"/>
                                        <p:tgtEl>
                                          <p:spTgt spid="21811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81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18115">
                                            <p:txEl>
                                              <p:pRg st="7" end="7"/>
                                            </p:txEl>
                                          </p:spTgt>
                                        </p:tgtEl>
                                        <p:attrNameLst>
                                          <p:attrName>style.visibility</p:attrName>
                                        </p:attrNameLst>
                                      </p:cBhvr>
                                      <p:to>
                                        <p:strVal val="visible"/>
                                      </p:to>
                                    </p:set>
                                    <p:anim calcmode="lin" valueType="num">
                                      <p:cBhvr additive="base">
                                        <p:cTn id="45" dur="500" fill="hold"/>
                                        <p:tgtEl>
                                          <p:spTgt spid="218115">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8115">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18115">
                                            <p:txEl>
                                              <p:pRg st="8" end="8"/>
                                            </p:txEl>
                                          </p:spTgt>
                                        </p:tgtEl>
                                        <p:attrNameLst>
                                          <p:attrName>style.visibility</p:attrName>
                                        </p:attrNameLst>
                                      </p:cBhvr>
                                      <p:to>
                                        <p:strVal val="visible"/>
                                      </p:to>
                                    </p:set>
                                    <p:anim calcmode="lin" valueType="num">
                                      <p:cBhvr additive="base">
                                        <p:cTn id="49" dur="500" fill="hold"/>
                                        <p:tgtEl>
                                          <p:spTgt spid="21811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81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8115">
                                            <p:txEl>
                                              <p:pRg st="9" end="9"/>
                                            </p:txEl>
                                          </p:spTgt>
                                        </p:tgtEl>
                                        <p:attrNameLst>
                                          <p:attrName>style.visibility</p:attrName>
                                        </p:attrNameLst>
                                      </p:cBhvr>
                                      <p:to>
                                        <p:strVal val="visible"/>
                                      </p:to>
                                    </p:set>
                                    <p:anim calcmode="lin" valueType="num">
                                      <p:cBhvr additive="base">
                                        <p:cTn id="55" dur="500" fill="hold"/>
                                        <p:tgtEl>
                                          <p:spTgt spid="21811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81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8115">
                                            <p:txEl>
                                              <p:pRg st="10" end="10"/>
                                            </p:txEl>
                                          </p:spTgt>
                                        </p:tgtEl>
                                        <p:attrNameLst>
                                          <p:attrName>style.visibility</p:attrName>
                                        </p:attrNameLst>
                                      </p:cBhvr>
                                      <p:to>
                                        <p:strVal val="visible"/>
                                      </p:to>
                                    </p:set>
                                    <p:anim calcmode="lin" valueType="num">
                                      <p:cBhvr additive="base">
                                        <p:cTn id="61" dur="500" fill="hold"/>
                                        <p:tgtEl>
                                          <p:spTgt spid="218115">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1811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5.5 MRP</a:t>
            </a:r>
            <a:r>
              <a:rPr lang="zh-CN" altLang="en-US" sz="3600" b="1" dirty="0" smtClean="0">
                <a:solidFill>
                  <a:srgbClr val="FF0000"/>
                </a:solidFill>
                <a:effectLst>
                  <a:outerShdw blurRad="38100" dist="38100" dir="2700000" algn="tl">
                    <a:srgbClr val="C0C0C0"/>
                  </a:outerShdw>
                </a:effectLst>
                <a:latin typeface="Times New Roman" pitchFamily="18" charset="0"/>
              </a:rPr>
              <a:t>的计算方法</a:t>
            </a:r>
          </a:p>
        </p:txBody>
      </p:sp>
      <p:sp>
        <p:nvSpPr>
          <p:cNvPr id="219139" name="Rectangle 3"/>
          <p:cNvSpPr>
            <a:spLocks noGrp="1" noChangeArrowheads="1"/>
          </p:cNvSpPr>
          <p:nvPr>
            <p:ph type="body" idx="1"/>
          </p:nvPr>
        </p:nvSpPr>
        <p:spPr>
          <a:xfrm>
            <a:off x="457200" y="1343025"/>
            <a:ext cx="8229600" cy="5257800"/>
          </a:xfrm>
        </p:spPr>
        <p:txBody>
          <a:bodyPr/>
          <a:lstStyle/>
          <a:p>
            <a:pPr eaLnBrk="1" hangingPunct="1">
              <a:lnSpc>
                <a:spcPct val="150000"/>
              </a:lnSpc>
              <a:spcBef>
                <a:spcPct val="0"/>
              </a:spcBef>
              <a:buClr>
                <a:schemeClr val="tx1"/>
              </a:buClr>
              <a:buFont typeface="Marlett" pitchFamily="2" charset="2"/>
              <a:buChar char="2"/>
              <a:defRPr/>
            </a:pPr>
            <a:r>
              <a:rPr lang="zh-CN" altLang="en-US" sz="2800" b="1" dirty="0" smtClean="0">
                <a:latin typeface="Times New Roman" pitchFamily="18" charset="0"/>
              </a:rPr>
              <a:t>编制步骤：</a:t>
            </a:r>
          </a:p>
          <a:p>
            <a:pPr lvl="1" eaLnBrk="1" hangingPunct="1">
              <a:lnSpc>
                <a:spcPct val="110000"/>
              </a:lnSpc>
              <a:buClr>
                <a:schemeClr val="tx1"/>
              </a:buClr>
              <a:buFont typeface="Marlett" pitchFamily="2" charset="2"/>
              <a:buChar char="2"/>
              <a:defRPr/>
            </a:pPr>
            <a:r>
              <a:rPr lang="en-US" altLang="zh-CN" sz="2400" dirty="0" smtClean="0">
                <a:latin typeface="Times New Roman" pitchFamily="18" charset="0"/>
              </a:rPr>
              <a:t>1</a:t>
            </a:r>
            <a:r>
              <a:rPr lang="zh-CN" altLang="en-US" sz="2400" dirty="0" smtClean="0">
                <a:latin typeface="Times New Roman" pitchFamily="18" charset="0"/>
              </a:rPr>
              <a:t>、根据产品的层次结构，逐层把产品展开为部件与零件，生成</a:t>
            </a:r>
            <a:r>
              <a:rPr lang="en-US" altLang="zh-CN" sz="2400" dirty="0" smtClean="0">
                <a:latin typeface="Times New Roman" pitchFamily="18" charset="0"/>
              </a:rPr>
              <a:t>BOM</a:t>
            </a:r>
            <a:r>
              <a:rPr lang="zh-CN" altLang="en-US" sz="2400" dirty="0" smtClean="0">
                <a:latin typeface="Times New Roman" pitchFamily="18" charset="0"/>
              </a:rPr>
              <a:t>表。</a:t>
            </a:r>
          </a:p>
          <a:p>
            <a:pPr lvl="1" eaLnBrk="1" hangingPunct="1">
              <a:lnSpc>
                <a:spcPct val="110000"/>
              </a:lnSpc>
              <a:spcBef>
                <a:spcPct val="0"/>
              </a:spcBef>
              <a:buClr>
                <a:schemeClr val="tx1"/>
              </a:buClr>
              <a:buFont typeface="Marlett" pitchFamily="2" charset="2"/>
              <a:buChar char="2"/>
              <a:defRPr/>
            </a:pPr>
            <a:r>
              <a:rPr lang="en-US" altLang="zh-CN" sz="2400" dirty="0" smtClean="0">
                <a:latin typeface="Times New Roman" pitchFamily="18" charset="0"/>
              </a:rPr>
              <a:t>2</a:t>
            </a:r>
            <a:r>
              <a:rPr lang="zh-CN" altLang="en-US" sz="2400" dirty="0" smtClean="0">
                <a:latin typeface="Times New Roman" pitchFamily="18" charset="0"/>
              </a:rPr>
              <a:t>、根据规定的提前期标准，</a:t>
            </a:r>
            <a:r>
              <a:rPr lang="zh-CN" altLang="en-US" sz="2400" b="1" dirty="0" smtClean="0">
                <a:solidFill>
                  <a:schemeClr val="bg2">
                    <a:lumMod val="60000"/>
                    <a:lumOff val="40000"/>
                  </a:schemeClr>
                </a:solidFill>
                <a:effectLst>
                  <a:outerShdw blurRad="38100" dist="38100" dir="2700000" algn="tl">
                    <a:srgbClr val="000000">
                      <a:alpha val="43137"/>
                    </a:srgbClr>
                  </a:outerShdw>
                </a:effectLst>
                <a:latin typeface="Times New Roman" pitchFamily="18" charset="0"/>
              </a:rPr>
              <a:t>按产品的出厂期逆序倒排编制主生产计划表，</a:t>
            </a:r>
            <a:r>
              <a:rPr lang="zh-CN" altLang="en-US" sz="2400" dirty="0" smtClean="0">
                <a:latin typeface="Times New Roman" pitchFamily="18" charset="0"/>
              </a:rPr>
              <a:t>再按主生产计划量决定零件的毛需求量。</a:t>
            </a:r>
          </a:p>
          <a:p>
            <a:pPr lvl="1" eaLnBrk="1" hangingPunct="1">
              <a:lnSpc>
                <a:spcPct val="110000"/>
              </a:lnSpc>
              <a:spcBef>
                <a:spcPct val="0"/>
              </a:spcBef>
              <a:buClr>
                <a:schemeClr val="tx1"/>
              </a:buClr>
              <a:buFont typeface="Marlett" pitchFamily="2" charset="2"/>
              <a:buChar char="2"/>
              <a:defRPr/>
            </a:pPr>
            <a:r>
              <a:rPr lang="en-US" altLang="zh-CN" sz="2400" dirty="0" smtClean="0">
                <a:latin typeface="Times New Roman" pitchFamily="18" charset="0"/>
              </a:rPr>
              <a:t>3</a:t>
            </a:r>
            <a:r>
              <a:rPr lang="zh-CN" altLang="en-US" sz="2400" dirty="0" smtClean="0">
                <a:latin typeface="Times New Roman" pitchFamily="18" charset="0"/>
              </a:rPr>
              <a:t>、根据毛需求量和该零件的可分配库存量，计算净需求量，再根据选择批量的原则和零件的具体情况，决定该零件的实际投产批量和日期。</a:t>
            </a:r>
          </a:p>
          <a:p>
            <a:pPr lvl="1" eaLnBrk="1" hangingPunct="1">
              <a:lnSpc>
                <a:spcPct val="110000"/>
              </a:lnSpc>
              <a:spcBef>
                <a:spcPct val="0"/>
              </a:spcBef>
              <a:buClr>
                <a:schemeClr val="tx1"/>
              </a:buClr>
              <a:buFont typeface="Marlett" pitchFamily="2" charset="2"/>
              <a:buChar char="2"/>
              <a:defRPr/>
            </a:pPr>
            <a:r>
              <a:rPr lang="en-US" altLang="zh-CN" sz="2400" dirty="0" smtClean="0">
                <a:latin typeface="Times New Roman" pitchFamily="18" charset="0"/>
              </a:rPr>
              <a:t>4</a:t>
            </a:r>
            <a:r>
              <a:rPr lang="zh-CN" altLang="en-US" sz="2400" dirty="0" smtClean="0">
                <a:latin typeface="Times New Roman" pitchFamily="18" charset="0"/>
              </a:rPr>
              <a:t>、对于外购的原材料和零配件，先根据</a:t>
            </a:r>
            <a:r>
              <a:rPr lang="en-US" altLang="zh-CN" sz="2400" dirty="0" smtClean="0">
                <a:latin typeface="Times New Roman" pitchFamily="18" charset="0"/>
              </a:rPr>
              <a:t>BOM</a:t>
            </a:r>
            <a:r>
              <a:rPr lang="zh-CN" altLang="en-US" sz="2400" dirty="0" smtClean="0">
                <a:latin typeface="Times New Roman" pitchFamily="18" charset="0"/>
              </a:rPr>
              <a:t>表按品种规格进行汇总，再分别按它们的采购提前期决定订购的日期与数量。</a:t>
            </a:r>
          </a:p>
        </p:txBody>
      </p:sp>
      <p:sp>
        <p:nvSpPr>
          <p:cNvPr id="2355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additive="base">
                                        <p:cTn id="19" dur="500" fill="hold"/>
                                        <p:tgtEl>
                                          <p:spTgt spid="219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additive="base">
                                        <p:cTn id="25" dur="500" fill="hold"/>
                                        <p:tgtEl>
                                          <p:spTgt spid="2191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9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additive="base">
                                        <p:cTn id="31" dur="500" fill="hold"/>
                                        <p:tgtEl>
                                          <p:spTgt spid="2191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91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3"/>
          <p:cNvSpPr>
            <a:spLocks noGrp="1" noChangeArrowheads="1"/>
          </p:cNvSpPr>
          <p:nvPr>
            <p:ph type="body" sz="half" idx="1"/>
          </p:nvPr>
        </p:nvSpPr>
        <p:spPr>
          <a:xfrm>
            <a:off x="533400" y="1600200"/>
            <a:ext cx="685800" cy="1905000"/>
          </a:xfrm>
          <a:noFill/>
        </p:spPr>
        <p:txBody>
          <a:bodyPr vert="eaVert" lIns="18000" rIns="18000"/>
          <a:lstStyle/>
          <a:p>
            <a:pPr eaLnBrk="1" hangingPunct="1">
              <a:lnSpc>
                <a:spcPct val="150000"/>
              </a:lnSpc>
              <a:spcBef>
                <a:spcPct val="0"/>
              </a:spcBef>
              <a:buClr>
                <a:schemeClr val="tx1"/>
              </a:buClr>
              <a:buFont typeface="Marlett" pitchFamily="2" charset="2"/>
              <a:buNone/>
            </a:pPr>
            <a:r>
              <a:rPr lang="zh-CN" altLang="en-US" sz="2800" b="1" smtClean="0">
                <a:latin typeface="Times New Roman" panose="02020603050405020304" pitchFamily="18" charset="0"/>
              </a:rPr>
              <a:t>表头栏目：</a:t>
            </a:r>
          </a:p>
        </p:txBody>
      </p:sp>
      <p:sp>
        <p:nvSpPr>
          <p:cNvPr id="24579"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
        <p:nvSpPr>
          <p:cNvPr id="220534" name="Rectangle 374"/>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pic>
        <p:nvPicPr>
          <p:cNvPr id="24581" name="Picture 5056" descr="MRP运算表"/>
          <p:cNvPicPr>
            <a:picLocks noChangeAspect="1" noChangeArrowheads="1"/>
          </p:cNvPicPr>
          <p:nvPr/>
        </p:nvPicPr>
        <p:blipFill>
          <a:blip r:embed="rId2">
            <a:extLst>
              <a:ext uri="{28A0092B-C50C-407E-A947-70E740481C1C}">
                <a14:useLocalDpi xmlns:a14="http://schemas.microsoft.com/office/drawing/2010/main" val="0"/>
              </a:ext>
            </a:extLst>
          </a:blip>
          <a:srcRect b="917"/>
          <a:stretch>
            <a:fillRect/>
          </a:stretch>
        </p:blipFill>
        <p:spPr bwMode="auto">
          <a:xfrm>
            <a:off x="1371600" y="1371600"/>
            <a:ext cx="640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sp>
        <p:nvSpPr>
          <p:cNvPr id="239619"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表头栏目：</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批量</a:t>
            </a:r>
            <a:r>
              <a:rPr lang="zh-CN" altLang="en-US" sz="2400" smtClean="0">
                <a:latin typeface="Times New Roman" panose="02020603050405020304" pitchFamily="18" charset="0"/>
              </a:rPr>
              <a:t>：对采购件而言是订货批量，对加工件而言是加工批量，均可以按照对应的批量规则来确定。决定了计划投入量通常要大于净需求。</a:t>
            </a:r>
          </a:p>
          <a:p>
            <a:pPr lvl="1" eaLnBrk="1" hangingPunct="1">
              <a:lnSpc>
                <a:spcPct val="150000"/>
              </a:lnSpc>
              <a:spcBef>
                <a:spcPct val="0"/>
              </a:spcBef>
              <a:buClr>
                <a:schemeClr val="tx1"/>
              </a:buClr>
              <a:buFont typeface="Marlett" pitchFamily="2" charset="2"/>
              <a:buChar char="2"/>
            </a:pPr>
            <a:endParaRPr lang="zh-CN" altLang="en-US" sz="2400" smtClean="0">
              <a:latin typeface="Times New Roman" panose="02020603050405020304" pitchFamily="18" charset="0"/>
            </a:endParaRP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已分配量</a:t>
            </a:r>
            <a:r>
              <a:rPr lang="zh-CN" altLang="en-US" sz="2400" smtClean="0">
                <a:latin typeface="Times New Roman" panose="02020603050405020304" pitchFamily="18" charset="0"/>
              </a:rPr>
              <a:t>：库存中仍在库中但已为某些订单配套而不可动用的数量。在计算</a:t>
            </a:r>
            <a:r>
              <a:rPr lang="en-US" altLang="zh-CN" sz="2400" smtClean="0">
                <a:latin typeface="Times New Roman" panose="02020603050405020304" pitchFamily="18" charset="0"/>
              </a:rPr>
              <a:t>PAB</a:t>
            </a:r>
            <a:r>
              <a:rPr lang="zh-CN" altLang="en-US" sz="2400" smtClean="0">
                <a:latin typeface="Times New Roman" panose="02020603050405020304" pitchFamily="18" charset="0"/>
              </a:rPr>
              <a:t>时，已分配量要从现有库存量中扣除，然后再运算</a:t>
            </a:r>
            <a:r>
              <a:rPr lang="en-US" altLang="zh-CN" sz="2400" smtClean="0">
                <a:latin typeface="Times New Roman" panose="02020603050405020304" pitchFamily="18" charset="0"/>
              </a:rPr>
              <a:t>MRP</a:t>
            </a:r>
            <a:r>
              <a:rPr lang="zh-CN" altLang="en-US" sz="2400" smtClean="0">
                <a:latin typeface="Times New Roman" panose="02020603050405020304" pitchFamily="18" charset="0"/>
              </a:rPr>
              <a:t>。</a:t>
            </a:r>
          </a:p>
        </p:txBody>
      </p:sp>
      <p:sp>
        <p:nvSpPr>
          <p:cNvPr id="2560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9619">
                                            <p:txEl>
                                              <p:pRg st="1" end="1"/>
                                            </p:txEl>
                                          </p:spTgt>
                                        </p:tgtEl>
                                        <p:attrNameLst>
                                          <p:attrName>style.visibility</p:attrName>
                                        </p:attrNameLst>
                                      </p:cBhvr>
                                      <p:to>
                                        <p:strVal val="visible"/>
                                      </p:to>
                                    </p:set>
                                    <p:anim calcmode="lin" valueType="num">
                                      <p:cBhvr additive="base">
                                        <p:cTn id="13" dur="500" fill="hold"/>
                                        <p:tgtEl>
                                          <p:spTgt spid="239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9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anim calcmode="lin" valueType="num">
                                      <p:cBhvr additive="base">
                                        <p:cTn id="19" dur="500" fill="hold"/>
                                        <p:tgtEl>
                                          <p:spTgt spid="2396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96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sp>
        <p:nvSpPr>
          <p:cNvPr id="240643"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表头栏目：</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安全库存量</a:t>
            </a:r>
            <a:r>
              <a:rPr lang="zh-CN" altLang="en-US" sz="2400" smtClean="0">
                <a:latin typeface="Times New Roman" panose="02020603050405020304" pitchFamily="18" charset="0"/>
              </a:rPr>
              <a:t>：安全库存量不同于已分配量，它的数量仍包括在</a:t>
            </a:r>
            <a:r>
              <a:rPr lang="en-US" altLang="zh-CN" sz="2400" smtClean="0">
                <a:latin typeface="Times New Roman" panose="02020603050405020304" pitchFamily="18" charset="0"/>
              </a:rPr>
              <a:t>PAB</a:t>
            </a:r>
            <a:r>
              <a:rPr lang="zh-CN" altLang="en-US" sz="2400" smtClean="0">
                <a:latin typeface="Times New Roman" panose="02020603050405020304" pitchFamily="18" charset="0"/>
              </a:rPr>
              <a:t>中，只是当</a:t>
            </a:r>
            <a:r>
              <a:rPr lang="en-US" altLang="zh-CN" sz="2400" smtClean="0">
                <a:latin typeface="Times New Roman" panose="02020603050405020304" pitchFamily="18" charset="0"/>
              </a:rPr>
              <a:t>PAB</a:t>
            </a:r>
            <a:r>
              <a:rPr lang="zh-CN" altLang="en-US" sz="2400" smtClean="0">
                <a:latin typeface="Times New Roman" panose="02020603050405020304" pitchFamily="18" charset="0"/>
              </a:rPr>
              <a:t>低于安全库存量时，系统会自动生成一些净需求量，以补充安全库存。</a:t>
            </a:r>
          </a:p>
          <a:p>
            <a:pPr lvl="1" eaLnBrk="1" hangingPunct="1">
              <a:lnSpc>
                <a:spcPct val="150000"/>
              </a:lnSpc>
              <a:spcBef>
                <a:spcPct val="0"/>
              </a:spcBef>
              <a:buClr>
                <a:schemeClr val="tx1"/>
              </a:buClr>
              <a:buFont typeface="Marlett" pitchFamily="2" charset="2"/>
              <a:buChar char="2"/>
            </a:pPr>
            <a:endParaRPr lang="zh-CN" altLang="en-US" sz="2400" smtClean="0">
              <a:latin typeface="Times New Roman" panose="02020603050405020304" pitchFamily="18" charset="0"/>
            </a:endParaRP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低层码</a:t>
            </a:r>
            <a:r>
              <a:rPr lang="zh-CN" altLang="en-US" sz="2400" smtClean="0">
                <a:latin typeface="Times New Roman" panose="02020603050405020304" pitchFamily="18" charset="0"/>
              </a:rPr>
              <a:t>：低层码是该物料出现在系统的各种产品中最低的阶层码。</a:t>
            </a:r>
            <a:r>
              <a:rPr lang="en-US" altLang="zh-CN" sz="2400" smtClean="0">
                <a:latin typeface="Times New Roman" panose="02020603050405020304" pitchFamily="18" charset="0"/>
              </a:rPr>
              <a:t>MRP</a:t>
            </a:r>
            <a:r>
              <a:rPr lang="zh-CN" altLang="en-US" sz="2400" smtClean="0">
                <a:latin typeface="Times New Roman" panose="02020603050405020304" pitchFamily="18" charset="0"/>
              </a:rPr>
              <a:t>运算时，只是到该最低层次时，才把</a:t>
            </a:r>
            <a:r>
              <a:rPr lang="en-US" altLang="zh-CN" sz="2400" smtClean="0">
                <a:latin typeface="Times New Roman" panose="02020603050405020304" pitchFamily="18" charset="0"/>
              </a:rPr>
              <a:t>MPS</a:t>
            </a:r>
            <a:r>
              <a:rPr lang="zh-CN" altLang="en-US" sz="2400" smtClean="0">
                <a:latin typeface="Times New Roman" panose="02020603050405020304" pitchFamily="18" charset="0"/>
              </a:rPr>
              <a:t>中所有产品对该物料形成的需求量汇总起来，合并计算他们在各个时段的需求量。</a:t>
            </a:r>
          </a:p>
        </p:txBody>
      </p:sp>
      <p:sp>
        <p:nvSpPr>
          <p:cNvPr id="2662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 calcmode="lin" valueType="num">
                                      <p:cBhvr additive="base">
                                        <p:cTn id="7" dur="5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1" end="1"/>
                                            </p:txEl>
                                          </p:spTgt>
                                        </p:tgtEl>
                                        <p:attrNameLst>
                                          <p:attrName>style.visibility</p:attrName>
                                        </p:attrNameLst>
                                      </p:cBhvr>
                                      <p:to>
                                        <p:strVal val="visible"/>
                                      </p:to>
                                    </p:set>
                                    <p:anim calcmode="lin" valueType="num">
                                      <p:cBhvr additive="base">
                                        <p:cTn id="13" dur="5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643">
                                            <p:txEl>
                                              <p:pRg st="3" end="3"/>
                                            </p:txEl>
                                          </p:spTgt>
                                        </p:tgtEl>
                                        <p:attrNameLst>
                                          <p:attrName>style.visibility</p:attrName>
                                        </p:attrNameLst>
                                      </p:cBhvr>
                                      <p:to>
                                        <p:strVal val="visible"/>
                                      </p:to>
                                    </p:set>
                                    <p:anim calcmode="lin" valueType="num">
                                      <p:cBhvr additive="base">
                                        <p:cTn id="19" dur="500" fill="hold"/>
                                        <p:tgtEl>
                                          <p:spTgt spid="2406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06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sp>
        <p:nvSpPr>
          <p:cNvPr id="221187"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表体栏目：</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和</a:t>
            </a:r>
            <a:r>
              <a:rPr lang="en-US" altLang="zh-CN" sz="2400" smtClean="0">
                <a:latin typeface="Times New Roman" panose="02020603050405020304" pitchFamily="18" charset="0"/>
              </a:rPr>
              <a:t>MPS</a:t>
            </a:r>
            <a:r>
              <a:rPr lang="zh-CN" altLang="en-US" sz="2400" smtClean="0">
                <a:latin typeface="Times New Roman" panose="02020603050405020304" pitchFamily="18" charset="0"/>
              </a:rPr>
              <a:t>报表几乎相同，推算过程也接近。</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MRP</a:t>
            </a:r>
            <a:r>
              <a:rPr lang="zh-CN" altLang="en-US" sz="2400" smtClean="0">
                <a:latin typeface="Times New Roman" panose="02020603050405020304" pitchFamily="18" charset="0"/>
              </a:rPr>
              <a:t>的计划对象是相关需求件，毛需求由上层物料的计划投入量确定，结合对安全库存的考虑，进一步引发净需求。</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MRP</a:t>
            </a:r>
            <a:r>
              <a:rPr lang="zh-CN" altLang="en-US" sz="2400" smtClean="0">
                <a:latin typeface="Times New Roman" panose="02020603050405020304" pitchFamily="18" charset="0"/>
              </a:rPr>
              <a:t>的推算过程从最终产品开始层层向下，一直推算到所采购的原材料和外购件为止。</a:t>
            </a:r>
          </a:p>
          <a:p>
            <a:pPr lvl="1" eaLnBrk="1" hangingPunct="1">
              <a:lnSpc>
                <a:spcPct val="150000"/>
              </a:lnSpc>
              <a:spcBef>
                <a:spcPct val="0"/>
              </a:spcBef>
              <a:buClr>
                <a:schemeClr val="tx1"/>
              </a:buClr>
              <a:buFont typeface="Marlett" pitchFamily="2" charset="2"/>
              <a:buChar char="2"/>
            </a:pPr>
            <a:endParaRPr lang="en-US" altLang="zh-CN" sz="2400" smtClean="0">
              <a:latin typeface="Times New Roman" panose="02020603050405020304" pitchFamily="18" charset="0"/>
            </a:endParaRPr>
          </a:p>
        </p:txBody>
      </p:sp>
      <p:sp>
        <p:nvSpPr>
          <p:cNvPr id="2765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 calcmode="lin" valueType="num">
                                      <p:cBhvr additive="base">
                                        <p:cTn id="7" dur="500" fill="hold"/>
                                        <p:tgtEl>
                                          <p:spTgt spid="221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87">
                                            <p:txEl>
                                              <p:pRg st="1" end="1"/>
                                            </p:txEl>
                                          </p:spTgt>
                                        </p:tgtEl>
                                        <p:attrNameLst>
                                          <p:attrName>style.visibility</p:attrName>
                                        </p:attrNameLst>
                                      </p:cBhvr>
                                      <p:to>
                                        <p:strVal val="visible"/>
                                      </p:to>
                                    </p:set>
                                    <p:anim calcmode="lin" valueType="num">
                                      <p:cBhvr additive="base">
                                        <p:cTn id="13" dur="500" fill="hold"/>
                                        <p:tgtEl>
                                          <p:spTgt spid="221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1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1187">
                                            <p:txEl>
                                              <p:pRg st="2" end="2"/>
                                            </p:txEl>
                                          </p:spTgt>
                                        </p:tgtEl>
                                        <p:attrNameLst>
                                          <p:attrName>style.visibility</p:attrName>
                                        </p:attrNameLst>
                                      </p:cBhvr>
                                      <p:to>
                                        <p:strVal val="visible"/>
                                      </p:to>
                                    </p:set>
                                    <p:anim calcmode="lin" valueType="num">
                                      <p:cBhvr additive="base">
                                        <p:cTn id="19" dur="500" fill="hold"/>
                                        <p:tgtEl>
                                          <p:spTgt spid="221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1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1187">
                                            <p:txEl>
                                              <p:pRg st="3" end="3"/>
                                            </p:txEl>
                                          </p:spTgt>
                                        </p:tgtEl>
                                        <p:attrNameLst>
                                          <p:attrName>style.visibility</p:attrName>
                                        </p:attrNameLst>
                                      </p:cBhvr>
                                      <p:to>
                                        <p:strVal val="visible"/>
                                      </p:to>
                                    </p:set>
                                    <p:anim calcmode="lin" valueType="num">
                                      <p:cBhvr additive="base">
                                        <p:cTn id="25" dur="500" fill="hold"/>
                                        <p:tgtEl>
                                          <p:spTgt spid="221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11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sp>
        <p:nvSpPr>
          <p:cNvPr id="241667" name="Rectangle 3"/>
          <p:cNvSpPr>
            <a:spLocks noGrp="1" noChangeArrowheads="1"/>
          </p:cNvSpPr>
          <p:nvPr>
            <p:ph type="body" idx="1"/>
          </p:nvPr>
        </p:nvSpPr>
        <p:spPr>
          <a:xfrm>
            <a:off x="457200" y="1447800"/>
            <a:ext cx="85344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表体栏目：</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报表的推算过程：</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1</a:t>
            </a:r>
            <a:r>
              <a:rPr lang="zh-CN" altLang="en-US" sz="2000" smtClean="0">
                <a:latin typeface="Times New Roman" panose="02020603050405020304" pitchFamily="18" charset="0"/>
              </a:rPr>
              <a:t>、推算物料毛需求</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2</a:t>
            </a:r>
            <a:r>
              <a:rPr lang="zh-CN" altLang="en-US" sz="2000" smtClean="0">
                <a:latin typeface="Times New Roman" panose="02020603050405020304" pitchFamily="18" charset="0"/>
              </a:rPr>
              <a:t>、计算当期预计可用库存量</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3</a:t>
            </a:r>
            <a:r>
              <a:rPr lang="zh-CN" altLang="en-US" sz="2000" smtClean="0">
                <a:latin typeface="Times New Roman" panose="02020603050405020304" pitchFamily="18" charset="0"/>
              </a:rPr>
              <a:t>、推算</a:t>
            </a:r>
            <a:r>
              <a:rPr lang="en-US" altLang="zh-CN" sz="2000" smtClean="0">
                <a:latin typeface="Times New Roman" panose="02020603050405020304" pitchFamily="18" charset="0"/>
              </a:rPr>
              <a:t>PAB</a:t>
            </a:r>
            <a:r>
              <a:rPr lang="zh-CN" altLang="en-US" sz="2000" smtClean="0">
                <a:latin typeface="Times New Roman" panose="02020603050405020304" pitchFamily="18" charset="0"/>
              </a:rPr>
              <a:t>初值</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4</a:t>
            </a:r>
            <a:r>
              <a:rPr lang="zh-CN" altLang="en-US" sz="2000" smtClean="0">
                <a:latin typeface="Times New Roman" panose="02020603050405020304" pitchFamily="18" charset="0"/>
              </a:rPr>
              <a:t>、推算净需求</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5</a:t>
            </a:r>
            <a:r>
              <a:rPr lang="zh-CN" altLang="en-US" sz="2000" smtClean="0">
                <a:latin typeface="Times New Roman" panose="02020603050405020304" pitchFamily="18" charset="0"/>
              </a:rPr>
              <a:t>、推算计划产出量</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6</a:t>
            </a:r>
            <a:r>
              <a:rPr lang="zh-CN" altLang="en-US" sz="2000" smtClean="0">
                <a:latin typeface="Times New Roman" panose="02020603050405020304" pitchFamily="18" charset="0"/>
              </a:rPr>
              <a:t>、推算预计可用库存量</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7</a:t>
            </a:r>
            <a:r>
              <a:rPr lang="zh-CN" altLang="en-US" sz="2000" smtClean="0">
                <a:latin typeface="Times New Roman" panose="02020603050405020304" pitchFamily="18" charset="0"/>
              </a:rPr>
              <a:t>、递增一个时段，分别重复</a:t>
            </a:r>
            <a:r>
              <a:rPr lang="en-US" altLang="zh-CN" sz="2000" smtClean="0">
                <a:latin typeface="Times New Roman" panose="02020603050405020304" pitchFamily="18" charset="0"/>
              </a:rPr>
              <a:t>3~6</a:t>
            </a:r>
            <a:r>
              <a:rPr lang="zh-CN" altLang="en-US" sz="2000" smtClean="0">
                <a:latin typeface="Times New Roman" panose="02020603050405020304" pitchFamily="18" charset="0"/>
              </a:rPr>
              <a:t>，循环计算直到计划展望期结束。</a:t>
            </a:r>
          </a:p>
          <a:p>
            <a:pPr lvl="2"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8</a:t>
            </a:r>
            <a:r>
              <a:rPr lang="zh-CN" altLang="en-US" sz="2000" smtClean="0">
                <a:latin typeface="Times New Roman" panose="02020603050405020304" pitchFamily="18" charset="0"/>
              </a:rPr>
              <a:t>、推算计划投入量</a:t>
            </a:r>
          </a:p>
        </p:txBody>
      </p:sp>
      <p:sp>
        <p:nvSpPr>
          <p:cNvPr id="2867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7">
                                            <p:txEl>
                                              <p:pRg st="2" end="2"/>
                                            </p:txEl>
                                          </p:spTgt>
                                        </p:tgtEl>
                                        <p:attrNameLst>
                                          <p:attrName>style.visibility</p:attrName>
                                        </p:attrNameLst>
                                      </p:cBhvr>
                                      <p:to>
                                        <p:strVal val="visible"/>
                                      </p:to>
                                    </p:set>
                                    <p:anim calcmode="lin" valueType="num">
                                      <p:cBhvr additive="base">
                                        <p:cTn id="19" dur="500" fill="hold"/>
                                        <p:tgtEl>
                                          <p:spTgt spid="241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67">
                                            <p:txEl>
                                              <p:pRg st="3" end="3"/>
                                            </p:txEl>
                                          </p:spTgt>
                                        </p:tgtEl>
                                        <p:attrNameLst>
                                          <p:attrName>style.visibility</p:attrName>
                                        </p:attrNameLst>
                                      </p:cBhvr>
                                      <p:to>
                                        <p:strVal val="visible"/>
                                      </p:to>
                                    </p:set>
                                    <p:anim calcmode="lin" valueType="num">
                                      <p:cBhvr additive="base">
                                        <p:cTn id="25"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667">
                                            <p:txEl>
                                              <p:pRg st="4" end="4"/>
                                            </p:txEl>
                                          </p:spTgt>
                                        </p:tgtEl>
                                        <p:attrNameLst>
                                          <p:attrName>style.visibility</p:attrName>
                                        </p:attrNameLst>
                                      </p:cBhvr>
                                      <p:to>
                                        <p:strVal val="visible"/>
                                      </p:to>
                                    </p:set>
                                    <p:anim calcmode="lin" valueType="num">
                                      <p:cBhvr additive="base">
                                        <p:cTn id="31" dur="500" fill="hold"/>
                                        <p:tgtEl>
                                          <p:spTgt spid="2416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1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1667">
                                            <p:txEl>
                                              <p:pRg st="5" end="5"/>
                                            </p:txEl>
                                          </p:spTgt>
                                        </p:tgtEl>
                                        <p:attrNameLst>
                                          <p:attrName>style.visibility</p:attrName>
                                        </p:attrNameLst>
                                      </p:cBhvr>
                                      <p:to>
                                        <p:strVal val="visible"/>
                                      </p:to>
                                    </p:set>
                                    <p:anim calcmode="lin" valueType="num">
                                      <p:cBhvr additive="base">
                                        <p:cTn id="37" dur="500" fill="hold"/>
                                        <p:tgtEl>
                                          <p:spTgt spid="2416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16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1667">
                                            <p:txEl>
                                              <p:pRg st="6" end="6"/>
                                            </p:txEl>
                                          </p:spTgt>
                                        </p:tgtEl>
                                        <p:attrNameLst>
                                          <p:attrName>style.visibility</p:attrName>
                                        </p:attrNameLst>
                                      </p:cBhvr>
                                      <p:to>
                                        <p:strVal val="visible"/>
                                      </p:to>
                                    </p:set>
                                    <p:anim calcmode="lin" valueType="num">
                                      <p:cBhvr additive="base">
                                        <p:cTn id="43" dur="500" fill="hold"/>
                                        <p:tgtEl>
                                          <p:spTgt spid="2416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16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1667">
                                            <p:txEl>
                                              <p:pRg st="7" end="7"/>
                                            </p:txEl>
                                          </p:spTgt>
                                        </p:tgtEl>
                                        <p:attrNameLst>
                                          <p:attrName>style.visibility</p:attrName>
                                        </p:attrNameLst>
                                      </p:cBhvr>
                                      <p:to>
                                        <p:strVal val="visible"/>
                                      </p:to>
                                    </p:set>
                                    <p:anim calcmode="lin" valueType="num">
                                      <p:cBhvr additive="base">
                                        <p:cTn id="49" dur="500" fill="hold"/>
                                        <p:tgtEl>
                                          <p:spTgt spid="2416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16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1667">
                                            <p:txEl>
                                              <p:pRg st="8" end="8"/>
                                            </p:txEl>
                                          </p:spTgt>
                                        </p:tgtEl>
                                        <p:attrNameLst>
                                          <p:attrName>style.visibility</p:attrName>
                                        </p:attrNameLst>
                                      </p:cBhvr>
                                      <p:to>
                                        <p:strVal val="visible"/>
                                      </p:to>
                                    </p:set>
                                    <p:anim calcmode="lin" valueType="num">
                                      <p:cBhvr additive="base">
                                        <p:cTn id="55" dur="500" fill="hold"/>
                                        <p:tgtEl>
                                          <p:spTgt spid="24166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416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1667">
                                            <p:txEl>
                                              <p:pRg st="9" end="9"/>
                                            </p:txEl>
                                          </p:spTgt>
                                        </p:tgtEl>
                                        <p:attrNameLst>
                                          <p:attrName>style.visibility</p:attrName>
                                        </p:attrNameLst>
                                      </p:cBhvr>
                                      <p:to>
                                        <p:strVal val="visible"/>
                                      </p:to>
                                    </p:set>
                                    <p:anim calcmode="lin" valueType="num">
                                      <p:cBhvr additive="base">
                                        <p:cTn id="61" dur="500" fill="hold"/>
                                        <p:tgtEl>
                                          <p:spTgt spid="24166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4166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1" name="Rectangle 3"/>
          <p:cNvSpPr>
            <a:spLocks noGrp="1" noChangeArrowheads="1"/>
          </p:cNvSpPr>
          <p:nvPr>
            <p:ph type="body" idx="1"/>
          </p:nvPr>
        </p:nvSpPr>
        <p:spPr>
          <a:xfrm>
            <a:off x="457200" y="1600200"/>
            <a:ext cx="8229600" cy="5257800"/>
          </a:xfrm>
        </p:spPr>
        <p:txBody>
          <a:bodyPr/>
          <a:lstStyle/>
          <a:p>
            <a:pPr eaLnBrk="1" hangingPunct="1">
              <a:lnSpc>
                <a:spcPct val="125000"/>
              </a:lnSpc>
              <a:buClr>
                <a:schemeClr val="tx1"/>
              </a:buClr>
              <a:buFont typeface="Marlett" pitchFamily="2" charset="2"/>
              <a:buChar char="2"/>
            </a:pPr>
            <a:r>
              <a:rPr lang="zh-CN" altLang="en-US" sz="2800" b="1" dirty="0" smtClean="0"/>
              <a:t>物料：</a:t>
            </a:r>
          </a:p>
          <a:p>
            <a:pPr lvl="1" eaLnBrk="1" hangingPunct="1">
              <a:lnSpc>
                <a:spcPct val="125000"/>
              </a:lnSpc>
              <a:buClr>
                <a:schemeClr val="tx1"/>
              </a:buClr>
              <a:buFont typeface="Marlett" pitchFamily="2" charset="2"/>
              <a:buChar char="2"/>
            </a:pPr>
            <a:r>
              <a:rPr lang="en-US" altLang="zh-CN" sz="2400" dirty="0" smtClean="0"/>
              <a:t>material, item, part</a:t>
            </a:r>
          </a:p>
          <a:p>
            <a:pPr lvl="1" eaLnBrk="1" hangingPunct="1">
              <a:lnSpc>
                <a:spcPct val="125000"/>
              </a:lnSpc>
              <a:buClr>
                <a:schemeClr val="tx1"/>
              </a:buClr>
              <a:buFont typeface="Marlett" pitchFamily="2" charset="2"/>
              <a:buChar char="2"/>
            </a:pPr>
            <a:r>
              <a:rPr lang="zh-CN" altLang="en-US" sz="2400" dirty="0" smtClean="0"/>
              <a:t>物料是企业一切有形的采购、制造和销售对象的总称，如原材料、外购件、外协件、毛坯、零件、组合件、装配件、部件和产品等。</a:t>
            </a:r>
          </a:p>
          <a:p>
            <a:pPr lvl="1" eaLnBrk="1" hangingPunct="1">
              <a:lnSpc>
                <a:spcPct val="125000"/>
              </a:lnSpc>
              <a:buClr>
                <a:schemeClr val="tx1"/>
              </a:buClr>
              <a:buFont typeface="Marlett" pitchFamily="2" charset="2"/>
              <a:buChar char="2"/>
            </a:pPr>
            <a:r>
              <a:rPr lang="zh-CN" altLang="en-US" sz="2400" dirty="0" smtClean="0"/>
              <a:t>企业的制造过程实际上就是物料的加工和形态转换过程。</a:t>
            </a:r>
          </a:p>
          <a:p>
            <a:pPr lvl="1" eaLnBrk="1" hangingPunct="1">
              <a:lnSpc>
                <a:spcPct val="125000"/>
              </a:lnSpc>
              <a:buClr>
                <a:schemeClr val="tx1"/>
              </a:buClr>
              <a:buFont typeface="Marlett" pitchFamily="2" charset="2"/>
              <a:buChar char="2"/>
            </a:pPr>
            <a:r>
              <a:rPr lang="zh-CN" altLang="en-US" sz="2400" dirty="0" smtClean="0"/>
              <a:t>描述物料的数据是</a:t>
            </a:r>
            <a:r>
              <a:rPr lang="en-US" altLang="zh-CN" sz="2400" dirty="0" smtClean="0"/>
              <a:t>ERP</a:t>
            </a:r>
            <a:r>
              <a:rPr lang="zh-CN" altLang="en-US" sz="2400" dirty="0" smtClean="0"/>
              <a:t>系统处理的最重要的基础数据之一。</a:t>
            </a:r>
          </a:p>
          <a:p>
            <a:pPr lvl="2" eaLnBrk="1" hangingPunct="1">
              <a:lnSpc>
                <a:spcPct val="125000"/>
              </a:lnSpc>
              <a:buClr>
                <a:schemeClr val="tx1"/>
              </a:buClr>
              <a:buFont typeface="Marlett" pitchFamily="2" charset="2"/>
              <a:buChar char="2"/>
            </a:pPr>
            <a:r>
              <a:rPr lang="zh-CN" altLang="en-US" sz="2000" dirty="0" smtClean="0"/>
              <a:t>物料编码、物料属性</a:t>
            </a:r>
          </a:p>
        </p:txBody>
      </p:sp>
      <p:sp>
        <p:nvSpPr>
          <p:cNvPr id="6148"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5"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274158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 calcmode="lin" valueType="num">
                                      <p:cBhvr additive="base">
                                        <p:cTn id="7" dur="500" fill="hold"/>
                                        <p:tgtEl>
                                          <p:spTgt spid="18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1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1">
                                            <p:txEl>
                                              <p:pRg st="1" end="1"/>
                                            </p:txEl>
                                          </p:spTgt>
                                        </p:tgtEl>
                                        <p:attrNameLst>
                                          <p:attrName>style.visibility</p:attrName>
                                        </p:attrNameLst>
                                      </p:cBhvr>
                                      <p:to>
                                        <p:strVal val="visible"/>
                                      </p:to>
                                    </p:set>
                                    <p:anim calcmode="lin" valueType="num">
                                      <p:cBhvr additive="base">
                                        <p:cTn id="13" dur="500" fill="hold"/>
                                        <p:tgtEl>
                                          <p:spTgt spid="181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51">
                                            <p:txEl>
                                              <p:pRg st="2" end="2"/>
                                            </p:txEl>
                                          </p:spTgt>
                                        </p:tgtEl>
                                        <p:attrNameLst>
                                          <p:attrName>style.visibility</p:attrName>
                                        </p:attrNameLst>
                                      </p:cBhvr>
                                      <p:to>
                                        <p:strVal val="visible"/>
                                      </p:to>
                                    </p:set>
                                    <p:anim calcmode="lin" valueType="num">
                                      <p:cBhvr additive="base">
                                        <p:cTn id="19" dur="500" fill="hold"/>
                                        <p:tgtEl>
                                          <p:spTgt spid="181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1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251">
                                            <p:txEl>
                                              <p:pRg st="3" end="3"/>
                                            </p:txEl>
                                          </p:spTgt>
                                        </p:tgtEl>
                                        <p:attrNameLst>
                                          <p:attrName>style.visibility</p:attrName>
                                        </p:attrNameLst>
                                      </p:cBhvr>
                                      <p:to>
                                        <p:strVal val="visible"/>
                                      </p:to>
                                    </p:set>
                                    <p:anim calcmode="lin" valueType="num">
                                      <p:cBhvr additive="base">
                                        <p:cTn id="25" dur="500" fill="hold"/>
                                        <p:tgtEl>
                                          <p:spTgt spid="181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1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1251">
                                            <p:txEl>
                                              <p:pRg st="4" end="4"/>
                                            </p:txEl>
                                          </p:spTgt>
                                        </p:tgtEl>
                                        <p:attrNameLst>
                                          <p:attrName>style.visibility</p:attrName>
                                        </p:attrNameLst>
                                      </p:cBhvr>
                                      <p:to>
                                        <p:strVal val="visible"/>
                                      </p:to>
                                    </p:set>
                                    <p:anim calcmode="lin" valueType="num">
                                      <p:cBhvr additive="base">
                                        <p:cTn id="31" dur="500" fill="hold"/>
                                        <p:tgtEl>
                                          <p:spTgt spid="181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1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1251">
                                            <p:txEl>
                                              <p:pRg st="5" end="5"/>
                                            </p:txEl>
                                          </p:spTgt>
                                        </p:tgtEl>
                                        <p:attrNameLst>
                                          <p:attrName>style.visibility</p:attrName>
                                        </p:attrNameLst>
                                      </p:cBhvr>
                                      <p:to>
                                        <p:strVal val="visible"/>
                                      </p:to>
                                    </p:set>
                                    <p:anim calcmode="lin" valueType="num">
                                      <p:cBhvr additive="base">
                                        <p:cTn id="37" dur="500" fill="hold"/>
                                        <p:tgtEl>
                                          <p:spTgt spid="1812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12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sp>
        <p:nvSpPr>
          <p:cNvPr id="242691" name="Rectangle 3"/>
          <p:cNvSpPr>
            <a:spLocks noGrp="1" noChangeArrowheads="1"/>
          </p:cNvSpPr>
          <p:nvPr>
            <p:ph type="body" idx="1"/>
          </p:nvPr>
        </p:nvSpPr>
        <p:spPr>
          <a:xfrm>
            <a:off x="457200" y="1447800"/>
            <a:ext cx="85344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表体栏目：</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MRP</a:t>
            </a:r>
            <a:r>
              <a:rPr lang="zh-CN" altLang="en-US" sz="2400" smtClean="0">
                <a:latin typeface="Times New Roman" panose="02020603050405020304" pitchFamily="18" charset="0"/>
              </a:rPr>
              <a:t>报表一般仅反映单一物料</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也可以把多个产品和多种物料合并在同一张报表中，可以物料之间的结构和数量关系。</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相对复杂</a:t>
            </a:r>
          </a:p>
        </p:txBody>
      </p:sp>
      <p:sp>
        <p:nvSpPr>
          <p:cNvPr id="2970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additive="base">
                                        <p:cTn id="7" dur="500" fill="hold"/>
                                        <p:tgtEl>
                                          <p:spTgt spid="242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2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xEl>
                                              <p:pRg st="1" end="1"/>
                                            </p:txEl>
                                          </p:spTgt>
                                        </p:tgtEl>
                                        <p:attrNameLst>
                                          <p:attrName>style.visibility</p:attrName>
                                        </p:attrNameLst>
                                      </p:cBhvr>
                                      <p:to>
                                        <p:strVal val="visible"/>
                                      </p:to>
                                    </p:set>
                                    <p:anim calcmode="lin" valueType="num">
                                      <p:cBhvr additive="base">
                                        <p:cTn id="13" dur="500" fill="hold"/>
                                        <p:tgtEl>
                                          <p:spTgt spid="242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91">
                                            <p:txEl>
                                              <p:pRg st="2" end="2"/>
                                            </p:txEl>
                                          </p:spTgt>
                                        </p:tgtEl>
                                        <p:attrNameLst>
                                          <p:attrName>style.visibility</p:attrName>
                                        </p:attrNameLst>
                                      </p:cBhvr>
                                      <p:to>
                                        <p:strVal val="visible"/>
                                      </p:to>
                                    </p:set>
                                    <p:anim calcmode="lin" valueType="num">
                                      <p:cBhvr additive="base">
                                        <p:cTn id="19" dur="500" fill="hold"/>
                                        <p:tgtEl>
                                          <p:spTgt spid="2426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6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2691">
                                            <p:txEl>
                                              <p:pRg st="3" end="3"/>
                                            </p:txEl>
                                          </p:spTgt>
                                        </p:tgtEl>
                                        <p:attrNameLst>
                                          <p:attrName>style.visibility</p:attrName>
                                        </p:attrNameLst>
                                      </p:cBhvr>
                                      <p:to>
                                        <p:strVal val="visible"/>
                                      </p:to>
                                    </p:set>
                                    <p:anim calcmode="lin" valueType="num">
                                      <p:cBhvr additive="base">
                                        <p:cTn id="25" dur="500" fill="hold"/>
                                        <p:tgtEl>
                                          <p:spTgt spid="2426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26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a:spLocks noGrp="1" noChangeArrowheads="1"/>
          </p:cNvSpPr>
          <p:nvPr>
            <p:ph type="body" sz="half" idx="1"/>
          </p:nvPr>
        </p:nvSpPr>
        <p:spPr>
          <a:xfrm>
            <a:off x="457200" y="1371600"/>
            <a:ext cx="8382000" cy="9906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p:txBody>
      </p:sp>
      <p:sp>
        <p:nvSpPr>
          <p:cNvPr id="30723"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30724" name="Object 8"/>
          <p:cNvGraphicFramePr>
            <a:graphicFrameLocks noGrp="1" noChangeAspect="1"/>
          </p:cNvGraphicFramePr>
          <p:nvPr>
            <p:ph sz="half" idx="2"/>
          </p:nvPr>
        </p:nvGraphicFramePr>
        <p:xfrm>
          <a:off x="381000" y="2590800"/>
          <a:ext cx="8399463" cy="2647950"/>
        </p:xfrm>
        <a:graphic>
          <a:graphicData uri="http://schemas.openxmlformats.org/presentationml/2006/ole">
            <mc:AlternateContent xmlns:mc="http://schemas.openxmlformats.org/markup-compatibility/2006">
              <mc:Choice xmlns:v="urn:schemas-microsoft-com:vml" Requires="v">
                <p:oleObj spid="_x0000_s30737" name="Visio" r:id="rId3" imgW="6730594" imgH="1942795" progId="Visio.Drawing.11">
                  <p:embed/>
                </p:oleObj>
              </mc:Choice>
              <mc:Fallback>
                <p:oleObj name="Visio" r:id="rId3" imgW="6730594" imgH="1942795"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90800"/>
                        <a:ext cx="8399463" cy="26479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cmpd="sng"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3723" name="Rectangle 11"/>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sp>
        <p:nvSpPr>
          <p:cNvPr id="30726" name="AutoShape 12"/>
          <p:cNvSpPr>
            <a:spLocks noChangeArrowheads="1"/>
          </p:cNvSpPr>
          <p:nvPr/>
        </p:nvSpPr>
        <p:spPr bwMode="auto">
          <a:xfrm>
            <a:off x="4152900" y="4343400"/>
            <a:ext cx="1143000" cy="457200"/>
          </a:xfrm>
          <a:prstGeom prst="wedgeRoundRectCallout">
            <a:avLst>
              <a:gd name="adj1" fmla="val -32361"/>
              <a:gd name="adj2" fmla="val -2431"/>
              <a:gd name="adj3" fmla="val 16667"/>
            </a:avLst>
          </a:prstGeom>
          <a:solidFill>
            <a:srgbClr val="FFCC00"/>
          </a:solidFill>
          <a:ln>
            <a:noFill/>
          </a:ln>
          <a:extLst>
            <a:ext uri="{91240B29-F687-4F45-9708-019B960494DF}">
              <a14:hiddenLine xmlns:a14="http://schemas.microsoft.com/office/drawing/2010/main" w="28575" cap="rnd" algn="ctr">
                <a:solidFill>
                  <a:srgbClr val="000000"/>
                </a:solidFill>
                <a:prstDash val="sysDot"/>
                <a:miter lim="800000"/>
                <a:headEnd/>
                <a:tailEnd/>
              </a14:hiddenLine>
            </a:ext>
          </a:extLst>
        </p:spPr>
        <p:txBody>
          <a:bodyPr lIns="90000" rIns="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t>MRP</a:t>
            </a:r>
          </a:p>
        </p:txBody>
      </p:sp>
      <p:sp>
        <p:nvSpPr>
          <p:cNvPr id="30727" name="AutoShape 13"/>
          <p:cNvSpPr>
            <a:spLocks noChangeArrowheads="1"/>
          </p:cNvSpPr>
          <p:nvPr/>
        </p:nvSpPr>
        <p:spPr bwMode="auto">
          <a:xfrm>
            <a:off x="4152900" y="2590800"/>
            <a:ext cx="1143000" cy="457200"/>
          </a:xfrm>
          <a:prstGeom prst="wedgeRoundRectCallout">
            <a:avLst>
              <a:gd name="adj1" fmla="val -34583"/>
              <a:gd name="adj2" fmla="val -47917"/>
              <a:gd name="adj3" fmla="val 16667"/>
            </a:avLst>
          </a:prstGeom>
          <a:solidFill>
            <a:srgbClr val="FFCC00"/>
          </a:solidFill>
          <a:ln>
            <a:noFill/>
          </a:ln>
          <a:extLst>
            <a:ext uri="{91240B29-F687-4F45-9708-019B960494DF}">
              <a14:hiddenLine xmlns:a14="http://schemas.microsoft.com/office/drawing/2010/main" w="28575" cap="rnd" algn="ctr">
                <a:solidFill>
                  <a:srgbClr val="000000"/>
                </a:solidFill>
                <a:prstDash val="sysDot"/>
                <a:miter lim="800000"/>
                <a:headEnd/>
                <a:tailEnd/>
              </a14:hiddenLine>
            </a:ext>
          </a:extLst>
        </p:spPr>
        <p:txBody>
          <a:bodyPr lIns="90000" rIns="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t>MPS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5.6 MRP</a:t>
            </a:r>
            <a:r>
              <a:rPr lang="zh-CN" altLang="en-US" sz="3600" b="1" dirty="0" smtClean="0">
                <a:solidFill>
                  <a:srgbClr val="FF0000"/>
                </a:solidFill>
                <a:effectLst>
                  <a:outerShdw blurRad="38100" dist="38100" dir="2700000" algn="tl">
                    <a:srgbClr val="C0C0C0"/>
                  </a:outerShdw>
                </a:effectLst>
                <a:latin typeface="Times New Roman" pitchFamily="18" charset="0"/>
              </a:rPr>
              <a:t>的报表运算</a:t>
            </a:r>
          </a:p>
        </p:txBody>
      </p:sp>
      <p:sp>
        <p:nvSpPr>
          <p:cNvPr id="222211"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p:txBody>
      </p:sp>
      <p:sp>
        <p:nvSpPr>
          <p:cNvPr id="3174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pic>
        <p:nvPicPr>
          <p:cNvPr id="222214" name="Picture 6" descr="MRP运算表-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8001000" cy="69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5" name="Rectangle 7"/>
          <p:cNvSpPr>
            <a:spLocks noChangeArrowheads="1"/>
          </p:cNvSpPr>
          <p:nvPr/>
        </p:nvSpPr>
        <p:spPr bwMode="auto">
          <a:xfrm>
            <a:off x="5672138" y="2286000"/>
            <a:ext cx="2843212" cy="2246313"/>
          </a:xfrm>
          <a:prstGeom prst="rect">
            <a:avLst/>
          </a:prstGeom>
          <a:solidFill>
            <a:srgbClr val="99CCFF"/>
          </a:solidFill>
          <a:ln w="28575" cap="rnd" algn="ctr">
            <a:solidFill>
              <a:srgbClr val="003399"/>
            </a:solidFill>
            <a:prstDash val="sysDot"/>
            <a:miter lim="800000"/>
            <a:headEnd/>
            <a:tailEnd/>
          </a:ln>
        </p:spPr>
        <p:txBody>
          <a:bodyPr vert="eaVert" wrap="none" lIns="90000" rIns="18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22217" name="Rectangle 9"/>
          <p:cNvSpPr>
            <a:spLocks noChangeArrowheads="1"/>
          </p:cNvSpPr>
          <p:nvPr/>
        </p:nvSpPr>
        <p:spPr bwMode="auto">
          <a:xfrm>
            <a:off x="5681663" y="4554538"/>
            <a:ext cx="2843212" cy="627062"/>
          </a:xfrm>
          <a:prstGeom prst="rect">
            <a:avLst/>
          </a:prstGeom>
          <a:solidFill>
            <a:srgbClr val="99CCFF"/>
          </a:solidFill>
          <a:ln w="28575" cap="rnd" algn="ctr">
            <a:solidFill>
              <a:srgbClr val="003399"/>
            </a:solidFill>
            <a:prstDash val="sysDot"/>
            <a:miter lim="800000"/>
            <a:headEnd/>
            <a:tailEnd/>
          </a:ln>
        </p:spPr>
        <p:txBody>
          <a:bodyPr vert="eaVert" wrap="none" lIns="90000" rIns="18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 name="Rectangle 9"/>
          <p:cNvSpPr>
            <a:spLocks noChangeArrowheads="1"/>
          </p:cNvSpPr>
          <p:nvPr/>
        </p:nvSpPr>
        <p:spPr bwMode="auto">
          <a:xfrm>
            <a:off x="5681663" y="5181600"/>
            <a:ext cx="2843212" cy="1647825"/>
          </a:xfrm>
          <a:prstGeom prst="rect">
            <a:avLst/>
          </a:prstGeom>
          <a:solidFill>
            <a:srgbClr val="99CCFF"/>
          </a:solidFill>
          <a:ln w="28575" cap="rnd" algn="ctr">
            <a:solidFill>
              <a:srgbClr val="003399"/>
            </a:solidFill>
            <a:prstDash val="sysDot"/>
            <a:miter lim="800000"/>
            <a:headEnd/>
            <a:tailEnd/>
          </a:ln>
        </p:spPr>
        <p:txBody>
          <a:bodyPr vert="eaVert" wrap="none" lIns="90000" rIns="18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2211">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2214"/>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22215"/>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2221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1" nodeType="clickEffect">
                                  <p:stCondLst>
                                    <p:cond delay="0"/>
                                  </p:stCondLst>
                                  <p:childTnLst>
                                    <p:animEffect transition="out" filter="blinds(horizontal)">
                                      <p:cBhvr>
                                        <p:cTn id="25" dur="500"/>
                                        <p:tgtEl>
                                          <p:spTgt spid="222215"/>
                                        </p:tgtEl>
                                      </p:cBhvr>
                                    </p:animEffect>
                                    <p:set>
                                      <p:cBhvr>
                                        <p:cTn id="26" dur="1" fill="hold">
                                          <p:stCondLst>
                                            <p:cond delay="499"/>
                                          </p:stCondLst>
                                        </p:cTn>
                                        <p:tgtEl>
                                          <p:spTgt spid="222215"/>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xit" presetSubtype="32" fill="hold" grpId="1" nodeType="clickEffect">
                                  <p:stCondLst>
                                    <p:cond delay="0"/>
                                  </p:stCondLst>
                                  <p:childTnLst>
                                    <p:anim calcmode="lin" valueType="num">
                                      <p:cBhvr>
                                        <p:cTn id="30" dur="500"/>
                                        <p:tgtEl>
                                          <p:spTgt spid="222217"/>
                                        </p:tgtEl>
                                        <p:attrNameLst>
                                          <p:attrName>ppt_w</p:attrName>
                                        </p:attrNameLst>
                                      </p:cBhvr>
                                      <p:tavLst>
                                        <p:tav tm="0">
                                          <p:val>
                                            <p:strVal val="ppt_w"/>
                                          </p:val>
                                        </p:tav>
                                        <p:tav tm="100000">
                                          <p:val>
                                            <p:fltVal val="0"/>
                                          </p:val>
                                        </p:tav>
                                      </p:tavLst>
                                    </p:anim>
                                    <p:anim calcmode="lin" valueType="num">
                                      <p:cBhvr>
                                        <p:cTn id="31" dur="500"/>
                                        <p:tgtEl>
                                          <p:spTgt spid="222217"/>
                                        </p:tgtEl>
                                        <p:attrNameLst>
                                          <p:attrName>ppt_h</p:attrName>
                                        </p:attrNameLst>
                                      </p:cBhvr>
                                      <p:tavLst>
                                        <p:tav tm="0">
                                          <p:val>
                                            <p:strVal val="ppt_h"/>
                                          </p:val>
                                        </p:tav>
                                        <p:tav tm="100000">
                                          <p:val>
                                            <p:fltVal val="0"/>
                                          </p:val>
                                        </p:tav>
                                      </p:tavLst>
                                    </p:anim>
                                    <p:animEffect transition="out" filter="fade">
                                      <p:cBhvr>
                                        <p:cTn id="32" dur="500"/>
                                        <p:tgtEl>
                                          <p:spTgt spid="222217"/>
                                        </p:tgtEl>
                                      </p:cBhvr>
                                    </p:animEffect>
                                    <p:set>
                                      <p:cBhvr>
                                        <p:cTn id="33" dur="1" fill="hold">
                                          <p:stCondLst>
                                            <p:cond delay="499"/>
                                          </p:stCondLst>
                                        </p:cTn>
                                        <p:tgtEl>
                                          <p:spTgt spid="222217"/>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xit" presetSubtype="32" fill="hold" grpId="1" nodeType="clickEffect">
                                  <p:stCondLst>
                                    <p:cond delay="0"/>
                                  </p:stCondLst>
                                  <p:childTnLst>
                                    <p:animEffect transition="out" filter="diamond(out)">
                                      <p:cBhvr>
                                        <p:cTn id="37" dur="2000"/>
                                        <p:tgtEl>
                                          <p:spTgt spid="8"/>
                                        </p:tgtEl>
                                      </p:cBhvr>
                                    </p:animEffect>
                                    <p:set>
                                      <p:cBhvr>
                                        <p:cTn id="38"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p:bldP spid="222211" grpId="0" build="p"/>
      <p:bldP spid="222215" grpId="0" animBg="1"/>
      <p:bldP spid="222215" grpId="1" animBg="1"/>
      <p:bldP spid="222217" grpId="0" animBg="1"/>
      <p:bldP spid="222217" grpId="1" animBg="1"/>
      <p:bldP spid="8" grpId="0" animBg="1"/>
      <p:bldP spid="8"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0"/>
            <a:ext cx="8077200" cy="533400"/>
          </a:xfrm>
        </p:spPr>
        <p:txBody>
          <a:bodyPr/>
          <a:lstStyle/>
          <a:p>
            <a:pPr eaLnBrk="1" hangingPunct="1"/>
            <a:r>
              <a:rPr lang="zh-CN" altLang="en-US" sz="1600" b="1" smtClean="0">
                <a:solidFill>
                  <a:srgbClr val="FFFF00"/>
                </a:solidFill>
              </a:rPr>
              <a:t>生产计划体系</a:t>
            </a:r>
          </a:p>
        </p:txBody>
      </p:sp>
      <p:sp>
        <p:nvSpPr>
          <p:cNvPr id="2" name="内容占位符 1"/>
          <p:cNvSpPr>
            <a:spLocks noGrp="1"/>
          </p:cNvSpPr>
          <p:nvPr>
            <p:ph idx="1"/>
          </p:nvPr>
        </p:nvSpPr>
        <p:spPr/>
        <p:txBody>
          <a:bodyPr/>
          <a:lstStyle/>
          <a:p>
            <a:pPr>
              <a:defRPr/>
            </a:pPr>
            <a:r>
              <a:rPr lang="zh-CN" altLang="en-US" b="1" dirty="0" smtClean="0">
                <a:solidFill>
                  <a:schemeClr val="bg2">
                    <a:lumMod val="60000"/>
                    <a:lumOff val="40000"/>
                  </a:schemeClr>
                </a:solidFill>
              </a:rPr>
              <a:t>思考</a:t>
            </a:r>
            <a:r>
              <a:rPr lang="zh-CN" altLang="en-US" b="1" dirty="0">
                <a:solidFill>
                  <a:schemeClr val="bg2">
                    <a:lumMod val="60000"/>
                    <a:lumOff val="40000"/>
                  </a:schemeClr>
                </a:solidFill>
              </a:rPr>
              <a:t>：</a:t>
            </a:r>
            <a:r>
              <a:rPr lang="zh-CN" altLang="en-US" b="1" dirty="0" smtClean="0">
                <a:solidFill>
                  <a:schemeClr val="bg2">
                    <a:lumMod val="60000"/>
                    <a:lumOff val="40000"/>
                  </a:schemeClr>
                </a:solidFill>
              </a:rPr>
              <a:t>计算中存在的问题</a:t>
            </a:r>
            <a:endParaRPr lang="en-US" altLang="zh-CN" b="1" dirty="0" smtClean="0">
              <a:solidFill>
                <a:schemeClr val="bg2">
                  <a:lumMod val="60000"/>
                  <a:lumOff val="40000"/>
                </a:schemeClr>
              </a:solidFill>
            </a:endParaRPr>
          </a:p>
          <a:p>
            <a:pPr lvl="1">
              <a:lnSpc>
                <a:spcPct val="150000"/>
              </a:lnSpc>
              <a:defRPr/>
            </a:pPr>
            <a:r>
              <a:rPr lang="zh-CN" altLang="en-US" dirty="0" smtClean="0"/>
              <a:t>实际生产</a:t>
            </a:r>
            <a:r>
              <a:rPr lang="en-US" altLang="zh-CN" dirty="0" smtClean="0"/>
              <a:t>/</a:t>
            </a:r>
            <a:r>
              <a:rPr lang="zh-CN" altLang="en-US" dirty="0" smtClean="0"/>
              <a:t>搬运中存在损耗怎么办？</a:t>
            </a:r>
          </a:p>
          <a:p>
            <a:pPr lvl="1">
              <a:lnSpc>
                <a:spcPct val="150000"/>
              </a:lnSpc>
              <a:defRPr/>
            </a:pPr>
            <a:r>
              <a:rPr lang="zh-CN" altLang="en-US" dirty="0" smtClean="0"/>
              <a:t>安全库存如何设置？</a:t>
            </a:r>
            <a:endParaRPr lang="en-US" altLang="zh-CN" dirty="0" smtClean="0"/>
          </a:p>
          <a:p>
            <a:pPr lvl="1">
              <a:lnSpc>
                <a:spcPct val="150000"/>
              </a:lnSpc>
              <a:defRPr/>
            </a:pPr>
            <a:r>
              <a:rPr lang="zh-CN" altLang="en-US" dirty="0" smtClean="0"/>
              <a:t>批量大小如何设置？</a:t>
            </a:r>
            <a:endParaRPr lang="en-US" altLang="zh-CN" dirty="0" smtClean="0"/>
          </a:p>
        </p:txBody>
      </p:sp>
      <p:sp>
        <p:nvSpPr>
          <p:cNvPr id="4" name="Rectangle 2"/>
          <p:cNvSpPr txBox="1">
            <a:spLocks noChangeArrowheads="1"/>
          </p:cNvSpPr>
          <p:nvPr/>
        </p:nvSpPr>
        <p:spPr bwMode="auto">
          <a:xfrm>
            <a:off x="304800" y="6858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5.6 MRP</a:t>
            </a:r>
            <a:r>
              <a:rPr lang="zh-CN" altLang="en-US" sz="3600" b="1" kern="0" dirty="0" smtClean="0">
                <a:solidFill>
                  <a:srgbClr val="FF0000"/>
                </a:solidFill>
                <a:effectLst>
                  <a:outerShdw blurRad="38100" dist="38100" dir="2700000" algn="tl">
                    <a:srgbClr val="C0C0C0"/>
                  </a:outerShdw>
                </a:effectLst>
                <a:latin typeface="Times New Roman" pitchFamily="18" charset="0"/>
              </a:rPr>
              <a:t>的报表运算</a:t>
            </a:r>
          </a:p>
        </p:txBody>
      </p:sp>
    </p:spTree>
    <p:extLst>
      <p:ext uri="{BB962C8B-B14F-4D97-AF65-F5344CB8AC3E}">
        <p14:creationId xmlns:p14="http://schemas.microsoft.com/office/powerpoint/2010/main" val="762415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10947" name="Rectangle 3"/>
          <p:cNvSpPr>
            <a:spLocks noGrp="1" noChangeArrowheads="1"/>
          </p:cNvSpPr>
          <p:nvPr>
            <p:ph type="body" idx="1"/>
          </p:nvPr>
        </p:nvSpPr>
        <p:spPr>
          <a:xfrm>
            <a:off x="457200" y="1447800"/>
            <a:ext cx="8229600" cy="52578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策略因素</a:t>
            </a:r>
            <a:r>
              <a:rPr lang="zh-CN" altLang="en-US" sz="2800" smtClean="0">
                <a:latin typeface="Times New Roman" panose="02020603050405020304" pitchFamily="18" charset="0"/>
              </a:rPr>
              <a:t>：采购</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制造标识、提前期、安全库存、损耗率、批量政策。</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采购</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制造标识码</a:t>
            </a:r>
            <a:r>
              <a:rPr lang="zh-CN" altLang="en-US" sz="2400" smtClean="0">
                <a:latin typeface="Times New Roman" panose="02020603050405020304" pitchFamily="18" charset="0"/>
              </a:rPr>
              <a:t>：属于库存文件中的一个项目，通常用字母</a:t>
            </a:r>
            <a:r>
              <a:rPr lang="en-US" altLang="zh-CN" sz="2400" smtClean="0">
                <a:latin typeface="Times New Roman" panose="02020603050405020304" pitchFamily="18" charset="0"/>
              </a:rPr>
              <a:t>P/M</a:t>
            </a:r>
            <a:r>
              <a:rPr lang="zh-CN" altLang="en-US" sz="2400" smtClean="0">
                <a:latin typeface="Times New Roman" panose="02020603050405020304" pitchFamily="18" charset="0"/>
              </a:rPr>
              <a:t>来表示物料是采购还是制造，决定是做采购订单还是制造订单。</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提前期</a:t>
            </a:r>
            <a:r>
              <a:rPr lang="zh-CN" altLang="en-US" sz="2400" smtClean="0">
                <a:latin typeface="Times New Roman" panose="02020603050405020304" pitchFamily="18" charset="0"/>
              </a:rPr>
              <a:t>：采购提前期、生产加工提前期、</a:t>
            </a:r>
            <a:r>
              <a:rPr lang="en-US" altLang="zh-CN" sz="24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安全库存</a:t>
            </a:r>
            <a:r>
              <a:rPr lang="zh-CN" altLang="en-US" sz="2400" smtClean="0">
                <a:latin typeface="Times New Roman" panose="02020603050405020304" pitchFamily="18" charset="0"/>
              </a:rPr>
              <a:t>：为了预防由于某种原因造成的不可预料的物料短缺，而在库存中保存一定数量的项目。</a:t>
            </a:r>
          </a:p>
        </p:txBody>
      </p:sp>
      <p:sp>
        <p:nvSpPr>
          <p:cNvPr id="1229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extLst>
      <p:ext uri="{BB962C8B-B14F-4D97-AF65-F5344CB8AC3E}">
        <p14:creationId xmlns:p14="http://schemas.microsoft.com/office/powerpoint/2010/main" val="26304472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additive="base">
                                        <p:cTn id="7" dur="500" fill="hold"/>
                                        <p:tgtEl>
                                          <p:spTgt spid="210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 calcmode="lin" valueType="num">
                                      <p:cBhvr additive="base">
                                        <p:cTn id="13" dur="500" fill="hold"/>
                                        <p:tgtEl>
                                          <p:spTgt spid="210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0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0947">
                                            <p:txEl>
                                              <p:pRg st="2" end="2"/>
                                            </p:txEl>
                                          </p:spTgt>
                                        </p:tgtEl>
                                        <p:attrNameLst>
                                          <p:attrName>style.visibility</p:attrName>
                                        </p:attrNameLst>
                                      </p:cBhvr>
                                      <p:to>
                                        <p:strVal val="visible"/>
                                      </p:to>
                                    </p:set>
                                    <p:anim calcmode="lin" valueType="num">
                                      <p:cBhvr additive="base">
                                        <p:cTn id="19" dur="500" fill="hold"/>
                                        <p:tgtEl>
                                          <p:spTgt spid="210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0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0947">
                                            <p:txEl>
                                              <p:pRg st="3" end="3"/>
                                            </p:txEl>
                                          </p:spTgt>
                                        </p:tgtEl>
                                        <p:attrNameLst>
                                          <p:attrName>style.visibility</p:attrName>
                                        </p:attrNameLst>
                                      </p:cBhvr>
                                      <p:to>
                                        <p:strVal val="visible"/>
                                      </p:to>
                                    </p:set>
                                    <p:anim calcmode="lin" valueType="num">
                                      <p:cBhvr additive="base">
                                        <p:cTn id="25" dur="500" fill="hold"/>
                                        <p:tgtEl>
                                          <p:spTgt spid="210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09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11971"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损耗率</a:t>
            </a:r>
            <a:r>
              <a:rPr lang="zh-CN" altLang="en-US" sz="2800" smtClean="0">
                <a:latin typeface="Times New Roman" panose="02020603050405020304" pitchFamily="18" charset="0"/>
              </a:rPr>
              <a:t>：各种环节有各种各样的损耗，计算物料需求时，要考虑到各种损耗系数。</a:t>
            </a:r>
          </a:p>
          <a:p>
            <a:pPr lvl="1" eaLnBrk="1" hangingPunct="1">
              <a:lnSpc>
                <a:spcPct val="150000"/>
              </a:lnSpc>
              <a:spcBef>
                <a:spcPct val="0"/>
              </a:spcBef>
              <a:buClr>
                <a:schemeClr val="tx1"/>
              </a:buClr>
              <a:buFont typeface="Marlett" pitchFamily="2" charset="2"/>
              <a:buChar char="2"/>
            </a:pPr>
            <a:r>
              <a:rPr lang="zh-CN" altLang="en-US" sz="2400" b="1" smtClean="0">
                <a:solidFill>
                  <a:srgbClr val="003366"/>
                </a:solidFill>
                <a:latin typeface="Times New Roman" panose="02020603050405020304" pitchFamily="18" charset="0"/>
              </a:rPr>
              <a:t>组装废品系数</a:t>
            </a:r>
            <a:r>
              <a:rPr lang="zh-CN" altLang="en-US" sz="2400" smtClean="0">
                <a:latin typeface="Times New Roman" panose="02020603050405020304" pitchFamily="18" charset="0"/>
              </a:rPr>
              <a:t>：装配件在装配过程中的零件损耗。</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例：装配产品</a:t>
            </a:r>
            <a:r>
              <a:rPr lang="en-US" altLang="zh-CN" sz="2400" smtClean="0">
                <a:latin typeface="Times New Roman" panose="02020603050405020304" pitchFamily="18" charset="0"/>
              </a:rPr>
              <a:t>A</a:t>
            </a:r>
            <a:r>
              <a:rPr lang="zh-CN" altLang="en-US" sz="2400" smtClean="0">
                <a:latin typeface="Times New Roman" panose="02020603050405020304" pitchFamily="18" charset="0"/>
              </a:rPr>
              <a:t>时，估计有</a:t>
            </a:r>
            <a:r>
              <a:rPr lang="en-US" altLang="zh-CN" sz="2400" smtClean="0">
                <a:latin typeface="Times New Roman" panose="02020603050405020304" pitchFamily="18" charset="0"/>
              </a:rPr>
              <a:t>5%</a:t>
            </a:r>
            <a:r>
              <a:rPr lang="zh-CN" altLang="en-US" sz="2400" smtClean="0">
                <a:latin typeface="Times New Roman" panose="02020603050405020304" pitchFamily="18" charset="0"/>
              </a:rPr>
              <a:t>的玻璃管损坏，因此，在计算生产</a:t>
            </a:r>
            <a:r>
              <a:rPr lang="en-US" altLang="zh-CN" sz="2400" smtClean="0">
                <a:latin typeface="Times New Roman" panose="02020603050405020304" pitchFamily="18" charset="0"/>
              </a:rPr>
              <a:t>A</a:t>
            </a:r>
            <a:r>
              <a:rPr lang="zh-CN" altLang="en-US" sz="2400" smtClean="0">
                <a:latin typeface="Times New Roman" panose="02020603050405020304" pitchFamily="18" charset="0"/>
              </a:rPr>
              <a:t>所需的玻璃管毛需求时要增加损耗部分，如装配</a:t>
            </a:r>
            <a:r>
              <a:rPr lang="en-US" altLang="zh-CN" sz="2400" smtClean="0">
                <a:latin typeface="Times New Roman" panose="02020603050405020304" pitchFamily="18" charset="0"/>
              </a:rPr>
              <a:t>100</a:t>
            </a:r>
            <a:r>
              <a:rPr lang="zh-CN" altLang="en-US" sz="2400" smtClean="0">
                <a:latin typeface="Times New Roman" panose="02020603050405020304" pitchFamily="18" charset="0"/>
              </a:rPr>
              <a:t>件</a:t>
            </a:r>
            <a:r>
              <a:rPr lang="en-US" altLang="zh-CN" sz="2400" smtClean="0">
                <a:latin typeface="Times New Roman" panose="02020603050405020304" pitchFamily="18" charset="0"/>
              </a:rPr>
              <a:t>A</a:t>
            </a:r>
            <a:r>
              <a:rPr lang="zh-CN" altLang="en-US" sz="2400" smtClean="0">
                <a:latin typeface="Times New Roman" panose="02020603050405020304" pitchFamily="18" charset="0"/>
              </a:rPr>
              <a:t>，则玻璃管毛需求为</a:t>
            </a:r>
            <a:r>
              <a:rPr lang="en-US" altLang="zh-CN" sz="2400" smtClean="0">
                <a:latin typeface="Times New Roman" panose="02020603050405020304" pitchFamily="18" charset="0"/>
              </a:rPr>
              <a:t>100*105%</a:t>
            </a:r>
            <a:r>
              <a:rPr lang="zh-CN" altLang="en-US" sz="2400" smtClean="0">
                <a:latin typeface="Times New Roman" panose="02020603050405020304" pitchFamily="18" charset="0"/>
              </a:rPr>
              <a:t>。</a:t>
            </a:r>
          </a:p>
        </p:txBody>
      </p:sp>
      <p:sp>
        <p:nvSpPr>
          <p:cNvPr id="1331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extLst>
      <p:ext uri="{BB962C8B-B14F-4D97-AF65-F5344CB8AC3E}">
        <p14:creationId xmlns:p14="http://schemas.microsoft.com/office/powerpoint/2010/main" val="1059675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 calcmode="lin" valueType="num">
                                      <p:cBhvr additive="base">
                                        <p:cTn id="7" dur="500" fill="hold"/>
                                        <p:tgtEl>
                                          <p:spTgt spid="211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1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1971">
                                            <p:txEl>
                                              <p:pRg st="1" end="1"/>
                                            </p:txEl>
                                          </p:spTgt>
                                        </p:tgtEl>
                                        <p:attrNameLst>
                                          <p:attrName>style.visibility</p:attrName>
                                        </p:attrNameLst>
                                      </p:cBhvr>
                                      <p:to>
                                        <p:strVal val="visible"/>
                                      </p:to>
                                    </p:set>
                                    <p:anim calcmode="lin" valueType="num">
                                      <p:cBhvr additive="base">
                                        <p:cTn id="13" dur="500" fill="hold"/>
                                        <p:tgtEl>
                                          <p:spTgt spid="211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1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1971">
                                            <p:txEl>
                                              <p:pRg st="2" end="2"/>
                                            </p:txEl>
                                          </p:spTgt>
                                        </p:tgtEl>
                                        <p:attrNameLst>
                                          <p:attrName>style.visibility</p:attrName>
                                        </p:attrNameLst>
                                      </p:cBhvr>
                                      <p:to>
                                        <p:strVal val="visible"/>
                                      </p:to>
                                    </p:set>
                                    <p:anim calcmode="lin" valueType="num">
                                      <p:cBhvr additive="base">
                                        <p:cTn id="19" dur="500" fill="hold"/>
                                        <p:tgtEl>
                                          <p:spTgt spid="211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19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26307" name="Rectangle 3"/>
          <p:cNvSpPr>
            <a:spLocks noGrp="1" noChangeArrowheads="1"/>
          </p:cNvSpPr>
          <p:nvPr>
            <p:ph type="body" idx="1"/>
          </p:nvPr>
        </p:nvSpPr>
        <p:spPr>
          <a:xfrm>
            <a:off x="457200" y="1447800"/>
            <a:ext cx="8229600" cy="52578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损耗率</a:t>
            </a:r>
            <a:r>
              <a:rPr lang="zh-CN" altLang="en-US" sz="2800" smtClean="0">
                <a:latin typeface="Times New Roman" panose="02020603050405020304" pitchFamily="18" charset="0"/>
              </a:rPr>
              <a:t>：各种环节有各种各样的损耗，计算物料需求时，要考虑到各种损耗系数。</a:t>
            </a:r>
          </a:p>
          <a:p>
            <a:pPr lvl="1" eaLnBrk="1" hangingPunct="1">
              <a:lnSpc>
                <a:spcPct val="150000"/>
              </a:lnSpc>
              <a:spcBef>
                <a:spcPct val="0"/>
              </a:spcBef>
              <a:buClr>
                <a:schemeClr val="tx1"/>
              </a:buClr>
              <a:buFont typeface="Marlett" pitchFamily="2" charset="2"/>
              <a:buChar char="2"/>
            </a:pPr>
            <a:r>
              <a:rPr lang="zh-CN" altLang="en-US" sz="2400" b="1" smtClean="0">
                <a:solidFill>
                  <a:srgbClr val="003366"/>
                </a:solidFill>
                <a:latin typeface="Times New Roman" panose="02020603050405020304" pitchFamily="18" charset="0"/>
              </a:rPr>
              <a:t>零件废品系数</a:t>
            </a:r>
            <a:r>
              <a:rPr lang="zh-CN" altLang="en-US" sz="2400" smtClean="0">
                <a:latin typeface="Times New Roman" panose="02020603050405020304" pitchFamily="18" charset="0"/>
              </a:rPr>
              <a:t>：对一定数量的订单，预计进入库存时，会有一定百分比的减少，零件费品系数是对订单数量而不是毛需求的调整。</a:t>
            </a:r>
          </a:p>
          <a:p>
            <a:pPr lvl="1" eaLnBrk="1" hangingPunct="1">
              <a:lnSpc>
                <a:spcPct val="140000"/>
              </a:lnSpc>
              <a:spcBef>
                <a:spcPct val="0"/>
              </a:spcBef>
              <a:buClr>
                <a:schemeClr val="tx1"/>
              </a:buClr>
              <a:buFont typeface="Marlett" pitchFamily="2" charset="2"/>
              <a:buChar char="2"/>
            </a:pPr>
            <a:r>
              <a:rPr lang="zh-CN" altLang="en-US" sz="2400" smtClean="0">
                <a:latin typeface="Times New Roman" panose="02020603050405020304" pitchFamily="18" charset="0"/>
              </a:rPr>
              <a:t>例：产品</a:t>
            </a:r>
            <a:r>
              <a:rPr lang="en-US" altLang="zh-CN" sz="2400" smtClean="0">
                <a:latin typeface="Times New Roman" panose="02020603050405020304" pitchFamily="18" charset="0"/>
              </a:rPr>
              <a:t>A</a:t>
            </a:r>
            <a:r>
              <a:rPr lang="zh-CN" altLang="en-US" sz="2400" smtClean="0">
                <a:latin typeface="Times New Roman" panose="02020603050405020304" pitchFamily="18" charset="0"/>
              </a:rPr>
              <a:t>的零件废品系数为</a:t>
            </a:r>
            <a:r>
              <a:rPr lang="en-US" altLang="zh-CN" sz="2400" smtClean="0">
                <a:latin typeface="Times New Roman" panose="02020603050405020304" pitchFamily="18" charset="0"/>
              </a:rPr>
              <a:t>2%</a:t>
            </a:r>
            <a:r>
              <a:rPr lang="zh-CN" altLang="en-US" sz="2400" smtClean="0">
                <a:latin typeface="Times New Roman" panose="02020603050405020304" pitchFamily="18" charset="0"/>
              </a:rPr>
              <a:t>，在组装时的玻璃管的组装废品系数为</a:t>
            </a:r>
            <a:r>
              <a:rPr lang="en-US" altLang="zh-CN" sz="2400" smtClean="0">
                <a:latin typeface="Times New Roman" panose="02020603050405020304" pitchFamily="18" charset="0"/>
              </a:rPr>
              <a:t>5%</a:t>
            </a:r>
            <a:r>
              <a:rPr lang="zh-CN" altLang="en-US" sz="2400" smtClean="0">
                <a:latin typeface="Times New Roman" panose="02020603050405020304" pitchFamily="18" charset="0"/>
              </a:rPr>
              <a:t>。针对该需求制定</a:t>
            </a:r>
            <a:r>
              <a:rPr lang="en-US" altLang="zh-CN" sz="2400" smtClean="0">
                <a:latin typeface="Times New Roman" panose="02020603050405020304" pitchFamily="18" charset="0"/>
              </a:rPr>
              <a:t>MRP</a:t>
            </a:r>
            <a:r>
              <a:rPr lang="zh-CN" altLang="en-US" sz="2400" smtClean="0">
                <a:latin typeface="Times New Roman" panose="02020603050405020304" pitchFamily="18" charset="0"/>
              </a:rPr>
              <a:t>时</a:t>
            </a:r>
          </a:p>
          <a:p>
            <a:pPr lvl="2" eaLnBrk="1" hangingPunct="1">
              <a:lnSpc>
                <a:spcPct val="140000"/>
              </a:lnSpc>
              <a:spcBef>
                <a:spcPct val="0"/>
              </a:spcBef>
              <a:buClr>
                <a:schemeClr val="tx1"/>
              </a:buClr>
              <a:buFont typeface="Marlett" pitchFamily="2" charset="2"/>
              <a:buChar char="2"/>
            </a:pPr>
            <a:r>
              <a:rPr lang="zh-CN" altLang="en-US" sz="2000" smtClean="0">
                <a:latin typeface="Times New Roman" panose="02020603050405020304" pitchFamily="18" charset="0"/>
              </a:rPr>
              <a:t>首先考虑</a:t>
            </a:r>
            <a:r>
              <a:rPr lang="en-US" altLang="zh-CN" sz="2000" smtClean="0">
                <a:latin typeface="Times New Roman" panose="02020603050405020304" pitchFamily="18" charset="0"/>
              </a:rPr>
              <a:t>2%</a:t>
            </a:r>
            <a:r>
              <a:rPr lang="zh-CN" altLang="en-US" sz="2000" smtClean="0">
                <a:latin typeface="Times New Roman" panose="02020603050405020304" pitchFamily="18" charset="0"/>
              </a:rPr>
              <a:t>的零件废品系数，计算产品</a:t>
            </a:r>
            <a:r>
              <a:rPr lang="en-US" altLang="zh-CN" sz="2000" smtClean="0">
                <a:latin typeface="Times New Roman" panose="02020603050405020304" pitchFamily="18" charset="0"/>
              </a:rPr>
              <a:t>A</a:t>
            </a:r>
            <a:r>
              <a:rPr lang="zh-CN" altLang="en-US" sz="2000" smtClean="0">
                <a:latin typeface="Times New Roman" panose="02020603050405020304" pitchFamily="18" charset="0"/>
              </a:rPr>
              <a:t>的订单数量，如</a:t>
            </a:r>
            <a:r>
              <a:rPr lang="en-US" altLang="zh-CN" sz="2000" smtClean="0">
                <a:latin typeface="Times New Roman" panose="02020603050405020304" pitchFamily="18" charset="0"/>
              </a:rPr>
              <a:t>A</a:t>
            </a:r>
            <a:r>
              <a:rPr lang="zh-CN" altLang="en-US" sz="2000" smtClean="0">
                <a:latin typeface="Times New Roman" panose="02020603050405020304" pitchFamily="18" charset="0"/>
              </a:rPr>
              <a:t>需求为</a:t>
            </a:r>
            <a:r>
              <a:rPr lang="en-US" altLang="zh-CN" sz="2000" smtClean="0">
                <a:latin typeface="Times New Roman" panose="02020603050405020304" pitchFamily="18" charset="0"/>
              </a:rPr>
              <a:t>100</a:t>
            </a:r>
            <a:r>
              <a:rPr lang="zh-CN" altLang="en-US" sz="2000" smtClean="0">
                <a:latin typeface="Times New Roman" panose="02020603050405020304" pitchFamily="18" charset="0"/>
              </a:rPr>
              <a:t>，则订单应为</a:t>
            </a:r>
            <a:r>
              <a:rPr lang="en-US" altLang="zh-CN" sz="2000" smtClean="0">
                <a:latin typeface="Times New Roman" panose="02020603050405020304" pitchFamily="18" charset="0"/>
              </a:rPr>
              <a:t>100*102%</a:t>
            </a:r>
            <a:r>
              <a:rPr lang="zh-CN" altLang="en-US" sz="2000" smtClean="0">
                <a:latin typeface="Times New Roman" panose="02020603050405020304" pitchFamily="18" charset="0"/>
              </a:rPr>
              <a:t>。</a:t>
            </a:r>
          </a:p>
          <a:p>
            <a:pPr lvl="2" eaLnBrk="1" hangingPunct="1">
              <a:lnSpc>
                <a:spcPct val="140000"/>
              </a:lnSpc>
              <a:spcBef>
                <a:spcPct val="0"/>
              </a:spcBef>
              <a:buClr>
                <a:schemeClr val="tx1"/>
              </a:buClr>
              <a:buFont typeface="Marlett" pitchFamily="2" charset="2"/>
              <a:buChar char="2"/>
            </a:pPr>
            <a:r>
              <a:rPr lang="zh-CN" altLang="en-US" sz="2000" smtClean="0">
                <a:latin typeface="Times New Roman" panose="02020603050405020304" pitchFamily="18" charset="0"/>
              </a:rPr>
              <a:t>然后计算玻璃管的毛需求为</a:t>
            </a:r>
            <a:r>
              <a:rPr lang="en-US" altLang="zh-CN" sz="2000" smtClean="0">
                <a:latin typeface="Times New Roman" panose="02020603050405020304" pitchFamily="18" charset="0"/>
              </a:rPr>
              <a:t>100*102%*105%=108</a:t>
            </a:r>
          </a:p>
        </p:txBody>
      </p:sp>
      <p:sp>
        <p:nvSpPr>
          <p:cNvPr id="1434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extLst>
      <p:ext uri="{BB962C8B-B14F-4D97-AF65-F5344CB8AC3E}">
        <p14:creationId xmlns:p14="http://schemas.microsoft.com/office/powerpoint/2010/main" val="2235692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 calcmode="lin" valueType="num">
                                      <p:cBhvr additive="base">
                                        <p:cTn id="7" dur="500" fill="hold"/>
                                        <p:tgtEl>
                                          <p:spTgt spid="2263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6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 calcmode="lin" valueType="num">
                                      <p:cBhvr additive="base">
                                        <p:cTn id="13" dur="500" fill="hold"/>
                                        <p:tgtEl>
                                          <p:spTgt spid="2263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6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anim calcmode="lin" valueType="num">
                                      <p:cBhvr additive="base">
                                        <p:cTn id="19" dur="500" fill="hold"/>
                                        <p:tgtEl>
                                          <p:spTgt spid="2263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6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6307">
                                            <p:txEl>
                                              <p:pRg st="4" end="4"/>
                                            </p:txEl>
                                          </p:spTgt>
                                        </p:tgtEl>
                                        <p:attrNameLst>
                                          <p:attrName>style.visibility</p:attrName>
                                        </p:attrNameLst>
                                      </p:cBhvr>
                                      <p:to>
                                        <p:strVal val="visible"/>
                                      </p:to>
                                    </p:set>
                                    <p:anim calcmode="lin" valueType="num">
                                      <p:cBhvr additive="base">
                                        <p:cTn id="25" dur="500" fill="hold"/>
                                        <p:tgtEl>
                                          <p:spTgt spid="22630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63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27331" name="Rectangle 3"/>
          <p:cNvSpPr>
            <a:spLocks noGrp="1" noChangeArrowheads="1"/>
          </p:cNvSpPr>
          <p:nvPr>
            <p:ph type="body" idx="1"/>
          </p:nvPr>
        </p:nvSpPr>
        <p:spPr>
          <a:xfrm>
            <a:off x="457200" y="1447800"/>
            <a:ext cx="8229600" cy="52578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损耗率</a:t>
            </a:r>
            <a:r>
              <a:rPr lang="zh-CN" altLang="en-US" sz="2800" smtClean="0">
                <a:latin typeface="Times New Roman" panose="02020603050405020304" pitchFamily="18" charset="0"/>
              </a:rPr>
              <a:t>：各种环节有各种各样的损耗，计算物料需求时，要考虑到各种损耗系数。</a:t>
            </a:r>
          </a:p>
          <a:p>
            <a:pPr lvl="1" eaLnBrk="1" hangingPunct="1">
              <a:lnSpc>
                <a:spcPct val="150000"/>
              </a:lnSpc>
              <a:spcBef>
                <a:spcPct val="0"/>
              </a:spcBef>
              <a:buClr>
                <a:schemeClr val="tx1"/>
              </a:buClr>
              <a:buFont typeface="Marlett" pitchFamily="2" charset="2"/>
              <a:buChar char="2"/>
            </a:pPr>
            <a:r>
              <a:rPr lang="zh-CN" altLang="en-US" sz="2400" b="1" smtClean="0">
                <a:solidFill>
                  <a:srgbClr val="003366"/>
                </a:solidFill>
                <a:latin typeface="Times New Roman" panose="02020603050405020304" pitchFamily="18" charset="0"/>
              </a:rPr>
              <a:t>材料利用率</a:t>
            </a:r>
            <a:r>
              <a:rPr lang="zh-CN" altLang="en-US" sz="2400" smtClean="0">
                <a:latin typeface="Times New Roman" panose="02020603050405020304" pitchFamily="18" charset="0"/>
              </a:rPr>
              <a:t>：与组装废品系数是一个问题的不同表示，都表示预计的生产消耗，材料利用率是有效产出与总投入的比率。</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材料利用率 </a:t>
            </a:r>
            <a:r>
              <a:rPr lang="en-US" altLang="zh-CN" sz="2000" smtClean="0">
                <a:latin typeface="Times New Roman" panose="02020603050405020304" pitchFamily="18" charset="0"/>
              </a:rPr>
              <a:t>= </a:t>
            </a:r>
            <a:r>
              <a:rPr lang="zh-CN" altLang="en-US" sz="2000" smtClean="0">
                <a:latin typeface="Times New Roman" panose="02020603050405020304" pitchFamily="18" charset="0"/>
              </a:rPr>
              <a:t>有效产出 </a:t>
            </a:r>
            <a:r>
              <a:rPr lang="en-US" altLang="zh-CN" sz="2000" smtClean="0">
                <a:latin typeface="Times New Roman" panose="02020603050405020304" pitchFamily="18" charset="0"/>
              </a:rPr>
              <a:t>/ </a:t>
            </a:r>
            <a:r>
              <a:rPr lang="zh-CN" altLang="en-US" sz="2000" smtClean="0">
                <a:latin typeface="Times New Roman" panose="02020603050405020304" pitchFamily="18" charset="0"/>
              </a:rPr>
              <a:t>总投入</a:t>
            </a:r>
          </a:p>
          <a:p>
            <a:pPr lvl="1" eaLnBrk="1" hangingPunct="1">
              <a:lnSpc>
                <a:spcPct val="140000"/>
              </a:lnSpc>
              <a:spcBef>
                <a:spcPct val="0"/>
              </a:spcBef>
              <a:buClr>
                <a:schemeClr val="tx1"/>
              </a:buClr>
              <a:buFont typeface="Marlett" pitchFamily="2" charset="2"/>
              <a:buChar char="2"/>
            </a:pPr>
            <a:r>
              <a:rPr lang="zh-CN" altLang="en-US" sz="2400" smtClean="0">
                <a:latin typeface="Times New Roman" panose="02020603050405020304" pitchFamily="18" charset="0"/>
              </a:rPr>
              <a:t>例：装配件的材料利用率是</a:t>
            </a:r>
            <a:r>
              <a:rPr lang="en-US" altLang="zh-CN" sz="2400" smtClean="0">
                <a:latin typeface="Times New Roman" panose="02020603050405020304" pitchFamily="18" charset="0"/>
              </a:rPr>
              <a:t>95%</a:t>
            </a:r>
            <a:r>
              <a:rPr lang="zh-CN" altLang="en-US" sz="2400" smtClean="0">
                <a:latin typeface="Times New Roman" panose="02020603050405020304" pitchFamily="18" charset="0"/>
              </a:rPr>
              <a:t>，为了得到</a:t>
            </a:r>
            <a:r>
              <a:rPr lang="en-US" altLang="zh-CN" sz="2400" smtClean="0">
                <a:latin typeface="Times New Roman" panose="02020603050405020304" pitchFamily="18" charset="0"/>
              </a:rPr>
              <a:t>100</a:t>
            </a:r>
            <a:r>
              <a:rPr lang="zh-CN" altLang="en-US" sz="2400" smtClean="0">
                <a:latin typeface="Times New Roman" panose="02020603050405020304" pitchFamily="18" charset="0"/>
              </a:rPr>
              <a:t>件的产成品，就需要</a:t>
            </a:r>
            <a:r>
              <a:rPr lang="zh-CN" altLang="en-US" sz="2400" baseline="30000" smtClean="0">
                <a:latin typeface="宋体" panose="02010600030101010101" pitchFamily="2" charset="-122"/>
              </a:rPr>
              <a:t>┌</a:t>
            </a:r>
            <a:r>
              <a:rPr lang="en-US" altLang="zh-CN" sz="2400" smtClean="0">
                <a:latin typeface="Times New Roman" panose="02020603050405020304" pitchFamily="18" charset="0"/>
              </a:rPr>
              <a:t>100/95%</a:t>
            </a:r>
            <a:r>
              <a:rPr lang="en-US" altLang="zh-CN" sz="2400" baseline="30000" smtClean="0">
                <a:latin typeface="宋体" panose="02010600030101010101" pitchFamily="2" charset="-122"/>
              </a:rPr>
              <a:t>┐</a:t>
            </a:r>
            <a:r>
              <a:rPr lang="en-US" altLang="zh-CN" sz="2400" smtClean="0">
                <a:latin typeface="Times New Roman" panose="02020603050405020304" pitchFamily="18" charset="0"/>
              </a:rPr>
              <a:t>=106</a:t>
            </a:r>
            <a:r>
              <a:rPr lang="zh-CN" altLang="en-US" sz="2400" smtClean="0">
                <a:latin typeface="Times New Roman" panose="02020603050405020304" pitchFamily="18" charset="0"/>
              </a:rPr>
              <a:t>个装配件。</a:t>
            </a:r>
          </a:p>
        </p:txBody>
      </p:sp>
      <p:sp>
        <p:nvSpPr>
          <p:cNvPr id="1536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extLst>
      <p:ext uri="{BB962C8B-B14F-4D97-AF65-F5344CB8AC3E}">
        <p14:creationId xmlns:p14="http://schemas.microsoft.com/office/powerpoint/2010/main" val="3335010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additive="base">
                                        <p:cTn id="7" dur="500" fill="hold"/>
                                        <p:tgtEl>
                                          <p:spTgt spid="227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331">
                                            <p:txEl>
                                              <p:pRg st="1" end="1"/>
                                            </p:txEl>
                                          </p:spTgt>
                                        </p:tgtEl>
                                        <p:attrNameLst>
                                          <p:attrName>style.visibility</p:attrName>
                                        </p:attrNameLst>
                                      </p:cBhvr>
                                      <p:to>
                                        <p:strVal val="visible"/>
                                      </p:to>
                                    </p:set>
                                    <p:anim calcmode="lin" valueType="num">
                                      <p:cBhvr additive="base">
                                        <p:cTn id="13" dur="500" fill="hold"/>
                                        <p:tgtEl>
                                          <p:spTgt spid="227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7331">
                                            <p:txEl>
                                              <p:pRg st="2" end="2"/>
                                            </p:txEl>
                                          </p:spTgt>
                                        </p:tgtEl>
                                        <p:attrNameLst>
                                          <p:attrName>style.visibility</p:attrName>
                                        </p:attrNameLst>
                                      </p:cBhvr>
                                      <p:to>
                                        <p:strVal val="visible"/>
                                      </p:to>
                                    </p:set>
                                    <p:anim calcmode="lin" valueType="num">
                                      <p:cBhvr additive="base">
                                        <p:cTn id="19" dur="500" fill="hold"/>
                                        <p:tgtEl>
                                          <p:spTgt spid="227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7331">
                                            <p:txEl>
                                              <p:pRg st="3" end="3"/>
                                            </p:txEl>
                                          </p:spTgt>
                                        </p:tgtEl>
                                        <p:attrNameLst>
                                          <p:attrName>style.visibility</p:attrName>
                                        </p:attrNameLst>
                                      </p:cBhvr>
                                      <p:to>
                                        <p:strVal val="visible"/>
                                      </p:to>
                                    </p:set>
                                    <p:anim calcmode="lin" valueType="num">
                                      <p:cBhvr additive="base">
                                        <p:cTn id="25" dur="500" fill="hold"/>
                                        <p:tgtEl>
                                          <p:spTgt spid="2273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73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12995"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批量政策</a:t>
            </a:r>
            <a:r>
              <a:rPr lang="zh-CN" altLang="en-US" sz="2400" smtClean="0">
                <a:latin typeface="Times New Roman" panose="02020603050405020304" pitchFamily="18" charset="0"/>
              </a:rPr>
              <a:t>：实际计划生产或采购的交付数量和订货数量不一定等于净需求量，因为，加工、订货、运输、包装等都必须是按照一定的批量来进行，以获得规模效益，节省运输和采购成本，或者获得批量折扣等。</a:t>
            </a:r>
          </a:p>
          <a:p>
            <a:pPr lvl="1"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批量过大，加工或采购费用减少，但占用流动资金过多。</a:t>
            </a:r>
          </a:p>
          <a:p>
            <a:pPr lvl="1"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批量过小，占用流动资金少，但会增加加工或采购的费用。</a:t>
            </a:r>
          </a:p>
          <a:p>
            <a:pPr lvl="1"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批量选择很重要</a:t>
            </a:r>
          </a:p>
          <a:p>
            <a:pPr lvl="1"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常用的批量计算方法：直接批量法、固定批量法、固定周期法、经济批量法。</a:t>
            </a:r>
          </a:p>
        </p:txBody>
      </p:sp>
      <p:sp>
        <p:nvSpPr>
          <p:cNvPr id="1638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extLst>
      <p:ext uri="{BB962C8B-B14F-4D97-AF65-F5344CB8AC3E}">
        <p14:creationId xmlns:p14="http://schemas.microsoft.com/office/powerpoint/2010/main" val="3375874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 calcmode="lin" valueType="num">
                                      <p:cBhvr additive="base">
                                        <p:cTn id="7" dur="500" fill="hold"/>
                                        <p:tgtEl>
                                          <p:spTgt spid="212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2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2995">
                                            <p:txEl>
                                              <p:pRg st="1" end="1"/>
                                            </p:txEl>
                                          </p:spTgt>
                                        </p:tgtEl>
                                        <p:attrNameLst>
                                          <p:attrName>style.visibility</p:attrName>
                                        </p:attrNameLst>
                                      </p:cBhvr>
                                      <p:to>
                                        <p:strVal val="visible"/>
                                      </p:to>
                                    </p:set>
                                    <p:anim calcmode="lin" valueType="num">
                                      <p:cBhvr additive="base">
                                        <p:cTn id="13" dur="500" fill="hold"/>
                                        <p:tgtEl>
                                          <p:spTgt spid="212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2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2995">
                                            <p:txEl>
                                              <p:pRg st="2" end="2"/>
                                            </p:txEl>
                                          </p:spTgt>
                                        </p:tgtEl>
                                        <p:attrNameLst>
                                          <p:attrName>style.visibility</p:attrName>
                                        </p:attrNameLst>
                                      </p:cBhvr>
                                      <p:to>
                                        <p:strVal val="visible"/>
                                      </p:to>
                                    </p:set>
                                    <p:anim calcmode="lin" valueType="num">
                                      <p:cBhvr additive="base">
                                        <p:cTn id="19" dur="500" fill="hold"/>
                                        <p:tgtEl>
                                          <p:spTgt spid="2129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2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2995">
                                            <p:txEl>
                                              <p:pRg st="3" end="3"/>
                                            </p:txEl>
                                          </p:spTgt>
                                        </p:tgtEl>
                                        <p:attrNameLst>
                                          <p:attrName>style.visibility</p:attrName>
                                        </p:attrNameLst>
                                      </p:cBhvr>
                                      <p:to>
                                        <p:strVal val="visible"/>
                                      </p:to>
                                    </p:set>
                                    <p:anim calcmode="lin" valueType="num">
                                      <p:cBhvr additive="base">
                                        <p:cTn id="25" dur="500" fill="hold"/>
                                        <p:tgtEl>
                                          <p:spTgt spid="2129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2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2995">
                                            <p:txEl>
                                              <p:pRg st="4" end="4"/>
                                            </p:txEl>
                                          </p:spTgt>
                                        </p:tgtEl>
                                        <p:attrNameLst>
                                          <p:attrName>style.visibility</p:attrName>
                                        </p:attrNameLst>
                                      </p:cBhvr>
                                      <p:to>
                                        <p:strVal val="visible"/>
                                      </p:to>
                                    </p:set>
                                    <p:anim calcmode="lin" valueType="num">
                                      <p:cBhvr additive="base">
                                        <p:cTn id="31" dur="500" fill="hold"/>
                                        <p:tgtEl>
                                          <p:spTgt spid="2129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29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advAuto="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28355"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批量政策</a:t>
            </a:r>
            <a:r>
              <a:rPr lang="zh-CN" altLang="en-US" sz="2800" smtClean="0">
                <a:latin typeface="Times New Roman" panose="02020603050405020304" pitchFamily="18" charset="0"/>
              </a:rPr>
              <a:t>：</a:t>
            </a:r>
          </a:p>
          <a:p>
            <a:pPr lvl="1" eaLnBrk="1" hangingPunct="1">
              <a:lnSpc>
                <a:spcPct val="130000"/>
              </a:lnSpc>
              <a:spcBef>
                <a:spcPct val="0"/>
              </a:spcBef>
              <a:buClr>
                <a:schemeClr val="tx1"/>
              </a:buClr>
              <a:buFont typeface="Marlett" pitchFamily="2" charset="2"/>
              <a:buChar char="2"/>
            </a:pPr>
            <a:r>
              <a:rPr lang="zh-CN" altLang="en-US" sz="2400" b="1" smtClean="0">
                <a:solidFill>
                  <a:srgbClr val="003366"/>
                </a:solidFill>
                <a:latin typeface="Times New Roman" panose="02020603050405020304" pitchFamily="18" charset="0"/>
              </a:rPr>
              <a:t>直接批量法</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Lot for lot</a:t>
            </a:r>
            <a:r>
              <a:rPr lang="zh-CN" altLang="en-US" sz="2400" smtClean="0">
                <a:latin typeface="Times New Roman" panose="02020603050405020304" pitchFamily="18" charset="0"/>
              </a:rPr>
              <a:t>，物料需求的批量等于净需求，也成为按需订货法</a:t>
            </a:r>
            <a:r>
              <a:rPr lang="en-US" altLang="zh-CN" sz="2400" smtClean="0">
                <a:latin typeface="Times New Roman" panose="02020603050405020304" pitchFamily="18" charset="0"/>
              </a:rPr>
              <a:t>(As Required)</a:t>
            </a:r>
            <a:r>
              <a:rPr lang="zh-CN" altLang="en-US" sz="2400" smtClean="0">
                <a:latin typeface="Times New Roman" panose="02020603050405020304" pitchFamily="18" charset="0"/>
              </a:rPr>
              <a:t>。往往适用于生产或订货数量和时间基本上能给予保证的物料，或者所需要的物料价值较高，不允许过多地生产或保存的物料。</a:t>
            </a:r>
          </a:p>
        </p:txBody>
      </p:sp>
      <p:sp>
        <p:nvSpPr>
          <p:cNvPr id="1741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28416" name="Group 64"/>
          <p:cNvGraphicFramePr>
            <a:graphicFrameLocks noGrp="1"/>
          </p:cNvGraphicFramePr>
          <p:nvPr/>
        </p:nvGraphicFramePr>
        <p:xfrm>
          <a:off x="228600" y="4876800"/>
          <a:ext cx="8686800" cy="1244601"/>
        </p:xfrm>
        <a:graphic>
          <a:graphicData uri="http://schemas.openxmlformats.org/drawingml/2006/table">
            <a:tbl>
              <a:tblPr/>
              <a:tblGrid>
                <a:gridCol w="868363">
                  <a:extLst>
                    <a:ext uri="{9D8B030D-6E8A-4147-A177-3AD203B41FA5}">
                      <a16:colId xmlns:a16="http://schemas.microsoft.com/office/drawing/2014/main" val="20000"/>
                    </a:ext>
                  </a:extLst>
                </a:gridCol>
                <a:gridCol w="868362">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68363">
                  <a:extLst>
                    <a:ext uri="{9D8B030D-6E8A-4147-A177-3AD203B41FA5}">
                      <a16:colId xmlns:a16="http://schemas.microsoft.com/office/drawing/2014/main" val="20003"/>
                    </a:ext>
                  </a:extLst>
                </a:gridCol>
                <a:gridCol w="868362">
                  <a:extLst>
                    <a:ext uri="{9D8B030D-6E8A-4147-A177-3AD203B41FA5}">
                      <a16:colId xmlns:a16="http://schemas.microsoft.com/office/drawing/2014/main" val="20004"/>
                    </a:ext>
                  </a:extLst>
                </a:gridCol>
                <a:gridCol w="868363">
                  <a:extLst>
                    <a:ext uri="{9D8B030D-6E8A-4147-A177-3AD203B41FA5}">
                      <a16:colId xmlns:a16="http://schemas.microsoft.com/office/drawing/2014/main" val="20005"/>
                    </a:ext>
                  </a:extLst>
                </a:gridCol>
                <a:gridCol w="868362">
                  <a:extLst>
                    <a:ext uri="{9D8B030D-6E8A-4147-A177-3AD203B41FA5}">
                      <a16:colId xmlns:a16="http://schemas.microsoft.com/office/drawing/2014/main" val="20006"/>
                    </a:ext>
                  </a:extLst>
                </a:gridCol>
                <a:gridCol w="869950">
                  <a:extLst>
                    <a:ext uri="{9D8B030D-6E8A-4147-A177-3AD203B41FA5}">
                      <a16:colId xmlns:a16="http://schemas.microsoft.com/office/drawing/2014/main" val="20007"/>
                    </a:ext>
                  </a:extLst>
                </a:gridCol>
                <a:gridCol w="868363">
                  <a:extLst>
                    <a:ext uri="{9D8B030D-6E8A-4147-A177-3AD203B41FA5}">
                      <a16:colId xmlns:a16="http://schemas.microsoft.com/office/drawing/2014/main" val="20008"/>
                    </a:ext>
                  </a:extLst>
                </a:gridCol>
                <a:gridCol w="868362">
                  <a:extLst>
                    <a:ext uri="{9D8B030D-6E8A-4147-A177-3AD203B41FA5}">
                      <a16:colId xmlns:a16="http://schemas.microsoft.com/office/drawing/2014/main" val="20009"/>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周次</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净需求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批量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949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8355">
                                            <p:txEl>
                                              <p:pRg st="1" end="1"/>
                                            </p:txEl>
                                          </p:spTgt>
                                        </p:tgtEl>
                                        <p:attrNameLst>
                                          <p:attrName>style.visibility</p:attrName>
                                        </p:attrNameLst>
                                      </p:cBhvr>
                                      <p:to>
                                        <p:strVal val="visible"/>
                                      </p:to>
                                    </p:set>
                                    <p:anim calcmode="lin" valueType="num">
                                      <p:cBhvr additive="base">
                                        <p:cTn id="13" dur="500" fill="hold"/>
                                        <p:tgtEl>
                                          <p:spTgt spid="228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8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8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457200" y="1524000"/>
            <a:ext cx="8229600" cy="5105400"/>
          </a:xfrm>
        </p:spPr>
        <p:txBody>
          <a:bodyPr/>
          <a:lstStyle/>
          <a:p>
            <a:pPr eaLnBrk="1" hangingPunct="1">
              <a:buClr>
                <a:schemeClr val="tx1"/>
              </a:buClr>
              <a:buFont typeface="Marlett" pitchFamily="2" charset="2"/>
              <a:buChar char="2"/>
            </a:pPr>
            <a:r>
              <a:rPr lang="zh-CN" altLang="en-US" sz="2800" b="1" smtClean="0"/>
              <a:t>物料属性</a:t>
            </a:r>
          </a:p>
          <a:p>
            <a:pPr lvl="1" eaLnBrk="1" hangingPunct="1">
              <a:lnSpc>
                <a:spcPct val="140000"/>
              </a:lnSpc>
              <a:buClr>
                <a:schemeClr val="tx1"/>
              </a:buClr>
              <a:buFont typeface="Marlett" pitchFamily="2" charset="2"/>
              <a:buChar char="2"/>
            </a:pPr>
            <a:r>
              <a:rPr lang="zh-CN" altLang="en-US" sz="2400" smtClean="0"/>
              <a:t>描述物料的主要特征，也是采用定量方式管理物料的手段。</a:t>
            </a:r>
          </a:p>
          <a:p>
            <a:pPr lvl="1" eaLnBrk="1" hangingPunct="1">
              <a:lnSpc>
                <a:spcPct val="140000"/>
              </a:lnSpc>
              <a:buClr>
                <a:schemeClr val="tx1"/>
              </a:buClr>
              <a:buFont typeface="Marlett" pitchFamily="2" charset="2"/>
              <a:buChar char="2"/>
            </a:pPr>
            <a:r>
              <a:rPr lang="zh-CN" altLang="en-US" sz="2400" smtClean="0"/>
              <a:t>物料属性值的设置，不仅仅是基础数据的采集工作，而且还是确定企业管理方式的一种方法。</a:t>
            </a:r>
          </a:p>
          <a:p>
            <a:pPr lvl="1" eaLnBrk="1" hangingPunct="1">
              <a:lnSpc>
                <a:spcPct val="140000"/>
              </a:lnSpc>
              <a:buClr>
                <a:schemeClr val="tx1"/>
              </a:buClr>
              <a:buFont typeface="Marlett" pitchFamily="2" charset="2"/>
              <a:buChar char="2"/>
            </a:pPr>
            <a:r>
              <a:rPr lang="zh-CN" altLang="en-US" sz="2400" smtClean="0"/>
              <a:t>物料数据存储在物料主文件中，该文件反映了物料的各种属性信息。</a:t>
            </a:r>
          </a:p>
          <a:p>
            <a:pPr lvl="1" eaLnBrk="1" hangingPunct="1">
              <a:lnSpc>
                <a:spcPct val="140000"/>
              </a:lnSpc>
              <a:buClr>
                <a:schemeClr val="tx1"/>
              </a:buClr>
              <a:buFont typeface="Marlett" pitchFamily="2" charset="2"/>
              <a:buChar char="2"/>
            </a:pPr>
            <a:r>
              <a:rPr lang="en-US" altLang="zh-CN" sz="2400" smtClean="0"/>
              <a:t>6</a:t>
            </a:r>
            <a:r>
              <a:rPr lang="zh-CN" altLang="en-US" sz="2400" smtClean="0"/>
              <a:t>类属性：基本属性、采购和库存属性、计划属性、财务属性、销售属性以及质量属性。</a:t>
            </a:r>
          </a:p>
        </p:txBody>
      </p:sp>
      <p:sp>
        <p:nvSpPr>
          <p:cNvPr id="7172"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48999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 calcmode="lin" valueType="num">
                                      <p:cBhvr additive="base">
                                        <p:cTn id="13" dur="500" fill="hold"/>
                                        <p:tgtEl>
                                          <p:spTgt spid="182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75">
                                            <p:txEl>
                                              <p:pRg st="2" end="2"/>
                                            </p:txEl>
                                          </p:spTgt>
                                        </p:tgtEl>
                                        <p:attrNameLst>
                                          <p:attrName>style.visibility</p:attrName>
                                        </p:attrNameLst>
                                      </p:cBhvr>
                                      <p:to>
                                        <p:strVal val="visible"/>
                                      </p:to>
                                    </p:set>
                                    <p:anim calcmode="lin" valueType="num">
                                      <p:cBhvr additive="base">
                                        <p:cTn id="19" dur="500" fill="hold"/>
                                        <p:tgtEl>
                                          <p:spTgt spid="182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275">
                                            <p:txEl>
                                              <p:pRg st="3" end="3"/>
                                            </p:txEl>
                                          </p:spTgt>
                                        </p:tgtEl>
                                        <p:attrNameLst>
                                          <p:attrName>style.visibility</p:attrName>
                                        </p:attrNameLst>
                                      </p:cBhvr>
                                      <p:to>
                                        <p:strVal val="visible"/>
                                      </p:to>
                                    </p:set>
                                    <p:anim calcmode="lin" valueType="num">
                                      <p:cBhvr additive="base">
                                        <p:cTn id="25" dur="500" fill="hold"/>
                                        <p:tgtEl>
                                          <p:spTgt spid="182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2275">
                                            <p:txEl>
                                              <p:pRg st="4" end="4"/>
                                            </p:txEl>
                                          </p:spTgt>
                                        </p:tgtEl>
                                        <p:attrNameLst>
                                          <p:attrName>style.visibility</p:attrName>
                                        </p:attrNameLst>
                                      </p:cBhvr>
                                      <p:to>
                                        <p:strVal val="visible"/>
                                      </p:to>
                                    </p:set>
                                    <p:anim calcmode="lin" valueType="num">
                                      <p:cBhvr additive="base">
                                        <p:cTn id="31" dur="500" fill="hold"/>
                                        <p:tgtEl>
                                          <p:spTgt spid="1822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22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30403" name="Rectangle 3"/>
          <p:cNvSpPr>
            <a:spLocks noGrp="1" noChangeArrowheads="1"/>
          </p:cNvSpPr>
          <p:nvPr>
            <p:ph type="body" idx="1"/>
          </p:nvPr>
        </p:nvSpPr>
        <p:spPr>
          <a:xfrm>
            <a:off x="228600" y="1447800"/>
            <a:ext cx="8458200" cy="54102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批量政策</a:t>
            </a:r>
            <a:r>
              <a:rPr lang="zh-CN" altLang="en-US" sz="2800" smtClean="0">
                <a:latin typeface="Times New Roman" panose="02020603050405020304" pitchFamily="18" charset="0"/>
              </a:rPr>
              <a:t>：</a:t>
            </a:r>
          </a:p>
          <a:p>
            <a:pPr lvl="1" eaLnBrk="1" hangingPunct="1">
              <a:lnSpc>
                <a:spcPct val="130000"/>
              </a:lnSpc>
              <a:spcBef>
                <a:spcPct val="0"/>
              </a:spcBef>
              <a:buClr>
                <a:schemeClr val="tx1"/>
              </a:buClr>
              <a:buFont typeface="Marlett" pitchFamily="2" charset="2"/>
              <a:buChar char="2"/>
            </a:pPr>
            <a:r>
              <a:rPr lang="zh-CN" altLang="en-US" sz="2400" b="1" smtClean="0">
                <a:solidFill>
                  <a:srgbClr val="003366"/>
                </a:solidFill>
                <a:latin typeface="Times New Roman" panose="02020603050405020304" pitchFamily="18" charset="0"/>
              </a:rPr>
              <a:t>固定批量法</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Fixed Quantity</a:t>
            </a:r>
            <a:r>
              <a:rPr lang="zh-CN" altLang="en-US" sz="2400" smtClean="0">
                <a:latin typeface="Times New Roman" panose="02020603050405020304" pitchFamily="18" charset="0"/>
              </a:rPr>
              <a:t>，每次的加工或订货数量相同，但加工或订货周期不一定相同。一般用于订货费用较大的物料。</a:t>
            </a:r>
          </a:p>
          <a:p>
            <a:pPr lvl="2" eaLnBrk="1" hangingPunct="1">
              <a:lnSpc>
                <a:spcPct val="130000"/>
              </a:lnSpc>
              <a:spcBef>
                <a:spcPct val="0"/>
              </a:spcBef>
              <a:buClr>
                <a:schemeClr val="tx1"/>
              </a:buClr>
              <a:buFont typeface="Marlett" pitchFamily="2" charset="2"/>
              <a:buChar char="2"/>
            </a:pPr>
            <a:r>
              <a:rPr lang="zh-CN" altLang="en-US" sz="2000" b="1" smtClean="0">
                <a:latin typeface="Times New Roman" panose="02020603050405020304" pitchFamily="18" charset="0"/>
              </a:rPr>
              <a:t>固定批量的大小</a:t>
            </a:r>
            <a:r>
              <a:rPr lang="zh-CN" altLang="en-US" sz="2000" smtClean="0">
                <a:latin typeface="Times New Roman" panose="02020603050405020304" pitchFamily="18" charset="0"/>
              </a:rPr>
              <a:t>：根据直观分析和经验判断而决定的，也可以以净需求量的一定倍数作为批量。</a:t>
            </a:r>
          </a:p>
        </p:txBody>
      </p:sp>
      <p:sp>
        <p:nvSpPr>
          <p:cNvPr id="1843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30530" name="Group 130"/>
          <p:cNvGraphicFramePr>
            <a:graphicFrameLocks noGrp="1"/>
          </p:cNvGraphicFramePr>
          <p:nvPr/>
        </p:nvGraphicFramePr>
        <p:xfrm>
          <a:off x="228600" y="4572000"/>
          <a:ext cx="8686800" cy="1676401"/>
        </p:xfrm>
        <a:graphic>
          <a:graphicData uri="http://schemas.openxmlformats.org/drawingml/2006/table">
            <a:tbl>
              <a:tblPr/>
              <a:tblGrid>
                <a:gridCol w="868363">
                  <a:extLst>
                    <a:ext uri="{9D8B030D-6E8A-4147-A177-3AD203B41FA5}">
                      <a16:colId xmlns:a16="http://schemas.microsoft.com/office/drawing/2014/main" val="20000"/>
                    </a:ext>
                  </a:extLst>
                </a:gridCol>
                <a:gridCol w="868362">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68363">
                  <a:extLst>
                    <a:ext uri="{9D8B030D-6E8A-4147-A177-3AD203B41FA5}">
                      <a16:colId xmlns:a16="http://schemas.microsoft.com/office/drawing/2014/main" val="20003"/>
                    </a:ext>
                  </a:extLst>
                </a:gridCol>
                <a:gridCol w="868362">
                  <a:extLst>
                    <a:ext uri="{9D8B030D-6E8A-4147-A177-3AD203B41FA5}">
                      <a16:colId xmlns:a16="http://schemas.microsoft.com/office/drawing/2014/main" val="20004"/>
                    </a:ext>
                  </a:extLst>
                </a:gridCol>
                <a:gridCol w="868363">
                  <a:extLst>
                    <a:ext uri="{9D8B030D-6E8A-4147-A177-3AD203B41FA5}">
                      <a16:colId xmlns:a16="http://schemas.microsoft.com/office/drawing/2014/main" val="20005"/>
                    </a:ext>
                  </a:extLst>
                </a:gridCol>
                <a:gridCol w="868362">
                  <a:extLst>
                    <a:ext uri="{9D8B030D-6E8A-4147-A177-3AD203B41FA5}">
                      <a16:colId xmlns:a16="http://schemas.microsoft.com/office/drawing/2014/main" val="20006"/>
                    </a:ext>
                  </a:extLst>
                </a:gridCol>
                <a:gridCol w="869950">
                  <a:extLst>
                    <a:ext uri="{9D8B030D-6E8A-4147-A177-3AD203B41FA5}">
                      <a16:colId xmlns:a16="http://schemas.microsoft.com/office/drawing/2014/main" val="20007"/>
                    </a:ext>
                  </a:extLst>
                </a:gridCol>
                <a:gridCol w="868363">
                  <a:extLst>
                    <a:ext uri="{9D8B030D-6E8A-4147-A177-3AD203B41FA5}">
                      <a16:colId xmlns:a16="http://schemas.microsoft.com/office/drawing/2014/main" val="20008"/>
                    </a:ext>
                  </a:extLst>
                </a:gridCol>
                <a:gridCol w="868362">
                  <a:extLst>
                    <a:ext uri="{9D8B030D-6E8A-4147-A177-3AD203B41FA5}">
                      <a16:colId xmlns:a16="http://schemas.microsoft.com/office/drawing/2014/main" val="20009"/>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周次</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净需求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批量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剩余</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0529" name="Text Box 129"/>
          <p:cNvSpPr txBox="1">
            <a:spLocks noChangeArrowheads="1"/>
          </p:cNvSpPr>
          <p:nvPr/>
        </p:nvSpPr>
        <p:spPr bwMode="auto">
          <a:xfrm>
            <a:off x="225425" y="6400800"/>
            <a:ext cx="1585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lgn="ctr">
                <a:solidFill>
                  <a:srgbClr val="000000"/>
                </a:solidFill>
                <a:prstDash val="sysDot"/>
                <a:miter lim="800000"/>
                <a:headEnd/>
                <a:tailEnd/>
              </a14:hiddenLine>
            </a:ext>
          </a:extLst>
        </p:spPr>
        <p:txBody>
          <a:bodyPr wrap="none" lIns="90000" rIns="9000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注：批量为</a:t>
            </a:r>
            <a:r>
              <a:rPr lang="en-US" altLang="zh-CN" sz="1800" b="1"/>
              <a:t>60</a:t>
            </a:r>
          </a:p>
        </p:txBody>
      </p:sp>
    </p:spTree>
    <p:extLst>
      <p:ext uri="{BB962C8B-B14F-4D97-AF65-F5344CB8AC3E}">
        <p14:creationId xmlns:p14="http://schemas.microsoft.com/office/powerpoint/2010/main" val="421283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 calcmode="lin" valueType="num">
                                      <p:cBhvr additive="base">
                                        <p:cTn id="7" dur="500" fill="hold"/>
                                        <p:tgtEl>
                                          <p:spTgt spid="230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0403">
                                            <p:txEl>
                                              <p:pRg st="1" end="1"/>
                                            </p:txEl>
                                          </p:spTgt>
                                        </p:tgtEl>
                                        <p:attrNameLst>
                                          <p:attrName>style.visibility</p:attrName>
                                        </p:attrNameLst>
                                      </p:cBhvr>
                                      <p:to>
                                        <p:strVal val="visible"/>
                                      </p:to>
                                    </p:set>
                                    <p:anim calcmode="lin" valueType="num">
                                      <p:cBhvr additive="base">
                                        <p:cTn id="13" dur="500" fill="hold"/>
                                        <p:tgtEl>
                                          <p:spTgt spid="230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04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0403">
                                            <p:txEl>
                                              <p:pRg st="2" end="2"/>
                                            </p:txEl>
                                          </p:spTgt>
                                        </p:tgtEl>
                                        <p:attrNameLst>
                                          <p:attrName>style.visibility</p:attrName>
                                        </p:attrNameLst>
                                      </p:cBhvr>
                                      <p:to>
                                        <p:strVal val="visible"/>
                                      </p:to>
                                    </p:set>
                                    <p:anim calcmode="lin" valueType="num">
                                      <p:cBhvr additive="base">
                                        <p:cTn id="19" dur="500" fill="hold"/>
                                        <p:tgtEl>
                                          <p:spTgt spid="2304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04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053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0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advAuto="0"/>
      <p:bldP spid="230529"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31427"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批量政策</a:t>
            </a:r>
            <a:r>
              <a:rPr lang="zh-CN" altLang="en-US" sz="2800" smtClean="0">
                <a:latin typeface="Times New Roman" panose="02020603050405020304" pitchFamily="18" charset="0"/>
              </a:rPr>
              <a:t>：</a:t>
            </a:r>
          </a:p>
          <a:p>
            <a:pPr lvl="1" eaLnBrk="1" hangingPunct="1">
              <a:lnSpc>
                <a:spcPct val="130000"/>
              </a:lnSpc>
              <a:spcBef>
                <a:spcPct val="0"/>
              </a:spcBef>
              <a:buClr>
                <a:schemeClr val="tx1"/>
              </a:buClr>
              <a:buFont typeface="Marlett" pitchFamily="2" charset="2"/>
              <a:buChar char="2"/>
            </a:pPr>
            <a:r>
              <a:rPr lang="zh-CN" altLang="en-US" sz="2400" b="1" smtClean="0">
                <a:solidFill>
                  <a:srgbClr val="003366"/>
                </a:solidFill>
                <a:latin typeface="Times New Roman" panose="02020603050405020304" pitchFamily="18" charset="0"/>
              </a:rPr>
              <a:t>固定周期法</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Fixed Time</a:t>
            </a:r>
            <a:r>
              <a:rPr lang="zh-CN" altLang="en-US" sz="2400" smtClean="0">
                <a:latin typeface="Times New Roman" panose="02020603050405020304" pitchFamily="18" charset="0"/>
              </a:rPr>
              <a:t>，每次加工或订货间隔周期相同，但加工或订货的数量不一定相同。一般用于内部加工自制品生产计划，为的是便于控制。</a:t>
            </a:r>
          </a:p>
          <a:p>
            <a:pPr lvl="1" eaLnBrk="1" hangingPunct="1">
              <a:lnSpc>
                <a:spcPct val="130000"/>
              </a:lnSpc>
              <a:spcBef>
                <a:spcPct val="0"/>
              </a:spcBef>
              <a:buClr>
                <a:schemeClr val="tx1"/>
              </a:buClr>
              <a:buFont typeface="Marlett" pitchFamily="2" charset="2"/>
              <a:buChar char="2"/>
            </a:pPr>
            <a:r>
              <a:rPr lang="zh-CN" altLang="en-US" sz="2400" smtClean="0">
                <a:latin typeface="Times New Roman" panose="02020603050405020304" pitchFamily="18" charset="0"/>
              </a:rPr>
              <a:t>订货周期：根据经验选定。</a:t>
            </a:r>
          </a:p>
        </p:txBody>
      </p:sp>
      <p:sp>
        <p:nvSpPr>
          <p:cNvPr id="1946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31507" name="Group 83"/>
          <p:cNvGraphicFramePr>
            <a:graphicFrameLocks noGrp="1"/>
          </p:cNvGraphicFramePr>
          <p:nvPr/>
        </p:nvGraphicFramePr>
        <p:xfrm>
          <a:off x="228600" y="4876800"/>
          <a:ext cx="8686798" cy="1244601"/>
        </p:xfrm>
        <a:graphic>
          <a:graphicData uri="http://schemas.openxmlformats.org/drawingml/2006/table">
            <a:tbl>
              <a:tblPr/>
              <a:tblGrid>
                <a:gridCol w="990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93383">
                  <a:extLst>
                    <a:ext uri="{9D8B030D-6E8A-4147-A177-3AD203B41FA5}">
                      <a16:colId xmlns:a16="http://schemas.microsoft.com/office/drawing/2014/main" val="20002"/>
                    </a:ext>
                  </a:extLst>
                </a:gridCol>
                <a:gridCol w="789447">
                  <a:extLst>
                    <a:ext uri="{9D8B030D-6E8A-4147-A177-3AD203B41FA5}">
                      <a16:colId xmlns:a16="http://schemas.microsoft.com/office/drawing/2014/main" val="20003"/>
                    </a:ext>
                  </a:extLst>
                </a:gridCol>
                <a:gridCol w="789446">
                  <a:extLst>
                    <a:ext uri="{9D8B030D-6E8A-4147-A177-3AD203B41FA5}">
                      <a16:colId xmlns:a16="http://schemas.microsoft.com/office/drawing/2014/main" val="20004"/>
                    </a:ext>
                  </a:extLst>
                </a:gridCol>
                <a:gridCol w="789447">
                  <a:extLst>
                    <a:ext uri="{9D8B030D-6E8A-4147-A177-3AD203B41FA5}">
                      <a16:colId xmlns:a16="http://schemas.microsoft.com/office/drawing/2014/main" val="20005"/>
                    </a:ext>
                  </a:extLst>
                </a:gridCol>
                <a:gridCol w="789446">
                  <a:extLst>
                    <a:ext uri="{9D8B030D-6E8A-4147-A177-3AD203B41FA5}">
                      <a16:colId xmlns:a16="http://schemas.microsoft.com/office/drawing/2014/main" val="20006"/>
                    </a:ext>
                  </a:extLst>
                </a:gridCol>
                <a:gridCol w="790890">
                  <a:extLst>
                    <a:ext uri="{9D8B030D-6E8A-4147-A177-3AD203B41FA5}">
                      <a16:colId xmlns:a16="http://schemas.microsoft.com/office/drawing/2014/main" val="20007"/>
                    </a:ext>
                  </a:extLst>
                </a:gridCol>
                <a:gridCol w="789447">
                  <a:extLst>
                    <a:ext uri="{9D8B030D-6E8A-4147-A177-3AD203B41FA5}">
                      <a16:colId xmlns:a16="http://schemas.microsoft.com/office/drawing/2014/main" val="20008"/>
                    </a:ext>
                  </a:extLst>
                </a:gridCol>
                <a:gridCol w="789446">
                  <a:extLst>
                    <a:ext uri="{9D8B030D-6E8A-4147-A177-3AD203B41FA5}">
                      <a16:colId xmlns:a16="http://schemas.microsoft.com/office/drawing/2014/main" val="20009"/>
                    </a:ext>
                  </a:extLst>
                </a:gridCol>
                <a:gridCol w="789446">
                  <a:extLst>
                    <a:ext uri="{9D8B030D-6E8A-4147-A177-3AD203B41FA5}">
                      <a16:colId xmlns:a16="http://schemas.microsoft.com/office/drawing/2014/main" val="20010"/>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周次</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净需求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批量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7013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additive="base">
                                        <p:cTn id="7" dur="500" fill="hold"/>
                                        <p:tgtEl>
                                          <p:spTgt spid="231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1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1427">
                                            <p:txEl>
                                              <p:pRg st="1" end="1"/>
                                            </p:txEl>
                                          </p:spTgt>
                                        </p:tgtEl>
                                        <p:attrNameLst>
                                          <p:attrName>style.visibility</p:attrName>
                                        </p:attrNameLst>
                                      </p:cBhvr>
                                      <p:to>
                                        <p:strVal val="visible"/>
                                      </p:to>
                                    </p:set>
                                    <p:anim calcmode="lin" valueType="num">
                                      <p:cBhvr additive="base">
                                        <p:cTn id="13" dur="500" fill="hold"/>
                                        <p:tgtEl>
                                          <p:spTgt spid="231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1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1427">
                                            <p:txEl>
                                              <p:pRg st="2" end="2"/>
                                            </p:txEl>
                                          </p:spTgt>
                                        </p:tgtEl>
                                        <p:attrNameLst>
                                          <p:attrName>style.visibility</p:attrName>
                                        </p:attrNameLst>
                                      </p:cBhvr>
                                      <p:to>
                                        <p:strVal val="visible"/>
                                      </p:to>
                                    </p:set>
                                    <p:anim calcmode="lin" valueType="num">
                                      <p:cBhvr additive="base">
                                        <p:cTn id="19" dur="500" fill="hold"/>
                                        <p:tgtEl>
                                          <p:spTgt spid="2314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14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5.7 MRP</a:t>
            </a:r>
            <a:r>
              <a:rPr lang="zh-CN" altLang="en-US" sz="3600" b="1" dirty="0" smtClean="0">
                <a:solidFill>
                  <a:srgbClr val="FF0000"/>
                </a:solidFill>
                <a:effectLst>
                  <a:outerShdw blurRad="38100" dist="38100" dir="2700000" algn="tl">
                    <a:srgbClr val="C0C0C0"/>
                  </a:outerShdw>
                </a:effectLst>
                <a:latin typeface="Times New Roman" pitchFamily="18" charset="0"/>
              </a:rPr>
              <a:t>的策略因素</a:t>
            </a:r>
          </a:p>
        </p:txBody>
      </p:sp>
      <p:sp>
        <p:nvSpPr>
          <p:cNvPr id="232451" name="Rectangle 3"/>
          <p:cNvSpPr>
            <a:spLocks noGrp="1" noChangeArrowheads="1"/>
          </p:cNvSpPr>
          <p:nvPr>
            <p:ph type="body" idx="1"/>
          </p:nvPr>
        </p:nvSpPr>
        <p:spPr>
          <a:xfrm>
            <a:off x="457200" y="1447800"/>
            <a:ext cx="8229600" cy="4953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批量政策</a:t>
            </a:r>
            <a:r>
              <a:rPr lang="zh-CN" altLang="en-US" sz="2800" smtClean="0">
                <a:latin typeface="Times New Roman" panose="02020603050405020304" pitchFamily="18" charset="0"/>
              </a:rPr>
              <a:t>：</a:t>
            </a:r>
          </a:p>
          <a:p>
            <a:pPr lvl="1" eaLnBrk="1" hangingPunct="1">
              <a:lnSpc>
                <a:spcPct val="130000"/>
              </a:lnSpc>
              <a:spcBef>
                <a:spcPct val="0"/>
              </a:spcBef>
              <a:buClr>
                <a:schemeClr val="tx1"/>
              </a:buClr>
              <a:buFont typeface="Marlett" pitchFamily="2" charset="2"/>
              <a:buChar char="2"/>
            </a:pPr>
            <a:r>
              <a:rPr lang="zh-CN" altLang="en-US" sz="2400" b="1" smtClean="0">
                <a:solidFill>
                  <a:srgbClr val="003366"/>
                </a:solidFill>
                <a:latin typeface="Times New Roman" panose="02020603050405020304" pitchFamily="18" charset="0"/>
              </a:rPr>
              <a:t>经济批量法</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Economic Order Quantity</a:t>
            </a:r>
            <a:r>
              <a:rPr lang="zh-CN" altLang="en-US" sz="2400" smtClean="0">
                <a:latin typeface="Times New Roman" panose="02020603050405020304" pitchFamily="18" charset="0"/>
              </a:rPr>
              <a:t>，某种物料的订购</a:t>
            </a:r>
            <a:r>
              <a:rPr lang="en-US" altLang="zh-CN" sz="2400" smtClean="0">
                <a:latin typeface="Times New Roman" panose="02020603050405020304" pitchFamily="18" charset="0"/>
              </a:rPr>
              <a:t>/</a:t>
            </a:r>
            <a:r>
              <a:rPr lang="zh-CN" altLang="en-US" sz="2400" smtClean="0">
                <a:latin typeface="Times New Roman" panose="02020603050405020304" pitchFamily="18" charset="0"/>
              </a:rPr>
              <a:t>加工费用和保管费用之和为最低时的最佳批量法。</a:t>
            </a:r>
          </a:p>
          <a:p>
            <a:pPr lvl="2" eaLnBrk="1" hangingPunct="1">
              <a:lnSpc>
                <a:spcPct val="130000"/>
              </a:lnSpc>
              <a:spcBef>
                <a:spcPct val="0"/>
              </a:spcBef>
              <a:buClr>
                <a:schemeClr val="tx1"/>
              </a:buClr>
              <a:buFont typeface="Marlett" pitchFamily="2" charset="2"/>
              <a:buChar char="2"/>
            </a:pPr>
            <a:r>
              <a:rPr lang="zh-CN" altLang="en-US" sz="2000" smtClean="0">
                <a:latin typeface="Times New Roman" panose="02020603050405020304" pitchFamily="18" charset="0"/>
              </a:rPr>
              <a:t>订货费：从订购至入库所需要的差旅费、运输费</a:t>
            </a:r>
          </a:p>
          <a:p>
            <a:pPr lvl="2" eaLnBrk="1" hangingPunct="1">
              <a:lnSpc>
                <a:spcPct val="130000"/>
              </a:lnSpc>
              <a:spcBef>
                <a:spcPct val="0"/>
              </a:spcBef>
              <a:buClr>
                <a:schemeClr val="tx1"/>
              </a:buClr>
              <a:buFont typeface="Marlett" pitchFamily="2" charset="2"/>
              <a:buChar char="2"/>
            </a:pPr>
            <a:r>
              <a:rPr lang="zh-CN" altLang="en-US" sz="2000" smtClean="0">
                <a:latin typeface="Times New Roman" panose="02020603050405020304" pitchFamily="18" charset="0"/>
              </a:rPr>
              <a:t>保管费：物料储备费、验收费、仓库管理费、库存占用资金利息、物料储存消耗费。</a:t>
            </a:r>
          </a:p>
          <a:p>
            <a:pPr lvl="1" eaLnBrk="1" hangingPunct="1">
              <a:lnSpc>
                <a:spcPct val="130000"/>
              </a:lnSpc>
              <a:spcBef>
                <a:spcPct val="0"/>
              </a:spcBef>
              <a:buClr>
                <a:schemeClr val="tx1"/>
              </a:buClr>
              <a:buFont typeface="Marlett" pitchFamily="2" charset="2"/>
              <a:buChar char="2"/>
            </a:pPr>
            <a:r>
              <a:rPr lang="en-US" altLang="zh-CN" sz="2400" smtClean="0">
                <a:latin typeface="Times New Roman" panose="02020603050405020304" pitchFamily="18" charset="0"/>
              </a:rPr>
              <a:t>EOQ</a:t>
            </a:r>
            <a:r>
              <a:rPr lang="zh-CN" altLang="en-US" sz="2400" smtClean="0">
                <a:latin typeface="Times New Roman" panose="02020603050405020304" pitchFamily="18" charset="0"/>
              </a:rPr>
              <a:t>一般用于需求、成本和提前期是常量和已知的，库存能立即补充，即连续需求、库存消耗稳定的场合。</a:t>
            </a:r>
          </a:p>
        </p:txBody>
      </p:sp>
      <p:sp>
        <p:nvSpPr>
          <p:cNvPr id="2048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extLst>
      <p:ext uri="{BB962C8B-B14F-4D97-AF65-F5344CB8AC3E}">
        <p14:creationId xmlns:p14="http://schemas.microsoft.com/office/powerpoint/2010/main" val="1172636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additive="base">
                                        <p:cTn id="7" dur="500" fill="hold"/>
                                        <p:tgtEl>
                                          <p:spTgt spid="232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2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2451">
                                            <p:txEl>
                                              <p:pRg st="1" end="1"/>
                                            </p:txEl>
                                          </p:spTgt>
                                        </p:tgtEl>
                                        <p:attrNameLst>
                                          <p:attrName>style.visibility</p:attrName>
                                        </p:attrNameLst>
                                      </p:cBhvr>
                                      <p:to>
                                        <p:strVal val="visible"/>
                                      </p:to>
                                    </p:set>
                                    <p:anim calcmode="lin" valueType="num">
                                      <p:cBhvr additive="base">
                                        <p:cTn id="13" dur="500" fill="hold"/>
                                        <p:tgtEl>
                                          <p:spTgt spid="232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2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2451">
                                            <p:txEl>
                                              <p:pRg st="2" end="2"/>
                                            </p:txEl>
                                          </p:spTgt>
                                        </p:tgtEl>
                                        <p:attrNameLst>
                                          <p:attrName>style.visibility</p:attrName>
                                        </p:attrNameLst>
                                      </p:cBhvr>
                                      <p:to>
                                        <p:strVal val="visible"/>
                                      </p:to>
                                    </p:set>
                                    <p:anim calcmode="lin" valueType="num">
                                      <p:cBhvr additive="base">
                                        <p:cTn id="19" dur="500" fill="hold"/>
                                        <p:tgtEl>
                                          <p:spTgt spid="232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2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2451">
                                            <p:txEl>
                                              <p:pRg st="3" end="3"/>
                                            </p:txEl>
                                          </p:spTgt>
                                        </p:tgtEl>
                                        <p:attrNameLst>
                                          <p:attrName>style.visibility</p:attrName>
                                        </p:attrNameLst>
                                      </p:cBhvr>
                                      <p:to>
                                        <p:strVal val="visible"/>
                                      </p:to>
                                    </p:set>
                                    <p:anim calcmode="lin" valueType="num">
                                      <p:cBhvr additive="base">
                                        <p:cTn id="25" dur="500" fill="hold"/>
                                        <p:tgtEl>
                                          <p:spTgt spid="2324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2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2451">
                                            <p:txEl>
                                              <p:pRg st="4" end="4"/>
                                            </p:txEl>
                                          </p:spTgt>
                                        </p:tgtEl>
                                        <p:attrNameLst>
                                          <p:attrName>style.visibility</p:attrName>
                                        </p:attrNameLst>
                                      </p:cBhvr>
                                      <p:to>
                                        <p:strVal val="visible"/>
                                      </p:to>
                                    </p:set>
                                    <p:anim calcmode="lin" valueType="num">
                                      <p:cBhvr additive="base">
                                        <p:cTn id="31" dur="500" fill="hold"/>
                                        <p:tgtEl>
                                          <p:spTgt spid="2324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24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0"/>
            <a:ext cx="8077200" cy="533400"/>
          </a:xfrm>
        </p:spPr>
        <p:txBody>
          <a:bodyPr/>
          <a:lstStyle/>
          <a:p>
            <a:pPr eaLnBrk="1" hangingPunct="1"/>
            <a:r>
              <a:rPr lang="zh-CN" altLang="en-US" sz="1600" b="1" smtClean="0">
                <a:solidFill>
                  <a:srgbClr val="FFFF00"/>
                </a:solidFill>
              </a:rPr>
              <a:t>生产计划体系</a:t>
            </a:r>
          </a:p>
        </p:txBody>
      </p:sp>
      <p:sp>
        <p:nvSpPr>
          <p:cNvPr id="65539" name="Rectangle 3"/>
          <p:cNvSpPr>
            <a:spLocks noGrp="1" noChangeArrowheads="1"/>
          </p:cNvSpPr>
          <p:nvPr>
            <p:ph type="body" idx="1"/>
          </p:nvPr>
        </p:nvSpPr>
        <p:spPr>
          <a:xfrm>
            <a:off x="457200" y="762000"/>
            <a:ext cx="8229600" cy="5486400"/>
          </a:xfrm>
        </p:spPr>
        <p:txBody>
          <a:bodyPr/>
          <a:lstStyle/>
          <a:p>
            <a:pPr eaLnBrk="1" hangingPunct="1">
              <a:defRPr/>
            </a:pPr>
            <a:r>
              <a:rPr lang="zh-CN" altLang="en-US" sz="3600" b="1" smtClean="0">
                <a:solidFill>
                  <a:srgbClr val="FF0000"/>
                </a:solidFill>
                <a:effectLst>
                  <a:outerShdw blurRad="38100" dist="38100" dir="2700000" algn="tl">
                    <a:srgbClr val="C0C0C0"/>
                  </a:outerShdw>
                </a:effectLst>
              </a:rPr>
              <a:t>小结</a:t>
            </a:r>
          </a:p>
          <a:p>
            <a:pPr lvl="1" eaLnBrk="1" hangingPunct="1">
              <a:lnSpc>
                <a:spcPct val="120000"/>
              </a:lnSpc>
              <a:defRPr/>
            </a:pPr>
            <a:endParaRPr lang="en-US" altLang="zh-CN" smtClean="0">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9" name="Rectangle 3"/>
          <p:cNvSpPr>
            <a:spLocks noGrp="1" noChangeArrowheads="1"/>
          </p:cNvSpPr>
          <p:nvPr>
            <p:ph type="body" idx="1"/>
          </p:nvPr>
        </p:nvSpPr>
        <p:spPr>
          <a:xfrm>
            <a:off x="457200" y="1524000"/>
            <a:ext cx="8534400" cy="5334000"/>
          </a:xfrm>
        </p:spPr>
        <p:txBody>
          <a:bodyPr/>
          <a:lstStyle/>
          <a:p>
            <a:pPr eaLnBrk="1" hangingPunct="1">
              <a:lnSpc>
                <a:spcPct val="80000"/>
              </a:lnSpc>
              <a:spcBef>
                <a:spcPct val="0"/>
              </a:spcBef>
              <a:buClr>
                <a:schemeClr val="tx1"/>
              </a:buClr>
              <a:buFont typeface="Marlett" pitchFamily="2" charset="2"/>
              <a:buChar char="2"/>
            </a:pPr>
            <a:r>
              <a:rPr lang="zh-CN" altLang="en-US" sz="2400" b="1" dirty="0" smtClean="0"/>
              <a:t>物料属性</a:t>
            </a:r>
          </a:p>
          <a:p>
            <a:pPr lvl="1" eaLnBrk="1" hangingPunct="1">
              <a:lnSpc>
                <a:spcPct val="140000"/>
              </a:lnSpc>
              <a:spcBef>
                <a:spcPct val="0"/>
              </a:spcBef>
              <a:buClr>
                <a:schemeClr val="tx1"/>
              </a:buClr>
              <a:buFont typeface="Marlett" pitchFamily="2" charset="2"/>
              <a:buChar char="2"/>
            </a:pPr>
            <a:r>
              <a:rPr lang="zh-CN" altLang="en-US" sz="2000" b="1" dirty="0" smtClean="0">
                <a:solidFill>
                  <a:schemeClr val="bg2">
                    <a:lumMod val="60000"/>
                    <a:lumOff val="40000"/>
                  </a:schemeClr>
                </a:solidFill>
                <a:effectLst>
                  <a:outerShdw blurRad="38100" dist="38100" dir="2700000" algn="tl">
                    <a:srgbClr val="000000">
                      <a:alpha val="43137"/>
                    </a:srgbClr>
                  </a:outerShdw>
                </a:effectLst>
              </a:rPr>
              <a:t>基本属性</a:t>
            </a:r>
            <a:r>
              <a:rPr lang="zh-CN" altLang="en-US" sz="2000" dirty="0" smtClean="0"/>
              <a:t>：描述物料的设计特征，编码、类型、设计图号、版次</a:t>
            </a:r>
            <a:r>
              <a:rPr lang="en-US" altLang="zh-CN" sz="2000" dirty="0" smtClean="0"/>
              <a:t>…</a:t>
            </a:r>
          </a:p>
          <a:p>
            <a:pPr lvl="1" eaLnBrk="1" hangingPunct="1">
              <a:lnSpc>
                <a:spcPct val="140000"/>
              </a:lnSpc>
              <a:spcBef>
                <a:spcPct val="0"/>
              </a:spcBef>
              <a:buClr>
                <a:schemeClr val="tx1"/>
              </a:buClr>
              <a:buFont typeface="Marlett" pitchFamily="2" charset="2"/>
              <a:buChar char="2"/>
            </a:pPr>
            <a:r>
              <a:rPr lang="zh-CN" altLang="en-US" sz="2000" b="1" dirty="0">
                <a:solidFill>
                  <a:schemeClr val="bg2">
                    <a:lumMod val="60000"/>
                    <a:lumOff val="40000"/>
                  </a:schemeClr>
                </a:solidFill>
                <a:effectLst>
                  <a:outerShdw blurRad="38100" dist="38100" dir="2700000" algn="tl">
                    <a:srgbClr val="000000">
                      <a:alpha val="43137"/>
                    </a:srgbClr>
                  </a:outerShdw>
                </a:effectLst>
              </a:rPr>
              <a:t>采购和库存属性</a:t>
            </a:r>
            <a:r>
              <a:rPr lang="zh-CN" altLang="en-US" sz="2000" dirty="0" smtClean="0"/>
              <a:t>：采购、库存管理特性，制购类型、默认库位、条码、</a:t>
            </a:r>
            <a:r>
              <a:rPr lang="en-US" altLang="zh-CN" sz="2000" dirty="0" smtClean="0"/>
              <a:t>ABC</a:t>
            </a:r>
            <a:r>
              <a:rPr lang="zh-CN" altLang="en-US" sz="2000" dirty="0" smtClean="0"/>
              <a:t>码、库存盘点方式</a:t>
            </a:r>
            <a:r>
              <a:rPr lang="en-US" altLang="zh-CN" sz="2000" dirty="0" smtClean="0"/>
              <a:t>…</a:t>
            </a:r>
          </a:p>
          <a:p>
            <a:pPr lvl="1" eaLnBrk="1" hangingPunct="1">
              <a:lnSpc>
                <a:spcPct val="140000"/>
              </a:lnSpc>
              <a:spcBef>
                <a:spcPct val="0"/>
              </a:spcBef>
              <a:buClr>
                <a:schemeClr val="tx1"/>
              </a:buClr>
              <a:buFont typeface="Marlett" pitchFamily="2" charset="2"/>
              <a:buChar char="2"/>
            </a:pPr>
            <a:r>
              <a:rPr lang="zh-CN" altLang="en-US" sz="2000" b="1" dirty="0">
                <a:solidFill>
                  <a:schemeClr val="bg2">
                    <a:lumMod val="60000"/>
                    <a:lumOff val="40000"/>
                  </a:schemeClr>
                </a:solidFill>
                <a:effectLst>
                  <a:outerShdw blurRad="38100" dist="38100" dir="2700000" algn="tl">
                    <a:srgbClr val="000000">
                      <a:alpha val="43137"/>
                    </a:srgbClr>
                  </a:outerShdw>
                </a:effectLst>
              </a:rPr>
              <a:t>计划属性</a:t>
            </a:r>
            <a:r>
              <a:rPr lang="zh-CN" altLang="en-US" sz="2000" dirty="0" smtClean="0"/>
              <a:t>：生产计划管理特性，是否独立需求、补货策略、订货点、订货批量、默认工艺路线</a:t>
            </a:r>
            <a:r>
              <a:rPr lang="en-US" altLang="zh-CN" sz="2000" dirty="0" smtClean="0"/>
              <a:t>…</a:t>
            </a:r>
          </a:p>
          <a:p>
            <a:pPr lvl="1" eaLnBrk="1" hangingPunct="1">
              <a:lnSpc>
                <a:spcPct val="140000"/>
              </a:lnSpc>
              <a:spcBef>
                <a:spcPct val="0"/>
              </a:spcBef>
              <a:buClr>
                <a:schemeClr val="tx1"/>
              </a:buClr>
              <a:buFont typeface="Marlett" pitchFamily="2" charset="2"/>
              <a:buChar char="2"/>
            </a:pPr>
            <a:r>
              <a:rPr lang="zh-CN" altLang="en-US" sz="2000" b="1" dirty="0">
                <a:solidFill>
                  <a:schemeClr val="bg2">
                    <a:lumMod val="60000"/>
                    <a:lumOff val="40000"/>
                  </a:schemeClr>
                </a:solidFill>
                <a:effectLst>
                  <a:outerShdw blurRad="38100" dist="38100" dir="2700000" algn="tl">
                    <a:srgbClr val="000000">
                      <a:alpha val="43137"/>
                    </a:srgbClr>
                  </a:outerShdw>
                </a:effectLst>
              </a:rPr>
              <a:t>销售属性</a:t>
            </a:r>
            <a:r>
              <a:rPr lang="zh-CN" altLang="en-US" sz="2000" dirty="0" smtClean="0"/>
              <a:t>：销售相关的特性，销售价格、销售人员、销售类型</a:t>
            </a:r>
            <a:r>
              <a:rPr lang="en-US" altLang="zh-CN" sz="2000" dirty="0" smtClean="0"/>
              <a:t>…</a:t>
            </a:r>
          </a:p>
          <a:p>
            <a:pPr lvl="1" eaLnBrk="1" hangingPunct="1">
              <a:lnSpc>
                <a:spcPct val="140000"/>
              </a:lnSpc>
              <a:spcBef>
                <a:spcPct val="0"/>
              </a:spcBef>
              <a:buClr>
                <a:schemeClr val="tx1"/>
              </a:buClr>
              <a:buFont typeface="Marlett" pitchFamily="2" charset="2"/>
              <a:buChar char="2"/>
            </a:pPr>
            <a:r>
              <a:rPr lang="zh-CN" altLang="en-US" sz="2000" b="1" dirty="0">
                <a:solidFill>
                  <a:schemeClr val="bg2">
                    <a:lumMod val="60000"/>
                    <a:lumOff val="40000"/>
                  </a:schemeClr>
                </a:solidFill>
                <a:effectLst>
                  <a:outerShdw blurRad="38100" dist="38100" dir="2700000" algn="tl">
                    <a:srgbClr val="000000">
                      <a:alpha val="43137"/>
                    </a:srgbClr>
                  </a:outerShdw>
                </a:effectLst>
              </a:rPr>
              <a:t>质量属性</a:t>
            </a:r>
            <a:r>
              <a:rPr lang="zh-CN" altLang="en-US" sz="2000" dirty="0" smtClean="0"/>
              <a:t>：是否检测、检测标准、检测方式、存储期限、检验程度、检验工时</a:t>
            </a:r>
            <a:r>
              <a:rPr lang="en-US" altLang="zh-CN" sz="2000" dirty="0" smtClean="0"/>
              <a:t>…</a:t>
            </a:r>
          </a:p>
          <a:p>
            <a:pPr lvl="1" eaLnBrk="1" hangingPunct="1">
              <a:lnSpc>
                <a:spcPct val="140000"/>
              </a:lnSpc>
              <a:spcBef>
                <a:spcPct val="0"/>
              </a:spcBef>
              <a:buClr>
                <a:schemeClr val="tx1"/>
              </a:buClr>
              <a:buFont typeface="Marlett" pitchFamily="2" charset="2"/>
              <a:buChar char="2"/>
            </a:pPr>
            <a:r>
              <a:rPr lang="zh-CN" altLang="en-US" sz="2000" b="1" dirty="0">
                <a:solidFill>
                  <a:schemeClr val="bg2">
                    <a:lumMod val="60000"/>
                    <a:lumOff val="40000"/>
                  </a:schemeClr>
                </a:solidFill>
                <a:effectLst>
                  <a:outerShdw blurRad="38100" dist="38100" dir="2700000" algn="tl">
                    <a:srgbClr val="000000">
                      <a:alpha val="43137"/>
                    </a:srgbClr>
                  </a:outerShdw>
                </a:effectLst>
              </a:rPr>
              <a:t>财务属性</a:t>
            </a:r>
            <a:r>
              <a:rPr lang="zh-CN" altLang="en-US" sz="2000" dirty="0" smtClean="0"/>
              <a:t>：会计核算、成本分析、财务控制和经济效益评价的基础，财务类型、记账本位币、会计科目、增值税代码、成本计算方法、成本结构</a:t>
            </a:r>
            <a:r>
              <a:rPr lang="en-US" altLang="zh-CN" sz="2000" dirty="0" smtClean="0"/>
              <a:t>…</a:t>
            </a:r>
          </a:p>
        </p:txBody>
      </p:sp>
      <p:sp>
        <p:nvSpPr>
          <p:cNvPr id="8196"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1010508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3299">
                                            <p:txEl>
                                              <p:pRg st="4" end="4"/>
                                            </p:txEl>
                                          </p:spTgt>
                                        </p:tgtEl>
                                        <p:attrNameLst>
                                          <p:attrName>style.visibility</p:attrName>
                                        </p:attrNameLst>
                                      </p:cBhvr>
                                      <p:to>
                                        <p:strVal val="visible"/>
                                      </p:to>
                                    </p:set>
                                    <p:anim calcmode="lin" valueType="num">
                                      <p:cBhvr additive="base">
                                        <p:cTn id="31" dur="500" fill="hold"/>
                                        <p:tgtEl>
                                          <p:spTgt spid="1832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3299">
                                            <p:txEl>
                                              <p:pRg st="5" end="5"/>
                                            </p:txEl>
                                          </p:spTgt>
                                        </p:tgtEl>
                                        <p:attrNameLst>
                                          <p:attrName>style.visibility</p:attrName>
                                        </p:attrNameLst>
                                      </p:cBhvr>
                                      <p:to>
                                        <p:strVal val="visible"/>
                                      </p:to>
                                    </p:set>
                                    <p:anim calcmode="lin" valueType="num">
                                      <p:cBhvr additive="base">
                                        <p:cTn id="37" dur="500" fill="hold"/>
                                        <p:tgtEl>
                                          <p:spTgt spid="1832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32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3299">
                                            <p:txEl>
                                              <p:pRg st="6" end="6"/>
                                            </p:txEl>
                                          </p:spTgt>
                                        </p:tgtEl>
                                        <p:attrNameLst>
                                          <p:attrName>style.visibility</p:attrName>
                                        </p:attrNameLst>
                                      </p:cBhvr>
                                      <p:to>
                                        <p:strVal val="visible"/>
                                      </p:to>
                                    </p:set>
                                    <p:anim calcmode="lin" valueType="num">
                                      <p:cBhvr additive="base">
                                        <p:cTn id="43" dur="500" fill="hold"/>
                                        <p:tgtEl>
                                          <p:spTgt spid="1832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32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3"/>
          <p:cNvSpPr>
            <a:spLocks noGrp="1" noChangeArrowheads="1"/>
          </p:cNvSpPr>
          <p:nvPr>
            <p:ph type="body" idx="1"/>
          </p:nvPr>
        </p:nvSpPr>
        <p:spPr>
          <a:xfrm>
            <a:off x="457200" y="1524000"/>
            <a:ext cx="8229600" cy="4343400"/>
          </a:xfrm>
        </p:spPr>
        <p:txBody>
          <a:bodyPr/>
          <a:lstStyle/>
          <a:p>
            <a:pPr eaLnBrk="1" hangingPunct="1">
              <a:buClr>
                <a:schemeClr val="tx1"/>
              </a:buClr>
              <a:buFont typeface="Marlett" pitchFamily="2" charset="2"/>
              <a:buChar char="2"/>
            </a:pPr>
            <a:r>
              <a:rPr lang="zh-CN" altLang="en-US" sz="2800" b="1" smtClean="0"/>
              <a:t>物料编码</a:t>
            </a:r>
          </a:p>
          <a:p>
            <a:pPr lvl="1" eaLnBrk="1" hangingPunct="1">
              <a:lnSpc>
                <a:spcPct val="140000"/>
              </a:lnSpc>
              <a:buClr>
                <a:schemeClr val="tx1"/>
              </a:buClr>
              <a:buFont typeface="Marlett" pitchFamily="2" charset="2"/>
              <a:buChar char="2"/>
            </a:pPr>
            <a:r>
              <a:rPr lang="en-US" altLang="zh-CN" sz="2400" smtClean="0">
                <a:latin typeface="Times New Roman" panose="02020603050405020304" pitchFamily="18" charset="0"/>
              </a:rPr>
              <a:t>Material Code</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Item Code</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Part Code</a:t>
            </a:r>
          </a:p>
          <a:p>
            <a:pPr lvl="1" eaLnBrk="1" hangingPunct="1">
              <a:lnSpc>
                <a:spcPct val="140000"/>
              </a:lnSpc>
              <a:buClr>
                <a:schemeClr val="tx1"/>
              </a:buClr>
              <a:buFont typeface="Marlett" pitchFamily="2" charset="2"/>
              <a:buChar char="2"/>
            </a:pPr>
            <a:r>
              <a:rPr lang="zh-CN" altLang="en-US" sz="2400" smtClean="0">
                <a:latin typeface="Times New Roman" panose="02020603050405020304" pitchFamily="18" charset="0"/>
              </a:rPr>
              <a:t>物料编码有时也叫物料代码，是计算机系统对物料的惟一识别代码。</a:t>
            </a:r>
          </a:p>
          <a:p>
            <a:pPr lvl="1" eaLnBrk="1" hangingPunct="1">
              <a:lnSpc>
                <a:spcPct val="140000"/>
              </a:lnSpc>
              <a:buClr>
                <a:schemeClr val="tx1"/>
              </a:buClr>
              <a:buFont typeface="Marlett" pitchFamily="2" charset="2"/>
              <a:buChar char="2"/>
            </a:pPr>
            <a:r>
              <a:rPr lang="zh-CN" altLang="en-US" sz="2400" smtClean="0">
                <a:latin typeface="Times New Roman" panose="02020603050405020304" pitchFamily="18" charset="0"/>
              </a:rPr>
              <a:t>物料编码的基本原则：唯一性、正确性、分类型、扩展性、统一性、不可更改性、重用性、简单性。</a:t>
            </a:r>
          </a:p>
          <a:p>
            <a:pPr lvl="1" eaLnBrk="1" hangingPunct="1">
              <a:buClr>
                <a:schemeClr val="tx1"/>
              </a:buClr>
              <a:buFont typeface="Marlett" pitchFamily="2" charset="2"/>
              <a:buNone/>
            </a:pPr>
            <a:endParaRPr lang="en-US" altLang="zh-CN" sz="2400" smtClean="0">
              <a:latin typeface="Times New Roman" panose="02020603050405020304" pitchFamily="18" charset="0"/>
            </a:endParaRPr>
          </a:p>
        </p:txBody>
      </p:sp>
      <p:sp>
        <p:nvSpPr>
          <p:cNvPr id="9220"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6"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4052301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891">
                                            <p:txEl>
                                              <p:pRg st="2" end="2"/>
                                            </p:txEl>
                                          </p:spTgt>
                                        </p:tgtEl>
                                        <p:attrNameLst>
                                          <p:attrName>style.visibility</p:attrName>
                                        </p:attrNameLst>
                                      </p:cBhvr>
                                      <p:to>
                                        <p:strVal val="visible"/>
                                      </p:to>
                                    </p:set>
                                    <p:anim calcmode="lin" valueType="num">
                                      <p:cBhvr additive="base">
                                        <p:cTn id="19" dur="500" fill="hold"/>
                                        <p:tgtEl>
                                          <p:spTgt spid="165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891">
                                            <p:txEl>
                                              <p:pRg st="3" end="3"/>
                                            </p:txEl>
                                          </p:spTgt>
                                        </p:tgtEl>
                                        <p:attrNameLst>
                                          <p:attrName>style.visibility</p:attrName>
                                        </p:attrNameLst>
                                      </p:cBhvr>
                                      <p:to>
                                        <p:strVal val="visible"/>
                                      </p:to>
                                    </p:set>
                                    <p:anim calcmode="lin" valueType="num">
                                      <p:cBhvr additive="base">
                                        <p:cTn id="25" dur="500" fill="hold"/>
                                        <p:tgtEl>
                                          <p:spTgt spid="165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58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5" name="Rectangle 3"/>
          <p:cNvSpPr>
            <a:spLocks noGrp="1" noChangeArrowheads="1"/>
          </p:cNvSpPr>
          <p:nvPr>
            <p:ph type="body" idx="1"/>
          </p:nvPr>
        </p:nvSpPr>
        <p:spPr>
          <a:xfrm>
            <a:off x="457200" y="1676400"/>
            <a:ext cx="8229600" cy="3886200"/>
          </a:xfrm>
        </p:spPr>
        <p:txBody>
          <a:bodyPr/>
          <a:lstStyle/>
          <a:p>
            <a:pPr algn="just" eaLnBrk="1" hangingPunct="1">
              <a:buClr>
                <a:schemeClr val="tx1"/>
              </a:buClr>
              <a:buFont typeface="Marlett" pitchFamily="2" charset="2"/>
              <a:buChar char="2"/>
            </a:pPr>
            <a:r>
              <a:rPr lang="zh-CN" altLang="en-US" sz="2800" b="1" smtClean="0">
                <a:latin typeface="Times New Roman" panose="02020603050405020304" pitchFamily="18" charset="0"/>
              </a:rPr>
              <a:t>物料清单</a:t>
            </a:r>
          </a:p>
          <a:p>
            <a:pPr lvl="1" eaLnBrk="1" hangingPunct="1">
              <a:spcBef>
                <a:spcPct val="50000"/>
              </a:spcBef>
              <a:buClr>
                <a:schemeClr val="tx1"/>
              </a:buClr>
              <a:buFont typeface="Marlett" pitchFamily="2" charset="2"/>
              <a:buChar char="2"/>
            </a:pPr>
            <a:r>
              <a:rPr lang="zh-CN" altLang="en-US" sz="2400" smtClean="0">
                <a:latin typeface="Times New Roman" panose="02020603050405020304" pitchFamily="18" charset="0"/>
              </a:rPr>
              <a:t>物料清单：</a:t>
            </a:r>
            <a:r>
              <a:rPr lang="en-US" altLang="zh-CN" sz="2400" smtClean="0">
                <a:latin typeface="Times New Roman" panose="02020603050405020304" pitchFamily="18" charset="0"/>
              </a:rPr>
              <a:t>BOM—Bill Of Materials</a:t>
            </a:r>
            <a:r>
              <a:rPr lang="zh-CN" altLang="en-US" sz="2400" smtClean="0">
                <a:latin typeface="Times New Roman" panose="02020603050405020304" pitchFamily="18" charset="0"/>
              </a:rPr>
              <a:t>，定义产品结构的技术文件，也称产品结构表、产品明细表、产品结构树。</a:t>
            </a:r>
          </a:p>
        </p:txBody>
      </p:sp>
      <p:grpSp>
        <p:nvGrpSpPr>
          <p:cNvPr id="53" name="Group 4"/>
          <p:cNvGrpSpPr>
            <a:grpSpLocks/>
          </p:cNvGrpSpPr>
          <p:nvPr/>
        </p:nvGrpSpPr>
        <p:grpSpPr bwMode="auto">
          <a:xfrm>
            <a:off x="838200" y="3886200"/>
            <a:ext cx="7467600" cy="2362200"/>
            <a:chOff x="3021" y="2490"/>
            <a:chExt cx="6690" cy="2332"/>
          </a:xfrm>
        </p:grpSpPr>
        <p:sp>
          <p:nvSpPr>
            <p:cNvPr id="54" name="Rectangle 5"/>
            <p:cNvSpPr>
              <a:spLocks noChangeArrowheads="1"/>
            </p:cNvSpPr>
            <p:nvPr/>
          </p:nvSpPr>
          <p:spPr bwMode="auto">
            <a:xfrm>
              <a:off x="5736" y="2490"/>
              <a:ext cx="914" cy="469"/>
            </a:xfrm>
            <a:prstGeom prst="rect">
              <a:avLst/>
            </a:prstGeom>
            <a:solidFill>
              <a:srgbClr val="99FFCC"/>
            </a:solidFill>
            <a:ln w="9525">
              <a:solidFill>
                <a:schemeClr val="tx1"/>
              </a:solidFill>
              <a:miter lim="800000"/>
              <a:headEnd/>
              <a:tailEnd/>
            </a:ln>
            <a:extLst/>
          </p:spPr>
          <p:txBody>
            <a:bodyPr/>
            <a:lstStyle/>
            <a:p>
              <a:pPr algn="ctr">
                <a:defRPr/>
              </a:pPr>
              <a:r>
                <a:rPr kumimoji="1" lang="zh-CN" altLang="en-US" sz="2000" b="1" dirty="0">
                  <a:effectLst>
                    <a:outerShdw blurRad="38100" dist="38100" dir="2700000" algn="tl">
                      <a:srgbClr val="C0C0C0"/>
                    </a:outerShdw>
                  </a:effectLst>
                  <a:latin typeface="Arial" charset="0"/>
                </a:rPr>
                <a:t>水性笔</a:t>
              </a:r>
            </a:p>
          </p:txBody>
        </p:sp>
        <p:sp>
          <p:nvSpPr>
            <p:cNvPr id="55" name="Rectangle 6"/>
            <p:cNvSpPr>
              <a:spLocks noChangeArrowheads="1"/>
            </p:cNvSpPr>
            <p:nvPr/>
          </p:nvSpPr>
          <p:spPr bwMode="auto">
            <a:xfrm>
              <a:off x="5752" y="3579"/>
              <a:ext cx="899" cy="406"/>
            </a:xfrm>
            <a:prstGeom prst="rect">
              <a:avLst/>
            </a:prstGeom>
            <a:solidFill>
              <a:srgbClr val="FFFF00"/>
            </a:solidFill>
            <a:ln w="9525">
              <a:solidFill>
                <a:schemeClr val="tx1"/>
              </a:solidFill>
              <a:miter lim="800000"/>
              <a:headEnd/>
              <a:tailEnd/>
            </a:ln>
            <a:extLst/>
          </p:spPr>
          <p:txBody>
            <a:bodyPr lIns="18000" tIns="10800" rIns="18000" bIns="10800"/>
            <a:lstStyle/>
            <a:p>
              <a:pPr algn="ctr">
                <a:defRPr/>
              </a:pPr>
              <a:r>
                <a:rPr kumimoji="1" lang="zh-CN" altLang="en-US" sz="2000">
                  <a:effectLst>
                    <a:outerShdw blurRad="38100" dist="38100" dir="2700000" algn="tl">
                      <a:srgbClr val="C0C0C0"/>
                    </a:outerShdw>
                  </a:effectLst>
                  <a:latin typeface="Arial" charset="0"/>
                </a:rPr>
                <a:t>笔芯</a:t>
              </a:r>
            </a:p>
          </p:txBody>
        </p:sp>
        <p:grpSp>
          <p:nvGrpSpPr>
            <p:cNvPr id="10248" name="Group 7"/>
            <p:cNvGrpSpPr>
              <a:grpSpLocks/>
            </p:cNvGrpSpPr>
            <p:nvPr/>
          </p:nvGrpSpPr>
          <p:grpSpPr bwMode="auto">
            <a:xfrm>
              <a:off x="3486" y="2957"/>
              <a:ext cx="5760" cy="624"/>
              <a:chOff x="3486" y="2957"/>
              <a:chExt cx="5760" cy="624"/>
            </a:xfrm>
          </p:grpSpPr>
          <p:sp>
            <p:nvSpPr>
              <p:cNvPr id="10259" name="Line 8"/>
              <p:cNvSpPr>
                <a:spLocks noChangeShapeType="1"/>
              </p:cNvSpPr>
              <p:nvPr/>
            </p:nvSpPr>
            <p:spPr bwMode="auto">
              <a:xfrm>
                <a:off x="6186" y="2957"/>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Line 9"/>
              <p:cNvSpPr>
                <a:spLocks noChangeShapeType="1"/>
              </p:cNvSpPr>
              <p:nvPr/>
            </p:nvSpPr>
            <p:spPr bwMode="auto">
              <a:xfrm flipV="1">
                <a:off x="3486" y="3269"/>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10"/>
              <p:cNvSpPr>
                <a:spLocks noChangeShapeType="1"/>
              </p:cNvSpPr>
              <p:nvPr/>
            </p:nvSpPr>
            <p:spPr bwMode="auto">
              <a:xfrm>
                <a:off x="3486" y="3269"/>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Line 11"/>
              <p:cNvSpPr>
                <a:spLocks noChangeShapeType="1"/>
              </p:cNvSpPr>
              <p:nvPr/>
            </p:nvSpPr>
            <p:spPr bwMode="auto">
              <a:xfrm>
                <a:off x="9246" y="3269"/>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 name="Rectangle 12"/>
            <p:cNvSpPr>
              <a:spLocks noChangeArrowheads="1"/>
            </p:cNvSpPr>
            <p:nvPr/>
          </p:nvSpPr>
          <p:spPr bwMode="auto">
            <a:xfrm>
              <a:off x="3021" y="3582"/>
              <a:ext cx="900" cy="406"/>
            </a:xfrm>
            <a:prstGeom prst="rect">
              <a:avLst/>
            </a:prstGeom>
            <a:solidFill>
              <a:srgbClr val="FFFF00"/>
            </a:solidFill>
            <a:ln w="9525">
              <a:solidFill>
                <a:schemeClr val="tx1"/>
              </a:solidFill>
              <a:miter lim="800000"/>
              <a:headEnd/>
              <a:tailEnd/>
            </a:ln>
            <a:extLst/>
          </p:spPr>
          <p:txBody>
            <a:bodyPr lIns="18000" tIns="10800" rIns="18000" bIns="10800"/>
            <a:lstStyle/>
            <a:p>
              <a:pPr algn="ctr">
                <a:defRPr/>
              </a:pPr>
              <a:r>
                <a:rPr kumimoji="1" lang="zh-CN" altLang="en-US" sz="2000" dirty="0">
                  <a:effectLst>
                    <a:outerShdw blurRad="38100" dist="38100" dir="2700000" algn="tl">
                      <a:srgbClr val="C0C0C0"/>
                    </a:outerShdw>
                  </a:effectLst>
                  <a:latin typeface="Arial" charset="0"/>
                </a:rPr>
                <a:t>笔筒</a:t>
              </a:r>
            </a:p>
          </p:txBody>
        </p:sp>
        <p:sp>
          <p:nvSpPr>
            <p:cNvPr id="58" name="Rectangle 13"/>
            <p:cNvSpPr>
              <a:spLocks noChangeArrowheads="1"/>
            </p:cNvSpPr>
            <p:nvPr/>
          </p:nvSpPr>
          <p:spPr bwMode="auto">
            <a:xfrm>
              <a:off x="4386" y="4444"/>
              <a:ext cx="765" cy="378"/>
            </a:xfrm>
            <a:prstGeom prst="rect">
              <a:avLst/>
            </a:prstGeom>
            <a:solidFill>
              <a:srgbClr val="FFCC00"/>
            </a:solidFill>
            <a:ln w="9525">
              <a:solidFill>
                <a:schemeClr val="tx1"/>
              </a:solidFill>
              <a:miter lim="800000"/>
              <a:headEnd/>
              <a:tailEnd/>
            </a:ln>
            <a:extLst/>
          </p:spPr>
          <p:txBody>
            <a:bodyPr lIns="18000" tIns="10800" rIns="18000" bIns="10800"/>
            <a:lstStyle/>
            <a:p>
              <a:pPr algn="ctr">
                <a:defRPr/>
              </a:pPr>
              <a:r>
                <a:rPr kumimoji="1" lang="zh-CN" altLang="en-US" sz="2000" dirty="0">
                  <a:effectLst>
                    <a:outerShdw blurRad="38100" dist="38100" dir="2700000" algn="tl">
                      <a:srgbClr val="C0C0C0"/>
                    </a:outerShdw>
                  </a:effectLst>
                  <a:latin typeface="Arial" charset="0"/>
                </a:rPr>
                <a:t>笔油墨</a:t>
              </a:r>
            </a:p>
          </p:txBody>
        </p:sp>
        <p:sp>
          <p:nvSpPr>
            <p:cNvPr id="59" name="Rectangle 14"/>
            <p:cNvSpPr>
              <a:spLocks noChangeArrowheads="1"/>
            </p:cNvSpPr>
            <p:nvPr/>
          </p:nvSpPr>
          <p:spPr bwMode="auto">
            <a:xfrm>
              <a:off x="5826" y="4433"/>
              <a:ext cx="765" cy="378"/>
            </a:xfrm>
            <a:prstGeom prst="rect">
              <a:avLst/>
            </a:prstGeom>
            <a:solidFill>
              <a:srgbClr val="FFCC00"/>
            </a:solidFill>
            <a:ln w="9525">
              <a:solidFill>
                <a:schemeClr val="tx1"/>
              </a:solidFill>
              <a:miter lim="800000"/>
              <a:headEnd/>
              <a:tailEnd/>
            </a:ln>
            <a:extLst/>
          </p:spPr>
          <p:txBody>
            <a:bodyPr lIns="18000" tIns="10800" rIns="18000" bIns="10800"/>
            <a:lstStyle/>
            <a:p>
              <a:pPr algn="ctr">
                <a:defRPr/>
              </a:pPr>
              <a:r>
                <a:rPr kumimoji="1" lang="zh-CN" altLang="en-US" sz="2000">
                  <a:effectLst>
                    <a:outerShdw blurRad="38100" dist="38100" dir="2700000" algn="tl">
                      <a:srgbClr val="C0C0C0"/>
                    </a:outerShdw>
                  </a:effectLst>
                  <a:latin typeface="Arial" charset="0"/>
                </a:rPr>
                <a:t>笔芯头</a:t>
              </a:r>
            </a:p>
          </p:txBody>
        </p:sp>
        <p:sp>
          <p:nvSpPr>
            <p:cNvPr id="60" name="Rectangle 15"/>
            <p:cNvSpPr>
              <a:spLocks noChangeArrowheads="1"/>
            </p:cNvSpPr>
            <p:nvPr/>
          </p:nvSpPr>
          <p:spPr bwMode="auto">
            <a:xfrm>
              <a:off x="7251" y="4418"/>
              <a:ext cx="765" cy="378"/>
            </a:xfrm>
            <a:prstGeom prst="rect">
              <a:avLst/>
            </a:prstGeom>
            <a:solidFill>
              <a:srgbClr val="FFCC00"/>
            </a:solidFill>
            <a:ln w="9525">
              <a:solidFill>
                <a:schemeClr val="tx1"/>
              </a:solidFill>
              <a:miter lim="800000"/>
              <a:headEnd/>
              <a:tailEnd/>
            </a:ln>
            <a:extLst/>
          </p:spPr>
          <p:txBody>
            <a:bodyPr lIns="18000" tIns="10800" rIns="18000" bIns="10800"/>
            <a:lstStyle/>
            <a:p>
              <a:pPr algn="ctr">
                <a:defRPr/>
              </a:pPr>
              <a:r>
                <a:rPr kumimoji="1" lang="zh-CN" altLang="en-US" sz="2000">
                  <a:effectLst>
                    <a:outerShdw blurRad="38100" dist="38100" dir="2700000" algn="tl">
                      <a:srgbClr val="C0C0C0"/>
                    </a:outerShdw>
                  </a:effectLst>
                  <a:latin typeface="Arial" charset="0"/>
                </a:rPr>
                <a:t>笔芯杆</a:t>
              </a:r>
            </a:p>
          </p:txBody>
        </p:sp>
        <p:grpSp>
          <p:nvGrpSpPr>
            <p:cNvPr id="10253" name="Group 16"/>
            <p:cNvGrpSpPr>
              <a:grpSpLocks/>
            </p:cNvGrpSpPr>
            <p:nvPr/>
          </p:nvGrpSpPr>
          <p:grpSpPr bwMode="auto">
            <a:xfrm>
              <a:off x="4726" y="4005"/>
              <a:ext cx="2910" cy="420"/>
              <a:chOff x="4726" y="4005"/>
              <a:chExt cx="2910" cy="420"/>
            </a:xfrm>
          </p:grpSpPr>
          <p:sp>
            <p:nvSpPr>
              <p:cNvPr id="10255" name="Line 17"/>
              <p:cNvSpPr>
                <a:spLocks noChangeShapeType="1"/>
              </p:cNvSpPr>
              <p:nvPr/>
            </p:nvSpPr>
            <p:spPr bwMode="auto">
              <a:xfrm flipV="1">
                <a:off x="4726" y="4201"/>
                <a:ext cx="0"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6" name="Line 18"/>
              <p:cNvSpPr>
                <a:spLocks noChangeShapeType="1"/>
              </p:cNvSpPr>
              <p:nvPr/>
            </p:nvSpPr>
            <p:spPr bwMode="auto">
              <a:xfrm>
                <a:off x="4726" y="4201"/>
                <a:ext cx="29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7" name="Line 19"/>
              <p:cNvSpPr>
                <a:spLocks noChangeShapeType="1"/>
              </p:cNvSpPr>
              <p:nvPr/>
            </p:nvSpPr>
            <p:spPr bwMode="auto">
              <a:xfrm flipV="1">
                <a:off x="6196" y="4005"/>
                <a:ext cx="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8" name="Line 20"/>
              <p:cNvSpPr>
                <a:spLocks noChangeShapeType="1"/>
              </p:cNvSpPr>
              <p:nvPr/>
            </p:nvSpPr>
            <p:spPr bwMode="auto">
              <a:xfrm flipV="1">
                <a:off x="7621" y="4192"/>
                <a:ext cx="0"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2" name="Rectangle 21"/>
            <p:cNvSpPr>
              <a:spLocks noChangeArrowheads="1"/>
            </p:cNvSpPr>
            <p:nvPr/>
          </p:nvSpPr>
          <p:spPr bwMode="auto">
            <a:xfrm>
              <a:off x="8811" y="3546"/>
              <a:ext cx="900" cy="407"/>
            </a:xfrm>
            <a:prstGeom prst="rect">
              <a:avLst/>
            </a:prstGeom>
            <a:solidFill>
              <a:srgbClr val="FFFF00"/>
            </a:solidFill>
            <a:ln w="9525">
              <a:solidFill>
                <a:schemeClr val="tx1"/>
              </a:solidFill>
              <a:miter lim="800000"/>
              <a:headEnd/>
              <a:tailEnd/>
            </a:ln>
            <a:extLst/>
          </p:spPr>
          <p:txBody>
            <a:bodyPr lIns="18000" tIns="10800" rIns="18000" bIns="10800"/>
            <a:lstStyle/>
            <a:p>
              <a:pPr algn="ctr">
                <a:defRPr/>
              </a:pPr>
              <a:r>
                <a:rPr kumimoji="1" lang="zh-CN" altLang="en-US" sz="2000">
                  <a:effectLst>
                    <a:outerShdw blurRad="38100" dist="38100" dir="2700000" algn="tl">
                      <a:srgbClr val="C0C0C0"/>
                    </a:outerShdw>
                  </a:effectLst>
                  <a:latin typeface="Arial" charset="0"/>
                </a:rPr>
                <a:t>笔帽</a:t>
              </a:r>
            </a:p>
          </p:txBody>
        </p:sp>
      </p:grpSp>
      <p:sp>
        <p:nvSpPr>
          <p:cNvPr id="10245"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24"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3091690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1+#ppt_w/2"/>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1676400"/>
            <a:ext cx="8229600" cy="3886200"/>
          </a:xfrm>
        </p:spPr>
        <p:txBody>
          <a:bodyPr/>
          <a:lstStyle/>
          <a:p>
            <a:pPr algn="just" eaLnBrk="1" hangingPunct="1">
              <a:buClr>
                <a:schemeClr val="tx1"/>
              </a:buClr>
              <a:buFont typeface="Marlett" pitchFamily="2" charset="2"/>
              <a:buChar char="2"/>
            </a:pPr>
            <a:r>
              <a:rPr lang="zh-CN" altLang="en-US" sz="2800" b="1" smtClean="0">
                <a:latin typeface="Times New Roman" panose="02020603050405020304" pitchFamily="18" charset="0"/>
              </a:rPr>
              <a:t>物料清单</a:t>
            </a:r>
          </a:p>
          <a:p>
            <a:pPr lvl="1" eaLnBrk="1" hangingPunct="1">
              <a:spcBef>
                <a:spcPct val="50000"/>
              </a:spcBef>
              <a:buClr>
                <a:schemeClr val="tx1"/>
              </a:buClr>
              <a:buFont typeface="Marlett" pitchFamily="2" charset="2"/>
              <a:buChar char="2"/>
            </a:pPr>
            <a:r>
              <a:rPr lang="zh-CN" altLang="en-US" sz="2400" smtClean="0">
                <a:latin typeface="Times New Roman" panose="02020603050405020304" pitchFamily="18" charset="0"/>
              </a:rPr>
              <a:t>物料清单：</a:t>
            </a:r>
            <a:r>
              <a:rPr lang="en-US" altLang="zh-CN" sz="2400" smtClean="0">
                <a:latin typeface="Times New Roman" panose="02020603050405020304" pitchFamily="18" charset="0"/>
              </a:rPr>
              <a:t>BOM—Bill Of Materials</a:t>
            </a:r>
            <a:r>
              <a:rPr lang="zh-CN" altLang="en-US" sz="2400" smtClean="0">
                <a:latin typeface="Times New Roman" panose="02020603050405020304" pitchFamily="18" charset="0"/>
              </a:rPr>
              <a:t>，定义产品结构的技术文件，也称产品结构表、产品明细表、产品结构树。</a:t>
            </a:r>
          </a:p>
        </p:txBody>
      </p:sp>
      <p:grpSp>
        <p:nvGrpSpPr>
          <p:cNvPr id="166916" name="Group 4"/>
          <p:cNvGrpSpPr>
            <a:grpSpLocks/>
          </p:cNvGrpSpPr>
          <p:nvPr/>
        </p:nvGrpSpPr>
        <p:grpSpPr bwMode="auto">
          <a:xfrm>
            <a:off x="914400" y="3657600"/>
            <a:ext cx="5791200" cy="2854325"/>
            <a:chOff x="2601" y="12675"/>
            <a:chExt cx="8354" cy="2696"/>
          </a:xfrm>
        </p:grpSpPr>
        <p:grpSp>
          <p:nvGrpSpPr>
            <p:cNvPr id="11275" name="Group 5"/>
            <p:cNvGrpSpPr>
              <a:grpSpLocks/>
            </p:cNvGrpSpPr>
            <p:nvPr/>
          </p:nvGrpSpPr>
          <p:grpSpPr bwMode="auto">
            <a:xfrm>
              <a:off x="9875" y="12675"/>
              <a:ext cx="1080" cy="2652"/>
              <a:chOff x="10440" y="4092"/>
              <a:chExt cx="1080" cy="2652"/>
            </a:xfrm>
          </p:grpSpPr>
          <p:sp>
            <p:nvSpPr>
              <p:cNvPr id="11307" name="Line 6"/>
              <p:cNvSpPr>
                <a:spLocks noChangeShapeType="1"/>
              </p:cNvSpPr>
              <p:nvPr/>
            </p:nvSpPr>
            <p:spPr bwMode="auto">
              <a:xfrm>
                <a:off x="10620" y="409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Line 7"/>
              <p:cNvSpPr>
                <a:spLocks noChangeShapeType="1"/>
              </p:cNvSpPr>
              <p:nvPr/>
            </p:nvSpPr>
            <p:spPr bwMode="auto">
              <a:xfrm>
                <a:off x="10620" y="487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8"/>
              <p:cNvSpPr>
                <a:spLocks noChangeShapeType="1"/>
              </p:cNvSpPr>
              <p:nvPr/>
            </p:nvSpPr>
            <p:spPr bwMode="auto">
              <a:xfrm>
                <a:off x="10620" y="580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9"/>
              <p:cNvSpPr>
                <a:spLocks noChangeShapeType="1"/>
              </p:cNvSpPr>
              <p:nvPr/>
            </p:nvSpPr>
            <p:spPr bwMode="auto">
              <a:xfrm>
                <a:off x="10620" y="674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Text Box 10"/>
              <p:cNvSpPr txBox="1">
                <a:spLocks noChangeArrowheads="1"/>
              </p:cNvSpPr>
              <p:nvPr/>
            </p:nvSpPr>
            <p:spPr bwMode="auto">
              <a:xfrm>
                <a:off x="10440" y="4248"/>
                <a:ext cx="900" cy="468"/>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1" lang="en-US" altLang="zh-CN" sz="1400" b="1">
                    <a:latin typeface="Times New Roman" panose="02020603050405020304" pitchFamily="18" charset="0"/>
                  </a:rPr>
                  <a:t>0</a:t>
                </a:r>
                <a:r>
                  <a:rPr kumimoji="1" lang="zh-CN" altLang="en-US" sz="1400" b="1">
                    <a:latin typeface="Times New Roman" panose="02020603050405020304" pitchFamily="18" charset="0"/>
                  </a:rPr>
                  <a:t>级</a:t>
                </a:r>
              </a:p>
            </p:txBody>
          </p:sp>
          <p:sp>
            <p:nvSpPr>
              <p:cNvPr id="11312" name="Text Box 11"/>
              <p:cNvSpPr txBox="1">
                <a:spLocks noChangeArrowheads="1"/>
              </p:cNvSpPr>
              <p:nvPr/>
            </p:nvSpPr>
            <p:spPr bwMode="auto">
              <a:xfrm>
                <a:off x="10440" y="5184"/>
                <a:ext cx="900" cy="468"/>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1" lang="en-US" altLang="zh-CN" sz="1400" b="1">
                    <a:latin typeface="Times New Roman" panose="02020603050405020304" pitchFamily="18" charset="0"/>
                  </a:rPr>
                  <a:t>1</a:t>
                </a:r>
                <a:r>
                  <a:rPr kumimoji="1" lang="zh-CN" altLang="en-US" sz="1400" b="1">
                    <a:latin typeface="Times New Roman" panose="02020603050405020304" pitchFamily="18" charset="0"/>
                  </a:rPr>
                  <a:t>级</a:t>
                </a:r>
              </a:p>
            </p:txBody>
          </p:sp>
          <p:sp>
            <p:nvSpPr>
              <p:cNvPr id="11313" name="Text Box 12"/>
              <p:cNvSpPr txBox="1">
                <a:spLocks noChangeArrowheads="1"/>
              </p:cNvSpPr>
              <p:nvPr/>
            </p:nvSpPr>
            <p:spPr bwMode="auto">
              <a:xfrm>
                <a:off x="10440" y="6120"/>
                <a:ext cx="900" cy="468"/>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1" lang="en-US" altLang="zh-CN" sz="1400" b="1">
                    <a:latin typeface="Times New Roman" panose="02020603050405020304" pitchFamily="18" charset="0"/>
                  </a:rPr>
                  <a:t>2</a:t>
                </a:r>
                <a:r>
                  <a:rPr kumimoji="1" lang="zh-CN" altLang="en-US" sz="1400" b="1">
                    <a:latin typeface="Times New Roman" panose="02020603050405020304" pitchFamily="18" charset="0"/>
                  </a:rPr>
                  <a:t>级</a:t>
                </a:r>
              </a:p>
            </p:txBody>
          </p:sp>
          <p:sp>
            <p:nvSpPr>
              <p:cNvPr id="11314" name="Line 13"/>
              <p:cNvSpPr>
                <a:spLocks noChangeShapeType="1"/>
              </p:cNvSpPr>
              <p:nvPr/>
            </p:nvSpPr>
            <p:spPr bwMode="auto">
              <a:xfrm>
                <a:off x="11160" y="4092"/>
                <a:ext cx="0" cy="7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5" name="Line 14"/>
              <p:cNvSpPr>
                <a:spLocks noChangeShapeType="1"/>
              </p:cNvSpPr>
              <p:nvPr/>
            </p:nvSpPr>
            <p:spPr bwMode="auto">
              <a:xfrm>
                <a:off x="11160" y="4872"/>
                <a:ext cx="0" cy="9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6" name="Line 15"/>
              <p:cNvSpPr>
                <a:spLocks noChangeShapeType="1"/>
              </p:cNvSpPr>
              <p:nvPr/>
            </p:nvSpPr>
            <p:spPr bwMode="auto">
              <a:xfrm>
                <a:off x="11160" y="5808"/>
                <a:ext cx="0" cy="9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76" name="Group 16"/>
            <p:cNvGrpSpPr>
              <a:grpSpLocks/>
            </p:cNvGrpSpPr>
            <p:nvPr/>
          </p:nvGrpSpPr>
          <p:grpSpPr bwMode="auto">
            <a:xfrm>
              <a:off x="2601" y="12703"/>
              <a:ext cx="7350" cy="2668"/>
              <a:chOff x="1716" y="12702"/>
              <a:chExt cx="7350" cy="2668"/>
            </a:xfrm>
          </p:grpSpPr>
          <p:sp>
            <p:nvSpPr>
              <p:cNvPr id="166929" name="Rectangle 17"/>
              <p:cNvSpPr>
                <a:spLocks noChangeArrowheads="1"/>
              </p:cNvSpPr>
              <p:nvPr/>
            </p:nvSpPr>
            <p:spPr bwMode="auto">
              <a:xfrm>
                <a:off x="4462" y="12702"/>
                <a:ext cx="900" cy="468"/>
              </a:xfrm>
              <a:prstGeom prst="rect">
                <a:avLst/>
              </a:prstGeom>
              <a:solidFill>
                <a:srgbClr val="99FFCC"/>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A</a:t>
                </a:r>
              </a:p>
            </p:txBody>
          </p:sp>
          <p:sp>
            <p:nvSpPr>
              <p:cNvPr id="11278" name="Line 18"/>
              <p:cNvSpPr>
                <a:spLocks noChangeShapeType="1"/>
              </p:cNvSpPr>
              <p:nvPr/>
            </p:nvSpPr>
            <p:spPr bwMode="auto">
              <a:xfrm>
                <a:off x="4911" y="1317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19"/>
              <p:cNvSpPr>
                <a:spLocks noChangeShapeType="1"/>
              </p:cNvSpPr>
              <p:nvPr/>
            </p:nvSpPr>
            <p:spPr bwMode="auto">
              <a:xfrm flipV="1">
                <a:off x="2721" y="1349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20"/>
              <p:cNvSpPr>
                <a:spLocks noChangeShapeType="1"/>
              </p:cNvSpPr>
              <p:nvPr/>
            </p:nvSpPr>
            <p:spPr bwMode="auto">
              <a:xfrm>
                <a:off x="7581" y="13497"/>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81" name="Group 21"/>
              <p:cNvGrpSpPr>
                <a:grpSpLocks/>
              </p:cNvGrpSpPr>
              <p:nvPr/>
            </p:nvGrpSpPr>
            <p:grpSpPr bwMode="auto">
              <a:xfrm>
                <a:off x="1716" y="13795"/>
                <a:ext cx="1965" cy="1575"/>
                <a:chOff x="1716" y="13795"/>
                <a:chExt cx="1965" cy="1575"/>
              </a:xfrm>
            </p:grpSpPr>
            <p:sp>
              <p:nvSpPr>
                <p:cNvPr id="166934" name="Rectangle 22"/>
                <p:cNvSpPr>
                  <a:spLocks noChangeArrowheads="1"/>
                </p:cNvSpPr>
                <p:nvPr/>
              </p:nvSpPr>
              <p:spPr bwMode="auto">
                <a:xfrm>
                  <a:off x="2286" y="13797"/>
                  <a:ext cx="900" cy="468"/>
                </a:xfrm>
                <a:prstGeom prst="rect">
                  <a:avLst/>
                </a:prstGeom>
                <a:solidFill>
                  <a:srgbClr val="FFFF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B×1</a:t>
                  </a:r>
                </a:p>
              </p:txBody>
            </p:sp>
            <p:sp>
              <p:nvSpPr>
                <p:cNvPr id="166935" name="Rectangle 23"/>
                <p:cNvSpPr>
                  <a:spLocks noChangeArrowheads="1"/>
                </p:cNvSpPr>
                <p:nvPr/>
              </p:nvSpPr>
              <p:spPr bwMode="auto">
                <a:xfrm>
                  <a:off x="1716" y="14887"/>
                  <a:ext cx="900" cy="468"/>
                </a:xfrm>
                <a:prstGeom prst="rect">
                  <a:avLst/>
                </a:prstGeom>
                <a:solidFill>
                  <a:srgbClr val="FFCC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E×3</a:t>
                  </a:r>
                </a:p>
              </p:txBody>
            </p:sp>
            <p:sp>
              <p:nvSpPr>
                <p:cNvPr id="166936" name="Rectangle 24"/>
                <p:cNvSpPr>
                  <a:spLocks noChangeArrowheads="1"/>
                </p:cNvSpPr>
                <p:nvPr/>
              </p:nvSpPr>
              <p:spPr bwMode="auto">
                <a:xfrm>
                  <a:off x="2781" y="14902"/>
                  <a:ext cx="900" cy="468"/>
                </a:xfrm>
                <a:prstGeom prst="rect">
                  <a:avLst/>
                </a:prstGeom>
                <a:solidFill>
                  <a:srgbClr val="FFCC00"/>
                </a:solidFill>
                <a:ln w="9525">
                  <a:solidFill>
                    <a:srgbClr val="000000"/>
                  </a:solidFill>
                  <a:miter lim="800000"/>
                  <a:headEnd/>
                  <a:tailEnd/>
                </a:ln>
              </p:spPr>
              <p:txBody>
                <a:bodyPr/>
                <a:lstStyle/>
                <a:p>
                  <a:pPr algn="ctr">
                    <a:defRPr/>
                  </a:pPr>
                  <a:r>
                    <a:rPr kumimoji="1" lang="en-US" altLang="zh-CN" sz="1400" dirty="0">
                      <a:effectLst>
                        <a:outerShdw blurRad="38100" dist="38100" dir="2700000" algn="tl">
                          <a:srgbClr val="FFFFFF"/>
                        </a:outerShdw>
                      </a:effectLst>
                      <a:latin typeface="Times New Roman" pitchFamily="18" charset="0"/>
                    </a:rPr>
                    <a:t>F×2</a:t>
                  </a:r>
                </a:p>
              </p:txBody>
            </p:sp>
            <p:sp>
              <p:nvSpPr>
                <p:cNvPr id="11303" name="Line 25"/>
                <p:cNvSpPr>
                  <a:spLocks noChangeShapeType="1"/>
                </p:cNvSpPr>
                <p:nvPr/>
              </p:nvSpPr>
              <p:spPr bwMode="auto">
                <a:xfrm flipV="1">
                  <a:off x="2166" y="14579"/>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Line 26"/>
                <p:cNvSpPr>
                  <a:spLocks noChangeShapeType="1"/>
                </p:cNvSpPr>
                <p:nvPr/>
              </p:nvSpPr>
              <p:spPr bwMode="auto">
                <a:xfrm>
                  <a:off x="3216" y="1459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27"/>
                <p:cNvSpPr>
                  <a:spLocks noChangeShapeType="1"/>
                </p:cNvSpPr>
                <p:nvPr/>
              </p:nvSpPr>
              <p:spPr bwMode="auto">
                <a:xfrm flipV="1">
                  <a:off x="2721" y="1427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28"/>
                <p:cNvSpPr>
                  <a:spLocks noChangeShapeType="1"/>
                </p:cNvSpPr>
                <p:nvPr/>
              </p:nvSpPr>
              <p:spPr bwMode="auto">
                <a:xfrm>
                  <a:off x="2161" y="14593"/>
                  <a:ext cx="1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82" name="Group 29"/>
              <p:cNvGrpSpPr>
                <a:grpSpLocks/>
              </p:cNvGrpSpPr>
              <p:nvPr/>
            </p:nvGrpSpPr>
            <p:grpSpPr bwMode="auto">
              <a:xfrm>
                <a:off x="6141" y="13793"/>
                <a:ext cx="2925" cy="1577"/>
                <a:chOff x="6141" y="13793"/>
                <a:chExt cx="2925" cy="1577"/>
              </a:xfrm>
            </p:grpSpPr>
            <p:sp>
              <p:nvSpPr>
                <p:cNvPr id="166942" name="Rectangle 30"/>
                <p:cNvSpPr>
                  <a:spLocks noChangeArrowheads="1"/>
                </p:cNvSpPr>
                <p:nvPr/>
              </p:nvSpPr>
              <p:spPr bwMode="auto">
                <a:xfrm>
                  <a:off x="7136" y="13793"/>
                  <a:ext cx="898" cy="468"/>
                </a:xfrm>
                <a:prstGeom prst="rect">
                  <a:avLst/>
                </a:prstGeom>
                <a:solidFill>
                  <a:srgbClr val="FFFF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D×2</a:t>
                  </a:r>
                </a:p>
              </p:txBody>
            </p:sp>
            <p:sp>
              <p:nvSpPr>
                <p:cNvPr id="166943" name="Rectangle 31"/>
                <p:cNvSpPr>
                  <a:spLocks noChangeArrowheads="1"/>
                </p:cNvSpPr>
                <p:nvPr/>
              </p:nvSpPr>
              <p:spPr bwMode="auto">
                <a:xfrm>
                  <a:off x="6149" y="14901"/>
                  <a:ext cx="900" cy="468"/>
                </a:xfrm>
                <a:prstGeom prst="rect">
                  <a:avLst/>
                </a:prstGeom>
                <a:solidFill>
                  <a:srgbClr val="FFCC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H×2</a:t>
                  </a:r>
                </a:p>
              </p:txBody>
            </p:sp>
            <p:sp>
              <p:nvSpPr>
                <p:cNvPr id="166944" name="Rectangle 32"/>
                <p:cNvSpPr>
                  <a:spLocks noChangeArrowheads="1"/>
                </p:cNvSpPr>
                <p:nvPr/>
              </p:nvSpPr>
              <p:spPr bwMode="auto">
                <a:xfrm>
                  <a:off x="7159" y="14902"/>
                  <a:ext cx="898" cy="468"/>
                </a:xfrm>
                <a:prstGeom prst="rect">
                  <a:avLst/>
                </a:prstGeom>
                <a:solidFill>
                  <a:srgbClr val="FFCC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F×1</a:t>
                  </a:r>
                </a:p>
              </p:txBody>
            </p:sp>
            <p:sp>
              <p:nvSpPr>
                <p:cNvPr id="166945" name="Rectangle 33"/>
                <p:cNvSpPr>
                  <a:spLocks noChangeArrowheads="1"/>
                </p:cNvSpPr>
                <p:nvPr/>
              </p:nvSpPr>
              <p:spPr bwMode="auto">
                <a:xfrm>
                  <a:off x="8169" y="14899"/>
                  <a:ext cx="898" cy="469"/>
                </a:xfrm>
                <a:prstGeom prst="rect">
                  <a:avLst/>
                </a:prstGeom>
                <a:solidFill>
                  <a:srgbClr val="FFCC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I×1</a:t>
                  </a:r>
                </a:p>
              </p:txBody>
            </p:sp>
            <p:sp>
              <p:nvSpPr>
                <p:cNvPr id="11296" name="Line 34"/>
                <p:cNvSpPr>
                  <a:spLocks noChangeShapeType="1"/>
                </p:cNvSpPr>
                <p:nvPr/>
              </p:nvSpPr>
              <p:spPr bwMode="auto">
                <a:xfrm>
                  <a:off x="6621" y="1458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35"/>
                <p:cNvSpPr>
                  <a:spLocks noChangeShapeType="1"/>
                </p:cNvSpPr>
                <p:nvPr/>
              </p:nvSpPr>
              <p:spPr bwMode="auto">
                <a:xfrm flipH="1">
                  <a:off x="7596" y="14278"/>
                  <a:ext cx="0" cy="6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36"/>
                <p:cNvSpPr>
                  <a:spLocks noChangeShapeType="1"/>
                </p:cNvSpPr>
                <p:nvPr/>
              </p:nvSpPr>
              <p:spPr bwMode="auto">
                <a:xfrm>
                  <a:off x="8631" y="14579"/>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37"/>
                <p:cNvSpPr>
                  <a:spLocks noChangeShapeType="1"/>
                </p:cNvSpPr>
                <p:nvPr/>
              </p:nvSpPr>
              <p:spPr bwMode="auto">
                <a:xfrm>
                  <a:off x="6616" y="14565"/>
                  <a:ext cx="20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83" name="Line 38"/>
              <p:cNvSpPr>
                <a:spLocks noChangeShapeType="1"/>
              </p:cNvSpPr>
              <p:nvPr/>
            </p:nvSpPr>
            <p:spPr bwMode="auto">
              <a:xfrm>
                <a:off x="2716" y="13499"/>
                <a:ext cx="48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284" name="Group 39"/>
              <p:cNvGrpSpPr>
                <a:grpSpLocks/>
              </p:cNvGrpSpPr>
              <p:nvPr/>
            </p:nvGrpSpPr>
            <p:grpSpPr bwMode="auto">
              <a:xfrm>
                <a:off x="3921" y="13794"/>
                <a:ext cx="1950" cy="1561"/>
                <a:chOff x="3921" y="13794"/>
                <a:chExt cx="1950" cy="1561"/>
              </a:xfrm>
            </p:grpSpPr>
            <p:sp>
              <p:nvSpPr>
                <p:cNvPr id="166952" name="Rectangle 40"/>
                <p:cNvSpPr>
                  <a:spLocks noChangeArrowheads="1"/>
                </p:cNvSpPr>
                <p:nvPr/>
              </p:nvSpPr>
              <p:spPr bwMode="auto">
                <a:xfrm>
                  <a:off x="4457" y="13794"/>
                  <a:ext cx="900" cy="468"/>
                </a:xfrm>
                <a:prstGeom prst="rect">
                  <a:avLst/>
                </a:prstGeom>
                <a:solidFill>
                  <a:srgbClr val="FFFF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C×3</a:t>
                  </a:r>
                </a:p>
              </p:txBody>
            </p:sp>
            <p:sp>
              <p:nvSpPr>
                <p:cNvPr id="166953" name="Rectangle 41"/>
                <p:cNvSpPr>
                  <a:spLocks noChangeArrowheads="1"/>
                </p:cNvSpPr>
                <p:nvPr/>
              </p:nvSpPr>
              <p:spPr bwMode="auto">
                <a:xfrm>
                  <a:off x="3921" y="14887"/>
                  <a:ext cx="900" cy="468"/>
                </a:xfrm>
                <a:prstGeom prst="rect">
                  <a:avLst/>
                </a:prstGeom>
                <a:solidFill>
                  <a:srgbClr val="FFCC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G×1</a:t>
                  </a:r>
                </a:p>
              </p:txBody>
            </p:sp>
            <p:sp>
              <p:nvSpPr>
                <p:cNvPr id="166954" name="Rectangle 42"/>
                <p:cNvSpPr>
                  <a:spLocks noChangeArrowheads="1"/>
                </p:cNvSpPr>
                <p:nvPr/>
              </p:nvSpPr>
              <p:spPr bwMode="auto">
                <a:xfrm>
                  <a:off x="4972" y="14887"/>
                  <a:ext cx="900" cy="468"/>
                </a:xfrm>
                <a:prstGeom prst="rect">
                  <a:avLst/>
                </a:prstGeom>
                <a:solidFill>
                  <a:srgbClr val="FFCC00"/>
                </a:solidFill>
                <a:ln w="9525">
                  <a:solidFill>
                    <a:srgbClr val="000000"/>
                  </a:solidFill>
                  <a:miter lim="800000"/>
                  <a:headEnd/>
                  <a:tailEnd/>
                </a:ln>
              </p:spPr>
              <p:txBody>
                <a:bodyPr/>
                <a:lstStyle/>
                <a:p>
                  <a:pPr algn="ctr">
                    <a:defRPr/>
                  </a:pPr>
                  <a:r>
                    <a:rPr kumimoji="1" lang="en-US" altLang="zh-CN" sz="1400">
                      <a:effectLst>
                        <a:outerShdw blurRad="38100" dist="38100" dir="2700000" algn="tl">
                          <a:srgbClr val="FFFFFF"/>
                        </a:outerShdw>
                      </a:effectLst>
                      <a:latin typeface="Times New Roman" pitchFamily="18" charset="0"/>
                    </a:rPr>
                    <a:t>E×1</a:t>
                  </a:r>
                </a:p>
              </p:txBody>
            </p:sp>
            <p:sp>
              <p:nvSpPr>
                <p:cNvPr id="11288" name="Line 43"/>
                <p:cNvSpPr>
                  <a:spLocks noChangeShapeType="1"/>
                </p:cNvSpPr>
                <p:nvPr/>
              </p:nvSpPr>
              <p:spPr bwMode="auto">
                <a:xfrm flipV="1">
                  <a:off x="4371" y="14559"/>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44"/>
                <p:cNvSpPr>
                  <a:spLocks noChangeShapeType="1"/>
                </p:cNvSpPr>
                <p:nvPr/>
              </p:nvSpPr>
              <p:spPr bwMode="auto">
                <a:xfrm>
                  <a:off x="5451" y="1457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45"/>
                <p:cNvSpPr>
                  <a:spLocks noChangeShapeType="1"/>
                </p:cNvSpPr>
                <p:nvPr/>
              </p:nvSpPr>
              <p:spPr bwMode="auto">
                <a:xfrm>
                  <a:off x="4911" y="142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46"/>
                <p:cNvSpPr>
                  <a:spLocks noChangeShapeType="1"/>
                </p:cNvSpPr>
                <p:nvPr/>
              </p:nvSpPr>
              <p:spPr bwMode="auto">
                <a:xfrm>
                  <a:off x="4366" y="14582"/>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
        <p:nvSpPr>
          <p:cNvPr id="166962" name="Text Box 50"/>
          <p:cNvSpPr txBox="1">
            <a:spLocks noChangeArrowheads="1"/>
          </p:cNvSpPr>
          <p:nvPr/>
        </p:nvSpPr>
        <p:spPr bwMode="auto">
          <a:xfrm>
            <a:off x="7315200" y="4495800"/>
            <a:ext cx="1752600" cy="9159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阶层码：</a:t>
            </a:r>
          </a:p>
          <a:p>
            <a:pPr eaLnBrk="1" hangingPunct="1">
              <a:spcBef>
                <a:spcPct val="0"/>
              </a:spcBef>
              <a:buClrTx/>
              <a:buSzTx/>
              <a:buFontTx/>
              <a:buNone/>
            </a:pPr>
            <a:endParaRPr lang="zh-CN" altLang="en-US" sz="1800" b="1"/>
          </a:p>
          <a:p>
            <a:pPr eaLnBrk="1" hangingPunct="1">
              <a:spcBef>
                <a:spcPct val="0"/>
              </a:spcBef>
              <a:buClrTx/>
              <a:buSzTx/>
              <a:buFontTx/>
              <a:buNone/>
            </a:pPr>
            <a:r>
              <a:rPr lang="en-US" altLang="zh-CN" sz="1800"/>
              <a:t>0-</a:t>
            </a:r>
            <a:r>
              <a:rPr lang="zh-CN" altLang="en-US" sz="1800"/>
              <a:t>表示最终产品</a:t>
            </a:r>
          </a:p>
        </p:txBody>
      </p:sp>
      <p:grpSp>
        <p:nvGrpSpPr>
          <p:cNvPr id="166969" name="Group 57"/>
          <p:cNvGrpSpPr>
            <a:grpSpLocks/>
          </p:cNvGrpSpPr>
          <p:nvPr/>
        </p:nvGrpSpPr>
        <p:grpSpPr bwMode="auto">
          <a:xfrm>
            <a:off x="6324600" y="4038600"/>
            <a:ext cx="914400" cy="1905000"/>
            <a:chOff x="3984" y="2592"/>
            <a:chExt cx="576" cy="1200"/>
          </a:xfrm>
        </p:grpSpPr>
        <p:sp>
          <p:nvSpPr>
            <p:cNvPr id="11272" name="Line 52"/>
            <p:cNvSpPr>
              <a:spLocks noChangeShapeType="1"/>
            </p:cNvSpPr>
            <p:nvPr/>
          </p:nvSpPr>
          <p:spPr bwMode="auto">
            <a:xfrm flipH="1" flipV="1">
              <a:off x="3984" y="2592"/>
              <a:ext cx="576" cy="432"/>
            </a:xfrm>
            <a:prstGeom prst="line">
              <a:avLst/>
            </a:prstGeom>
            <a:noFill/>
            <a:ln w="381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rIns="1890000" anchor="ctr"/>
            <a:lstStyle/>
            <a:p>
              <a:endParaRPr lang="zh-CN" altLang="en-US"/>
            </a:p>
          </p:txBody>
        </p:sp>
        <p:sp>
          <p:nvSpPr>
            <p:cNvPr id="11273" name="Line 53"/>
            <p:cNvSpPr>
              <a:spLocks noChangeShapeType="1"/>
            </p:cNvSpPr>
            <p:nvPr/>
          </p:nvSpPr>
          <p:spPr bwMode="auto">
            <a:xfrm flipH="1">
              <a:off x="3984" y="3024"/>
              <a:ext cx="576" cy="144"/>
            </a:xfrm>
            <a:prstGeom prst="line">
              <a:avLst/>
            </a:prstGeom>
            <a:noFill/>
            <a:ln w="381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rIns="1890000" anchor="ctr"/>
            <a:lstStyle/>
            <a:p>
              <a:endParaRPr lang="zh-CN" altLang="en-US"/>
            </a:p>
          </p:txBody>
        </p:sp>
        <p:sp>
          <p:nvSpPr>
            <p:cNvPr id="11274" name="Line 54"/>
            <p:cNvSpPr>
              <a:spLocks noChangeShapeType="1"/>
            </p:cNvSpPr>
            <p:nvPr/>
          </p:nvSpPr>
          <p:spPr bwMode="auto">
            <a:xfrm flipH="1">
              <a:off x="3984" y="3024"/>
              <a:ext cx="576" cy="768"/>
            </a:xfrm>
            <a:prstGeom prst="line">
              <a:avLst/>
            </a:prstGeom>
            <a:noFill/>
            <a:ln w="381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rIns="1890000" anchor="ctr"/>
            <a:lstStyle/>
            <a:p>
              <a:endParaRPr lang="zh-CN" altLang="en-US"/>
            </a:p>
          </p:txBody>
        </p:sp>
      </p:grpSp>
      <p:sp>
        <p:nvSpPr>
          <p:cNvPr id="11271" name="Rectangle 11"/>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smtClean="0">
                <a:solidFill>
                  <a:srgbClr val="FFFF00"/>
                </a:solidFill>
              </a:rPr>
              <a:t>生产计划体系</a:t>
            </a:r>
            <a:endParaRPr lang="zh-CN" altLang="en-US" sz="1600" b="1" dirty="0">
              <a:solidFill>
                <a:srgbClr val="FFFF00"/>
              </a:solidFill>
            </a:endParaRPr>
          </a:p>
        </p:txBody>
      </p:sp>
      <p:sp>
        <p:nvSpPr>
          <p:cNvPr id="54" name="Rectangle 2"/>
          <p:cNvSpPr txBox="1">
            <a:spLocks noChangeArrowheads="1"/>
          </p:cNvSpPr>
          <p:nvPr/>
        </p:nvSpPr>
        <p:spPr bwMode="auto">
          <a:xfrm>
            <a:off x="304800" y="685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600" b="1" kern="0" dirty="0" smtClean="0">
                <a:solidFill>
                  <a:srgbClr val="FF0000"/>
                </a:solidFill>
                <a:effectLst>
                  <a:outerShdw blurRad="38100" dist="38100" dir="2700000" algn="tl">
                    <a:srgbClr val="C0C0C0"/>
                  </a:outerShdw>
                </a:effectLst>
                <a:latin typeface="Times New Roman" pitchFamily="18" charset="0"/>
              </a:rPr>
              <a:t>5.1 </a:t>
            </a:r>
            <a:r>
              <a:rPr lang="zh-CN" altLang="en-US" sz="3600" b="1" kern="0" dirty="0" smtClean="0">
                <a:solidFill>
                  <a:srgbClr val="FF0000"/>
                </a:solidFill>
                <a:effectLst>
                  <a:outerShdw blurRad="38100" dist="38100" dir="2700000" algn="tl">
                    <a:srgbClr val="C0C0C0"/>
                  </a:outerShdw>
                </a:effectLst>
                <a:latin typeface="Times New Roman" pitchFamily="18" charset="0"/>
              </a:rPr>
              <a:t>基本概念</a:t>
            </a:r>
          </a:p>
        </p:txBody>
      </p:sp>
    </p:spTree>
    <p:extLst>
      <p:ext uri="{BB962C8B-B14F-4D97-AF65-F5344CB8AC3E}">
        <p14:creationId xmlns:p14="http://schemas.microsoft.com/office/powerpoint/2010/main" val="259060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additive="base">
                                        <p:cTn id="7" dur="500" fill="hold"/>
                                        <p:tgtEl>
                                          <p:spTgt spid="166916"/>
                                        </p:tgtEl>
                                        <p:attrNameLst>
                                          <p:attrName>ppt_x</p:attrName>
                                        </p:attrNameLst>
                                      </p:cBhvr>
                                      <p:tavLst>
                                        <p:tav tm="0">
                                          <p:val>
                                            <p:strVal val="1+#ppt_w/2"/>
                                          </p:val>
                                        </p:tav>
                                        <p:tav tm="100000">
                                          <p:val>
                                            <p:strVal val="#ppt_x"/>
                                          </p:val>
                                        </p:tav>
                                      </p:tavLst>
                                    </p:anim>
                                    <p:anim calcmode="lin" valueType="num">
                                      <p:cBhvr additive="base">
                                        <p:cTn id="8" dur="500" fill="hold"/>
                                        <p:tgtEl>
                                          <p:spTgt spid="1669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166969"/>
                                        </p:tgtEl>
                                        <p:attrNameLst>
                                          <p:attrName>style.visibility</p:attrName>
                                        </p:attrNameLst>
                                      </p:cBhvr>
                                      <p:to>
                                        <p:strVal val="visible"/>
                                      </p:to>
                                    </p:set>
                                    <p:animEffect transition="in" filter="slide(fromRight)">
                                      <p:cBhvr>
                                        <p:cTn id="13" dur="500"/>
                                        <p:tgtEl>
                                          <p:spTgt spid="166969"/>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66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62"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6727</TotalTime>
  <Words>4345</Words>
  <Application>Microsoft Office PowerPoint</Application>
  <PresentationFormat>全屏显示(4:3)</PresentationFormat>
  <Paragraphs>788</Paragraphs>
  <Slides>53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2" baseType="lpstr">
      <vt:lpstr>宋体</vt:lpstr>
      <vt:lpstr>Arial</vt:lpstr>
      <vt:lpstr>Arial Black</vt:lpstr>
      <vt:lpstr>Calibri</vt:lpstr>
      <vt:lpstr>Marlett</vt:lpstr>
      <vt:lpstr>Times New Roman</vt:lpstr>
      <vt:lpstr>Wingdings</vt:lpstr>
      <vt:lpstr>Pixel</vt:lpstr>
      <vt:lpstr>Visio</vt:lpstr>
      <vt:lpstr>课程内容体系</vt:lpstr>
      <vt:lpstr>5. 物料需求计划</vt:lpstr>
      <vt:lpstr>5. 物料需求计划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物料及物料清单</vt:lpstr>
      <vt:lpstr>PowerPoint 演示文稿</vt:lpstr>
      <vt:lpstr>PowerPoint 演示文稿</vt:lpstr>
      <vt:lpstr>独立需求与相关需求</vt:lpstr>
      <vt:lpstr>5.2 物料需求计划是什么？为什么做？</vt:lpstr>
      <vt:lpstr>5.2 物料需求计划是什么？为什么做？</vt:lpstr>
      <vt:lpstr>5.2 物料需求计划是什么？为什么做？</vt:lpstr>
      <vt:lpstr>5.2 物料需求计划是什么？为什么做？</vt:lpstr>
      <vt:lpstr>5.3 MRP的输入、输出逻辑</vt:lpstr>
      <vt:lpstr>5.4 MRP报表</vt:lpstr>
      <vt:lpstr>5.5 MRP的计算方法</vt:lpstr>
      <vt:lpstr>5.5 MRP的计算方法</vt:lpstr>
      <vt:lpstr>5.6 MRP的报表运算</vt:lpstr>
      <vt:lpstr>5.6 MRP的报表运算</vt:lpstr>
      <vt:lpstr>5.6 MRP的报表运算</vt:lpstr>
      <vt:lpstr>5.6 MRP的报表运算</vt:lpstr>
      <vt:lpstr>5.6 MRP的报表运算</vt:lpstr>
      <vt:lpstr>5.6 MRP的报表运算</vt:lpstr>
      <vt:lpstr>5.6 MRP的报表运算</vt:lpstr>
      <vt:lpstr>5.6 MRP的报表运算</vt:lpstr>
      <vt:lpstr>生产计划体系</vt:lpstr>
      <vt:lpstr>5.7 MRP的策略因素</vt:lpstr>
      <vt:lpstr>5.7 MRP的策略因素</vt:lpstr>
      <vt:lpstr>5.7 MRP的策略因素</vt:lpstr>
      <vt:lpstr>5.7 MRP的策略因素</vt:lpstr>
      <vt:lpstr>5.7 MRP的策略因素</vt:lpstr>
      <vt:lpstr>5.7 MRP的策略因素</vt:lpstr>
      <vt:lpstr>5.7 MRP的策略因素</vt:lpstr>
      <vt:lpstr>5.7 MRP的策略因素</vt:lpstr>
      <vt:lpstr>5.7 MRP的策略因素</vt:lpstr>
      <vt:lpstr>生产计划体系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zhenyuan liu</dc:creator>
  <cp:lastModifiedBy>hustzyliu</cp:lastModifiedBy>
  <cp:revision>197</cp:revision>
  <cp:lastPrinted>1601-01-01T00:00:00Z</cp:lastPrinted>
  <dcterms:created xsi:type="dcterms:W3CDTF">1601-01-01T00:00:00Z</dcterms:created>
  <dcterms:modified xsi:type="dcterms:W3CDTF">2022-05-08T16:26:23Z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