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1"/>
  </p:notesMasterIdLst>
  <p:handoutMasterIdLst>
    <p:handoutMasterId r:id="rId52"/>
  </p:handoutMasterIdLst>
  <p:sldIdLst>
    <p:sldId id="369" r:id="rId2"/>
    <p:sldId id="368" r:id="rId3"/>
    <p:sldId id="319" r:id="rId4"/>
    <p:sldId id="320" r:id="rId5"/>
    <p:sldId id="321" r:id="rId6"/>
    <p:sldId id="364" r:id="rId7"/>
    <p:sldId id="365" r:id="rId8"/>
    <p:sldId id="322" r:id="rId9"/>
    <p:sldId id="347" r:id="rId10"/>
    <p:sldId id="346" r:id="rId11"/>
    <p:sldId id="348" r:id="rId12"/>
    <p:sldId id="323" r:id="rId13"/>
    <p:sldId id="366" r:id="rId14"/>
    <p:sldId id="349" r:id="rId15"/>
    <p:sldId id="350" r:id="rId16"/>
    <p:sldId id="351" r:id="rId17"/>
    <p:sldId id="327" r:id="rId18"/>
    <p:sldId id="325" r:id="rId19"/>
    <p:sldId id="328" r:id="rId20"/>
    <p:sldId id="329" r:id="rId21"/>
    <p:sldId id="352" r:id="rId22"/>
    <p:sldId id="353" r:id="rId23"/>
    <p:sldId id="330" r:id="rId24"/>
    <p:sldId id="332" r:id="rId25"/>
    <p:sldId id="331" r:id="rId26"/>
    <p:sldId id="337" r:id="rId27"/>
    <p:sldId id="324" r:id="rId28"/>
    <p:sldId id="335" r:id="rId29"/>
    <p:sldId id="334" r:id="rId30"/>
    <p:sldId id="354" r:id="rId31"/>
    <p:sldId id="367" r:id="rId32"/>
    <p:sldId id="355" r:id="rId33"/>
    <p:sldId id="356" r:id="rId34"/>
    <p:sldId id="338" r:id="rId35"/>
    <p:sldId id="336" r:id="rId36"/>
    <p:sldId id="357" r:id="rId37"/>
    <p:sldId id="360" r:id="rId38"/>
    <p:sldId id="340" r:id="rId39"/>
    <p:sldId id="339" r:id="rId40"/>
    <p:sldId id="342" r:id="rId41"/>
    <p:sldId id="341" r:id="rId42"/>
    <p:sldId id="343" r:id="rId43"/>
    <p:sldId id="344" r:id="rId44"/>
    <p:sldId id="358" r:id="rId45"/>
    <p:sldId id="345" r:id="rId46"/>
    <p:sldId id="359" r:id="rId47"/>
    <p:sldId id="287" r:id="rId48"/>
    <p:sldId id="362" r:id="rId49"/>
    <p:sldId id="363" r:id="rId5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CC66"/>
    <a:srgbClr val="666699"/>
    <a:srgbClr val="99CC00"/>
    <a:srgbClr val="339933"/>
    <a:srgbClr val="FF0000"/>
    <a:srgbClr val="FFCC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0" autoAdjust="0"/>
    <p:restoredTop sz="93255" autoAdjust="0"/>
  </p:normalViewPr>
  <p:slideViewPr>
    <p:cSldViewPr>
      <p:cViewPr varScale="1">
        <p:scale>
          <a:sx n="70" d="100"/>
          <a:sy n="70" d="100"/>
        </p:scale>
        <p:origin x="1347"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7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9318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9318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1F07199-3B6B-4BD5-B67B-B96AB8A0B16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1280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80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1280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EDC7EE0-B98B-4130-AFA1-6C655CE191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grpSp>
      </p:grpSp>
      <p:sp>
        <p:nvSpPr>
          <p:cNvPr id="276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276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99ED5F71-B09D-41A2-B017-EDC2F65582E2}" type="slidenum">
              <a:rPr lang="en-US" altLang="zh-CN"/>
              <a:pPr>
                <a:defRPr/>
              </a:pPr>
              <a:t>‹#›</a:t>
            </a:fld>
            <a:endParaRPr lang="en-US" altLang="zh-CN"/>
          </a:p>
        </p:txBody>
      </p:sp>
    </p:spTree>
    <p:extLst>
      <p:ext uri="{BB962C8B-B14F-4D97-AF65-F5344CB8AC3E}">
        <p14:creationId xmlns:p14="http://schemas.microsoft.com/office/powerpoint/2010/main" val="3864892490"/>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F7EA91A-C955-41CE-A598-D4D235D5F790}"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3414108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C93215C5-1C42-4ADE-8DF0-3C00144375A1}"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1453852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4A93793-5DE4-4AA0-910C-63DF32BCA036}"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39226198"/>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0966552-2979-4102-8F1C-6CDC04B15368}"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54573167"/>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9E832E2-091C-4A07-A0A1-1E7DF9B8018D}"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1241348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EAE4386A-EFEF-418A-9CD7-7DF802ACFDB3}"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35905712"/>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D843591D-69A9-4383-A832-6EBAA596389F}"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37432320"/>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AC5883F1-B5EB-4EAF-9A8C-DD5757399449}"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85537581"/>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9F3550BD-39B9-46DD-BAD7-063689C31715}"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41371588"/>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0EA87DC7-D051-4EAC-98DB-90AE1EC87B4D}"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03515855"/>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4F4A33D-BFA3-49E0-BE61-8534C435F3B2}"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619398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2662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590BC8E8-B86D-44AB-B6A0-57A80AD0C09D}"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4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50"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Lst>
  <p:transition spd="slow">
    <p:randomBar dir="vert"/>
  </p:transition>
  <p:timing>
    <p:tnLst>
      <p:par>
        <p:cTn id="1" dur="indefinite" restart="never" nodeType="tmRoot"/>
      </p:par>
    </p:tnLst>
  </p:timing>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idx="4294967295"/>
          </p:nvPr>
        </p:nvSpPr>
        <p:spPr>
          <a:xfrm>
            <a:off x="457200" y="457200"/>
            <a:ext cx="8229600" cy="424917"/>
          </a:xfrm>
        </p:spPr>
        <p:txBody>
          <a:bodyPr/>
          <a:lstStyle/>
          <a:p>
            <a:pPr algn="ctr" eaLnBrk="1" hangingPunct="1">
              <a:defRPr/>
            </a:pPr>
            <a:r>
              <a:rPr lang="zh-CN" altLang="en-US" sz="3200" b="1" dirty="0" smtClean="0">
                <a:solidFill>
                  <a:srgbClr val="FF0000"/>
                </a:solidFill>
                <a:effectLst>
                  <a:outerShdw blurRad="38100" dist="38100" dir="2700000" algn="tl">
                    <a:srgbClr val="000000">
                      <a:alpha val="43137"/>
                    </a:srgbClr>
                  </a:outerShdw>
                </a:effectLst>
              </a:rPr>
              <a:t>课程内容体系</a:t>
            </a:r>
            <a:endParaRPr lang="zh-CN" altLang="en-US" sz="3200" b="1" dirty="0">
              <a:solidFill>
                <a:srgbClr val="FF0000"/>
              </a:solidFill>
              <a:effectLst>
                <a:outerShdw blurRad="38100" dist="38100" dir="2700000" algn="tl">
                  <a:srgbClr val="000000">
                    <a:alpha val="43137"/>
                  </a:srgbClr>
                </a:outerShdw>
              </a:effectLst>
            </a:endParaRPr>
          </a:p>
        </p:txBody>
      </p:sp>
      <p:sp>
        <p:nvSpPr>
          <p:cNvPr id="18435" name="文本框 1"/>
          <p:cNvSpPr txBox="1">
            <a:spLocks noChangeArrowheads="1"/>
          </p:cNvSpPr>
          <p:nvPr/>
        </p:nvSpPr>
        <p:spPr bwMode="auto">
          <a:xfrm>
            <a:off x="3005944" y="1778348"/>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smtClean="0">
                <a:latin typeface="Calibri" panose="020F0502020204030204" pitchFamily="34" charset="0"/>
              </a:rPr>
              <a:t>企业生产与运作系统</a:t>
            </a:r>
            <a:endParaRPr lang="zh-CN" altLang="en-US" sz="1800" b="1" dirty="0">
              <a:latin typeface="Calibri" panose="020F0502020204030204" pitchFamily="34" charset="0"/>
            </a:endParaRPr>
          </a:p>
        </p:txBody>
      </p:sp>
      <p:sp>
        <p:nvSpPr>
          <p:cNvPr id="18436" name="文本框 4"/>
          <p:cNvSpPr txBox="1">
            <a:spLocks noChangeArrowheads="1"/>
          </p:cNvSpPr>
          <p:nvPr/>
        </p:nvSpPr>
        <p:spPr bwMode="auto">
          <a:xfrm>
            <a:off x="3005944" y="2514746"/>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a:latin typeface="Calibri" panose="020F0502020204030204" pitchFamily="34" charset="0"/>
              </a:rPr>
              <a:t>生产规划</a:t>
            </a:r>
          </a:p>
        </p:txBody>
      </p:sp>
      <p:sp>
        <p:nvSpPr>
          <p:cNvPr id="18437" name="文本框 6"/>
          <p:cNvSpPr txBox="1">
            <a:spLocks noChangeArrowheads="1"/>
          </p:cNvSpPr>
          <p:nvPr/>
        </p:nvSpPr>
        <p:spPr bwMode="auto">
          <a:xfrm>
            <a:off x="3005944" y="3294833"/>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latin typeface="Calibri" panose="020F0502020204030204" pitchFamily="34" charset="0"/>
              </a:rPr>
              <a:t>主生产计划</a:t>
            </a:r>
          </a:p>
        </p:txBody>
      </p:sp>
      <p:sp>
        <p:nvSpPr>
          <p:cNvPr id="18438" name="文本框 7"/>
          <p:cNvSpPr txBox="1">
            <a:spLocks noChangeArrowheads="1"/>
          </p:cNvSpPr>
          <p:nvPr/>
        </p:nvSpPr>
        <p:spPr bwMode="auto">
          <a:xfrm>
            <a:off x="3005944" y="4074920"/>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latin typeface="Calibri" panose="020F0502020204030204" pitchFamily="34" charset="0"/>
              </a:rPr>
              <a:t>物料需求计划</a:t>
            </a:r>
          </a:p>
        </p:txBody>
      </p:sp>
      <p:sp>
        <p:nvSpPr>
          <p:cNvPr id="18439" name="文本框 8"/>
          <p:cNvSpPr txBox="1">
            <a:spLocks noChangeArrowheads="1"/>
          </p:cNvSpPr>
          <p:nvPr/>
        </p:nvSpPr>
        <p:spPr bwMode="auto">
          <a:xfrm>
            <a:off x="3005944" y="4855007"/>
            <a:ext cx="3132112" cy="369887"/>
          </a:xfrm>
          <a:prstGeom prst="rect">
            <a:avLst/>
          </a:prstGeom>
          <a:solidFill>
            <a:schemeClr val="bg2">
              <a:lumMod val="60000"/>
              <a:lumOff val="40000"/>
            </a:schemeClr>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solidFill>
                  <a:srgbClr val="FFFF00"/>
                </a:solidFill>
                <a:latin typeface="Calibri" panose="020F0502020204030204" pitchFamily="34" charset="0"/>
              </a:rPr>
              <a:t>能力需求计划</a:t>
            </a:r>
          </a:p>
        </p:txBody>
      </p:sp>
      <p:sp>
        <p:nvSpPr>
          <p:cNvPr id="18440" name="文本框 9"/>
          <p:cNvSpPr txBox="1">
            <a:spLocks noChangeArrowheads="1"/>
          </p:cNvSpPr>
          <p:nvPr/>
        </p:nvSpPr>
        <p:spPr bwMode="auto">
          <a:xfrm>
            <a:off x="3005944" y="5613799"/>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smtClean="0">
                <a:latin typeface="Calibri" panose="020F0502020204030204" pitchFamily="34" charset="0"/>
              </a:rPr>
              <a:t>生产调度</a:t>
            </a:r>
            <a:endParaRPr lang="zh-CN" altLang="en-US" sz="1800" b="1" dirty="0">
              <a:latin typeface="Calibri" panose="020F0502020204030204" pitchFamily="34" charset="0"/>
            </a:endParaRPr>
          </a:p>
        </p:txBody>
      </p:sp>
      <p:sp>
        <p:nvSpPr>
          <p:cNvPr id="3" name="下箭头 2"/>
          <p:cNvSpPr/>
          <p:nvPr/>
        </p:nvSpPr>
        <p:spPr>
          <a:xfrm>
            <a:off x="4107223" y="2201696"/>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下箭头 11"/>
          <p:cNvSpPr/>
          <p:nvPr/>
        </p:nvSpPr>
        <p:spPr>
          <a:xfrm>
            <a:off x="4107223" y="2981783"/>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下箭头 14"/>
          <p:cNvSpPr/>
          <p:nvPr/>
        </p:nvSpPr>
        <p:spPr>
          <a:xfrm>
            <a:off x="4107223" y="3761870"/>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下箭头 15"/>
          <p:cNvSpPr/>
          <p:nvPr/>
        </p:nvSpPr>
        <p:spPr>
          <a:xfrm>
            <a:off x="4107223" y="4541957"/>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下箭头 16"/>
          <p:cNvSpPr/>
          <p:nvPr/>
        </p:nvSpPr>
        <p:spPr>
          <a:xfrm>
            <a:off x="4107223" y="5322044"/>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文本框 1"/>
          <p:cNvSpPr txBox="1">
            <a:spLocks noChangeArrowheads="1"/>
          </p:cNvSpPr>
          <p:nvPr/>
        </p:nvSpPr>
        <p:spPr bwMode="auto">
          <a:xfrm>
            <a:off x="3005944" y="1086587"/>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zh-CN" altLang="en-US" sz="1800" b="1" dirty="0">
                <a:solidFill>
                  <a:schemeClr val="tx2"/>
                </a:solidFill>
                <a:latin typeface="宋体" panose="02010600030101010101" pitchFamily="2" charset="-122"/>
              </a:rPr>
              <a:t>系统集成</a:t>
            </a:r>
            <a:r>
              <a:rPr lang="zh-CN" altLang="en-US" sz="1800" b="1" dirty="0" smtClean="0">
                <a:solidFill>
                  <a:schemeClr val="tx2"/>
                </a:solidFill>
                <a:latin typeface="宋体" panose="02010600030101010101" pitchFamily="2" charset="-122"/>
              </a:rPr>
              <a:t>体系框架</a:t>
            </a:r>
            <a:endParaRPr lang="zh-CN" altLang="en-US" sz="1800" b="1" dirty="0">
              <a:latin typeface="Calibri" panose="020F0502020204030204" pitchFamily="34" charset="0"/>
            </a:endParaRPr>
          </a:p>
        </p:txBody>
      </p:sp>
      <p:sp>
        <p:nvSpPr>
          <p:cNvPr id="18" name="下箭头 17"/>
          <p:cNvSpPr/>
          <p:nvPr/>
        </p:nvSpPr>
        <p:spPr>
          <a:xfrm>
            <a:off x="4107223" y="1470184"/>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文本框 9"/>
          <p:cNvSpPr txBox="1">
            <a:spLocks noChangeArrowheads="1"/>
          </p:cNvSpPr>
          <p:nvPr/>
        </p:nvSpPr>
        <p:spPr bwMode="auto">
          <a:xfrm>
            <a:off x="3005944" y="6372036"/>
            <a:ext cx="3132112" cy="369332"/>
          </a:xfrm>
          <a:prstGeom prst="rect">
            <a:avLst/>
          </a:prstGeom>
          <a:solidFill>
            <a:srgbClr val="FFFF00"/>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smtClean="0">
                <a:latin typeface="Calibri" panose="020F0502020204030204" pitchFamily="34" charset="0"/>
              </a:rPr>
              <a:t>集散控制系统</a:t>
            </a:r>
            <a:endParaRPr lang="zh-CN" altLang="en-US" sz="1800" b="1" dirty="0">
              <a:latin typeface="Calibri" panose="020F0502020204030204" pitchFamily="34" charset="0"/>
            </a:endParaRPr>
          </a:p>
        </p:txBody>
      </p:sp>
      <p:sp>
        <p:nvSpPr>
          <p:cNvPr id="20" name="下箭头 19"/>
          <p:cNvSpPr/>
          <p:nvPr/>
        </p:nvSpPr>
        <p:spPr>
          <a:xfrm>
            <a:off x="4081462" y="6069633"/>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p:cNvSpPr/>
          <p:nvPr/>
        </p:nvSpPr>
        <p:spPr>
          <a:xfrm>
            <a:off x="2699792" y="1701984"/>
            <a:ext cx="4104456" cy="436764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zh-CN" altLang="en-US" sz="2400" b="1" dirty="0" smtClean="0">
                <a:solidFill>
                  <a:schemeClr val="bg2">
                    <a:lumMod val="60000"/>
                    <a:lumOff val="40000"/>
                  </a:schemeClr>
                </a:solidFill>
                <a:effectLst>
                  <a:outerShdw blurRad="38100" dist="38100" dir="2700000" algn="tl">
                    <a:srgbClr val="000000">
                      <a:alpha val="43137"/>
                    </a:srgbClr>
                  </a:outerShdw>
                </a:effectLst>
              </a:rPr>
              <a:t>生产计划与控制</a:t>
            </a:r>
            <a:endParaRPr lang="zh-CN" altLang="en-US" sz="2400" b="1" dirty="0">
              <a:solidFill>
                <a:schemeClr val="bg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7497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6.3 </a:t>
            </a:r>
            <a:r>
              <a:rPr lang="zh-CN" altLang="en-US" sz="3600" b="1" dirty="0" smtClean="0">
                <a:solidFill>
                  <a:srgbClr val="FF0000"/>
                </a:solidFill>
                <a:effectLst>
                  <a:outerShdw blurRad="38100" dist="38100" dir="2700000" algn="tl">
                    <a:srgbClr val="C0C0C0"/>
                  </a:outerShdw>
                </a:effectLst>
                <a:latin typeface="Times New Roman" pitchFamily="18" charset="0"/>
              </a:rPr>
              <a:t>工作中心能力核算</a:t>
            </a:r>
          </a:p>
        </p:txBody>
      </p:sp>
      <p:sp>
        <p:nvSpPr>
          <p:cNvPr id="239619" name="Rectangle 3"/>
          <p:cNvSpPr>
            <a:spLocks noGrp="1" noChangeArrowheads="1"/>
          </p:cNvSpPr>
          <p:nvPr>
            <p:ph type="body" idx="1"/>
          </p:nvPr>
        </p:nvSpPr>
        <p:spPr>
          <a:xfrm>
            <a:off x="457200" y="1447800"/>
            <a:ext cx="8229600" cy="5410200"/>
          </a:xfrm>
        </p:spPr>
        <p:txBody>
          <a:bodyPr/>
          <a:lstStyle/>
          <a:p>
            <a:pPr eaLnBrk="1" hangingPunct="1">
              <a:lnSpc>
                <a:spcPct val="150000"/>
              </a:lnSpc>
              <a:buClr>
                <a:schemeClr val="tx1"/>
              </a:buClr>
              <a:buFont typeface="Marlett" pitchFamily="2" charset="2"/>
              <a:buChar char="2"/>
            </a:pPr>
            <a:r>
              <a:rPr lang="zh-CN" altLang="en-US" sz="2000" b="1" smtClean="0"/>
              <a:t>计算定额能力：</a:t>
            </a:r>
          </a:p>
          <a:p>
            <a:pPr lvl="1" eaLnBrk="1" hangingPunct="1">
              <a:lnSpc>
                <a:spcPct val="120000"/>
              </a:lnSpc>
              <a:buClr>
                <a:schemeClr val="tx1"/>
              </a:buClr>
              <a:buFont typeface="Marlett" pitchFamily="2" charset="2"/>
              <a:buChar char="2"/>
            </a:pPr>
            <a:r>
              <a:rPr lang="zh-CN" altLang="en-US" sz="1800" b="1" smtClean="0"/>
              <a:t>基础信息</a:t>
            </a:r>
            <a:r>
              <a:rPr lang="zh-CN" altLang="en-US" sz="1800" smtClean="0"/>
              <a:t>：每班可用操作人员数、可用机器数、单机定额工时、工作中心利用率、工作中心每天排产的小时数、每天开工班次、每周工作天数。</a:t>
            </a:r>
          </a:p>
          <a:p>
            <a:pPr lvl="1" eaLnBrk="1" hangingPunct="1">
              <a:lnSpc>
                <a:spcPct val="120000"/>
              </a:lnSpc>
              <a:buClr>
                <a:schemeClr val="tx1"/>
              </a:buClr>
              <a:buFont typeface="Marlett" pitchFamily="2" charset="2"/>
              <a:buChar char="2"/>
            </a:pPr>
            <a:r>
              <a:rPr lang="zh-CN" altLang="en-US" sz="1800" b="1" smtClean="0">
                <a:solidFill>
                  <a:srgbClr val="003366"/>
                </a:solidFill>
              </a:rPr>
              <a:t>工作中心的定额能力</a:t>
            </a:r>
            <a:r>
              <a:rPr lang="zh-CN" altLang="en-US" sz="1800" smtClean="0">
                <a:solidFill>
                  <a:srgbClr val="003366"/>
                </a:solidFill>
              </a:rPr>
              <a:t> </a:t>
            </a:r>
            <a:r>
              <a:rPr lang="en-US" altLang="zh-CN" sz="1800" smtClean="0">
                <a:solidFill>
                  <a:srgbClr val="003366"/>
                </a:solidFill>
              </a:rPr>
              <a:t>= </a:t>
            </a:r>
            <a:r>
              <a:rPr lang="zh-CN" altLang="en-US" sz="1800" smtClean="0">
                <a:solidFill>
                  <a:srgbClr val="003366"/>
                </a:solidFill>
              </a:rPr>
              <a:t>可用机器数或人数 * 每班工时 * 每天开班数 * 每周工作天数 * 利用率 * 效率</a:t>
            </a:r>
          </a:p>
          <a:p>
            <a:pPr lvl="1" eaLnBrk="1" hangingPunct="1">
              <a:lnSpc>
                <a:spcPct val="120000"/>
              </a:lnSpc>
              <a:buClr>
                <a:schemeClr val="tx1"/>
              </a:buClr>
              <a:buFont typeface="Marlett" pitchFamily="2" charset="2"/>
              <a:buChar char="2"/>
            </a:pPr>
            <a:r>
              <a:rPr lang="zh-CN" altLang="en-US" sz="1800" smtClean="0"/>
              <a:t>利用率 </a:t>
            </a:r>
            <a:r>
              <a:rPr lang="en-US" altLang="zh-CN" sz="1800" smtClean="0"/>
              <a:t>= </a:t>
            </a:r>
            <a:r>
              <a:rPr lang="zh-CN" altLang="en-US" sz="1800" smtClean="0"/>
              <a:t>实际投入工时 </a:t>
            </a:r>
            <a:r>
              <a:rPr lang="en-US" altLang="zh-CN" sz="1800" smtClean="0"/>
              <a:t>/ </a:t>
            </a:r>
            <a:r>
              <a:rPr lang="zh-CN" altLang="en-US" sz="1800" smtClean="0"/>
              <a:t>计划工时</a:t>
            </a:r>
          </a:p>
          <a:p>
            <a:pPr lvl="2" eaLnBrk="1" hangingPunct="1">
              <a:lnSpc>
                <a:spcPct val="120000"/>
              </a:lnSpc>
              <a:buClr>
                <a:schemeClr val="tx1"/>
              </a:buClr>
              <a:buFont typeface="Marlett" pitchFamily="2" charset="2"/>
              <a:buChar char="2"/>
            </a:pPr>
            <a:r>
              <a:rPr lang="zh-CN" altLang="en-US" sz="1600" smtClean="0"/>
              <a:t>实际投入工时：实际用在产品上的时间</a:t>
            </a:r>
          </a:p>
          <a:p>
            <a:pPr lvl="2" eaLnBrk="1" hangingPunct="1">
              <a:lnSpc>
                <a:spcPct val="120000"/>
              </a:lnSpc>
              <a:buClr>
                <a:schemeClr val="tx1"/>
              </a:buClr>
              <a:buFont typeface="Marlett" pitchFamily="2" charset="2"/>
              <a:buChar char="2"/>
            </a:pPr>
            <a:r>
              <a:rPr lang="zh-CN" altLang="en-US" sz="1600" smtClean="0"/>
              <a:t>计划工时包含预防性维修、机器损坏、材料短缺、工作缺勤及其他工作的时间。</a:t>
            </a:r>
          </a:p>
          <a:p>
            <a:pPr lvl="1" eaLnBrk="1" hangingPunct="1">
              <a:lnSpc>
                <a:spcPct val="120000"/>
              </a:lnSpc>
              <a:buClr>
                <a:schemeClr val="tx1"/>
              </a:buClr>
              <a:buFont typeface="Marlett" pitchFamily="2" charset="2"/>
              <a:buChar char="2"/>
            </a:pPr>
            <a:r>
              <a:rPr lang="zh-CN" altLang="en-US" sz="1800" smtClean="0"/>
              <a:t>效率 </a:t>
            </a:r>
            <a:r>
              <a:rPr lang="en-US" altLang="zh-CN" sz="1800" smtClean="0"/>
              <a:t>= </a:t>
            </a:r>
            <a:r>
              <a:rPr lang="zh-CN" altLang="en-US" sz="1800" smtClean="0"/>
              <a:t>完成的定额工时 </a:t>
            </a:r>
            <a:r>
              <a:rPr lang="en-US" altLang="zh-CN" sz="1800" smtClean="0"/>
              <a:t>/ </a:t>
            </a:r>
            <a:r>
              <a:rPr lang="zh-CN" altLang="en-US" sz="1800" smtClean="0"/>
              <a:t>实际投入工时</a:t>
            </a:r>
          </a:p>
          <a:p>
            <a:pPr lvl="2" eaLnBrk="1" hangingPunct="1">
              <a:lnSpc>
                <a:spcPct val="120000"/>
              </a:lnSpc>
              <a:buClr>
                <a:schemeClr val="tx1"/>
              </a:buClr>
              <a:buFont typeface="Marlett" pitchFamily="2" charset="2"/>
              <a:buChar char="2"/>
            </a:pPr>
            <a:r>
              <a:rPr lang="zh-CN" altLang="en-US" sz="1600" smtClean="0"/>
              <a:t>完成的定额工时 </a:t>
            </a:r>
            <a:r>
              <a:rPr lang="en-US" altLang="zh-CN" sz="1600" smtClean="0"/>
              <a:t>= </a:t>
            </a:r>
            <a:r>
              <a:rPr lang="zh-CN" altLang="en-US" sz="1600" smtClean="0"/>
              <a:t>生产的产品数量 * 按工艺路线计算的定额工时</a:t>
            </a:r>
          </a:p>
          <a:p>
            <a:pPr lvl="1" eaLnBrk="1" hangingPunct="1">
              <a:lnSpc>
                <a:spcPct val="120000"/>
              </a:lnSpc>
              <a:buClr>
                <a:schemeClr val="tx1"/>
              </a:buClr>
              <a:buFont typeface="Marlett" pitchFamily="2" charset="2"/>
              <a:buChar char="2"/>
            </a:pPr>
            <a:r>
              <a:rPr lang="zh-CN" altLang="en-US" sz="1800" smtClean="0"/>
              <a:t>例：某企业某工作中心由</a:t>
            </a:r>
            <a:r>
              <a:rPr lang="en-US" altLang="zh-CN" sz="1800" smtClean="0"/>
              <a:t>6</a:t>
            </a:r>
            <a:r>
              <a:rPr lang="zh-CN" altLang="en-US" sz="1800" smtClean="0"/>
              <a:t>名工人操作</a:t>
            </a:r>
            <a:r>
              <a:rPr lang="en-US" altLang="zh-CN" sz="1800" smtClean="0"/>
              <a:t>6</a:t>
            </a:r>
            <a:r>
              <a:rPr lang="zh-CN" altLang="en-US" sz="1800" smtClean="0"/>
              <a:t>台机床，每班</a:t>
            </a:r>
            <a:r>
              <a:rPr lang="en-US" altLang="zh-CN" sz="1800" smtClean="0"/>
              <a:t>8</a:t>
            </a:r>
            <a:r>
              <a:rPr lang="zh-CN" altLang="en-US" sz="1800" smtClean="0"/>
              <a:t>小时，每天</a:t>
            </a:r>
            <a:r>
              <a:rPr lang="en-US" altLang="zh-CN" sz="1800" smtClean="0"/>
              <a:t>1</a:t>
            </a:r>
            <a:r>
              <a:rPr lang="zh-CN" altLang="en-US" sz="1800" smtClean="0"/>
              <a:t>班，每星期</a:t>
            </a:r>
            <a:r>
              <a:rPr lang="en-US" altLang="zh-CN" sz="1800" smtClean="0"/>
              <a:t>5</a:t>
            </a:r>
            <a:r>
              <a:rPr lang="zh-CN" altLang="en-US" sz="1800" smtClean="0"/>
              <a:t>天，利用率为</a:t>
            </a:r>
            <a:r>
              <a:rPr lang="en-US" altLang="zh-CN" sz="1800" smtClean="0"/>
              <a:t>80%</a:t>
            </a:r>
            <a:r>
              <a:rPr lang="zh-CN" altLang="en-US" sz="1800" smtClean="0"/>
              <a:t>，效率为</a:t>
            </a:r>
            <a:r>
              <a:rPr lang="en-US" altLang="zh-CN" sz="1800" smtClean="0"/>
              <a:t>90%</a:t>
            </a:r>
            <a:r>
              <a:rPr lang="zh-CN" altLang="en-US" sz="1800" smtClean="0"/>
              <a:t>，则，一周的定额能力为：</a:t>
            </a:r>
          </a:p>
          <a:p>
            <a:pPr lvl="2" eaLnBrk="1" hangingPunct="1">
              <a:lnSpc>
                <a:spcPct val="120000"/>
              </a:lnSpc>
              <a:buClr>
                <a:schemeClr val="tx1"/>
              </a:buClr>
              <a:buFont typeface="Marlett" pitchFamily="2" charset="2"/>
              <a:buChar char="2"/>
            </a:pPr>
            <a:r>
              <a:rPr lang="en-US" altLang="zh-CN" sz="1600" smtClean="0"/>
              <a:t>6 * 8 * 1 * 5 * 80% * 90% = 172.80</a:t>
            </a:r>
            <a:r>
              <a:rPr lang="zh-CN" altLang="en-US" sz="1600" smtClean="0"/>
              <a:t>定额工时 </a:t>
            </a:r>
          </a:p>
        </p:txBody>
      </p:sp>
      <p:sp>
        <p:nvSpPr>
          <p:cNvPr id="10244"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 calcmode="lin" valueType="num">
                                      <p:cBhvr additive="base">
                                        <p:cTn id="7" dur="500" fill="hold"/>
                                        <p:tgtEl>
                                          <p:spTgt spid="239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9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9619">
                                            <p:txEl>
                                              <p:pRg st="1" end="1"/>
                                            </p:txEl>
                                          </p:spTgt>
                                        </p:tgtEl>
                                        <p:attrNameLst>
                                          <p:attrName>style.visibility</p:attrName>
                                        </p:attrNameLst>
                                      </p:cBhvr>
                                      <p:to>
                                        <p:strVal val="visible"/>
                                      </p:to>
                                    </p:set>
                                    <p:anim calcmode="lin" valueType="num">
                                      <p:cBhvr additive="base">
                                        <p:cTn id="13" dur="500" fill="hold"/>
                                        <p:tgtEl>
                                          <p:spTgt spid="2396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9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9619">
                                            <p:txEl>
                                              <p:pRg st="2" end="2"/>
                                            </p:txEl>
                                          </p:spTgt>
                                        </p:tgtEl>
                                        <p:attrNameLst>
                                          <p:attrName>style.visibility</p:attrName>
                                        </p:attrNameLst>
                                      </p:cBhvr>
                                      <p:to>
                                        <p:strVal val="visible"/>
                                      </p:to>
                                    </p:set>
                                    <p:anim calcmode="lin" valueType="num">
                                      <p:cBhvr additive="base">
                                        <p:cTn id="19" dur="500" fill="hold"/>
                                        <p:tgtEl>
                                          <p:spTgt spid="2396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9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9619">
                                            <p:txEl>
                                              <p:pRg st="3" end="3"/>
                                            </p:txEl>
                                          </p:spTgt>
                                        </p:tgtEl>
                                        <p:attrNameLst>
                                          <p:attrName>style.visibility</p:attrName>
                                        </p:attrNameLst>
                                      </p:cBhvr>
                                      <p:to>
                                        <p:strVal val="visible"/>
                                      </p:to>
                                    </p:set>
                                    <p:anim calcmode="lin" valueType="num">
                                      <p:cBhvr additive="base">
                                        <p:cTn id="25" dur="500" fill="hold"/>
                                        <p:tgtEl>
                                          <p:spTgt spid="2396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9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9619">
                                            <p:txEl>
                                              <p:pRg st="4" end="4"/>
                                            </p:txEl>
                                          </p:spTgt>
                                        </p:tgtEl>
                                        <p:attrNameLst>
                                          <p:attrName>style.visibility</p:attrName>
                                        </p:attrNameLst>
                                      </p:cBhvr>
                                      <p:to>
                                        <p:strVal val="visible"/>
                                      </p:to>
                                    </p:set>
                                    <p:anim calcmode="lin" valueType="num">
                                      <p:cBhvr additive="base">
                                        <p:cTn id="31" dur="500" fill="hold"/>
                                        <p:tgtEl>
                                          <p:spTgt spid="2396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96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9619">
                                            <p:txEl>
                                              <p:pRg st="5" end="5"/>
                                            </p:txEl>
                                          </p:spTgt>
                                        </p:tgtEl>
                                        <p:attrNameLst>
                                          <p:attrName>style.visibility</p:attrName>
                                        </p:attrNameLst>
                                      </p:cBhvr>
                                      <p:to>
                                        <p:strVal val="visible"/>
                                      </p:to>
                                    </p:set>
                                    <p:anim calcmode="lin" valueType="num">
                                      <p:cBhvr additive="base">
                                        <p:cTn id="37" dur="500" fill="hold"/>
                                        <p:tgtEl>
                                          <p:spTgt spid="2396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9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9619">
                                            <p:txEl>
                                              <p:pRg st="6" end="6"/>
                                            </p:txEl>
                                          </p:spTgt>
                                        </p:tgtEl>
                                        <p:attrNameLst>
                                          <p:attrName>style.visibility</p:attrName>
                                        </p:attrNameLst>
                                      </p:cBhvr>
                                      <p:to>
                                        <p:strVal val="visible"/>
                                      </p:to>
                                    </p:set>
                                    <p:anim calcmode="lin" valueType="num">
                                      <p:cBhvr additive="base">
                                        <p:cTn id="43" dur="500" fill="hold"/>
                                        <p:tgtEl>
                                          <p:spTgt spid="2396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96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9619">
                                            <p:txEl>
                                              <p:pRg st="7" end="7"/>
                                            </p:txEl>
                                          </p:spTgt>
                                        </p:tgtEl>
                                        <p:attrNameLst>
                                          <p:attrName>style.visibility</p:attrName>
                                        </p:attrNameLst>
                                      </p:cBhvr>
                                      <p:to>
                                        <p:strVal val="visible"/>
                                      </p:to>
                                    </p:set>
                                    <p:anim calcmode="lin" valueType="num">
                                      <p:cBhvr additive="base">
                                        <p:cTn id="49" dur="500" fill="hold"/>
                                        <p:tgtEl>
                                          <p:spTgt spid="23961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396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9619">
                                            <p:txEl>
                                              <p:pRg st="8" end="8"/>
                                            </p:txEl>
                                          </p:spTgt>
                                        </p:tgtEl>
                                        <p:attrNameLst>
                                          <p:attrName>style.visibility</p:attrName>
                                        </p:attrNameLst>
                                      </p:cBhvr>
                                      <p:to>
                                        <p:strVal val="visible"/>
                                      </p:to>
                                    </p:set>
                                    <p:anim calcmode="lin" valueType="num">
                                      <p:cBhvr additive="base">
                                        <p:cTn id="55" dur="500" fill="hold"/>
                                        <p:tgtEl>
                                          <p:spTgt spid="23961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396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39619">
                                            <p:txEl>
                                              <p:pRg st="9" end="9"/>
                                            </p:txEl>
                                          </p:spTgt>
                                        </p:tgtEl>
                                        <p:attrNameLst>
                                          <p:attrName>style.visibility</p:attrName>
                                        </p:attrNameLst>
                                      </p:cBhvr>
                                      <p:to>
                                        <p:strVal val="visible"/>
                                      </p:to>
                                    </p:set>
                                    <p:anim calcmode="lin" valueType="num">
                                      <p:cBhvr additive="base">
                                        <p:cTn id="61" dur="500" fill="hold"/>
                                        <p:tgtEl>
                                          <p:spTgt spid="23961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3961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6.3 </a:t>
            </a:r>
            <a:r>
              <a:rPr lang="zh-CN" altLang="en-US" sz="3600" b="1" dirty="0" smtClean="0">
                <a:solidFill>
                  <a:srgbClr val="FF0000"/>
                </a:solidFill>
                <a:effectLst>
                  <a:outerShdw blurRad="38100" dist="38100" dir="2700000" algn="tl">
                    <a:srgbClr val="C0C0C0"/>
                  </a:outerShdw>
                </a:effectLst>
                <a:latin typeface="Times New Roman" pitchFamily="18" charset="0"/>
              </a:rPr>
              <a:t>工作中心能力核算</a:t>
            </a:r>
          </a:p>
        </p:txBody>
      </p:sp>
      <p:sp>
        <p:nvSpPr>
          <p:cNvPr id="241667" name="Rectangle 3"/>
          <p:cNvSpPr>
            <a:spLocks noGrp="1" noChangeArrowheads="1"/>
          </p:cNvSpPr>
          <p:nvPr>
            <p:ph type="body" idx="1"/>
          </p:nvPr>
        </p:nvSpPr>
        <p:spPr>
          <a:xfrm>
            <a:off x="457200" y="1447800"/>
            <a:ext cx="8229600" cy="5410200"/>
          </a:xfrm>
        </p:spPr>
        <p:txBody>
          <a:bodyPr/>
          <a:lstStyle/>
          <a:p>
            <a:pPr eaLnBrk="1" hangingPunct="1">
              <a:lnSpc>
                <a:spcPct val="150000"/>
              </a:lnSpc>
              <a:buClr>
                <a:schemeClr val="tx1"/>
              </a:buClr>
              <a:buFont typeface="Marlett" pitchFamily="2" charset="2"/>
              <a:buChar char="2"/>
            </a:pPr>
            <a:r>
              <a:rPr lang="zh-CN" altLang="en-US" sz="2400" b="1" smtClean="0"/>
              <a:t>工作中心能力的维护：</a:t>
            </a:r>
          </a:p>
          <a:p>
            <a:pPr lvl="1" eaLnBrk="1" hangingPunct="1">
              <a:lnSpc>
                <a:spcPct val="120000"/>
              </a:lnSpc>
              <a:buClr>
                <a:schemeClr val="tx1"/>
              </a:buClr>
              <a:buFont typeface="Marlett" pitchFamily="2" charset="2"/>
              <a:buChar char="2"/>
            </a:pPr>
            <a:r>
              <a:rPr lang="zh-CN" altLang="en-US" sz="2000" smtClean="0"/>
              <a:t>为了维护</a:t>
            </a:r>
            <a:r>
              <a:rPr lang="en-US" altLang="zh-CN" sz="2000" smtClean="0"/>
              <a:t>CRP</a:t>
            </a:r>
            <a:r>
              <a:rPr lang="zh-CN" altLang="en-US" sz="2000" smtClean="0"/>
              <a:t>的准确性，需要将定额能力与实际能力相比较。</a:t>
            </a:r>
          </a:p>
          <a:p>
            <a:pPr lvl="1" eaLnBrk="1" hangingPunct="1">
              <a:lnSpc>
                <a:spcPct val="120000"/>
              </a:lnSpc>
              <a:buClr>
                <a:schemeClr val="tx1"/>
              </a:buClr>
              <a:buFont typeface="Marlett" pitchFamily="2" charset="2"/>
              <a:buChar char="2"/>
            </a:pPr>
            <a:r>
              <a:rPr lang="zh-CN" altLang="en-US" sz="2000" smtClean="0"/>
              <a:t>实际应用中，要求定额能力与实际能力完全一致是不现实的，有一些可接受的允许误差。</a:t>
            </a:r>
          </a:p>
          <a:p>
            <a:pPr lvl="1" eaLnBrk="1" hangingPunct="1">
              <a:lnSpc>
                <a:spcPct val="120000"/>
              </a:lnSpc>
              <a:buClr>
                <a:schemeClr val="tx1"/>
              </a:buClr>
              <a:buFont typeface="Marlett" pitchFamily="2" charset="2"/>
              <a:buChar char="2"/>
            </a:pPr>
            <a:r>
              <a:rPr lang="zh-CN" altLang="en-US" sz="2000" smtClean="0"/>
              <a:t>为了使定额能力有效，它必须与实际能力差不多，如果不一致，原因可能在于：</a:t>
            </a:r>
          </a:p>
          <a:p>
            <a:pPr lvl="2" eaLnBrk="1" hangingPunct="1">
              <a:lnSpc>
                <a:spcPct val="120000"/>
              </a:lnSpc>
              <a:buClr>
                <a:schemeClr val="tx1"/>
              </a:buClr>
              <a:buFont typeface="Marlett" pitchFamily="2" charset="2"/>
              <a:buChar char="2"/>
            </a:pPr>
            <a:r>
              <a:rPr lang="zh-CN" altLang="en-US" sz="1800" smtClean="0"/>
              <a:t>实际能力的测定期间对该工作中心来说可能不具代表性。</a:t>
            </a:r>
          </a:p>
          <a:p>
            <a:pPr lvl="2" eaLnBrk="1" hangingPunct="1">
              <a:lnSpc>
                <a:spcPct val="120000"/>
              </a:lnSpc>
              <a:buClr>
                <a:schemeClr val="tx1"/>
              </a:buClr>
              <a:buFont typeface="Marlett" pitchFamily="2" charset="2"/>
              <a:buChar char="2"/>
            </a:pPr>
            <a:r>
              <a:rPr lang="zh-CN" altLang="en-US" sz="1800" smtClean="0"/>
              <a:t>工作中心的效率或利用率不准确</a:t>
            </a:r>
          </a:p>
          <a:p>
            <a:pPr lvl="2" eaLnBrk="1" hangingPunct="1">
              <a:lnSpc>
                <a:spcPct val="120000"/>
              </a:lnSpc>
              <a:buClr>
                <a:schemeClr val="tx1"/>
              </a:buClr>
              <a:buFont typeface="Marlett" pitchFamily="2" charset="2"/>
              <a:buChar char="2"/>
            </a:pPr>
            <a:r>
              <a:rPr lang="zh-CN" altLang="en-US" sz="1800" smtClean="0"/>
              <a:t>该工作中心可能会有以下改变：停机、工人、维护、加班、产品组合、缺勤、零件短缺、工程改变、操作熟练程度</a:t>
            </a:r>
            <a:r>
              <a:rPr lang="en-US" altLang="zh-CN" sz="1800" smtClean="0"/>
              <a:t>……</a:t>
            </a:r>
          </a:p>
          <a:p>
            <a:pPr lvl="2" eaLnBrk="1" hangingPunct="1">
              <a:lnSpc>
                <a:spcPct val="120000"/>
              </a:lnSpc>
              <a:buClr>
                <a:schemeClr val="tx1"/>
              </a:buClr>
              <a:buFont typeface="Marlett" pitchFamily="2" charset="2"/>
              <a:buChar char="2"/>
            </a:pPr>
            <a:endParaRPr lang="en-US" altLang="zh-CN" sz="1800" smtClean="0"/>
          </a:p>
          <a:p>
            <a:pPr lvl="2" eaLnBrk="1" hangingPunct="1">
              <a:lnSpc>
                <a:spcPct val="120000"/>
              </a:lnSpc>
              <a:buClr>
                <a:schemeClr val="tx1"/>
              </a:buClr>
              <a:buFont typeface="Marlett" pitchFamily="2" charset="2"/>
              <a:buChar char="2"/>
            </a:pPr>
            <a:r>
              <a:rPr lang="zh-CN" altLang="en-US" sz="1800" b="1" smtClean="0">
                <a:solidFill>
                  <a:srgbClr val="003366"/>
                </a:solidFill>
              </a:rPr>
              <a:t>通过分析产生差异的原因，修正一个或多个用于计算定额能力的系数。</a:t>
            </a:r>
          </a:p>
        </p:txBody>
      </p:sp>
      <p:sp>
        <p:nvSpPr>
          <p:cNvPr id="1126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 calcmode="lin" valueType="num">
                                      <p:cBhvr additive="base">
                                        <p:cTn id="7" dur="500" fill="hold"/>
                                        <p:tgtEl>
                                          <p:spTgt spid="241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1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667">
                                            <p:txEl>
                                              <p:pRg st="1" end="1"/>
                                            </p:txEl>
                                          </p:spTgt>
                                        </p:tgtEl>
                                        <p:attrNameLst>
                                          <p:attrName>style.visibility</p:attrName>
                                        </p:attrNameLst>
                                      </p:cBhvr>
                                      <p:to>
                                        <p:strVal val="visible"/>
                                      </p:to>
                                    </p:set>
                                    <p:anim calcmode="lin" valueType="num">
                                      <p:cBhvr additive="base">
                                        <p:cTn id="13" dur="500" fill="hold"/>
                                        <p:tgtEl>
                                          <p:spTgt spid="2416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667">
                                            <p:txEl>
                                              <p:pRg st="2" end="2"/>
                                            </p:txEl>
                                          </p:spTgt>
                                        </p:tgtEl>
                                        <p:attrNameLst>
                                          <p:attrName>style.visibility</p:attrName>
                                        </p:attrNameLst>
                                      </p:cBhvr>
                                      <p:to>
                                        <p:strVal val="visible"/>
                                      </p:to>
                                    </p:set>
                                    <p:anim calcmode="lin" valueType="num">
                                      <p:cBhvr additive="base">
                                        <p:cTn id="19" dur="500" fill="hold"/>
                                        <p:tgtEl>
                                          <p:spTgt spid="2416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667">
                                            <p:txEl>
                                              <p:pRg st="3" end="3"/>
                                            </p:txEl>
                                          </p:spTgt>
                                        </p:tgtEl>
                                        <p:attrNameLst>
                                          <p:attrName>style.visibility</p:attrName>
                                        </p:attrNameLst>
                                      </p:cBhvr>
                                      <p:to>
                                        <p:strVal val="visible"/>
                                      </p:to>
                                    </p:set>
                                    <p:anim calcmode="lin" valueType="num">
                                      <p:cBhvr additive="base">
                                        <p:cTn id="25" dur="500" fill="hold"/>
                                        <p:tgtEl>
                                          <p:spTgt spid="2416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1667">
                                            <p:txEl>
                                              <p:pRg st="4" end="4"/>
                                            </p:txEl>
                                          </p:spTgt>
                                        </p:tgtEl>
                                        <p:attrNameLst>
                                          <p:attrName>style.visibility</p:attrName>
                                        </p:attrNameLst>
                                      </p:cBhvr>
                                      <p:to>
                                        <p:strVal val="visible"/>
                                      </p:to>
                                    </p:set>
                                    <p:anim calcmode="lin" valueType="num">
                                      <p:cBhvr additive="base">
                                        <p:cTn id="31" dur="500" fill="hold"/>
                                        <p:tgtEl>
                                          <p:spTgt spid="2416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16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1667">
                                            <p:txEl>
                                              <p:pRg st="5" end="5"/>
                                            </p:txEl>
                                          </p:spTgt>
                                        </p:tgtEl>
                                        <p:attrNameLst>
                                          <p:attrName>style.visibility</p:attrName>
                                        </p:attrNameLst>
                                      </p:cBhvr>
                                      <p:to>
                                        <p:strVal val="visible"/>
                                      </p:to>
                                    </p:set>
                                    <p:anim calcmode="lin" valueType="num">
                                      <p:cBhvr additive="base">
                                        <p:cTn id="37" dur="500" fill="hold"/>
                                        <p:tgtEl>
                                          <p:spTgt spid="2416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16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1667">
                                            <p:txEl>
                                              <p:pRg st="6" end="6"/>
                                            </p:txEl>
                                          </p:spTgt>
                                        </p:tgtEl>
                                        <p:attrNameLst>
                                          <p:attrName>style.visibility</p:attrName>
                                        </p:attrNameLst>
                                      </p:cBhvr>
                                      <p:to>
                                        <p:strVal val="visible"/>
                                      </p:to>
                                    </p:set>
                                    <p:anim calcmode="lin" valueType="num">
                                      <p:cBhvr additive="base">
                                        <p:cTn id="43" dur="500" fill="hold"/>
                                        <p:tgtEl>
                                          <p:spTgt spid="2416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16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1667">
                                            <p:txEl>
                                              <p:pRg st="8" end="8"/>
                                            </p:txEl>
                                          </p:spTgt>
                                        </p:tgtEl>
                                        <p:attrNameLst>
                                          <p:attrName>style.visibility</p:attrName>
                                        </p:attrNameLst>
                                      </p:cBhvr>
                                      <p:to>
                                        <p:strVal val="visible"/>
                                      </p:to>
                                    </p:set>
                                    <p:anim calcmode="lin" valueType="num">
                                      <p:cBhvr additive="base">
                                        <p:cTn id="49" dur="500" fill="hold"/>
                                        <p:tgtEl>
                                          <p:spTgt spid="241667">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166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09923" name="Rectangle 3"/>
          <p:cNvSpPr>
            <a:spLocks noGrp="1" noChangeArrowheads="1"/>
          </p:cNvSpPr>
          <p:nvPr>
            <p:ph type="body" idx="1"/>
          </p:nvPr>
        </p:nvSpPr>
        <p:spPr>
          <a:xfrm>
            <a:off x="457200" y="1447800"/>
            <a:ext cx="8229600" cy="4724400"/>
          </a:xfrm>
        </p:spPr>
        <p:txBody>
          <a:bodyPr/>
          <a:lstStyle/>
          <a:p>
            <a:pPr eaLnBrk="1" hangingPunct="1">
              <a:lnSpc>
                <a:spcPct val="150000"/>
              </a:lnSpc>
              <a:spcBef>
                <a:spcPct val="0"/>
              </a:spcBef>
              <a:buClr>
                <a:schemeClr val="tx1"/>
              </a:buClr>
              <a:buFont typeface="Marlett" pitchFamily="2" charset="2"/>
              <a:buChar char="2"/>
              <a:defRPr/>
            </a:pPr>
            <a:r>
              <a:rPr lang="en-US" altLang="zh-CN" sz="2400" b="1" smtClean="0">
                <a:effectLst>
                  <a:outerShdw blurRad="38100" dist="38100" dir="2700000" algn="tl">
                    <a:srgbClr val="C0C0C0"/>
                  </a:outerShdw>
                </a:effectLst>
                <a:latin typeface="Times New Roman" pitchFamily="18" charset="0"/>
              </a:rPr>
              <a:t>Rough Cut Capacity Plan</a:t>
            </a:r>
          </a:p>
          <a:p>
            <a:pPr eaLnBrk="1" hangingPunct="1">
              <a:lnSpc>
                <a:spcPct val="150000"/>
              </a:lnSpc>
              <a:spcBef>
                <a:spcPct val="0"/>
              </a:spcBef>
              <a:buClr>
                <a:schemeClr val="tx1"/>
              </a:buClr>
              <a:buFont typeface="Marlett" pitchFamily="2" charset="2"/>
              <a:buChar char="2"/>
              <a:defRPr/>
            </a:pPr>
            <a:r>
              <a:rPr lang="zh-CN" altLang="en-US" sz="2400" smtClean="0">
                <a:latin typeface="Times New Roman" pitchFamily="18" charset="0"/>
              </a:rPr>
              <a:t>粗能力需求计划仅对主生产计划所需的关键生产能力进行粗略的估算，给出一个能力需求的概貌。</a:t>
            </a:r>
          </a:p>
          <a:p>
            <a:pPr lvl="1" eaLnBrk="1" hangingPunct="1">
              <a:lnSpc>
                <a:spcPct val="150000"/>
              </a:lnSpc>
              <a:spcBef>
                <a:spcPct val="0"/>
              </a:spcBef>
              <a:buClr>
                <a:schemeClr val="tx1"/>
              </a:buClr>
              <a:buFont typeface="Marlett" pitchFamily="2" charset="2"/>
              <a:buChar char="2"/>
              <a:defRPr/>
            </a:pPr>
            <a:r>
              <a:rPr lang="zh-CN" altLang="en-US" sz="2000" smtClean="0">
                <a:latin typeface="Times New Roman" pitchFamily="18" charset="0"/>
              </a:rPr>
              <a:t>将成品的生产计划转换成相关的工作中心的能力需求。</a:t>
            </a:r>
          </a:p>
          <a:p>
            <a:pPr lvl="1" eaLnBrk="1" hangingPunct="1">
              <a:lnSpc>
                <a:spcPct val="150000"/>
              </a:lnSpc>
              <a:spcBef>
                <a:spcPct val="0"/>
              </a:spcBef>
              <a:buClr>
                <a:schemeClr val="tx1"/>
              </a:buClr>
              <a:buFont typeface="Marlett" pitchFamily="2" charset="2"/>
              <a:buChar char="2"/>
              <a:defRPr/>
            </a:pPr>
            <a:endParaRPr lang="zh-CN" altLang="en-US" sz="2000" smtClean="0">
              <a:latin typeface="Times New Roman" pitchFamily="18" charset="0"/>
            </a:endParaRPr>
          </a:p>
          <a:p>
            <a:pPr eaLnBrk="1" hangingPunct="1">
              <a:lnSpc>
                <a:spcPct val="150000"/>
              </a:lnSpc>
              <a:spcBef>
                <a:spcPct val="0"/>
              </a:spcBef>
              <a:buClr>
                <a:schemeClr val="tx1"/>
              </a:buClr>
              <a:buFont typeface="Marlett" pitchFamily="2" charset="2"/>
              <a:buChar char="2"/>
              <a:defRPr/>
            </a:pPr>
            <a:r>
              <a:rPr lang="en-US" altLang="zh-CN" sz="2400" b="1" smtClean="0">
                <a:latin typeface="Times New Roman" pitchFamily="18" charset="0"/>
              </a:rPr>
              <a:t>RCCP</a:t>
            </a:r>
            <a:r>
              <a:rPr lang="zh-CN" altLang="en-US" sz="2400" b="1" smtClean="0">
                <a:latin typeface="Times New Roman" pitchFamily="18" charset="0"/>
              </a:rPr>
              <a:t>的计划对象：</a:t>
            </a:r>
          </a:p>
          <a:p>
            <a:pPr lvl="1" eaLnBrk="1" hangingPunct="1">
              <a:lnSpc>
                <a:spcPct val="150000"/>
              </a:lnSpc>
              <a:spcBef>
                <a:spcPct val="0"/>
              </a:spcBef>
              <a:buClr>
                <a:schemeClr val="tx1"/>
              </a:buClr>
              <a:buFont typeface="Marlett" pitchFamily="2" charset="2"/>
              <a:buChar char="2"/>
              <a:defRPr/>
            </a:pPr>
            <a:r>
              <a:rPr lang="zh-CN" altLang="en-US" sz="2000" smtClean="0">
                <a:latin typeface="Times New Roman" pitchFamily="18" charset="0"/>
              </a:rPr>
              <a:t>生产中所需的关键资源：关键工作中心、特别供应商、自然资源、专门技能、资金、仓库、运输、不可外协的工作、</a:t>
            </a:r>
            <a:r>
              <a:rPr lang="en-US" altLang="zh-CN" sz="2000" smtClean="0">
                <a:latin typeface="Times New Roman" pitchFamily="18" charset="0"/>
              </a:rPr>
              <a:t>…</a:t>
            </a:r>
          </a:p>
        </p:txBody>
      </p:sp>
      <p:sp>
        <p:nvSpPr>
          <p:cNvPr id="1229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additive="base">
                                        <p:cTn id="7" dur="500" fill="hold"/>
                                        <p:tgtEl>
                                          <p:spTgt spid="209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9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9923">
                                            <p:txEl>
                                              <p:pRg st="1" end="1"/>
                                            </p:txEl>
                                          </p:spTgt>
                                        </p:tgtEl>
                                        <p:attrNameLst>
                                          <p:attrName>style.visibility</p:attrName>
                                        </p:attrNameLst>
                                      </p:cBhvr>
                                      <p:to>
                                        <p:strVal val="visible"/>
                                      </p:to>
                                    </p:set>
                                    <p:anim calcmode="lin" valueType="num">
                                      <p:cBhvr additive="base">
                                        <p:cTn id="13" dur="500" fill="hold"/>
                                        <p:tgtEl>
                                          <p:spTgt spid="209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9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9923">
                                            <p:txEl>
                                              <p:pRg st="2" end="2"/>
                                            </p:txEl>
                                          </p:spTgt>
                                        </p:tgtEl>
                                        <p:attrNameLst>
                                          <p:attrName>style.visibility</p:attrName>
                                        </p:attrNameLst>
                                      </p:cBhvr>
                                      <p:to>
                                        <p:strVal val="visible"/>
                                      </p:to>
                                    </p:set>
                                    <p:anim calcmode="lin" valueType="num">
                                      <p:cBhvr additive="base">
                                        <p:cTn id="19" dur="500" fill="hold"/>
                                        <p:tgtEl>
                                          <p:spTgt spid="2099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9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9923">
                                            <p:txEl>
                                              <p:pRg st="4" end="4"/>
                                            </p:txEl>
                                          </p:spTgt>
                                        </p:tgtEl>
                                        <p:attrNameLst>
                                          <p:attrName>style.visibility</p:attrName>
                                        </p:attrNameLst>
                                      </p:cBhvr>
                                      <p:to>
                                        <p:strVal val="visible"/>
                                      </p:to>
                                    </p:set>
                                    <p:anim calcmode="lin" valueType="num">
                                      <p:cBhvr additive="base">
                                        <p:cTn id="25" dur="500" fill="hold"/>
                                        <p:tgtEl>
                                          <p:spTgt spid="2099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9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9923">
                                            <p:txEl>
                                              <p:pRg st="5" end="5"/>
                                            </p:txEl>
                                          </p:spTgt>
                                        </p:tgtEl>
                                        <p:attrNameLst>
                                          <p:attrName>style.visibility</p:attrName>
                                        </p:attrNameLst>
                                      </p:cBhvr>
                                      <p:to>
                                        <p:strVal val="visible"/>
                                      </p:to>
                                    </p:set>
                                    <p:anim calcmode="lin" valueType="num">
                                      <p:cBhvr additive="base">
                                        <p:cTn id="31" dur="500" fill="hold"/>
                                        <p:tgtEl>
                                          <p:spTgt spid="2099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99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1229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
        <p:nvSpPr>
          <p:cNvPr id="6" name="Rectangle 3"/>
          <p:cNvSpPr txBox="1">
            <a:spLocks noChangeArrowheads="1"/>
          </p:cNvSpPr>
          <p:nvPr/>
        </p:nvSpPr>
        <p:spPr bwMode="auto">
          <a:xfrm>
            <a:off x="428625" y="1600200"/>
            <a:ext cx="8382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chemeClr val="tx1"/>
              </a:buClr>
              <a:buFont typeface="Marlett" pitchFamily="2" charset="2"/>
              <a:buChar char="2"/>
            </a:pPr>
            <a:r>
              <a:rPr lang="zh-CN" altLang="en-US" sz="2800" b="1" kern="0" smtClean="0">
                <a:latin typeface="Times New Roman" panose="02020603050405020304" pitchFamily="18" charset="0"/>
              </a:rPr>
              <a:t>工艺路线（</a:t>
            </a:r>
            <a:r>
              <a:rPr lang="en-US" altLang="zh-CN" sz="2800" b="1" kern="0" smtClean="0">
                <a:latin typeface="Times New Roman" panose="02020603050405020304" pitchFamily="18" charset="0"/>
              </a:rPr>
              <a:t>Routing</a:t>
            </a:r>
            <a:r>
              <a:rPr lang="zh-CN" altLang="en-US" sz="2800" b="1" kern="0" smtClean="0">
                <a:latin typeface="Times New Roman" panose="02020603050405020304" pitchFamily="18" charset="0"/>
              </a:rPr>
              <a:t>）</a:t>
            </a:r>
          </a:p>
          <a:p>
            <a:pPr lvl="1" eaLnBrk="1" hangingPunct="1">
              <a:buClr>
                <a:schemeClr val="tx1"/>
              </a:buClr>
              <a:buFont typeface="Marlett" pitchFamily="2" charset="2"/>
              <a:buNone/>
            </a:pPr>
            <a:r>
              <a:rPr lang="zh-CN" altLang="en-US" sz="2400" kern="0" smtClean="0">
                <a:latin typeface="Times New Roman" panose="02020603050405020304" pitchFamily="18" charset="0"/>
              </a:rPr>
              <a:t>    是描述物料加工、零部件装配的操作顺序的技术文件。主要说明物料实际加工和装配的工序顺序、每道工序使用的工作中心，各项时间定额（如：准备时间、加工时间和传送时间，传送时间包括排队时间与等待时间），及外协工序的时间和费用。</a:t>
            </a:r>
            <a:endParaRPr lang="zh-CN" altLang="en-US" sz="2400" kern="0" dirty="0" smtClean="0">
              <a:latin typeface="Times New Roman" panose="02020603050405020304" pitchFamily="18" charset="0"/>
            </a:endParaRPr>
          </a:p>
        </p:txBody>
      </p:sp>
      <p:graphicFrame>
        <p:nvGraphicFramePr>
          <p:cNvPr id="7" name="Group 463"/>
          <p:cNvGraphicFramePr>
            <a:graphicFrameLocks noGrp="1"/>
          </p:cNvGraphicFramePr>
          <p:nvPr>
            <p:ph sz="half" idx="4294967295"/>
            <p:extLst>
              <p:ext uri="{D42A27DB-BD31-4B8C-83A1-F6EECF244321}">
                <p14:modId xmlns:p14="http://schemas.microsoft.com/office/powerpoint/2010/main" val="1056580535"/>
              </p:ext>
            </p:extLst>
          </p:nvPr>
        </p:nvGraphicFramePr>
        <p:xfrm>
          <a:off x="95250" y="4038600"/>
          <a:ext cx="8991600" cy="2644775"/>
        </p:xfrm>
        <a:graphic>
          <a:graphicData uri="http://schemas.openxmlformats.org/drawingml/2006/table">
            <a:tbl>
              <a:tblPr/>
              <a:tblGrid>
                <a:gridCol w="514350">
                  <a:extLst>
                    <a:ext uri="{9D8B030D-6E8A-4147-A177-3AD203B41FA5}">
                      <a16:colId xmlns:a16="http://schemas.microsoft.com/office/drawing/2014/main" val="20000"/>
                    </a:ext>
                  </a:extLst>
                </a:gridCol>
                <a:gridCol w="808038">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61987">
                  <a:extLst>
                    <a:ext uri="{9D8B030D-6E8A-4147-A177-3AD203B41FA5}">
                      <a16:colId xmlns:a16="http://schemas.microsoft.com/office/drawing/2014/main" val="20004"/>
                    </a:ext>
                  </a:extLst>
                </a:gridCol>
                <a:gridCol w="658813">
                  <a:extLst>
                    <a:ext uri="{9D8B030D-6E8A-4147-A177-3AD203B41FA5}">
                      <a16:colId xmlns:a16="http://schemas.microsoft.com/office/drawing/2014/main" val="20005"/>
                    </a:ext>
                  </a:extLst>
                </a:gridCol>
                <a:gridCol w="661987">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57225">
                  <a:extLst>
                    <a:ext uri="{9D8B030D-6E8A-4147-A177-3AD203B41FA5}">
                      <a16:colId xmlns:a16="http://schemas.microsoft.com/office/drawing/2014/main" val="20008"/>
                    </a:ext>
                  </a:extLst>
                </a:gridCol>
                <a:gridCol w="661988">
                  <a:extLst>
                    <a:ext uri="{9D8B030D-6E8A-4147-A177-3AD203B41FA5}">
                      <a16:colId xmlns:a16="http://schemas.microsoft.com/office/drawing/2014/main" val="20009"/>
                    </a:ext>
                  </a:extLst>
                </a:gridCol>
                <a:gridCol w="590550">
                  <a:extLst>
                    <a:ext uri="{9D8B030D-6E8A-4147-A177-3AD203B41FA5}">
                      <a16:colId xmlns:a16="http://schemas.microsoft.com/office/drawing/2014/main" val="20010"/>
                    </a:ext>
                  </a:extLst>
                </a:gridCol>
                <a:gridCol w="585787">
                  <a:extLst>
                    <a:ext uri="{9D8B030D-6E8A-4147-A177-3AD203B41FA5}">
                      <a16:colId xmlns:a16="http://schemas.microsoft.com/office/drawing/2014/main" val="20011"/>
                    </a:ext>
                  </a:extLst>
                </a:gridCol>
                <a:gridCol w="622300">
                  <a:extLst>
                    <a:ext uri="{9D8B030D-6E8A-4147-A177-3AD203B41FA5}">
                      <a16:colId xmlns:a16="http://schemas.microsoft.com/office/drawing/2014/main" val="20012"/>
                    </a:ext>
                  </a:extLst>
                </a:gridCol>
                <a:gridCol w="625475">
                  <a:extLst>
                    <a:ext uri="{9D8B030D-6E8A-4147-A177-3AD203B41FA5}">
                      <a16:colId xmlns:a16="http://schemas.microsoft.com/office/drawing/2014/main" val="20013"/>
                    </a:ext>
                  </a:extLst>
                </a:gridCol>
              </a:tblGrid>
              <a:tr h="703391">
                <a:tc gridSpan="14">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宋体" pitchFamily="2" charset="-122"/>
                          <a:ea typeface="黑体" pitchFamily="2" charset="-122"/>
                        </a:rPr>
                        <a:t>工艺路线报表</a:t>
                      </a:r>
                      <a:endParaRPr kumimoji="0" lang="zh-CN" altLang="en-US" sz="1800" b="1" i="0" u="none" strike="noStrike" cap="none" normalizeH="0" baseline="0" dirty="0" smtClean="0">
                        <a:ln>
                          <a:noFill/>
                        </a:ln>
                        <a:solidFill>
                          <a:srgbClr val="FF0000"/>
                        </a:solidFill>
                        <a:effectLst/>
                        <a:latin typeface="Arial" charset="0"/>
                        <a:ea typeface="宋体" pitchFamily="2" charset="-122"/>
                      </a:endParaRP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2060"/>
                          </a:solidFill>
                          <a:effectLst/>
                          <a:latin typeface="宋体" pitchFamily="2" charset="-122"/>
                          <a:ea typeface="宋体" pitchFamily="2" charset="-122"/>
                        </a:rPr>
                        <a:t>加工物料</a:t>
                      </a: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a:t>
                      </a:r>
                      <a:r>
                        <a:rPr kumimoji="0" lang="en-US" altLang="zh-CN" sz="1100" b="0" i="0" u="none" strike="noStrike" cap="none" normalizeH="0" baseline="0" dirty="0" smtClean="0">
                          <a:ln>
                            <a:noFill/>
                          </a:ln>
                          <a:solidFill>
                            <a:srgbClr val="000000"/>
                          </a:solidFill>
                          <a:effectLst/>
                          <a:latin typeface="宋体" pitchFamily="2" charset="-122"/>
                          <a:ea typeface="宋体" pitchFamily="2" charset="-122"/>
                        </a:rPr>
                        <a:t>M10101        </a:t>
                      </a:r>
                      <a:r>
                        <a:rPr kumimoji="0" lang="zh-CN" altLang="en-US" sz="1100" b="1" i="0" u="none" strike="noStrike" cap="none" normalizeH="0" baseline="0" dirty="0" smtClean="0">
                          <a:ln>
                            <a:noFill/>
                          </a:ln>
                          <a:solidFill>
                            <a:srgbClr val="002060"/>
                          </a:solidFill>
                          <a:effectLst/>
                          <a:latin typeface="宋体" pitchFamily="2" charset="-122"/>
                          <a:ea typeface="宋体" pitchFamily="2" charset="-122"/>
                        </a:rPr>
                        <a:t>物料名称</a:t>
                      </a: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a:t>
                      </a:r>
                      <a:r>
                        <a:rPr kumimoji="0" lang="en-US" altLang="zh-CN" sz="1100" b="0" i="0" u="none" strike="noStrike" cap="none" normalizeH="0" baseline="0" dirty="0" smtClean="0">
                          <a:ln>
                            <a:noFill/>
                          </a:ln>
                          <a:solidFill>
                            <a:srgbClr val="000000"/>
                          </a:solidFill>
                          <a:effectLst/>
                          <a:latin typeface="宋体" pitchFamily="2" charset="-122"/>
                          <a:ea typeface="宋体" pitchFamily="2" charset="-122"/>
                        </a:rPr>
                        <a:t>YD101</a:t>
                      </a: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面板</a:t>
                      </a:r>
                      <a:endParaRPr kumimoji="0" lang="zh-CN" altLang="en-US" sz="1100" b="0" i="0" u="none" strike="noStrike" cap="none" normalizeH="0" baseline="0" dirty="0" smtClean="0">
                        <a:ln>
                          <a:noFill/>
                        </a:ln>
                        <a:solidFill>
                          <a:schemeClr val="tx1"/>
                        </a:solidFill>
                        <a:effectLst/>
                        <a:latin typeface="Arial" charset="0"/>
                        <a:ea typeface="宋体" pitchFamily="2" charset="-122"/>
                      </a:endParaRP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2060"/>
                          </a:solidFill>
                          <a:effectLst/>
                          <a:latin typeface="宋体" pitchFamily="2" charset="-122"/>
                          <a:ea typeface="宋体" pitchFamily="2" charset="-122"/>
                        </a:rPr>
                        <a:t>有效日期</a:t>
                      </a: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a:t>
                      </a:r>
                      <a:r>
                        <a:rPr kumimoji="0" lang="en-US" altLang="zh-CN" sz="1100" b="0" i="0" u="none" strike="noStrike" cap="none" normalizeH="0" baseline="0" dirty="0" smtClean="0">
                          <a:ln>
                            <a:noFill/>
                          </a:ln>
                          <a:solidFill>
                            <a:srgbClr val="000000"/>
                          </a:solidFill>
                          <a:effectLst/>
                          <a:latin typeface="宋体" pitchFamily="2" charset="-122"/>
                          <a:ea typeface="宋体" pitchFamily="2" charset="-122"/>
                        </a:rPr>
                        <a:t>2000/07/18    </a:t>
                      </a:r>
                      <a:r>
                        <a:rPr kumimoji="0" lang="zh-CN" altLang="en-US" sz="1100" b="1" i="0" u="none" strike="noStrike" cap="none" normalizeH="0" baseline="0" dirty="0" smtClean="0">
                          <a:ln>
                            <a:noFill/>
                          </a:ln>
                          <a:solidFill>
                            <a:srgbClr val="002060"/>
                          </a:solidFill>
                          <a:effectLst/>
                          <a:latin typeface="宋体" pitchFamily="2" charset="-122"/>
                          <a:ea typeface="宋体" pitchFamily="2" charset="-122"/>
                        </a:rPr>
                        <a:t>失效日期</a:t>
                      </a: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a:t>
                      </a:r>
                      <a:r>
                        <a:rPr kumimoji="0" lang="en-US" altLang="zh-CN" sz="1100" b="0" i="0" u="none" strike="noStrike" cap="none" normalizeH="0" baseline="0" dirty="0" smtClean="0">
                          <a:ln>
                            <a:noFill/>
                          </a:ln>
                          <a:solidFill>
                            <a:srgbClr val="000000"/>
                          </a:solidFill>
                          <a:effectLst/>
                          <a:latin typeface="宋体" pitchFamily="2" charset="-122"/>
                          <a:ea typeface="宋体" pitchFamily="2" charset="-122"/>
                        </a:rPr>
                        <a:t>2001/07/29</a:t>
                      </a:r>
                      <a:endParaRPr kumimoji="0" lang="en-US" altLang="zh-CN" sz="1100" b="0"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61336">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工序号</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工序名</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rowSpan="2">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工作中心编码</a:t>
                      </a:r>
                      <a:r>
                        <a:rPr kumimoji="0" lang="en-US" altLang="zh-CN" sz="1100" b="1" i="0" u="none" strike="noStrike" cap="none" normalizeH="0" baseline="0" dirty="0" smtClean="0">
                          <a:ln>
                            <a:noFill/>
                          </a:ln>
                          <a:solidFill>
                            <a:srgbClr val="000000"/>
                          </a:solidFill>
                          <a:effectLst/>
                          <a:latin typeface="宋体" pitchFamily="2" charset="-122"/>
                          <a:ea typeface="宋体" pitchFamily="2" charset="-122"/>
                        </a:rPr>
                        <a:t>+</a:t>
                      </a: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名称</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gridSpan="3">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工序单位标准时间</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hMerge="1">
                  <a:txBody>
                    <a:bodyPr/>
                    <a:lstStyle/>
                    <a:p>
                      <a:endParaRPr lang="zh-CN" altLang="en-US"/>
                    </a:p>
                  </a:txBody>
                  <a:tcPr/>
                </a:tc>
                <a:tc hMerge="1">
                  <a:txBody>
                    <a:bodyPr/>
                    <a:lstStyle/>
                    <a:p>
                      <a:endParaRPr lang="zh-CN" altLang="en-US"/>
                    </a:p>
                  </a:txBody>
                  <a:tcPr/>
                </a:tc>
                <a:tc gridSpan="3">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000000"/>
                          </a:solidFill>
                          <a:effectLst/>
                          <a:latin typeface="宋体" pitchFamily="2" charset="-122"/>
                          <a:ea typeface="宋体" pitchFamily="2" charset="-122"/>
                        </a:rPr>
                        <a:t>占工作中心时间（提前期）</a:t>
                      </a:r>
                      <a:endParaRPr kumimoji="0" lang="zh-CN" altLang="en-US" sz="1100" b="1"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hMerge="1">
                  <a:txBody>
                    <a:bodyPr/>
                    <a:lstStyle/>
                    <a:p>
                      <a:endParaRPr lang="zh-CN" altLang="en-US"/>
                    </a:p>
                  </a:txBody>
                  <a:tcPr/>
                </a:tc>
                <a:tc hMerge="1">
                  <a:txBody>
                    <a:bodyPr/>
                    <a:lstStyle/>
                    <a:p>
                      <a:endParaRPr lang="zh-CN" alt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000000"/>
                          </a:solidFill>
                          <a:effectLst/>
                          <a:latin typeface="宋体" pitchFamily="2" charset="-122"/>
                          <a:ea typeface="宋体" pitchFamily="2" charset="-122"/>
                        </a:rPr>
                        <a:t>传送时间</a:t>
                      </a:r>
                      <a:endParaRPr kumimoji="0" lang="zh-CN" altLang="en-US" sz="1100" b="1"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grid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000000"/>
                          </a:solidFill>
                          <a:effectLst/>
                          <a:latin typeface="宋体" pitchFamily="2" charset="-122"/>
                          <a:ea typeface="宋体" pitchFamily="2" charset="-122"/>
                        </a:rPr>
                        <a:t>人工数</a:t>
                      </a:r>
                      <a:endParaRPr kumimoji="0" lang="zh-CN" altLang="en-US" sz="1100" b="1"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hMerge="1">
                  <a:txBody>
                    <a:bodyPr/>
                    <a:lstStyle/>
                    <a:p>
                      <a:endParaRPr lang="zh-CN" alt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000000"/>
                          </a:solidFill>
                          <a:effectLst/>
                          <a:latin typeface="宋体" pitchFamily="2" charset="-122"/>
                          <a:ea typeface="宋体" pitchFamily="2" charset="-122"/>
                        </a:rPr>
                        <a:t>设备数</a:t>
                      </a:r>
                      <a:endParaRPr kumimoji="0" lang="zh-CN" altLang="en-US" sz="1100" b="1"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000000"/>
                          </a:solidFill>
                          <a:effectLst/>
                          <a:latin typeface="宋体" pitchFamily="2" charset="-122"/>
                          <a:ea typeface="宋体" pitchFamily="2" charset="-122"/>
                        </a:rPr>
                        <a:t>外协费</a:t>
                      </a:r>
                      <a:endParaRPr kumimoji="0" lang="zh-CN" altLang="en-US" sz="1100" b="1"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3535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准备时间</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加工工时</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设备台时</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准备时间</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加工工时</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设备台时</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服务</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宋体" pitchFamily="2" charset="-122"/>
                          <a:ea typeface="宋体" pitchFamily="2" charset="-122"/>
                        </a:rPr>
                        <a:t>加工</a:t>
                      </a:r>
                      <a:endParaRPr kumimoji="0" lang="zh-CN" altLang="en-US"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100" b="1"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261336">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下料</a:t>
                      </a:r>
                      <a:endParaRPr kumimoji="0" lang="zh-CN" altLang="en-US" sz="1100" b="0"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rgbClr val="000000"/>
                          </a:solidFill>
                          <a:effectLst/>
                          <a:latin typeface="宋体" pitchFamily="2" charset="-122"/>
                          <a:ea typeface="宋体" pitchFamily="2" charset="-122"/>
                        </a:rPr>
                        <a:t>下料班</a:t>
                      </a:r>
                      <a:endParaRPr kumimoji="0" lang="zh-CN" altLang="en-US"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0.02</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0.02</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0.02</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0.02</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0045">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冲大旋钮孔</a:t>
                      </a:r>
                      <a:endParaRPr kumimoji="0" lang="zh-CN" altLang="en-US" sz="1100" b="0"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rgbClr val="000000"/>
                          </a:solidFill>
                          <a:effectLst/>
                          <a:latin typeface="宋体" pitchFamily="2" charset="-122"/>
                          <a:ea typeface="宋体" pitchFamily="2" charset="-122"/>
                        </a:rPr>
                        <a:t>冲床</a:t>
                      </a: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0.02</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0.02</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1635">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冲</a:t>
                      </a:r>
                      <a:r>
                        <a:rPr kumimoji="0" lang="en-US" altLang="zh-CN" sz="1100" b="0" i="0" u="none" strike="noStrike" cap="none" normalizeH="0" baseline="0" dirty="0" smtClean="0">
                          <a:ln>
                            <a:noFill/>
                          </a:ln>
                          <a:solidFill>
                            <a:srgbClr val="000000"/>
                          </a:solidFill>
                          <a:effectLst/>
                          <a:latin typeface="宋体" pitchFamily="2" charset="-122"/>
                          <a:ea typeface="宋体" pitchFamily="2" charset="-122"/>
                        </a:rPr>
                        <a:t>6</a:t>
                      </a: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孔</a:t>
                      </a:r>
                      <a:endParaRPr kumimoji="0" lang="zh-CN" altLang="en-US" sz="1100" b="0"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rgbClr val="000000"/>
                          </a:solidFill>
                          <a:effectLst/>
                          <a:latin typeface="宋体" pitchFamily="2" charset="-122"/>
                          <a:ea typeface="宋体" pitchFamily="2" charset="-122"/>
                        </a:rPr>
                        <a:t>冲床</a:t>
                      </a:r>
                      <a:r>
                        <a:rPr kumimoji="0" lang="en-US" altLang="zh-CN" sz="11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0.02</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0.03</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0.03</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宋体" pitchFamily="2" charset="-122"/>
                          <a:ea typeface="宋体" pitchFamily="2" charset="-122"/>
                        </a:rPr>
                        <a:t>0.02</a:t>
                      </a:r>
                      <a:endParaRPr kumimoji="0" lang="en-US" altLang="zh-CN" sz="1100" b="0"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0.03</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0.03</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0045">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4</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磨光</a:t>
                      </a:r>
                      <a:endParaRPr kumimoji="0" lang="zh-CN" altLang="en-US" sz="1100" b="0"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rgbClr val="000000"/>
                          </a:solidFill>
                          <a:effectLst/>
                          <a:latin typeface="宋体" pitchFamily="2" charset="-122"/>
                          <a:ea typeface="宋体" pitchFamily="2" charset="-122"/>
                        </a:rPr>
                        <a:t>钳工班</a:t>
                      </a:r>
                      <a:endParaRPr kumimoji="0" lang="zh-CN" altLang="en-US"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0.05</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0.05</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0.05</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0.05</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1635">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5</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电镀</a:t>
                      </a:r>
                      <a:endParaRPr kumimoji="0" lang="zh-CN" altLang="en-US" sz="1100" b="0"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00"/>
                          </a:solidFill>
                          <a:effectLst/>
                          <a:latin typeface="宋体" pitchFamily="2" charset="-122"/>
                          <a:ea typeface="宋体" pitchFamily="2" charset="-122"/>
                        </a:rPr>
                        <a:t>电镀班</a:t>
                      </a:r>
                      <a:endParaRPr kumimoji="0" lang="zh-CN" altLang="en-US" sz="1100" b="0"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宋体" pitchFamily="2" charset="-122"/>
                          <a:ea typeface="宋体" pitchFamily="2" charset="-122"/>
                        </a:rPr>
                        <a:t>0.05</a:t>
                      </a:r>
                      <a:endParaRPr kumimoji="0" lang="en-US" altLang="zh-CN" sz="1100" b="0"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0.05</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0.05</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0.05</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0.05</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0.05</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0.01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100" b="0" i="0" u="none" strike="noStrike" cap="none" normalizeH="0" baseline="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宋体" pitchFamily="2" charset="-122"/>
                          <a:ea typeface="宋体" pitchFamily="2" charset="-122"/>
                        </a:rPr>
                        <a:t>-</a:t>
                      </a:r>
                      <a:endParaRPr kumimoji="0" lang="en-US" altLang="zh-CN" sz="1100" b="0" i="0" u="none" strike="noStrike" cap="none" normalizeH="0" baseline="0" dirty="0" smtClean="0">
                        <a:ln>
                          <a:noFill/>
                        </a:ln>
                        <a:solidFill>
                          <a:schemeClr val="tx1"/>
                        </a:solidFill>
                        <a:effectLst/>
                        <a:latin typeface="Arial" charset="0"/>
                        <a:ea typeface="宋体" pitchFamily="2" charset="-122"/>
                      </a:endParaRPr>
                    </a:p>
                  </a:txBody>
                  <a:tcPr marL="18000" marR="18000" marT="46830" marB="468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4781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1" name="Rectangle 3"/>
          <p:cNvSpPr>
            <a:spLocks noGrp="1" noChangeArrowheads="1"/>
          </p:cNvSpPr>
          <p:nvPr>
            <p:ph type="body" sz="half" idx="1"/>
          </p:nvPr>
        </p:nvSpPr>
        <p:spPr>
          <a:xfrm>
            <a:off x="457200" y="1447800"/>
            <a:ext cx="8305800" cy="3886200"/>
          </a:xfrm>
        </p:spPr>
        <p:txBody>
          <a:bodyPr/>
          <a:lstStyle/>
          <a:p>
            <a:pPr eaLnBrk="1" hangingPunct="1">
              <a:lnSpc>
                <a:spcPct val="150000"/>
              </a:lnSpc>
              <a:spcBef>
                <a:spcPct val="0"/>
              </a:spcBef>
              <a:buClr>
                <a:schemeClr val="tx1"/>
              </a:buClr>
              <a:buFont typeface="Marlett" pitchFamily="2" charset="2"/>
              <a:buChar char="2"/>
            </a:pPr>
            <a:r>
              <a:rPr lang="en-US" altLang="zh-CN" sz="2400" b="1" smtClean="0">
                <a:latin typeface="Times New Roman" panose="02020603050405020304" pitchFamily="18" charset="0"/>
              </a:rPr>
              <a:t>RCCP</a:t>
            </a:r>
            <a:r>
              <a:rPr lang="zh-CN" altLang="en-US" sz="2400" b="1" smtClean="0">
                <a:latin typeface="Times New Roman" panose="02020603050405020304" pitchFamily="18" charset="0"/>
              </a:rPr>
              <a:t>的编制方法：</a:t>
            </a:r>
          </a:p>
          <a:p>
            <a:pPr lvl="1" eaLnBrk="1" hangingPunct="1">
              <a:lnSpc>
                <a:spcPct val="150000"/>
              </a:lnSpc>
              <a:spcBef>
                <a:spcPct val="0"/>
              </a:spcBef>
              <a:buClr>
                <a:schemeClr val="tx1"/>
              </a:buClr>
              <a:buFont typeface="Marlett" pitchFamily="2" charset="2"/>
              <a:buChar char="2"/>
            </a:pPr>
            <a:r>
              <a:rPr lang="en-US" altLang="zh-CN" sz="2000" smtClean="0">
                <a:latin typeface="Times New Roman" panose="02020603050405020304" pitchFamily="18" charset="0"/>
              </a:rPr>
              <a:t>MPS</a:t>
            </a:r>
            <a:r>
              <a:rPr lang="zh-CN" altLang="en-US" sz="2000" smtClean="0">
                <a:latin typeface="Times New Roman" panose="02020603050405020304" pitchFamily="18" charset="0"/>
              </a:rPr>
              <a:t>的计划对象主要是独立需求物料，这一类物料的工艺路线中往往不一定直接包含关键工作中心，因为关键工作中心通常在它下属的工艺路线上才出现。</a:t>
            </a:r>
          </a:p>
          <a:p>
            <a:pPr lvl="2" eaLnBrk="1" hangingPunct="1">
              <a:lnSpc>
                <a:spcPct val="150000"/>
              </a:lnSpc>
              <a:spcBef>
                <a:spcPct val="0"/>
              </a:spcBef>
              <a:buClr>
                <a:schemeClr val="tx1"/>
              </a:buClr>
              <a:buFont typeface="Marlett" pitchFamily="2" charset="2"/>
              <a:buChar char="2"/>
            </a:pPr>
            <a:r>
              <a:rPr lang="zh-CN" altLang="en-US" sz="1800" b="1" smtClean="0">
                <a:latin typeface="Times New Roman" panose="02020603050405020304" pitchFamily="18" charset="0"/>
              </a:rPr>
              <a:t>要确定关键工作中心的资源清单（能力清单）</a:t>
            </a:r>
            <a:r>
              <a:rPr lang="zh-CN" altLang="en-US" sz="1800" smtClean="0">
                <a:latin typeface="Times New Roman" panose="02020603050405020304" pitchFamily="18" charset="0"/>
              </a:rPr>
              <a:t>：根据</a:t>
            </a:r>
            <a:r>
              <a:rPr lang="en-US" altLang="zh-CN" sz="1800" smtClean="0">
                <a:latin typeface="Times New Roman" panose="02020603050405020304" pitchFamily="18" charset="0"/>
              </a:rPr>
              <a:t>BOM</a:t>
            </a:r>
            <a:r>
              <a:rPr lang="zh-CN" altLang="en-US" sz="1800" smtClean="0">
                <a:latin typeface="Times New Roman" panose="02020603050405020304" pitchFamily="18" charset="0"/>
              </a:rPr>
              <a:t>和工艺路线文件得到，工艺路线文件包括了在工厂安排生产任务确定能力需求所要用到的信息，每个工件在哪儿加工、所需工装、每道工序所用的单件定额工时和生产准备时间等，而资源清单则描述了项目生产制造所需的生产资料及生产地点。</a:t>
            </a:r>
          </a:p>
          <a:p>
            <a:pPr lvl="2" eaLnBrk="1" hangingPunct="1">
              <a:lnSpc>
                <a:spcPct val="150000"/>
              </a:lnSpc>
              <a:spcBef>
                <a:spcPct val="0"/>
              </a:spcBef>
              <a:buClr>
                <a:schemeClr val="tx1"/>
              </a:buClr>
              <a:buFont typeface="Marlett" pitchFamily="2" charset="2"/>
              <a:buChar char="2"/>
            </a:pPr>
            <a:endParaRPr lang="en-US" altLang="zh-CN" sz="1800" smtClean="0">
              <a:latin typeface="Times New Roman" panose="02020603050405020304" pitchFamily="18" charset="0"/>
            </a:endParaRPr>
          </a:p>
        </p:txBody>
      </p:sp>
      <p:sp>
        <p:nvSpPr>
          <p:cNvPr id="13315"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
        <p:nvSpPr>
          <p:cNvPr id="242743" name="Rectangle 55"/>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 calcmode="lin" valueType="num">
                                      <p:cBhvr additive="base">
                                        <p:cTn id="7" dur="500" fill="hold"/>
                                        <p:tgtEl>
                                          <p:spTgt spid="242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2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691">
                                            <p:txEl>
                                              <p:pRg st="1" end="1"/>
                                            </p:txEl>
                                          </p:spTgt>
                                        </p:tgtEl>
                                        <p:attrNameLst>
                                          <p:attrName>style.visibility</p:attrName>
                                        </p:attrNameLst>
                                      </p:cBhvr>
                                      <p:to>
                                        <p:strVal val="visible"/>
                                      </p:to>
                                    </p:set>
                                    <p:anim calcmode="lin" valueType="num">
                                      <p:cBhvr additive="base">
                                        <p:cTn id="13" dur="500" fill="hold"/>
                                        <p:tgtEl>
                                          <p:spTgt spid="242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6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691">
                                            <p:txEl>
                                              <p:pRg st="2" end="2"/>
                                            </p:txEl>
                                          </p:spTgt>
                                        </p:tgtEl>
                                        <p:attrNameLst>
                                          <p:attrName>style.visibility</p:attrName>
                                        </p:attrNameLst>
                                      </p:cBhvr>
                                      <p:to>
                                        <p:strVal val="visible"/>
                                      </p:to>
                                    </p:set>
                                    <p:anim calcmode="lin" valueType="num">
                                      <p:cBhvr additive="base">
                                        <p:cTn id="19" dur="500" fill="hold"/>
                                        <p:tgtEl>
                                          <p:spTgt spid="2426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6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body" sz="half" idx="1"/>
          </p:nvPr>
        </p:nvSpPr>
        <p:spPr>
          <a:xfrm>
            <a:off x="457200" y="5410200"/>
            <a:ext cx="8305800" cy="533400"/>
          </a:xfrm>
        </p:spPr>
        <p:txBody>
          <a:bodyPr/>
          <a:lstStyle/>
          <a:p>
            <a:pPr lvl="1" eaLnBrk="1" hangingPunct="1">
              <a:lnSpc>
                <a:spcPct val="150000"/>
              </a:lnSpc>
              <a:spcBef>
                <a:spcPct val="0"/>
              </a:spcBef>
              <a:buClr>
                <a:schemeClr val="tx1"/>
              </a:buClr>
              <a:buFont typeface="Marlett" pitchFamily="2" charset="2"/>
              <a:buChar char="2"/>
            </a:pPr>
            <a:r>
              <a:rPr lang="zh-CN" altLang="en-US" sz="2000" b="1" smtClean="0">
                <a:latin typeface="Times New Roman" panose="02020603050405020304" pitchFamily="18" charset="0"/>
              </a:rPr>
              <a:t>两种方法</a:t>
            </a:r>
            <a:r>
              <a:rPr lang="zh-CN" altLang="en-US" sz="2000" smtClean="0">
                <a:latin typeface="Times New Roman" panose="02020603050405020304" pitchFamily="18" charset="0"/>
              </a:rPr>
              <a:t>：资源清单法、分时间周期的资源清单法</a:t>
            </a:r>
          </a:p>
        </p:txBody>
      </p:sp>
      <p:sp>
        <p:nvSpPr>
          <p:cNvPr id="14339" name="Rectangle 3"/>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46788" name="Group 4"/>
          <p:cNvGraphicFramePr>
            <a:graphicFrameLocks noGrp="1"/>
          </p:cNvGraphicFramePr>
          <p:nvPr>
            <p:ph sz="half" idx="2"/>
          </p:nvPr>
        </p:nvGraphicFramePr>
        <p:xfrm>
          <a:off x="304800" y="2819400"/>
          <a:ext cx="8534400" cy="2209802"/>
        </p:xfrm>
        <a:graphic>
          <a:graphicData uri="http://schemas.openxmlformats.org/drawingml/2006/table">
            <a:tbl>
              <a:tblPr/>
              <a:tblGrid>
                <a:gridCol w="1143000">
                  <a:extLst>
                    <a:ext uri="{9D8B030D-6E8A-4147-A177-3AD203B41FA5}">
                      <a16:colId xmlns:a16="http://schemas.microsoft.com/office/drawing/2014/main" val="20000"/>
                    </a:ext>
                  </a:extLst>
                </a:gridCol>
                <a:gridCol w="1624013">
                  <a:extLst>
                    <a:ext uri="{9D8B030D-6E8A-4147-A177-3AD203B41FA5}">
                      <a16:colId xmlns:a16="http://schemas.microsoft.com/office/drawing/2014/main" val="20001"/>
                    </a:ext>
                  </a:extLst>
                </a:gridCol>
                <a:gridCol w="750887">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49288">
                  <a:extLst>
                    <a:ext uri="{9D8B030D-6E8A-4147-A177-3AD203B41FA5}">
                      <a16:colId xmlns:a16="http://schemas.microsoft.com/office/drawing/2014/main" val="20004"/>
                    </a:ext>
                  </a:extLst>
                </a:gridCol>
                <a:gridCol w="700087">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tblGrid>
              <a:tr h="3937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关键工作中心</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产品计划数量及月负荷小时</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月能力（小时）</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036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编码</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名称及能力单位</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C</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需用</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可用</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最大</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数控冲</a:t>
                      </a:r>
                      <a:r>
                        <a:rPr kumimoji="0" lang="en-US" altLang="zh-CN" sz="1600" b="0" i="0" u="none" strike="noStrike" cap="none" normalizeH="0" baseline="0" smtClean="0">
                          <a:ln>
                            <a:noFill/>
                          </a:ln>
                          <a:solidFill>
                            <a:schemeClr val="tx1"/>
                          </a:solidFill>
                          <a:effectLst/>
                          <a:latin typeface="Arial" charset="0"/>
                          <a:ea typeface="宋体" pitchFamily="2" charset="-122"/>
                        </a:rPr>
                        <a:t>(</a:t>
                      </a:r>
                      <a:r>
                        <a:rPr kumimoji="0" lang="zh-CN" altLang="en-US" sz="1600" b="0" i="0" u="none" strike="noStrike" cap="none" normalizeH="0" baseline="0" smtClean="0">
                          <a:ln>
                            <a:noFill/>
                          </a:ln>
                          <a:solidFill>
                            <a:schemeClr val="tx1"/>
                          </a:solidFill>
                          <a:effectLst/>
                          <a:latin typeface="Arial" charset="0"/>
                          <a:ea typeface="宋体" pitchFamily="2" charset="-122"/>
                        </a:rPr>
                        <a:t>小时</a:t>
                      </a: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160</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4230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大立车</a:t>
                      </a:r>
                      <a:r>
                        <a:rPr kumimoji="0" lang="en-US" altLang="zh-CN" sz="1600" b="0" i="0" u="none" strike="noStrike" cap="none" normalizeH="0" baseline="0" smtClean="0">
                          <a:ln>
                            <a:noFill/>
                          </a:ln>
                          <a:solidFill>
                            <a:schemeClr val="tx1"/>
                          </a:solidFill>
                          <a:effectLst/>
                          <a:latin typeface="Arial" charset="0"/>
                          <a:ea typeface="宋体" pitchFamily="2" charset="-122"/>
                        </a:rPr>
                        <a:t>(</a:t>
                      </a:r>
                      <a:r>
                        <a:rPr kumimoji="0" lang="zh-CN" altLang="en-US" sz="1600" b="0" i="0" u="none" strike="noStrike" cap="none" normalizeH="0" baseline="0" smtClean="0">
                          <a:ln>
                            <a:noFill/>
                          </a:ln>
                          <a:solidFill>
                            <a:schemeClr val="tx1"/>
                          </a:solidFill>
                          <a:effectLst/>
                          <a:latin typeface="Arial" charset="0"/>
                          <a:ea typeface="宋体" pitchFamily="2" charset="-122"/>
                        </a:rPr>
                        <a:t>小时</a:t>
                      </a: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256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320</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5200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装配</a:t>
                      </a:r>
                      <a:r>
                        <a:rPr kumimoji="0" lang="en-US" altLang="zh-CN" sz="1600" b="0" i="0" u="none" strike="noStrike" cap="none" normalizeH="0" baseline="0" smtClean="0">
                          <a:ln>
                            <a:noFill/>
                          </a:ln>
                          <a:solidFill>
                            <a:schemeClr val="tx1"/>
                          </a:solidFill>
                          <a:effectLst/>
                          <a:latin typeface="Arial" charset="0"/>
                          <a:ea typeface="宋体" pitchFamily="2" charset="-122"/>
                        </a:rPr>
                        <a:t>(</a:t>
                      </a:r>
                      <a:r>
                        <a:rPr kumimoji="0" lang="zh-CN" altLang="en-US" sz="1600" b="0" i="0" u="none" strike="noStrike" cap="none" normalizeH="0" baseline="0" smtClean="0">
                          <a:ln>
                            <a:noFill/>
                          </a:ln>
                          <a:solidFill>
                            <a:schemeClr val="tx1"/>
                          </a:solidFill>
                          <a:effectLst/>
                          <a:latin typeface="Arial" charset="0"/>
                          <a:ea typeface="宋体" pitchFamily="2" charset="-122"/>
                        </a:rPr>
                        <a:t>平方米</a:t>
                      </a: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500</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46857" name="Rectangle 73"/>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46859" name="Rectangle 75"/>
          <p:cNvSpPr>
            <a:spLocks noChangeArrowheads="1"/>
          </p:cNvSpPr>
          <p:nvPr/>
        </p:nvSpPr>
        <p:spPr bwMode="auto">
          <a:xfrm>
            <a:off x="457200" y="1676400"/>
            <a:ext cx="830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chemeClr val="tx1"/>
              </a:buClr>
              <a:buFont typeface="Marlett" pitchFamily="2" charset="2"/>
              <a:buChar char="2"/>
            </a:pPr>
            <a:r>
              <a:rPr lang="zh-CN" altLang="en-US" sz="2400" b="1">
                <a:latin typeface="Times New Roman" panose="02020603050405020304" pitchFamily="18" charset="0"/>
              </a:rPr>
              <a:t>资源清单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859">
                                            <p:txEl>
                                              <p:pRg st="0" end="0"/>
                                            </p:txEl>
                                          </p:spTgt>
                                        </p:tgtEl>
                                        <p:attrNameLst>
                                          <p:attrName>style.visibility</p:attrName>
                                        </p:attrNameLst>
                                      </p:cBhvr>
                                      <p:to>
                                        <p:strVal val="visible"/>
                                      </p:to>
                                    </p:set>
                                    <p:anim calcmode="lin" valueType="num">
                                      <p:cBhvr additive="base">
                                        <p:cTn id="7" dur="500" fill="hold"/>
                                        <p:tgtEl>
                                          <p:spTgt spid="246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6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678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6786">
                                            <p:txEl>
                                              <p:pRg st="0" end="0"/>
                                            </p:txEl>
                                          </p:spTgt>
                                        </p:tgtEl>
                                        <p:attrNameLst>
                                          <p:attrName>style.visibility</p:attrName>
                                        </p:attrNameLst>
                                      </p:cBhvr>
                                      <p:to>
                                        <p:strVal val="visible"/>
                                      </p:to>
                                    </p:set>
                                    <p:anim calcmode="lin" valueType="num">
                                      <p:cBhvr additive="base">
                                        <p:cTn id="17" dur="500" fill="hold"/>
                                        <p:tgtEl>
                                          <p:spTgt spid="24678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678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build="p" autoUpdateAnimBg="0" advAuto="0"/>
      <p:bldP spid="246859"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47811"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t>资源清单法：</a:t>
            </a:r>
          </a:p>
          <a:p>
            <a:pPr lvl="1" eaLnBrk="1" hangingPunct="1">
              <a:lnSpc>
                <a:spcPct val="150000"/>
              </a:lnSpc>
              <a:spcBef>
                <a:spcPct val="0"/>
              </a:spcBef>
              <a:buClr>
                <a:schemeClr val="tx1"/>
              </a:buClr>
              <a:buFont typeface="Marlett" pitchFamily="2" charset="2"/>
              <a:buChar char="2"/>
            </a:pPr>
            <a:r>
              <a:rPr lang="zh-CN" altLang="en-US" sz="2400" smtClean="0"/>
              <a:t>编制过程：</a:t>
            </a:r>
          </a:p>
          <a:p>
            <a:pPr lvl="2" eaLnBrk="1" hangingPunct="1">
              <a:lnSpc>
                <a:spcPct val="130000"/>
              </a:lnSpc>
              <a:spcBef>
                <a:spcPct val="0"/>
              </a:spcBef>
              <a:buClr>
                <a:schemeClr val="tx1"/>
              </a:buClr>
              <a:buFont typeface="Marlett" pitchFamily="2" charset="2"/>
              <a:buChar char="2"/>
            </a:pPr>
            <a:r>
              <a:rPr lang="en-US" altLang="zh-CN" sz="2000" smtClean="0"/>
              <a:t>1</a:t>
            </a:r>
            <a:r>
              <a:rPr lang="zh-CN" altLang="en-US" sz="2000" smtClean="0"/>
              <a:t>、定义关键资源</a:t>
            </a:r>
          </a:p>
          <a:p>
            <a:pPr lvl="2" eaLnBrk="1" hangingPunct="1">
              <a:lnSpc>
                <a:spcPct val="130000"/>
              </a:lnSpc>
              <a:spcBef>
                <a:spcPct val="0"/>
              </a:spcBef>
              <a:buClr>
                <a:schemeClr val="tx1"/>
              </a:buClr>
              <a:buFont typeface="Marlett" pitchFamily="2" charset="2"/>
              <a:buChar char="2"/>
            </a:pPr>
            <a:r>
              <a:rPr lang="en-US" altLang="zh-CN" sz="2000" smtClean="0"/>
              <a:t>2</a:t>
            </a:r>
            <a:r>
              <a:rPr lang="zh-CN" altLang="en-US" sz="2000" smtClean="0"/>
              <a:t>、从</a:t>
            </a:r>
            <a:r>
              <a:rPr lang="en-US" altLang="zh-CN" sz="2000" smtClean="0"/>
              <a:t>MPS</a:t>
            </a:r>
            <a:r>
              <a:rPr lang="zh-CN" altLang="en-US" sz="2000" smtClean="0"/>
              <a:t>中的每种产品系列中选出将要进行</a:t>
            </a:r>
            <a:r>
              <a:rPr lang="en-US" altLang="zh-CN" sz="2000" smtClean="0"/>
              <a:t>RCCP</a:t>
            </a:r>
            <a:r>
              <a:rPr lang="zh-CN" altLang="en-US" sz="2000" smtClean="0"/>
              <a:t>的代表产品</a:t>
            </a:r>
          </a:p>
          <a:p>
            <a:pPr lvl="2" eaLnBrk="1" hangingPunct="1">
              <a:lnSpc>
                <a:spcPct val="130000"/>
              </a:lnSpc>
              <a:spcBef>
                <a:spcPct val="0"/>
              </a:spcBef>
              <a:buClr>
                <a:schemeClr val="tx1"/>
              </a:buClr>
              <a:buFont typeface="Marlett" pitchFamily="2" charset="2"/>
              <a:buChar char="2"/>
            </a:pPr>
            <a:r>
              <a:rPr lang="en-US" altLang="zh-CN" sz="2000" smtClean="0"/>
              <a:t>3</a:t>
            </a:r>
            <a:r>
              <a:rPr lang="zh-CN" altLang="en-US" sz="2000" smtClean="0"/>
              <a:t>、对每个代表产品确定生产单位产品对关键资源的需求量，确定依据包括</a:t>
            </a:r>
            <a:r>
              <a:rPr lang="en-US" altLang="zh-CN" sz="2000" smtClean="0"/>
              <a:t>MPS</a:t>
            </a:r>
            <a:r>
              <a:rPr lang="zh-CN" altLang="en-US" sz="2000" smtClean="0"/>
              <a:t>、</a:t>
            </a:r>
            <a:r>
              <a:rPr lang="en-US" altLang="zh-CN" sz="2000" smtClean="0"/>
              <a:t>BOM</a:t>
            </a:r>
            <a:r>
              <a:rPr lang="zh-CN" altLang="en-US" sz="2000" smtClean="0"/>
              <a:t>、工艺路线、定额工时以及在</a:t>
            </a:r>
            <a:r>
              <a:rPr lang="en-US" altLang="zh-CN" sz="2000" smtClean="0"/>
              <a:t>BOM</a:t>
            </a:r>
            <a:r>
              <a:rPr lang="zh-CN" altLang="en-US" sz="2000" smtClean="0"/>
              <a:t>中每个零件的平均批量等。</a:t>
            </a:r>
          </a:p>
          <a:p>
            <a:pPr lvl="2" eaLnBrk="1" hangingPunct="1">
              <a:lnSpc>
                <a:spcPct val="130000"/>
              </a:lnSpc>
              <a:spcBef>
                <a:spcPct val="0"/>
              </a:spcBef>
              <a:buClr>
                <a:schemeClr val="tx1"/>
              </a:buClr>
              <a:buFont typeface="Marlett" pitchFamily="2" charset="2"/>
              <a:buChar char="2"/>
            </a:pPr>
            <a:r>
              <a:rPr lang="en-US" altLang="zh-CN" sz="2000" smtClean="0"/>
              <a:t>4</a:t>
            </a:r>
            <a:r>
              <a:rPr lang="zh-CN" altLang="en-US" sz="2000" smtClean="0"/>
              <a:t>、对每个产品系列，确定其</a:t>
            </a:r>
            <a:r>
              <a:rPr lang="en-US" altLang="zh-CN" sz="2000" smtClean="0"/>
              <a:t>MPS</a:t>
            </a:r>
            <a:r>
              <a:rPr lang="zh-CN" altLang="en-US" sz="2000" smtClean="0"/>
              <a:t>的计划产量。</a:t>
            </a:r>
          </a:p>
          <a:p>
            <a:pPr lvl="2" eaLnBrk="1" hangingPunct="1">
              <a:lnSpc>
                <a:spcPct val="130000"/>
              </a:lnSpc>
              <a:spcBef>
                <a:spcPct val="0"/>
              </a:spcBef>
              <a:buClr>
                <a:schemeClr val="tx1"/>
              </a:buClr>
              <a:buFont typeface="Marlett" pitchFamily="2" charset="2"/>
              <a:buChar char="2"/>
            </a:pPr>
            <a:r>
              <a:rPr lang="en-US" altLang="zh-CN" sz="2000" smtClean="0"/>
              <a:t>5</a:t>
            </a:r>
            <a:r>
              <a:rPr lang="zh-CN" altLang="en-US" sz="2000" smtClean="0"/>
              <a:t>、将</a:t>
            </a:r>
            <a:r>
              <a:rPr lang="en-US" altLang="zh-CN" sz="2000" smtClean="0"/>
              <a:t>MPS</a:t>
            </a:r>
            <a:r>
              <a:rPr lang="zh-CN" altLang="en-US" sz="2000" smtClean="0"/>
              <a:t>中的计划产量与能力清单中的资源需求量相乘。</a:t>
            </a:r>
          </a:p>
          <a:p>
            <a:pPr lvl="2" eaLnBrk="1" hangingPunct="1">
              <a:lnSpc>
                <a:spcPct val="130000"/>
              </a:lnSpc>
              <a:spcBef>
                <a:spcPct val="0"/>
              </a:spcBef>
              <a:buClr>
                <a:schemeClr val="tx1"/>
              </a:buClr>
              <a:buFont typeface="Marlett" pitchFamily="2" charset="2"/>
              <a:buChar char="2"/>
            </a:pPr>
            <a:r>
              <a:rPr lang="en-US" altLang="zh-CN" sz="2000" smtClean="0"/>
              <a:t>6</a:t>
            </a:r>
            <a:r>
              <a:rPr lang="zh-CN" altLang="en-US" sz="2000" smtClean="0"/>
              <a:t>、将所有产品系列所需要的能力加起来，得到对应计划的总能力需求。</a:t>
            </a:r>
          </a:p>
        </p:txBody>
      </p:sp>
      <p:sp>
        <p:nvSpPr>
          <p:cNvPr id="15364"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 calcmode="lin" valueType="num">
                                      <p:cBhvr additive="base">
                                        <p:cTn id="7" dur="500" fill="hold"/>
                                        <p:tgtEl>
                                          <p:spTgt spid="247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7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11">
                                            <p:txEl>
                                              <p:pRg st="1" end="1"/>
                                            </p:txEl>
                                          </p:spTgt>
                                        </p:tgtEl>
                                        <p:attrNameLst>
                                          <p:attrName>style.visibility</p:attrName>
                                        </p:attrNameLst>
                                      </p:cBhvr>
                                      <p:to>
                                        <p:strVal val="visible"/>
                                      </p:to>
                                    </p:set>
                                    <p:anim calcmode="lin" valueType="num">
                                      <p:cBhvr additive="base">
                                        <p:cTn id="13" dur="500" fill="hold"/>
                                        <p:tgtEl>
                                          <p:spTgt spid="247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7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7811">
                                            <p:txEl>
                                              <p:pRg st="2" end="2"/>
                                            </p:txEl>
                                          </p:spTgt>
                                        </p:tgtEl>
                                        <p:attrNameLst>
                                          <p:attrName>style.visibility</p:attrName>
                                        </p:attrNameLst>
                                      </p:cBhvr>
                                      <p:to>
                                        <p:strVal val="visible"/>
                                      </p:to>
                                    </p:set>
                                    <p:anim calcmode="lin" valueType="num">
                                      <p:cBhvr additive="base">
                                        <p:cTn id="19" dur="500" fill="hold"/>
                                        <p:tgtEl>
                                          <p:spTgt spid="247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7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7811">
                                            <p:txEl>
                                              <p:pRg st="3" end="3"/>
                                            </p:txEl>
                                          </p:spTgt>
                                        </p:tgtEl>
                                        <p:attrNameLst>
                                          <p:attrName>style.visibility</p:attrName>
                                        </p:attrNameLst>
                                      </p:cBhvr>
                                      <p:to>
                                        <p:strVal val="visible"/>
                                      </p:to>
                                    </p:set>
                                    <p:anim calcmode="lin" valueType="num">
                                      <p:cBhvr additive="base">
                                        <p:cTn id="25" dur="500" fill="hold"/>
                                        <p:tgtEl>
                                          <p:spTgt spid="247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7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7811">
                                            <p:txEl>
                                              <p:pRg st="4" end="4"/>
                                            </p:txEl>
                                          </p:spTgt>
                                        </p:tgtEl>
                                        <p:attrNameLst>
                                          <p:attrName>style.visibility</p:attrName>
                                        </p:attrNameLst>
                                      </p:cBhvr>
                                      <p:to>
                                        <p:strVal val="visible"/>
                                      </p:to>
                                    </p:set>
                                    <p:anim calcmode="lin" valueType="num">
                                      <p:cBhvr additive="base">
                                        <p:cTn id="31" dur="500" fill="hold"/>
                                        <p:tgtEl>
                                          <p:spTgt spid="247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7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7811">
                                            <p:txEl>
                                              <p:pRg st="5" end="5"/>
                                            </p:txEl>
                                          </p:spTgt>
                                        </p:tgtEl>
                                        <p:attrNameLst>
                                          <p:attrName>style.visibility</p:attrName>
                                        </p:attrNameLst>
                                      </p:cBhvr>
                                      <p:to>
                                        <p:strVal val="visible"/>
                                      </p:to>
                                    </p:set>
                                    <p:anim calcmode="lin" valueType="num">
                                      <p:cBhvr additive="base">
                                        <p:cTn id="37" dur="500" fill="hold"/>
                                        <p:tgtEl>
                                          <p:spTgt spid="247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7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7811">
                                            <p:txEl>
                                              <p:pRg st="6" end="6"/>
                                            </p:txEl>
                                          </p:spTgt>
                                        </p:tgtEl>
                                        <p:attrNameLst>
                                          <p:attrName>style.visibility</p:attrName>
                                        </p:attrNameLst>
                                      </p:cBhvr>
                                      <p:to>
                                        <p:strVal val="visible"/>
                                      </p:to>
                                    </p:set>
                                    <p:anim calcmode="lin" valueType="num">
                                      <p:cBhvr additive="base">
                                        <p:cTn id="43" dur="500" fill="hold"/>
                                        <p:tgtEl>
                                          <p:spTgt spid="247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78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7811">
                                            <p:txEl>
                                              <p:pRg st="7" end="7"/>
                                            </p:txEl>
                                          </p:spTgt>
                                        </p:tgtEl>
                                        <p:attrNameLst>
                                          <p:attrName>style.visibility</p:attrName>
                                        </p:attrNameLst>
                                      </p:cBhvr>
                                      <p:to>
                                        <p:strVal val="visible"/>
                                      </p:to>
                                    </p:set>
                                    <p:anim calcmode="lin" valueType="num">
                                      <p:cBhvr additive="base">
                                        <p:cTn id="49" dur="500" fill="hold"/>
                                        <p:tgtEl>
                                          <p:spTgt spid="2478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781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16387" name="Rectangle 3"/>
          <p:cNvSpPr>
            <a:spLocks noGrp="1" noChangeArrowheads="1"/>
          </p:cNvSpPr>
          <p:nvPr>
            <p:ph type="body" sz="half" idx="1"/>
          </p:nvPr>
        </p:nvSpPr>
        <p:spPr>
          <a:xfrm>
            <a:off x="457200" y="1371600"/>
            <a:ext cx="8382000" cy="9906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资源清单法</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示例</a:t>
            </a:r>
            <a:r>
              <a:rPr lang="zh-CN" altLang="en-US" sz="2800" smtClean="0">
                <a:latin typeface="Times New Roman" panose="02020603050405020304" pitchFamily="18" charset="0"/>
              </a:rPr>
              <a:t>：</a:t>
            </a:r>
          </a:p>
        </p:txBody>
      </p:sp>
      <p:sp>
        <p:nvSpPr>
          <p:cNvPr id="1638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14190" name="Group 174"/>
          <p:cNvGraphicFramePr>
            <a:graphicFrameLocks noGrp="1"/>
          </p:cNvGraphicFramePr>
          <p:nvPr>
            <p:ph sz="half" idx="2"/>
          </p:nvPr>
        </p:nvGraphicFramePr>
        <p:xfrm>
          <a:off x="762000" y="5821363"/>
          <a:ext cx="7772400" cy="884237"/>
        </p:xfrm>
        <a:graphic>
          <a:graphicData uri="http://schemas.openxmlformats.org/drawingml/2006/table">
            <a:tbl>
              <a:tblPr/>
              <a:tblGrid>
                <a:gridCol w="1330325">
                  <a:extLst>
                    <a:ext uri="{9D8B030D-6E8A-4147-A177-3AD203B41FA5}">
                      <a16:colId xmlns:a16="http://schemas.microsoft.com/office/drawing/2014/main" val="20000"/>
                    </a:ext>
                  </a:extLst>
                </a:gridCol>
                <a:gridCol w="642938">
                  <a:extLst>
                    <a:ext uri="{9D8B030D-6E8A-4147-A177-3AD203B41FA5}">
                      <a16:colId xmlns:a16="http://schemas.microsoft.com/office/drawing/2014/main" val="20001"/>
                    </a:ext>
                  </a:extLst>
                </a:gridCol>
                <a:gridCol w="646112">
                  <a:extLst>
                    <a:ext uri="{9D8B030D-6E8A-4147-A177-3AD203B41FA5}">
                      <a16:colId xmlns:a16="http://schemas.microsoft.com/office/drawing/2014/main" val="20002"/>
                    </a:ext>
                  </a:extLst>
                </a:gridCol>
                <a:gridCol w="642938">
                  <a:extLst>
                    <a:ext uri="{9D8B030D-6E8A-4147-A177-3AD203B41FA5}">
                      <a16:colId xmlns:a16="http://schemas.microsoft.com/office/drawing/2014/main" val="20003"/>
                    </a:ext>
                  </a:extLst>
                </a:gridCol>
                <a:gridCol w="644525">
                  <a:extLst>
                    <a:ext uri="{9D8B030D-6E8A-4147-A177-3AD203B41FA5}">
                      <a16:colId xmlns:a16="http://schemas.microsoft.com/office/drawing/2014/main" val="20004"/>
                    </a:ext>
                  </a:extLst>
                </a:gridCol>
                <a:gridCol w="644525">
                  <a:extLst>
                    <a:ext uri="{9D8B030D-6E8A-4147-A177-3AD203B41FA5}">
                      <a16:colId xmlns:a16="http://schemas.microsoft.com/office/drawing/2014/main" val="20005"/>
                    </a:ext>
                  </a:extLst>
                </a:gridCol>
                <a:gridCol w="642937">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2938">
                  <a:extLst>
                    <a:ext uri="{9D8B030D-6E8A-4147-A177-3AD203B41FA5}">
                      <a16:colId xmlns:a16="http://schemas.microsoft.com/office/drawing/2014/main" val="20008"/>
                    </a:ext>
                  </a:extLst>
                </a:gridCol>
                <a:gridCol w="642937">
                  <a:extLst>
                    <a:ext uri="{9D8B030D-6E8A-4147-A177-3AD203B41FA5}">
                      <a16:colId xmlns:a16="http://schemas.microsoft.com/office/drawing/2014/main" val="20009"/>
                    </a:ext>
                  </a:extLst>
                </a:gridCol>
                <a:gridCol w="644525">
                  <a:extLst>
                    <a:ext uri="{9D8B030D-6E8A-4147-A177-3AD203B41FA5}">
                      <a16:colId xmlns:a16="http://schemas.microsoft.com/office/drawing/2014/main" val="20010"/>
                    </a:ext>
                  </a:extLst>
                </a:gridCol>
              </a:tblGrid>
              <a:tr h="450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周次</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主生产计划</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4197" name="Text Box 181"/>
          <p:cNvSpPr txBox="1">
            <a:spLocks noChangeArrowheads="1"/>
          </p:cNvSpPr>
          <p:nvPr/>
        </p:nvSpPr>
        <p:spPr bwMode="auto">
          <a:xfrm>
            <a:off x="533400" y="5257800"/>
            <a:ext cx="2852738"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rIns="90000">
            <a:spAutoFit/>
          </a:bodyPr>
          <a:lstStyle/>
          <a:p>
            <a:pPr algn="ctr" eaLnBrk="1" hangingPunct="1">
              <a:defRPr/>
            </a:pPr>
            <a:r>
              <a:rPr lang="zh-CN" altLang="en-US" sz="2400" b="1">
                <a:solidFill>
                  <a:srgbClr val="0000FF"/>
                </a:solidFill>
                <a:effectLst>
                  <a:outerShdw blurRad="38100" dist="38100" dir="2700000" algn="tl">
                    <a:srgbClr val="C0C0C0"/>
                  </a:outerShdw>
                </a:effectLst>
                <a:latin typeface="Times New Roman" pitchFamily="18" charset="0"/>
              </a:rPr>
              <a:t>产品</a:t>
            </a:r>
            <a:r>
              <a:rPr lang="en-US" altLang="zh-CN" sz="2400" b="1">
                <a:solidFill>
                  <a:srgbClr val="0000FF"/>
                </a:solidFill>
                <a:effectLst>
                  <a:outerShdw blurRad="38100" dist="38100" dir="2700000" algn="tl">
                    <a:srgbClr val="C0C0C0"/>
                  </a:outerShdw>
                </a:effectLst>
                <a:latin typeface="Times New Roman" pitchFamily="18" charset="0"/>
              </a:rPr>
              <a:t>A</a:t>
            </a:r>
            <a:r>
              <a:rPr lang="zh-CN" altLang="en-US" sz="2400" b="1">
                <a:solidFill>
                  <a:srgbClr val="0000FF"/>
                </a:solidFill>
                <a:effectLst>
                  <a:outerShdw blurRad="38100" dist="38100" dir="2700000" algn="tl">
                    <a:srgbClr val="C0C0C0"/>
                  </a:outerShdw>
                </a:effectLst>
                <a:latin typeface="Times New Roman" pitchFamily="18" charset="0"/>
              </a:rPr>
              <a:t>的主生产计划</a:t>
            </a:r>
          </a:p>
        </p:txBody>
      </p:sp>
      <p:graphicFrame>
        <p:nvGraphicFramePr>
          <p:cNvPr id="214198" name="Object 182"/>
          <p:cNvGraphicFramePr>
            <a:graphicFrameLocks noChangeAspect="1"/>
          </p:cNvGraphicFramePr>
          <p:nvPr/>
        </p:nvGraphicFramePr>
        <p:xfrm>
          <a:off x="3124200" y="2286000"/>
          <a:ext cx="3810000" cy="2751138"/>
        </p:xfrm>
        <a:graphic>
          <a:graphicData uri="http://schemas.openxmlformats.org/presentationml/2006/ole">
            <mc:AlternateContent xmlns:mc="http://schemas.openxmlformats.org/markup-compatibility/2006">
              <mc:Choice xmlns:v="urn:schemas-microsoft-com:vml" Requires="v">
                <p:oleObj spid="_x0000_s16439" name="Visio" r:id="rId3" imgW="3541471" imgH="2557577" progId="Visio.Drawing.11">
                  <p:embed/>
                </p:oleObj>
              </mc:Choice>
              <mc:Fallback>
                <p:oleObj name="Visio" r:id="rId3" imgW="3541471" imgH="2557577" progId="Visio.Drawing.11">
                  <p:embed/>
                  <p:pic>
                    <p:nvPicPr>
                      <p:cNvPr id="0" name="Object 1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286000"/>
                        <a:ext cx="3810000" cy="27511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199" name="Text Box 183"/>
          <p:cNvSpPr txBox="1">
            <a:spLocks noChangeArrowheads="1"/>
          </p:cNvSpPr>
          <p:nvPr/>
        </p:nvSpPr>
        <p:spPr bwMode="auto">
          <a:xfrm>
            <a:off x="533400" y="2308225"/>
            <a:ext cx="20478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rIns="90000">
            <a:spAutoFit/>
          </a:bodyPr>
          <a:lstStyle/>
          <a:p>
            <a:pPr algn="ctr" eaLnBrk="1" hangingPunct="1">
              <a:defRPr/>
            </a:pPr>
            <a:r>
              <a:rPr lang="zh-CN" altLang="en-US" sz="2400" b="1">
                <a:solidFill>
                  <a:srgbClr val="0000FF"/>
                </a:solidFill>
                <a:effectLst>
                  <a:outerShdw blurRad="38100" dist="38100" dir="2700000" algn="tl">
                    <a:srgbClr val="C0C0C0"/>
                  </a:outerShdw>
                </a:effectLst>
                <a:latin typeface="Times New Roman" pitchFamily="18" charset="0"/>
              </a:rPr>
              <a:t>产品</a:t>
            </a:r>
            <a:r>
              <a:rPr lang="en-US" altLang="zh-CN" sz="2400" b="1">
                <a:solidFill>
                  <a:srgbClr val="0000FF"/>
                </a:solidFill>
                <a:effectLst>
                  <a:outerShdw blurRad="38100" dist="38100" dir="2700000" algn="tl">
                    <a:srgbClr val="C0C0C0"/>
                  </a:outerShdw>
                </a:effectLst>
                <a:latin typeface="Times New Roman" pitchFamily="18" charset="0"/>
              </a:rPr>
              <a:t>A</a:t>
            </a:r>
            <a:r>
              <a:rPr lang="zh-CN" altLang="en-US" sz="2400" b="1">
                <a:solidFill>
                  <a:srgbClr val="0000FF"/>
                </a:solidFill>
                <a:effectLst>
                  <a:outerShdw blurRad="38100" dist="38100" dir="2700000" algn="tl">
                    <a:srgbClr val="C0C0C0"/>
                  </a:outerShdw>
                </a:effectLst>
                <a:latin typeface="Times New Roman" pitchFamily="18" charset="0"/>
              </a:rPr>
              <a:t>的</a:t>
            </a:r>
            <a:r>
              <a:rPr lang="en-US" altLang="zh-CN" sz="2400" b="1">
                <a:solidFill>
                  <a:srgbClr val="0000FF"/>
                </a:solidFill>
                <a:effectLst>
                  <a:outerShdw blurRad="38100" dist="38100" dir="2700000" algn="tl">
                    <a:srgbClr val="C0C0C0"/>
                  </a:outerShdw>
                </a:effectLst>
                <a:latin typeface="Times New Roman" pitchFamily="18" charset="0"/>
              </a:rPr>
              <a:t>BOM</a:t>
            </a:r>
          </a:p>
        </p:txBody>
      </p:sp>
      <p:sp>
        <p:nvSpPr>
          <p:cNvPr id="214200" name="Text Box 184"/>
          <p:cNvSpPr txBox="1">
            <a:spLocks noChangeArrowheads="1"/>
          </p:cNvSpPr>
          <p:nvPr/>
        </p:nvSpPr>
        <p:spPr bwMode="auto">
          <a:xfrm>
            <a:off x="5613400" y="4697413"/>
            <a:ext cx="2214563" cy="3968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rIns="9000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H, I, D, G</a:t>
            </a:r>
            <a:r>
              <a:rPr lang="zh-CN" altLang="en-US" sz="2000">
                <a:latin typeface="Times New Roman" panose="02020603050405020304" pitchFamily="18" charset="0"/>
              </a:rPr>
              <a:t>为外购件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1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41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42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41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4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197" grpId="0"/>
      <p:bldP spid="214199" grpId="0"/>
      <p:bldP spid="21420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11971" name="Rectangle 3"/>
          <p:cNvSpPr>
            <a:spLocks noGrp="1" noChangeArrowheads="1"/>
          </p:cNvSpPr>
          <p:nvPr>
            <p:ph type="body" idx="1"/>
          </p:nvPr>
        </p:nvSpPr>
        <p:spPr>
          <a:xfrm>
            <a:off x="228600" y="1447800"/>
            <a:ext cx="8458200" cy="54102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资源清单法</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示例</a:t>
            </a:r>
            <a:r>
              <a:rPr lang="zh-CN" altLang="en-US" sz="2800" smtClean="0">
                <a:latin typeface="Times New Roman" panose="02020603050405020304" pitchFamily="18" charset="0"/>
              </a:rPr>
              <a:t>：</a:t>
            </a:r>
          </a:p>
        </p:txBody>
      </p:sp>
      <p:sp>
        <p:nvSpPr>
          <p:cNvPr id="1741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12168" name="Group 200"/>
          <p:cNvGraphicFramePr>
            <a:graphicFrameLocks noGrp="1"/>
          </p:cNvGraphicFramePr>
          <p:nvPr/>
        </p:nvGraphicFramePr>
        <p:xfrm>
          <a:off x="457200" y="2947988"/>
          <a:ext cx="8229600" cy="3605210"/>
        </p:xfrm>
        <a:graphic>
          <a:graphicData uri="http://schemas.openxmlformats.org/drawingml/2006/table">
            <a:tbl>
              <a:tblPr/>
              <a:tblGrid>
                <a:gridCol w="914400">
                  <a:extLst>
                    <a:ext uri="{9D8B030D-6E8A-4147-A177-3AD203B41FA5}">
                      <a16:colId xmlns:a16="http://schemas.microsoft.com/office/drawing/2014/main" val="20000"/>
                    </a:ext>
                  </a:extLst>
                </a:gridCol>
                <a:gridCol w="1141413">
                  <a:extLst>
                    <a:ext uri="{9D8B030D-6E8A-4147-A177-3AD203B41FA5}">
                      <a16:colId xmlns:a16="http://schemas.microsoft.com/office/drawing/2014/main" val="20001"/>
                    </a:ext>
                  </a:extLst>
                </a:gridCol>
                <a:gridCol w="1030287">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7113">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30287">
                  <a:extLst>
                    <a:ext uri="{9D8B030D-6E8A-4147-A177-3AD203B41FA5}">
                      <a16:colId xmlns:a16="http://schemas.microsoft.com/office/drawing/2014/main" val="20007"/>
                    </a:ext>
                  </a:extLst>
                </a:gridCol>
              </a:tblGrid>
              <a:tr h="6970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物料</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工序号</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工作</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中心</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单件加工时间</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生产准备时间</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平均</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批量</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单件准备时间</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单件</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总时间</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158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101</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(A-10)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0.09</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0.40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0.0200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0.1100</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201</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(B-10)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0.06</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0.28</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0.0070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0.0670</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301</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(C-10</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0.14</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0.0200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0.1600</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8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302</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(C-20</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20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0.07</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0.0138</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0.0838</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8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401</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(E-10</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0.11</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0.85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0.0085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0.1185</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402</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(E-20</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0.26</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0.96</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0.0096</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0.2696</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4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F</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501</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(F-10</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0.11</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0.85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0.0106</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rgbClr val="FF0000"/>
                          </a:solidFill>
                          <a:effectLst/>
                          <a:latin typeface="Arial" charset="0"/>
                          <a:ea typeface="宋体" pitchFamily="2" charset="-122"/>
                        </a:rPr>
                        <a:t>0.1206</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12169" name="Text Box 201"/>
          <p:cNvSpPr txBox="1">
            <a:spLocks noChangeArrowheads="1"/>
          </p:cNvSpPr>
          <p:nvPr/>
        </p:nvSpPr>
        <p:spPr bwMode="auto">
          <a:xfrm>
            <a:off x="498475" y="2286000"/>
            <a:ext cx="75025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rIns="90000">
            <a:spAutoFit/>
          </a:bodyPr>
          <a:lstStyle/>
          <a:p>
            <a:pPr eaLnBrk="1" hangingPunct="1">
              <a:defRPr/>
            </a:pPr>
            <a:r>
              <a:rPr lang="zh-CN" altLang="en-US" sz="2400" b="1" dirty="0">
                <a:solidFill>
                  <a:srgbClr val="0000FF"/>
                </a:solidFill>
                <a:effectLst>
                  <a:outerShdw blurRad="38100" dist="38100" dir="2700000" algn="tl">
                    <a:srgbClr val="C0C0C0"/>
                  </a:outerShdw>
                </a:effectLst>
                <a:latin typeface="Times New Roman" pitchFamily="18" charset="0"/>
              </a:rPr>
              <a:t>产品</a:t>
            </a:r>
            <a:r>
              <a:rPr lang="en-US" altLang="zh-CN" sz="2400" b="1" dirty="0">
                <a:solidFill>
                  <a:srgbClr val="0000FF"/>
                </a:solidFill>
                <a:effectLst>
                  <a:outerShdw blurRad="38100" dist="38100" dir="2700000" algn="tl">
                    <a:srgbClr val="C0C0C0"/>
                  </a:outerShdw>
                </a:effectLst>
                <a:latin typeface="Times New Roman" pitchFamily="18" charset="0"/>
              </a:rPr>
              <a:t>A</a:t>
            </a:r>
            <a:r>
              <a:rPr lang="zh-CN" altLang="en-US" sz="2400" b="1" dirty="0">
                <a:solidFill>
                  <a:srgbClr val="0000FF"/>
                </a:solidFill>
                <a:effectLst>
                  <a:outerShdw blurRad="38100" dist="38100" dir="2700000" algn="tl">
                    <a:srgbClr val="C0C0C0"/>
                  </a:outerShdw>
                </a:effectLst>
                <a:latin typeface="Times New Roman" pitchFamily="18" charset="0"/>
              </a:rPr>
              <a:t>的工艺路线文件</a:t>
            </a:r>
            <a:r>
              <a:rPr lang="zh-CN" altLang="en-US" sz="2400" b="1" dirty="0">
                <a:effectLst>
                  <a:outerShdw blurRad="38100" dist="38100" dir="2700000" algn="tl">
                    <a:srgbClr val="C0C0C0"/>
                  </a:outerShdw>
                </a:effectLst>
                <a:latin typeface="Times New Roman" pitchFamily="18" charset="0"/>
              </a:rPr>
              <a:t>（时间单位为定额工时）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 calcmode="lin" valueType="num">
                                      <p:cBhvr additive="base">
                                        <p:cTn id="7" dur="500" fill="hold"/>
                                        <p:tgtEl>
                                          <p:spTgt spid="211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1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21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2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advAuto="0"/>
      <p:bldP spid="21216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17091" name="Rectangle 3"/>
          <p:cNvSpPr>
            <a:spLocks noGrp="1" noChangeArrowheads="1"/>
          </p:cNvSpPr>
          <p:nvPr>
            <p:ph type="body" idx="1"/>
          </p:nvPr>
        </p:nvSpPr>
        <p:spPr>
          <a:xfrm>
            <a:off x="228600" y="1447800"/>
            <a:ext cx="8458200" cy="54102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资源清单法</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示例</a:t>
            </a:r>
            <a:r>
              <a:rPr lang="zh-CN" altLang="en-US" sz="2800" smtClean="0">
                <a:latin typeface="Times New Roman" panose="02020603050405020304" pitchFamily="18" charset="0"/>
              </a:rPr>
              <a:t>：</a:t>
            </a:r>
          </a:p>
          <a:p>
            <a:pPr lvl="1" eaLnBrk="1" hangingPunct="1">
              <a:lnSpc>
                <a:spcPct val="150000"/>
              </a:lnSpc>
              <a:spcBef>
                <a:spcPct val="0"/>
              </a:spcBef>
              <a:buClr>
                <a:schemeClr val="tx1"/>
              </a:buClr>
              <a:buFont typeface="Marlett" pitchFamily="2" charset="2"/>
              <a:buChar char="2"/>
            </a:pPr>
            <a:r>
              <a:rPr lang="en-US" altLang="zh-CN" sz="2400" smtClean="0">
                <a:latin typeface="Times New Roman" panose="02020603050405020304" pitchFamily="18" charset="0"/>
              </a:rPr>
              <a:t>1</a:t>
            </a:r>
            <a:r>
              <a:rPr lang="zh-CN" altLang="en-US" sz="2400" smtClean="0">
                <a:latin typeface="Times New Roman" panose="02020603050405020304" pitchFamily="18" charset="0"/>
              </a:rPr>
              <a:t>、计算每个工作中心全部项目的单件加工时间</a:t>
            </a:r>
          </a:p>
          <a:p>
            <a:pPr lvl="1" eaLnBrk="1" hangingPunct="1">
              <a:lnSpc>
                <a:spcPct val="150000"/>
              </a:lnSpc>
              <a:spcBef>
                <a:spcPct val="0"/>
              </a:spcBef>
              <a:buClr>
                <a:schemeClr val="tx1"/>
              </a:buClr>
              <a:buFont typeface="Marlett" pitchFamily="2" charset="2"/>
              <a:buChar char="2"/>
            </a:pPr>
            <a:r>
              <a:rPr lang="en-US" altLang="zh-CN" sz="2400" smtClean="0">
                <a:latin typeface="Times New Roman" panose="02020603050405020304" pitchFamily="18" charset="0"/>
              </a:rPr>
              <a:t>2</a:t>
            </a:r>
            <a:r>
              <a:rPr lang="zh-CN" altLang="en-US" sz="2400" smtClean="0">
                <a:latin typeface="Times New Roman" panose="02020603050405020304" pitchFamily="18" charset="0"/>
              </a:rPr>
              <a:t>、计算每个工作中心全部项目的单件生产准备时间</a:t>
            </a:r>
          </a:p>
          <a:p>
            <a:pPr lvl="1" eaLnBrk="1" hangingPunct="1">
              <a:lnSpc>
                <a:spcPct val="150000"/>
              </a:lnSpc>
              <a:spcBef>
                <a:spcPct val="0"/>
              </a:spcBef>
              <a:buClr>
                <a:schemeClr val="tx1"/>
              </a:buClr>
              <a:buFont typeface="Marlett" pitchFamily="2" charset="2"/>
              <a:buChar char="2"/>
            </a:pPr>
            <a:r>
              <a:rPr lang="en-US" altLang="zh-CN" sz="2400" smtClean="0">
                <a:latin typeface="Times New Roman" panose="02020603050405020304" pitchFamily="18" charset="0"/>
              </a:rPr>
              <a:t>3</a:t>
            </a:r>
            <a:r>
              <a:rPr lang="zh-CN" altLang="en-US" sz="2400" smtClean="0">
                <a:latin typeface="Times New Roman" panose="02020603050405020304" pitchFamily="18" charset="0"/>
              </a:rPr>
              <a:t>、计算每个工作中心单件总时间：加工时间 </a:t>
            </a:r>
            <a:r>
              <a:rPr lang="en-US" altLang="zh-CN" sz="2400" smtClean="0">
                <a:latin typeface="Times New Roman" panose="02020603050405020304" pitchFamily="18" charset="0"/>
              </a:rPr>
              <a:t>+ </a:t>
            </a:r>
            <a:r>
              <a:rPr lang="zh-CN" altLang="en-US" sz="2400" smtClean="0">
                <a:latin typeface="Times New Roman" panose="02020603050405020304" pitchFamily="18" charset="0"/>
              </a:rPr>
              <a:t>准备时间</a:t>
            </a:r>
          </a:p>
        </p:txBody>
      </p:sp>
      <p:sp>
        <p:nvSpPr>
          <p:cNvPr id="18436"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17200" name="Group 112"/>
          <p:cNvGraphicFramePr>
            <a:graphicFrameLocks noGrp="1"/>
          </p:cNvGraphicFramePr>
          <p:nvPr/>
        </p:nvGraphicFramePr>
        <p:xfrm>
          <a:off x="471488" y="3857625"/>
          <a:ext cx="8229600" cy="2924176"/>
        </p:xfrm>
        <a:graphic>
          <a:graphicData uri="http://schemas.openxmlformats.org/drawingml/2006/table">
            <a:tbl>
              <a:tblPr/>
              <a:tblGrid>
                <a:gridCol w="2057400">
                  <a:extLst>
                    <a:ext uri="{9D8B030D-6E8A-4147-A177-3AD203B41FA5}">
                      <a16:colId xmlns:a16="http://schemas.microsoft.com/office/drawing/2014/main" val="20000"/>
                    </a:ext>
                  </a:extLst>
                </a:gridCol>
                <a:gridCol w="2054225">
                  <a:extLst>
                    <a:ext uri="{9D8B030D-6E8A-4147-A177-3AD203B41FA5}">
                      <a16:colId xmlns:a16="http://schemas.microsoft.com/office/drawing/2014/main" val="20001"/>
                    </a:ext>
                  </a:extLst>
                </a:gridCol>
                <a:gridCol w="2060575">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工作中心</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单件加工时间</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单件生产准备时间</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单件总时间</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0.22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0.0191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0.2391</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15</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0.54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0.0496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0.5896</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0.0276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0.1676</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0.0070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0.0670</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0.0200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0.1100</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合计</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1.05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0.1233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1.1733</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 calcmode="lin" valueType="num">
                                      <p:cBhvr additive="base">
                                        <p:cTn id="7" dur="500" fill="hold"/>
                                        <p:tgtEl>
                                          <p:spTgt spid="217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7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7091">
                                            <p:txEl>
                                              <p:pRg st="1" end="1"/>
                                            </p:txEl>
                                          </p:spTgt>
                                        </p:tgtEl>
                                        <p:attrNameLst>
                                          <p:attrName>style.visibility</p:attrName>
                                        </p:attrNameLst>
                                      </p:cBhvr>
                                      <p:to>
                                        <p:strVal val="visible"/>
                                      </p:to>
                                    </p:set>
                                    <p:anim calcmode="lin" valueType="num">
                                      <p:cBhvr additive="base">
                                        <p:cTn id="13" dur="500" fill="hold"/>
                                        <p:tgtEl>
                                          <p:spTgt spid="217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7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7091">
                                            <p:txEl>
                                              <p:pRg st="2" end="2"/>
                                            </p:txEl>
                                          </p:spTgt>
                                        </p:tgtEl>
                                        <p:attrNameLst>
                                          <p:attrName>style.visibility</p:attrName>
                                        </p:attrNameLst>
                                      </p:cBhvr>
                                      <p:to>
                                        <p:strVal val="visible"/>
                                      </p:to>
                                    </p:set>
                                    <p:anim calcmode="lin" valueType="num">
                                      <p:cBhvr additive="base">
                                        <p:cTn id="19" dur="500" fill="hold"/>
                                        <p:tgtEl>
                                          <p:spTgt spid="217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7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7091">
                                            <p:txEl>
                                              <p:pRg st="3" end="3"/>
                                            </p:txEl>
                                          </p:spTgt>
                                        </p:tgtEl>
                                        <p:attrNameLst>
                                          <p:attrName>style.visibility</p:attrName>
                                        </p:attrNameLst>
                                      </p:cBhvr>
                                      <p:to>
                                        <p:strVal val="visible"/>
                                      </p:to>
                                    </p:set>
                                    <p:anim calcmode="lin" valueType="num">
                                      <p:cBhvr additive="base">
                                        <p:cTn id="25" dur="500" fill="hold"/>
                                        <p:tgtEl>
                                          <p:spTgt spid="217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7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17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57200" y="457200"/>
            <a:ext cx="8229600" cy="685800"/>
          </a:xfrm>
        </p:spPr>
        <p:txBody>
          <a:bodyPr/>
          <a:lstStyle/>
          <a:p>
            <a:pPr algn="ctr" eaLnBrk="1" hangingPunct="1">
              <a:defRPr/>
            </a:pPr>
            <a:r>
              <a:rPr lang="zh-CN" altLang="en-US" sz="2800" b="1" dirty="0" smtClean="0">
                <a:solidFill>
                  <a:srgbClr val="FF0000"/>
                </a:solidFill>
                <a:latin typeface="Times New Roman" panose="02020603050405020304" pitchFamily="18" charset="0"/>
                <a:ea typeface="+mn-ea"/>
                <a:cs typeface="+mn-cs"/>
              </a:rPr>
              <a:t>生产</a:t>
            </a:r>
            <a:r>
              <a:rPr lang="zh-CN" altLang="en-US" sz="2800" b="1" dirty="0">
                <a:solidFill>
                  <a:srgbClr val="FF0000"/>
                </a:solidFill>
                <a:latin typeface="Times New Roman" panose="02020603050405020304" pitchFamily="18" charset="0"/>
                <a:ea typeface="+mn-ea"/>
                <a:cs typeface="+mn-cs"/>
              </a:rPr>
              <a:t>计划</a:t>
            </a:r>
            <a:r>
              <a:rPr lang="zh-CN" altLang="en-US" sz="2800" b="1" dirty="0" smtClean="0">
                <a:solidFill>
                  <a:srgbClr val="FF0000"/>
                </a:solidFill>
                <a:latin typeface="Times New Roman" panose="02020603050405020304" pitchFamily="18" charset="0"/>
                <a:ea typeface="+mn-ea"/>
                <a:cs typeface="+mn-cs"/>
              </a:rPr>
              <a:t>体系</a:t>
            </a:r>
            <a:endParaRPr lang="zh-CN" altLang="en-US" sz="2800" b="1" dirty="0">
              <a:solidFill>
                <a:srgbClr val="FF0000"/>
              </a:solidFill>
              <a:latin typeface="Times New Roman" panose="02020603050405020304" pitchFamily="18" charset="0"/>
              <a:ea typeface="+mn-ea"/>
              <a:cs typeface="+mn-cs"/>
            </a:endParaRPr>
          </a:p>
        </p:txBody>
      </p:sp>
      <p:graphicFrame>
        <p:nvGraphicFramePr>
          <p:cNvPr id="48131" name="Object 11"/>
          <p:cNvGraphicFramePr>
            <a:graphicFrameLocks noGrp="1" noChangeAspect="1"/>
          </p:cNvGraphicFramePr>
          <p:nvPr>
            <p:ph idx="1"/>
          </p:nvPr>
        </p:nvGraphicFramePr>
        <p:xfrm>
          <a:off x="1136650" y="1143000"/>
          <a:ext cx="6872288" cy="5681663"/>
        </p:xfrm>
        <a:graphic>
          <a:graphicData uri="http://schemas.openxmlformats.org/presentationml/2006/ole">
            <mc:AlternateContent xmlns:mc="http://schemas.openxmlformats.org/markup-compatibility/2006">
              <mc:Choice xmlns:v="urn:schemas-microsoft-com:vml" Requires="v">
                <p:oleObj spid="_x0000_s49162" name="Visio" r:id="rId3" imgW="5991441" imgH="4952836" progId="Visio.Drawing.11">
                  <p:embed/>
                </p:oleObj>
              </mc:Choice>
              <mc:Fallback>
                <p:oleObj name="Visio" r:id="rId3" imgW="5991441" imgH="4952836" progId="Visio.Drawing.11">
                  <p:embed/>
                  <p:pic>
                    <p:nvPicPr>
                      <p:cNvPr id="48131"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50" y="1143000"/>
                        <a:ext cx="6872288" cy="568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2722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19459" name="Rectangle 3"/>
          <p:cNvSpPr>
            <a:spLocks noGrp="1" noChangeArrowheads="1"/>
          </p:cNvSpPr>
          <p:nvPr>
            <p:ph type="body" sz="half" idx="1"/>
          </p:nvPr>
        </p:nvSpPr>
        <p:spPr>
          <a:xfrm>
            <a:off x="457200" y="1371600"/>
            <a:ext cx="8686800" cy="16002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资源清单法</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示例</a:t>
            </a:r>
            <a:r>
              <a:rPr lang="zh-CN" altLang="en-US" sz="2800" smtClean="0">
                <a:latin typeface="Times New Roman" panose="02020603050405020304" pitchFamily="18" charset="0"/>
              </a:rPr>
              <a:t>：</a:t>
            </a:r>
          </a:p>
          <a:p>
            <a:pPr lvl="1" eaLnBrk="1" hangingPunct="1">
              <a:lnSpc>
                <a:spcPct val="150000"/>
              </a:lnSpc>
              <a:spcBef>
                <a:spcPct val="0"/>
              </a:spcBef>
              <a:buClr>
                <a:schemeClr val="tx1"/>
              </a:buClr>
              <a:buFont typeface="Marlett" pitchFamily="2" charset="2"/>
              <a:buChar char="2"/>
            </a:pPr>
            <a:r>
              <a:rPr lang="en-US" altLang="zh-CN" sz="2400" smtClean="0">
                <a:latin typeface="Times New Roman" panose="02020603050405020304" pitchFamily="18" charset="0"/>
              </a:rPr>
              <a:t>4</a:t>
            </a:r>
            <a:r>
              <a:rPr lang="zh-CN" altLang="en-US" sz="2400" smtClean="0">
                <a:latin typeface="Times New Roman" panose="02020603050405020304" pitchFamily="18" charset="0"/>
              </a:rPr>
              <a:t>、计算产品的粗能力计划：主生产计划量 * 单件总时间</a:t>
            </a:r>
          </a:p>
        </p:txBody>
      </p:sp>
      <p:sp>
        <p:nvSpPr>
          <p:cNvPr id="1946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7" name="Group 234"/>
          <p:cNvGraphicFramePr>
            <a:graphicFrameLocks noGrp="1"/>
          </p:cNvGraphicFramePr>
          <p:nvPr>
            <p:ph sz="half" idx="2"/>
          </p:nvPr>
        </p:nvGraphicFramePr>
        <p:xfrm>
          <a:off x="152400" y="3124200"/>
          <a:ext cx="8839200" cy="3297238"/>
        </p:xfrm>
        <a:graphic>
          <a:graphicData uri="http://schemas.openxmlformats.org/drawingml/2006/table">
            <a:tbl>
              <a:tblPr/>
              <a:tblGrid>
                <a:gridCol w="949325">
                  <a:extLst>
                    <a:ext uri="{9D8B030D-6E8A-4147-A177-3AD203B41FA5}">
                      <a16:colId xmlns:a16="http://schemas.microsoft.com/office/drawing/2014/main" val="20000"/>
                    </a:ext>
                  </a:extLst>
                </a:gridCol>
                <a:gridCol w="642938">
                  <a:extLst>
                    <a:ext uri="{9D8B030D-6E8A-4147-A177-3AD203B41FA5}">
                      <a16:colId xmlns:a16="http://schemas.microsoft.com/office/drawing/2014/main" val="20001"/>
                    </a:ext>
                  </a:extLst>
                </a:gridCol>
                <a:gridCol w="642937">
                  <a:extLst>
                    <a:ext uri="{9D8B030D-6E8A-4147-A177-3AD203B41FA5}">
                      <a16:colId xmlns:a16="http://schemas.microsoft.com/office/drawing/2014/main" val="20002"/>
                    </a:ext>
                  </a:extLst>
                </a:gridCol>
                <a:gridCol w="646113">
                  <a:extLst>
                    <a:ext uri="{9D8B030D-6E8A-4147-A177-3AD203B41FA5}">
                      <a16:colId xmlns:a16="http://schemas.microsoft.com/office/drawing/2014/main" val="20003"/>
                    </a:ext>
                  </a:extLst>
                </a:gridCol>
                <a:gridCol w="642937">
                  <a:extLst>
                    <a:ext uri="{9D8B030D-6E8A-4147-A177-3AD203B41FA5}">
                      <a16:colId xmlns:a16="http://schemas.microsoft.com/office/drawing/2014/main" val="20004"/>
                    </a:ext>
                  </a:extLst>
                </a:gridCol>
                <a:gridCol w="644525">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642938">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2937">
                  <a:extLst>
                    <a:ext uri="{9D8B030D-6E8A-4147-A177-3AD203B41FA5}">
                      <a16:colId xmlns:a16="http://schemas.microsoft.com/office/drawing/2014/main" val="20009"/>
                    </a:ext>
                  </a:extLst>
                </a:gridCol>
                <a:gridCol w="642938">
                  <a:extLst>
                    <a:ext uri="{9D8B030D-6E8A-4147-A177-3AD203B41FA5}">
                      <a16:colId xmlns:a16="http://schemas.microsoft.com/office/drawing/2014/main" val="20010"/>
                    </a:ext>
                  </a:extLst>
                </a:gridCol>
                <a:gridCol w="644525">
                  <a:extLst>
                    <a:ext uri="{9D8B030D-6E8A-4147-A177-3AD203B41FA5}">
                      <a16:colId xmlns:a16="http://schemas.microsoft.com/office/drawing/2014/main" val="20011"/>
                    </a:ext>
                  </a:extLst>
                </a:gridCol>
                <a:gridCol w="804862">
                  <a:extLst>
                    <a:ext uri="{9D8B030D-6E8A-4147-A177-3AD203B41FA5}">
                      <a16:colId xmlns:a16="http://schemas.microsoft.com/office/drawing/2014/main" val="20012"/>
                    </a:ext>
                  </a:extLst>
                </a:gridCol>
              </a:tblGrid>
              <a:tr h="69709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工作</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中心</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拖期</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6</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总计</a:t>
                      </a: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2.75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2.75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2.75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4.19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4.19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5.03</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5.03</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5.03</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4.19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15</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14.74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14.74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17.69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17.69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17.69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14.74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5.98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5.98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4.78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4.78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4.78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4.78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7.17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7.17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7.17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5.98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合计</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0000"/>
                          </a:solidFill>
                          <a:effectLst/>
                          <a:latin typeface="Arial" charset="0"/>
                          <a:ea typeface="宋体" pitchFamily="2" charset="-122"/>
                        </a:rPr>
                        <a:t>29.34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0000"/>
                          </a:solidFill>
                          <a:effectLst/>
                          <a:latin typeface="Arial" charset="0"/>
                          <a:ea typeface="宋体" pitchFamily="2" charset="-122"/>
                        </a:rPr>
                        <a:t>29.34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0000"/>
                          </a:solidFill>
                          <a:effectLst/>
                          <a:latin typeface="Arial" charset="0"/>
                          <a:ea typeface="宋体" pitchFamily="2" charset="-122"/>
                        </a:rPr>
                        <a:t>23.46</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0000"/>
                          </a:solidFill>
                          <a:effectLst/>
                          <a:latin typeface="Arial" charset="0"/>
                          <a:ea typeface="宋体" pitchFamily="2" charset="-122"/>
                        </a:rPr>
                        <a:t>23.46</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0000"/>
                          </a:solidFill>
                          <a:effectLst/>
                          <a:latin typeface="Arial" charset="0"/>
                          <a:ea typeface="宋体" pitchFamily="2" charset="-122"/>
                        </a:rPr>
                        <a:t>23.46</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0000"/>
                          </a:solidFill>
                          <a:effectLst/>
                          <a:latin typeface="Arial" charset="0"/>
                          <a:ea typeface="宋体" pitchFamily="2" charset="-122"/>
                        </a:rPr>
                        <a:t>23.46</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35.20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35.20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35.20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rgbClr val="FF0000"/>
                          </a:solidFill>
                          <a:effectLst/>
                          <a:latin typeface="Arial" charset="0"/>
                          <a:ea typeface="宋体" pitchFamily="2" charset="-122"/>
                        </a:rPr>
                        <a:t>29.34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287.46</a:t>
                      </a: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48835" name="Rectangle 3"/>
          <p:cNvSpPr>
            <a:spLocks noGrp="1" noChangeArrowheads="1"/>
          </p:cNvSpPr>
          <p:nvPr>
            <p:ph type="body" sz="half" idx="1"/>
          </p:nvPr>
        </p:nvSpPr>
        <p:spPr>
          <a:xfrm>
            <a:off x="457200" y="1371600"/>
            <a:ext cx="8382000" cy="5334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资源清单法特点分析</a:t>
            </a:r>
            <a:r>
              <a:rPr lang="zh-CN" altLang="en-US" sz="2800" smtClean="0">
                <a:latin typeface="Times New Roman" panose="02020603050405020304" pitchFamily="18" charset="0"/>
              </a:rPr>
              <a:t>：</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资源清单的建立与存储比较简单，一旦建立资源清单，可对不同的主生产计划重复使用。</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可以仅对关键资源建立和使用资源清单，这样简化了能力计划的编制、维护和应用，计算量小。</a:t>
            </a:r>
          </a:p>
          <a:p>
            <a:pPr lvl="1"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缺点：</a:t>
            </a:r>
          </a:p>
          <a:p>
            <a:pPr lvl="2"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忽略了提前期。</a:t>
            </a:r>
          </a:p>
          <a:p>
            <a:pPr lvl="2"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没有考虑在制品或成品库存，所以对负荷的估计偏高。</a:t>
            </a:r>
          </a:p>
        </p:txBody>
      </p:sp>
      <p:sp>
        <p:nvSpPr>
          <p:cNvPr id="20484"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88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88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88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88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8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49859" name="Rectangle 3"/>
          <p:cNvSpPr>
            <a:spLocks noGrp="1" noChangeArrowheads="1"/>
          </p:cNvSpPr>
          <p:nvPr>
            <p:ph type="body" sz="half" idx="1"/>
          </p:nvPr>
        </p:nvSpPr>
        <p:spPr>
          <a:xfrm>
            <a:off x="457200" y="1371600"/>
            <a:ext cx="8382000" cy="53340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分时间周期的资源清单法</a:t>
            </a:r>
            <a:r>
              <a:rPr lang="zh-CN" altLang="en-US" sz="2800" smtClean="0">
                <a:latin typeface="Times New Roman" panose="02020603050405020304" pitchFamily="18" charset="0"/>
              </a:rPr>
              <a:t>：</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把对资源能力的需求按时间周期分配，将各种资源需求分配在对应的一段周期内。</a:t>
            </a:r>
          </a:p>
          <a:p>
            <a:pPr lvl="1" eaLnBrk="1" hangingPunct="1">
              <a:lnSpc>
                <a:spcPct val="150000"/>
              </a:lnSpc>
              <a:spcBef>
                <a:spcPct val="0"/>
              </a:spcBef>
              <a:buClr>
                <a:schemeClr val="tx1"/>
              </a:buClr>
              <a:buFont typeface="Marlett" pitchFamily="2" charset="2"/>
              <a:buChar char="2"/>
            </a:pPr>
            <a:r>
              <a:rPr lang="zh-CN" altLang="en-US" sz="2400" b="1" smtClean="0">
                <a:latin typeface="Times New Roman" panose="02020603050405020304" pitchFamily="18" charset="0"/>
              </a:rPr>
              <a:t>方法的关键问题：</a:t>
            </a:r>
          </a:p>
          <a:p>
            <a:pPr lvl="2"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画出某类代表产品的工序网络图</a:t>
            </a:r>
          </a:p>
          <a:p>
            <a:pPr lvl="2"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计算该产品的分时间周期的能力清单</a:t>
            </a:r>
          </a:p>
          <a:p>
            <a:pPr lvl="2"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根据主生产计划和每个代表产品的能力清单，求出分阶段的能力计划</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方法中的时间周期与主生产计划对应，如果这个周期是周，那么主生产计划也按周给出。</a:t>
            </a:r>
          </a:p>
        </p:txBody>
      </p:sp>
      <p:sp>
        <p:nvSpPr>
          <p:cNvPr id="2150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9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98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98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98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98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19139" name="Rectangle 3"/>
          <p:cNvSpPr>
            <a:spLocks noGrp="1" noChangeArrowheads="1"/>
          </p:cNvSpPr>
          <p:nvPr>
            <p:ph type="body" sz="half" idx="1"/>
          </p:nvPr>
        </p:nvSpPr>
        <p:spPr>
          <a:xfrm>
            <a:off x="457200" y="1371600"/>
            <a:ext cx="8382000" cy="1447800"/>
          </a:xfrm>
        </p:spPr>
        <p:txBody>
          <a:bodyPr/>
          <a:lstStyle/>
          <a:p>
            <a:pPr eaLnBrk="1" hangingPunct="1">
              <a:lnSpc>
                <a:spcPct val="150000"/>
              </a:lnSpc>
              <a:spcBef>
                <a:spcPct val="0"/>
              </a:spcBef>
              <a:buClr>
                <a:schemeClr val="tx1"/>
              </a:buClr>
              <a:buFont typeface="Marlett" pitchFamily="2" charset="2"/>
              <a:buChar char="2"/>
              <a:defRPr/>
            </a:pPr>
            <a:r>
              <a:rPr lang="zh-CN" altLang="en-US" sz="2800" b="1" smtClean="0">
                <a:latin typeface="Times New Roman" pitchFamily="18" charset="0"/>
              </a:rPr>
              <a:t>分时间周期的资源清单法</a:t>
            </a:r>
            <a:r>
              <a:rPr lang="en-US" altLang="zh-CN" sz="2800" b="1" smtClean="0">
                <a:latin typeface="Times New Roman" pitchFamily="18" charset="0"/>
              </a:rPr>
              <a:t>——</a:t>
            </a:r>
            <a:r>
              <a:rPr lang="zh-CN" altLang="en-US" sz="2800" b="1" smtClean="0">
                <a:latin typeface="Times New Roman" pitchFamily="18" charset="0"/>
              </a:rPr>
              <a:t>示例</a:t>
            </a:r>
            <a:r>
              <a:rPr lang="zh-CN" altLang="en-US" sz="2800" smtClean="0">
                <a:latin typeface="Times New Roman" pitchFamily="18" charset="0"/>
              </a:rPr>
              <a:t>：</a:t>
            </a:r>
          </a:p>
          <a:p>
            <a:pPr lvl="1" eaLnBrk="1" hangingPunct="1">
              <a:lnSpc>
                <a:spcPct val="150000"/>
              </a:lnSpc>
              <a:spcBef>
                <a:spcPct val="0"/>
              </a:spcBef>
              <a:buClr>
                <a:schemeClr val="tx1"/>
              </a:buClr>
              <a:buFont typeface="Marlett" pitchFamily="2" charset="2"/>
              <a:buChar char="2"/>
              <a:defRPr/>
            </a:pPr>
            <a:r>
              <a:rPr lang="en-US" altLang="zh-CN" sz="2400" b="1" smtClean="0">
                <a:latin typeface="Times New Roman" pitchFamily="18" charset="0"/>
              </a:rPr>
              <a:t>1</a:t>
            </a:r>
            <a:r>
              <a:rPr lang="zh-CN" altLang="en-US" sz="2400" b="1" smtClean="0">
                <a:latin typeface="Times New Roman" pitchFamily="18" charset="0"/>
              </a:rPr>
              <a:t>、建立分时间周期的资源清单</a:t>
            </a:r>
            <a:r>
              <a:rPr lang="zh-CN" altLang="en-US" sz="2400" smtClean="0">
                <a:latin typeface="Times New Roman" pitchFamily="18" charset="0"/>
              </a:rPr>
              <a:t>：以</a:t>
            </a:r>
            <a:r>
              <a:rPr lang="zh-CN" altLang="en-US" sz="2400" b="1" smtClean="0">
                <a:solidFill>
                  <a:srgbClr val="0000FF"/>
                </a:solidFill>
                <a:latin typeface="Times New Roman" pitchFamily="18" charset="0"/>
              </a:rPr>
              <a:t>周</a:t>
            </a:r>
            <a:r>
              <a:rPr lang="zh-CN" altLang="en-US" sz="2400" smtClean="0">
                <a:latin typeface="Times New Roman" pitchFamily="18" charset="0"/>
              </a:rPr>
              <a:t>为计划</a:t>
            </a:r>
            <a:r>
              <a:rPr lang="zh-CN" altLang="en-US" sz="2400" b="1" smtClean="0">
                <a:solidFill>
                  <a:srgbClr val="0000FF"/>
                </a:solidFill>
                <a:effectLst>
                  <a:outerShdw blurRad="38100" dist="38100" dir="2700000" algn="tl">
                    <a:srgbClr val="C0C0C0"/>
                  </a:outerShdw>
                </a:effectLst>
                <a:latin typeface="Times New Roman" pitchFamily="18" charset="0"/>
              </a:rPr>
              <a:t>时间周期</a:t>
            </a:r>
          </a:p>
        </p:txBody>
      </p:sp>
      <p:sp>
        <p:nvSpPr>
          <p:cNvPr id="2253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19146" name="Object 10"/>
          <p:cNvGraphicFramePr>
            <a:graphicFrameLocks noGrp="1" noChangeAspect="1"/>
          </p:cNvGraphicFramePr>
          <p:nvPr>
            <p:ph sz="half" idx="2"/>
          </p:nvPr>
        </p:nvGraphicFramePr>
        <p:xfrm>
          <a:off x="1885950" y="3357563"/>
          <a:ext cx="5372100" cy="3424237"/>
        </p:xfrm>
        <a:graphic>
          <a:graphicData uri="http://schemas.openxmlformats.org/presentationml/2006/ole">
            <mc:AlternateContent xmlns:mc="http://schemas.openxmlformats.org/markup-compatibility/2006">
              <mc:Choice xmlns:v="urn:schemas-microsoft-com:vml" Requires="v">
                <p:oleObj spid="_x0000_s22545" name="Visio" r:id="rId3" imgW="3051658" imgH="1944929" progId="Visio.Drawing.11">
                  <p:embed/>
                </p:oleObj>
              </mc:Choice>
              <mc:Fallback>
                <p:oleObj name="Visio" r:id="rId3" imgW="3051658" imgH="1944929"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357563"/>
                        <a:ext cx="5372100" cy="34242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cmpd="sng"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148" name="Text Box 12"/>
          <p:cNvSpPr txBox="1">
            <a:spLocks noChangeArrowheads="1"/>
          </p:cNvSpPr>
          <p:nvPr/>
        </p:nvSpPr>
        <p:spPr bwMode="auto">
          <a:xfrm>
            <a:off x="498475" y="2743200"/>
            <a:ext cx="75025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rIns="90000">
            <a:spAutoFit/>
          </a:bodyPr>
          <a:lstStyle/>
          <a:p>
            <a:pPr eaLnBrk="1" hangingPunct="1">
              <a:defRPr/>
            </a:pPr>
            <a:r>
              <a:rPr lang="zh-CN" altLang="en-US" sz="2400" b="1">
                <a:solidFill>
                  <a:srgbClr val="0000FF"/>
                </a:solidFill>
                <a:effectLst>
                  <a:outerShdw blurRad="38100" dist="38100" dir="2700000" algn="tl">
                    <a:srgbClr val="C0C0C0"/>
                  </a:outerShdw>
                </a:effectLst>
                <a:latin typeface="Times New Roman" pitchFamily="18" charset="0"/>
              </a:rPr>
              <a:t>产品</a:t>
            </a:r>
            <a:r>
              <a:rPr lang="en-US" altLang="zh-CN" sz="2400" b="1">
                <a:solidFill>
                  <a:srgbClr val="0000FF"/>
                </a:solidFill>
                <a:effectLst>
                  <a:outerShdw blurRad="38100" dist="38100" dir="2700000" algn="tl">
                    <a:srgbClr val="C0C0C0"/>
                  </a:outerShdw>
                </a:effectLst>
                <a:latin typeface="Times New Roman" pitchFamily="18" charset="0"/>
              </a:rPr>
              <a:t>A</a:t>
            </a:r>
            <a:r>
              <a:rPr lang="zh-CN" altLang="en-US" sz="2400" b="1">
                <a:solidFill>
                  <a:srgbClr val="0000FF"/>
                </a:solidFill>
                <a:effectLst>
                  <a:outerShdw blurRad="38100" dist="38100" dir="2700000" algn="tl">
                    <a:srgbClr val="C0C0C0"/>
                  </a:outerShdw>
                </a:effectLst>
                <a:latin typeface="Times New Roman" pitchFamily="18" charset="0"/>
              </a:rPr>
              <a:t>的工序网络图</a:t>
            </a:r>
            <a:endParaRPr lang="zh-CN" altLang="en-US" sz="2400" b="1">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9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9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8"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21187" name="Rectangle 3"/>
          <p:cNvSpPr>
            <a:spLocks noGrp="1" noChangeArrowheads="1"/>
          </p:cNvSpPr>
          <p:nvPr>
            <p:ph type="body" idx="1"/>
          </p:nvPr>
        </p:nvSpPr>
        <p:spPr>
          <a:xfrm>
            <a:off x="228600" y="1371600"/>
            <a:ext cx="8915400" cy="54102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分时间周期的资源清单法</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示例</a:t>
            </a:r>
            <a:r>
              <a:rPr lang="zh-CN" altLang="en-US" sz="2800" smtClean="0">
                <a:latin typeface="Times New Roman" panose="02020603050405020304" pitchFamily="18" charset="0"/>
              </a:rPr>
              <a:t>：</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产品</a:t>
            </a:r>
            <a:r>
              <a:rPr lang="en-US" altLang="zh-CN" sz="2400" smtClean="0">
                <a:latin typeface="Times New Roman" panose="02020603050405020304" pitchFamily="18" charset="0"/>
              </a:rPr>
              <a:t>A</a:t>
            </a:r>
            <a:r>
              <a:rPr lang="zh-CN" altLang="en-US" sz="2400" smtClean="0">
                <a:latin typeface="Times New Roman" panose="02020603050405020304" pitchFamily="18" charset="0"/>
              </a:rPr>
              <a:t>的分时间周期资源清单</a:t>
            </a:r>
            <a:r>
              <a:rPr lang="en-US" altLang="zh-CN" sz="2400" smtClean="0">
                <a:latin typeface="Times New Roman" panose="02020603050405020304" pitchFamily="18" charset="0"/>
              </a:rPr>
              <a:t>(RT-</a:t>
            </a:r>
            <a:r>
              <a:rPr lang="zh-CN" altLang="en-US" sz="2400" smtClean="0">
                <a:latin typeface="Times New Roman" panose="02020603050405020304" pitchFamily="18" charset="0"/>
              </a:rPr>
              <a:t>加工时间；</a:t>
            </a:r>
            <a:r>
              <a:rPr lang="en-US" altLang="zh-CN" sz="2400" smtClean="0">
                <a:latin typeface="Times New Roman" panose="02020603050405020304" pitchFamily="18" charset="0"/>
              </a:rPr>
              <a:t>ST-</a:t>
            </a:r>
            <a:r>
              <a:rPr lang="zh-CN" altLang="en-US" sz="2400" smtClean="0">
                <a:latin typeface="Times New Roman" panose="02020603050405020304" pitchFamily="18" charset="0"/>
              </a:rPr>
              <a:t>准备时间</a:t>
            </a:r>
            <a:r>
              <a:rPr lang="en-US" altLang="zh-CN" sz="2400" smtClean="0">
                <a:latin typeface="Times New Roman" panose="02020603050405020304" pitchFamily="18" charset="0"/>
              </a:rPr>
              <a:t>)</a:t>
            </a:r>
          </a:p>
        </p:txBody>
      </p:sp>
      <p:sp>
        <p:nvSpPr>
          <p:cNvPr id="23556"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21302" name="Group 118"/>
          <p:cNvGraphicFramePr>
            <a:graphicFrameLocks noGrp="1"/>
          </p:cNvGraphicFramePr>
          <p:nvPr/>
        </p:nvGraphicFramePr>
        <p:xfrm>
          <a:off x="119063" y="2854325"/>
          <a:ext cx="8915400" cy="3787780"/>
        </p:xfrm>
        <a:graphic>
          <a:graphicData uri="http://schemas.openxmlformats.org/drawingml/2006/table">
            <a:tbl>
              <a:tblPr/>
              <a:tblGrid>
                <a:gridCol w="1052512">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8500">
                  <a:extLst>
                    <a:ext uri="{9D8B030D-6E8A-4147-A177-3AD203B41FA5}">
                      <a16:colId xmlns:a16="http://schemas.microsoft.com/office/drawing/2014/main" val="20002"/>
                    </a:ext>
                  </a:extLst>
                </a:gridCol>
                <a:gridCol w="1965325">
                  <a:extLst>
                    <a:ext uri="{9D8B030D-6E8A-4147-A177-3AD203B41FA5}">
                      <a16:colId xmlns:a16="http://schemas.microsoft.com/office/drawing/2014/main" val="20003"/>
                    </a:ext>
                  </a:extLst>
                </a:gridCol>
                <a:gridCol w="1966913">
                  <a:extLst>
                    <a:ext uri="{9D8B030D-6E8A-4147-A177-3AD203B41FA5}">
                      <a16:colId xmlns:a16="http://schemas.microsoft.com/office/drawing/2014/main" val="20004"/>
                    </a:ext>
                  </a:extLst>
                </a:gridCol>
              </a:tblGrid>
              <a:tr h="380819">
                <a:tc row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工作中心</a:t>
                      </a:r>
                    </a:p>
                  </a:txBody>
                  <a:tcPr marL="90000" marR="90000" marT="46779" marB="46779"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对某一主生产计划的相对周期</a:t>
                      </a:r>
                    </a:p>
                  </a:txBody>
                  <a:tcPr marL="90000" marR="90000" marT="46779" marB="46779"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159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a:t>
                      </a: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a:t>
                      </a:r>
                    </a:p>
                  </a:txBody>
                  <a:tcPr marL="90000" marR="90000" marT="46779" marB="4677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1"/>
                  </a:ext>
                </a:extLst>
              </a:tr>
              <a:tr h="4958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30</a:t>
                      </a:r>
                    </a:p>
                  </a:txBody>
                  <a:tcPr marL="90000" marR="90000" marT="46779" marB="4677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项目</a:t>
                      </a:r>
                      <a:r>
                        <a:rPr kumimoji="0" lang="en-US" altLang="zh-CN" sz="1200" b="0" i="0" u="none" strike="noStrike" cap="none" normalizeH="0" baseline="0" smtClean="0">
                          <a:ln>
                            <a:noFill/>
                          </a:ln>
                          <a:solidFill>
                            <a:schemeClr val="tx1"/>
                          </a:solidFill>
                          <a:effectLst/>
                          <a:latin typeface="Arial" charset="0"/>
                          <a:ea typeface="宋体" pitchFamily="2" charset="-122"/>
                        </a:rPr>
                        <a:t>A-10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RT=1*0.09; ST=1*0.020</a:t>
                      </a:r>
                    </a:p>
                  </a:txBody>
                  <a:tcPr marL="90000" marR="90000" marT="46779" marB="4677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8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25</a:t>
                      </a:r>
                    </a:p>
                  </a:txBody>
                  <a:tcPr marL="90000" marR="90000" marT="46779" marB="4677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项目</a:t>
                      </a:r>
                      <a:r>
                        <a:rPr kumimoji="0" lang="en-US" altLang="zh-CN" sz="1200" b="0" i="0" u="none" strike="noStrike" cap="none" normalizeH="0" baseline="0" smtClean="0">
                          <a:ln>
                            <a:noFill/>
                          </a:ln>
                          <a:solidFill>
                            <a:schemeClr val="tx1"/>
                          </a:solidFill>
                          <a:effectLst/>
                          <a:latin typeface="Arial" charset="0"/>
                          <a:ea typeface="宋体" pitchFamily="2" charset="-122"/>
                        </a:rPr>
                        <a:t>B-10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RT=1*0.06; ST=1*0.007</a:t>
                      </a: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8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20</a:t>
                      </a:r>
                    </a:p>
                  </a:txBody>
                  <a:tcPr marL="90000" marR="90000" marT="46779" marB="4677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项目</a:t>
                      </a:r>
                      <a:r>
                        <a:rPr kumimoji="0" lang="en-US" altLang="zh-CN" sz="1200" b="0" i="0" u="none" strike="noStrike" cap="none" normalizeH="0" baseline="0" smtClean="0">
                          <a:ln>
                            <a:noFill/>
                          </a:ln>
                          <a:solidFill>
                            <a:schemeClr val="tx1"/>
                          </a:solidFill>
                          <a:effectLst/>
                          <a:latin typeface="Arial" charset="0"/>
                          <a:ea typeface="宋体" pitchFamily="2" charset="-122"/>
                        </a:rPr>
                        <a:t>C-20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RT=2*0.07; ST=2*0.0138</a:t>
                      </a: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58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15</a:t>
                      </a:r>
                    </a:p>
                  </a:txBody>
                  <a:tcPr marL="90000" marR="90000" marT="46779" marB="4677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项目</a:t>
                      </a:r>
                      <a:r>
                        <a:rPr kumimoji="0" lang="en-US" altLang="zh-CN" sz="1200" b="0" i="0" u="none" strike="noStrike" cap="none" normalizeH="0" baseline="0" smtClean="0">
                          <a:ln>
                            <a:noFill/>
                          </a:ln>
                          <a:solidFill>
                            <a:schemeClr val="tx1"/>
                          </a:solidFill>
                          <a:effectLst/>
                          <a:latin typeface="Arial" charset="0"/>
                          <a:ea typeface="宋体" pitchFamily="2" charset="-122"/>
                        </a:rPr>
                        <a:t>C-10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RT=2*0.14; ST=2*0.02</a:t>
                      </a: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58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15</a:t>
                      </a:r>
                    </a:p>
                  </a:txBody>
                  <a:tcPr marL="90000" marR="90000" marT="46779" marB="4677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dirty="0" smtClean="0">
                          <a:ln>
                            <a:noFill/>
                          </a:ln>
                          <a:solidFill>
                            <a:schemeClr val="tx1"/>
                          </a:solidFill>
                          <a:effectLst/>
                          <a:latin typeface="Arial" charset="0"/>
                          <a:ea typeface="宋体" pitchFamily="2" charset="-122"/>
                        </a:rPr>
                        <a:t>项目</a:t>
                      </a:r>
                      <a:r>
                        <a:rPr kumimoji="0" lang="en-US" altLang="zh-CN" sz="1200" b="0" i="0" u="none" strike="noStrike" cap="none" normalizeH="0" baseline="0" dirty="0" smtClean="0">
                          <a:ln>
                            <a:noFill/>
                          </a:ln>
                          <a:solidFill>
                            <a:schemeClr val="tx1"/>
                          </a:solidFill>
                          <a:effectLst/>
                          <a:latin typeface="Arial" charset="0"/>
                          <a:ea typeface="宋体" pitchFamily="2" charset="-122"/>
                        </a:rPr>
                        <a:t>E-20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RT=1*0.26; ST=1*0.0096</a:t>
                      </a: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dirty="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58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10</a:t>
                      </a:r>
                    </a:p>
                  </a:txBody>
                  <a:tcPr marL="90000" marR="90000" marT="46779" marB="4677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dirty="0" smtClean="0">
                          <a:ln>
                            <a:noFill/>
                          </a:ln>
                          <a:solidFill>
                            <a:schemeClr val="tx1"/>
                          </a:solidFill>
                          <a:effectLst/>
                          <a:latin typeface="Arial" charset="0"/>
                          <a:ea typeface="宋体" pitchFamily="2" charset="-122"/>
                        </a:rPr>
                        <a:t>项目</a:t>
                      </a:r>
                      <a:r>
                        <a:rPr kumimoji="0" lang="en-US" altLang="zh-CN" sz="1200" b="0" i="0" u="none" strike="noStrike" cap="none" normalizeH="0" baseline="0" dirty="0" smtClean="0">
                          <a:ln>
                            <a:noFill/>
                          </a:ln>
                          <a:solidFill>
                            <a:schemeClr val="tx1"/>
                          </a:solidFill>
                          <a:effectLst/>
                          <a:latin typeface="Arial" charset="0"/>
                          <a:ea typeface="宋体" pitchFamily="2" charset="-122"/>
                        </a:rPr>
                        <a:t>E-10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RT=1*0.11; </a:t>
                      </a:r>
                      <a:r>
                        <a:rPr kumimoji="0" lang="en-US" altLang="zh-CN" sz="1200" b="1" i="0" u="none" strike="noStrike" cap="none" normalizeH="0" baseline="0" dirty="0" smtClean="0">
                          <a:ln>
                            <a:noFill/>
                          </a:ln>
                          <a:solidFill>
                            <a:srgbClr val="FF0000"/>
                          </a:solidFill>
                          <a:effectLst/>
                          <a:latin typeface="Arial" charset="0"/>
                          <a:ea typeface="宋体" pitchFamily="2" charset="-122"/>
                        </a:rPr>
                        <a:t>ST=1*0.0085</a:t>
                      </a: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项目</a:t>
                      </a:r>
                      <a:r>
                        <a:rPr kumimoji="0" lang="en-US" altLang="zh-CN" sz="1200" b="0" i="0" u="none" strike="noStrike" cap="none" normalizeH="0" baseline="0" smtClean="0">
                          <a:ln>
                            <a:noFill/>
                          </a:ln>
                          <a:solidFill>
                            <a:schemeClr val="tx1"/>
                          </a:solidFill>
                          <a:effectLst/>
                          <a:latin typeface="Arial" charset="0"/>
                          <a:ea typeface="宋体" pitchFamily="2" charset="-122"/>
                        </a:rPr>
                        <a:t>F-10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RT=1*0.11; ST=1*0.0106</a:t>
                      </a: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dirty="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charset="0"/>
                        <a:ea typeface="宋体" pitchFamily="2" charset="-122"/>
                      </a:endParaRPr>
                    </a:p>
                  </a:txBody>
                  <a:tcPr marL="90000" marR="90000" marT="46779" marB="4677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 calcmode="lin" valueType="num">
                                      <p:cBhvr additive="base">
                                        <p:cTn id="7" dur="500" fill="hold"/>
                                        <p:tgtEl>
                                          <p:spTgt spid="221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11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anim calcmode="lin" valueType="num">
                                      <p:cBhvr additive="base">
                                        <p:cTn id="11" dur="500" fill="hold"/>
                                        <p:tgtEl>
                                          <p:spTgt spid="22118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1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1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4579" name="Rectangle 3"/>
          <p:cNvSpPr>
            <a:spLocks noGrp="1" noChangeArrowheads="1"/>
          </p:cNvSpPr>
          <p:nvPr>
            <p:ph type="body" sz="half" idx="1"/>
          </p:nvPr>
        </p:nvSpPr>
        <p:spPr>
          <a:xfrm>
            <a:off x="457200" y="1371600"/>
            <a:ext cx="8382000" cy="18288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分时间周期的资源清单法</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示例</a:t>
            </a:r>
            <a:r>
              <a:rPr lang="zh-CN" altLang="en-US" sz="2800" smtClean="0">
                <a:latin typeface="Times New Roman" panose="02020603050405020304" pitchFamily="18" charset="0"/>
              </a:rPr>
              <a:t>：</a:t>
            </a:r>
          </a:p>
          <a:p>
            <a:pPr lvl="1" eaLnBrk="1" hangingPunct="1">
              <a:lnSpc>
                <a:spcPct val="150000"/>
              </a:lnSpc>
              <a:spcBef>
                <a:spcPct val="0"/>
              </a:spcBef>
              <a:buClr>
                <a:schemeClr val="tx1"/>
              </a:buClr>
              <a:buFont typeface="Marlett" pitchFamily="2" charset="2"/>
              <a:buChar char="2"/>
            </a:pPr>
            <a:r>
              <a:rPr lang="en-US" altLang="zh-CN" sz="2400" b="1" smtClean="0">
                <a:latin typeface="Times New Roman" panose="02020603050405020304" pitchFamily="18" charset="0"/>
              </a:rPr>
              <a:t>2</a:t>
            </a:r>
            <a:r>
              <a:rPr lang="zh-CN" altLang="en-US" sz="2400" b="1" smtClean="0">
                <a:latin typeface="Times New Roman" panose="02020603050405020304" pitchFamily="18" charset="0"/>
              </a:rPr>
              <a:t>、计算产品</a:t>
            </a:r>
            <a:r>
              <a:rPr lang="en-US" altLang="zh-CN" sz="2400" b="1" smtClean="0">
                <a:latin typeface="Times New Roman" panose="02020603050405020304" pitchFamily="18" charset="0"/>
              </a:rPr>
              <a:t>A</a:t>
            </a:r>
            <a:r>
              <a:rPr lang="zh-CN" altLang="en-US" sz="2400" b="1" smtClean="0">
                <a:latin typeface="Times New Roman" panose="02020603050405020304" pitchFamily="18" charset="0"/>
              </a:rPr>
              <a:t>的主生产计划单个周期的资源需求：</a:t>
            </a:r>
          </a:p>
          <a:p>
            <a:pPr lvl="2" eaLnBrk="1" hangingPunct="1">
              <a:lnSpc>
                <a:spcPct val="150000"/>
              </a:lnSpc>
              <a:spcBef>
                <a:spcPct val="0"/>
              </a:spcBef>
              <a:buClr>
                <a:schemeClr val="tx1"/>
              </a:buClr>
              <a:buFont typeface="Marlett" pitchFamily="2" charset="2"/>
              <a:buChar char="2"/>
            </a:pPr>
            <a:r>
              <a:rPr lang="zh-CN" altLang="en-US" sz="2000" smtClean="0">
                <a:latin typeface="Times New Roman" panose="02020603050405020304" pitchFamily="18" charset="0"/>
              </a:rPr>
              <a:t>以第</a:t>
            </a:r>
            <a:r>
              <a:rPr lang="en-US" altLang="zh-CN" sz="2000" smtClean="0">
                <a:latin typeface="Times New Roman" panose="02020603050405020304" pitchFamily="18" charset="0"/>
              </a:rPr>
              <a:t>7</a:t>
            </a:r>
            <a:r>
              <a:rPr lang="zh-CN" altLang="en-US" sz="2000" smtClean="0">
                <a:latin typeface="Times New Roman" panose="02020603050405020304" pitchFamily="18" charset="0"/>
              </a:rPr>
              <a:t>周为例</a:t>
            </a:r>
          </a:p>
        </p:txBody>
      </p:sp>
      <p:sp>
        <p:nvSpPr>
          <p:cNvPr id="2458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20284" name="Group 124"/>
          <p:cNvGraphicFramePr>
            <a:graphicFrameLocks noGrp="1"/>
          </p:cNvGraphicFramePr>
          <p:nvPr>
            <p:ph sz="half" idx="2"/>
          </p:nvPr>
        </p:nvGraphicFramePr>
        <p:xfrm>
          <a:off x="152400" y="3276600"/>
          <a:ext cx="8839200" cy="3232150"/>
        </p:xfrm>
        <a:graphic>
          <a:graphicData uri="http://schemas.openxmlformats.org/drawingml/2006/table">
            <a:tbl>
              <a:tblPr/>
              <a:tblGrid>
                <a:gridCol w="949325">
                  <a:extLst>
                    <a:ext uri="{9D8B030D-6E8A-4147-A177-3AD203B41FA5}">
                      <a16:colId xmlns:a16="http://schemas.microsoft.com/office/drawing/2014/main" val="20000"/>
                    </a:ext>
                  </a:extLst>
                </a:gridCol>
                <a:gridCol w="642938">
                  <a:extLst>
                    <a:ext uri="{9D8B030D-6E8A-4147-A177-3AD203B41FA5}">
                      <a16:colId xmlns:a16="http://schemas.microsoft.com/office/drawing/2014/main" val="20001"/>
                    </a:ext>
                  </a:extLst>
                </a:gridCol>
                <a:gridCol w="642937">
                  <a:extLst>
                    <a:ext uri="{9D8B030D-6E8A-4147-A177-3AD203B41FA5}">
                      <a16:colId xmlns:a16="http://schemas.microsoft.com/office/drawing/2014/main" val="20002"/>
                    </a:ext>
                  </a:extLst>
                </a:gridCol>
                <a:gridCol w="646113">
                  <a:extLst>
                    <a:ext uri="{9D8B030D-6E8A-4147-A177-3AD203B41FA5}">
                      <a16:colId xmlns:a16="http://schemas.microsoft.com/office/drawing/2014/main" val="20003"/>
                    </a:ext>
                  </a:extLst>
                </a:gridCol>
                <a:gridCol w="642937">
                  <a:extLst>
                    <a:ext uri="{9D8B030D-6E8A-4147-A177-3AD203B41FA5}">
                      <a16:colId xmlns:a16="http://schemas.microsoft.com/office/drawing/2014/main" val="20004"/>
                    </a:ext>
                  </a:extLst>
                </a:gridCol>
                <a:gridCol w="644525">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642938">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2937">
                  <a:extLst>
                    <a:ext uri="{9D8B030D-6E8A-4147-A177-3AD203B41FA5}">
                      <a16:colId xmlns:a16="http://schemas.microsoft.com/office/drawing/2014/main" val="20009"/>
                    </a:ext>
                  </a:extLst>
                </a:gridCol>
                <a:gridCol w="642938">
                  <a:extLst>
                    <a:ext uri="{9D8B030D-6E8A-4147-A177-3AD203B41FA5}">
                      <a16:colId xmlns:a16="http://schemas.microsoft.com/office/drawing/2014/main" val="20010"/>
                    </a:ext>
                  </a:extLst>
                </a:gridCol>
                <a:gridCol w="644525">
                  <a:extLst>
                    <a:ext uri="{9D8B030D-6E8A-4147-A177-3AD203B41FA5}">
                      <a16:colId xmlns:a16="http://schemas.microsoft.com/office/drawing/2014/main" val="20011"/>
                    </a:ext>
                  </a:extLst>
                </a:gridCol>
                <a:gridCol w="804862">
                  <a:extLst>
                    <a:ext uri="{9D8B030D-6E8A-4147-A177-3AD203B41FA5}">
                      <a16:colId xmlns:a16="http://schemas.microsoft.com/office/drawing/2014/main" val="20012"/>
                    </a:ext>
                  </a:extLst>
                </a:gridCol>
              </a:tblGrid>
              <a:tr h="69714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工作</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中心</a:t>
                      </a:r>
                    </a:p>
                  </a:txBody>
                  <a:tcPr marL="36000" marR="36000" marT="46803" marB="46803"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拖期</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6</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7</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8</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9</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10</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总计</a:t>
                      </a:r>
                    </a:p>
                  </a:txBody>
                  <a:tcPr marL="36000" marR="36000" marT="46803" marB="46803"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334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36000" marR="36000" marT="46803" marB="4680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3.30</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4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a:t>
                      </a:r>
                    </a:p>
                  </a:txBody>
                  <a:tcPr marL="36000" marR="36000" marT="46803" marB="4680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2.01</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4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36000" marR="36000" marT="46803" marB="4680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5.03</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94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15</a:t>
                      </a:r>
                    </a:p>
                  </a:txBody>
                  <a:tcPr marL="36000" marR="36000" marT="46803" marB="4680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17.69</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4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36000" marR="36000" marT="46803" marB="4680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3.555</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3.618</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4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合计</a:t>
                      </a:r>
                    </a:p>
                  </a:txBody>
                  <a:tcPr marL="36000" marR="36000" marT="46803" marB="4680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rgbClr val="FF0000"/>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rgbClr val="FF0000"/>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rgbClr val="FF0000"/>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rgbClr val="FF0000"/>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rgbClr val="FF0000"/>
                          </a:solidFill>
                          <a:effectLst/>
                          <a:latin typeface="Arial" charset="0"/>
                          <a:ea typeface="宋体" pitchFamily="2" charset="-122"/>
                        </a:rPr>
                        <a:t>3.555</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rgbClr val="FF0000"/>
                          </a:solidFill>
                          <a:effectLst/>
                          <a:latin typeface="Arial" charset="0"/>
                          <a:ea typeface="宋体" pitchFamily="2" charset="-122"/>
                        </a:rPr>
                        <a:t>21.308</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rgbClr val="FF0000"/>
                          </a:solidFill>
                          <a:effectLst/>
                          <a:latin typeface="Arial" charset="0"/>
                          <a:ea typeface="宋体" pitchFamily="2" charset="-122"/>
                        </a:rPr>
                        <a:t>7.04</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rgbClr val="FF0000"/>
                          </a:solidFill>
                          <a:effectLst/>
                          <a:latin typeface="Arial" charset="0"/>
                          <a:ea typeface="宋体" pitchFamily="2" charset="-122"/>
                        </a:rPr>
                        <a:t>3.30</a:t>
                      </a: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rgbClr val="FF0000"/>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rgbClr val="FF0000"/>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rgbClr val="FF0000"/>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rgbClr val="FF0000"/>
                        </a:solidFill>
                        <a:effectLst/>
                        <a:latin typeface="Arial" charset="0"/>
                        <a:ea typeface="宋体" pitchFamily="2" charset="-122"/>
                      </a:endParaRPr>
                    </a:p>
                  </a:txBody>
                  <a:tcPr marL="36000" marR="36000" marT="46803" marB="4680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0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6.4 </a:t>
            </a:r>
            <a:r>
              <a:rPr lang="zh-CN" altLang="en-US" sz="3600" b="1" dirty="0" smtClean="0">
                <a:solidFill>
                  <a:srgbClr val="FF0000"/>
                </a:solidFill>
                <a:effectLst>
                  <a:outerShdw blurRad="38100" dist="38100" dir="2700000" algn="tl">
                    <a:srgbClr val="C0C0C0"/>
                  </a:outerShdw>
                </a:effectLst>
                <a:latin typeface="Times New Roman" pitchFamily="18" charset="0"/>
              </a:rPr>
              <a:t>粗能力需求计划</a:t>
            </a:r>
          </a:p>
        </p:txBody>
      </p:sp>
      <p:sp>
        <p:nvSpPr>
          <p:cNvPr id="25603" name="Rectangle 3"/>
          <p:cNvSpPr>
            <a:spLocks noGrp="1" noChangeArrowheads="1"/>
          </p:cNvSpPr>
          <p:nvPr>
            <p:ph type="body" sz="half" idx="1"/>
          </p:nvPr>
        </p:nvSpPr>
        <p:spPr>
          <a:xfrm>
            <a:off x="457200" y="1371600"/>
            <a:ext cx="8382000" cy="12954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分时间周期的资源清单法</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示例</a:t>
            </a:r>
            <a:r>
              <a:rPr lang="zh-CN" altLang="en-US" sz="2800" smtClean="0">
                <a:latin typeface="Times New Roman" panose="02020603050405020304" pitchFamily="18" charset="0"/>
              </a:rPr>
              <a:t>：</a:t>
            </a:r>
          </a:p>
          <a:p>
            <a:pPr lvl="1" eaLnBrk="1" hangingPunct="1">
              <a:lnSpc>
                <a:spcPct val="150000"/>
              </a:lnSpc>
              <a:spcBef>
                <a:spcPct val="0"/>
              </a:spcBef>
              <a:buClr>
                <a:schemeClr val="tx1"/>
              </a:buClr>
              <a:buFont typeface="Marlett" pitchFamily="2" charset="2"/>
              <a:buChar char="2"/>
            </a:pPr>
            <a:r>
              <a:rPr lang="en-US" altLang="zh-CN" sz="2400" b="1" smtClean="0">
                <a:latin typeface="Times New Roman" panose="02020603050405020304" pitchFamily="18" charset="0"/>
              </a:rPr>
              <a:t>3</a:t>
            </a:r>
            <a:r>
              <a:rPr lang="zh-CN" altLang="en-US" sz="2400" b="1" smtClean="0">
                <a:latin typeface="Times New Roman" panose="02020603050405020304" pitchFamily="18" charset="0"/>
              </a:rPr>
              <a:t>、计算全部主生产计划的资源需求计划</a:t>
            </a:r>
          </a:p>
        </p:txBody>
      </p:sp>
      <p:sp>
        <p:nvSpPr>
          <p:cNvPr id="25604"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7" name="Group 124"/>
          <p:cNvGraphicFramePr>
            <a:graphicFrameLocks noGrp="1"/>
          </p:cNvGraphicFramePr>
          <p:nvPr>
            <p:ph sz="half" idx="2"/>
            <p:extLst>
              <p:ext uri="{D42A27DB-BD31-4B8C-83A1-F6EECF244321}">
                <p14:modId xmlns:p14="http://schemas.microsoft.com/office/powerpoint/2010/main" val="1321497406"/>
              </p:ext>
            </p:extLst>
          </p:nvPr>
        </p:nvGraphicFramePr>
        <p:xfrm>
          <a:off x="152400" y="3124200"/>
          <a:ext cx="8839200" cy="3297238"/>
        </p:xfrm>
        <a:graphic>
          <a:graphicData uri="http://schemas.openxmlformats.org/drawingml/2006/table">
            <a:tbl>
              <a:tblPr/>
              <a:tblGrid>
                <a:gridCol w="949325">
                  <a:extLst>
                    <a:ext uri="{9D8B030D-6E8A-4147-A177-3AD203B41FA5}">
                      <a16:colId xmlns:a16="http://schemas.microsoft.com/office/drawing/2014/main" val="20000"/>
                    </a:ext>
                  </a:extLst>
                </a:gridCol>
                <a:gridCol w="642938">
                  <a:extLst>
                    <a:ext uri="{9D8B030D-6E8A-4147-A177-3AD203B41FA5}">
                      <a16:colId xmlns:a16="http://schemas.microsoft.com/office/drawing/2014/main" val="20001"/>
                    </a:ext>
                  </a:extLst>
                </a:gridCol>
                <a:gridCol w="642937">
                  <a:extLst>
                    <a:ext uri="{9D8B030D-6E8A-4147-A177-3AD203B41FA5}">
                      <a16:colId xmlns:a16="http://schemas.microsoft.com/office/drawing/2014/main" val="20002"/>
                    </a:ext>
                  </a:extLst>
                </a:gridCol>
                <a:gridCol w="646113">
                  <a:extLst>
                    <a:ext uri="{9D8B030D-6E8A-4147-A177-3AD203B41FA5}">
                      <a16:colId xmlns:a16="http://schemas.microsoft.com/office/drawing/2014/main" val="20003"/>
                    </a:ext>
                  </a:extLst>
                </a:gridCol>
                <a:gridCol w="642937">
                  <a:extLst>
                    <a:ext uri="{9D8B030D-6E8A-4147-A177-3AD203B41FA5}">
                      <a16:colId xmlns:a16="http://schemas.microsoft.com/office/drawing/2014/main" val="20004"/>
                    </a:ext>
                  </a:extLst>
                </a:gridCol>
                <a:gridCol w="644525">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642938">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2937">
                  <a:extLst>
                    <a:ext uri="{9D8B030D-6E8A-4147-A177-3AD203B41FA5}">
                      <a16:colId xmlns:a16="http://schemas.microsoft.com/office/drawing/2014/main" val="20009"/>
                    </a:ext>
                  </a:extLst>
                </a:gridCol>
                <a:gridCol w="642938">
                  <a:extLst>
                    <a:ext uri="{9D8B030D-6E8A-4147-A177-3AD203B41FA5}">
                      <a16:colId xmlns:a16="http://schemas.microsoft.com/office/drawing/2014/main" val="20010"/>
                    </a:ext>
                  </a:extLst>
                </a:gridCol>
                <a:gridCol w="644525">
                  <a:extLst>
                    <a:ext uri="{9D8B030D-6E8A-4147-A177-3AD203B41FA5}">
                      <a16:colId xmlns:a16="http://schemas.microsoft.com/office/drawing/2014/main" val="20011"/>
                    </a:ext>
                  </a:extLst>
                </a:gridCol>
                <a:gridCol w="804862">
                  <a:extLst>
                    <a:ext uri="{9D8B030D-6E8A-4147-A177-3AD203B41FA5}">
                      <a16:colId xmlns:a16="http://schemas.microsoft.com/office/drawing/2014/main" val="20012"/>
                    </a:ext>
                  </a:extLst>
                </a:gridCol>
              </a:tblGrid>
              <a:tr h="69709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工作</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中心</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拖期</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6</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总计</a:t>
                      </a: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2.75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2.75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2.75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4.19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4.19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3.35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5.03</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5.03</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5.03</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4.19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15</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29.48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11.79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11.79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11.79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11.79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17.69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17.69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17.69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14.74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14.33</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4.78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4.78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4.78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5.97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7.17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7.17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6.58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3.02</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35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合计</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49.68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25.19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24.01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23.46</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24.65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31.75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34.10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34.61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28.10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9.17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2.75</a:t>
                      </a:r>
                      <a:endParaRPr kumimoji="0" lang="en-US" altLang="zh-CN" sz="1600" b="1" i="0" u="none" strike="noStrike" cap="none" normalizeH="0" baseline="0" dirty="0" smtClean="0">
                        <a:ln>
                          <a:noFill/>
                        </a:ln>
                        <a:solidFill>
                          <a:srgbClr val="FF0000"/>
                        </a:solidFill>
                        <a:effectLst/>
                        <a:latin typeface="Arial" charset="0"/>
                        <a:ea typeface="宋体" pitchFamily="2" charset="-122"/>
                      </a:endParaRP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287.46</a:t>
                      </a: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10947" name="Rectangle 3"/>
          <p:cNvSpPr>
            <a:spLocks noGrp="1" noChangeArrowheads="1"/>
          </p:cNvSpPr>
          <p:nvPr>
            <p:ph type="body" idx="1"/>
          </p:nvPr>
        </p:nvSpPr>
        <p:spPr>
          <a:xfrm>
            <a:off x="457200" y="1447800"/>
            <a:ext cx="8229600" cy="5181600"/>
          </a:xfrm>
        </p:spPr>
        <p:txBody>
          <a:bodyPr/>
          <a:lstStyle/>
          <a:p>
            <a:pPr eaLnBrk="1" hangingPunct="1">
              <a:lnSpc>
                <a:spcPct val="150000"/>
              </a:lnSpc>
              <a:spcBef>
                <a:spcPct val="0"/>
              </a:spcBef>
              <a:buClr>
                <a:schemeClr val="tx1"/>
              </a:buClr>
              <a:buFont typeface="Marlett" pitchFamily="2" charset="2"/>
              <a:buChar char="2"/>
              <a:defRPr/>
            </a:pPr>
            <a:r>
              <a:rPr lang="zh-CN" altLang="en-US" sz="2400" b="1" smtClean="0">
                <a:solidFill>
                  <a:srgbClr val="0000FF"/>
                </a:solidFill>
                <a:latin typeface="Times New Roman" pitchFamily="18" charset="0"/>
              </a:rPr>
              <a:t>细能力需求计划</a:t>
            </a:r>
            <a:r>
              <a:rPr lang="zh-CN" altLang="en-US" sz="2400" smtClean="0">
                <a:latin typeface="Times New Roman" pitchFamily="18" charset="0"/>
              </a:rPr>
              <a:t>，是对具体物料需求计划所需能力进行核算的一种计划管理方法。</a:t>
            </a:r>
          </a:p>
          <a:p>
            <a:pPr eaLnBrk="1" hangingPunct="1">
              <a:lnSpc>
                <a:spcPct val="150000"/>
              </a:lnSpc>
              <a:buClr>
                <a:schemeClr val="tx1"/>
              </a:buClr>
              <a:buFont typeface="Marlett" pitchFamily="2" charset="2"/>
              <a:buChar char="2"/>
              <a:defRPr/>
            </a:pPr>
            <a:r>
              <a:rPr lang="en-US" altLang="zh-CN" sz="2400" b="1" smtClean="0">
                <a:effectLst>
                  <a:outerShdw blurRad="38100" dist="38100" dir="2700000" algn="tl">
                    <a:srgbClr val="C0C0C0"/>
                  </a:outerShdw>
                </a:effectLst>
                <a:latin typeface="Times New Roman" pitchFamily="18" charset="0"/>
              </a:rPr>
              <a:t>MRP</a:t>
            </a:r>
            <a:r>
              <a:rPr lang="zh-CN" altLang="en-US" sz="2400" smtClean="0">
                <a:effectLst>
                  <a:outerShdw blurRad="38100" dist="38100" dir="2700000" algn="tl">
                    <a:srgbClr val="C0C0C0"/>
                  </a:outerShdw>
                </a:effectLst>
                <a:latin typeface="Times New Roman" pitchFamily="18" charset="0"/>
              </a:rPr>
              <a:t>：计划对象是物料，具体、形象、可见</a:t>
            </a:r>
            <a:r>
              <a:rPr lang="zh-CN" altLang="en-US" sz="2400" smtClean="0">
                <a:latin typeface="Times New Roman" pitchFamily="18" charset="0"/>
              </a:rPr>
              <a:t>。</a:t>
            </a:r>
          </a:p>
          <a:p>
            <a:pPr eaLnBrk="1" hangingPunct="1">
              <a:lnSpc>
                <a:spcPct val="150000"/>
              </a:lnSpc>
              <a:buClr>
                <a:schemeClr val="tx1"/>
              </a:buClr>
              <a:buFont typeface="Marlett" pitchFamily="2" charset="2"/>
              <a:buChar char="2"/>
              <a:defRPr/>
            </a:pPr>
            <a:r>
              <a:rPr lang="en-US" altLang="zh-CN" sz="2400" b="1" smtClean="0">
                <a:effectLst>
                  <a:outerShdw blurRad="38100" dist="38100" dir="2700000" algn="tl">
                    <a:srgbClr val="C0C0C0"/>
                  </a:outerShdw>
                </a:effectLst>
                <a:latin typeface="Times New Roman" pitchFamily="18" charset="0"/>
              </a:rPr>
              <a:t>CRP</a:t>
            </a:r>
            <a:r>
              <a:rPr lang="zh-CN" altLang="en-US" sz="2400" smtClean="0">
                <a:effectLst>
                  <a:outerShdw blurRad="38100" dist="38100" dir="2700000" algn="tl">
                    <a:srgbClr val="C0C0C0"/>
                  </a:outerShdw>
                </a:effectLst>
                <a:latin typeface="Times New Roman" pitchFamily="18" charset="0"/>
              </a:rPr>
              <a:t>：</a:t>
            </a:r>
            <a:r>
              <a:rPr lang="zh-CN" altLang="en-US" sz="2400" smtClean="0">
                <a:latin typeface="Times New Roman" pitchFamily="18" charset="0"/>
              </a:rPr>
              <a:t>计划对象是能力，抽象，随工作效率、人员出勤率、设备完好率等的变化而变化。</a:t>
            </a:r>
          </a:p>
          <a:p>
            <a:pPr lvl="1" eaLnBrk="1" hangingPunct="1">
              <a:lnSpc>
                <a:spcPct val="150000"/>
              </a:lnSpc>
              <a:buClr>
                <a:schemeClr val="tx1"/>
              </a:buClr>
              <a:buFont typeface="Marlett" pitchFamily="2" charset="2"/>
              <a:buChar char="2"/>
              <a:defRPr/>
            </a:pPr>
            <a:r>
              <a:rPr lang="zh-CN" altLang="en-US" sz="2000" smtClean="0">
                <a:latin typeface="Times New Roman" pitchFamily="18" charset="0"/>
              </a:rPr>
              <a:t>将物料需求转换为能力需求，估计可用的能力，并确定应采取的措施，以便协调能力需求和可用能力之间的关系。</a:t>
            </a:r>
          </a:p>
          <a:p>
            <a:pPr lvl="1" eaLnBrk="1" hangingPunct="1">
              <a:lnSpc>
                <a:spcPct val="150000"/>
              </a:lnSpc>
              <a:buClr>
                <a:schemeClr val="tx1"/>
              </a:buClr>
              <a:buFont typeface="Marlett" pitchFamily="2" charset="2"/>
              <a:buChar char="2"/>
              <a:defRPr/>
            </a:pPr>
            <a:r>
              <a:rPr lang="zh-CN" altLang="en-US" sz="2000" smtClean="0">
                <a:latin typeface="Times New Roman" pitchFamily="18" charset="0"/>
              </a:rPr>
              <a:t>回答以下问题：生产什么？何时生产？使用什么工作中心？负荷是多少？工作中心的可用能力是多少？分时段的能力需求情况如何？</a:t>
            </a:r>
          </a:p>
        </p:txBody>
      </p:sp>
      <p:sp>
        <p:nvSpPr>
          <p:cNvPr id="2662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 calcmode="lin" valueType="num">
                                      <p:cBhvr additive="base">
                                        <p:cTn id="7" dur="500" fill="hold"/>
                                        <p:tgtEl>
                                          <p:spTgt spid="210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0947">
                                            <p:txEl>
                                              <p:pRg st="1" end="1"/>
                                            </p:txEl>
                                          </p:spTgt>
                                        </p:tgtEl>
                                        <p:attrNameLst>
                                          <p:attrName>style.visibility</p:attrName>
                                        </p:attrNameLst>
                                      </p:cBhvr>
                                      <p:to>
                                        <p:strVal val="visible"/>
                                      </p:to>
                                    </p:set>
                                    <p:anim calcmode="lin" valueType="num">
                                      <p:cBhvr additive="base">
                                        <p:cTn id="13" dur="500" fill="hold"/>
                                        <p:tgtEl>
                                          <p:spTgt spid="210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0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0947">
                                            <p:txEl>
                                              <p:pRg st="2" end="2"/>
                                            </p:txEl>
                                          </p:spTgt>
                                        </p:tgtEl>
                                        <p:attrNameLst>
                                          <p:attrName>style.visibility</p:attrName>
                                        </p:attrNameLst>
                                      </p:cBhvr>
                                      <p:to>
                                        <p:strVal val="visible"/>
                                      </p:to>
                                    </p:set>
                                    <p:anim calcmode="lin" valueType="num">
                                      <p:cBhvr additive="base">
                                        <p:cTn id="19" dur="500" fill="hold"/>
                                        <p:tgtEl>
                                          <p:spTgt spid="2109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0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0947">
                                            <p:txEl>
                                              <p:pRg st="3" end="3"/>
                                            </p:txEl>
                                          </p:spTgt>
                                        </p:tgtEl>
                                        <p:attrNameLst>
                                          <p:attrName>style.visibility</p:attrName>
                                        </p:attrNameLst>
                                      </p:cBhvr>
                                      <p:to>
                                        <p:strVal val="visible"/>
                                      </p:to>
                                    </p:set>
                                    <p:anim calcmode="lin" valueType="num">
                                      <p:cBhvr additive="base">
                                        <p:cTn id="25" dur="500" fill="hold"/>
                                        <p:tgtEl>
                                          <p:spTgt spid="2109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09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0947">
                                            <p:txEl>
                                              <p:pRg st="4" end="4"/>
                                            </p:txEl>
                                          </p:spTgt>
                                        </p:tgtEl>
                                        <p:attrNameLst>
                                          <p:attrName>style.visibility</p:attrName>
                                        </p:attrNameLst>
                                      </p:cBhvr>
                                      <p:to>
                                        <p:strVal val="visible"/>
                                      </p:to>
                                    </p:set>
                                    <p:anim calcmode="lin" valueType="num">
                                      <p:cBhvr additive="base">
                                        <p:cTn id="31" dur="500" fill="hold"/>
                                        <p:tgtEl>
                                          <p:spTgt spid="2109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09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24259" name="Rectangle 3"/>
          <p:cNvSpPr>
            <a:spLocks noGrp="1" noChangeArrowheads="1"/>
          </p:cNvSpPr>
          <p:nvPr>
            <p:ph type="body" sz="half" idx="1"/>
          </p:nvPr>
        </p:nvSpPr>
        <p:spPr>
          <a:xfrm>
            <a:off x="457200" y="1371600"/>
            <a:ext cx="8382000" cy="990600"/>
          </a:xfrm>
        </p:spPr>
        <p:txBody>
          <a:bodyPr/>
          <a:lstStyle/>
          <a:p>
            <a:pPr eaLnBrk="1" hangingPunct="1">
              <a:lnSpc>
                <a:spcPct val="15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的输入输出逻辑</a:t>
            </a:r>
            <a:r>
              <a:rPr lang="zh-CN" altLang="en-US" sz="2800" smtClean="0">
                <a:latin typeface="Times New Roman" panose="02020603050405020304" pitchFamily="18" charset="0"/>
              </a:rPr>
              <a:t>：</a:t>
            </a:r>
          </a:p>
        </p:txBody>
      </p:sp>
      <p:sp>
        <p:nvSpPr>
          <p:cNvPr id="2765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pSp>
        <p:nvGrpSpPr>
          <p:cNvPr id="224278" name="Group 22"/>
          <p:cNvGrpSpPr>
            <a:grpSpLocks/>
          </p:cNvGrpSpPr>
          <p:nvPr/>
        </p:nvGrpSpPr>
        <p:grpSpPr bwMode="auto">
          <a:xfrm>
            <a:off x="1028700" y="2813050"/>
            <a:ext cx="7086600" cy="3130550"/>
            <a:chOff x="624" y="1772"/>
            <a:chExt cx="4464" cy="1972"/>
          </a:xfrm>
        </p:grpSpPr>
        <p:sp>
          <p:nvSpPr>
            <p:cNvPr id="224263" name="Text Box 7"/>
            <p:cNvSpPr txBox="1">
              <a:spLocks noChangeArrowheads="1"/>
            </p:cNvSpPr>
            <p:nvPr/>
          </p:nvSpPr>
          <p:spPr bwMode="auto">
            <a:xfrm>
              <a:off x="2282" y="1772"/>
              <a:ext cx="1148" cy="311"/>
            </a:xfrm>
            <a:prstGeom prst="rect">
              <a:avLst/>
            </a:prstGeom>
            <a:solidFill>
              <a:srgbClr val="FFCC00"/>
            </a:solidFill>
            <a:ln w="9525">
              <a:solidFill>
                <a:srgbClr val="000000"/>
              </a:solidFill>
              <a:miter lim="800000"/>
              <a:headEnd/>
              <a:tailEnd/>
            </a:ln>
          </p:spPr>
          <p:txBody>
            <a:bodyPr anchor="ctr"/>
            <a:lstStyle/>
            <a:p>
              <a:pPr algn="ctr">
                <a:defRPr/>
              </a:pPr>
              <a:r>
                <a:rPr kumimoji="1" lang="zh-CN" altLang="en-US" b="1">
                  <a:effectLst>
                    <a:outerShdw blurRad="38100" dist="38100" dir="2700000" algn="tl">
                      <a:srgbClr val="FFFFFF"/>
                    </a:outerShdw>
                  </a:effectLst>
                  <a:latin typeface="Arial" charset="0"/>
                </a:rPr>
                <a:t>物料需求计划</a:t>
              </a:r>
            </a:p>
          </p:txBody>
        </p:sp>
        <p:sp>
          <p:nvSpPr>
            <p:cNvPr id="224264" name="Text Box 8"/>
            <p:cNvSpPr txBox="1">
              <a:spLocks noChangeArrowheads="1"/>
            </p:cNvSpPr>
            <p:nvPr/>
          </p:nvSpPr>
          <p:spPr bwMode="auto">
            <a:xfrm>
              <a:off x="2282" y="2499"/>
              <a:ext cx="1148" cy="311"/>
            </a:xfrm>
            <a:prstGeom prst="rect">
              <a:avLst/>
            </a:prstGeom>
            <a:solidFill>
              <a:srgbClr val="FF0000"/>
            </a:solidFill>
            <a:ln w="9525">
              <a:solidFill>
                <a:srgbClr val="000000"/>
              </a:solidFill>
              <a:miter lim="800000"/>
              <a:headEnd/>
              <a:tailEnd/>
            </a:ln>
          </p:spPr>
          <p:txBody>
            <a:bodyPr anchor="ctr"/>
            <a:lstStyle/>
            <a:p>
              <a:pPr algn="ctr">
                <a:defRPr/>
              </a:pPr>
              <a:r>
                <a:rPr kumimoji="1" lang="zh-CN" altLang="en-US" sz="2000" b="1">
                  <a:solidFill>
                    <a:srgbClr val="CCFFFF"/>
                  </a:solidFill>
                  <a:effectLst>
                    <a:outerShdw blurRad="38100" dist="38100" dir="2700000" algn="tl">
                      <a:srgbClr val="000000"/>
                    </a:outerShdw>
                  </a:effectLst>
                  <a:latin typeface="Times New Roman" pitchFamily="18" charset="0"/>
                </a:rPr>
                <a:t>能力需求计划</a:t>
              </a:r>
            </a:p>
          </p:txBody>
        </p:sp>
        <p:sp>
          <p:nvSpPr>
            <p:cNvPr id="224265" name="Text Box 9"/>
            <p:cNvSpPr txBox="1">
              <a:spLocks noChangeArrowheads="1"/>
            </p:cNvSpPr>
            <p:nvPr/>
          </p:nvSpPr>
          <p:spPr bwMode="auto">
            <a:xfrm>
              <a:off x="3940" y="2499"/>
              <a:ext cx="1148" cy="311"/>
            </a:xfrm>
            <a:prstGeom prst="rect">
              <a:avLst/>
            </a:prstGeom>
            <a:solidFill>
              <a:srgbClr val="FFCC00"/>
            </a:solidFill>
            <a:ln w="9525">
              <a:solidFill>
                <a:srgbClr val="000000"/>
              </a:solidFill>
              <a:miter lim="800000"/>
              <a:headEnd/>
              <a:tailEnd/>
            </a:ln>
          </p:spPr>
          <p:txBody>
            <a:bodyPr anchor="ctr"/>
            <a:lstStyle/>
            <a:p>
              <a:pPr algn="ctr">
                <a:defRPr/>
              </a:pPr>
              <a:r>
                <a:rPr kumimoji="1" lang="zh-CN" altLang="en-US" sz="2000" b="1">
                  <a:effectLst>
                    <a:outerShdw blurRad="38100" dist="38100" dir="2700000" algn="tl">
                      <a:srgbClr val="FFFFFF"/>
                    </a:outerShdw>
                  </a:effectLst>
                  <a:latin typeface="Times New Roman" pitchFamily="18" charset="0"/>
                </a:rPr>
                <a:t>采购能力信息</a:t>
              </a:r>
            </a:p>
          </p:txBody>
        </p:sp>
        <p:sp>
          <p:nvSpPr>
            <p:cNvPr id="224266" name="Text Box 10"/>
            <p:cNvSpPr txBox="1">
              <a:spLocks noChangeArrowheads="1"/>
            </p:cNvSpPr>
            <p:nvPr/>
          </p:nvSpPr>
          <p:spPr bwMode="auto">
            <a:xfrm>
              <a:off x="624" y="2499"/>
              <a:ext cx="1148" cy="311"/>
            </a:xfrm>
            <a:prstGeom prst="rect">
              <a:avLst/>
            </a:prstGeom>
            <a:solidFill>
              <a:srgbClr val="FFCC00"/>
            </a:solidFill>
            <a:ln w="9525">
              <a:solidFill>
                <a:srgbClr val="000000"/>
              </a:solidFill>
              <a:miter lim="800000"/>
              <a:headEnd/>
              <a:tailEnd/>
            </a:ln>
          </p:spPr>
          <p:txBody>
            <a:bodyPr anchor="ctr"/>
            <a:lstStyle/>
            <a:p>
              <a:pPr algn="ctr">
                <a:defRPr/>
              </a:pPr>
              <a:r>
                <a:rPr kumimoji="1" lang="zh-CN" altLang="en-US" sz="2000" b="1">
                  <a:effectLst>
                    <a:outerShdw blurRad="38100" dist="38100" dir="2700000" algn="tl">
                      <a:srgbClr val="FFFFFF"/>
                    </a:outerShdw>
                  </a:effectLst>
                  <a:latin typeface="Times New Roman" pitchFamily="18" charset="0"/>
                </a:rPr>
                <a:t>生产能力信息</a:t>
              </a:r>
            </a:p>
          </p:txBody>
        </p:sp>
        <p:sp>
          <p:nvSpPr>
            <p:cNvPr id="224267" name="Text Box 11"/>
            <p:cNvSpPr txBox="1">
              <a:spLocks noChangeArrowheads="1"/>
            </p:cNvSpPr>
            <p:nvPr/>
          </p:nvSpPr>
          <p:spPr bwMode="auto">
            <a:xfrm>
              <a:off x="1336" y="3433"/>
              <a:ext cx="1148" cy="311"/>
            </a:xfrm>
            <a:prstGeom prst="rect">
              <a:avLst/>
            </a:prstGeom>
            <a:solidFill>
              <a:srgbClr val="FFCC00"/>
            </a:solidFill>
            <a:ln w="9525">
              <a:solidFill>
                <a:srgbClr val="000000"/>
              </a:solidFill>
              <a:miter lim="800000"/>
              <a:headEnd/>
              <a:tailEnd/>
            </a:ln>
          </p:spPr>
          <p:txBody>
            <a:bodyPr anchor="ctr"/>
            <a:lstStyle/>
            <a:p>
              <a:pPr algn="ctr">
                <a:defRPr/>
              </a:pPr>
              <a:r>
                <a:rPr kumimoji="1" lang="zh-CN" altLang="en-US" sz="2000" b="1">
                  <a:effectLst>
                    <a:outerShdw blurRad="38100" dist="38100" dir="2700000" algn="tl">
                      <a:srgbClr val="FFFFFF"/>
                    </a:outerShdw>
                  </a:effectLst>
                  <a:latin typeface="Times New Roman" pitchFamily="18" charset="0"/>
                </a:rPr>
                <a:t>采购控制</a:t>
              </a:r>
            </a:p>
          </p:txBody>
        </p:sp>
        <p:sp>
          <p:nvSpPr>
            <p:cNvPr id="224268" name="Text Box 12"/>
            <p:cNvSpPr txBox="1">
              <a:spLocks noChangeArrowheads="1"/>
            </p:cNvSpPr>
            <p:nvPr/>
          </p:nvSpPr>
          <p:spPr bwMode="auto">
            <a:xfrm>
              <a:off x="3228" y="3433"/>
              <a:ext cx="1148" cy="311"/>
            </a:xfrm>
            <a:prstGeom prst="rect">
              <a:avLst/>
            </a:prstGeom>
            <a:solidFill>
              <a:srgbClr val="FFCC00"/>
            </a:solidFill>
            <a:ln w="9525">
              <a:solidFill>
                <a:srgbClr val="000000"/>
              </a:solidFill>
              <a:miter lim="800000"/>
              <a:headEnd/>
              <a:tailEnd/>
            </a:ln>
          </p:spPr>
          <p:txBody>
            <a:bodyPr anchor="ctr"/>
            <a:lstStyle/>
            <a:p>
              <a:pPr algn="ctr">
                <a:defRPr/>
              </a:pPr>
              <a:r>
                <a:rPr kumimoji="1" lang="zh-CN" altLang="en-US" sz="2000" b="1">
                  <a:effectLst>
                    <a:outerShdw blurRad="38100" dist="38100" dir="2700000" algn="tl">
                      <a:srgbClr val="FFFFFF"/>
                    </a:outerShdw>
                  </a:effectLst>
                  <a:latin typeface="Times New Roman" pitchFamily="18" charset="0"/>
                </a:rPr>
                <a:t>车间控制</a:t>
              </a:r>
            </a:p>
          </p:txBody>
        </p:sp>
        <p:sp>
          <p:nvSpPr>
            <p:cNvPr id="27660" name="Line 13"/>
            <p:cNvSpPr>
              <a:spLocks noChangeShapeType="1"/>
            </p:cNvSpPr>
            <p:nvPr/>
          </p:nvSpPr>
          <p:spPr bwMode="auto">
            <a:xfrm>
              <a:off x="2856" y="2083"/>
              <a:ext cx="0" cy="4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7661" name="Line 14"/>
            <p:cNvSpPr>
              <a:spLocks noChangeShapeType="1"/>
            </p:cNvSpPr>
            <p:nvPr/>
          </p:nvSpPr>
          <p:spPr bwMode="auto">
            <a:xfrm>
              <a:off x="1772" y="2646"/>
              <a:ext cx="5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7662" name="Line 15"/>
            <p:cNvSpPr>
              <a:spLocks noChangeShapeType="1"/>
            </p:cNvSpPr>
            <p:nvPr/>
          </p:nvSpPr>
          <p:spPr bwMode="auto">
            <a:xfrm flipH="1">
              <a:off x="3430" y="2646"/>
              <a:ext cx="5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nvGrpSpPr>
            <p:cNvPr id="27663" name="Group 16"/>
            <p:cNvGrpSpPr>
              <a:grpSpLocks/>
            </p:cNvGrpSpPr>
            <p:nvPr/>
          </p:nvGrpSpPr>
          <p:grpSpPr bwMode="auto">
            <a:xfrm>
              <a:off x="1899" y="2810"/>
              <a:ext cx="1914" cy="623"/>
              <a:chOff x="4860" y="11580"/>
              <a:chExt cx="2700" cy="936"/>
            </a:xfrm>
          </p:grpSpPr>
          <p:sp>
            <p:nvSpPr>
              <p:cNvPr id="27664" name="Line 17"/>
              <p:cNvSpPr>
                <a:spLocks noChangeShapeType="1"/>
              </p:cNvSpPr>
              <p:nvPr/>
            </p:nvSpPr>
            <p:spPr bwMode="auto">
              <a:xfrm>
                <a:off x="6210" y="1158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nvGrpSpPr>
              <p:cNvPr id="27665" name="Group 18"/>
              <p:cNvGrpSpPr>
                <a:grpSpLocks/>
              </p:cNvGrpSpPr>
              <p:nvPr/>
            </p:nvGrpSpPr>
            <p:grpSpPr bwMode="auto">
              <a:xfrm>
                <a:off x="4860" y="12048"/>
                <a:ext cx="2700" cy="468"/>
                <a:chOff x="4860" y="12048"/>
                <a:chExt cx="2700" cy="468"/>
              </a:xfrm>
            </p:grpSpPr>
            <p:sp>
              <p:nvSpPr>
                <p:cNvPr id="27666" name="Line 19"/>
                <p:cNvSpPr>
                  <a:spLocks noChangeShapeType="1"/>
                </p:cNvSpPr>
                <p:nvPr/>
              </p:nvSpPr>
              <p:spPr bwMode="auto">
                <a:xfrm flipV="1">
                  <a:off x="4860" y="12048"/>
                  <a:ext cx="0" cy="46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7667" name="Line 20"/>
                <p:cNvSpPr>
                  <a:spLocks noChangeShapeType="1"/>
                </p:cNvSpPr>
                <p:nvPr/>
              </p:nvSpPr>
              <p:spPr bwMode="auto">
                <a:xfrm>
                  <a:off x="4860" y="12048"/>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7668" name="Line 21"/>
                <p:cNvSpPr>
                  <a:spLocks noChangeShapeType="1"/>
                </p:cNvSpPr>
                <p:nvPr/>
              </p:nvSpPr>
              <p:spPr bwMode="auto">
                <a:xfrm>
                  <a:off x="7560" y="1204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4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228600" y="1371600"/>
            <a:ext cx="8458200" cy="5410200"/>
          </a:xfrm>
        </p:spPr>
        <p:txBody>
          <a:bodyPr/>
          <a:lstStyle/>
          <a:p>
            <a:pPr eaLnBrk="1" hangingPunct="1">
              <a:lnSpc>
                <a:spcPct val="15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与</a:t>
            </a:r>
            <a:r>
              <a:rPr lang="en-US" altLang="zh-CN" sz="2800" b="1" smtClean="0">
                <a:latin typeface="Times New Roman" panose="02020603050405020304" pitchFamily="18" charset="0"/>
              </a:rPr>
              <a:t>RCCP</a:t>
            </a:r>
            <a:r>
              <a:rPr lang="zh-CN" altLang="en-US" sz="2800" b="1" smtClean="0">
                <a:latin typeface="Times New Roman" panose="02020603050405020304" pitchFamily="18" charset="0"/>
              </a:rPr>
              <a:t>的区别</a:t>
            </a:r>
          </a:p>
        </p:txBody>
      </p:sp>
      <p:sp>
        <p:nvSpPr>
          <p:cNvPr id="28675"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23329" name="Group 97"/>
          <p:cNvGraphicFramePr>
            <a:graphicFrameLocks noGrp="1"/>
          </p:cNvGraphicFramePr>
          <p:nvPr/>
        </p:nvGraphicFramePr>
        <p:xfrm>
          <a:off x="276225" y="2119313"/>
          <a:ext cx="8610600" cy="4637091"/>
        </p:xfrm>
        <a:graphic>
          <a:graphicData uri="http://schemas.openxmlformats.org/drawingml/2006/table">
            <a:tbl>
              <a:tblPr/>
              <a:tblGrid>
                <a:gridCol w="2627313">
                  <a:extLst>
                    <a:ext uri="{9D8B030D-6E8A-4147-A177-3AD203B41FA5}">
                      <a16:colId xmlns:a16="http://schemas.microsoft.com/office/drawing/2014/main" val="20000"/>
                    </a:ext>
                  </a:extLst>
                </a:gridCol>
                <a:gridCol w="2987675">
                  <a:extLst>
                    <a:ext uri="{9D8B030D-6E8A-4147-A177-3AD203B41FA5}">
                      <a16:colId xmlns:a16="http://schemas.microsoft.com/office/drawing/2014/main" val="20001"/>
                    </a:ext>
                  </a:extLst>
                </a:gridCol>
                <a:gridCol w="2995612">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项目</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RCCP</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CRP</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826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计划阶段</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MPS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MRP</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tx1"/>
                          </a:solidFill>
                          <a:effectLst/>
                          <a:latin typeface="Arial" charset="0"/>
                          <a:ea typeface="宋体" pitchFamily="2" charset="-122"/>
                        </a:rPr>
                        <a:t>SFC</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计划对象</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独立需求件</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相关需求件</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主要面向</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主生产计划</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生产作业计划</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计算参照</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资源清单</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工艺路线</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能力对象</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关键工作中心</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全部工作中心</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订单范围</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计划及确认</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全部</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现有库存量</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不扣除</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扣除</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提前期计算</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提前期偏置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准备、加工提前期</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批量计算</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因需定量</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批量规则</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工作日历</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企业通用日历</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工作中心日历</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23331" name="Rectangle 99"/>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 calcmode="lin" valueType="num">
                                      <p:cBhvr additive="base">
                                        <p:cTn id="7" dur="500" fill="hold"/>
                                        <p:tgtEl>
                                          <p:spTgt spid="223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3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3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685800"/>
            <a:ext cx="8229600" cy="609600"/>
          </a:xfrm>
        </p:spPr>
        <p:txBody>
          <a:bodyPr/>
          <a:lstStyle/>
          <a:p>
            <a:pPr algn="ct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104451" name="Rectangle 3"/>
          <p:cNvSpPr>
            <a:spLocks noGrp="1" noChangeArrowheads="1"/>
          </p:cNvSpPr>
          <p:nvPr>
            <p:ph type="body" idx="1"/>
          </p:nvPr>
        </p:nvSpPr>
        <p:spPr>
          <a:xfrm>
            <a:off x="2705100" y="1524000"/>
            <a:ext cx="3733800" cy="4876800"/>
          </a:xfrm>
        </p:spPr>
        <p:txBody>
          <a:bodyPr/>
          <a:lstStyle/>
          <a:p>
            <a:pPr eaLnBrk="1" hangingPunct="1">
              <a:lnSpc>
                <a:spcPct val="20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6.1 </a:t>
            </a:r>
            <a:r>
              <a:rPr lang="zh-CN" altLang="en-US" sz="2400" b="1" dirty="0" smtClean="0">
                <a:effectLst>
                  <a:outerShdw blurRad="38100" dist="38100" dir="2700000" algn="tl">
                    <a:srgbClr val="C0C0C0"/>
                  </a:outerShdw>
                </a:effectLst>
                <a:latin typeface="Times New Roman" pitchFamily="18" charset="0"/>
              </a:rPr>
              <a:t>能力需求计划层次</a:t>
            </a:r>
          </a:p>
          <a:p>
            <a:pPr eaLnBrk="1" hangingPunct="1">
              <a:lnSpc>
                <a:spcPct val="20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6.2 </a:t>
            </a:r>
            <a:r>
              <a:rPr lang="zh-CN" altLang="en-US" sz="2400" b="1" dirty="0" smtClean="0">
                <a:effectLst>
                  <a:outerShdw blurRad="38100" dist="38100" dir="2700000" algn="tl">
                    <a:srgbClr val="C0C0C0"/>
                  </a:outerShdw>
                </a:effectLst>
                <a:latin typeface="Times New Roman" pitchFamily="18" charset="0"/>
              </a:rPr>
              <a:t>为什么做？</a:t>
            </a:r>
          </a:p>
          <a:p>
            <a:pPr eaLnBrk="1" hangingPunct="1">
              <a:lnSpc>
                <a:spcPct val="20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6.3 </a:t>
            </a:r>
            <a:r>
              <a:rPr lang="zh-CN" altLang="en-US" sz="2400" b="1" dirty="0" smtClean="0">
                <a:effectLst>
                  <a:outerShdw blurRad="38100" dist="38100" dir="2700000" algn="tl">
                    <a:srgbClr val="C0C0C0"/>
                  </a:outerShdw>
                </a:effectLst>
                <a:latin typeface="Times New Roman" pitchFamily="18" charset="0"/>
              </a:rPr>
              <a:t>工作中心能力核算</a:t>
            </a:r>
          </a:p>
          <a:p>
            <a:pPr eaLnBrk="1" hangingPunct="1">
              <a:lnSpc>
                <a:spcPct val="20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6.4 </a:t>
            </a:r>
            <a:r>
              <a:rPr lang="zh-CN" altLang="en-US" sz="2400" b="1" dirty="0" smtClean="0">
                <a:effectLst>
                  <a:outerShdw blurRad="38100" dist="38100" dir="2700000" algn="tl">
                    <a:srgbClr val="C0C0C0"/>
                  </a:outerShdw>
                </a:effectLst>
                <a:latin typeface="Times New Roman" pitchFamily="18" charset="0"/>
              </a:rPr>
              <a:t>粗能力需求计划</a:t>
            </a:r>
          </a:p>
          <a:p>
            <a:pPr eaLnBrk="1" hangingPunct="1">
              <a:lnSpc>
                <a:spcPct val="20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6.5 </a:t>
            </a:r>
            <a:r>
              <a:rPr lang="zh-CN" altLang="en-US" sz="2400" b="1" dirty="0" smtClean="0">
                <a:effectLst>
                  <a:outerShdw blurRad="38100" dist="38100" dir="2700000" algn="tl">
                    <a:srgbClr val="C0C0C0"/>
                  </a:outerShdw>
                </a:effectLst>
                <a:latin typeface="Times New Roman" pitchFamily="18" charset="0"/>
              </a:rPr>
              <a:t>能力需求计划</a:t>
            </a:r>
          </a:p>
          <a:p>
            <a:pPr eaLnBrk="1" hangingPunct="1">
              <a:lnSpc>
                <a:spcPct val="200000"/>
              </a:lnSpc>
              <a:buClr>
                <a:schemeClr val="tx1"/>
              </a:buClr>
              <a:buFont typeface="Marlett" pitchFamily="2" charset="2"/>
              <a:buChar char="2"/>
              <a:defRPr/>
            </a:pPr>
            <a:r>
              <a:rPr lang="en-US" altLang="zh-CN" sz="2400" b="1" dirty="0" smtClean="0">
                <a:effectLst>
                  <a:outerShdw blurRad="38100" dist="38100" dir="2700000" algn="tl">
                    <a:srgbClr val="C0C0C0"/>
                  </a:outerShdw>
                </a:effectLst>
                <a:latin typeface="Times New Roman" pitchFamily="18" charset="0"/>
              </a:rPr>
              <a:t>6.6 </a:t>
            </a:r>
            <a:r>
              <a:rPr lang="zh-CN" altLang="en-US" sz="2400" b="1" dirty="0" smtClean="0">
                <a:effectLst>
                  <a:outerShdw blurRad="38100" dist="38100" dir="2700000" algn="tl">
                    <a:srgbClr val="C0C0C0"/>
                  </a:outerShdw>
                </a:effectLst>
                <a:latin typeface="Times New Roman" pitchFamily="18" charset="0"/>
              </a:rPr>
              <a:t>小结</a:t>
            </a:r>
          </a:p>
        </p:txBody>
      </p:sp>
      <p:sp>
        <p:nvSpPr>
          <p:cNvPr id="5124"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ppt_x"/>
                                          </p:val>
                                        </p:tav>
                                        <p:tav tm="100000">
                                          <p:val>
                                            <p:strVal val="#ppt_x"/>
                                          </p:val>
                                        </p:tav>
                                      </p:tavLst>
                                    </p:anim>
                                    <p:anim calcmode="lin" valueType="num">
                                      <p:cBhvr additive="base">
                                        <p:cTn id="8" dur="500" fill="hold"/>
                                        <p:tgtEl>
                                          <p:spTgt spid="10445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4451">
                                            <p:txEl>
                                              <p:pRg st="0" end="0"/>
                                            </p:txEl>
                                          </p:spTgt>
                                        </p:tgtEl>
                                        <p:attrNameLst>
                                          <p:attrName>style.visibility</p:attrName>
                                        </p:attrNameLst>
                                      </p:cBhvr>
                                      <p:to>
                                        <p:strVal val="visible"/>
                                      </p:to>
                                    </p:set>
                                    <p:anim calcmode="lin" valueType="num">
                                      <p:cBhvr additive="base">
                                        <p:cTn id="12"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4451">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4451">
                                            <p:txEl>
                                              <p:pRg st="1" end="1"/>
                                            </p:txEl>
                                          </p:spTgt>
                                        </p:tgtEl>
                                        <p:attrNameLst>
                                          <p:attrName>style.visibility</p:attrName>
                                        </p:attrNameLst>
                                      </p:cBhvr>
                                      <p:to>
                                        <p:strVal val="visible"/>
                                      </p:to>
                                    </p:set>
                                    <p:anim calcmode="lin" valueType="num">
                                      <p:cBhvr additive="base">
                                        <p:cTn id="17" dur="5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4451">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4451">
                                            <p:txEl>
                                              <p:pRg st="2" end="2"/>
                                            </p:txEl>
                                          </p:spTgt>
                                        </p:tgtEl>
                                        <p:attrNameLst>
                                          <p:attrName>style.visibility</p:attrName>
                                        </p:attrNameLst>
                                      </p:cBhvr>
                                      <p:to>
                                        <p:strVal val="visible"/>
                                      </p:to>
                                    </p:set>
                                    <p:anim calcmode="lin" valueType="num">
                                      <p:cBhvr additive="base">
                                        <p:cTn id="22" dur="500" fill="hold"/>
                                        <p:tgtEl>
                                          <p:spTgt spid="104451">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4451">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4451">
                                            <p:txEl>
                                              <p:pRg st="3" end="3"/>
                                            </p:txEl>
                                          </p:spTgt>
                                        </p:tgtEl>
                                        <p:attrNameLst>
                                          <p:attrName>style.visibility</p:attrName>
                                        </p:attrNameLst>
                                      </p:cBhvr>
                                      <p:to>
                                        <p:strVal val="visible"/>
                                      </p:to>
                                    </p:set>
                                    <p:anim calcmode="lin" valueType="num">
                                      <p:cBhvr additive="base">
                                        <p:cTn id="27" dur="500" fill="hold"/>
                                        <p:tgtEl>
                                          <p:spTgt spid="10445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4451">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04451">
                                            <p:txEl>
                                              <p:pRg st="4" end="4"/>
                                            </p:txEl>
                                          </p:spTgt>
                                        </p:tgtEl>
                                        <p:attrNameLst>
                                          <p:attrName>style.visibility</p:attrName>
                                        </p:attrNameLst>
                                      </p:cBhvr>
                                      <p:to>
                                        <p:strVal val="visible"/>
                                      </p:to>
                                    </p:set>
                                    <p:anim calcmode="lin" valueType="num">
                                      <p:cBhvr additive="base">
                                        <p:cTn id="32" dur="500" fill="hold"/>
                                        <p:tgtEl>
                                          <p:spTgt spid="104451">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4451">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04451">
                                            <p:txEl>
                                              <p:pRg st="5" end="5"/>
                                            </p:txEl>
                                          </p:spTgt>
                                        </p:tgtEl>
                                        <p:attrNameLst>
                                          <p:attrName>style.visibility</p:attrName>
                                        </p:attrNameLst>
                                      </p:cBhvr>
                                      <p:to>
                                        <p:strVal val="visible"/>
                                      </p:to>
                                    </p:set>
                                    <p:anim calcmode="lin" valueType="num">
                                      <p:cBhvr additive="base">
                                        <p:cTn id="37" dur="500" fill="hold"/>
                                        <p:tgtEl>
                                          <p:spTgt spid="1044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44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50883" name="Rectangle 3"/>
          <p:cNvSpPr>
            <a:spLocks noGrp="1" noChangeArrowheads="1"/>
          </p:cNvSpPr>
          <p:nvPr>
            <p:ph type="body" idx="1"/>
          </p:nvPr>
        </p:nvSpPr>
        <p:spPr>
          <a:xfrm>
            <a:off x="457200" y="1447800"/>
            <a:ext cx="8229600" cy="5181600"/>
          </a:xfrm>
        </p:spPr>
        <p:txBody>
          <a:bodyPr/>
          <a:lstStyle/>
          <a:p>
            <a:pPr eaLnBrk="1" hangingPunct="1">
              <a:lnSpc>
                <a:spcPct val="150000"/>
              </a:lnSpc>
              <a:buClr>
                <a:schemeClr val="tx1"/>
              </a:buClr>
              <a:buFont typeface="Marlett" pitchFamily="2" charset="2"/>
              <a:buChar char="2"/>
            </a:pPr>
            <a:r>
              <a:rPr lang="en-US" altLang="zh-CN" sz="2800" b="1" dirty="0" smtClean="0">
                <a:latin typeface="Times New Roman" panose="02020603050405020304" pitchFamily="18" charset="0"/>
              </a:rPr>
              <a:t>CRP</a:t>
            </a:r>
            <a:r>
              <a:rPr lang="zh-CN" altLang="en-US" sz="2800" b="1" dirty="0" smtClean="0">
                <a:latin typeface="Times New Roman" panose="02020603050405020304" pitchFamily="18" charset="0"/>
              </a:rPr>
              <a:t>的数据环境</a:t>
            </a:r>
          </a:p>
          <a:p>
            <a:pPr lvl="1" eaLnBrk="1" hangingPunct="1">
              <a:lnSpc>
                <a:spcPct val="150000"/>
              </a:lnSpc>
              <a:buClr>
                <a:schemeClr val="tx1"/>
              </a:buClr>
              <a:buFont typeface="Marlett" pitchFamily="2" charset="2"/>
              <a:buChar char="2"/>
            </a:pPr>
            <a:r>
              <a:rPr lang="en-US" altLang="zh-CN" sz="2400" b="1" dirty="0" smtClean="0">
                <a:solidFill>
                  <a:srgbClr val="0000FF"/>
                </a:solidFill>
                <a:latin typeface="Times New Roman" panose="02020603050405020304" pitchFamily="18" charset="0"/>
              </a:rPr>
              <a:t>1</a:t>
            </a:r>
            <a:r>
              <a:rPr lang="zh-CN" altLang="en-US" sz="2400" b="1" dirty="0" smtClean="0">
                <a:solidFill>
                  <a:srgbClr val="0000FF"/>
                </a:solidFill>
                <a:latin typeface="Times New Roman" panose="02020603050405020304" pitchFamily="18" charset="0"/>
              </a:rPr>
              <a:t>、已下达车间的订单</a:t>
            </a:r>
            <a:r>
              <a:rPr lang="zh-CN" altLang="en-US" sz="2400" dirty="0" smtClean="0">
                <a:latin typeface="Times New Roman" panose="02020603050405020304" pitchFamily="18" charset="0"/>
              </a:rPr>
              <a:t>：已释放或正在加工的订单，它占用了工作中心的一部分能力。</a:t>
            </a:r>
          </a:p>
          <a:p>
            <a:pPr lvl="1" eaLnBrk="1" hangingPunct="1">
              <a:lnSpc>
                <a:spcPct val="150000"/>
              </a:lnSpc>
              <a:buClr>
                <a:schemeClr val="tx1"/>
              </a:buClr>
              <a:buFont typeface="Marlett" pitchFamily="2" charset="2"/>
              <a:buChar char="2"/>
            </a:pPr>
            <a:r>
              <a:rPr lang="en-US" altLang="zh-CN" sz="2400" b="1" dirty="0" smtClean="0">
                <a:solidFill>
                  <a:srgbClr val="0000FF"/>
                </a:solidFill>
                <a:latin typeface="Times New Roman" panose="02020603050405020304" pitchFamily="18" charset="0"/>
              </a:rPr>
              <a:t>2</a:t>
            </a:r>
            <a:r>
              <a:rPr lang="zh-CN" altLang="en-US" sz="2400" b="1" dirty="0" smtClean="0">
                <a:solidFill>
                  <a:srgbClr val="0000FF"/>
                </a:solidFill>
                <a:latin typeface="Times New Roman" panose="02020603050405020304" pitchFamily="18" charset="0"/>
              </a:rPr>
              <a:t>、</a:t>
            </a:r>
            <a:r>
              <a:rPr lang="en-US" altLang="zh-CN" sz="2400" b="1" dirty="0" smtClean="0">
                <a:solidFill>
                  <a:srgbClr val="0000FF"/>
                </a:solidFill>
                <a:latin typeface="Times New Roman" panose="02020603050405020304" pitchFamily="18" charset="0"/>
              </a:rPr>
              <a:t>MRP</a:t>
            </a:r>
            <a:r>
              <a:rPr lang="zh-CN" altLang="en-US" sz="2400" b="1" dirty="0" smtClean="0">
                <a:solidFill>
                  <a:srgbClr val="0000FF"/>
                </a:solidFill>
                <a:latin typeface="Times New Roman" panose="02020603050405020304" pitchFamily="18" charset="0"/>
              </a:rPr>
              <a:t>计划订单</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MRP</a:t>
            </a:r>
            <a:r>
              <a:rPr lang="zh-CN" altLang="en-US" sz="2400" dirty="0" smtClean="0">
                <a:latin typeface="Times New Roman" panose="02020603050405020304" pitchFamily="18" charset="0"/>
              </a:rPr>
              <a:t>输出的尚未释放的订单。</a:t>
            </a:r>
          </a:p>
          <a:p>
            <a:pPr lvl="1" eaLnBrk="1" hangingPunct="1">
              <a:lnSpc>
                <a:spcPct val="150000"/>
              </a:lnSpc>
              <a:buClr>
                <a:schemeClr val="tx1"/>
              </a:buClr>
              <a:buFont typeface="Marlett" pitchFamily="2" charset="2"/>
              <a:buChar char="2"/>
            </a:pPr>
            <a:r>
              <a:rPr lang="en-US" altLang="zh-CN" sz="2400" b="1" dirty="0" smtClean="0">
                <a:solidFill>
                  <a:srgbClr val="0000FF"/>
                </a:solidFill>
                <a:latin typeface="Times New Roman" panose="02020603050405020304" pitchFamily="18" charset="0"/>
              </a:rPr>
              <a:t>3</a:t>
            </a:r>
            <a:r>
              <a:rPr lang="zh-CN" altLang="en-US" sz="2400" b="1" dirty="0" smtClean="0">
                <a:solidFill>
                  <a:srgbClr val="0000FF"/>
                </a:solidFill>
                <a:latin typeface="Times New Roman" panose="02020603050405020304" pitchFamily="18" charset="0"/>
              </a:rPr>
              <a:t>、工艺路线文件</a:t>
            </a:r>
            <a:r>
              <a:rPr lang="zh-CN" altLang="en-US" sz="2400" dirty="0" smtClean="0">
                <a:latin typeface="Times New Roman" panose="02020603050405020304" pitchFamily="18" charset="0"/>
              </a:rPr>
              <a:t>：描述项目加工或装配需要的各步骤</a:t>
            </a:r>
          </a:p>
          <a:p>
            <a:pPr lvl="1" eaLnBrk="1" hangingPunct="1">
              <a:lnSpc>
                <a:spcPct val="150000"/>
              </a:lnSpc>
              <a:buClr>
                <a:schemeClr val="tx1"/>
              </a:buClr>
              <a:buFont typeface="Marlett" pitchFamily="2" charset="2"/>
              <a:buChar char="2"/>
            </a:pPr>
            <a:r>
              <a:rPr lang="en-US" altLang="zh-CN" sz="2400" b="1" dirty="0" smtClean="0">
                <a:solidFill>
                  <a:srgbClr val="0000FF"/>
                </a:solidFill>
                <a:latin typeface="Times New Roman" panose="02020603050405020304" pitchFamily="18" charset="0"/>
              </a:rPr>
              <a:t>4</a:t>
            </a:r>
            <a:r>
              <a:rPr lang="zh-CN" altLang="en-US" sz="2400" b="1" dirty="0" smtClean="0">
                <a:solidFill>
                  <a:srgbClr val="0000FF"/>
                </a:solidFill>
                <a:latin typeface="Times New Roman" panose="02020603050405020304" pitchFamily="18" charset="0"/>
              </a:rPr>
              <a:t>、工作中心文件</a:t>
            </a:r>
            <a:r>
              <a:rPr lang="zh-CN" altLang="en-US" sz="2400" dirty="0" smtClean="0">
                <a:latin typeface="Times New Roman" panose="02020603050405020304" pitchFamily="18" charset="0"/>
              </a:rPr>
              <a:t>：计算工作中心额定能力的必要信息、排队时间、运输时间</a:t>
            </a:r>
          </a:p>
          <a:p>
            <a:pPr lvl="1" eaLnBrk="1" hangingPunct="1">
              <a:lnSpc>
                <a:spcPct val="150000"/>
              </a:lnSpc>
              <a:buClr>
                <a:schemeClr val="tx1"/>
              </a:buClr>
              <a:buFont typeface="Marlett" pitchFamily="2" charset="2"/>
              <a:buChar char="2"/>
            </a:pPr>
            <a:r>
              <a:rPr lang="en-US" altLang="zh-CN" sz="2400" b="1" dirty="0" smtClean="0">
                <a:solidFill>
                  <a:srgbClr val="0000FF"/>
                </a:solidFill>
                <a:latin typeface="Times New Roman" panose="02020603050405020304" pitchFamily="18" charset="0"/>
              </a:rPr>
              <a:t>5</a:t>
            </a:r>
            <a:r>
              <a:rPr lang="zh-CN" altLang="en-US" sz="2400" b="1" dirty="0" smtClean="0">
                <a:solidFill>
                  <a:srgbClr val="0000FF"/>
                </a:solidFill>
                <a:latin typeface="Times New Roman" panose="02020603050405020304" pitchFamily="18" charset="0"/>
              </a:rPr>
              <a:t>、工作日历</a:t>
            </a:r>
          </a:p>
        </p:txBody>
      </p:sp>
      <p:sp>
        <p:nvSpPr>
          <p:cNvPr id="2970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 calcmode="lin" valueType="num">
                                      <p:cBhvr additive="base">
                                        <p:cTn id="7" dur="500" fill="hold"/>
                                        <p:tgtEl>
                                          <p:spTgt spid="250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0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0883">
                                            <p:txEl>
                                              <p:pRg st="1" end="1"/>
                                            </p:txEl>
                                          </p:spTgt>
                                        </p:tgtEl>
                                        <p:attrNameLst>
                                          <p:attrName>style.visibility</p:attrName>
                                        </p:attrNameLst>
                                      </p:cBhvr>
                                      <p:to>
                                        <p:strVal val="visible"/>
                                      </p:to>
                                    </p:set>
                                    <p:anim calcmode="lin" valueType="num">
                                      <p:cBhvr additive="base">
                                        <p:cTn id="13" dur="500" fill="hold"/>
                                        <p:tgtEl>
                                          <p:spTgt spid="250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0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0883">
                                            <p:txEl>
                                              <p:pRg st="2" end="2"/>
                                            </p:txEl>
                                          </p:spTgt>
                                        </p:tgtEl>
                                        <p:attrNameLst>
                                          <p:attrName>style.visibility</p:attrName>
                                        </p:attrNameLst>
                                      </p:cBhvr>
                                      <p:to>
                                        <p:strVal val="visible"/>
                                      </p:to>
                                    </p:set>
                                    <p:anim calcmode="lin" valueType="num">
                                      <p:cBhvr additive="base">
                                        <p:cTn id="19" dur="500" fill="hold"/>
                                        <p:tgtEl>
                                          <p:spTgt spid="250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0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0883">
                                            <p:txEl>
                                              <p:pRg st="3" end="3"/>
                                            </p:txEl>
                                          </p:spTgt>
                                        </p:tgtEl>
                                        <p:attrNameLst>
                                          <p:attrName>style.visibility</p:attrName>
                                        </p:attrNameLst>
                                      </p:cBhvr>
                                      <p:to>
                                        <p:strVal val="visible"/>
                                      </p:to>
                                    </p:set>
                                    <p:anim calcmode="lin" valueType="num">
                                      <p:cBhvr additive="base">
                                        <p:cTn id="25" dur="500" fill="hold"/>
                                        <p:tgtEl>
                                          <p:spTgt spid="250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0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0883">
                                            <p:txEl>
                                              <p:pRg st="4" end="4"/>
                                            </p:txEl>
                                          </p:spTgt>
                                        </p:tgtEl>
                                        <p:attrNameLst>
                                          <p:attrName>style.visibility</p:attrName>
                                        </p:attrNameLst>
                                      </p:cBhvr>
                                      <p:to>
                                        <p:strVal val="visible"/>
                                      </p:to>
                                    </p:set>
                                    <p:anim calcmode="lin" valueType="num">
                                      <p:cBhvr additive="base">
                                        <p:cTn id="31" dur="500" fill="hold"/>
                                        <p:tgtEl>
                                          <p:spTgt spid="250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0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0883">
                                            <p:txEl>
                                              <p:pRg st="5" end="5"/>
                                            </p:txEl>
                                          </p:spTgt>
                                        </p:tgtEl>
                                        <p:attrNameLst>
                                          <p:attrName>style.visibility</p:attrName>
                                        </p:attrNameLst>
                                      </p:cBhvr>
                                      <p:to>
                                        <p:strVal val="visible"/>
                                      </p:to>
                                    </p:set>
                                    <p:anim calcmode="lin" valueType="num">
                                      <p:cBhvr additive="base">
                                        <p:cTn id="37" dur="500" fill="hold"/>
                                        <p:tgtEl>
                                          <p:spTgt spid="250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08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970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
        <p:nvSpPr>
          <p:cNvPr id="6" name="Rectangle 3"/>
          <p:cNvSpPr txBox="1">
            <a:spLocks noChangeArrowheads="1"/>
          </p:cNvSpPr>
          <p:nvPr/>
        </p:nvSpPr>
        <p:spPr bwMode="auto">
          <a:xfrm>
            <a:off x="457200" y="16002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lnSpc>
                <a:spcPct val="90000"/>
              </a:lnSpc>
              <a:spcBef>
                <a:spcPct val="30000"/>
              </a:spcBef>
              <a:buClr>
                <a:schemeClr val="tx1"/>
              </a:buClr>
              <a:buFont typeface="Marlett" pitchFamily="2" charset="2"/>
              <a:buChar char="2"/>
            </a:pPr>
            <a:r>
              <a:rPr lang="en-US" altLang="zh-CN" sz="2800" b="1" dirty="0">
                <a:solidFill>
                  <a:srgbClr val="0000FF"/>
                </a:solidFill>
                <a:latin typeface="Times New Roman" panose="02020603050405020304" pitchFamily="18" charset="0"/>
              </a:rPr>
              <a:t>5</a:t>
            </a:r>
            <a:r>
              <a:rPr lang="zh-CN" altLang="en-US" sz="2800" b="1" dirty="0">
                <a:solidFill>
                  <a:srgbClr val="0000FF"/>
                </a:solidFill>
                <a:latin typeface="Times New Roman" panose="02020603050405020304" pitchFamily="18" charset="0"/>
              </a:rPr>
              <a:t>、工作日历</a:t>
            </a:r>
          </a:p>
          <a:p>
            <a:pPr eaLnBrk="1" hangingPunct="1">
              <a:spcBef>
                <a:spcPct val="30000"/>
              </a:spcBef>
              <a:buClr>
                <a:schemeClr val="tx1"/>
              </a:buClr>
              <a:buFont typeface="Marlett" pitchFamily="2" charset="2"/>
              <a:buChar char="2"/>
            </a:pPr>
            <a:r>
              <a:rPr lang="zh-CN" altLang="en-US" sz="2400" b="1" kern="0" dirty="0" smtClean="0">
                <a:solidFill>
                  <a:schemeClr val="accent5">
                    <a:lumMod val="50000"/>
                  </a:schemeClr>
                </a:solidFill>
                <a:latin typeface="Times New Roman" panose="02020603050405020304" pitchFamily="18" charset="0"/>
              </a:rPr>
              <a:t>生产日历、制造日历</a:t>
            </a:r>
            <a:r>
              <a:rPr lang="zh-CN" altLang="en-US" sz="2400" kern="0" dirty="0" smtClean="0">
                <a:latin typeface="Times New Roman" panose="02020603050405020304" pitchFamily="18" charset="0"/>
              </a:rPr>
              <a:t>：它包含各个生产车间、相关部门的工作日历，在日历中标明了生产日期、休息日期、设备检修日，这样在进行</a:t>
            </a:r>
            <a:r>
              <a:rPr lang="en-US" altLang="zh-CN" sz="2400" kern="0" dirty="0" smtClean="0">
                <a:latin typeface="Times New Roman" panose="02020603050405020304" pitchFamily="18" charset="0"/>
              </a:rPr>
              <a:t>MPS</a:t>
            </a:r>
            <a:r>
              <a:rPr lang="zh-CN" altLang="en-US" sz="2400" kern="0" dirty="0" smtClean="0">
                <a:latin typeface="Times New Roman" panose="02020603050405020304" pitchFamily="18" charset="0"/>
              </a:rPr>
              <a:t>与</a:t>
            </a:r>
            <a:r>
              <a:rPr lang="en-US" altLang="zh-CN" sz="2400" kern="0" dirty="0" smtClean="0">
                <a:latin typeface="Times New Roman" panose="02020603050405020304" pitchFamily="18" charset="0"/>
              </a:rPr>
              <a:t>MRP</a:t>
            </a:r>
            <a:r>
              <a:rPr lang="zh-CN" altLang="en-US" sz="2400" kern="0" dirty="0" smtClean="0">
                <a:latin typeface="Times New Roman" panose="02020603050405020304" pitchFamily="18" charset="0"/>
              </a:rPr>
              <a:t>的运算时会避开休息日。不同的分厂、车间、工作中心因为生产任务不同、加工工艺不同而受不同的条件约束，因而可能会设置不同的工作日历。</a:t>
            </a:r>
          </a:p>
          <a:p>
            <a:pPr eaLnBrk="1" hangingPunct="1">
              <a:spcBef>
                <a:spcPct val="30000"/>
              </a:spcBef>
              <a:buClr>
                <a:schemeClr val="tx1"/>
              </a:buClr>
              <a:buFont typeface="Marlett" pitchFamily="2" charset="2"/>
              <a:buChar char="2"/>
            </a:pPr>
            <a:r>
              <a:rPr lang="zh-CN" altLang="en-US" sz="2400" b="1" kern="0" dirty="0" smtClean="0">
                <a:solidFill>
                  <a:schemeClr val="accent5">
                    <a:lumMod val="50000"/>
                  </a:schemeClr>
                </a:solidFill>
              </a:rPr>
              <a:t>单一工作日历</a:t>
            </a:r>
            <a:r>
              <a:rPr lang="zh-CN" altLang="en-US" sz="2400" kern="0" dirty="0" smtClean="0"/>
              <a:t>：生产部门、管理部门都使用同一个工作日历</a:t>
            </a:r>
          </a:p>
          <a:p>
            <a:pPr eaLnBrk="1" hangingPunct="1">
              <a:spcBef>
                <a:spcPct val="30000"/>
              </a:spcBef>
              <a:buClr>
                <a:schemeClr val="tx1"/>
              </a:buClr>
              <a:buFont typeface="Marlett" pitchFamily="2" charset="2"/>
              <a:buChar char="2"/>
            </a:pPr>
            <a:r>
              <a:rPr lang="zh-CN" altLang="en-US" sz="2400" b="1" kern="0" dirty="0" smtClean="0">
                <a:solidFill>
                  <a:schemeClr val="accent5">
                    <a:lumMod val="50000"/>
                  </a:schemeClr>
                </a:solidFill>
              </a:rPr>
              <a:t>复杂工作日历</a:t>
            </a:r>
            <a:r>
              <a:rPr lang="zh-CN" altLang="en-US" sz="2400" kern="0" dirty="0" smtClean="0"/>
              <a:t>：不同部门、不同工作中心采用不同的工作日历。</a:t>
            </a:r>
          </a:p>
        </p:txBody>
      </p:sp>
    </p:spTree>
    <p:extLst>
      <p:ext uri="{BB962C8B-B14F-4D97-AF65-F5344CB8AC3E}">
        <p14:creationId xmlns:p14="http://schemas.microsoft.com/office/powerpoint/2010/main" val="386148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51907" name="Rectangle 3"/>
          <p:cNvSpPr>
            <a:spLocks noGrp="1" noChangeArrowheads="1"/>
          </p:cNvSpPr>
          <p:nvPr>
            <p:ph type="body" idx="1"/>
          </p:nvPr>
        </p:nvSpPr>
        <p:spPr>
          <a:xfrm>
            <a:off x="457200" y="1447800"/>
            <a:ext cx="8229600" cy="5181600"/>
          </a:xfrm>
        </p:spPr>
        <p:txBody>
          <a:bodyPr/>
          <a:lstStyle/>
          <a:p>
            <a:pPr eaLnBrk="1" hangingPunct="1">
              <a:lnSpc>
                <a:spcPct val="140000"/>
              </a:lnSpc>
              <a:buClr>
                <a:schemeClr val="tx1"/>
              </a:buClr>
              <a:buFont typeface="Marlett" pitchFamily="2" charset="2"/>
              <a:buChar char="2"/>
            </a:pPr>
            <a:r>
              <a:rPr lang="en-US" altLang="zh-CN" sz="2400" b="1" smtClean="0">
                <a:latin typeface="Times New Roman" panose="02020603050405020304" pitchFamily="18" charset="0"/>
              </a:rPr>
              <a:t>CRP</a:t>
            </a:r>
            <a:r>
              <a:rPr lang="zh-CN" altLang="en-US" sz="2400" b="1" smtClean="0">
                <a:latin typeface="Times New Roman" panose="02020603050405020304" pitchFamily="18" charset="0"/>
              </a:rPr>
              <a:t>的制定方式</a:t>
            </a:r>
          </a:p>
          <a:p>
            <a:pPr lvl="1" eaLnBrk="1" hangingPunct="1">
              <a:lnSpc>
                <a:spcPct val="140000"/>
              </a:lnSpc>
              <a:buClr>
                <a:schemeClr val="tx1"/>
              </a:buClr>
              <a:buFont typeface="Marlett" pitchFamily="2" charset="2"/>
              <a:buChar char="2"/>
            </a:pPr>
            <a:r>
              <a:rPr lang="en-US" altLang="zh-CN" sz="2000" b="1" smtClean="0">
                <a:solidFill>
                  <a:srgbClr val="0000FF"/>
                </a:solidFill>
                <a:latin typeface="Times New Roman" panose="02020603050405020304" pitchFamily="18" charset="0"/>
              </a:rPr>
              <a:t>1</a:t>
            </a:r>
            <a:r>
              <a:rPr lang="zh-CN" altLang="en-US" sz="2000" b="1" smtClean="0">
                <a:solidFill>
                  <a:srgbClr val="0000FF"/>
                </a:solidFill>
                <a:latin typeface="Times New Roman" panose="02020603050405020304" pitchFamily="18" charset="0"/>
              </a:rPr>
              <a:t>、无限能力计划</a:t>
            </a:r>
            <a:r>
              <a:rPr lang="zh-CN" altLang="en-US" sz="2000" smtClean="0">
                <a:latin typeface="Times New Roman" panose="02020603050405020304" pitchFamily="18" charset="0"/>
              </a:rPr>
              <a:t>：不考虑能力限制的</a:t>
            </a:r>
            <a:r>
              <a:rPr lang="en-US" altLang="zh-CN" sz="2000" smtClean="0">
                <a:latin typeface="Times New Roman" panose="02020603050405020304" pitchFamily="18" charset="0"/>
              </a:rPr>
              <a:t>CRP</a:t>
            </a:r>
            <a:r>
              <a:rPr lang="zh-CN" altLang="en-US" sz="2000" smtClean="0">
                <a:latin typeface="Times New Roman" panose="02020603050405020304" pitchFamily="18" charset="0"/>
              </a:rPr>
              <a:t>编制方式。</a:t>
            </a:r>
          </a:p>
          <a:p>
            <a:pPr lvl="2" eaLnBrk="1" hangingPunct="1">
              <a:lnSpc>
                <a:spcPct val="140000"/>
              </a:lnSpc>
              <a:buClr>
                <a:schemeClr val="tx1"/>
              </a:buClr>
              <a:buFont typeface="Marlett" pitchFamily="2" charset="2"/>
              <a:buChar char="2"/>
            </a:pPr>
            <a:r>
              <a:rPr lang="zh-CN" altLang="en-US" sz="1800" smtClean="0">
                <a:latin typeface="Times New Roman" panose="02020603050405020304" pitchFamily="18" charset="0"/>
              </a:rPr>
              <a:t>直接将工作中心上的各负荷相加，以此确定能力的需求。</a:t>
            </a:r>
          </a:p>
          <a:p>
            <a:pPr lvl="2" eaLnBrk="1" hangingPunct="1">
              <a:lnSpc>
                <a:spcPct val="140000"/>
              </a:lnSpc>
              <a:buClr>
                <a:schemeClr val="tx1"/>
              </a:buClr>
              <a:buFont typeface="Marlett" pitchFamily="2" charset="2"/>
              <a:buChar char="2"/>
            </a:pPr>
            <a:r>
              <a:rPr lang="zh-CN" altLang="en-US" sz="1800" smtClean="0">
                <a:latin typeface="Times New Roman" panose="02020603050405020304" pitchFamily="18" charset="0"/>
              </a:rPr>
              <a:t>当负荷工时大于能力的情况下，为超负荷，对超负荷的计划周期进行调整，调整策略：加班、替代加工级别、转移负荷、外包</a:t>
            </a:r>
            <a:r>
              <a:rPr lang="en-US" altLang="zh-CN" sz="1800" smtClean="0">
                <a:latin typeface="Times New Roman" panose="02020603050405020304" pitchFamily="18" charset="0"/>
              </a:rPr>
              <a:t>……</a:t>
            </a:r>
          </a:p>
          <a:p>
            <a:pPr lvl="1" eaLnBrk="1" hangingPunct="1">
              <a:lnSpc>
                <a:spcPct val="140000"/>
              </a:lnSpc>
              <a:buClr>
                <a:schemeClr val="tx1"/>
              </a:buClr>
              <a:buFont typeface="Marlett" pitchFamily="2" charset="2"/>
              <a:buChar char="2"/>
            </a:pPr>
            <a:r>
              <a:rPr lang="en-US" altLang="zh-CN" sz="2000" b="1" smtClean="0">
                <a:solidFill>
                  <a:srgbClr val="0000FF"/>
                </a:solidFill>
                <a:latin typeface="Times New Roman" panose="02020603050405020304" pitchFamily="18" charset="0"/>
              </a:rPr>
              <a:t>2</a:t>
            </a:r>
            <a:r>
              <a:rPr lang="zh-CN" altLang="en-US" sz="2000" b="1" smtClean="0">
                <a:solidFill>
                  <a:srgbClr val="0000FF"/>
                </a:solidFill>
                <a:latin typeface="Times New Roman" panose="02020603050405020304" pitchFamily="18" charset="0"/>
              </a:rPr>
              <a:t>、有限能力计划</a:t>
            </a:r>
            <a:r>
              <a:rPr lang="zh-CN" altLang="en-US" sz="2000" smtClean="0">
                <a:latin typeface="Times New Roman" panose="02020603050405020304" pitchFamily="18" charset="0"/>
              </a:rPr>
              <a:t>：考虑能力限制的</a:t>
            </a:r>
            <a:r>
              <a:rPr lang="en-US" altLang="zh-CN" sz="2000" smtClean="0">
                <a:latin typeface="Times New Roman" panose="02020603050405020304" pitchFamily="18" charset="0"/>
              </a:rPr>
              <a:t>CRP</a:t>
            </a:r>
            <a:r>
              <a:rPr lang="zh-CN" altLang="en-US" sz="2000" smtClean="0">
                <a:latin typeface="Times New Roman" panose="02020603050405020304" pitchFamily="18" charset="0"/>
              </a:rPr>
              <a:t>编制方式。</a:t>
            </a:r>
          </a:p>
          <a:p>
            <a:pPr lvl="2" eaLnBrk="1" hangingPunct="1">
              <a:lnSpc>
                <a:spcPct val="140000"/>
              </a:lnSpc>
              <a:buClr>
                <a:schemeClr val="tx1"/>
              </a:buClr>
              <a:buFont typeface="Marlett" pitchFamily="2" charset="2"/>
              <a:buChar char="2"/>
            </a:pPr>
            <a:r>
              <a:rPr lang="zh-CN" altLang="en-US" sz="1800" smtClean="0">
                <a:latin typeface="Times New Roman" panose="02020603050405020304" pitchFamily="18" charset="0"/>
              </a:rPr>
              <a:t>考虑了工作中心的能力限制，负荷工时不会超过能力</a:t>
            </a:r>
          </a:p>
          <a:p>
            <a:pPr lvl="2" eaLnBrk="1" hangingPunct="1">
              <a:lnSpc>
                <a:spcPct val="140000"/>
              </a:lnSpc>
              <a:buClr>
                <a:schemeClr val="tx1"/>
              </a:buClr>
              <a:buFont typeface="Marlett" pitchFamily="2" charset="2"/>
              <a:buChar char="2"/>
            </a:pPr>
            <a:r>
              <a:rPr lang="zh-CN" altLang="en-US" sz="1800" smtClean="0">
                <a:latin typeface="Times New Roman" panose="02020603050405020304" pitchFamily="18" charset="0"/>
              </a:rPr>
              <a:t>根据负荷分配选择方式分为：有限顺排计划、优先级计划</a:t>
            </a:r>
          </a:p>
          <a:p>
            <a:pPr lvl="2" eaLnBrk="1" hangingPunct="1">
              <a:lnSpc>
                <a:spcPct val="140000"/>
              </a:lnSpc>
              <a:buClr>
                <a:schemeClr val="tx1"/>
              </a:buClr>
              <a:buFont typeface="Marlett" pitchFamily="2" charset="2"/>
              <a:buChar char="2"/>
            </a:pPr>
            <a:r>
              <a:rPr lang="zh-CN" altLang="en-US" sz="1800" smtClean="0">
                <a:latin typeface="Times New Roman" panose="02020603050405020304" pitchFamily="18" charset="0"/>
              </a:rPr>
              <a:t>有限顺排计划</a:t>
            </a:r>
            <a:r>
              <a:rPr lang="en-US" altLang="zh-CN" sz="1800" smtClean="0">
                <a:latin typeface="Times New Roman" panose="02020603050405020304" pitchFamily="18" charset="0"/>
              </a:rPr>
              <a:t>(Finite Forward Scheduling)</a:t>
            </a:r>
            <a:r>
              <a:rPr lang="zh-CN" altLang="en-US" sz="1800" smtClean="0">
                <a:latin typeface="Times New Roman" panose="02020603050405020304" pitchFamily="18" charset="0"/>
              </a:rPr>
              <a:t>：假定能力是固定的，计划可完全由计算机自由编排。</a:t>
            </a:r>
          </a:p>
          <a:p>
            <a:pPr lvl="2" eaLnBrk="1" hangingPunct="1">
              <a:lnSpc>
                <a:spcPct val="140000"/>
              </a:lnSpc>
              <a:buClr>
                <a:schemeClr val="tx1"/>
              </a:buClr>
              <a:buFont typeface="Marlett" pitchFamily="2" charset="2"/>
              <a:buChar char="2"/>
            </a:pPr>
            <a:r>
              <a:rPr lang="zh-CN" altLang="en-US" sz="1800" smtClean="0">
                <a:latin typeface="Times New Roman" panose="02020603050405020304" pitchFamily="18" charset="0"/>
              </a:rPr>
              <a:t>优先级计划：根据订单状况等因素为计划负荷制定一个优先级，按照优先级将负荷分配给工作中心。</a:t>
            </a:r>
          </a:p>
        </p:txBody>
      </p:sp>
      <p:sp>
        <p:nvSpPr>
          <p:cNvPr id="30724"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 calcmode="lin" valueType="num">
                                      <p:cBhvr additive="base">
                                        <p:cTn id="7" dur="500" fill="hold"/>
                                        <p:tgtEl>
                                          <p:spTgt spid="2519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19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1907">
                                            <p:txEl>
                                              <p:pRg st="1" end="1"/>
                                            </p:txEl>
                                          </p:spTgt>
                                        </p:tgtEl>
                                        <p:attrNameLst>
                                          <p:attrName>style.visibility</p:attrName>
                                        </p:attrNameLst>
                                      </p:cBhvr>
                                      <p:to>
                                        <p:strVal val="visible"/>
                                      </p:to>
                                    </p:set>
                                    <p:anim calcmode="lin" valueType="num">
                                      <p:cBhvr additive="base">
                                        <p:cTn id="13" dur="500" fill="hold"/>
                                        <p:tgtEl>
                                          <p:spTgt spid="2519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1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1907">
                                            <p:txEl>
                                              <p:pRg st="2" end="2"/>
                                            </p:txEl>
                                          </p:spTgt>
                                        </p:tgtEl>
                                        <p:attrNameLst>
                                          <p:attrName>style.visibility</p:attrName>
                                        </p:attrNameLst>
                                      </p:cBhvr>
                                      <p:to>
                                        <p:strVal val="visible"/>
                                      </p:to>
                                    </p:set>
                                    <p:anim calcmode="lin" valueType="num">
                                      <p:cBhvr additive="base">
                                        <p:cTn id="19" dur="500" fill="hold"/>
                                        <p:tgtEl>
                                          <p:spTgt spid="2519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19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1907">
                                            <p:txEl>
                                              <p:pRg st="3" end="3"/>
                                            </p:txEl>
                                          </p:spTgt>
                                        </p:tgtEl>
                                        <p:attrNameLst>
                                          <p:attrName>style.visibility</p:attrName>
                                        </p:attrNameLst>
                                      </p:cBhvr>
                                      <p:to>
                                        <p:strVal val="visible"/>
                                      </p:to>
                                    </p:set>
                                    <p:anim calcmode="lin" valueType="num">
                                      <p:cBhvr additive="base">
                                        <p:cTn id="25" dur="500" fill="hold"/>
                                        <p:tgtEl>
                                          <p:spTgt spid="2519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19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1907">
                                            <p:txEl>
                                              <p:pRg st="4" end="4"/>
                                            </p:txEl>
                                          </p:spTgt>
                                        </p:tgtEl>
                                        <p:attrNameLst>
                                          <p:attrName>style.visibility</p:attrName>
                                        </p:attrNameLst>
                                      </p:cBhvr>
                                      <p:to>
                                        <p:strVal val="visible"/>
                                      </p:to>
                                    </p:set>
                                    <p:anim calcmode="lin" valueType="num">
                                      <p:cBhvr additive="base">
                                        <p:cTn id="31" dur="500" fill="hold"/>
                                        <p:tgtEl>
                                          <p:spTgt spid="2519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19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1907">
                                            <p:txEl>
                                              <p:pRg st="5" end="5"/>
                                            </p:txEl>
                                          </p:spTgt>
                                        </p:tgtEl>
                                        <p:attrNameLst>
                                          <p:attrName>style.visibility</p:attrName>
                                        </p:attrNameLst>
                                      </p:cBhvr>
                                      <p:to>
                                        <p:strVal val="visible"/>
                                      </p:to>
                                    </p:set>
                                    <p:anim calcmode="lin" valueType="num">
                                      <p:cBhvr additive="base">
                                        <p:cTn id="37" dur="500" fill="hold"/>
                                        <p:tgtEl>
                                          <p:spTgt spid="2519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19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1907">
                                            <p:txEl>
                                              <p:pRg st="6" end="6"/>
                                            </p:txEl>
                                          </p:spTgt>
                                        </p:tgtEl>
                                        <p:attrNameLst>
                                          <p:attrName>style.visibility</p:attrName>
                                        </p:attrNameLst>
                                      </p:cBhvr>
                                      <p:to>
                                        <p:strVal val="visible"/>
                                      </p:to>
                                    </p:set>
                                    <p:anim calcmode="lin" valueType="num">
                                      <p:cBhvr additive="base">
                                        <p:cTn id="43" dur="500" fill="hold"/>
                                        <p:tgtEl>
                                          <p:spTgt spid="2519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19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1907">
                                            <p:txEl>
                                              <p:pRg st="7" end="7"/>
                                            </p:txEl>
                                          </p:spTgt>
                                        </p:tgtEl>
                                        <p:attrNameLst>
                                          <p:attrName>style.visibility</p:attrName>
                                        </p:attrNameLst>
                                      </p:cBhvr>
                                      <p:to>
                                        <p:strVal val="visible"/>
                                      </p:to>
                                    </p:set>
                                    <p:anim calcmode="lin" valueType="num">
                                      <p:cBhvr additive="base">
                                        <p:cTn id="49" dur="500" fill="hold"/>
                                        <p:tgtEl>
                                          <p:spTgt spid="2519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190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1907">
                                            <p:txEl>
                                              <p:pRg st="8" end="8"/>
                                            </p:txEl>
                                          </p:spTgt>
                                        </p:tgtEl>
                                        <p:attrNameLst>
                                          <p:attrName>style.visibility</p:attrName>
                                        </p:attrNameLst>
                                      </p:cBhvr>
                                      <p:to>
                                        <p:strVal val="visible"/>
                                      </p:to>
                                    </p:set>
                                    <p:anim calcmode="lin" valueType="num">
                                      <p:cBhvr additive="base">
                                        <p:cTn id="55" dur="500" fill="hold"/>
                                        <p:tgtEl>
                                          <p:spTgt spid="25190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5190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52931" name="Rectangle 3"/>
          <p:cNvSpPr>
            <a:spLocks noGrp="1" noChangeArrowheads="1"/>
          </p:cNvSpPr>
          <p:nvPr>
            <p:ph type="body" idx="1"/>
          </p:nvPr>
        </p:nvSpPr>
        <p:spPr>
          <a:xfrm>
            <a:off x="457200" y="1447800"/>
            <a:ext cx="8229600" cy="5181600"/>
          </a:xfrm>
        </p:spPr>
        <p:txBody>
          <a:bodyPr/>
          <a:lstStyle/>
          <a:p>
            <a:pPr eaLnBrk="1" hangingPunct="1">
              <a:lnSpc>
                <a:spcPct val="150000"/>
              </a:lnSpc>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编制的基本步骤</a:t>
            </a:r>
          </a:p>
          <a:p>
            <a:pPr lvl="1" eaLnBrk="1" hangingPunct="1">
              <a:lnSpc>
                <a:spcPct val="150000"/>
              </a:lnSpc>
              <a:buClr>
                <a:schemeClr val="tx1"/>
              </a:buClr>
              <a:buFont typeface="Marlett" pitchFamily="2" charset="2"/>
              <a:buChar char="2"/>
            </a:pPr>
            <a:r>
              <a:rPr lang="en-US" altLang="zh-CN" sz="2400" b="1" smtClean="0">
                <a:solidFill>
                  <a:srgbClr val="0000FF"/>
                </a:solidFill>
                <a:latin typeface="Times New Roman" panose="02020603050405020304" pitchFamily="18" charset="0"/>
              </a:rPr>
              <a:t>1</a:t>
            </a:r>
            <a:r>
              <a:rPr lang="zh-CN" altLang="en-US" sz="2400" b="1" smtClean="0">
                <a:solidFill>
                  <a:srgbClr val="0000FF"/>
                </a:solidFill>
                <a:latin typeface="Times New Roman" panose="02020603050405020304" pitchFamily="18" charset="0"/>
              </a:rPr>
              <a:t>、收集数据</a:t>
            </a:r>
            <a:r>
              <a:rPr lang="zh-CN" altLang="en-US" sz="2400" smtClean="0">
                <a:latin typeface="Times New Roman" panose="02020603050405020304" pitchFamily="18" charset="0"/>
              </a:rPr>
              <a:t>：参照</a:t>
            </a:r>
            <a:r>
              <a:rPr lang="en-US" altLang="zh-CN" sz="2400" smtClean="0">
                <a:latin typeface="Times New Roman" panose="02020603050405020304" pitchFamily="18" charset="0"/>
              </a:rPr>
              <a:t>CRP</a:t>
            </a:r>
            <a:r>
              <a:rPr lang="zh-CN" altLang="en-US" sz="2400" smtClean="0">
                <a:latin typeface="Times New Roman" panose="02020603050405020304" pitchFamily="18" charset="0"/>
              </a:rPr>
              <a:t>数据环境</a:t>
            </a:r>
          </a:p>
          <a:p>
            <a:pPr lvl="1" eaLnBrk="1" hangingPunct="1">
              <a:lnSpc>
                <a:spcPct val="150000"/>
              </a:lnSpc>
              <a:buClr>
                <a:schemeClr val="tx1"/>
              </a:buClr>
              <a:buFont typeface="Marlett" pitchFamily="2" charset="2"/>
              <a:buChar char="2"/>
            </a:pPr>
            <a:r>
              <a:rPr lang="en-US" altLang="zh-CN" sz="2400" b="1" smtClean="0">
                <a:solidFill>
                  <a:srgbClr val="0000FF"/>
                </a:solidFill>
                <a:latin typeface="Times New Roman" panose="02020603050405020304" pitchFamily="18" charset="0"/>
              </a:rPr>
              <a:t>2</a:t>
            </a:r>
            <a:r>
              <a:rPr lang="zh-CN" altLang="en-US" sz="2400" b="1" smtClean="0">
                <a:solidFill>
                  <a:srgbClr val="0000FF"/>
                </a:solidFill>
                <a:latin typeface="Times New Roman" panose="02020603050405020304" pitchFamily="18" charset="0"/>
              </a:rPr>
              <a:t>、编制工序计划</a:t>
            </a:r>
            <a:r>
              <a:rPr lang="zh-CN" altLang="en-US" sz="2400" smtClean="0">
                <a:latin typeface="Times New Roman" panose="02020603050405020304" pitchFamily="18" charset="0"/>
              </a:rPr>
              <a:t>：</a:t>
            </a:r>
          </a:p>
          <a:p>
            <a:pPr lvl="2" eaLnBrk="1" hangingPunct="1">
              <a:lnSpc>
                <a:spcPct val="150000"/>
              </a:lnSpc>
              <a:buClr>
                <a:schemeClr val="tx1"/>
              </a:buClr>
              <a:buFont typeface="Marlett" pitchFamily="2" charset="2"/>
              <a:buChar char="2"/>
            </a:pPr>
            <a:r>
              <a:rPr lang="en-US" altLang="zh-CN" sz="2000" smtClean="0">
                <a:latin typeface="Times New Roman" panose="02020603050405020304" pitchFamily="18" charset="0"/>
              </a:rPr>
              <a:t>1</a:t>
            </a:r>
            <a:r>
              <a:rPr lang="zh-CN" altLang="en-US" sz="2000" smtClean="0">
                <a:latin typeface="Times New Roman" panose="02020603050405020304" pitchFamily="18" charset="0"/>
              </a:rPr>
              <a:t>）根据订单、工艺路线和工作中心文件计算每道工序的负荷</a:t>
            </a:r>
          </a:p>
          <a:p>
            <a:pPr lvl="2" eaLnBrk="1" hangingPunct="1">
              <a:lnSpc>
                <a:spcPct val="150000"/>
              </a:lnSpc>
              <a:buClr>
                <a:schemeClr val="tx1"/>
              </a:buClr>
              <a:buFont typeface="Marlett" pitchFamily="2" charset="2"/>
              <a:buChar char="2"/>
            </a:pPr>
            <a:r>
              <a:rPr lang="en-US" altLang="zh-CN" sz="2000" smtClean="0">
                <a:latin typeface="Times New Roman" panose="02020603050405020304" pitchFamily="18" charset="0"/>
              </a:rPr>
              <a:t>2</a:t>
            </a:r>
            <a:r>
              <a:rPr lang="zh-CN" altLang="en-US" sz="2000" smtClean="0">
                <a:latin typeface="Times New Roman" panose="02020603050405020304" pitchFamily="18" charset="0"/>
              </a:rPr>
              <a:t>）计算每道工序在每个工作中心上的负荷</a:t>
            </a:r>
          </a:p>
          <a:p>
            <a:pPr lvl="2" eaLnBrk="1" hangingPunct="1">
              <a:lnSpc>
                <a:spcPct val="150000"/>
              </a:lnSpc>
              <a:buClr>
                <a:schemeClr val="tx1"/>
              </a:buClr>
              <a:buFont typeface="Marlett" pitchFamily="2" charset="2"/>
              <a:buChar char="2"/>
            </a:pPr>
            <a:r>
              <a:rPr lang="en-US" altLang="zh-CN" sz="2000" smtClean="0">
                <a:latin typeface="Times New Roman" panose="02020603050405020304" pitchFamily="18" charset="0"/>
              </a:rPr>
              <a:t>3</a:t>
            </a:r>
            <a:r>
              <a:rPr lang="zh-CN" altLang="en-US" sz="2000" smtClean="0">
                <a:latin typeface="Times New Roman" panose="02020603050405020304" pitchFamily="18" charset="0"/>
              </a:rPr>
              <a:t>）计算每道工序的交货日期和开工时间</a:t>
            </a:r>
          </a:p>
          <a:p>
            <a:pPr lvl="2" eaLnBrk="1" hangingPunct="1">
              <a:lnSpc>
                <a:spcPct val="150000"/>
              </a:lnSpc>
              <a:buClr>
                <a:schemeClr val="tx1"/>
              </a:buClr>
              <a:buFont typeface="Marlett" pitchFamily="2" charset="2"/>
              <a:buChar char="2"/>
            </a:pPr>
            <a:r>
              <a:rPr lang="en-US" altLang="zh-CN" sz="2000" smtClean="0">
                <a:latin typeface="Times New Roman" panose="02020603050405020304" pitchFamily="18" charset="0"/>
              </a:rPr>
              <a:t>4</a:t>
            </a:r>
            <a:r>
              <a:rPr lang="zh-CN" altLang="en-US" sz="2000" smtClean="0">
                <a:latin typeface="Times New Roman" panose="02020603050405020304" pitchFamily="18" charset="0"/>
              </a:rPr>
              <a:t>）按时间周期计算每个工作中心的负荷</a:t>
            </a:r>
          </a:p>
          <a:p>
            <a:pPr lvl="1" eaLnBrk="1" hangingPunct="1">
              <a:lnSpc>
                <a:spcPct val="150000"/>
              </a:lnSpc>
              <a:buClr>
                <a:schemeClr val="tx1"/>
              </a:buClr>
              <a:buFont typeface="Marlett" pitchFamily="2" charset="2"/>
              <a:buChar char="2"/>
            </a:pPr>
            <a:r>
              <a:rPr lang="en-US" altLang="zh-CN" sz="2400" b="1" smtClean="0">
                <a:solidFill>
                  <a:srgbClr val="0000FF"/>
                </a:solidFill>
                <a:latin typeface="Times New Roman" panose="02020603050405020304" pitchFamily="18" charset="0"/>
              </a:rPr>
              <a:t>3</a:t>
            </a:r>
            <a:r>
              <a:rPr lang="zh-CN" altLang="en-US" sz="2400" b="1" smtClean="0">
                <a:solidFill>
                  <a:srgbClr val="0000FF"/>
                </a:solidFill>
                <a:latin typeface="Times New Roman" panose="02020603050405020304" pitchFamily="18" charset="0"/>
              </a:rPr>
              <a:t>、编制负荷图</a:t>
            </a:r>
            <a:r>
              <a:rPr lang="zh-CN" altLang="en-US" sz="2400" smtClean="0">
                <a:latin typeface="Times New Roman" panose="02020603050405020304" pitchFamily="18" charset="0"/>
              </a:rPr>
              <a:t>：分析结果，调整能力。</a:t>
            </a:r>
          </a:p>
        </p:txBody>
      </p:sp>
      <p:sp>
        <p:nvSpPr>
          <p:cNvPr id="3174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 calcmode="lin" valueType="num">
                                      <p:cBhvr additive="base">
                                        <p:cTn id="7"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31">
                                            <p:txEl>
                                              <p:pRg st="1" end="1"/>
                                            </p:txEl>
                                          </p:spTgt>
                                        </p:tgtEl>
                                        <p:attrNameLst>
                                          <p:attrName>style.visibility</p:attrName>
                                        </p:attrNameLst>
                                      </p:cBhvr>
                                      <p:to>
                                        <p:strVal val="visible"/>
                                      </p:to>
                                    </p:set>
                                    <p:anim calcmode="lin" valueType="num">
                                      <p:cBhvr additive="base">
                                        <p:cTn id="13" dur="500" fill="hold"/>
                                        <p:tgtEl>
                                          <p:spTgt spid="252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2931">
                                            <p:txEl>
                                              <p:pRg st="2" end="2"/>
                                            </p:txEl>
                                          </p:spTgt>
                                        </p:tgtEl>
                                        <p:attrNameLst>
                                          <p:attrName>style.visibility</p:attrName>
                                        </p:attrNameLst>
                                      </p:cBhvr>
                                      <p:to>
                                        <p:strVal val="visible"/>
                                      </p:to>
                                    </p:set>
                                    <p:anim calcmode="lin" valueType="num">
                                      <p:cBhvr additive="base">
                                        <p:cTn id="19" dur="500" fill="hold"/>
                                        <p:tgtEl>
                                          <p:spTgt spid="252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2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2931">
                                            <p:txEl>
                                              <p:pRg st="3" end="3"/>
                                            </p:txEl>
                                          </p:spTgt>
                                        </p:tgtEl>
                                        <p:attrNameLst>
                                          <p:attrName>style.visibility</p:attrName>
                                        </p:attrNameLst>
                                      </p:cBhvr>
                                      <p:to>
                                        <p:strVal val="visible"/>
                                      </p:to>
                                    </p:set>
                                    <p:anim calcmode="lin" valueType="num">
                                      <p:cBhvr additive="base">
                                        <p:cTn id="25" dur="500" fill="hold"/>
                                        <p:tgtEl>
                                          <p:spTgt spid="2529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2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2931">
                                            <p:txEl>
                                              <p:pRg st="4" end="4"/>
                                            </p:txEl>
                                          </p:spTgt>
                                        </p:tgtEl>
                                        <p:attrNameLst>
                                          <p:attrName>style.visibility</p:attrName>
                                        </p:attrNameLst>
                                      </p:cBhvr>
                                      <p:to>
                                        <p:strVal val="visible"/>
                                      </p:to>
                                    </p:set>
                                    <p:anim calcmode="lin" valueType="num">
                                      <p:cBhvr additive="base">
                                        <p:cTn id="31" dur="500" fill="hold"/>
                                        <p:tgtEl>
                                          <p:spTgt spid="2529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29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2931">
                                            <p:txEl>
                                              <p:pRg st="5" end="5"/>
                                            </p:txEl>
                                          </p:spTgt>
                                        </p:tgtEl>
                                        <p:attrNameLst>
                                          <p:attrName>style.visibility</p:attrName>
                                        </p:attrNameLst>
                                      </p:cBhvr>
                                      <p:to>
                                        <p:strVal val="visible"/>
                                      </p:to>
                                    </p:set>
                                    <p:anim calcmode="lin" valueType="num">
                                      <p:cBhvr additive="base">
                                        <p:cTn id="37" dur="500" fill="hold"/>
                                        <p:tgtEl>
                                          <p:spTgt spid="2529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29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2931">
                                            <p:txEl>
                                              <p:pRg st="6" end="6"/>
                                            </p:txEl>
                                          </p:spTgt>
                                        </p:tgtEl>
                                        <p:attrNameLst>
                                          <p:attrName>style.visibility</p:attrName>
                                        </p:attrNameLst>
                                      </p:cBhvr>
                                      <p:to>
                                        <p:strVal val="visible"/>
                                      </p:to>
                                    </p:set>
                                    <p:anim calcmode="lin" valueType="num">
                                      <p:cBhvr additive="base">
                                        <p:cTn id="43" dur="500" fill="hold"/>
                                        <p:tgtEl>
                                          <p:spTgt spid="2529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29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2931">
                                            <p:txEl>
                                              <p:pRg st="7" end="7"/>
                                            </p:txEl>
                                          </p:spTgt>
                                        </p:tgtEl>
                                        <p:attrNameLst>
                                          <p:attrName>style.visibility</p:attrName>
                                        </p:attrNameLst>
                                      </p:cBhvr>
                                      <p:to>
                                        <p:strVal val="visible"/>
                                      </p:to>
                                    </p:set>
                                    <p:anim calcmode="lin" valueType="num">
                                      <p:cBhvr additive="base">
                                        <p:cTn id="49" dur="500" fill="hold"/>
                                        <p:tgtEl>
                                          <p:spTgt spid="2529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29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utoUpdateAnimBg="0" advAuto="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32771" name="Rectangle 3"/>
          <p:cNvSpPr>
            <a:spLocks noGrp="1" noChangeArrowheads="1"/>
          </p:cNvSpPr>
          <p:nvPr>
            <p:ph type="body" sz="half" idx="1"/>
          </p:nvPr>
        </p:nvSpPr>
        <p:spPr>
          <a:xfrm>
            <a:off x="457200" y="1371600"/>
            <a:ext cx="8382000" cy="1295400"/>
          </a:xfrm>
          <a:noFill/>
        </p:spPr>
        <p:txBody>
          <a:bodyPr tIns="10800" bIns="10800"/>
          <a:lstStyle/>
          <a:p>
            <a:pPr eaLnBrk="1" hangingPunct="1">
              <a:lnSpc>
                <a:spcPct val="15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编制示例：</a:t>
            </a:r>
          </a:p>
          <a:p>
            <a:pPr lvl="1" eaLnBrk="1" hangingPunct="1">
              <a:lnSpc>
                <a:spcPct val="120000"/>
              </a:lnSpc>
              <a:spcBef>
                <a:spcPct val="0"/>
              </a:spcBef>
              <a:buClr>
                <a:schemeClr val="tx1"/>
              </a:buClr>
              <a:buFont typeface="Marlett" pitchFamily="2" charset="2"/>
              <a:buChar char="2"/>
            </a:pPr>
            <a:r>
              <a:rPr lang="en-US" altLang="zh-CN" sz="2400" b="1" smtClean="0">
                <a:solidFill>
                  <a:srgbClr val="0000FF"/>
                </a:solidFill>
                <a:latin typeface="Times New Roman" panose="02020603050405020304" pitchFamily="18" charset="0"/>
              </a:rPr>
              <a:t>Step 1. </a:t>
            </a:r>
            <a:r>
              <a:rPr lang="zh-CN" altLang="en-US" sz="2400" b="1" smtClean="0">
                <a:solidFill>
                  <a:srgbClr val="0000FF"/>
                </a:solidFill>
                <a:latin typeface="Times New Roman" panose="02020603050405020304" pitchFamily="18" charset="0"/>
              </a:rPr>
              <a:t>分解产品物料需求：产品</a:t>
            </a:r>
            <a:r>
              <a:rPr lang="en-US" altLang="zh-CN" sz="2400" b="1" smtClean="0">
                <a:solidFill>
                  <a:srgbClr val="0000FF"/>
                </a:solidFill>
                <a:latin typeface="Times New Roman" panose="02020603050405020304" pitchFamily="18" charset="0"/>
              </a:rPr>
              <a:t>A</a:t>
            </a:r>
            <a:r>
              <a:rPr lang="zh-CN" altLang="en-US" sz="2400" b="1" smtClean="0">
                <a:solidFill>
                  <a:srgbClr val="0000FF"/>
                </a:solidFill>
                <a:latin typeface="Times New Roman" panose="02020603050405020304" pitchFamily="18" charset="0"/>
              </a:rPr>
              <a:t>的</a:t>
            </a:r>
            <a:r>
              <a:rPr lang="en-US" altLang="zh-CN" sz="2400" b="1" smtClean="0">
                <a:solidFill>
                  <a:srgbClr val="0000FF"/>
                </a:solidFill>
                <a:latin typeface="Times New Roman" panose="02020603050405020304" pitchFamily="18" charset="0"/>
              </a:rPr>
              <a:t>MRP</a:t>
            </a:r>
          </a:p>
        </p:txBody>
      </p:sp>
      <p:sp>
        <p:nvSpPr>
          <p:cNvPr id="3277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27501" name="Group 173"/>
          <p:cNvGraphicFramePr>
            <a:graphicFrameLocks noGrp="1"/>
          </p:cNvGraphicFramePr>
          <p:nvPr>
            <p:ph sz="half" idx="2"/>
          </p:nvPr>
        </p:nvGraphicFramePr>
        <p:xfrm>
          <a:off x="95250" y="2498725"/>
          <a:ext cx="8983663" cy="4283079"/>
        </p:xfrm>
        <a:graphic>
          <a:graphicData uri="http://schemas.openxmlformats.org/drawingml/2006/table">
            <a:tbl>
              <a:tblPr/>
              <a:tblGrid>
                <a:gridCol w="838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1246188">
                  <a:extLst>
                    <a:ext uri="{9D8B030D-6E8A-4147-A177-3AD203B41FA5}">
                      <a16:colId xmlns:a16="http://schemas.microsoft.com/office/drawing/2014/main" val="20002"/>
                    </a:ext>
                  </a:extLst>
                </a:gridCol>
                <a:gridCol w="658812">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42937">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644525">
                  <a:extLst>
                    <a:ext uri="{9D8B030D-6E8A-4147-A177-3AD203B41FA5}">
                      <a16:colId xmlns:a16="http://schemas.microsoft.com/office/drawing/2014/main" val="20007"/>
                    </a:ext>
                  </a:extLst>
                </a:gridCol>
                <a:gridCol w="642938">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gridCol w="642937">
                  <a:extLst>
                    <a:ext uri="{9D8B030D-6E8A-4147-A177-3AD203B41FA5}">
                      <a16:colId xmlns:a16="http://schemas.microsoft.com/office/drawing/2014/main" val="20010"/>
                    </a:ext>
                  </a:extLst>
                </a:gridCol>
                <a:gridCol w="642938">
                  <a:extLst>
                    <a:ext uri="{9D8B030D-6E8A-4147-A177-3AD203B41FA5}">
                      <a16:colId xmlns:a16="http://schemas.microsoft.com/office/drawing/2014/main" val="20011"/>
                    </a:ext>
                  </a:extLst>
                </a:gridCol>
                <a:gridCol w="644525">
                  <a:extLst>
                    <a:ext uri="{9D8B030D-6E8A-4147-A177-3AD203B41FA5}">
                      <a16:colId xmlns:a16="http://schemas.microsoft.com/office/drawing/2014/main" val="20012"/>
                    </a:ext>
                  </a:extLst>
                </a:gridCol>
              </a:tblGrid>
              <a:tr h="4508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dirty="0" smtClean="0">
                          <a:ln>
                            <a:noFill/>
                          </a:ln>
                          <a:solidFill>
                            <a:schemeClr val="tx1"/>
                          </a:solidFill>
                          <a:effectLst/>
                          <a:latin typeface="Arial" charset="0"/>
                          <a:ea typeface="宋体" pitchFamily="2" charset="-122"/>
                        </a:rPr>
                        <a:t>订货政策</a:t>
                      </a: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物料</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项目</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8</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9</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主计划</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25</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88">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LT=1</a:t>
                      </a:r>
                      <a:r>
                        <a:rPr kumimoji="0" lang="zh-CN" altLang="en-US" sz="1400" b="0" i="0" u="none" strike="noStrike" cap="none" normalizeH="0" baseline="0" smtClean="0">
                          <a:ln>
                            <a:noFill/>
                          </a:ln>
                          <a:solidFill>
                            <a:schemeClr val="tx1"/>
                          </a:solidFill>
                          <a:effectLst/>
                          <a:latin typeface="Arial" charset="0"/>
                          <a:ea typeface="宋体" pitchFamily="2" charset="-122"/>
                        </a:rPr>
                        <a:t>周</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订货</a:t>
                      </a:r>
                      <a:r>
                        <a:rPr kumimoji="0" lang="en-US" altLang="zh-CN" sz="1400" b="0" i="0" u="none" strike="noStrike" cap="none" normalizeH="0" baseline="0" smtClean="0">
                          <a:ln>
                            <a:noFill/>
                          </a:ln>
                          <a:solidFill>
                            <a:schemeClr val="tx1"/>
                          </a:solidFill>
                          <a:effectLst/>
                          <a:latin typeface="Arial" charset="0"/>
                          <a:ea typeface="宋体" pitchFamily="2" charset="-122"/>
                        </a:rPr>
                        <a:t>=2</a:t>
                      </a:r>
                      <a:r>
                        <a:rPr kumimoji="0" lang="zh-CN" altLang="en-US" sz="1400" b="0" i="0" u="none" strike="noStrike" cap="none" normalizeH="0" baseline="0" smtClean="0">
                          <a:ln>
                            <a:noFill/>
                          </a:ln>
                          <a:solidFill>
                            <a:schemeClr val="tx1"/>
                          </a:solidFill>
                          <a:effectLst/>
                          <a:latin typeface="Arial" charset="0"/>
                          <a:ea typeface="宋体" pitchFamily="2" charset="-122"/>
                        </a:rPr>
                        <a:t>周净需求</a:t>
                      </a: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B</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毛需求</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25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25</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dirty="0" smtClean="0">
                          <a:ln>
                            <a:noFill/>
                          </a:ln>
                          <a:solidFill>
                            <a:schemeClr val="tx1"/>
                          </a:solidFill>
                          <a:effectLst/>
                          <a:latin typeface="Arial" charset="0"/>
                          <a:ea typeface="宋体" pitchFamily="2" charset="-122"/>
                        </a:rPr>
                        <a:t>计划接收量</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bg1"/>
                          </a:solidFill>
                          <a:effectLst/>
                          <a:latin typeface="Arial" charset="0"/>
                          <a:ea typeface="宋体" pitchFamily="2" charset="-122"/>
                        </a:rPr>
                        <a:t>38</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PAB</a:t>
                      </a:r>
                      <a:r>
                        <a:rPr kumimoji="0" lang="zh-CN" altLang="en-US" sz="1400" b="0" i="0" u="none" strike="noStrike" cap="none" normalizeH="0" baseline="0" smtClean="0">
                          <a:ln>
                            <a:noFill/>
                          </a:ln>
                          <a:solidFill>
                            <a:schemeClr val="tx1"/>
                          </a:solidFill>
                          <a:effectLst/>
                          <a:latin typeface="Arial" charset="0"/>
                          <a:ea typeface="宋体" pitchFamily="2" charset="-122"/>
                        </a:rPr>
                        <a:t>（</a:t>
                      </a:r>
                      <a:r>
                        <a:rPr kumimoji="0" lang="en-US" altLang="zh-CN" sz="1400" b="0" i="0" u="none" strike="noStrike" cap="none" normalizeH="0" baseline="0" smtClean="0">
                          <a:ln>
                            <a:noFill/>
                          </a:ln>
                          <a:solidFill>
                            <a:schemeClr val="tx1"/>
                          </a:solidFill>
                          <a:effectLst/>
                          <a:latin typeface="Arial" charset="0"/>
                          <a:ea typeface="宋体" pitchFamily="2" charset="-122"/>
                        </a:rPr>
                        <a:t>14</a:t>
                      </a:r>
                      <a:r>
                        <a:rPr kumimoji="0" lang="zh-CN" altLang="en-US" sz="1400" b="0" i="0" u="none" strike="noStrike" cap="none" normalizeH="0" baseline="0" smtClean="0">
                          <a:ln>
                            <a:noFill/>
                          </a:ln>
                          <a:solidFill>
                            <a:schemeClr val="tx1"/>
                          </a:solidFill>
                          <a:effectLst/>
                          <a:latin typeface="Arial" charset="0"/>
                          <a:ea typeface="宋体" pitchFamily="2" charset="-122"/>
                        </a:rPr>
                        <a:t>）</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27</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8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计划投入量</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2"/>
                          </a:solidFill>
                          <a:effectLst/>
                          <a:latin typeface="Arial" charset="0"/>
                          <a:ea typeface="宋体" pitchFamily="2" charset="-122"/>
                        </a:rPr>
                        <a:t>38</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2"/>
                          </a:solidFill>
                          <a:effectLst/>
                          <a:latin typeface="Arial" charset="0"/>
                          <a:ea typeface="宋体" pitchFamily="2" charset="-122"/>
                        </a:rPr>
                        <a:t>40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2"/>
                          </a:solidFill>
                          <a:effectLst/>
                          <a:latin typeface="Arial" charset="0"/>
                          <a:ea typeface="宋体" pitchFamily="2" charset="-122"/>
                        </a:rPr>
                        <a:t>60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2"/>
                          </a:solidFill>
                          <a:effectLst/>
                          <a:latin typeface="Arial" charset="0"/>
                          <a:ea typeface="宋体" pitchFamily="2" charset="-122"/>
                        </a:rPr>
                        <a:t>55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5"/>
                  </a:ext>
                </a:extLst>
              </a:tr>
              <a:tr h="433388">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LT=2</a:t>
                      </a:r>
                      <a:r>
                        <a:rPr kumimoji="0" lang="zh-CN" altLang="en-US" sz="1400" b="0" i="0" u="none" strike="noStrike" cap="none" normalizeH="0" baseline="0" smtClean="0">
                          <a:ln>
                            <a:noFill/>
                          </a:ln>
                          <a:solidFill>
                            <a:schemeClr val="tx1"/>
                          </a:solidFill>
                          <a:effectLst/>
                          <a:latin typeface="Arial" charset="0"/>
                          <a:ea typeface="宋体" pitchFamily="2" charset="-122"/>
                        </a:rPr>
                        <a:t>周</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订货</a:t>
                      </a:r>
                      <a:r>
                        <a:rPr kumimoji="0" lang="en-US" altLang="zh-CN" sz="1400" b="0" i="0" u="none" strike="noStrike" cap="none" normalizeH="0" baseline="0" smtClean="0">
                          <a:ln>
                            <a:noFill/>
                          </a:ln>
                          <a:solidFill>
                            <a:schemeClr val="tx1"/>
                          </a:solidFill>
                          <a:effectLst/>
                          <a:latin typeface="Arial" charset="0"/>
                          <a:ea typeface="宋体" pitchFamily="2" charset="-122"/>
                        </a:rPr>
                        <a:t>=3</a:t>
                      </a:r>
                      <a:r>
                        <a:rPr kumimoji="0" lang="zh-CN" altLang="en-US" sz="1400" b="0" i="0" u="none" strike="noStrike" cap="none" normalizeH="0" baseline="0" smtClean="0">
                          <a:ln>
                            <a:noFill/>
                          </a:ln>
                          <a:solidFill>
                            <a:schemeClr val="tx1"/>
                          </a:solidFill>
                          <a:effectLst/>
                          <a:latin typeface="Arial" charset="0"/>
                          <a:ea typeface="宋体" pitchFamily="2" charset="-122"/>
                        </a:rPr>
                        <a:t>周净需求</a:t>
                      </a: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E</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毛需求</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2"/>
                          </a:solidFill>
                          <a:effectLst/>
                          <a:latin typeface="Arial" charset="0"/>
                          <a:ea typeface="宋体" pitchFamily="2" charset="-122"/>
                        </a:rPr>
                        <a:t>38</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2"/>
                          </a:solidFill>
                          <a:effectLst/>
                          <a:latin typeface="Arial" charset="0"/>
                          <a:ea typeface="宋体" pitchFamily="2" charset="-122"/>
                        </a:rPr>
                        <a:t>40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2"/>
                          </a:solidFill>
                          <a:effectLst/>
                          <a:latin typeface="Arial" charset="0"/>
                          <a:ea typeface="宋体" pitchFamily="2" charset="-122"/>
                        </a:rPr>
                        <a:t>60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2"/>
                          </a:solidFill>
                          <a:effectLst/>
                          <a:latin typeface="Arial" charset="0"/>
                          <a:ea typeface="宋体" pitchFamily="2" charset="-122"/>
                        </a:rPr>
                        <a:t>55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2"/>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3338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计划接收量</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bg1"/>
                          </a:solidFill>
                          <a:effectLst/>
                          <a:latin typeface="Arial" charset="0"/>
                          <a:ea typeface="宋体" pitchFamily="2" charset="-122"/>
                        </a:rPr>
                        <a:t>76</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338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PAB</a:t>
                      </a:r>
                      <a:r>
                        <a:rPr kumimoji="0" lang="zh-CN" altLang="en-US" sz="1400" b="0" i="0" u="none" strike="noStrike" cap="none" normalizeH="0" baseline="0" smtClean="0">
                          <a:ln>
                            <a:noFill/>
                          </a:ln>
                          <a:solidFill>
                            <a:schemeClr val="tx1"/>
                          </a:solidFill>
                          <a:effectLst/>
                          <a:latin typeface="Arial" charset="0"/>
                          <a:ea typeface="宋体" pitchFamily="2" charset="-122"/>
                        </a:rPr>
                        <a:t>（</a:t>
                      </a:r>
                      <a:r>
                        <a:rPr kumimoji="0" lang="en-US" altLang="zh-CN" sz="1400" b="0" i="0" u="none" strike="noStrike" cap="none" normalizeH="0" baseline="0" smtClean="0">
                          <a:ln>
                            <a:noFill/>
                          </a:ln>
                          <a:solidFill>
                            <a:schemeClr val="tx1"/>
                          </a:solidFill>
                          <a:effectLst/>
                          <a:latin typeface="Arial" charset="0"/>
                          <a:ea typeface="宋体" pitchFamily="2" charset="-122"/>
                        </a:rPr>
                        <a:t>5</a:t>
                      </a:r>
                      <a:r>
                        <a:rPr kumimoji="0" lang="zh-CN" altLang="en-US" sz="1400" b="0" i="0" u="none" strike="noStrike" cap="none" normalizeH="0" baseline="0" smtClean="0">
                          <a:ln>
                            <a:noFill/>
                          </a:ln>
                          <a:solidFill>
                            <a:schemeClr val="tx1"/>
                          </a:solidFill>
                          <a:effectLst/>
                          <a:latin typeface="Arial" charset="0"/>
                          <a:ea typeface="宋体" pitchFamily="2" charset="-122"/>
                        </a:rPr>
                        <a:t>）</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43</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43</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55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55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338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计划投入量</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112</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charset="0"/>
                        <a:ea typeface="宋体"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7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33795" name="Rectangle 3"/>
          <p:cNvSpPr>
            <a:spLocks noGrp="1" noChangeArrowheads="1"/>
          </p:cNvSpPr>
          <p:nvPr>
            <p:ph type="body" sz="half" idx="1"/>
          </p:nvPr>
        </p:nvSpPr>
        <p:spPr>
          <a:xfrm>
            <a:off x="457200" y="1371600"/>
            <a:ext cx="8382000" cy="1295400"/>
          </a:xfrm>
        </p:spPr>
        <p:txBody>
          <a:bodyPr/>
          <a:lstStyle/>
          <a:p>
            <a:pPr eaLnBrk="1" hangingPunct="1">
              <a:lnSpc>
                <a:spcPct val="15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编制示例：产品</a:t>
            </a:r>
            <a:r>
              <a:rPr lang="en-US" altLang="zh-CN" sz="2800" b="1" smtClean="0">
                <a:latin typeface="Times New Roman" panose="02020603050405020304" pitchFamily="18" charset="0"/>
              </a:rPr>
              <a:t>A</a:t>
            </a:r>
            <a:r>
              <a:rPr lang="zh-CN" altLang="en-US" sz="2800" b="1" smtClean="0">
                <a:latin typeface="Times New Roman" panose="02020603050405020304" pitchFamily="18" charset="0"/>
              </a:rPr>
              <a:t>的</a:t>
            </a:r>
            <a:r>
              <a:rPr lang="en-US" altLang="zh-CN" sz="2800" b="1" smtClean="0">
                <a:latin typeface="Times New Roman" panose="02020603050405020304" pitchFamily="18" charset="0"/>
              </a:rPr>
              <a:t>MRP</a:t>
            </a:r>
            <a:r>
              <a:rPr lang="zh-CN" altLang="en-US" sz="2800" b="1" smtClean="0">
                <a:latin typeface="Times New Roman" panose="02020603050405020304" pitchFamily="18" charset="0"/>
              </a:rPr>
              <a:t>（续）</a:t>
            </a:r>
          </a:p>
        </p:txBody>
      </p:sp>
      <p:sp>
        <p:nvSpPr>
          <p:cNvPr id="33796"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25441" name="Group 161"/>
          <p:cNvGraphicFramePr>
            <a:graphicFrameLocks noGrp="1"/>
          </p:cNvGraphicFramePr>
          <p:nvPr>
            <p:ph sz="half" idx="2"/>
          </p:nvPr>
        </p:nvGraphicFramePr>
        <p:xfrm>
          <a:off x="109538" y="2286000"/>
          <a:ext cx="8983662" cy="4095754"/>
        </p:xfrm>
        <a:graphic>
          <a:graphicData uri="http://schemas.openxmlformats.org/drawingml/2006/table">
            <a:tbl>
              <a:tblPr/>
              <a:tblGrid>
                <a:gridCol w="838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1246187">
                  <a:extLst>
                    <a:ext uri="{9D8B030D-6E8A-4147-A177-3AD203B41FA5}">
                      <a16:colId xmlns:a16="http://schemas.microsoft.com/office/drawing/2014/main" val="20002"/>
                    </a:ext>
                  </a:extLst>
                </a:gridCol>
                <a:gridCol w="658813">
                  <a:extLst>
                    <a:ext uri="{9D8B030D-6E8A-4147-A177-3AD203B41FA5}">
                      <a16:colId xmlns:a16="http://schemas.microsoft.com/office/drawing/2014/main" val="20003"/>
                    </a:ext>
                  </a:extLst>
                </a:gridCol>
                <a:gridCol w="630237">
                  <a:extLst>
                    <a:ext uri="{9D8B030D-6E8A-4147-A177-3AD203B41FA5}">
                      <a16:colId xmlns:a16="http://schemas.microsoft.com/office/drawing/2014/main" val="20004"/>
                    </a:ext>
                  </a:extLst>
                </a:gridCol>
                <a:gridCol w="642938">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644525">
                  <a:extLst>
                    <a:ext uri="{9D8B030D-6E8A-4147-A177-3AD203B41FA5}">
                      <a16:colId xmlns:a16="http://schemas.microsoft.com/office/drawing/2014/main" val="20007"/>
                    </a:ext>
                  </a:extLst>
                </a:gridCol>
                <a:gridCol w="642937">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gridCol w="642938">
                  <a:extLst>
                    <a:ext uri="{9D8B030D-6E8A-4147-A177-3AD203B41FA5}">
                      <a16:colId xmlns:a16="http://schemas.microsoft.com/office/drawing/2014/main" val="20010"/>
                    </a:ext>
                  </a:extLst>
                </a:gridCol>
                <a:gridCol w="642937">
                  <a:extLst>
                    <a:ext uri="{9D8B030D-6E8A-4147-A177-3AD203B41FA5}">
                      <a16:colId xmlns:a16="http://schemas.microsoft.com/office/drawing/2014/main" val="20011"/>
                    </a:ext>
                  </a:extLst>
                </a:gridCol>
                <a:gridCol w="644525">
                  <a:extLst>
                    <a:ext uri="{9D8B030D-6E8A-4147-A177-3AD203B41FA5}">
                      <a16:colId xmlns:a16="http://schemas.microsoft.com/office/drawing/2014/main" val="20012"/>
                    </a:ext>
                  </a:extLst>
                </a:gridCol>
              </a:tblGrid>
              <a:tr h="69709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订货</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政策</a:t>
                      </a:r>
                    </a:p>
                  </a:txBody>
                  <a:tcPr marL="36000" marR="36000" marT="46798" marB="46798"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物料</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项目</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6</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7</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8</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9</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10</a:t>
                      </a:r>
                    </a:p>
                  </a:txBody>
                  <a:tcPr marL="36000" marR="36000" marT="46798" marB="46798"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33364">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LT=1</a:t>
                      </a:r>
                      <a:r>
                        <a:rPr kumimoji="0" lang="zh-CN" altLang="en-US" sz="1400" b="0" i="0" u="none" strike="noStrike" cap="none" normalizeH="0" baseline="0" smtClean="0">
                          <a:ln>
                            <a:noFill/>
                          </a:ln>
                          <a:solidFill>
                            <a:schemeClr val="tx1"/>
                          </a:solidFill>
                          <a:effectLst/>
                          <a:latin typeface="Arial" charset="0"/>
                          <a:ea typeface="宋体" pitchFamily="2" charset="-122"/>
                        </a:rPr>
                        <a:t>周</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订货</a:t>
                      </a:r>
                      <a:r>
                        <a:rPr kumimoji="0" lang="en-US" altLang="zh-CN" sz="1400" b="0" i="0" u="none" strike="noStrike" cap="none" normalizeH="0" baseline="0" smtClean="0">
                          <a:ln>
                            <a:noFill/>
                          </a:ln>
                          <a:solidFill>
                            <a:schemeClr val="tx1"/>
                          </a:solidFill>
                          <a:effectLst/>
                          <a:latin typeface="Arial" charset="0"/>
                          <a:ea typeface="宋体" pitchFamily="2" charset="-122"/>
                        </a:rPr>
                        <a:t>=</a:t>
                      </a:r>
                      <a:r>
                        <a:rPr kumimoji="0" lang="zh-CN" altLang="en-US" sz="1400" b="0" i="0" u="none" strike="noStrike" cap="none" normalizeH="0" baseline="0" smtClean="0">
                          <a:ln>
                            <a:noFill/>
                          </a:ln>
                          <a:solidFill>
                            <a:schemeClr val="tx1"/>
                          </a:solidFill>
                          <a:effectLst/>
                          <a:latin typeface="Arial" charset="0"/>
                          <a:ea typeface="宋体" pitchFamily="2" charset="-122"/>
                        </a:rPr>
                        <a:t>固定批量</a:t>
                      </a:r>
                      <a:r>
                        <a:rPr kumimoji="0" lang="en-US" altLang="zh-CN" sz="1400" b="0" i="0" u="none" strike="noStrike" cap="none" normalizeH="0" baseline="0" smtClean="0">
                          <a:ln>
                            <a:noFill/>
                          </a:ln>
                          <a:solidFill>
                            <a:schemeClr val="tx1"/>
                          </a:solidFill>
                          <a:effectLst/>
                          <a:latin typeface="Arial" charset="0"/>
                          <a:ea typeface="宋体" pitchFamily="2" charset="-122"/>
                        </a:rPr>
                        <a:t>80</a:t>
                      </a:r>
                    </a:p>
                  </a:txBody>
                  <a:tcPr marL="36000" marR="36000" marT="46798" marB="4679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F</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毛需求</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38</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55</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3336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计划接收量</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06">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PAB</a:t>
                      </a:r>
                      <a:r>
                        <a:rPr kumimoji="0" lang="zh-CN" altLang="en-US" sz="1400" b="0" i="0" u="none" strike="noStrike" cap="none" normalizeH="0" baseline="0" smtClean="0">
                          <a:ln>
                            <a:noFill/>
                          </a:ln>
                          <a:solidFill>
                            <a:schemeClr val="tx1"/>
                          </a:solidFill>
                          <a:effectLst/>
                          <a:latin typeface="Arial" charset="0"/>
                          <a:ea typeface="宋体" pitchFamily="2" charset="-122"/>
                        </a:rPr>
                        <a:t>（</a:t>
                      </a:r>
                      <a:r>
                        <a:rPr kumimoji="0" lang="en-US" altLang="zh-CN" sz="1400" b="0" i="0" u="none" strike="noStrike" cap="none" normalizeH="0" baseline="0" smtClean="0">
                          <a:ln>
                            <a:noFill/>
                          </a:ln>
                          <a:solidFill>
                            <a:schemeClr val="tx1"/>
                          </a:solidFill>
                          <a:effectLst/>
                          <a:latin typeface="Arial" charset="0"/>
                          <a:ea typeface="宋体" pitchFamily="2" charset="-122"/>
                        </a:rPr>
                        <a:t>22</a:t>
                      </a:r>
                      <a:r>
                        <a:rPr kumimoji="0" lang="zh-CN" altLang="en-US" sz="1400" b="0" i="0" u="none" strike="noStrike" cap="none" normalizeH="0" baseline="0" smtClean="0">
                          <a:ln>
                            <a:noFill/>
                          </a:ln>
                          <a:solidFill>
                            <a:schemeClr val="tx1"/>
                          </a:solidFill>
                          <a:effectLst/>
                          <a:latin typeface="Arial" charset="0"/>
                          <a:ea typeface="宋体" pitchFamily="2" charset="-122"/>
                        </a:rPr>
                        <a:t>）</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22</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64</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64</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24</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24</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44</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44</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69</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69</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69</a:t>
                      </a:r>
                    </a:p>
                  </a:txBody>
                  <a:tcPr marL="36000" marR="36000" marT="46798" marB="4679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36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计划投入量</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80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80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80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4"/>
                  </a:ext>
                </a:extLst>
              </a:tr>
              <a:tr h="433364">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LT=2</a:t>
                      </a:r>
                      <a:r>
                        <a:rPr kumimoji="0" lang="zh-CN" altLang="en-US" sz="1400" b="0" i="0" u="none" strike="noStrike" cap="none" normalizeH="0" baseline="0" smtClean="0">
                          <a:ln>
                            <a:noFill/>
                          </a:ln>
                          <a:solidFill>
                            <a:schemeClr val="tx1"/>
                          </a:solidFill>
                          <a:effectLst/>
                          <a:latin typeface="Arial" charset="0"/>
                          <a:ea typeface="宋体" pitchFamily="2" charset="-122"/>
                        </a:rPr>
                        <a:t>周</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订货</a:t>
                      </a:r>
                      <a:r>
                        <a:rPr kumimoji="0" lang="en-US" altLang="zh-CN" sz="1400" b="0" i="0" u="none" strike="noStrike" cap="none" normalizeH="0" baseline="0" smtClean="0">
                          <a:ln>
                            <a:noFill/>
                          </a:ln>
                          <a:solidFill>
                            <a:schemeClr val="tx1"/>
                          </a:solidFill>
                          <a:effectLst/>
                          <a:latin typeface="Arial" charset="0"/>
                          <a:ea typeface="宋体" pitchFamily="2" charset="-122"/>
                        </a:rPr>
                        <a:t>=2</a:t>
                      </a:r>
                      <a:r>
                        <a:rPr kumimoji="0" lang="zh-CN" altLang="en-US" sz="1400" b="0" i="0" u="none" strike="noStrike" cap="none" normalizeH="0" baseline="0" smtClean="0">
                          <a:ln>
                            <a:noFill/>
                          </a:ln>
                          <a:solidFill>
                            <a:schemeClr val="tx1"/>
                          </a:solidFill>
                          <a:effectLst/>
                          <a:latin typeface="Arial" charset="0"/>
                          <a:ea typeface="宋体" pitchFamily="2" charset="-122"/>
                        </a:rPr>
                        <a:t>周净需求</a:t>
                      </a:r>
                    </a:p>
                  </a:txBody>
                  <a:tcPr marL="36000" marR="36000" marT="46798" marB="4679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C</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毛需求</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marL="36000" marR="36000" marT="46798" marB="4679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3336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计划接收量</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bg1"/>
                          </a:solidFill>
                          <a:effectLst/>
                          <a:latin typeface="Arial" charset="0"/>
                          <a:ea typeface="宋体" pitchFamily="2" charset="-122"/>
                        </a:rPr>
                        <a:t>72</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336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PAB</a:t>
                      </a:r>
                      <a:r>
                        <a:rPr kumimoji="0" lang="zh-CN" altLang="en-US" sz="1400" b="0" i="0" u="none" strike="noStrike" cap="none" normalizeH="0" baseline="0" smtClean="0">
                          <a:ln>
                            <a:noFill/>
                          </a:ln>
                          <a:solidFill>
                            <a:schemeClr val="tx1"/>
                          </a:solidFill>
                          <a:effectLst/>
                          <a:latin typeface="Arial" charset="0"/>
                          <a:ea typeface="宋体" pitchFamily="2" charset="-122"/>
                        </a:rPr>
                        <a:t>（</a:t>
                      </a:r>
                      <a:r>
                        <a:rPr kumimoji="0" lang="en-US" altLang="zh-CN" sz="1400" b="0" i="0" u="none" strike="noStrike" cap="none" normalizeH="0" baseline="0" smtClean="0">
                          <a:ln>
                            <a:noFill/>
                          </a:ln>
                          <a:solidFill>
                            <a:schemeClr val="tx1"/>
                          </a:solidFill>
                          <a:effectLst/>
                          <a:latin typeface="Arial" charset="0"/>
                          <a:ea typeface="宋体" pitchFamily="2" charset="-122"/>
                        </a:rPr>
                        <a:t>33</a:t>
                      </a:r>
                      <a:r>
                        <a:rPr kumimoji="0" lang="zh-CN" altLang="en-US" sz="1400" b="0" i="0" u="none" strike="noStrike" cap="none" normalizeH="0" baseline="0" smtClean="0">
                          <a:ln>
                            <a:noFill/>
                          </a:ln>
                          <a:solidFill>
                            <a:schemeClr val="tx1"/>
                          </a:solidFill>
                          <a:effectLst/>
                          <a:latin typeface="Arial" charset="0"/>
                          <a:ea typeface="宋体" pitchFamily="2" charset="-122"/>
                        </a:rPr>
                        <a:t>）</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55</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5</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40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40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60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50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0</a:t>
                      </a:r>
                    </a:p>
                  </a:txBody>
                  <a:tcPr marL="36000" marR="36000" marT="46798" marB="4679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336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pitchFamily="2" charset="-122"/>
                        </a:rPr>
                        <a:t>计划投入量</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75</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80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120</a:t>
                      </a: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charset="0"/>
                          <a:ea typeface="宋体" pitchFamily="2" charset="-122"/>
                        </a:rPr>
                        <a:t>110</a:t>
                      </a:r>
                      <a:endParaRPr kumimoji="0" lang="zh-CN" altLang="zh-CN" sz="1400" b="1" i="0" u="none" strike="noStrike" cap="none" normalizeH="0" baseline="0" dirty="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36000" marR="36000" marT="46798" marB="4679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53955" name="Rectangle 3"/>
          <p:cNvSpPr>
            <a:spLocks noGrp="1" noChangeArrowheads="1"/>
          </p:cNvSpPr>
          <p:nvPr>
            <p:ph type="body" idx="1"/>
          </p:nvPr>
        </p:nvSpPr>
        <p:spPr>
          <a:xfrm>
            <a:off x="228600" y="1447800"/>
            <a:ext cx="8458200" cy="5410200"/>
          </a:xfrm>
        </p:spPr>
        <p:txBody>
          <a:bodyPr/>
          <a:lstStyle/>
          <a:p>
            <a:pPr eaLnBrk="1" hangingPunct="1">
              <a:lnSpc>
                <a:spcPct val="15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编制示例：</a:t>
            </a:r>
          </a:p>
          <a:p>
            <a:pPr lvl="1" eaLnBrk="1" hangingPunct="1">
              <a:lnSpc>
                <a:spcPct val="150000"/>
              </a:lnSpc>
              <a:spcBef>
                <a:spcPct val="0"/>
              </a:spcBef>
              <a:buClr>
                <a:schemeClr val="tx1"/>
              </a:buClr>
              <a:buFont typeface="Marlett" pitchFamily="2" charset="2"/>
              <a:buChar char="2"/>
            </a:pPr>
            <a:r>
              <a:rPr lang="en-US" altLang="zh-CN" sz="2400" b="1" smtClean="0">
                <a:solidFill>
                  <a:srgbClr val="0000FF"/>
                </a:solidFill>
                <a:latin typeface="Times New Roman" panose="02020603050405020304" pitchFamily="18" charset="0"/>
              </a:rPr>
              <a:t>Step 2. </a:t>
            </a:r>
            <a:r>
              <a:rPr lang="zh-CN" altLang="en-US" sz="2400" b="1" smtClean="0">
                <a:solidFill>
                  <a:srgbClr val="0000FF"/>
                </a:solidFill>
                <a:latin typeface="Times New Roman" panose="02020603050405020304" pitchFamily="18" charset="0"/>
              </a:rPr>
              <a:t>编制工作中心能力需求</a:t>
            </a:r>
          </a:p>
          <a:p>
            <a:pPr lvl="2" eaLnBrk="1" hangingPunct="1">
              <a:lnSpc>
                <a:spcPct val="150000"/>
              </a:lnSpc>
              <a:spcBef>
                <a:spcPct val="0"/>
              </a:spcBef>
              <a:buClr>
                <a:schemeClr val="tx1"/>
              </a:buClr>
              <a:buFont typeface="Marlett" pitchFamily="2" charset="2"/>
              <a:buChar char="2"/>
            </a:pPr>
            <a:r>
              <a:rPr lang="en-US" altLang="zh-CN" sz="2000" b="1" smtClean="0">
                <a:latin typeface="Times New Roman" panose="02020603050405020304" pitchFamily="18" charset="0"/>
              </a:rPr>
              <a:t>1</a:t>
            </a:r>
            <a:r>
              <a:rPr lang="zh-CN" altLang="en-US" sz="2000" b="1" smtClean="0">
                <a:latin typeface="Times New Roman" panose="02020603050405020304" pitchFamily="18" charset="0"/>
              </a:rPr>
              <a:t>、计算每个工作中心每道工序的负荷</a:t>
            </a:r>
          </a:p>
          <a:p>
            <a:pPr lvl="3" eaLnBrk="1" hangingPunct="1">
              <a:lnSpc>
                <a:spcPct val="150000"/>
              </a:lnSpc>
              <a:spcBef>
                <a:spcPct val="0"/>
              </a:spcBef>
              <a:buClr>
                <a:schemeClr val="tx1"/>
              </a:buClr>
              <a:buFont typeface="Marlett" pitchFamily="2" charset="2"/>
              <a:buChar char="2"/>
            </a:pPr>
            <a:r>
              <a:rPr lang="zh-CN" altLang="en-US" sz="1800" smtClean="0">
                <a:latin typeface="Times New Roman" panose="02020603050405020304" pitchFamily="18" charset="0"/>
              </a:rPr>
              <a:t>件数 * 单件加工时间 </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准备时间</a:t>
            </a:r>
          </a:p>
          <a:p>
            <a:pPr lvl="2" eaLnBrk="1" hangingPunct="1">
              <a:lnSpc>
                <a:spcPct val="150000"/>
              </a:lnSpc>
              <a:spcBef>
                <a:spcPct val="0"/>
              </a:spcBef>
              <a:buClr>
                <a:schemeClr val="tx1"/>
              </a:buClr>
              <a:buFont typeface="Marlett" pitchFamily="2" charset="2"/>
              <a:buChar char="2"/>
            </a:pPr>
            <a:r>
              <a:rPr lang="en-US" altLang="zh-CN" sz="2000" b="1" smtClean="0">
                <a:latin typeface="Times New Roman" panose="02020603050405020304" pitchFamily="18" charset="0"/>
              </a:rPr>
              <a:t>2</a:t>
            </a:r>
            <a:r>
              <a:rPr lang="zh-CN" altLang="en-US" sz="2000" b="1" smtClean="0">
                <a:latin typeface="Times New Roman" panose="02020603050405020304" pitchFamily="18" charset="0"/>
              </a:rPr>
              <a:t>、计算每个工作中心的可用能力</a:t>
            </a:r>
          </a:p>
          <a:p>
            <a:pPr lvl="3" eaLnBrk="1" hangingPunct="1">
              <a:lnSpc>
                <a:spcPct val="150000"/>
              </a:lnSpc>
              <a:spcBef>
                <a:spcPct val="0"/>
              </a:spcBef>
              <a:buClr>
                <a:schemeClr val="tx1"/>
              </a:buClr>
              <a:buFont typeface="Marlett" pitchFamily="2" charset="2"/>
              <a:buChar char="2"/>
            </a:pPr>
            <a:r>
              <a:rPr lang="zh-CN" altLang="en-US" sz="1800" smtClean="0">
                <a:latin typeface="Times New Roman" panose="02020603050405020304" pitchFamily="18" charset="0"/>
              </a:rPr>
              <a:t>每天的可用工时 </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每天工时 * 操作人数 * 效率 * 利用率</a:t>
            </a:r>
          </a:p>
          <a:p>
            <a:pPr lvl="3" eaLnBrk="1" hangingPunct="1">
              <a:lnSpc>
                <a:spcPct val="150000"/>
              </a:lnSpc>
              <a:spcBef>
                <a:spcPct val="0"/>
              </a:spcBef>
              <a:buClr>
                <a:schemeClr val="tx1"/>
              </a:buClr>
              <a:buFont typeface="Marlett" pitchFamily="2" charset="2"/>
              <a:buChar char="2"/>
            </a:pPr>
            <a:r>
              <a:rPr lang="zh-CN" altLang="en-US" sz="1800" smtClean="0">
                <a:latin typeface="Times New Roman" panose="02020603050405020304" pitchFamily="18" charset="0"/>
              </a:rPr>
              <a:t>例中，假定每周</a:t>
            </a:r>
            <a:r>
              <a:rPr lang="en-US" altLang="zh-CN" sz="1800" smtClean="0">
                <a:latin typeface="Times New Roman" panose="02020603050405020304" pitchFamily="18" charset="0"/>
              </a:rPr>
              <a:t>5</a:t>
            </a:r>
            <a:r>
              <a:rPr lang="zh-CN" altLang="en-US" sz="1800" smtClean="0">
                <a:latin typeface="Times New Roman" panose="02020603050405020304" pitchFamily="18" charset="0"/>
              </a:rPr>
              <a:t>天，每天工作</a:t>
            </a:r>
            <a:r>
              <a:rPr lang="en-US" altLang="zh-CN" sz="1800" smtClean="0">
                <a:latin typeface="Times New Roman" panose="02020603050405020304" pitchFamily="18" charset="0"/>
              </a:rPr>
              <a:t>8</a:t>
            </a:r>
            <a:r>
              <a:rPr lang="zh-CN" altLang="en-US" sz="1800" smtClean="0">
                <a:latin typeface="Times New Roman" panose="02020603050405020304" pitchFamily="18" charset="0"/>
              </a:rPr>
              <a:t>小时，每个工作中心有</a:t>
            </a:r>
            <a:r>
              <a:rPr lang="en-US" altLang="zh-CN" sz="1800" smtClean="0">
                <a:latin typeface="Times New Roman" panose="02020603050405020304" pitchFamily="18" charset="0"/>
              </a:rPr>
              <a:t>1</a:t>
            </a:r>
            <a:r>
              <a:rPr lang="zh-CN" altLang="en-US" sz="1800" smtClean="0">
                <a:latin typeface="Times New Roman" panose="02020603050405020304" pitchFamily="18" charset="0"/>
              </a:rPr>
              <a:t>位操作工，所有工作中心利用率和效率均为</a:t>
            </a:r>
            <a:r>
              <a:rPr lang="en-US" altLang="zh-CN" sz="1800" smtClean="0">
                <a:latin typeface="Times New Roman" panose="02020603050405020304" pitchFamily="18" charset="0"/>
              </a:rPr>
              <a:t>95%</a:t>
            </a:r>
            <a:r>
              <a:rPr lang="zh-CN" altLang="en-US" sz="1800" smtClean="0">
                <a:latin typeface="Times New Roman" panose="02020603050405020304" pitchFamily="18" charset="0"/>
              </a:rPr>
              <a:t>。</a:t>
            </a:r>
          </a:p>
          <a:p>
            <a:pPr lvl="3" eaLnBrk="1" hangingPunct="1">
              <a:lnSpc>
                <a:spcPct val="150000"/>
              </a:lnSpc>
              <a:spcBef>
                <a:spcPct val="0"/>
              </a:spcBef>
              <a:buClr>
                <a:schemeClr val="tx1"/>
              </a:buClr>
              <a:buFont typeface="Marlett" pitchFamily="2" charset="2"/>
              <a:buChar char="2"/>
            </a:pPr>
            <a:r>
              <a:rPr lang="en-US" altLang="zh-CN" sz="1800" smtClean="0">
                <a:latin typeface="Times New Roman" panose="02020603050405020304" pitchFamily="18" charset="0"/>
              </a:rPr>
              <a:t>8 * 1 * 95% * 95% = 7.22</a:t>
            </a:r>
            <a:r>
              <a:rPr lang="zh-CN" altLang="en-US" sz="1800" smtClean="0">
                <a:latin typeface="Times New Roman" panose="02020603050405020304" pitchFamily="18" charset="0"/>
              </a:rPr>
              <a:t>定额工时</a:t>
            </a:r>
          </a:p>
          <a:p>
            <a:pPr lvl="2" eaLnBrk="1" hangingPunct="1">
              <a:lnSpc>
                <a:spcPct val="150000"/>
              </a:lnSpc>
              <a:spcBef>
                <a:spcPct val="0"/>
              </a:spcBef>
              <a:buClr>
                <a:schemeClr val="tx1"/>
              </a:buClr>
              <a:buFont typeface="Marlett" pitchFamily="2" charset="2"/>
              <a:buChar char="2"/>
            </a:pPr>
            <a:r>
              <a:rPr lang="en-US" altLang="zh-CN" sz="2000" b="1" smtClean="0">
                <a:latin typeface="Times New Roman" panose="02020603050405020304" pitchFamily="18" charset="0"/>
              </a:rPr>
              <a:t>3</a:t>
            </a:r>
            <a:r>
              <a:rPr lang="zh-CN" altLang="en-US" sz="2000" b="1" smtClean="0">
                <a:latin typeface="Times New Roman" panose="02020603050405020304" pitchFamily="18" charset="0"/>
              </a:rPr>
              <a:t>、计算每个工作中心对各负荷的加工天数</a:t>
            </a:r>
          </a:p>
          <a:p>
            <a:pPr lvl="3" eaLnBrk="1" hangingPunct="1">
              <a:lnSpc>
                <a:spcPct val="150000"/>
              </a:lnSpc>
              <a:spcBef>
                <a:spcPct val="0"/>
              </a:spcBef>
              <a:buClr>
                <a:schemeClr val="tx1"/>
              </a:buClr>
              <a:buFont typeface="Marlett" pitchFamily="2" charset="2"/>
              <a:buChar char="2"/>
            </a:pPr>
            <a:r>
              <a:rPr lang="zh-CN" altLang="en-US" sz="1800" smtClean="0">
                <a:latin typeface="Times New Roman" panose="02020603050405020304" pitchFamily="18" charset="0"/>
              </a:rPr>
              <a:t>负荷能力 </a:t>
            </a:r>
            <a:r>
              <a:rPr lang="en-US" altLang="zh-CN" sz="1800" smtClean="0">
                <a:latin typeface="Times New Roman" panose="02020603050405020304" pitchFamily="18" charset="0"/>
              </a:rPr>
              <a:t>/ </a:t>
            </a:r>
            <a:r>
              <a:rPr lang="zh-CN" altLang="en-US" sz="1800" smtClean="0">
                <a:latin typeface="Times New Roman" panose="02020603050405020304" pitchFamily="18" charset="0"/>
              </a:rPr>
              <a:t>可用能力</a:t>
            </a:r>
          </a:p>
        </p:txBody>
      </p:sp>
      <p:sp>
        <p:nvSpPr>
          <p:cNvPr id="3482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3955">
                                            <p:txEl>
                                              <p:pRg st="1" end="1"/>
                                            </p:txEl>
                                          </p:spTgt>
                                        </p:tgtEl>
                                        <p:attrNameLst>
                                          <p:attrName>style.visibility</p:attrName>
                                        </p:attrNameLst>
                                      </p:cBhvr>
                                      <p:to>
                                        <p:strVal val="visible"/>
                                      </p:to>
                                    </p:set>
                                    <p:anim calcmode="lin" valueType="num">
                                      <p:cBhvr additive="base">
                                        <p:cTn id="13" dur="500" fill="hold"/>
                                        <p:tgtEl>
                                          <p:spTgt spid="253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3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3955">
                                            <p:txEl>
                                              <p:pRg st="2" end="2"/>
                                            </p:txEl>
                                          </p:spTgt>
                                        </p:tgtEl>
                                        <p:attrNameLst>
                                          <p:attrName>style.visibility</p:attrName>
                                        </p:attrNameLst>
                                      </p:cBhvr>
                                      <p:to>
                                        <p:strVal val="visible"/>
                                      </p:to>
                                    </p:set>
                                    <p:anim calcmode="lin" valueType="num">
                                      <p:cBhvr additive="base">
                                        <p:cTn id="19" dur="500" fill="hold"/>
                                        <p:tgtEl>
                                          <p:spTgt spid="253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3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3955">
                                            <p:txEl>
                                              <p:pRg st="3" end="3"/>
                                            </p:txEl>
                                          </p:spTgt>
                                        </p:tgtEl>
                                        <p:attrNameLst>
                                          <p:attrName>style.visibility</p:attrName>
                                        </p:attrNameLst>
                                      </p:cBhvr>
                                      <p:to>
                                        <p:strVal val="visible"/>
                                      </p:to>
                                    </p:set>
                                    <p:anim calcmode="lin" valueType="num">
                                      <p:cBhvr additive="base">
                                        <p:cTn id="25" dur="500" fill="hold"/>
                                        <p:tgtEl>
                                          <p:spTgt spid="253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3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3955">
                                            <p:txEl>
                                              <p:pRg st="4" end="4"/>
                                            </p:txEl>
                                          </p:spTgt>
                                        </p:tgtEl>
                                        <p:attrNameLst>
                                          <p:attrName>style.visibility</p:attrName>
                                        </p:attrNameLst>
                                      </p:cBhvr>
                                      <p:to>
                                        <p:strVal val="visible"/>
                                      </p:to>
                                    </p:set>
                                    <p:anim calcmode="lin" valueType="num">
                                      <p:cBhvr additive="base">
                                        <p:cTn id="31" dur="500" fill="hold"/>
                                        <p:tgtEl>
                                          <p:spTgt spid="2539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3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3955">
                                            <p:txEl>
                                              <p:pRg st="5" end="5"/>
                                            </p:txEl>
                                          </p:spTgt>
                                        </p:tgtEl>
                                        <p:attrNameLst>
                                          <p:attrName>style.visibility</p:attrName>
                                        </p:attrNameLst>
                                      </p:cBhvr>
                                      <p:to>
                                        <p:strVal val="visible"/>
                                      </p:to>
                                    </p:set>
                                    <p:anim calcmode="lin" valueType="num">
                                      <p:cBhvr additive="base">
                                        <p:cTn id="37" dur="500" fill="hold"/>
                                        <p:tgtEl>
                                          <p:spTgt spid="2539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3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3955">
                                            <p:txEl>
                                              <p:pRg st="6" end="6"/>
                                            </p:txEl>
                                          </p:spTgt>
                                        </p:tgtEl>
                                        <p:attrNameLst>
                                          <p:attrName>style.visibility</p:attrName>
                                        </p:attrNameLst>
                                      </p:cBhvr>
                                      <p:to>
                                        <p:strVal val="visible"/>
                                      </p:to>
                                    </p:set>
                                    <p:anim calcmode="lin" valueType="num">
                                      <p:cBhvr additive="base">
                                        <p:cTn id="43" dur="500" fill="hold"/>
                                        <p:tgtEl>
                                          <p:spTgt spid="25395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39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3955">
                                            <p:txEl>
                                              <p:pRg st="7" end="7"/>
                                            </p:txEl>
                                          </p:spTgt>
                                        </p:tgtEl>
                                        <p:attrNameLst>
                                          <p:attrName>style.visibility</p:attrName>
                                        </p:attrNameLst>
                                      </p:cBhvr>
                                      <p:to>
                                        <p:strVal val="visible"/>
                                      </p:to>
                                    </p:set>
                                    <p:anim calcmode="lin" valueType="num">
                                      <p:cBhvr additive="base">
                                        <p:cTn id="49" dur="500" fill="hold"/>
                                        <p:tgtEl>
                                          <p:spTgt spid="25395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3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3955">
                                            <p:txEl>
                                              <p:pRg st="8" end="8"/>
                                            </p:txEl>
                                          </p:spTgt>
                                        </p:tgtEl>
                                        <p:attrNameLst>
                                          <p:attrName>style.visibility</p:attrName>
                                        </p:attrNameLst>
                                      </p:cBhvr>
                                      <p:to>
                                        <p:strVal val="visible"/>
                                      </p:to>
                                    </p:set>
                                    <p:anim calcmode="lin" valueType="num">
                                      <p:cBhvr additive="base">
                                        <p:cTn id="55" dur="500" fill="hold"/>
                                        <p:tgtEl>
                                          <p:spTgt spid="25395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539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53955">
                                            <p:txEl>
                                              <p:pRg st="9" end="9"/>
                                            </p:txEl>
                                          </p:spTgt>
                                        </p:tgtEl>
                                        <p:attrNameLst>
                                          <p:attrName>style.visibility</p:attrName>
                                        </p:attrNameLst>
                                      </p:cBhvr>
                                      <p:to>
                                        <p:strVal val="visible"/>
                                      </p:to>
                                    </p:set>
                                    <p:anim calcmode="lin" valueType="num">
                                      <p:cBhvr additive="base">
                                        <p:cTn id="61" dur="500" fill="hold"/>
                                        <p:tgtEl>
                                          <p:spTgt spid="25395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5395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35843" name="Rectangle 3"/>
          <p:cNvSpPr>
            <a:spLocks noGrp="1" noChangeArrowheads="1"/>
          </p:cNvSpPr>
          <p:nvPr>
            <p:ph type="body" sz="half" idx="1"/>
          </p:nvPr>
        </p:nvSpPr>
        <p:spPr>
          <a:xfrm>
            <a:off x="457200" y="1371600"/>
            <a:ext cx="8382000" cy="1295400"/>
          </a:xfrm>
        </p:spPr>
        <p:txBody>
          <a:bodyPr/>
          <a:lstStyle/>
          <a:p>
            <a:pPr eaLnBrk="1" hangingPunct="1">
              <a:lnSpc>
                <a:spcPct val="15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编制示例</a:t>
            </a:r>
          </a:p>
        </p:txBody>
      </p:sp>
      <p:sp>
        <p:nvSpPr>
          <p:cNvPr id="35844"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7" name="Group 200"/>
          <p:cNvGraphicFramePr>
            <a:graphicFrameLocks noGrp="1"/>
          </p:cNvGraphicFramePr>
          <p:nvPr/>
        </p:nvGraphicFramePr>
        <p:xfrm>
          <a:off x="457200" y="2947988"/>
          <a:ext cx="8229600" cy="3605210"/>
        </p:xfrm>
        <a:graphic>
          <a:graphicData uri="http://schemas.openxmlformats.org/drawingml/2006/table">
            <a:tbl>
              <a:tblPr/>
              <a:tblGrid>
                <a:gridCol w="838200">
                  <a:extLst>
                    <a:ext uri="{9D8B030D-6E8A-4147-A177-3AD203B41FA5}">
                      <a16:colId xmlns:a16="http://schemas.microsoft.com/office/drawing/2014/main" val="20000"/>
                    </a:ext>
                  </a:extLst>
                </a:gridCol>
                <a:gridCol w="1217613">
                  <a:extLst>
                    <a:ext uri="{9D8B030D-6E8A-4147-A177-3AD203B41FA5}">
                      <a16:colId xmlns:a16="http://schemas.microsoft.com/office/drawing/2014/main" val="20001"/>
                    </a:ext>
                  </a:extLst>
                </a:gridCol>
                <a:gridCol w="1030287">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7113">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30287">
                  <a:extLst>
                    <a:ext uri="{9D8B030D-6E8A-4147-A177-3AD203B41FA5}">
                      <a16:colId xmlns:a16="http://schemas.microsoft.com/office/drawing/2014/main" val="20007"/>
                    </a:ext>
                  </a:extLst>
                </a:gridCol>
              </a:tblGrid>
              <a:tr h="6970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物料</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工序号</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工作</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中心</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单件加工时间</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生产准备时间</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平均</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批量</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单件准备时间</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单件</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总时间</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158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101</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(A-10)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0.09</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0.40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0.0200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0.1100</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201</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(B-10)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0.06</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0.28</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0.0070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0.0670</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301</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(C-10</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0.14</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0.0200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0.1600</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8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302</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(C-20</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0.07</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0.0138</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0.0838</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8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401</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(E-10</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0.11</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0.85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0.0085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0.1185</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402</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(E-20</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0.26</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0.96</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0.0096</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rgbClr val="FF0000"/>
                          </a:solidFill>
                          <a:effectLst/>
                          <a:latin typeface="Arial" charset="0"/>
                          <a:ea typeface="宋体" pitchFamily="2" charset="-122"/>
                        </a:rPr>
                        <a:t>0.2696</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431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F</a:t>
                      </a:r>
                    </a:p>
                  </a:txBody>
                  <a:tcPr marL="90000" marR="90000" marT="46797" marB="4679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501</a:t>
                      </a:r>
                      <a:r>
                        <a:rPr kumimoji="0" lang="en-US" altLang="zh-CN" sz="1800" b="1" i="0" u="none" strike="noStrike" kern="1200" cap="none" normalizeH="0" baseline="0" dirty="0" smtClean="0">
                          <a:ln>
                            <a:noFill/>
                          </a:ln>
                          <a:solidFill>
                            <a:schemeClr val="accent5">
                              <a:lumMod val="50000"/>
                            </a:schemeClr>
                          </a:solidFill>
                          <a:effectLst/>
                          <a:latin typeface="Arial" charset="0"/>
                          <a:ea typeface="宋体" pitchFamily="2" charset="-122"/>
                          <a:cs typeface="+mn-cs"/>
                        </a:rPr>
                        <a:t>(F-10</a:t>
                      </a:r>
                      <a:r>
                        <a:rPr kumimoji="0" lang="en-US" altLang="zh-CN" sz="1800" b="1" i="0" u="none" strike="noStrike" cap="none" normalizeH="0" baseline="0" dirty="0" smtClean="0">
                          <a:ln>
                            <a:noFill/>
                          </a:ln>
                          <a:solidFill>
                            <a:schemeClr val="accent5">
                              <a:lumMod val="50000"/>
                            </a:schemeClr>
                          </a:solidFill>
                          <a:effectLst/>
                          <a:latin typeface="Arial" charset="0"/>
                          <a:ea typeface="宋体" pitchFamily="2" charset="-122"/>
                        </a:rPr>
                        <a:t>)</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0.11</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0.85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0.0106</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rgbClr val="FF0000"/>
                          </a:solidFill>
                          <a:effectLst/>
                          <a:latin typeface="Arial" charset="0"/>
                          <a:ea typeface="宋体" pitchFamily="2" charset="-122"/>
                        </a:rPr>
                        <a:t>0.1206</a:t>
                      </a:r>
                    </a:p>
                  </a:txBody>
                  <a:tcPr marL="90000" marR="90000" marT="46797" marB="4679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 name="Text Box 201"/>
          <p:cNvSpPr txBox="1">
            <a:spLocks noChangeArrowheads="1"/>
          </p:cNvSpPr>
          <p:nvPr/>
        </p:nvSpPr>
        <p:spPr bwMode="auto">
          <a:xfrm>
            <a:off x="498475" y="2286000"/>
            <a:ext cx="75025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rIns="90000">
            <a:spAutoFit/>
          </a:bodyPr>
          <a:lstStyle/>
          <a:p>
            <a:pPr eaLnBrk="1" hangingPunct="1">
              <a:defRPr/>
            </a:pPr>
            <a:r>
              <a:rPr lang="zh-CN" altLang="en-US" sz="2400" b="1" dirty="0">
                <a:solidFill>
                  <a:srgbClr val="0000FF"/>
                </a:solidFill>
                <a:effectLst>
                  <a:outerShdw blurRad="38100" dist="38100" dir="2700000" algn="tl">
                    <a:srgbClr val="C0C0C0"/>
                  </a:outerShdw>
                </a:effectLst>
                <a:latin typeface="Times New Roman" pitchFamily="18" charset="0"/>
              </a:rPr>
              <a:t>产品</a:t>
            </a:r>
            <a:r>
              <a:rPr lang="en-US" altLang="zh-CN" sz="2400" b="1" dirty="0">
                <a:solidFill>
                  <a:srgbClr val="0000FF"/>
                </a:solidFill>
                <a:effectLst>
                  <a:outerShdw blurRad="38100" dist="38100" dir="2700000" algn="tl">
                    <a:srgbClr val="C0C0C0"/>
                  </a:outerShdw>
                </a:effectLst>
                <a:latin typeface="Times New Roman" pitchFamily="18" charset="0"/>
              </a:rPr>
              <a:t>A</a:t>
            </a:r>
            <a:r>
              <a:rPr lang="zh-CN" altLang="en-US" sz="2400" b="1" dirty="0">
                <a:solidFill>
                  <a:srgbClr val="0000FF"/>
                </a:solidFill>
                <a:effectLst>
                  <a:outerShdw blurRad="38100" dist="38100" dir="2700000" algn="tl">
                    <a:srgbClr val="C0C0C0"/>
                  </a:outerShdw>
                </a:effectLst>
                <a:latin typeface="Times New Roman" pitchFamily="18" charset="0"/>
              </a:rPr>
              <a:t>的工艺路线文件</a:t>
            </a:r>
            <a:r>
              <a:rPr lang="zh-CN" altLang="en-US" sz="2400" b="1" dirty="0">
                <a:effectLst>
                  <a:outerShdw blurRad="38100" dist="38100" dir="2700000" algn="tl">
                    <a:srgbClr val="C0C0C0"/>
                  </a:outerShdw>
                </a:effectLst>
                <a:latin typeface="Times New Roman" pitchFamily="18" charset="0"/>
              </a:rPr>
              <a:t>（时间单位为定额工时）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30403" name="Rectangle 3"/>
          <p:cNvSpPr>
            <a:spLocks noGrp="1" noChangeArrowheads="1"/>
          </p:cNvSpPr>
          <p:nvPr>
            <p:ph type="body" idx="1"/>
          </p:nvPr>
        </p:nvSpPr>
        <p:spPr>
          <a:xfrm>
            <a:off x="228600" y="1447800"/>
            <a:ext cx="8458200" cy="5410200"/>
          </a:xfrm>
        </p:spPr>
        <p:txBody>
          <a:bodyPr/>
          <a:lstStyle/>
          <a:p>
            <a:pPr eaLnBrk="1" hangingPunct="1">
              <a:lnSpc>
                <a:spcPct val="15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编制示例</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产品</a:t>
            </a:r>
            <a:r>
              <a:rPr lang="en-US" altLang="zh-CN" sz="2800" b="1" smtClean="0">
                <a:latin typeface="Times New Roman" panose="02020603050405020304" pitchFamily="18" charset="0"/>
              </a:rPr>
              <a:t>A</a:t>
            </a:r>
            <a:r>
              <a:rPr lang="zh-CN" altLang="en-US" sz="2800" b="1" smtClean="0">
                <a:latin typeface="Times New Roman" panose="02020603050405020304" pitchFamily="18" charset="0"/>
              </a:rPr>
              <a:t>的制造信息：</a:t>
            </a:r>
            <a:endParaRPr lang="zh-CN" altLang="en-US" sz="2800" smtClean="0">
              <a:latin typeface="Times New Roman" panose="02020603050405020304" pitchFamily="18" charset="0"/>
            </a:endParaRPr>
          </a:p>
        </p:txBody>
      </p:sp>
      <p:sp>
        <p:nvSpPr>
          <p:cNvPr id="3686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30662" name="Group 262"/>
          <p:cNvGraphicFramePr>
            <a:graphicFrameLocks noGrp="1"/>
          </p:cNvGraphicFramePr>
          <p:nvPr/>
        </p:nvGraphicFramePr>
        <p:xfrm>
          <a:off x="457200" y="2249488"/>
          <a:ext cx="8232775" cy="4486304"/>
        </p:xfrm>
        <a:graphic>
          <a:graphicData uri="http://schemas.openxmlformats.org/drawingml/2006/table">
            <a:tbl>
              <a:tblPr/>
              <a:tblGrid>
                <a:gridCol w="1028700">
                  <a:extLst>
                    <a:ext uri="{9D8B030D-6E8A-4147-A177-3AD203B41FA5}">
                      <a16:colId xmlns:a16="http://schemas.microsoft.com/office/drawing/2014/main" val="20000"/>
                    </a:ext>
                  </a:extLst>
                </a:gridCol>
                <a:gridCol w="1030288">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7112">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30288">
                  <a:extLst>
                    <a:ext uri="{9D8B030D-6E8A-4147-A177-3AD203B41FA5}">
                      <a16:colId xmlns:a16="http://schemas.microsoft.com/office/drawing/2014/main" val="20006"/>
                    </a:ext>
                  </a:extLst>
                </a:gridCol>
                <a:gridCol w="1030287">
                  <a:extLst>
                    <a:ext uri="{9D8B030D-6E8A-4147-A177-3AD203B41FA5}">
                      <a16:colId xmlns:a16="http://schemas.microsoft.com/office/drawing/2014/main" val="20007"/>
                    </a:ext>
                  </a:extLst>
                </a:gridCol>
              </a:tblGrid>
              <a:tr h="49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宋体" pitchFamily="2" charset="-122"/>
                        </a:rPr>
                        <a:t>物料</a:t>
                      </a: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工作</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中心</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可用</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能力</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排队时间</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a:t>
                      </a:r>
                      <a:r>
                        <a:rPr kumimoji="0" lang="zh-CN" altLang="en-US" sz="1200" b="1" i="0" u="none" strike="noStrike" cap="none" normalizeH="0" baseline="0" smtClean="0">
                          <a:ln>
                            <a:noFill/>
                          </a:ln>
                          <a:solidFill>
                            <a:schemeClr val="tx1"/>
                          </a:solidFill>
                          <a:effectLst/>
                          <a:latin typeface="Arial" charset="0"/>
                          <a:ea typeface="宋体" pitchFamily="2" charset="-122"/>
                        </a:rPr>
                        <a:t>工序前</a:t>
                      </a:r>
                      <a:r>
                        <a:rPr kumimoji="0" lang="en-US" altLang="zh-CN" sz="1200" b="1"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运输时间</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a:t>
                      </a:r>
                      <a:r>
                        <a:rPr kumimoji="0" lang="zh-CN" altLang="en-US" sz="1200" b="1" i="0" u="none" strike="noStrike" cap="none" normalizeH="0" baseline="0" smtClean="0">
                          <a:ln>
                            <a:noFill/>
                          </a:ln>
                          <a:solidFill>
                            <a:schemeClr val="tx1"/>
                          </a:solidFill>
                          <a:effectLst/>
                          <a:latin typeface="Arial" charset="0"/>
                          <a:ea typeface="宋体" pitchFamily="2" charset="-122"/>
                        </a:rPr>
                        <a:t>工序后</a:t>
                      </a:r>
                      <a:r>
                        <a:rPr kumimoji="0" lang="en-US" altLang="zh-CN" sz="1200" b="1"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订单数量</a:t>
                      </a:r>
                      <a:r>
                        <a:rPr kumimoji="0" lang="en-US" altLang="zh-CN" sz="1200" b="1" i="0" u="none" strike="noStrike" cap="none" normalizeH="0" baseline="0" smtClean="0">
                          <a:ln>
                            <a:noFill/>
                          </a:ln>
                          <a:solidFill>
                            <a:schemeClr val="tx1"/>
                          </a:solidFill>
                          <a:effectLst/>
                          <a:latin typeface="Arial" charset="0"/>
                          <a:ea typeface="宋体" pitchFamily="2" charset="-122"/>
                        </a:rPr>
                        <a:t>(</a:t>
                      </a:r>
                      <a:r>
                        <a:rPr kumimoji="0" lang="zh-CN" altLang="en-US" sz="1200" b="1" i="0" u="none" strike="noStrike" cap="none" normalizeH="0" baseline="0" smtClean="0">
                          <a:ln>
                            <a:noFill/>
                          </a:ln>
                          <a:solidFill>
                            <a:schemeClr val="tx1"/>
                          </a:solidFill>
                          <a:effectLst/>
                          <a:latin typeface="Arial" charset="0"/>
                          <a:ea typeface="宋体" pitchFamily="2" charset="-122"/>
                        </a:rPr>
                        <a:t>件</a:t>
                      </a:r>
                      <a:r>
                        <a:rPr kumimoji="0" lang="en-US" altLang="zh-CN" sz="1200" b="1"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能力负荷</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生产时间</a:t>
                      </a:r>
                      <a:r>
                        <a:rPr kumimoji="0" lang="en-US" altLang="zh-CN" sz="1200" b="1" i="0" u="none" strike="noStrike" cap="none" normalizeH="0" baseline="0" smtClean="0">
                          <a:ln>
                            <a:noFill/>
                          </a:ln>
                          <a:solidFill>
                            <a:schemeClr val="tx1"/>
                          </a:solidFill>
                          <a:effectLst/>
                          <a:latin typeface="Arial" charset="0"/>
                          <a:ea typeface="宋体" pitchFamily="2" charset="-122"/>
                        </a:rPr>
                        <a:t>(</a:t>
                      </a:r>
                      <a:r>
                        <a:rPr kumimoji="0" lang="zh-CN" altLang="en-US" sz="1200" b="1" i="0" u="none" strike="noStrike" cap="none" normalizeH="0" baseline="0" smtClean="0">
                          <a:ln>
                            <a:noFill/>
                          </a:ln>
                          <a:solidFill>
                            <a:schemeClr val="tx1"/>
                          </a:solidFill>
                          <a:effectLst/>
                          <a:latin typeface="Arial" charset="0"/>
                          <a:ea typeface="宋体" pitchFamily="2" charset="-122"/>
                        </a:rPr>
                        <a:t>天</a:t>
                      </a:r>
                      <a:r>
                        <a:rPr kumimoji="0" lang="en-US" altLang="zh-CN" sz="1200" b="1"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a:t>
                      </a: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7.22</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25</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2.65</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smtClean="0">
                          <a:ln>
                            <a:noFill/>
                          </a:ln>
                          <a:solidFill>
                            <a:srgbClr val="FF0000"/>
                          </a:solidFill>
                          <a:effectLst/>
                          <a:latin typeface="Arial" charset="0"/>
                          <a:ea typeface="宋体" pitchFamily="2" charset="-122"/>
                        </a:rPr>
                        <a:t>2.20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3.10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B</a:t>
                      </a: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25</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7.22</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38</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2.56</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40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2.68</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60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3.88</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55</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3.58</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C</a:t>
                      </a: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7.22</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75</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6.35</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80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6.70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120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9.50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400" b="0"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110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8.80</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C</a:t>
                      </a: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15</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7.22</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75</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12.1</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2</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6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a:t>
                      </a:r>
                    </a:p>
                  </a:txBody>
                  <a:tcPr marL="90000" marR="90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 calcmode="lin" valueType="num">
                                      <p:cBhvr additive="base">
                                        <p:cTn id="7" dur="500" fill="hold"/>
                                        <p:tgtEl>
                                          <p:spTgt spid="230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0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0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29379" name="Rectangle 3"/>
          <p:cNvSpPr>
            <a:spLocks noGrp="1" noChangeArrowheads="1"/>
          </p:cNvSpPr>
          <p:nvPr>
            <p:ph type="body" sz="half" idx="1"/>
          </p:nvPr>
        </p:nvSpPr>
        <p:spPr>
          <a:xfrm>
            <a:off x="457200" y="1371600"/>
            <a:ext cx="8382000" cy="3733800"/>
          </a:xfrm>
        </p:spPr>
        <p:txBody>
          <a:bodyPr/>
          <a:lstStyle/>
          <a:p>
            <a:pPr eaLnBrk="1" hangingPunct="1">
              <a:lnSpc>
                <a:spcPct val="14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编制示例：</a:t>
            </a:r>
          </a:p>
          <a:p>
            <a:pPr lvl="1" eaLnBrk="1" hangingPunct="1">
              <a:lnSpc>
                <a:spcPct val="140000"/>
              </a:lnSpc>
              <a:spcBef>
                <a:spcPct val="0"/>
              </a:spcBef>
              <a:buClr>
                <a:schemeClr val="tx1"/>
              </a:buClr>
              <a:buFont typeface="Marlett" pitchFamily="2" charset="2"/>
              <a:buChar char="2"/>
            </a:pPr>
            <a:r>
              <a:rPr lang="en-US" altLang="zh-CN" sz="2400" b="1" smtClean="0">
                <a:solidFill>
                  <a:srgbClr val="0000FF"/>
                </a:solidFill>
                <a:latin typeface="Times New Roman" panose="02020603050405020304" pitchFamily="18" charset="0"/>
              </a:rPr>
              <a:t>Step 2. </a:t>
            </a:r>
            <a:r>
              <a:rPr lang="zh-CN" altLang="en-US" sz="2400" b="1" smtClean="0">
                <a:solidFill>
                  <a:srgbClr val="0000FF"/>
                </a:solidFill>
                <a:latin typeface="Times New Roman" panose="02020603050405020304" pitchFamily="18" charset="0"/>
              </a:rPr>
              <a:t>编制工作中心能力需求</a:t>
            </a:r>
          </a:p>
          <a:p>
            <a:pPr lvl="2" eaLnBrk="1" hangingPunct="1">
              <a:lnSpc>
                <a:spcPct val="140000"/>
              </a:lnSpc>
              <a:spcBef>
                <a:spcPct val="0"/>
              </a:spcBef>
              <a:buClr>
                <a:schemeClr val="tx1"/>
              </a:buClr>
              <a:buFont typeface="Marlett" pitchFamily="2" charset="2"/>
              <a:buChar char="2"/>
            </a:pPr>
            <a:r>
              <a:rPr lang="en-US" altLang="zh-CN" sz="2000" b="1" smtClean="0">
                <a:latin typeface="Times New Roman" panose="02020603050405020304" pitchFamily="18" charset="0"/>
              </a:rPr>
              <a:t>4</a:t>
            </a:r>
            <a:r>
              <a:rPr lang="zh-CN" altLang="en-US" sz="2000" b="1" smtClean="0">
                <a:latin typeface="Times New Roman" panose="02020603050405020304" pitchFamily="18" charset="0"/>
              </a:rPr>
              <a:t>、计算每道工序的开工日期和完工日期</a:t>
            </a:r>
          </a:p>
          <a:p>
            <a:pPr lvl="3" eaLnBrk="1" hangingPunct="1">
              <a:lnSpc>
                <a:spcPct val="140000"/>
              </a:lnSpc>
              <a:spcBef>
                <a:spcPct val="0"/>
              </a:spcBef>
              <a:buClr>
                <a:schemeClr val="tx1"/>
              </a:buClr>
              <a:buFont typeface="Marlett" pitchFamily="2" charset="2"/>
              <a:buChar char="2"/>
            </a:pPr>
            <a:r>
              <a:rPr lang="zh-CN" altLang="en-US" sz="1800" smtClean="0">
                <a:latin typeface="Times New Roman" panose="02020603050405020304" pitchFamily="18" charset="0"/>
              </a:rPr>
              <a:t>对计算出的计划订单和下达订单剩余工作所需的定额工时，还要在一段时间里进行分配。</a:t>
            </a:r>
          </a:p>
          <a:p>
            <a:pPr lvl="3" eaLnBrk="1" hangingPunct="1">
              <a:lnSpc>
                <a:spcPct val="140000"/>
              </a:lnSpc>
              <a:spcBef>
                <a:spcPct val="0"/>
              </a:spcBef>
              <a:buClr>
                <a:schemeClr val="tx1"/>
              </a:buClr>
              <a:buFont typeface="Marlett" pitchFamily="2" charset="2"/>
              <a:buChar char="2"/>
            </a:pPr>
            <a:r>
              <a:rPr lang="zh-CN" altLang="en-US" sz="1800" b="1" smtClean="0">
                <a:solidFill>
                  <a:srgbClr val="0000FF"/>
                </a:solidFill>
                <a:latin typeface="Times New Roman" panose="02020603050405020304" pitchFamily="18" charset="0"/>
              </a:rPr>
              <a:t>采用倒序排产法</a:t>
            </a:r>
            <a:r>
              <a:rPr lang="zh-CN" altLang="en-US" sz="1800" smtClean="0">
                <a:latin typeface="Times New Roman" panose="02020603050405020304" pitchFamily="18" charset="0"/>
              </a:rPr>
              <a:t>：将</a:t>
            </a:r>
            <a:r>
              <a:rPr lang="en-US" altLang="zh-CN" sz="1800" smtClean="0">
                <a:latin typeface="Times New Roman" panose="02020603050405020304" pitchFamily="18" charset="0"/>
              </a:rPr>
              <a:t>MRP</a:t>
            </a:r>
            <a:r>
              <a:rPr lang="zh-CN" altLang="en-US" sz="1800" smtClean="0">
                <a:latin typeface="Times New Roman" panose="02020603050405020304" pitchFamily="18" charset="0"/>
              </a:rPr>
              <a:t>确定的订单完成时间作为起点，然后安排各道工序，找出各道工序的开工日期。</a:t>
            </a:r>
          </a:p>
          <a:p>
            <a:pPr lvl="3" eaLnBrk="1" hangingPunct="1">
              <a:lnSpc>
                <a:spcPct val="140000"/>
              </a:lnSpc>
              <a:spcBef>
                <a:spcPct val="0"/>
              </a:spcBef>
              <a:buClr>
                <a:schemeClr val="tx1"/>
              </a:buClr>
              <a:buFont typeface="Marlett" pitchFamily="2" charset="2"/>
              <a:buChar char="2"/>
            </a:pPr>
            <a:r>
              <a:rPr lang="zh-CN" altLang="en-US" sz="1800" b="1" smtClean="0">
                <a:solidFill>
                  <a:srgbClr val="0000FF"/>
                </a:solidFill>
                <a:latin typeface="Times New Roman" panose="02020603050405020304" pitchFamily="18" charset="0"/>
              </a:rPr>
              <a:t>工序和工序间隔时间</a:t>
            </a:r>
            <a:r>
              <a:rPr lang="zh-CN" altLang="en-US" sz="1800" smtClean="0">
                <a:latin typeface="Times New Roman" panose="02020603050405020304" pitchFamily="18" charset="0"/>
              </a:rPr>
              <a:t>：</a:t>
            </a:r>
          </a:p>
        </p:txBody>
      </p:sp>
      <p:sp>
        <p:nvSpPr>
          <p:cNvPr id="3789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29397" name="Object 21"/>
          <p:cNvGraphicFramePr>
            <a:graphicFrameLocks noGrp="1" noChangeAspect="1"/>
          </p:cNvGraphicFramePr>
          <p:nvPr>
            <p:ph sz="half" idx="2"/>
          </p:nvPr>
        </p:nvGraphicFramePr>
        <p:xfrm>
          <a:off x="533400" y="5029200"/>
          <a:ext cx="8077200" cy="1695450"/>
        </p:xfrm>
        <a:graphic>
          <a:graphicData uri="http://schemas.openxmlformats.org/presentationml/2006/ole">
            <mc:AlternateContent xmlns:mc="http://schemas.openxmlformats.org/markup-compatibility/2006">
              <mc:Choice xmlns:v="urn:schemas-microsoft-com:vml" Requires="v">
                <p:oleObj spid="_x0000_s37904" name="Visio" r:id="rId3" imgW="5539740" imgH="1162507" progId="Visio.Drawing.11">
                  <p:embed/>
                </p:oleObj>
              </mc:Choice>
              <mc:Fallback>
                <p:oleObj name="Visio" r:id="rId3" imgW="5539740" imgH="1162507" progId="Visio.Drawing.11">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029200"/>
                        <a:ext cx="8077200" cy="16954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cmpd="sng"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3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3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3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93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93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04800" y="609600"/>
            <a:ext cx="8229600" cy="6858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6.1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能力需求计划层次</a:t>
            </a:r>
          </a:p>
        </p:txBody>
      </p:sp>
      <p:sp>
        <p:nvSpPr>
          <p:cNvPr id="154627" name="Rectangle 3"/>
          <p:cNvSpPr>
            <a:spLocks noGrp="1" noChangeArrowheads="1"/>
          </p:cNvSpPr>
          <p:nvPr>
            <p:ph type="body" sz="half" idx="1"/>
          </p:nvPr>
        </p:nvSpPr>
        <p:spPr>
          <a:xfrm>
            <a:off x="457200" y="1600200"/>
            <a:ext cx="8382000" cy="1905000"/>
          </a:xfrm>
        </p:spPr>
        <p:txBody>
          <a:bodyPr/>
          <a:lstStyle/>
          <a:p>
            <a:pPr eaLnBrk="1" hangingPunct="1">
              <a:lnSpc>
                <a:spcPct val="150000"/>
              </a:lnSpc>
              <a:spcBef>
                <a:spcPct val="0"/>
              </a:spcBef>
              <a:buClr>
                <a:schemeClr val="tx1"/>
              </a:buClr>
              <a:buFont typeface="Marlett" pitchFamily="2" charset="2"/>
              <a:buChar char="2"/>
              <a:defRPr/>
            </a:pPr>
            <a:r>
              <a:rPr lang="zh-CN" altLang="en-US" sz="2000" b="1" smtClean="0">
                <a:effectLst>
                  <a:outerShdw blurRad="38100" dist="38100" dir="2700000" algn="tl">
                    <a:srgbClr val="C0C0C0"/>
                  </a:outerShdw>
                </a:effectLst>
              </a:rPr>
              <a:t>能力需求计划</a:t>
            </a:r>
            <a:r>
              <a:rPr lang="en-US" altLang="zh-CN" sz="2000" b="1" smtClean="0">
                <a:effectLst>
                  <a:outerShdw blurRad="38100" dist="38100" dir="2700000" algn="tl">
                    <a:srgbClr val="C0C0C0"/>
                  </a:outerShdw>
                </a:effectLst>
              </a:rPr>
              <a:t>(Capacity Requirement Plan)</a:t>
            </a:r>
            <a:r>
              <a:rPr lang="zh-CN" altLang="en-US" sz="2000" smtClean="0"/>
              <a:t>：对生产过程中所需要的能力进行核算，以确定是否有足够的生产能力来满足生产需求的计划方法。</a:t>
            </a:r>
          </a:p>
          <a:p>
            <a:pPr eaLnBrk="1" hangingPunct="1">
              <a:lnSpc>
                <a:spcPct val="150000"/>
              </a:lnSpc>
              <a:spcBef>
                <a:spcPct val="0"/>
              </a:spcBef>
              <a:buClr>
                <a:schemeClr val="tx1"/>
              </a:buClr>
              <a:buFont typeface="Marlett" pitchFamily="2" charset="2"/>
              <a:buChar char="2"/>
              <a:defRPr/>
            </a:pPr>
            <a:r>
              <a:rPr lang="zh-CN" altLang="en-US" sz="2000" b="1" smtClean="0"/>
              <a:t>能力需求计划的层次：</a:t>
            </a:r>
          </a:p>
        </p:txBody>
      </p:sp>
      <p:sp>
        <p:nvSpPr>
          <p:cNvPr id="614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154855" name="Group 231"/>
          <p:cNvGraphicFramePr>
            <a:graphicFrameLocks noGrp="1"/>
          </p:cNvGraphicFramePr>
          <p:nvPr>
            <p:ph sz="half" idx="2"/>
          </p:nvPr>
        </p:nvGraphicFramePr>
        <p:xfrm>
          <a:off x="457200" y="3773488"/>
          <a:ext cx="8305800" cy="2093913"/>
        </p:xfrm>
        <a:graphic>
          <a:graphicData uri="http://schemas.openxmlformats.org/drawingml/2006/table">
            <a:tbl>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能力计划名称</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对应的生产计划</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计划展望期</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计划周期</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计划频度</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使用计算机</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资源需求计划</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生产规划</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长期</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季、月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每月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可用</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粗能力需求计划</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主生产计划</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中长期</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需要时</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用</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细能力需求计划</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物料需求计划</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中期</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月、周</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每周</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用</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生产能力控制</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车间作业管理</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短期</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周、日</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每周</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不用</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4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advAuto="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228600" y="1371600"/>
            <a:ext cx="8458200" cy="5410200"/>
          </a:xfrm>
        </p:spPr>
        <p:txBody>
          <a:bodyPr/>
          <a:lstStyle/>
          <a:p>
            <a:pPr eaLnBrk="1" hangingPunct="1">
              <a:lnSpc>
                <a:spcPct val="150000"/>
              </a:lnSpc>
              <a:spcBef>
                <a:spcPct val="0"/>
              </a:spcBef>
              <a:buClr>
                <a:schemeClr val="tx1"/>
              </a:buClr>
              <a:buFont typeface="Marlett" pitchFamily="2" charset="2"/>
              <a:buChar char="2"/>
            </a:pPr>
            <a:r>
              <a:rPr lang="zh-CN" altLang="en-US" sz="2800" b="1" smtClean="0">
                <a:latin typeface="Times New Roman" panose="02020603050405020304" pitchFamily="18" charset="0"/>
              </a:rPr>
              <a:t>工作中心文件给出了各个工作中心的运输时间和排队时间：</a:t>
            </a:r>
          </a:p>
        </p:txBody>
      </p:sp>
      <p:sp>
        <p:nvSpPr>
          <p:cNvPr id="38915" name="Rectangle 3"/>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32510" name="Group 62"/>
          <p:cNvGraphicFramePr>
            <a:graphicFrameLocks noGrp="1"/>
          </p:cNvGraphicFramePr>
          <p:nvPr/>
        </p:nvGraphicFramePr>
        <p:xfrm>
          <a:off x="276225" y="3116263"/>
          <a:ext cx="8610600" cy="2979739"/>
        </p:xfrm>
        <a:graphic>
          <a:graphicData uri="http://schemas.openxmlformats.org/drawingml/2006/table">
            <a:tbl>
              <a:tblPr/>
              <a:tblGrid>
                <a:gridCol w="2627313">
                  <a:extLst>
                    <a:ext uri="{9D8B030D-6E8A-4147-A177-3AD203B41FA5}">
                      <a16:colId xmlns:a16="http://schemas.microsoft.com/office/drawing/2014/main" val="20000"/>
                    </a:ext>
                  </a:extLst>
                </a:gridCol>
                <a:gridCol w="2987675">
                  <a:extLst>
                    <a:ext uri="{9D8B030D-6E8A-4147-A177-3AD203B41FA5}">
                      <a16:colId xmlns:a16="http://schemas.microsoft.com/office/drawing/2014/main" val="20001"/>
                    </a:ext>
                  </a:extLst>
                </a:gridCol>
                <a:gridCol w="2995612">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工作中心</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排队时间</a:t>
                      </a:r>
                      <a:r>
                        <a:rPr kumimoji="0" lang="en-US" altLang="zh-CN" sz="1800" b="1" i="0" u="none" strike="noStrike" cap="none" normalizeH="0" baseline="0" smtClean="0">
                          <a:ln>
                            <a:noFill/>
                          </a:ln>
                          <a:solidFill>
                            <a:schemeClr val="tx1"/>
                          </a:solidFill>
                          <a:effectLst/>
                          <a:latin typeface="Arial" charset="0"/>
                          <a:ea typeface="宋体" pitchFamily="2" charset="-122"/>
                        </a:rPr>
                        <a:t>(</a:t>
                      </a:r>
                      <a:r>
                        <a:rPr kumimoji="0" lang="zh-CN" altLang="en-US" sz="1800" b="1" i="0" u="none" strike="noStrike" cap="none" normalizeH="0" baseline="0" smtClean="0">
                          <a:ln>
                            <a:noFill/>
                          </a:ln>
                          <a:solidFill>
                            <a:schemeClr val="tx1"/>
                          </a:solidFill>
                          <a:effectLst/>
                          <a:latin typeface="Arial" charset="0"/>
                          <a:ea typeface="宋体" pitchFamily="2" charset="-122"/>
                        </a:rPr>
                        <a:t>天</a:t>
                      </a: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运输时间</a:t>
                      </a:r>
                      <a:r>
                        <a:rPr kumimoji="0" lang="en-US" altLang="zh-CN" sz="1800" b="1" i="0" u="none" strike="noStrike" cap="none" normalizeH="0" baseline="0" smtClean="0">
                          <a:ln>
                            <a:noFill/>
                          </a:ln>
                          <a:solidFill>
                            <a:schemeClr val="tx1"/>
                          </a:solidFill>
                          <a:effectLst/>
                          <a:latin typeface="Arial" charset="0"/>
                          <a:ea typeface="宋体" pitchFamily="2" charset="-122"/>
                        </a:rPr>
                        <a:t>(</a:t>
                      </a:r>
                      <a:r>
                        <a:rPr kumimoji="0" lang="zh-CN" altLang="en-US" sz="1800" b="1" i="0" u="none" strike="noStrike" cap="none" normalizeH="0" baseline="0" smtClean="0">
                          <a:ln>
                            <a:noFill/>
                          </a:ln>
                          <a:solidFill>
                            <a:schemeClr val="tx1"/>
                          </a:solidFill>
                          <a:effectLst/>
                          <a:latin typeface="Arial" charset="0"/>
                          <a:ea typeface="宋体" pitchFamily="2" charset="-122"/>
                        </a:rPr>
                        <a:t>天</a:t>
                      </a: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826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25</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15</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库房</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2508" name="Rectangle 60"/>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50">
                                            <p:txEl>
                                              <p:pRg st="0" end="0"/>
                                            </p:txEl>
                                          </p:spTgt>
                                        </p:tgtEl>
                                        <p:attrNameLst>
                                          <p:attrName>style.visibility</p:attrName>
                                        </p:attrNameLst>
                                      </p:cBhvr>
                                      <p:to>
                                        <p:strVal val="visible"/>
                                      </p:to>
                                    </p:set>
                                    <p:anim calcmode="lin" valueType="num">
                                      <p:cBhvr additive="base">
                                        <p:cTn id="7" dur="500" fill="hold"/>
                                        <p:tgtEl>
                                          <p:spTgt spid="2324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24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2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build="p"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39939" name="Rectangle 3"/>
          <p:cNvSpPr>
            <a:spLocks noGrp="1" noChangeArrowheads="1"/>
          </p:cNvSpPr>
          <p:nvPr>
            <p:ph type="body" sz="half" idx="1"/>
          </p:nvPr>
        </p:nvSpPr>
        <p:spPr>
          <a:xfrm>
            <a:off x="457200" y="1219200"/>
            <a:ext cx="8382000" cy="2057400"/>
          </a:xfrm>
        </p:spPr>
        <p:txBody>
          <a:bodyPr/>
          <a:lstStyle/>
          <a:p>
            <a:pPr eaLnBrk="1" hangingPunct="1">
              <a:lnSpc>
                <a:spcPct val="14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编制示例：</a:t>
            </a:r>
          </a:p>
          <a:p>
            <a:pPr lvl="1" eaLnBrk="1" hangingPunct="1">
              <a:lnSpc>
                <a:spcPct val="140000"/>
              </a:lnSpc>
              <a:spcBef>
                <a:spcPct val="0"/>
              </a:spcBef>
              <a:buClr>
                <a:schemeClr val="tx1"/>
              </a:buClr>
              <a:buFont typeface="Marlett" pitchFamily="2" charset="2"/>
              <a:buChar char="2"/>
            </a:pPr>
            <a:r>
              <a:rPr lang="en-US" altLang="zh-CN" sz="2400" b="1" smtClean="0">
                <a:solidFill>
                  <a:srgbClr val="0000FF"/>
                </a:solidFill>
                <a:latin typeface="Times New Roman" panose="02020603050405020304" pitchFamily="18" charset="0"/>
              </a:rPr>
              <a:t>Step 2. </a:t>
            </a:r>
            <a:r>
              <a:rPr lang="zh-CN" altLang="en-US" sz="2400" b="1" smtClean="0">
                <a:solidFill>
                  <a:srgbClr val="0000FF"/>
                </a:solidFill>
                <a:latin typeface="Times New Roman" panose="02020603050405020304" pitchFamily="18" charset="0"/>
              </a:rPr>
              <a:t>编制工作中心能力需求</a:t>
            </a:r>
          </a:p>
          <a:p>
            <a:pPr lvl="2" eaLnBrk="1" hangingPunct="1">
              <a:lnSpc>
                <a:spcPct val="140000"/>
              </a:lnSpc>
              <a:spcBef>
                <a:spcPct val="0"/>
              </a:spcBef>
              <a:buClr>
                <a:schemeClr val="tx1"/>
              </a:buClr>
              <a:buFont typeface="Marlett" pitchFamily="2" charset="2"/>
              <a:buChar char="2"/>
            </a:pPr>
            <a:r>
              <a:rPr lang="en-US" altLang="zh-CN" sz="2000" b="1" smtClean="0">
                <a:latin typeface="Times New Roman" panose="02020603050405020304" pitchFamily="18" charset="0"/>
              </a:rPr>
              <a:t>4</a:t>
            </a:r>
            <a:r>
              <a:rPr lang="zh-CN" altLang="en-US" sz="2000" b="1" smtClean="0">
                <a:latin typeface="Times New Roman" panose="02020603050405020304" pitchFamily="18" charset="0"/>
              </a:rPr>
              <a:t>、计算每道工序的开工日期和完工日期</a:t>
            </a:r>
          </a:p>
          <a:p>
            <a:pPr lvl="3" eaLnBrk="1" hangingPunct="1">
              <a:lnSpc>
                <a:spcPct val="140000"/>
              </a:lnSpc>
              <a:spcBef>
                <a:spcPct val="0"/>
              </a:spcBef>
              <a:buClr>
                <a:schemeClr val="tx1"/>
              </a:buClr>
              <a:buFont typeface="Marlett" pitchFamily="2" charset="2"/>
              <a:buChar char="2"/>
            </a:pPr>
            <a:r>
              <a:rPr lang="zh-CN" altLang="en-US" sz="1800" smtClean="0"/>
              <a:t>物料</a:t>
            </a:r>
            <a:r>
              <a:rPr lang="en-US" altLang="zh-CN" sz="1800" smtClean="0"/>
              <a:t>C</a:t>
            </a:r>
            <a:r>
              <a:rPr lang="zh-CN" altLang="en-US" sz="1800" smtClean="0"/>
              <a:t>的第一个订单</a:t>
            </a:r>
            <a:r>
              <a:rPr lang="en-US" altLang="zh-CN" sz="1800" smtClean="0"/>
              <a:t>75</a:t>
            </a:r>
            <a:r>
              <a:rPr lang="zh-CN" altLang="en-US" sz="1800" smtClean="0"/>
              <a:t>件工序安排</a:t>
            </a:r>
          </a:p>
        </p:txBody>
      </p:sp>
      <p:sp>
        <p:nvSpPr>
          <p:cNvPr id="3994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39941" name="Object 14"/>
          <p:cNvGraphicFramePr>
            <a:graphicFrameLocks noGrp="1" noChangeAspect="1"/>
          </p:cNvGraphicFramePr>
          <p:nvPr>
            <p:ph sz="half" idx="2"/>
          </p:nvPr>
        </p:nvGraphicFramePr>
        <p:xfrm>
          <a:off x="1409700" y="3200400"/>
          <a:ext cx="6324600" cy="3629025"/>
        </p:xfrm>
        <a:graphic>
          <a:graphicData uri="http://schemas.openxmlformats.org/presentationml/2006/ole">
            <mc:AlternateContent xmlns:mc="http://schemas.openxmlformats.org/markup-compatibility/2006">
              <mc:Choice xmlns:v="urn:schemas-microsoft-com:vml" Requires="v">
                <p:oleObj spid="_x0000_s39952" name="Visio" r:id="rId3" imgW="3948379" imgH="2264969" progId="Visio.Drawing.11">
                  <p:embed/>
                </p:oleObj>
              </mc:Choice>
              <mc:Fallback>
                <p:oleObj name="Visio" r:id="rId3" imgW="3948379" imgH="2264969" progId="Visio.Drawing.11">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3200400"/>
                        <a:ext cx="6324600" cy="36290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cmpd="sng"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6.5 </a:t>
            </a:r>
            <a:r>
              <a:rPr lang="zh-CN" altLang="en-US" sz="36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40963" name="Rectangle 3"/>
          <p:cNvSpPr>
            <a:spLocks noGrp="1" noChangeArrowheads="1"/>
          </p:cNvSpPr>
          <p:nvPr>
            <p:ph type="body" sz="half" idx="1"/>
          </p:nvPr>
        </p:nvSpPr>
        <p:spPr>
          <a:xfrm>
            <a:off x="457200" y="1371600"/>
            <a:ext cx="8382000" cy="2286000"/>
          </a:xfrm>
        </p:spPr>
        <p:txBody>
          <a:bodyPr/>
          <a:lstStyle/>
          <a:p>
            <a:pPr eaLnBrk="1" hangingPunct="1">
              <a:lnSpc>
                <a:spcPct val="14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编制示例：</a:t>
            </a:r>
          </a:p>
          <a:p>
            <a:pPr lvl="1" eaLnBrk="1" hangingPunct="1">
              <a:lnSpc>
                <a:spcPct val="140000"/>
              </a:lnSpc>
              <a:spcBef>
                <a:spcPct val="0"/>
              </a:spcBef>
              <a:buClr>
                <a:schemeClr val="tx1"/>
              </a:buClr>
              <a:buFont typeface="Marlett" pitchFamily="2" charset="2"/>
              <a:buChar char="2"/>
            </a:pPr>
            <a:r>
              <a:rPr lang="en-US" altLang="zh-CN" sz="2400" b="1" smtClean="0">
                <a:solidFill>
                  <a:srgbClr val="0000FF"/>
                </a:solidFill>
                <a:latin typeface="Times New Roman" panose="02020603050405020304" pitchFamily="18" charset="0"/>
              </a:rPr>
              <a:t>Step 2. </a:t>
            </a:r>
            <a:r>
              <a:rPr lang="zh-CN" altLang="en-US" sz="2400" b="1" smtClean="0">
                <a:solidFill>
                  <a:srgbClr val="0000FF"/>
                </a:solidFill>
                <a:latin typeface="Times New Roman" panose="02020603050405020304" pitchFamily="18" charset="0"/>
              </a:rPr>
              <a:t>编制工作中心能力需求</a:t>
            </a:r>
          </a:p>
          <a:p>
            <a:pPr lvl="2" eaLnBrk="1" hangingPunct="1">
              <a:lnSpc>
                <a:spcPct val="140000"/>
              </a:lnSpc>
              <a:spcBef>
                <a:spcPct val="0"/>
              </a:spcBef>
              <a:buClr>
                <a:schemeClr val="tx1"/>
              </a:buClr>
              <a:buFont typeface="Marlett" pitchFamily="2" charset="2"/>
              <a:buChar char="2"/>
            </a:pPr>
            <a:r>
              <a:rPr lang="en-US" altLang="zh-CN" sz="2000" b="1" smtClean="0">
                <a:latin typeface="Times New Roman" panose="02020603050405020304" pitchFamily="18" charset="0"/>
              </a:rPr>
              <a:t>4</a:t>
            </a:r>
            <a:r>
              <a:rPr lang="zh-CN" altLang="en-US" sz="2000" b="1" smtClean="0">
                <a:latin typeface="Times New Roman" panose="02020603050405020304" pitchFamily="18" charset="0"/>
              </a:rPr>
              <a:t>、计算每道工序的开工日期和完工日期</a:t>
            </a:r>
          </a:p>
          <a:p>
            <a:pPr lvl="3" eaLnBrk="1" hangingPunct="1">
              <a:lnSpc>
                <a:spcPct val="140000"/>
              </a:lnSpc>
              <a:spcBef>
                <a:spcPct val="0"/>
              </a:spcBef>
              <a:buClr>
                <a:schemeClr val="tx1"/>
              </a:buClr>
              <a:buFont typeface="Marlett" pitchFamily="2" charset="2"/>
              <a:buChar char="2"/>
            </a:pPr>
            <a:r>
              <a:rPr lang="zh-CN" altLang="en-US" sz="1800" smtClean="0">
                <a:latin typeface="Times New Roman" panose="02020603050405020304" pitchFamily="18" charset="0"/>
              </a:rPr>
              <a:t>物料能力需求计划表</a:t>
            </a:r>
          </a:p>
        </p:txBody>
      </p:sp>
      <p:sp>
        <p:nvSpPr>
          <p:cNvPr id="40964"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33830" name="Group 358"/>
          <p:cNvGraphicFramePr>
            <a:graphicFrameLocks noGrp="1"/>
          </p:cNvGraphicFramePr>
          <p:nvPr>
            <p:ph sz="half" idx="2"/>
            <p:extLst>
              <p:ext uri="{D42A27DB-BD31-4B8C-83A1-F6EECF244321}">
                <p14:modId xmlns:p14="http://schemas.microsoft.com/office/powerpoint/2010/main" val="1776593499"/>
              </p:ext>
            </p:extLst>
          </p:nvPr>
        </p:nvGraphicFramePr>
        <p:xfrm>
          <a:off x="228600" y="3525838"/>
          <a:ext cx="8678863" cy="3255965"/>
        </p:xfrm>
        <a:graphic>
          <a:graphicData uri="http://schemas.openxmlformats.org/drawingml/2006/table">
            <a:tbl>
              <a:tblPr/>
              <a:tblGrid>
                <a:gridCol w="644525">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gridCol w="560388">
                  <a:extLst>
                    <a:ext uri="{9D8B030D-6E8A-4147-A177-3AD203B41FA5}">
                      <a16:colId xmlns:a16="http://schemas.microsoft.com/office/drawing/2014/main" val="20002"/>
                    </a:ext>
                  </a:extLst>
                </a:gridCol>
                <a:gridCol w="642937">
                  <a:extLst>
                    <a:ext uri="{9D8B030D-6E8A-4147-A177-3AD203B41FA5}">
                      <a16:colId xmlns:a16="http://schemas.microsoft.com/office/drawing/2014/main" val="20003"/>
                    </a:ext>
                  </a:extLst>
                </a:gridCol>
                <a:gridCol w="646113">
                  <a:extLst>
                    <a:ext uri="{9D8B030D-6E8A-4147-A177-3AD203B41FA5}">
                      <a16:colId xmlns:a16="http://schemas.microsoft.com/office/drawing/2014/main" val="20004"/>
                    </a:ext>
                  </a:extLst>
                </a:gridCol>
                <a:gridCol w="642937">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644525">
                  <a:extLst>
                    <a:ext uri="{9D8B030D-6E8A-4147-A177-3AD203B41FA5}">
                      <a16:colId xmlns:a16="http://schemas.microsoft.com/office/drawing/2014/main" val="20007"/>
                    </a:ext>
                  </a:extLst>
                </a:gridCol>
                <a:gridCol w="642938">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gridCol w="642937">
                  <a:extLst>
                    <a:ext uri="{9D8B030D-6E8A-4147-A177-3AD203B41FA5}">
                      <a16:colId xmlns:a16="http://schemas.microsoft.com/office/drawing/2014/main" val="20010"/>
                    </a:ext>
                  </a:extLst>
                </a:gridCol>
                <a:gridCol w="642938">
                  <a:extLst>
                    <a:ext uri="{9D8B030D-6E8A-4147-A177-3AD203B41FA5}">
                      <a16:colId xmlns:a16="http://schemas.microsoft.com/office/drawing/2014/main" val="20011"/>
                    </a:ext>
                  </a:extLst>
                </a:gridCol>
                <a:gridCol w="644525">
                  <a:extLst>
                    <a:ext uri="{9D8B030D-6E8A-4147-A177-3AD203B41FA5}">
                      <a16:colId xmlns:a16="http://schemas.microsoft.com/office/drawing/2014/main" val="20012"/>
                    </a:ext>
                  </a:extLst>
                </a:gridCol>
              </a:tblGrid>
              <a:tr h="42068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物料</a:t>
                      </a: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工作中心</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拖期</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4</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6</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7</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10</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a:t>
                      </a: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WC-30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2.65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2.65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3.10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3.10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3.10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2.65</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B</a:t>
                      </a: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WC-25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2.56</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2.68</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3.88</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3.58</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C</a:t>
                      </a: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WC-20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6.35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6.70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9.50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8.80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WC-15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12.1</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12.8</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18.4</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17.0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E</a:t>
                      </a: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WC-15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bg1"/>
                          </a:solidFill>
                          <a:effectLst/>
                          <a:latin typeface="Arial" charset="0"/>
                          <a:ea typeface="宋体" pitchFamily="2" charset="-122"/>
                        </a:rPr>
                        <a:t>20.72</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30.08</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WC-10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9.21</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13.17</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F</a:t>
                      </a:r>
                    </a:p>
                  </a:txBody>
                  <a:tcPr marL="36000" marR="36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WC-10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9.65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9.65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9.65</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3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304800" y="685800"/>
            <a:ext cx="8229600" cy="609600"/>
          </a:xfrm>
        </p:spPr>
        <p:txBody>
          <a:bodyPr/>
          <a:lstStyle/>
          <a:p>
            <a:pPr eaLnBrk="1" hangingPunct="1">
              <a:defRPr/>
            </a:pPr>
            <a:r>
              <a:rPr lang="en-US" altLang="zh-CN" sz="4000" b="1" dirty="0" smtClean="0">
                <a:solidFill>
                  <a:srgbClr val="FF0000"/>
                </a:solidFill>
                <a:effectLst>
                  <a:outerShdw blurRad="38100" dist="38100" dir="2700000" algn="tl">
                    <a:srgbClr val="C0C0C0"/>
                  </a:outerShdw>
                </a:effectLst>
                <a:latin typeface="Times New Roman" pitchFamily="18" charset="0"/>
              </a:rPr>
              <a:t>6.5 </a:t>
            </a:r>
            <a:r>
              <a:rPr lang="zh-CN" altLang="en-US" sz="40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41987" name="Rectangle 3"/>
          <p:cNvSpPr>
            <a:spLocks noGrp="1" noChangeArrowheads="1"/>
          </p:cNvSpPr>
          <p:nvPr>
            <p:ph type="body" sz="half" idx="1"/>
          </p:nvPr>
        </p:nvSpPr>
        <p:spPr>
          <a:xfrm>
            <a:off x="457200" y="1371600"/>
            <a:ext cx="8382000" cy="2286000"/>
          </a:xfrm>
        </p:spPr>
        <p:txBody>
          <a:bodyPr/>
          <a:lstStyle/>
          <a:p>
            <a:pPr eaLnBrk="1" hangingPunct="1">
              <a:lnSpc>
                <a:spcPct val="14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编制示例：</a:t>
            </a:r>
          </a:p>
          <a:p>
            <a:pPr lvl="1" eaLnBrk="1" hangingPunct="1">
              <a:lnSpc>
                <a:spcPct val="140000"/>
              </a:lnSpc>
              <a:spcBef>
                <a:spcPct val="0"/>
              </a:spcBef>
              <a:buClr>
                <a:schemeClr val="tx1"/>
              </a:buClr>
              <a:buFont typeface="Marlett" pitchFamily="2" charset="2"/>
              <a:buChar char="2"/>
            </a:pPr>
            <a:r>
              <a:rPr lang="en-US" altLang="zh-CN" sz="2400" b="1" smtClean="0">
                <a:solidFill>
                  <a:srgbClr val="0000FF"/>
                </a:solidFill>
                <a:latin typeface="Times New Roman" panose="02020603050405020304" pitchFamily="18" charset="0"/>
              </a:rPr>
              <a:t>Step 2. </a:t>
            </a:r>
            <a:r>
              <a:rPr lang="zh-CN" altLang="en-US" sz="2400" b="1" smtClean="0">
                <a:solidFill>
                  <a:srgbClr val="0000FF"/>
                </a:solidFill>
                <a:latin typeface="Times New Roman" panose="02020603050405020304" pitchFamily="18" charset="0"/>
              </a:rPr>
              <a:t>编制工作中心能力需求</a:t>
            </a:r>
          </a:p>
          <a:p>
            <a:pPr lvl="2" eaLnBrk="1" hangingPunct="1">
              <a:lnSpc>
                <a:spcPct val="150000"/>
              </a:lnSpc>
              <a:spcBef>
                <a:spcPct val="0"/>
              </a:spcBef>
              <a:buClr>
                <a:schemeClr val="tx1"/>
              </a:buClr>
              <a:buFont typeface="Marlett" pitchFamily="2" charset="2"/>
              <a:buChar char="2"/>
            </a:pPr>
            <a:r>
              <a:rPr lang="en-US" altLang="zh-CN" sz="2000" b="1" smtClean="0">
                <a:latin typeface="Times New Roman" panose="02020603050405020304" pitchFamily="18" charset="0"/>
              </a:rPr>
              <a:t>5</a:t>
            </a:r>
            <a:r>
              <a:rPr lang="zh-CN" altLang="en-US" sz="2000" b="1" smtClean="0">
                <a:latin typeface="Times New Roman" panose="02020603050405020304" pitchFamily="18" charset="0"/>
              </a:rPr>
              <a:t>、按时间周期计算每个工作中心的负荷</a:t>
            </a:r>
          </a:p>
        </p:txBody>
      </p:sp>
      <p:sp>
        <p:nvSpPr>
          <p:cNvPr id="4198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7" name="Group 168"/>
          <p:cNvGraphicFramePr>
            <a:graphicFrameLocks noGrp="1"/>
          </p:cNvGraphicFramePr>
          <p:nvPr>
            <p:ph sz="half" idx="2"/>
            <p:extLst>
              <p:ext uri="{D42A27DB-BD31-4B8C-83A1-F6EECF244321}">
                <p14:modId xmlns:p14="http://schemas.microsoft.com/office/powerpoint/2010/main" val="1327404074"/>
              </p:ext>
            </p:extLst>
          </p:nvPr>
        </p:nvGraphicFramePr>
        <p:xfrm>
          <a:off x="576263" y="3363913"/>
          <a:ext cx="8034337" cy="2884486"/>
        </p:xfrm>
        <a:graphic>
          <a:graphicData uri="http://schemas.openxmlformats.org/drawingml/2006/table">
            <a:tbl>
              <a:tblPr/>
              <a:tblGrid>
                <a:gridCol w="949325">
                  <a:extLst>
                    <a:ext uri="{9D8B030D-6E8A-4147-A177-3AD203B41FA5}">
                      <a16:colId xmlns:a16="http://schemas.microsoft.com/office/drawing/2014/main" val="20000"/>
                    </a:ext>
                  </a:extLst>
                </a:gridCol>
                <a:gridCol w="642937">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646112">
                  <a:extLst>
                    <a:ext uri="{9D8B030D-6E8A-4147-A177-3AD203B41FA5}">
                      <a16:colId xmlns:a16="http://schemas.microsoft.com/office/drawing/2014/main" val="20003"/>
                    </a:ext>
                  </a:extLst>
                </a:gridCol>
                <a:gridCol w="642938">
                  <a:extLst>
                    <a:ext uri="{9D8B030D-6E8A-4147-A177-3AD203B41FA5}">
                      <a16:colId xmlns:a16="http://schemas.microsoft.com/office/drawing/2014/main" val="20004"/>
                    </a:ext>
                  </a:extLst>
                </a:gridCol>
                <a:gridCol w="644525">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642937">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2938">
                  <a:extLst>
                    <a:ext uri="{9D8B030D-6E8A-4147-A177-3AD203B41FA5}">
                      <a16:colId xmlns:a16="http://schemas.microsoft.com/office/drawing/2014/main" val="20009"/>
                    </a:ext>
                  </a:extLst>
                </a:gridCol>
                <a:gridCol w="642937">
                  <a:extLst>
                    <a:ext uri="{9D8B030D-6E8A-4147-A177-3AD203B41FA5}">
                      <a16:colId xmlns:a16="http://schemas.microsoft.com/office/drawing/2014/main" val="20010"/>
                    </a:ext>
                  </a:extLst>
                </a:gridCol>
                <a:gridCol w="644525">
                  <a:extLst>
                    <a:ext uri="{9D8B030D-6E8A-4147-A177-3AD203B41FA5}">
                      <a16:colId xmlns:a16="http://schemas.microsoft.com/office/drawing/2014/main" val="20011"/>
                    </a:ext>
                  </a:extLst>
                </a:gridCol>
              </a:tblGrid>
              <a:tr h="69709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工作</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中心</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拖期</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6</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9</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10</a:t>
                      </a: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46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WC-30</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2.65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2.65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2.20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3.10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3.10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3.10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2.65</a:t>
                      </a: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5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WC-25</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2.56</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2.68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3.88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3.58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5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WC-20</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6.35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6.70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9.50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8.80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28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WC-15</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32.82</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12.8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48.48</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17.0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43335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WC-10</a:t>
                      </a:r>
                    </a:p>
                  </a:txBody>
                  <a:tcPr marL="36000" marR="36000" marT="46796" marB="4679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9.21</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9.65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13.17</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9.65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9.65</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96" marB="4679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304800" y="685800"/>
            <a:ext cx="8229600" cy="609600"/>
          </a:xfrm>
        </p:spPr>
        <p:txBody>
          <a:bodyPr/>
          <a:lstStyle/>
          <a:p>
            <a:pPr eaLnBrk="1" hangingPunct="1">
              <a:defRPr/>
            </a:pPr>
            <a:r>
              <a:rPr lang="en-US" altLang="zh-CN" sz="4000" b="1" dirty="0" smtClean="0">
                <a:solidFill>
                  <a:srgbClr val="FF0000"/>
                </a:solidFill>
                <a:effectLst>
                  <a:outerShdw blurRad="38100" dist="38100" dir="2700000" algn="tl">
                    <a:srgbClr val="C0C0C0"/>
                  </a:outerShdw>
                </a:effectLst>
                <a:latin typeface="Times New Roman" pitchFamily="18" charset="0"/>
              </a:rPr>
              <a:t>6.5 </a:t>
            </a:r>
            <a:r>
              <a:rPr lang="zh-CN" altLang="en-US" sz="40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43011" name="Rectangle 3"/>
          <p:cNvSpPr>
            <a:spLocks noGrp="1" noChangeArrowheads="1"/>
          </p:cNvSpPr>
          <p:nvPr>
            <p:ph type="body" sz="half" idx="1"/>
          </p:nvPr>
        </p:nvSpPr>
        <p:spPr>
          <a:xfrm>
            <a:off x="457200" y="1371600"/>
            <a:ext cx="8382000" cy="2286000"/>
          </a:xfrm>
        </p:spPr>
        <p:txBody>
          <a:bodyPr/>
          <a:lstStyle/>
          <a:p>
            <a:pPr eaLnBrk="1" hangingPunct="1">
              <a:lnSpc>
                <a:spcPct val="140000"/>
              </a:lnSpc>
              <a:spcBef>
                <a:spcPct val="0"/>
              </a:spcBef>
              <a:buClr>
                <a:schemeClr val="tx1"/>
              </a:buClr>
              <a:buFont typeface="Marlett" pitchFamily="2" charset="2"/>
              <a:buChar char="2"/>
            </a:pPr>
            <a:r>
              <a:rPr lang="en-US" altLang="zh-CN" sz="2800" b="1" smtClean="0">
                <a:latin typeface="Times New Roman" panose="02020603050405020304" pitchFamily="18" charset="0"/>
              </a:rPr>
              <a:t>CRP</a:t>
            </a:r>
            <a:r>
              <a:rPr lang="zh-CN" altLang="en-US" sz="2800" b="1" smtClean="0">
                <a:latin typeface="Times New Roman" panose="02020603050405020304" pitchFamily="18" charset="0"/>
              </a:rPr>
              <a:t>编制示例：</a:t>
            </a:r>
          </a:p>
          <a:p>
            <a:pPr lvl="1" eaLnBrk="1" hangingPunct="1">
              <a:lnSpc>
                <a:spcPct val="140000"/>
              </a:lnSpc>
              <a:spcBef>
                <a:spcPct val="0"/>
              </a:spcBef>
              <a:buClr>
                <a:schemeClr val="tx1"/>
              </a:buClr>
              <a:buFont typeface="Marlett" pitchFamily="2" charset="2"/>
              <a:buChar char="2"/>
            </a:pPr>
            <a:r>
              <a:rPr lang="en-US" altLang="zh-CN" sz="2400" b="1" smtClean="0">
                <a:solidFill>
                  <a:srgbClr val="0000FF"/>
                </a:solidFill>
                <a:latin typeface="Times New Roman" panose="02020603050405020304" pitchFamily="18" charset="0"/>
              </a:rPr>
              <a:t>Step 2. </a:t>
            </a:r>
            <a:r>
              <a:rPr lang="zh-CN" altLang="en-US" sz="2400" b="1" smtClean="0">
                <a:solidFill>
                  <a:srgbClr val="0000FF"/>
                </a:solidFill>
                <a:latin typeface="Times New Roman" panose="02020603050405020304" pitchFamily="18" charset="0"/>
              </a:rPr>
              <a:t>编制工作中心能力需求</a:t>
            </a:r>
          </a:p>
          <a:p>
            <a:pPr lvl="2" eaLnBrk="1" hangingPunct="1">
              <a:lnSpc>
                <a:spcPct val="150000"/>
              </a:lnSpc>
              <a:spcBef>
                <a:spcPct val="0"/>
              </a:spcBef>
              <a:buClr>
                <a:schemeClr val="tx1"/>
              </a:buClr>
              <a:buFont typeface="Marlett" pitchFamily="2" charset="2"/>
              <a:buChar char="2"/>
            </a:pPr>
            <a:r>
              <a:rPr lang="en-US" altLang="zh-CN" sz="2000" b="1" smtClean="0">
                <a:latin typeface="Times New Roman" panose="02020603050405020304" pitchFamily="18" charset="0"/>
              </a:rPr>
              <a:t>5</a:t>
            </a:r>
            <a:r>
              <a:rPr lang="zh-CN" altLang="en-US" sz="2000" b="1" smtClean="0">
                <a:latin typeface="Times New Roman" panose="02020603050405020304" pitchFamily="18" charset="0"/>
              </a:rPr>
              <a:t>、按时间周期计算每个工作中心的负荷</a:t>
            </a:r>
          </a:p>
          <a:p>
            <a:pPr lvl="3" eaLnBrk="1" hangingPunct="1">
              <a:lnSpc>
                <a:spcPct val="150000"/>
              </a:lnSpc>
              <a:spcBef>
                <a:spcPct val="0"/>
              </a:spcBef>
              <a:buClr>
                <a:schemeClr val="tx1"/>
              </a:buClr>
              <a:buFont typeface="Marlett" pitchFamily="2" charset="2"/>
              <a:buChar char="2"/>
            </a:pPr>
            <a:r>
              <a:rPr lang="en-US" altLang="zh-CN" sz="1800" b="1" smtClean="0">
                <a:latin typeface="Times New Roman" panose="02020603050405020304" pitchFamily="18" charset="0"/>
              </a:rPr>
              <a:t>WC-15</a:t>
            </a:r>
            <a:r>
              <a:rPr lang="zh-CN" altLang="en-US" sz="1800" b="1" smtClean="0">
                <a:latin typeface="Times New Roman" panose="02020603050405020304" pitchFamily="18" charset="0"/>
              </a:rPr>
              <a:t>的能力计划比较</a:t>
            </a:r>
          </a:p>
        </p:txBody>
      </p:sp>
      <p:sp>
        <p:nvSpPr>
          <p:cNvPr id="4301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7" name="Group 471"/>
          <p:cNvGraphicFramePr>
            <a:graphicFrameLocks noGrp="1"/>
          </p:cNvGraphicFramePr>
          <p:nvPr>
            <p:ph sz="half" idx="2"/>
          </p:nvPr>
        </p:nvGraphicFramePr>
        <p:xfrm>
          <a:off x="93663" y="3602038"/>
          <a:ext cx="8983662" cy="2036764"/>
        </p:xfrm>
        <a:graphic>
          <a:graphicData uri="http://schemas.openxmlformats.org/drawingml/2006/table">
            <a:tbl>
              <a:tblPr/>
              <a:tblGrid>
                <a:gridCol w="1143000">
                  <a:extLst>
                    <a:ext uri="{9D8B030D-6E8A-4147-A177-3AD203B41FA5}">
                      <a16:colId xmlns:a16="http://schemas.microsoft.com/office/drawing/2014/main" val="20000"/>
                    </a:ext>
                  </a:extLst>
                </a:gridCol>
                <a:gridCol w="755650">
                  <a:extLst>
                    <a:ext uri="{9D8B030D-6E8A-4147-A177-3AD203B41FA5}">
                      <a16:colId xmlns:a16="http://schemas.microsoft.com/office/drawing/2014/main" val="20001"/>
                    </a:ext>
                  </a:extLst>
                </a:gridCol>
                <a:gridCol w="642937">
                  <a:extLst>
                    <a:ext uri="{9D8B030D-6E8A-4147-A177-3AD203B41FA5}">
                      <a16:colId xmlns:a16="http://schemas.microsoft.com/office/drawing/2014/main" val="20002"/>
                    </a:ext>
                  </a:extLst>
                </a:gridCol>
                <a:gridCol w="642938">
                  <a:extLst>
                    <a:ext uri="{9D8B030D-6E8A-4147-A177-3AD203B41FA5}">
                      <a16:colId xmlns:a16="http://schemas.microsoft.com/office/drawing/2014/main" val="20003"/>
                    </a:ext>
                  </a:extLst>
                </a:gridCol>
                <a:gridCol w="646112">
                  <a:extLst>
                    <a:ext uri="{9D8B030D-6E8A-4147-A177-3AD203B41FA5}">
                      <a16:colId xmlns:a16="http://schemas.microsoft.com/office/drawing/2014/main" val="20004"/>
                    </a:ext>
                  </a:extLst>
                </a:gridCol>
                <a:gridCol w="642938">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644525">
                  <a:extLst>
                    <a:ext uri="{9D8B030D-6E8A-4147-A177-3AD203B41FA5}">
                      <a16:colId xmlns:a16="http://schemas.microsoft.com/office/drawing/2014/main" val="20007"/>
                    </a:ext>
                  </a:extLst>
                </a:gridCol>
                <a:gridCol w="642937">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gridCol w="642938">
                  <a:extLst>
                    <a:ext uri="{9D8B030D-6E8A-4147-A177-3AD203B41FA5}">
                      <a16:colId xmlns:a16="http://schemas.microsoft.com/office/drawing/2014/main" val="20010"/>
                    </a:ext>
                  </a:extLst>
                </a:gridCol>
                <a:gridCol w="642937">
                  <a:extLst>
                    <a:ext uri="{9D8B030D-6E8A-4147-A177-3AD203B41FA5}">
                      <a16:colId xmlns:a16="http://schemas.microsoft.com/office/drawing/2014/main" val="20011"/>
                    </a:ext>
                  </a:extLst>
                </a:gridCol>
                <a:gridCol w="644525">
                  <a:extLst>
                    <a:ext uri="{9D8B030D-6E8A-4147-A177-3AD203B41FA5}">
                      <a16:colId xmlns:a16="http://schemas.microsoft.com/office/drawing/2014/main" val="20012"/>
                    </a:ext>
                  </a:extLst>
                </a:gridCol>
              </a:tblGrid>
              <a:tr h="58123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方法</a:t>
                      </a:r>
                    </a:p>
                  </a:txBody>
                  <a:tcPr marL="36000" marR="36000" marT="46777" marB="46777"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拖期</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4</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6</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7</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总工时</a:t>
                      </a:r>
                    </a:p>
                  </a:txBody>
                  <a:tcPr marL="36000" marR="36000" marT="46777" marB="46777"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43318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资源清单法</a:t>
                      </a:r>
                    </a:p>
                  </a:txBody>
                  <a:tcPr marL="36000" marR="36000" marT="46777" marB="4677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14.74</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14.74</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17.69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17.69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17.69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14.74</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rgbClr val="FF0000"/>
                          </a:solidFill>
                          <a:effectLst/>
                          <a:latin typeface="Arial" charset="0"/>
                          <a:ea typeface="宋体" pitchFamily="2" charset="-122"/>
                        </a:rPr>
                        <a:t>144.45</a:t>
                      </a:r>
                    </a:p>
                  </a:txBody>
                  <a:tcPr marL="36000" marR="36000" marT="46777" marB="4677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23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分时间周期资源清单法</a:t>
                      </a:r>
                    </a:p>
                  </a:txBody>
                  <a:tcPr marL="36000" marR="36000" marT="46777" marB="4677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29.48</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11.79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17.69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17.69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17.69</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14.74</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smtClean="0">
                          <a:ln>
                            <a:noFill/>
                          </a:ln>
                          <a:solidFill>
                            <a:srgbClr val="FF0000"/>
                          </a:solidFill>
                          <a:effectLst/>
                          <a:latin typeface="Arial" charset="0"/>
                          <a:ea typeface="宋体" pitchFamily="2" charset="-122"/>
                        </a:rPr>
                        <a:t>144.45</a:t>
                      </a:r>
                    </a:p>
                  </a:txBody>
                  <a:tcPr marL="36000" marR="36000" marT="46777" marB="4677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11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CRP</a:t>
                      </a:r>
                    </a:p>
                  </a:txBody>
                  <a:tcPr marL="36000" marR="36000" marT="46777" marB="4677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32.82</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12.8</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48. 48</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17.0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0</a:t>
                      </a:r>
                    </a:p>
                  </a:txBody>
                  <a:tcPr marL="36000" marR="36000" marT="46777" marB="467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400" b="1" i="0" u="none" strike="noStrike" cap="none" normalizeH="0" baseline="0" dirty="0" smtClean="0">
                          <a:ln>
                            <a:noFill/>
                          </a:ln>
                          <a:solidFill>
                            <a:srgbClr val="FF0000"/>
                          </a:solidFill>
                          <a:effectLst/>
                          <a:latin typeface="Arial" charset="0"/>
                          <a:ea typeface="宋体" pitchFamily="2" charset="-122"/>
                        </a:rPr>
                        <a:t>111.10</a:t>
                      </a:r>
                    </a:p>
                  </a:txBody>
                  <a:tcPr marL="36000" marR="36000" marT="46777" marB="4677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04800" y="685800"/>
            <a:ext cx="8229600" cy="609600"/>
          </a:xfrm>
        </p:spPr>
        <p:txBody>
          <a:bodyPr/>
          <a:lstStyle/>
          <a:p>
            <a:pPr eaLnBrk="1" hangingPunct="1">
              <a:defRPr/>
            </a:pPr>
            <a:r>
              <a:rPr lang="en-US" altLang="zh-CN" sz="4000" b="1" dirty="0" smtClean="0">
                <a:solidFill>
                  <a:srgbClr val="FF0000"/>
                </a:solidFill>
                <a:effectLst>
                  <a:outerShdw blurRad="38100" dist="38100" dir="2700000" algn="tl">
                    <a:srgbClr val="C0C0C0"/>
                  </a:outerShdw>
                </a:effectLst>
                <a:latin typeface="Times New Roman" pitchFamily="18" charset="0"/>
              </a:rPr>
              <a:t>6.5 </a:t>
            </a:r>
            <a:r>
              <a:rPr lang="zh-CN" altLang="en-US" sz="40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35523" name="Rectangle 3"/>
          <p:cNvSpPr>
            <a:spLocks noGrp="1" noChangeArrowheads="1"/>
          </p:cNvSpPr>
          <p:nvPr>
            <p:ph type="body" sz="half" idx="1"/>
          </p:nvPr>
        </p:nvSpPr>
        <p:spPr>
          <a:xfrm>
            <a:off x="457200" y="1371600"/>
            <a:ext cx="8382000" cy="2057400"/>
          </a:xfrm>
        </p:spPr>
        <p:txBody>
          <a:bodyPr/>
          <a:lstStyle/>
          <a:p>
            <a:pPr eaLnBrk="1" hangingPunct="1">
              <a:lnSpc>
                <a:spcPct val="140000"/>
              </a:lnSpc>
              <a:spcBef>
                <a:spcPct val="0"/>
              </a:spcBef>
              <a:buClr>
                <a:schemeClr val="tx1"/>
              </a:buClr>
              <a:buFont typeface="Marlett" pitchFamily="2" charset="2"/>
              <a:buChar char="2"/>
            </a:pPr>
            <a:r>
              <a:rPr lang="en-US" altLang="zh-CN" sz="2800" b="1" dirty="0" smtClean="0">
                <a:latin typeface="Times New Roman" panose="02020603050405020304" pitchFamily="18" charset="0"/>
              </a:rPr>
              <a:t>CRP</a:t>
            </a:r>
            <a:r>
              <a:rPr lang="zh-CN" altLang="en-US" sz="2800" b="1" dirty="0" smtClean="0">
                <a:latin typeface="Times New Roman" panose="02020603050405020304" pitchFamily="18" charset="0"/>
              </a:rPr>
              <a:t>编制示例：</a:t>
            </a:r>
          </a:p>
          <a:p>
            <a:pPr lvl="1" eaLnBrk="1" hangingPunct="1">
              <a:lnSpc>
                <a:spcPct val="150000"/>
              </a:lnSpc>
              <a:spcBef>
                <a:spcPct val="0"/>
              </a:spcBef>
              <a:buClr>
                <a:schemeClr val="tx1"/>
              </a:buClr>
              <a:buFont typeface="Marlett" pitchFamily="2" charset="2"/>
              <a:buChar char="2"/>
            </a:pPr>
            <a:r>
              <a:rPr lang="en-US" altLang="zh-CN" sz="2400" b="1" dirty="0" smtClean="0">
                <a:solidFill>
                  <a:srgbClr val="0000FF"/>
                </a:solidFill>
                <a:latin typeface="Times New Roman" panose="02020603050405020304" pitchFamily="18" charset="0"/>
              </a:rPr>
              <a:t>Step 3. </a:t>
            </a:r>
            <a:r>
              <a:rPr lang="zh-CN" altLang="en-US" sz="2400" b="1" dirty="0" smtClean="0">
                <a:solidFill>
                  <a:srgbClr val="0000FF"/>
                </a:solidFill>
                <a:latin typeface="Times New Roman" panose="02020603050405020304" pitchFamily="18" charset="0"/>
              </a:rPr>
              <a:t>绘制能力负荷图</a:t>
            </a:r>
          </a:p>
          <a:p>
            <a:pPr lvl="1" eaLnBrk="1" hangingPunct="1">
              <a:lnSpc>
                <a:spcPct val="150000"/>
              </a:lnSpc>
              <a:spcBef>
                <a:spcPct val="0"/>
              </a:spcBef>
              <a:buClr>
                <a:schemeClr val="tx1"/>
              </a:buClr>
              <a:buFont typeface="Marlett" pitchFamily="2" charset="2"/>
              <a:buChar char="2"/>
            </a:pPr>
            <a:r>
              <a:rPr lang="en-US" altLang="zh-CN" sz="2400" b="1" dirty="0" smtClean="0">
                <a:solidFill>
                  <a:srgbClr val="0000FF"/>
                </a:solidFill>
                <a:latin typeface="Times New Roman" panose="02020603050405020304" pitchFamily="18" charset="0"/>
              </a:rPr>
              <a:t>Step 4. </a:t>
            </a:r>
            <a:r>
              <a:rPr lang="zh-CN" altLang="en-US" sz="2400" b="1" dirty="0" smtClean="0">
                <a:solidFill>
                  <a:srgbClr val="0000FF"/>
                </a:solidFill>
                <a:latin typeface="Times New Roman" panose="02020603050405020304" pitchFamily="18" charset="0"/>
              </a:rPr>
              <a:t>能力分析与控制</a:t>
            </a:r>
          </a:p>
        </p:txBody>
      </p:sp>
      <p:sp>
        <p:nvSpPr>
          <p:cNvPr id="44036"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235533" name="Object 13"/>
          <p:cNvGraphicFramePr>
            <a:graphicFrameLocks noGrp="1" noChangeAspect="1"/>
          </p:cNvGraphicFramePr>
          <p:nvPr>
            <p:ph sz="half" idx="2"/>
          </p:nvPr>
        </p:nvGraphicFramePr>
        <p:xfrm>
          <a:off x="1066800" y="3276600"/>
          <a:ext cx="6477000" cy="3657600"/>
        </p:xfrm>
        <a:graphic>
          <a:graphicData uri="http://schemas.openxmlformats.org/presentationml/2006/ole">
            <mc:AlternateContent xmlns:mc="http://schemas.openxmlformats.org/markup-compatibility/2006">
              <mc:Choice xmlns:v="urn:schemas-microsoft-com:vml" Requires="v">
                <p:oleObj spid="_x0000_s44051" name="图表" r:id="rId3" imgW="5010302" imgH="3133649" progId="Excel.Chart.8">
                  <p:embed/>
                </p:oleObj>
              </mc:Choice>
              <mc:Fallback>
                <p:oleObj name="图表" r:id="rId3" imgW="5010302" imgH="3133649" progId="Excel.Chart.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276600"/>
                        <a:ext cx="6477000" cy="3657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cmpd="sng"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538" name="Group 18"/>
          <p:cNvGrpSpPr>
            <a:grpSpLocks/>
          </p:cNvGrpSpPr>
          <p:nvPr/>
        </p:nvGrpSpPr>
        <p:grpSpPr bwMode="auto">
          <a:xfrm>
            <a:off x="2149475" y="4167188"/>
            <a:ext cx="5210175" cy="384175"/>
            <a:chOff x="1354" y="2625"/>
            <a:chExt cx="3282" cy="242"/>
          </a:xfrm>
        </p:grpSpPr>
        <p:sp>
          <p:nvSpPr>
            <p:cNvPr id="44039" name="Line 15"/>
            <p:cNvSpPr>
              <a:spLocks noChangeShapeType="1"/>
            </p:cNvSpPr>
            <p:nvPr/>
          </p:nvSpPr>
          <p:spPr bwMode="auto">
            <a:xfrm>
              <a:off x="1354" y="2867"/>
              <a:ext cx="3282" cy="0"/>
            </a:xfrm>
            <a:prstGeom prst="line">
              <a:avLst/>
            </a:prstGeom>
            <a:noFill/>
            <a:ln w="28575"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rIns="1890000" anchor="ctr"/>
            <a:lstStyle/>
            <a:p>
              <a:endParaRPr lang="zh-CN" altLang="en-US"/>
            </a:p>
          </p:txBody>
        </p:sp>
        <p:sp>
          <p:nvSpPr>
            <p:cNvPr id="44040" name="Text Box 16"/>
            <p:cNvSpPr txBox="1">
              <a:spLocks noChangeArrowheads="1"/>
            </p:cNvSpPr>
            <p:nvPr/>
          </p:nvSpPr>
          <p:spPr bwMode="auto">
            <a:xfrm>
              <a:off x="4190" y="2625"/>
              <a:ext cx="394" cy="23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28575" cap="rnd" algn="ctr">
                  <a:solidFill>
                    <a:srgbClr val="003399"/>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rIns="9000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en-US" altLang="zh-CN" sz="1800" b="1">
                  <a:solidFill>
                    <a:srgbClr val="FF0000"/>
                  </a:solidFill>
                </a:rPr>
                <a:t>36.1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35538"/>
                                        </p:tgtEl>
                                        <p:attrNameLst>
                                          <p:attrName>style.visibility</p:attrName>
                                        </p:attrNameLst>
                                      </p:cBhvr>
                                      <p:to>
                                        <p:strVal val="visible"/>
                                      </p:to>
                                    </p:set>
                                    <p:anim calcmode="lin" valueType="num">
                                      <p:cBhvr>
                                        <p:cTn id="19" dur="500" fill="hold"/>
                                        <p:tgtEl>
                                          <p:spTgt spid="235538"/>
                                        </p:tgtEl>
                                        <p:attrNameLst>
                                          <p:attrName>ppt_w</p:attrName>
                                        </p:attrNameLst>
                                      </p:cBhvr>
                                      <p:tavLst>
                                        <p:tav tm="0">
                                          <p:val>
                                            <p:fltVal val="0"/>
                                          </p:val>
                                        </p:tav>
                                        <p:tav tm="100000">
                                          <p:val>
                                            <p:strVal val="#ppt_w"/>
                                          </p:val>
                                        </p:tav>
                                      </p:tavLst>
                                    </p:anim>
                                    <p:anim calcmode="lin" valueType="num">
                                      <p:cBhvr>
                                        <p:cTn id="20" dur="500" fill="hold"/>
                                        <p:tgtEl>
                                          <p:spTgt spid="2355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35533"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304800" y="685800"/>
            <a:ext cx="8229600" cy="609600"/>
          </a:xfrm>
        </p:spPr>
        <p:txBody>
          <a:bodyPr/>
          <a:lstStyle/>
          <a:p>
            <a:pPr eaLnBrk="1" hangingPunct="1">
              <a:defRPr/>
            </a:pPr>
            <a:r>
              <a:rPr lang="en-US" altLang="zh-CN" sz="4000" b="1" dirty="0" smtClean="0">
                <a:solidFill>
                  <a:srgbClr val="FF0000"/>
                </a:solidFill>
                <a:effectLst>
                  <a:outerShdw blurRad="38100" dist="38100" dir="2700000" algn="tl">
                    <a:srgbClr val="C0C0C0"/>
                  </a:outerShdw>
                </a:effectLst>
                <a:latin typeface="Times New Roman" pitchFamily="18" charset="0"/>
              </a:rPr>
              <a:t>6.5 </a:t>
            </a:r>
            <a:r>
              <a:rPr lang="zh-CN" altLang="en-US" sz="4000" b="1" dirty="0" smtClean="0">
                <a:solidFill>
                  <a:srgbClr val="FF0000"/>
                </a:solidFill>
                <a:effectLst>
                  <a:outerShdw blurRad="38100" dist="38100" dir="2700000" algn="tl">
                    <a:srgbClr val="C0C0C0"/>
                  </a:outerShdw>
                </a:effectLst>
                <a:latin typeface="Times New Roman" pitchFamily="18" charset="0"/>
              </a:rPr>
              <a:t>能力需求计划</a:t>
            </a:r>
          </a:p>
        </p:txBody>
      </p:sp>
      <p:sp>
        <p:nvSpPr>
          <p:cNvPr id="256003" name="Rectangle 3"/>
          <p:cNvSpPr>
            <a:spLocks noGrp="1" noChangeArrowheads="1"/>
          </p:cNvSpPr>
          <p:nvPr>
            <p:ph type="body" sz="half" idx="1"/>
          </p:nvPr>
        </p:nvSpPr>
        <p:spPr>
          <a:xfrm>
            <a:off x="457200" y="1371600"/>
            <a:ext cx="8382000" cy="5181600"/>
          </a:xfrm>
        </p:spPr>
        <p:txBody>
          <a:bodyPr/>
          <a:lstStyle/>
          <a:p>
            <a:pPr eaLnBrk="1" hangingPunct="1">
              <a:lnSpc>
                <a:spcPct val="140000"/>
              </a:lnSpc>
              <a:spcBef>
                <a:spcPct val="0"/>
              </a:spcBef>
              <a:buClr>
                <a:schemeClr val="tx1"/>
              </a:buClr>
              <a:buFont typeface="Marlett" pitchFamily="2" charset="2"/>
              <a:buChar char="2"/>
            </a:pPr>
            <a:r>
              <a:rPr lang="en-US" altLang="zh-CN" sz="2800" b="1" smtClean="0">
                <a:solidFill>
                  <a:srgbClr val="0000FF"/>
                </a:solidFill>
                <a:latin typeface="Times New Roman" panose="02020603050405020304" pitchFamily="18" charset="0"/>
              </a:rPr>
              <a:t>CRP</a:t>
            </a:r>
            <a:r>
              <a:rPr lang="zh-CN" altLang="en-US" sz="2800" b="1" smtClean="0">
                <a:solidFill>
                  <a:srgbClr val="0000FF"/>
                </a:solidFill>
                <a:latin typeface="Times New Roman" panose="02020603050405020304" pitchFamily="18" charset="0"/>
              </a:rPr>
              <a:t>特点：</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考虑的因素更多、更详细：现有库存、在制订单、实际批量、制造提前期、考虑了维修件、废品、安全库存等、考虑了返工所需的能力。</a:t>
            </a:r>
          </a:p>
          <a:p>
            <a:pPr eaLnBrk="1" hangingPunct="1">
              <a:lnSpc>
                <a:spcPct val="140000"/>
              </a:lnSpc>
              <a:spcBef>
                <a:spcPct val="0"/>
              </a:spcBef>
              <a:buClr>
                <a:schemeClr val="tx1"/>
              </a:buClr>
              <a:buFont typeface="Marlett" pitchFamily="2" charset="2"/>
              <a:buChar char="2"/>
            </a:pPr>
            <a:r>
              <a:rPr lang="en-US" altLang="zh-CN" sz="2800" b="1" smtClean="0">
                <a:solidFill>
                  <a:srgbClr val="0000FF"/>
                </a:solidFill>
                <a:latin typeface="Times New Roman" panose="02020603050405020304" pitchFamily="18" charset="0"/>
              </a:rPr>
              <a:t>CRP</a:t>
            </a:r>
            <a:r>
              <a:rPr lang="zh-CN" altLang="en-US" sz="2800" b="1" smtClean="0">
                <a:solidFill>
                  <a:srgbClr val="0000FF"/>
                </a:solidFill>
                <a:latin typeface="Times New Roman" panose="02020603050405020304" pitchFamily="18" charset="0"/>
              </a:rPr>
              <a:t>的不足：</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所需的基础数据比较多</a:t>
            </a:r>
          </a:p>
          <a:p>
            <a:pPr lvl="1" eaLnBrk="1" hangingPunct="1">
              <a:lnSpc>
                <a:spcPct val="150000"/>
              </a:lnSpc>
              <a:spcBef>
                <a:spcPct val="0"/>
              </a:spcBef>
              <a:buClr>
                <a:schemeClr val="tx1"/>
              </a:buClr>
              <a:buFont typeface="Marlett" pitchFamily="2" charset="2"/>
              <a:buChar char="2"/>
            </a:pPr>
            <a:r>
              <a:rPr lang="zh-CN" altLang="en-US" sz="2400" smtClean="0">
                <a:latin typeface="Times New Roman" panose="02020603050405020304" pitchFamily="18" charset="0"/>
              </a:rPr>
              <a:t>计算量大，处理过程复杂。</a:t>
            </a:r>
          </a:p>
          <a:p>
            <a:pPr lvl="1" eaLnBrk="1" hangingPunct="1">
              <a:lnSpc>
                <a:spcPct val="150000"/>
              </a:lnSpc>
              <a:spcBef>
                <a:spcPct val="0"/>
              </a:spcBef>
              <a:buClr>
                <a:schemeClr val="tx1"/>
              </a:buClr>
              <a:buFont typeface="Marlett" pitchFamily="2" charset="2"/>
              <a:buChar char="2"/>
            </a:pPr>
            <a:r>
              <a:rPr lang="en-US" altLang="zh-CN" sz="2400" smtClean="0">
                <a:latin typeface="Times New Roman" panose="02020603050405020304" pitchFamily="18" charset="0"/>
              </a:rPr>
              <a:t>CRP</a:t>
            </a:r>
            <a:r>
              <a:rPr lang="zh-CN" altLang="en-US" sz="2400" smtClean="0">
                <a:latin typeface="Times New Roman" panose="02020603050405020304" pitchFamily="18" charset="0"/>
              </a:rPr>
              <a:t>常在“无限负荷”的假设前提下进行，在排产中没有考虑工作中心的可用能力。</a:t>
            </a:r>
          </a:p>
        </p:txBody>
      </p:sp>
      <p:sp>
        <p:nvSpPr>
          <p:cNvPr id="4506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6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0"/>
            <a:ext cx="8077200" cy="533400"/>
          </a:xfrm>
        </p:spPr>
        <p:txBody>
          <a:bodyPr/>
          <a:lstStyle/>
          <a:p>
            <a:pPr eaLnBrk="1" hangingPunct="1"/>
            <a:r>
              <a:rPr lang="zh-CN" altLang="en-US" sz="1600" b="1" smtClean="0">
                <a:solidFill>
                  <a:srgbClr val="FFFF00"/>
                </a:solidFill>
              </a:rPr>
              <a:t>生产计划体系</a:t>
            </a:r>
          </a:p>
        </p:txBody>
      </p:sp>
      <p:sp>
        <p:nvSpPr>
          <p:cNvPr id="65539" name="Rectangle 3"/>
          <p:cNvSpPr>
            <a:spLocks noGrp="1" noChangeArrowheads="1"/>
          </p:cNvSpPr>
          <p:nvPr>
            <p:ph type="body" idx="1"/>
          </p:nvPr>
        </p:nvSpPr>
        <p:spPr>
          <a:xfrm>
            <a:off x="457200" y="762000"/>
            <a:ext cx="8229600" cy="5486400"/>
          </a:xfrm>
        </p:spPr>
        <p:txBody>
          <a:bodyPr/>
          <a:lstStyle/>
          <a:p>
            <a:pPr eaLnBrk="1" hangingPunct="1">
              <a:defRPr/>
            </a:pPr>
            <a:r>
              <a:rPr lang="zh-CN" altLang="en-US" sz="3600" b="1" smtClean="0">
                <a:solidFill>
                  <a:srgbClr val="FF0000"/>
                </a:solidFill>
                <a:effectLst>
                  <a:outerShdw blurRad="38100" dist="38100" dir="2700000" algn="tl">
                    <a:srgbClr val="C0C0C0"/>
                  </a:outerShdw>
                </a:effectLst>
              </a:rPr>
              <a:t>小结</a:t>
            </a:r>
          </a:p>
          <a:p>
            <a:pPr lvl="1" eaLnBrk="1" hangingPunct="1">
              <a:lnSpc>
                <a:spcPct val="120000"/>
              </a:lnSpc>
              <a:defRPr/>
            </a:pPr>
            <a:endParaRPr lang="en-US" altLang="zh-CN" smtClean="0">
              <a:latin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457200" y="762000"/>
            <a:ext cx="8229600" cy="5486400"/>
          </a:xfrm>
        </p:spPr>
        <p:txBody>
          <a:bodyPr/>
          <a:lstStyle/>
          <a:p>
            <a:pPr eaLnBrk="1" hangingPunct="1">
              <a:defRPr/>
            </a:pPr>
            <a:r>
              <a:rPr lang="zh-CN" altLang="en-US" sz="3600" b="1" dirty="0" smtClean="0">
                <a:solidFill>
                  <a:srgbClr val="FF0000"/>
                </a:solidFill>
                <a:effectLst>
                  <a:outerShdw blurRad="38100" dist="38100" dir="2700000" algn="tl">
                    <a:srgbClr val="C0C0C0"/>
                  </a:outerShdw>
                </a:effectLst>
              </a:rPr>
              <a:t>思考题</a:t>
            </a:r>
            <a:endParaRPr lang="en-US" altLang="zh-CN" sz="3600" b="1" dirty="0" smtClean="0">
              <a:solidFill>
                <a:srgbClr val="FF0000"/>
              </a:solidFill>
              <a:effectLst>
                <a:outerShdw blurRad="38100" dist="38100" dir="2700000" algn="tl">
                  <a:srgbClr val="C0C0C0"/>
                </a:outerShdw>
              </a:effectLst>
            </a:endParaRPr>
          </a:p>
          <a:p>
            <a:pPr marL="0" indent="0" eaLnBrk="1" hangingPunct="1">
              <a:buFont typeface="Wingdings" panose="05000000000000000000" pitchFamily="2" charset="2"/>
              <a:buNone/>
              <a:defRPr/>
            </a:pPr>
            <a:r>
              <a:rPr lang="zh-CN" altLang="en-US" sz="2800" dirty="0" smtClean="0"/>
              <a:t>考虑能力约束下的主生产计划、物料需求计划该如何进行？建立优化模型，探求求解方法（小规模问题可运用</a:t>
            </a:r>
            <a:r>
              <a:rPr lang="en-US" altLang="zh-CN" sz="2800" dirty="0" smtClean="0"/>
              <a:t>ILOG CPLEX</a:t>
            </a:r>
            <a:r>
              <a:rPr lang="zh-CN" altLang="en-US" sz="2800" dirty="0" smtClean="0"/>
              <a:t>、</a:t>
            </a:r>
            <a:r>
              <a:rPr lang="en-US" altLang="zh-CN" sz="2800" dirty="0" smtClean="0"/>
              <a:t>LINGO</a:t>
            </a:r>
            <a:r>
              <a:rPr lang="zh-CN" altLang="en-US" sz="2800" dirty="0" smtClean="0"/>
              <a:t>等优化软件包进行求解）。</a:t>
            </a:r>
            <a:endParaRPr lang="en-US" altLang="zh-CN" dirty="0" smtClean="0">
              <a:latin typeface="Times New Roman" pitchFamily="18" charset="0"/>
            </a:endParaRPr>
          </a:p>
        </p:txBody>
      </p:sp>
      <p:sp>
        <p:nvSpPr>
          <p:cNvPr id="5" name="Rectangle 2"/>
          <p:cNvSpPr txBox="1">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zh-CN" altLang="en-US" sz="1600" b="1" kern="0" smtClean="0">
                <a:solidFill>
                  <a:srgbClr val="FFFF00"/>
                </a:solidFill>
              </a:rPr>
              <a:t>生产计划体系</a:t>
            </a:r>
            <a:endParaRPr lang="zh-CN" altLang="en-US" sz="1600" b="1" kern="0" dirty="0" smtClean="0">
              <a:solidFill>
                <a:srgbClr val="FFFF00"/>
              </a:solidFill>
            </a:endParaRPr>
          </a:p>
        </p:txBody>
      </p:sp>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57200" y="457200"/>
            <a:ext cx="8229600" cy="685800"/>
          </a:xfrm>
        </p:spPr>
        <p:txBody>
          <a:bodyPr/>
          <a:lstStyle/>
          <a:p>
            <a:pPr algn="ctr" eaLnBrk="1" hangingPunct="1">
              <a:defRPr/>
            </a:pPr>
            <a:r>
              <a:rPr lang="zh-CN" altLang="en-US" sz="2800" b="1" dirty="0" smtClean="0">
                <a:solidFill>
                  <a:srgbClr val="FF0000"/>
                </a:solidFill>
                <a:latin typeface="Times New Roman" panose="02020603050405020304" pitchFamily="18" charset="0"/>
                <a:ea typeface="+mn-ea"/>
                <a:cs typeface="+mn-cs"/>
              </a:rPr>
              <a:t>生产</a:t>
            </a:r>
            <a:r>
              <a:rPr lang="zh-CN" altLang="en-US" sz="2800" b="1" dirty="0">
                <a:solidFill>
                  <a:srgbClr val="FF0000"/>
                </a:solidFill>
                <a:latin typeface="Times New Roman" panose="02020603050405020304" pitchFamily="18" charset="0"/>
                <a:ea typeface="+mn-ea"/>
                <a:cs typeface="+mn-cs"/>
              </a:rPr>
              <a:t>计划</a:t>
            </a:r>
            <a:r>
              <a:rPr lang="zh-CN" altLang="en-US" sz="2800" b="1" dirty="0" smtClean="0">
                <a:solidFill>
                  <a:srgbClr val="FF0000"/>
                </a:solidFill>
                <a:latin typeface="Times New Roman" panose="02020603050405020304" pitchFamily="18" charset="0"/>
                <a:ea typeface="+mn-ea"/>
                <a:cs typeface="+mn-cs"/>
              </a:rPr>
              <a:t>体系</a:t>
            </a:r>
            <a:endParaRPr lang="zh-CN" altLang="en-US" sz="2800" b="1" dirty="0">
              <a:solidFill>
                <a:srgbClr val="FF0000"/>
              </a:solidFill>
              <a:latin typeface="Times New Roman" panose="02020603050405020304" pitchFamily="18" charset="0"/>
              <a:ea typeface="+mn-ea"/>
              <a:cs typeface="+mn-cs"/>
            </a:endParaRPr>
          </a:p>
        </p:txBody>
      </p:sp>
      <p:graphicFrame>
        <p:nvGraphicFramePr>
          <p:cNvPr id="48131" name="Object 11"/>
          <p:cNvGraphicFramePr>
            <a:graphicFrameLocks noGrp="1" noChangeAspect="1"/>
          </p:cNvGraphicFramePr>
          <p:nvPr>
            <p:ph idx="1"/>
          </p:nvPr>
        </p:nvGraphicFramePr>
        <p:xfrm>
          <a:off x="1136650" y="1143000"/>
          <a:ext cx="6872288" cy="5681663"/>
        </p:xfrm>
        <a:graphic>
          <a:graphicData uri="http://schemas.openxmlformats.org/presentationml/2006/ole">
            <mc:AlternateContent xmlns:mc="http://schemas.openxmlformats.org/markup-compatibility/2006">
              <mc:Choice xmlns:v="urn:schemas-microsoft-com:vml" Requires="v">
                <p:oleObj spid="_x0000_s48142" name="Visio" r:id="rId3" imgW="5991441" imgH="4952836" progId="Visio.Drawing.11">
                  <p:embed/>
                </p:oleObj>
              </mc:Choice>
              <mc:Fallback>
                <p:oleObj name="Visio" r:id="rId3" imgW="5991441" imgH="4952836" progId="Visio.Drawing.11">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50" y="1143000"/>
                        <a:ext cx="6872288" cy="568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6.2 </a:t>
            </a:r>
            <a:r>
              <a:rPr lang="zh-CN" altLang="en-US" sz="3600" b="1" dirty="0" smtClean="0">
                <a:solidFill>
                  <a:srgbClr val="FF0000"/>
                </a:solidFill>
                <a:effectLst>
                  <a:outerShdw blurRad="38100" dist="38100" dir="2700000" algn="tl">
                    <a:srgbClr val="C0C0C0"/>
                  </a:outerShdw>
                </a:effectLst>
                <a:latin typeface="Times New Roman" pitchFamily="18" charset="0"/>
              </a:rPr>
              <a:t>为什么做？</a:t>
            </a:r>
          </a:p>
        </p:txBody>
      </p:sp>
      <p:sp>
        <p:nvSpPr>
          <p:cNvPr id="7171"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pSp>
        <p:nvGrpSpPr>
          <p:cNvPr id="207878" name="Group 6"/>
          <p:cNvGrpSpPr>
            <a:grpSpLocks/>
          </p:cNvGrpSpPr>
          <p:nvPr/>
        </p:nvGrpSpPr>
        <p:grpSpPr bwMode="auto">
          <a:xfrm>
            <a:off x="1905000" y="0"/>
            <a:ext cx="6781800" cy="6858000"/>
            <a:chOff x="1726" y="1251"/>
            <a:chExt cx="8765" cy="9516"/>
          </a:xfrm>
        </p:grpSpPr>
        <p:sp>
          <p:nvSpPr>
            <p:cNvPr id="7173" name="Line 7"/>
            <p:cNvSpPr>
              <a:spLocks noChangeShapeType="1"/>
            </p:cNvSpPr>
            <p:nvPr/>
          </p:nvSpPr>
          <p:spPr bwMode="auto">
            <a:xfrm flipV="1">
              <a:off x="2686" y="5604"/>
              <a:ext cx="0" cy="839"/>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7880" name="Text Box 8"/>
            <p:cNvSpPr txBox="1">
              <a:spLocks noChangeArrowheads="1"/>
            </p:cNvSpPr>
            <p:nvPr/>
          </p:nvSpPr>
          <p:spPr bwMode="auto">
            <a:xfrm>
              <a:off x="4065" y="5163"/>
              <a:ext cx="1081" cy="626"/>
            </a:xfrm>
            <a:prstGeom prst="rect">
              <a:avLst/>
            </a:prstGeom>
            <a:solidFill>
              <a:srgbClr val="FFCC00"/>
            </a:solidFill>
            <a:ln w="9525">
              <a:solidFill>
                <a:srgbClr val="000000"/>
              </a:solidFill>
              <a:miter lim="800000"/>
              <a:headEnd/>
              <a:tailEnd/>
            </a:ln>
          </p:spPr>
          <p:txBody>
            <a:bodyPr lIns="18000" tIns="10800" rIns="18000" bIns="10800"/>
            <a:lstStyle/>
            <a:p>
              <a:pPr algn="ctr">
                <a:defRPr/>
              </a:pPr>
              <a:r>
                <a:rPr kumimoji="1" lang="zh-CN" altLang="en-US" sz="1400">
                  <a:effectLst>
                    <a:outerShdw blurRad="38100" dist="38100" dir="2700000" algn="tl">
                      <a:srgbClr val="FFFFFF"/>
                    </a:outerShdw>
                  </a:effectLst>
                  <a:latin typeface="Times New Roman" pitchFamily="18" charset="0"/>
                </a:rPr>
                <a:t>会计科目</a:t>
              </a:r>
            </a:p>
            <a:p>
              <a:pPr algn="ctr">
                <a:defRPr/>
              </a:pPr>
              <a:r>
                <a:rPr kumimoji="1" lang="zh-CN" altLang="en-US" sz="1400">
                  <a:effectLst>
                    <a:outerShdw blurRad="38100" dist="38100" dir="2700000" algn="tl">
                      <a:srgbClr val="FFFFFF"/>
                    </a:outerShdw>
                  </a:effectLst>
                  <a:latin typeface="Times New Roman" pitchFamily="18" charset="0"/>
                </a:rPr>
                <a:t>成本中心</a:t>
              </a:r>
            </a:p>
          </p:txBody>
        </p:sp>
        <p:grpSp>
          <p:nvGrpSpPr>
            <p:cNvPr id="7175" name="Group 9"/>
            <p:cNvGrpSpPr>
              <a:grpSpLocks/>
            </p:cNvGrpSpPr>
            <p:nvPr/>
          </p:nvGrpSpPr>
          <p:grpSpPr bwMode="auto">
            <a:xfrm>
              <a:off x="9591" y="2031"/>
              <a:ext cx="900" cy="7020"/>
              <a:chOff x="9291" y="3595"/>
              <a:chExt cx="900" cy="7020"/>
            </a:xfrm>
          </p:grpSpPr>
          <p:sp>
            <p:nvSpPr>
              <p:cNvPr id="7254" name="Text Box 10"/>
              <p:cNvSpPr txBox="1">
                <a:spLocks noChangeArrowheads="1"/>
              </p:cNvSpPr>
              <p:nvPr/>
            </p:nvSpPr>
            <p:spPr bwMode="auto">
              <a:xfrm>
                <a:off x="9291" y="3595"/>
                <a:ext cx="900" cy="312"/>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1400" b="1">
                    <a:latin typeface="Times New Roman" panose="02020603050405020304" pitchFamily="18" charset="0"/>
                  </a:rPr>
                  <a:t>决策层</a:t>
                </a:r>
              </a:p>
            </p:txBody>
          </p:sp>
          <p:sp>
            <p:nvSpPr>
              <p:cNvPr id="7255" name="Text Box 11"/>
              <p:cNvSpPr txBox="1">
                <a:spLocks noChangeArrowheads="1"/>
              </p:cNvSpPr>
              <p:nvPr/>
            </p:nvSpPr>
            <p:spPr bwMode="auto">
              <a:xfrm>
                <a:off x="9291" y="6715"/>
                <a:ext cx="900" cy="312"/>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1400" b="1">
                    <a:latin typeface="Times New Roman" panose="02020603050405020304" pitchFamily="18" charset="0"/>
                  </a:rPr>
                  <a:t>计划层</a:t>
                </a:r>
              </a:p>
            </p:txBody>
          </p:sp>
          <p:sp>
            <p:nvSpPr>
              <p:cNvPr id="7256" name="Text Box 12"/>
              <p:cNvSpPr txBox="1">
                <a:spLocks noChangeArrowheads="1"/>
              </p:cNvSpPr>
              <p:nvPr/>
            </p:nvSpPr>
            <p:spPr bwMode="auto">
              <a:xfrm>
                <a:off x="9291" y="10303"/>
                <a:ext cx="900" cy="312"/>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1400" b="1">
                    <a:latin typeface="Times New Roman" panose="02020603050405020304" pitchFamily="18" charset="0"/>
                  </a:rPr>
                  <a:t>执行层</a:t>
                </a:r>
              </a:p>
            </p:txBody>
          </p:sp>
        </p:grpSp>
        <p:sp>
          <p:nvSpPr>
            <p:cNvPr id="7176" name="Line 13"/>
            <p:cNvSpPr>
              <a:spLocks noChangeShapeType="1"/>
            </p:cNvSpPr>
            <p:nvPr/>
          </p:nvSpPr>
          <p:spPr bwMode="auto">
            <a:xfrm flipV="1">
              <a:off x="9646" y="1374"/>
              <a:ext cx="0" cy="9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Line 14"/>
            <p:cNvSpPr>
              <a:spLocks noChangeShapeType="1"/>
            </p:cNvSpPr>
            <p:nvPr/>
          </p:nvSpPr>
          <p:spPr bwMode="auto">
            <a:xfrm>
              <a:off x="6886" y="9363"/>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8" name="Text Box 15"/>
            <p:cNvSpPr txBox="1">
              <a:spLocks noChangeArrowheads="1"/>
            </p:cNvSpPr>
            <p:nvPr/>
          </p:nvSpPr>
          <p:spPr bwMode="auto">
            <a:xfrm>
              <a:off x="6946" y="8115"/>
              <a:ext cx="360" cy="312"/>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CN" sz="1400" b="1">
                  <a:latin typeface="Times New Roman" panose="02020603050405020304" pitchFamily="18" charset="0"/>
                </a:rPr>
                <a:t>Y</a:t>
              </a:r>
            </a:p>
          </p:txBody>
        </p:sp>
        <p:sp>
          <p:nvSpPr>
            <p:cNvPr id="7179" name="Text Box 16"/>
            <p:cNvSpPr txBox="1">
              <a:spLocks noChangeArrowheads="1"/>
            </p:cNvSpPr>
            <p:nvPr/>
          </p:nvSpPr>
          <p:spPr bwMode="auto">
            <a:xfrm>
              <a:off x="7666" y="7647"/>
              <a:ext cx="360" cy="312"/>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CN" sz="1400" b="1">
                  <a:latin typeface="Times New Roman" panose="02020603050405020304" pitchFamily="18" charset="0"/>
                </a:rPr>
                <a:t>N</a:t>
              </a:r>
            </a:p>
          </p:txBody>
        </p:sp>
        <p:sp>
          <p:nvSpPr>
            <p:cNvPr id="7180" name="Line 17"/>
            <p:cNvSpPr>
              <a:spLocks noChangeShapeType="1"/>
            </p:cNvSpPr>
            <p:nvPr/>
          </p:nvSpPr>
          <p:spPr bwMode="auto">
            <a:xfrm>
              <a:off x="7666" y="7959"/>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1" name="Line 18"/>
            <p:cNvSpPr>
              <a:spLocks noChangeShapeType="1"/>
            </p:cNvSpPr>
            <p:nvPr/>
          </p:nvSpPr>
          <p:spPr bwMode="auto">
            <a:xfrm>
              <a:off x="7666" y="9831"/>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2" name="Line 19"/>
            <p:cNvSpPr>
              <a:spLocks noChangeShapeType="1"/>
            </p:cNvSpPr>
            <p:nvPr/>
          </p:nvSpPr>
          <p:spPr bwMode="auto">
            <a:xfrm>
              <a:off x="7666" y="10611"/>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3" name="Line 20"/>
            <p:cNvSpPr>
              <a:spLocks noChangeShapeType="1"/>
            </p:cNvSpPr>
            <p:nvPr/>
          </p:nvSpPr>
          <p:spPr bwMode="auto">
            <a:xfrm>
              <a:off x="6886" y="5619"/>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4" name="Line 21"/>
            <p:cNvSpPr>
              <a:spLocks noChangeShapeType="1"/>
            </p:cNvSpPr>
            <p:nvPr/>
          </p:nvSpPr>
          <p:spPr bwMode="auto">
            <a:xfrm>
              <a:off x="6886" y="6399"/>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5" name="Line 22"/>
            <p:cNvSpPr>
              <a:spLocks noChangeShapeType="1"/>
            </p:cNvSpPr>
            <p:nvPr/>
          </p:nvSpPr>
          <p:spPr bwMode="auto">
            <a:xfrm>
              <a:off x="6886" y="7179"/>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6" name="Line 23"/>
            <p:cNvSpPr>
              <a:spLocks noChangeShapeType="1"/>
            </p:cNvSpPr>
            <p:nvPr/>
          </p:nvSpPr>
          <p:spPr bwMode="auto">
            <a:xfrm>
              <a:off x="6886" y="9987"/>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896" name="AutoShape 24"/>
            <p:cNvSpPr>
              <a:spLocks noChangeArrowheads="1"/>
            </p:cNvSpPr>
            <p:nvPr/>
          </p:nvSpPr>
          <p:spPr bwMode="auto">
            <a:xfrm>
              <a:off x="6061" y="7648"/>
              <a:ext cx="1619" cy="623"/>
            </a:xfrm>
            <a:prstGeom prst="flowChartDecision">
              <a:avLst/>
            </a:prstGeom>
            <a:solidFill>
              <a:srgbClr val="FFCC00"/>
            </a:solidFill>
            <a:ln w="9525">
              <a:solidFill>
                <a:srgbClr val="000000"/>
              </a:solidFill>
              <a:miter lim="800000"/>
              <a:headEnd/>
              <a:tailEnd/>
            </a:ln>
          </p:spPr>
          <p:txBody>
            <a:bodyPr/>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可行</a:t>
              </a:r>
            </a:p>
          </p:txBody>
        </p:sp>
        <p:sp>
          <p:nvSpPr>
            <p:cNvPr id="207897" name="Text Box 25"/>
            <p:cNvSpPr txBox="1">
              <a:spLocks noChangeArrowheads="1"/>
            </p:cNvSpPr>
            <p:nvPr/>
          </p:nvSpPr>
          <p:spPr bwMode="auto">
            <a:xfrm>
              <a:off x="6076" y="6086"/>
              <a:ext cx="1621"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物料需求计划</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207898" name="Text Box 26"/>
            <p:cNvSpPr txBox="1">
              <a:spLocks noChangeArrowheads="1"/>
            </p:cNvSpPr>
            <p:nvPr/>
          </p:nvSpPr>
          <p:spPr bwMode="auto">
            <a:xfrm>
              <a:off x="6076" y="6868"/>
              <a:ext cx="1621" cy="311"/>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能力需求计划</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207899" name="Text Box 27"/>
            <p:cNvSpPr txBox="1">
              <a:spLocks noChangeArrowheads="1"/>
            </p:cNvSpPr>
            <p:nvPr/>
          </p:nvSpPr>
          <p:spPr bwMode="auto">
            <a:xfrm>
              <a:off x="4847" y="8738"/>
              <a:ext cx="1619"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采购作业</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207900" name="Text Box 28"/>
            <p:cNvSpPr txBox="1">
              <a:spLocks noChangeArrowheads="1"/>
            </p:cNvSpPr>
            <p:nvPr/>
          </p:nvSpPr>
          <p:spPr bwMode="auto">
            <a:xfrm>
              <a:off x="7262" y="8738"/>
              <a:ext cx="1619"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车间作业</a:t>
              </a:r>
            </a:p>
            <a:p>
              <a:pPr algn="ctr">
                <a:defRPr/>
              </a:pPr>
              <a:endParaRPr kumimoji="1" lang="en-US" altLang="zh-CN" sz="1400">
                <a:effectLst>
                  <a:outerShdw blurRad="38100" dist="38100" dir="2700000" algn="tl">
                    <a:srgbClr val="FFFFFF"/>
                  </a:outerShdw>
                </a:effectLst>
                <a:latin typeface="Times New Roman" pitchFamily="18" charset="0"/>
              </a:endParaRPr>
            </a:p>
          </p:txBody>
        </p:sp>
        <p:grpSp>
          <p:nvGrpSpPr>
            <p:cNvPr id="7192" name="Group 29"/>
            <p:cNvGrpSpPr>
              <a:grpSpLocks/>
            </p:cNvGrpSpPr>
            <p:nvPr/>
          </p:nvGrpSpPr>
          <p:grpSpPr bwMode="auto">
            <a:xfrm>
              <a:off x="5656" y="8427"/>
              <a:ext cx="2415" cy="312"/>
              <a:chOff x="4680" y="7992"/>
              <a:chExt cx="2880" cy="312"/>
            </a:xfrm>
          </p:grpSpPr>
          <p:sp>
            <p:nvSpPr>
              <p:cNvPr id="7251" name="Line 30"/>
              <p:cNvSpPr>
                <a:spLocks noChangeShapeType="1"/>
              </p:cNvSpPr>
              <p:nvPr/>
            </p:nvSpPr>
            <p:spPr bwMode="auto">
              <a:xfrm flipV="1">
                <a:off x="4680" y="7992"/>
                <a:ext cx="0" cy="31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252" name="Line 31"/>
              <p:cNvSpPr>
                <a:spLocks noChangeShapeType="1"/>
              </p:cNvSpPr>
              <p:nvPr/>
            </p:nvSpPr>
            <p:spPr bwMode="auto">
              <a:xfrm>
                <a:off x="4680" y="7992"/>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3" name="Line 32"/>
              <p:cNvSpPr>
                <a:spLocks noChangeShapeType="1"/>
              </p:cNvSpPr>
              <p:nvPr/>
            </p:nvSpPr>
            <p:spPr bwMode="auto">
              <a:xfrm>
                <a:off x="7560" y="799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193" name="Line 33"/>
            <p:cNvSpPr>
              <a:spLocks noChangeShapeType="1"/>
            </p:cNvSpPr>
            <p:nvPr/>
          </p:nvSpPr>
          <p:spPr bwMode="auto">
            <a:xfrm flipV="1">
              <a:off x="6864" y="8271"/>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06" name="Text Box 34"/>
            <p:cNvSpPr txBox="1">
              <a:spLocks noChangeArrowheads="1"/>
            </p:cNvSpPr>
            <p:nvPr/>
          </p:nvSpPr>
          <p:spPr bwMode="auto">
            <a:xfrm>
              <a:off x="6076" y="9674"/>
              <a:ext cx="1621"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成本会计</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7195" name="Line 35"/>
            <p:cNvSpPr>
              <a:spLocks noChangeShapeType="1"/>
            </p:cNvSpPr>
            <p:nvPr/>
          </p:nvSpPr>
          <p:spPr bwMode="auto">
            <a:xfrm rot="10800000" flipV="1">
              <a:off x="8077" y="905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6" name="Line 36"/>
            <p:cNvSpPr>
              <a:spLocks noChangeShapeType="1"/>
            </p:cNvSpPr>
            <p:nvPr/>
          </p:nvSpPr>
          <p:spPr bwMode="auto">
            <a:xfrm rot="10800000">
              <a:off x="5639" y="9363"/>
              <a:ext cx="24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7" name="Line 37"/>
            <p:cNvSpPr>
              <a:spLocks noChangeShapeType="1"/>
            </p:cNvSpPr>
            <p:nvPr/>
          </p:nvSpPr>
          <p:spPr bwMode="auto">
            <a:xfrm rot="10800000">
              <a:off x="5639" y="905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10" name="Text Box 38"/>
            <p:cNvSpPr txBox="1">
              <a:spLocks noChangeArrowheads="1"/>
            </p:cNvSpPr>
            <p:nvPr/>
          </p:nvSpPr>
          <p:spPr bwMode="auto">
            <a:xfrm>
              <a:off x="6076" y="10454"/>
              <a:ext cx="1621"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业绩评价</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7199" name="Line 39"/>
            <p:cNvSpPr>
              <a:spLocks noChangeShapeType="1"/>
            </p:cNvSpPr>
            <p:nvPr/>
          </p:nvSpPr>
          <p:spPr bwMode="auto">
            <a:xfrm>
              <a:off x="8926" y="8895"/>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0" name="Line 40"/>
            <p:cNvSpPr>
              <a:spLocks noChangeShapeType="1"/>
            </p:cNvSpPr>
            <p:nvPr/>
          </p:nvSpPr>
          <p:spPr bwMode="auto">
            <a:xfrm>
              <a:off x="7696" y="7023"/>
              <a:ext cx="195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1" name="Line 41"/>
            <p:cNvSpPr>
              <a:spLocks noChangeShapeType="1"/>
            </p:cNvSpPr>
            <p:nvPr/>
          </p:nvSpPr>
          <p:spPr bwMode="auto">
            <a:xfrm>
              <a:off x="7696" y="6243"/>
              <a:ext cx="195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914" name="Text Box 42"/>
            <p:cNvSpPr txBox="1">
              <a:spLocks noChangeArrowheads="1"/>
            </p:cNvSpPr>
            <p:nvPr/>
          </p:nvSpPr>
          <p:spPr bwMode="auto">
            <a:xfrm>
              <a:off x="4065" y="5932"/>
              <a:ext cx="1081" cy="623"/>
            </a:xfrm>
            <a:prstGeom prst="rect">
              <a:avLst/>
            </a:prstGeom>
            <a:solidFill>
              <a:srgbClr val="FFCC00"/>
            </a:solidFill>
            <a:ln w="9525">
              <a:solidFill>
                <a:srgbClr val="000000"/>
              </a:solidFill>
              <a:miter lim="800000"/>
              <a:headEnd/>
              <a:tailEnd/>
            </a:ln>
          </p:spPr>
          <p:txBody>
            <a:bodyPr lIns="18000" tIns="10800" rIns="18000" bIns="10800"/>
            <a:lstStyle/>
            <a:p>
              <a:pPr algn="ctr">
                <a:defRPr/>
              </a:pPr>
              <a:r>
                <a:rPr kumimoji="1" lang="zh-CN" altLang="en-US" sz="1400">
                  <a:effectLst>
                    <a:outerShdw blurRad="38100" dist="38100" dir="2700000" algn="tl">
                      <a:srgbClr val="FFFFFF"/>
                    </a:outerShdw>
                  </a:effectLst>
                  <a:latin typeface="Times New Roman" pitchFamily="18" charset="0"/>
                </a:rPr>
                <a:t>库存信息</a:t>
              </a:r>
            </a:p>
            <a:p>
              <a:pPr algn="ctr">
                <a:defRPr/>
              </a:pPr>
              <a:r>
                <a:rPr kumimoji="1" lang="zh-CN" altLang="en-US" sz="1400">
                  <a:effectLst>
                    <a:outerShdw blurRad="38100" dist="38100" dir="2700000" algn="tl">
                      <a:srgbClr val="FFFFFF"/>
                    </a:outerShdw>
                  </a:effectLst>
                  <a:latin typeface="Times New Roman" pitchFamily="18" charset="0"/>
                </a:rPr>
                <a:t>物料清单</a:t>
              </a:r>
            </a:p>
          </p:txBody>
        </p:sp>
        <p:sp>
          <p:nvSpPr>
            <p:cNvPr id="207915" name="Text Box 43"/>
            <p:cNvSpPr txBox="1">
              <a:spLocks noChangeArrowheads="1"/>
            </p:cNvSpPr>
            <p:nvPr/>
          </p:nvSpPr>
          <p:spPr bwMode="auto">
            <a:xfrm>
              <a:off x="4065" y="6712"/>
              <a:ext cx="1081" cy="623"/>
            </a:xfrm>
            <a:prstGeom prst="rect">
              <a:avLst/>
            </a:prstGeom>
            <a:solidFill>
              <a:srgbClr val="FFCC00"/>
            </a:solidFill>
            <a:ln w="9525">
              <a:solidFill>
                <a:srgbClr val="000000"/>
              </a:solidFill>
              <a:miter lim="800000"/>
              <a:headEnd/>
              <a:tailEnd/>
            </a:ln>
          </p:spPr>
          <p:txBody>
            <a:bodyPr lIns="18000" tIns="10800" rIns="18000" bIns="10800"/>
            <a:lstStyle/>
            <a:p>
              <a:pPr algn="ctr">
                <a:defRPr/>
              </a:pPr>
              <a:r>
                <a:rPr kumimoji="1" lang="zh-CN" altLang="en-US" sz="1400">
                  <a:effectLst>
                    <a:outerShdw blurRad="38100" dist="38100" dir="2700000" algn="tl">
                      <a:srgbClr val="FFFFFF"/>
                    </a:outerShdw>
                  </a:effectLst>
                  <a:latin typeface="Times New Roman" pitchFamily="18" charset="0"/>
                </a:rPr>
                <a:t>工作中心</a:t>
              </a:r>
            </a:p>
            <a:p>
              <a:pPr algn="ctr">
                <a:defRPr/>
              </a:pPr>
              <a:r>
                <a:rPr kumimoji="1" lang="zh-CN" altLang="en-US" sz="1400">
                  <a:effectLst>
                    <a:outerShdw blurRad="38100" dist="38100" dir="2700000" algn="tl">
                      <a:srgbClr val="FFFFFF"/>
                    </a:outerShdw>
                  </a:effectLst>
                  <a:latin typeface="Times New Roman" pitchFamily="18" charset="0"/>
                </a:rPr>
                <a:t>工艺路线</a:t>
              </a:r>
            </a:p>
          </p:txBody>
        </p:sp>
        <p:sp>
          <p:nvSpPr>
            <p:cNvPr id="7204" name="Line 44"/>
            <p:cNvSpPr>
              <a:spLocks noChangeShapeType="1"/>
            </p:cNvSpPr>
            <p:nvPr/>
          </p:nvSpPr>
          <p:spPr bwMode="auto">
            <a:xfrm>
              <a:off x="5161" y="6243"/>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5" name="Line 45"/>
            <p:cNvSpPr>
              <a:spLocks noChangeShapeType="1"/>
            </p:cNvSpPr>
            <p:nvPr/>
          </p:nvSpPr>
          <p:spPr bwMode="auto">
            <a:xfrm>
              <a:off x="5161" y="7023"/>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918" name="Text Box 46"/>
            <p:cNvSpPr txBox="1">
              <a:spLocks noChangeArrowheads="1"/>
            </p:cNvSpPr>
            <p:nvPr/>
          </p:nvSpPr>
          <p:spPr bwMode="auto">
            <a:xfrm>
              <a:off x="2085" y="8738"/>
              <a:ext cx="1262"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供应商信息</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7207" name="Line 47"/>
            <p:cNvSpPr>
              <a:spLocks noChangeShapeType="1"/>
            </p:cNvSpPr>
            <p:nvPr/>
          </p:nvSpPr>
          <p:spPr bwMode="auto">
            <a:xfrm>
              <a:off x="3346" y="8895"/>
              <a:ext cx="14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920" name="Text Box 48"/>
            <p:cNvSpPr txBox="1">
              <a:spLocks noChangeArrowheads="1"/>
            </p:cNvSpPr>
            <p:nvPr/>
          </p:nvSpPr>
          <p:spPr bwMode="auto">
            <a:xfrm>
              <a:off x="2085" y="7648"/>
              <a:ext cx="1262" cy="311"/>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应付账款</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207921" name="Text Box 49"/>
            <p:cNvSpPr txBox="1">
              <a:spLocks noChangeArrowheads="1"/>
            </p:cNvSpPr>
            <p:nvPr/>
          </p:nvSpPr>
          <p:spPr bwMode="auto">
            <a:xfrm>
              <a:off x="2085" y="6465"/>
              <a:ext cx="1262"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总   账</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7210" name="Line 50"/>
            <p:cNvSpPr>
              <a:spLocks noChangeShapeType="1"/>
            </p:cNvSpPr>
            <p:nvPr/>
          </p:nvSpPr>
          <p:spPr bwMode="auto">
            <a:xfrm flipH="1">
              <a:off x="1726" y="9843"/>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1" name="Line 51"/>
            <p:cNvSpPr>
              <a:spLocks noChangeShapeType="1"/>
            </p:cNvSpPr>
            <p:nvPr/>
          </p:nvSpPr>
          <p:spPr bwMode="auto">
            <a:xfrm flipV="1">
              <a:off x="1726" y="6612"/>
              <a:ext cx="0" cy="3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2" name="Line 52"/>
            <p:cNvSpPr>
              <a:spLocks noChangeShapeType="1"/>
            </p:cNvSpPr>
            <p:nvPr/>
          </p:nvSpPr>
          <p:spPr bwMode="auto">
            <a:xfrm>
              <a:off x="1726" y="661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13" name="Line 53"/>
            <p:cNvSpPr>
              <a:spLocks noChangeShapeType="1"/>
            </p:cNvSpPr>
            <p:nvPr/>
          </p:nvSpPr>
          <p:spPr bwMode="auto">
            <a:xfrm flipV="1">
              <a:off x="2701" y="7959"/>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14" name="Line 54"/>
            <p:cNvSpPr>
              <a:spLocks noChangeShapeType="1"/>
            </p:cNvSpPr>
            <p:nvPr/>
          </p:nvSpPr>
          <p:spPr bwMode="auto">
            <a:xfrm flipV="1">
              <a:off x="2686" y="6792"/>
              <a:ext cx="0" cy="8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15" name="Line 55"/>
            <p:cNvSpPr>
              <a:spLocks noChangeShapeType="1"/>
            </p:cNvSpPr>
            <p:nvPr/>
          </p:nvSpPr>
          <p:spPr bwMode="auto">
            <a:xfrm>
              <a:off x="3346" y="5463"/>
              <a:ext cx="72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6" name="Line 56"/>
            <p:cNvSpPr>
              <a:spLocks noChangeShapeType="1"/>
            </p:cNvSpPr>
            <p:nvPr/>
          </p:nvSpPr>
          <p:spPr bwMode="auto">
            <a:xfrm>
              <a:off x="3706" y="5463"/>
              <a:ext cx="0" cy="23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7" name="Line 57"/>
            <p:cNvSpPr>
              <a:spLocks noChangeShapeType="1"/>
            </p:cNvSpPr>
            <p:nvPr/>
          </p:nvSpPr>
          <p:spPr bwMode="auto">
            <a:xfrm flipH="1">
              <a:off x="3346" y="7803"/>
              <a:ext cx="3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8" name="Line 58"/>
            <p:cNvSpPr>
              <a:spLocks noChangeShapeType="1"/>
            </p:cNvSpPr>
            <p:nvPr/>
          </p:nvSpPr>
          <p:spPr bwMode="auto">
            <a:xfrm flipH="1">
              <a:off x="3346" y="6555"/>
              <a:ext cx="3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219" name="Group 59"/>
            <p:cNvGrpSpPr>
              <a:grpSpLocks/>
            </p:cNvGrpSpPr>
            <p:nvPr/>
          </p:nvGrpSpPr>
          <p:grpSpPr bwMode="auto">
            <a:xfrm>
              <a:off x="6946" y="4995"/>
              <a:ext cx="2700" cy="780"/>
              <a:chOff x="6300" y="7212"/>
              <a:chExt cx="2700" cy="780"/>
            </a:xfrm>
          </p:grpSpPr>
          <p:sp>
            <p:nvSpPr>
              <p:cNvPr id="7248" name="Text Box 60"/>
              <p:cNvSpPr txBox="1">
                <a:spLocks noChangeArrowheads="1"/>
              </p:cNvSpPr>
              <p:nvPr/>
            </p:nvSpPr>
            <p:spPr bwMode="auto">
              <a:xfrm>
                <a:off x="6300" y="7680"/>
                <a:ext cx="360" cy="312"/>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CN" sz="1400" b="1">
                    <a:latin typeface="Times New Roman" panose="02020603050405020304" pitchFamily="18" charset="0"/>
                  </a:rPr>
                  <a:t>Y</a:t>
                </a:r>
              </a:p>
            </p:txBody>
          </p:sp>
          <p:sp>
            <p:nvSpPr>
              <p:cNvPr id="7249" name="Text Box 61"/>
              <p:cNvSpPr txBox="1">
                <a:spLocks noChangeArrowheads="1"/>
              </p:cNvSpPr>
              <p:nvPr/>
            </p:nvSpPr>
            <p:spPr bwMode="auto">
              <a:xfrm>
                <a:off x="7020" y="7212"/>
                <a:ext cx="360" cy="312"/>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CN" sz="1400" b="1">
                    <a:latin typeface="Times New Roman" panose="02020603050405020304" pitchFamily="18" charset="0"/>
                  </a:rPr>
                  <a:t>N</a:t>
                </a:r>
              </a:p>
            </p:txBody>
          </p:sp>
          <p:sp>
            <p:nvSpPr>
              <p:cNvPr id="7250" name="Line 62"/>
              <p:cNvSpPr>
                <a:spLocks noChangeShapeType="1"/>
              </p:cNvSpPr>
              <p:nvPr/>
            </p:nvSpPr>
            <p:spPr bwMode="auto">
              <a:xfrm>
                <a:off x="7020" y="7524"/>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7935" name="Text Box 63"/>
            <p:cNvSpPr txBox="1">
              <a:spLocks noChangeArrowheads="1"/>
            </p:cNvSpPr>
            <p:nvPr/>
          </p:nvSpPr>
          <p:spPr bwMode="auto">
            <a:xfrm>
              <a:off x="6047" y="3894"/>
              <a:ext cx="1619" cy="621"/>
            </a:xfrm>
            <a:prstGeom prst="rect">
              <a:avLst/>
            </a:prstGeom>
            <a:solidFill>
              <a:srgbClr val="FFCC00"/>
            </a:solidFill>
            <a:ln w="9525">
              <a:solidFill>
                <a:srgbClr val="000000"/>
              </a:solidFill>
              <a:miter lim="800000"/>
              <a:headEnd/>
              <a:tailEnd/>
            </a:ln>
          </p:spPr>
          <p:txBody>
            <a:bodyPr lIns="18000" tIns="10800" rIns="18000" bIns="10800"/>
            <a:lstStyle/>
            <a:p>
              <a:pPr algn="ctr">
                <a:defRPr/>
              </a:pPr>
              <a:r>
                <a:rPr kumimoji="1" lang="zh-CN" altLang="en-US" sz="1400">
                  <a:effectLst>
                    <a:outerShdw blurRad="38100" dist="38100" dir="2700000" algn="tl">
                      <a:srgbClr val="FFFFFF"/>
                    </a:outerShdw>
                  </a:effectLst>
                  <a:latin typeface="Times New Roman" pitchFamily="18" charset="0"/>
                </a:rPr>
                <a:t>主生产计划</a:t>
              </a:r>
            </a:p>
            <a:p>
              <a:pPr algn="ctr">
                <a:lnSpc>
                  <a:spcPct val="96000"/>
                </a:lnSpc>
                <a:defRPr/>
              </a:pPr>
              <a:r>
                <a:rPr kumimoji="1" lang="zh-CN" altLang="en-US" sz="1400">
                  <a:effectLst>
                    <a:outerShdw blurRad="38100" dist="38100" dir="2700000" algn="tl">
                      <a:srgbClr val="FFFFFF"/>
                    </a:outerShdw>
                  </a:effectLst>
                  <a:latin typeface="Times New Roman" pitchFamily="18" charset="0"/>
                </a:rPr>
                <a:t>粗能力计划</a:t>
              </a:r>
            </a:p>
          </p:txBody>
        </p:sp>
        <p:sp>
          <p:nvSpPr>
            <p:cNvPr id="7221" name="Line 64"/>
            <p:cNvSpPr>
              <a:spLocks noChangeShapeType="1"/>
            </p:cNvSpPr>
            <p:nvPr/>
          </p:nvSpPr>
          <p:spPr bwMode="auto">
            <a:xfrm>
              <a:off x="6856" y="4527"/>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937" name="AutoShape 65"/>
            <p:cNvSpPr>
              <a:spLocks noChangeArrowheads="1"/>
            </p:cNvSpPr>
            <p:nvPr/>
          </p:nvSpPr>
          <p:spPr bwMode="auto">
            <a:xfrm>
              <a:off x="6047" y="4996"/>
              <a:ext cx="1619" cy="623"/>
            </a:xfrm>
            <a:prstGeom prst="flowChartDecision">
              <a:avLst/>
            </a:prstGeom>
            <a:solidFill>
              <a:srgbClr val="FFCC00"/>
            </a:solidFill>
            <a:ln w="9525">
              <a:solidFill>
                <a:srgbClr val="000000"/>
              </a:solidFill>
              <a:miter lim="800000"/>
              <a:headEnd/>
              <a:tailEnd/>
            </a:ln>
          </p:spPr>
          <p:txBody>
            <a:bodyPr/>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可行</a:t>
              </a:r>
            </a:p>
          </p:txBody>
        </p:sp>
        <p:sp>
          <p:nvSpPr>
            <p:cNvPr id="7223" name="Line 66"/>
            <p:cNvSpPr>
              <a:spLocks noChangeShapeType="1"/>
            </p:cNvSpPr>
            <p:nvPr/>
          </p:nvSpPr>
          <p:spPr bwMode="auto">
            <a:xfrm>
              <a:off x="7681" y="4215"/>
              <a:ext cx="195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224" name="Group 67"/>
            <p:cNvGrpSpPr>
              <a:grpSpLocks/>
            </p:cNvGrpSpPr>
            <p:nvPr/>
          </p:nvGrpSpPr>
          <p:grpSpPr bwMode="auto">
            <a:xfrm>
              <a:off x="4066" y="1251"/>
              <a:ext cx="5580" cy="2829"/>
              <a:chOff x="3420" y="816"/>
              <a:chExt cx="5580" cy="2829"/>
            </a:xfrm>
          </p:grpSpPr>
          <p:grpSp>
            <p:nvGrpSpPr>
              <p:cNvPr id="7231" name="Group 68"/>
              <p:cNvGrpSpPr>
                <a:grpSpLocks/>
              </p:cNvGrpSpPr>
              <p:nvPr/>
            </p:nvGrpSpPr>
            <p:grpSpPr bwMode="auto">
              <a:xfrm>
                <a:off x="6300" y="2376"/>
                <a:ext cx="2700" cy="780"/>
                <a:chOff x="6300" y="7212"/>
                <a:chExt cx="2700" cy="780"/>
              </a:xfrm>
            </p:grpSpPr>
            <p:sp>
              <p:nvSpPr>
                <p:cNvPr id="7245" name="Text Box 69"/>
                <p:cNvSpPr txBox="1">
                  <a:spLocks noChangeArrowheads="1"/>
                </p:cNvSpPr>
                <p:nvPr/>
              </p:nvSpPr>
              <p:spPr bwMode="auto">
                <a:xfrm>
                  <a:off x="6300" y="7680"/>
                  <a:ext cx="360" cy="312"/>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CN" sz="1400" b="1">
                      <a:latin typeface="Times New Roman" panose="02020603050405020304" pitchFamily="18" charset="0"/>
                    </a:rPr>
                    <a:t>Y</a:t>
                  </a:r>
                </a:p>
              </p:txBody>
            </p:sp>
            <p:sp>
              <p:nvSpPr>
                <p:cNvPr id="7246" name="Text Box 70"/>
                <p:cNvSpPr txBox="1">
                  <a:spLocks noChangeArrowheads="1"/>
                </p:cNvSpPr>
                <p:nvPr/>
              </p:nvSpPr>
              <p:spPr bwMode="auto">
                <a:xfrm>
                  <a:off x="7020" y="7212"/>
                  <a:ext cx="360" cy="312"/>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CN" sz="1400" b="1">
                      <a:latin typeface="Times New Roman" panose="02020603050405020304" pitchFamily="18" charset="0"/>
                    </a:rPr>
                    <a:t>N</a:t>
                  </a:r>
                </a:p>
              </p:txBody>
            </p:sp>
            <p:sp>
              <p:nvSpPr>
                <p:cNvPr id="7247" name="Line 71"/>
                <p:cNvSpPr>
                  <a:spLocks noChangeShapeType="1"/>
                </p:cNvSpPr>
                <p:nvPr/>
              </p:nvSpPr>
              <p:spPr bwMode="auto">
                <a:xfrm>
                  <a:off x="7020" y="7524"/>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32" name="Line 72"/>
              <p:cNvSpPr>
                <a:spLocks noChangeShapeType="1"/>
              </p:cNvSpPr>
              <p:nvPr/>
            </p:nvSpPr>
            <p:spPr bwMode="auto">
              <a:xfrm>
                <a:off x="6210" y="190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33" name="Line 73"/>
              <p:cNvSpPr>
                <a:spLocks noChangeShapeType="1"/>
              </p:cNvSpPr>
              <p:nvPr/>
            </p:nvSpPr>
            <p:spPr bwMode="auto">
              <a:xfrm>
                <a:off x="6225" y="300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946" name="Text Box 74"/>
              <p:cNvSpPr txBox="1">
                <a:spLocks noChangeArrowheads="1"/>
              </p:cNvSpPr>
              <p:nvPr/>
            </p:nvSpPr>
            <p:spPr bwMode="auto">
              <a:xfrm>
                <a:off x="5399" y="816"/>
                <a:ext cx="1621"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经营规划</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7235" name="Line 75"/>
              <p:cNvSpPr>
                <a:spLocks noChangeShapeType="1"/>
              </p:cNvSpPr>
              <p:nvPr/>
            </p:nvSpPr>
            <p:spPr bwMode="auto">
              <a:xfrm>
                <a:off x="6210" y="112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948" name="Text Box 76"/>
              <p:cNvSpPr txBox="1">
                <a:spLocks noChangeArrowheads="1"/>
              </p:cNvSpPr>
              <p:nvPr/>
            </p:nvSpPr>
            <p:spPr bwMode="auto">
              <a:xfrm>
                <a:off x="5399" y="1596"/>
                <a:ext cx="1621"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销售规划</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207949" name="AutoShape 77"/>
              <p:cNvSpPr>
                <a:spLocks noChangeArrowheads="1"/>
              </p:cNvSpPr>
              <p:nvPr/>
            </p:nvSpPr>
            <p:spPr bwMode="auto">
              <a:xfrm>
                <a:off x="5399" y="2376"/>
                <a:ext cx="1621" cy="623"/>
              </a:xfrm>
              <a:prstGeom prst="flowChartDecision">
                <a:avLst/>
              </a:prstGeom>
              <a:solidFill>
                <a:srgbClr val="FFCC00"/>
              </a:solidFill>
              <a:ln w="9525">
                <a:solidFill>
                  <a:srgbClr val="000000"/>
                </a:solidFill>
                <a:miter lim="800000"/>
                <a:headEnd/>
                <a:tailEnd/>
              </a:ln>
            </p:spPr>
            <p:txBody>
              <a:bodyPr/>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可行</a:t>
                </a:r>
              </a:p>
            </p:txBody>
          </p:sp>
          <p:sp>
            <p:nvSpPr>
              <p:cNvPr id="207950" name="Text Box 78"/>
              <p:cNvSpPr txBox="1">
                <a:spLocks noChangeArrowheads="1"/>
              </p:cNvSpPr>
              <p:nvPr/>
            </p:nvSpPr>
            <p:spPr bwMode="auto">
              <a:xfrm>
                <a:off x="3419" y="1596"/>
                <a:ext cx="1077"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资源清单</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7239" name="Line 79"/>
              <p:cNvSpPr>
                <a:spLocks noChangeShapeType="1"/>
              </p:cNvSpPr>
              <p:nvPr/>
            </p:nvSpPr>
            <p:spPr bwMode="auto">
              <a:xfrm>
                <a:off x="7035" y="1752"/>
                <a:ext cx="1956"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240" name="Line 80"/>
              <p:cNvSpPr>
                <a:spLocks noChangeShapeType="1"/>
              </p:cNvSpPr>
              <p:nvPr/>
            </p:nvSpPr>
            <p:spPr bwMode="auto">
              <a:xfrm>
                <a:off x="7035" y="957"/>
                <a:ext cx="1956"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241" name="Line 81"/>
              <p:cNvSpPr>
                <a:spLocks noChangeShapeType="1"/>
              </p:cNvSpPr>
              <p:nvPr/>
            </p:nvSpPr>
            <p:spPr bwMode="auto">
              <a:xfrm>
                <a:off x="4500" y="175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242" name="Group 82"/>
              <p:cNvGrpSpPr>
                <a:grpSpLocks/>
              </p:cNvGrpSpPr>
              <p:nvPr/>
            </p:nvGrpSpPr>
            <p:grpSpPr bwMode="auto">
              <a:xfrm>
                <a:off x="3960" y="1923"/>
                <a:ext cx="1440" cy="1722"/>
                <a:chOff x="3960" y="1923"/>
                <a:chExt cx="1440" cy="1722"/>
              </a:xfrm>
            </p:grpSpPr>
            <p:sp>
              <p:nvSpPr>
                <p:cNvPr id="7243" name="Line 83"/>
                <p:cNvSpPr>
                  <a:spLocks noChangeShapeType="1"/>
                </p:cNvSpPr>
                <p:nvPr/>
              </p:nvSpPr>
              <p:spPr bwMode="auto">
                <a:xfrm>
                  <a:off x="3960" y="1923"/>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4" name="Line 84"/>
                <p:cNvSpPr>
                  <a:spLocks noChangeShapeType="1"/>
                </p:cNvSpPr>
                <p:nvPr/>
              </p:nvSpPr>
              <p:spPr bwMode="auto">
                <a:xfrm>
                  <a:off x="3960" y="3645"/>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07957" name="Text Box 85"/>
            <p:cNvSpPr txBox="1">
              <a:spLocks noChangeArrowheads="1"/>
            </p:cNvSpPr>
            <p:nvPr/>
          </p:nvSpPr>
          <p:spPr bwMode="auto">
            <a:xfrm>
              <a:off x="4065" y="4216"/>
              <a:ext cx="1081" cy="311"/>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需求信息</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7226" name="Line 86"/>
            <p:cNvSpPr>
              <a:spLocks noChangeShapeType="1"/>
            </p:cNvSpPr>
            <p:nvPr/>
          </p:nvSpPr>
          <p:spPr bwMode="auto">
            <a:xfrm>
              <a:off x="5146" y="4371"/>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27" name="Line 87"/>
            <p:cNvSpPr>
              <a:spLocks noChangeShapeType="1"/>
            </p:cNvSpPr>
            <p:nvPr/>
          </p:nvSpPr>
          <p:spPr bwMode="auto">
            <a:xfrm flipH="1">
              <a:off x="3346" y="4371"/>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7960" name="Text Box 88"/>
            <p:cNvSpPr txBox="1">
              <a:spLocks noChangeArrowheads="1"/>
            </p:cNvSpPr>
            <p:nvPr/>
          </p:nvSpPr>
          <p:spPr bwMode="auto">
            <a:xfrm>
              <a:off x="2085" y="4205"/>
              <a:ext cx="1262"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客户信息</a:t>
              </a:r>
            </a:p>
          </p:txBody>
        </p:sp>
        <p:sp>
          <p:nvSpPr>
            <p:cNvPr id="207961" name="Text Box 89"/>
            <p:cNvSpPr txBox="1">
              <a:spLocks noChangeArrowheads="1"/>
            </p:cNvSpPr>
            <p:nvPr/>
          </p:nvSpPr>
          <p:spPr bwMode="auto">
            <a:xfrm>
              <a:off x="2085" y="5306"/>
              <a:ext cx="1262" cy="313"/>
            </a:xfrm>
            <a:prstGeom prst="rect">
              <a:avLst/>
            </a:prstGeom>
            <a:solidFill>
              <a:srgbClr val="FFCC00"/>
            </a:solidFill>
            <a:ln w="9525">
              <a:solidFill>
                <a:srgbClr val="000000"/>
              </a:solidFill>
              <a:miter lim="800000"/>
              <a:headEnd/>
              <a:tailEnd/>
            </a:ln>
          </p:spPr>
          <p:txBody>
            <a:bodyPr lIns="18000" tIns="10800" rIns="18000" bIns="10800"/>
            <a:lstStyle/>
            <a:p>
              <a:pPr algn="ctr">
                <a:lnSpc>
                  <a:spcPct val="96000"/>
                </a:lnSpc>
                <a:defRPr/>
              </a:pPr>
              <a:r>
                <a:rPr kumimoji="1" lang="zh-CN" altLang="en-US" sz="1400">
                  <a:effectLst>
                    <a:outerShdw blurRad="38100" dist="38100" dir="2700000" algn="tl">
                      <a:srgbClr val="FFFFFF"/>
                    </a:outerShdw>
                  </a:effectLst>
                  <a:latin typeface="Times New Roman" pitchFamily="18" charset="0"/>
                </a:rPr>
                <a:t>应收账款</a:t>
              </a:r>
            </a:p>
            <a:p>
              <a:pPr algn="ctr">
                <a:defRPr/>
              </a:pPr>
              <a:endParaRPr kumimoji="1" lang="en-US" altLang="zh-CN" sz="1400">
                <a:effectLst>
                  <a:outerShdw blurRad="38100" dist="38100" dir="2700000" algn="tl">
                    <a:srgbClr val="FFFFFF"/>
                  </a:outerShdw>
                </a:effectLst>
                <a:latin typeface="Times New Roman" pitchFamily="18" charset="0"/>
              </a:endParaRPr>
            </a:p>
          </p:txBody>
        </p:sp>
        <p:sp>
          <p:nvSpPr>
            <p:cNvPr id="7230" name="Line 90"/>
            <p:cNvSpPr>
              <a:spLocks noChangeShapeType="1"/>
            </p:cNvSpPr>
            <p:nvPr/>
          </p:nvSpPr>
          <p:spPr bwMode="auto">
            <a:xfrm flipV="1">
              <a:off x="2671" y="4527"/>
              <a:ext cx="0" cy="78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07878"/>
                                        </p:tgtEl>
                                        <p:attrNameLst>
                                          <p:attrName>style.visibility</p:attrName>
                                        </p:attrNameLst>
                                      </p:cBhvr>
                                      <p:to>
                                        <p:strVal val="visible"/>
                                      </p:to>
                                    </p:set>
                                    <p:anim calcmode="lin" valueType="num">
                                      <p:cBhvr additive="base">
                                        <p:cTn id="7" dur="500" fill="hold"/>
                                        <p:tgtEl>
                                          <p:spTgt spid="207878"/>
                                        </p:tgtEl>
                                        <p:attrNameLst>
                                          <p:attrName>ppt_x</p:attrName>
                                        </p:attrNameLst>
                                      </p:cBhvr>
                                      <p:tavLst>
                                        <p:tav tm="0">
                                          <p:val>
                                            <p:strVal val="0-#ppt_w/2"/>
                                          </p:val>
                                        </p:tav>
                                        <p:tav tm="100000">
                                          <p:val>
                                            <p:strVal val="#ppt_x"/>
                                          </p:val>
                                        </p:tav>
                                      </p:tavLst>
                                    </p:anim>
                                    <p:anim calcmode="lin" valueType="num">
                                      <p:cBhvr additive="base">
                                        <p:cTn id="8" dur="500" fill="hold"/>
                                        <p:tgtEl>
                                          <p:spTgt spid="2078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6.3 </a:t>
            </a:r>
            <a:r>
              <a:rPr lang="zh-CN" altLang="en-US" sz="3600" b="1" dirty="0" smtClean="0">
                <a:solidFill>
                  <a:srgbClr val="FF0000"/>
                </a:solidFill>
                <a:effectLst>
                  <a:outerShdw blurRad="38100" dist="38100" dir="2700000" algn="tl">
                    <a:srgbClr val="C0C0C0"/>
                  </a:outerShdw>
                </a:effectLst>
                <a:latin typeface="Times New Roman" pitchFamily="18" charset="0"/>
              </a:rPr>
              <a:t>工作中心能力核算</a:t>
            </a:r>
          </a:p>
        </p:txBody>
      </p:sp>
      <p:sp>
        <p:nvSpPr>
          <p:cNvPr id="8196"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
        <p:nvSpPr>
          <p:cNvPr id="6" name="Rectangle 3"/>
          <p:cNvSpPr txBox="1">
            <a:spLocks noChangeArrowheads="1"/>
          </p:cNvSpPr>
          <p:nvPr/>
        </p:nvSpPr>
        <p:spPr bwMode="auto">
          <a:xfrm>
            <a:off x="457200" y="1524000"/>
            <a:ext cx="8458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chemeClr val="tx1"/>
              </a:buClr>
              <a:buFont typeface="Marlett" pitchFamily="2" charset="2"/>
              <a:buChar char="2"/>
            </a:pPr>
            <a:r>
              <a:rPr lang="zh-CN" altLang="en-US" b="1" kern="0" smtClean="0">
                <a:latin typeface="Times New Roman" panose="02020603050405020304" pitchFamily="18" charset="0"/>
              </a:rPr>
              <a:t>工作中心：</a:t>
            </a:r>
            <a:r>
              <a:rPr lang="en-US" altLang="zh-CN" kern="0" smtClean="0">
                <a:latin typeface="Times New Roman" panose="02020603050405020304" pitchFamily="18" charset="0"/>
              </a:rPr>
              <a:t>Working Center</a:t>
            </a:r>
            <a:r>
              <a:rPr lang="zh-CN" altLang="en-US" kern="0" smtClean="0">
                <a:latin typeface="Times New Roman" panose="02020603050405020304" pitchFamily="18" charset="0"/>
              </a:rPr>
              <a:t>，</a:t>
            </a:r>
            <a:r>
              <a:rPr lang="en-US" altLang="zh-CN" kern="0" smtClean="0">
                <a:latin typeface="Times New Roman" panose="02020603050405020304" pitchFamily="18" charset="0"/>
              </a:rPr>
              <a:t>WC</a:t>
            </a:r>
          </a:p>
          <a:p>
            <a:pPr lvl="1" eaLnBrk="1" hangingPunct="1">
              <a:buClr>
                <a:schemeClr val="tx1"/>
              </a:buClr>
              <a:buFont typeface="Marlett" pitchFamily="2" charset="2"/>
              <a:buChar char="2"/>
            </a:pPr>
            <a:r>
              <a:rPr lang="zh-CN" altLang="en-US" kern="0" smtClean="0">
                <a:latin typeface="Times New Roman" panose="02020603050405020304" pitchFamily="18" charset="0"/>
              </a:rPr>
              <a:t>直接改变物料形态或性质的生产作业单元。</a:t>
            </a:r>
          </a:p>
          <a:p>
            <a:pPr lvl="1" eaLnBrk="1" hangingPunct="1">
              <a:buClr>
                <a:schemeClr val="tx1"/>
              </a:buClr>
              <a:buFont typeface="Marlett" pitchFamily="2" charset="2"/>
              <a:buChar char="2"/>
            </a:pPr>
            <a:r>
              <a:rPr lang="zh-CN" altLang="en-US" kern="0" smtClean="0">
                <a:latin typeface="Times New Roman" panose="02020603050405020304" pitchFamily="18" charset="0"/>
              </a:rPr>
              <a:t>生产加工单元的统称，在完成一项加工任务时同时也发生了加工成本。由一台或几台功能相同的设备、一个或多个工作人员、一个小组或一个工段、一个成组加工单元或一个装配场地等组成，甚至一个实际的车间也可作为一个工作中心，在这种情况下大大简化了管理流程。</a:t>
            </a:r>
          </a:p>
          <a:p>
            <a:pPr lvl="1" eaLnBrk="1" hangingPunct="1">
              <a:buClr>
                <a:schemeClr val="tx1"/>
              </a:buClr>
              <a:buFont typeface="Marlett" pitchFamily="2" charset="2"/>
              <a:buChar char="2"/>
            </a:pPr>
            <a:r>
              <a:rPr lang="zh-CN" altLang="en-US" kern="0" smtClean="0">
                <a:latin typeface="Times New Roman" panose="02020603050405020304" pitchFamily="18" charset="0"/>
              </a:rPr>
              <a:t>在</a:t>
            </a:r>
            <a:r>
              <a:rPr lang="en-US" altLang="zh-CN" kern="0" smtClean="0">
                <a:latin typeface="Times New Roman" panose="02020603050405020304" pitchFamily="18" charset="0"/>
              </a:rPr>
              <a:t>ERP</a:t>
            </a:r>
            <a:r>
              <a:rPr lang="zh-CN" altLang="en-US" kern="0" smtClean="0">
                <a:latin typeface="Times New Roman" panose="02020603050405020304" pitchFamily="18" charset="0"/>
              </a:rPr>
              <a:t>中，工作中心既是一种基本的生产作业手段，也是一种基本的生产作业组织，还是一种生产作业的管理方式。</a:t>
            </a:r>
            <a:endParaRPr lang="zh-CN" altLang="en-US" kern="0" dirty="0" smtClean="0">
              <a:latin typeface="Times New Roman" panose="02020603050405020304" pitchFamily="18" charset="0"/>
            </a:endParaRPr>
          </a:p>
        </p:txBody>
      </p:sp>
    </p:spTree>
    <p:extLst>
      <p:ext uri="{BB962C8B-B14F-4D97-AF65-F5344CB8AC3E}">
        <p14:creationId xmlns:p14="http://schemas.microsoft.com/office/powerpoint/2010/main" val="274821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6.3 </a:t>
            </a:r>
            <a:r>
              <a:rPr lang="zh-CN" altLang="en-US" sz="3600" b="1" dirty="0" smtClean="0">
                <a:solidFill>
                  <a:srgbClr val="FF0000"/>
                </a:solidFill>
                <a:effectLst>
                  <a:outerShdw blurRad="38100" dist="38100" dir="2700000" algn="tl">
                    <a:srgbClr val="C0C0C0"/>
                  </a:outerShdw>
                </a:effectLst>
                <a:latin typeface="Times New Roman" pitchFamily="18" charset="0"/>
              </a:rPr>
              <a:t>工作中心能力核算</a:t>
            </a:r>
          </a:p>
        </p:txBody>
      </p:sp>
      <p:sp>
        <p:nvSpPr>
          <p:cNvPr id="8196"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
        <p:nvSpPr>
          <p:cNvPr id="4" name="Rectangle 3"/>
          <p:cNvSpPr txBox="1">
            <a:spLocks noChangeArrowheads="1"/>
          </p:cNvSpPr>
          <p:nvPr/>
        </p:nvSpPr>
        <p:spPr bwMode="auto">
          <a:xfrm>
            <a:off x="457200" y="1600200"/>
            <a:ext cx="822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chemeClr val="tx1"/>
              </a:buClr>
              <a:buFont typeface="Marlett" pitchFamily="2" charset="2"/>
              <a:buChar char="2"/>
            </a:pPr>
            <a:r>
              <a:rPr lang="zh-CN" altLang="en-US" b="1" kern="0" smtClean="0">
                <a:latin typeface="Times New Roman" panose="02020603050405020304" pitchFamily="18" charset="0"/>
              </a:rPr>
              <a:t>工作中心的能力度量</a:t>
            </a:r>
          </a:p>
          <a:p>
            <a:pPr lvl="1" eaLnBrk="1" hangingPunct="1">
              <a:lnSpc>
                <a:spcPct val="120000"/>
              </a:lnSpc>
              <a:buClr>
                <a:schemeClr val="tx1"/>
              </a:buClr>
              <a:buFont typeface="Marlett" pitchFamily="2" charset="2"/>
              <a:buChar char="2"/>
            </a:pPr>
            <a:r>
              <a:rPr lang="zh-CN" altLang="en-US" kern="0" smtClean="0">
                <a:latin typeface="Times New Roman" panose="02020603050405020304" pitchFamily="18" charset="0"/>
              </a:rPr>
              <a:t>工作中心的能力：工作中心可以完成生产作业任务的能力，可以使用单位时间内的产出量来度量。</a:t>
            </a:r>
          </a:p>
          <a:p>
            <a:pPr lvl="2" eaLnBrk="1" hangingPunct="1">
              <a:lnSpc>
                <a:spcPct val="120000"/>
              </a:lnSpc>
              <a:buClr>
                <a:schemeClr val="tx1"/>
              </a:buClr>
              <a:buFont typeface="Marlett" pitchFamily="2" charset="2"/>
              <a:buChar char="2"/>
            </a:pPr>
            <a:r>
              <a:rPr lang="zh-CN" altLang="en-US" kern="0" smtClean="0">
                <a:latin typeface="Times New Roman" panose="02020603050405020304" pitchFamily="18" charset="0"/>
              </a:rPr>
              <a:t>流程型的石化企业：单位时间吨</a:t>
            </a:r>
          </a:p>
          <a:p>
            <a:pPr lvl="2" eaLnBrk="1" hangingPunct="1">
              <a:lnSpc>
                <a:spcPct val="120000"/>
              </a:lnSpc>
              <a:buClr>
                <a:schemeClr val="tx1"/>
              </a:buClr>
              <a:buFont typeface="Marlett" pitchFamily="2" charset="2"/>
              <a:buChar char="2"/>
            </a:pPr>
            <a:r>
              <a:rPr lang="zh-CN" altLang="en-US" kern="0" smtClean="0">
                <a:latin typeface="Times New Roman" panose="02020603050405020304" pitchFamily="18" charset="0"/>
              </a:rPr>
              <a:t>纺织行业：单位时间米</a:t>
            </a:r>
          </a:p>
          <a:p>
            <a:pPr lvl="2" eaLnBrk="1" hangingPunct="1">
              <a:lnSpc>
                <a:spcPct val="120000"/>
              </a:lnSpc>
              <a:buClr>
                <a:schemeClr val="tx1"/>
              </a:buClr>
              <a:buFont typeface="Marlett" pitchFamily="2" charset="2"/>
              <a:buChar char="2"/>
            </a:pPr>
            <a:r>
              <a:rPr lang="zh-CN" altLang="en-US" kern="0" smtClean="0">
                <a:latin typeface="Times New Roman" panose="02020603050405020304" pitchFamily="18" charset="0"/>
              </a:rPr>
              <a:t>离散型制造业：单位时间件</a:t>
            </a:r>
          </a:p>
          <a:p>
            <a:pPr lvl="1" eaLnBrk="1" hangingPunct="1">
              <a:lnSpc>
                <a:spcPct val="120000"/>
              </a:lnSpc>
              <a:buClr>
                <a:schemeClr val="tx1"/>
              </a:buClr>
              <a:buFont typeface="Marlett" pitchFamily="2" charset="2"/>
              <a:buChar char="2"/>
            </a:pPr>
            <a:r>
              <a:rPr lang="zh-CN" altLang="en-US" kern="0" smtClean="0">
                <a:latin typeface="Times New Roman" panose="02020603050405020304" pitchFamily="18" charset="0"/>
              </a:rPr>
              <a:t>通用的度量：单位时间的工时数量，机器设备工时、作业人员工时。</a:t>
            </a:r>
            <a:endParaRPr lang="zh-CN" altLang="en-US" kern="0" dirty="0" smtClean="0">
              <a:latin typeface="Times New Roman" panose="02020603050405020304" pitchFamily="18" charset="0"/>
            </a:endParaRPr>
          </a:p>
        </p:txBody>
      </p:sp>
    </p:spTree>
    <p:extLst>
      <p:ext uri="{BB962C8B-B14F-4D97-AF65-F5344CB8AC3E}">
        <p14:creationId xmlns:p14="http://schemas.microsoft.com/office/powerpoint/2010/main" val="14306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6.3 </a:t>
            </a:r>
            <a:r>
              <a:rPr lang="zh-CN" altLang="en-US" sz="3600" b="1" dirty="0" smtClean="0">
                <a:solidFill>
                  <a:srgbClr val="FF0000"/>
                </a:solidFill>
                <a:effectLst>
                  <a:outerShdw blurRad="38100" dist="38100" dir="2700000" algn="tl">
                    <a:srgbClr val="C0C0C0"/>
                  </a:outerShdw>
                </a:effectLst>
                <a:latin typeface="Times New Roman" pitchFamily="18" charset="0"/>
              </a:rPr>
              <a:t>工作中心能力核算</a:t>
            </a:r>
          </a:p>
        </p:txBody>
      </p:sp>
      <p:sp>
        <p:nvSpPr>
          <p:cNvPr id="208899" name="Rectangle 3"/>
          <p:cNvSpPr>
            <a:spLocks noGrp="1" noChangeArrowheads="1"/>
          </p:cNvSpPr>
          <p:nvPr>
            <p:ph type="body" idx="1"/>
          </p:nvPr>
        </p:nvSpPr>
        <p:spPr>
          <a:xfrm>
            <a:off x="457200" y="1447800"/>
            <a:ext cx="8229600" cy="5410200"/>
          </a:xfrm>
        </p:spPr>
        <p:txBody>
          <a:bodyPr/>
          <a:lstStyle/>
          <a:p>
            <a:pPr eaLnBrk="1" hangingPunct="1">
              <a:lnSpc>
                <a:spcPct val="150000"/>
              </a:lnSpc>
              <a:spcBef>
                <a:spcPct val="0"/>
              </a:spcBef>
              <a:buClr>
                <a:schemeClr val="tx1"/>
              </a:buClr>
              <a:buFont typeface="Marlett" pitchFamily="2" charset="2"/>
              <a:buChar char="2"/>
              <a:defRPr/>
            </a:pPr>
            <a:r>
              <a:rPr lang="zh-CN" altLang="en-US" sz="2000" b="1" smtClean="0"/>
              <a:t>工作中心：</a:t>
            </a:r>
            <a:r>
              <a:rPr lang="zh-CN" altLang="en-US" sz="2000" smtClean="0"/>
              <a:t>组织生产的基本单元，也是进行作业安排、执行能力需求计划和进行成本核算的基本依据。</a:t>
            </a:r>
          </a:p>
          <a:p>
            <a:pPr eaLnBrk="1" hangingPunct="1">
              <a:lnSpc>
                <a:spcPct val="150000"/>
              </a:lnSpc>
              <a:spcBef>
                <a:spcPct val="0"/>
              </a:spcBef>
              <a:buClr>
                <a:schemeClr val="tx1"/>
              </a:buClr>
              <a:buFont typeface="Marlett" pitchFamily="2" charset="2"/>
              <a:buChar char="2"/>
              <a:defRPr/>
            </a:pPr>
            <a:endParaRPr lang="zh-CN" altLang="en-US" sz="2000" smtClean="0"/>
          </a:p>
          <a:p>
            <a:pPr eaLnBrk="1" hangingPunct="1">
              <a:lnSpc>
                <a:spcPct val="150000"/>
              </a:lnSpc>
              <a:buClr>
                <a:schemeClr val="tx1"/>
              </a:buClr>
              <a:buFont typeface="Marlett" pitchFamily="2" charset="2"/>
              <a:buChar char="2"/>
              <a:defRPr/>
            </a:pPr>
            <a:r>
              <a:rPr lang="zh-CN" altLang="en-US" sz="2000" b="1" smtClean="0"/>
              <a:t>工作中心为生产进度安排、核算能力、计算成本提供了一个单位基准。</a:t>
            </a:r>
          </a:p>
          <a:p>
            <a:pPr lvl="1" eaLnBrk="1" hangingPunct="1">
              <a:lnSpc>
                <a:spcPct val="150000"/>
              </a:lnSpc>
              <a:buClr>
                <a:schemeClr val="tx1"/>
              </a:buClr>
              <a:buFont typeface="Marlett" pitchFamily="2" charset="2"/>
              <a:buChar char="2"/>
              <a:defRPr/>
            </a:pPr>
            <a:r>
              <a:rPr lang="zh-CN" altLang="en-US" sz="1800" smtClean="0"/>
              <a:t>通过</a:t>
            </a:r>
            <a:r>
              <a:rPr lang="en-US" altLang="zh-CN" sz="1800" smtClean="0"/>
              <a:t>CRP</a:t>
            </a:r>
            <a:r>
              <a:rPr lang="zh-CN" altLang="en-US" sz="1800" smtClean="0"/>
              <a:t>进行能力核算的前提条件是必须有正确的工作中心能力数据，因此，必须首先建立与维护工作中心能力。</a:t>
            </a:r>
          </a:p>
          <a:p>
            <a:pPr lvl="1" eaLnBrk="1" hangingPunct="1">
              <a:lnSpc>
                <a:spcPct val="150000"/>
              </a:lnSpc>
              <a:buClr>
                <a:schemeClr val="tx1"/>
              </a:buClr>
              <a:buFont typeface="Marlett" pitchFamily="2" charset="2"/>
              <a:buChar char="2"/>
              <a:defRPr/>
            </a:pPr>
            <a:endParaRPr lang="zh-CN" altLang="en-US" sz="1800" smtClean="0"/>
          </a:p>
          <a:p>
            <a:pPr eaLnBrk="1" hangingPunct="1">
              <a:lnSpc>
                <a:spcPct val="150000"/>
              </a:lnSpc>
              <a:spcBef>
                <a:spcPct val="0"/>
              </a:spcBef>
              <a:buClr>
                <a:schemeClr val="tx1"/>
              </a:buClr>
              <a:buFont typeface="Marlett" pitchFamily="2" charset="2"/>
              <a:buChar char="2"/>
              <a:defRPr/>
            </a:pPr>
            <a:r>
              <a:rPr lang="zh-CN" altLang="en-US" sz="2000" b="1" smtClean="0">
                <a:effectLst>
                  <a:outerShdw blurRad="38100" dist="38100" dir="2700000" algn="tl">
                    <a:srgbClr val="C0C0C0"/>
                  </a:outerShdw>
                </a:effectLst>
              </a:rPr>
              <a:t>工作中心的能力核算</a:t>
            </a:r>
            <a:endParaRPr lang="zh-CN" altLang="en-US" sz="2000" smtClean="0"/>
          </a:p>
          <a:p>
            <a:pPr lvl="1" eaLnBrk="1" hangingPunct="1">
              <a:lnSpc>
                <a:spcPct val="150000"/>
              </a:lnSpc>
              <a:buClr>
                <a:schemeClr val="tx1"/>
              </a:buClr>
              <a:buFont typeface="Marlett" pitchFamily="2" charset="2"/>
              <a:buChar char="2"/>
              <a:defRPr/>
            </a:pPr>
            <a:r>
              <a:rPr lang="zh-CN" altLang="en-US" sz="1800" smtClean="0"/>
              <a:t>工作中心的能力用在一定时间内完成的产出率来表示，需要考核的主要是工作中心的实际能力和定额能力。</a:t>
            </a:r>
          </a:p>
        </p:txBody>
      </p:sp>
      <p:sp>
        <p:nvSpPr>
          <p:cNvPr id="8196"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 calcmode="lin" valueType="num">
                                      <p:cBhvr additive="base">
                                        <p:cTn id="7" dur="500" fill="hold"/>
                                        <p:tgtEl>
                                          <p:spTgt spid="208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8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8899">
                                            <p:txEl>
                                              <p:pRg st="2" end="2"/>
                                            </p:txEl>
                                          </p:spTgt>
                                        </p:tgtEl>
                                        <p:attrNameLst>
                                          <p:attrName>style.visibility</p:attrName>
                                        </p:attrNameLst>
                                      </p:cBhvr>
                                      <p:to>
                                        <p:strVal val="visible"/>
                                      </p:to>
                                    </p:set>
                                    <p:anim calcmode="lin" valueType="num">
                                      <p:cBhvr additive="base">
                                        <p:cTn id="13" dur="500" fill="hold"/>
                                        <p:tgtEl>
                                          <p:spTgt spid="20889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88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8899">
                                            <p:txEl>
                                              <p:pRg st="3" end="3"/>
                                            </p:txEl>
                                          </p:spTgt>
                                        </p:tgtEl>
                                        <p:attrNameLst>
                                          <p:attrName>style.visibility</p:attrName>
                                        </p:attrNameLst>
                                      </p:cBhvr>
                                      <p:to>
                                        <p:strVal val="visible"/>
                                      </p:to>
                                    </p:set>
                                    <p:anim calcmode="lin" valueType="num">
                                      <p:cBhvr additive="base">
                                        <p:cTn id="19" dur="500" fill="hold"/>
                                        <p:tgtEl>
                                          <p:spTgt spid="2088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88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8899">
                                            <p:txEl>
                                              <p:pRg st="5" end="5"/>
                                            </p:txEl>
                                          </p:spTgt>
                                        </p:tgtEl>
                                        <p:attrNameLst>
                                          <p:attrName>style.visibility</p:attrName>
                                        </p:attrNameLst>
                                      </p:cBhvr>
                                      <p:to>
                                        <p:strVal val="visible"/>
                                      </p:to>
                                    </p:set>
                                    <p:anim calcmode="lin" valueType="num">
                                      <p:cBhvr additive="base">
                                        <p:cTn id="25" dur="500" fill="hold"/>
                                        <p:tgtEl>
                                          <p:spTgt spid="20889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88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8899">
                                            <p:txEl>
                                              <p:pRg st="6" end="6"/>
                                            </p:txEl>
                                          </p:spTgt>
                                        </p:tgtEl>
                                        <p:attrNameLst>
                                          <p:attrName>style.visibility</p:attrName>
                                        </p:attrNameLst>
                                      </p:cBhvr>
                                      <p:to>
                                        <p:strVal val="visible"/>
                                      </p:to>
                                    </p:set>
                                    <p:anim calcmode="lin" valueType="num">
                                      <p:cBhvr additive="base">
                                        <p:cTn id="31" dur="500" fill="hold"/>
                                        <p:tgtEl>
                                          <p:spTgt spid="20889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88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304800" y="685800"/>
            <a:ext cx="8229600" cy="609600"/>
          </a:xfrm>
        </p:spPr>
        <p:txBody>
          <a:bodyPr/>
          <a:lstStyle/>
          <a:p>
            <a:pPr eaLnBrk="1" hangingPunct="1">
              <a:defRPr/>
            </a:pPr>
            <a:r>
              <a:rPr lang="en-US" altLang="zh-CN" sz="3600" b="1" dirty="0" smtClean="0">
                <a:solidFill>
                  <a:srgbClr val="FF0000"/>
                </a:solidFill>
                <a:effectLst>
                  <a:outerShdw blurRad="38100" dist="38100" dir="2700000" algn="tl">
                    <a:srgbClr val="C0C0C0"/>
                  </a:outerShdw>
                </a:effectLst>
                <a:latin typeface="Times New Roman" pitchFamily="18" charset="0"/>
              </a:rPr>
              <a:t>6.3 </a:t>
            </a:r>
            <a:r>
              <a:rPr lang="zh-CN" altLang="en-US" sz="3600" b="1" dirty="0" smtClean="0">
                <a:solidFill>
                  <a:srgbClr val="FF0000"/>
                </a:solidFill>
                <a:effectLst>
                  <a:outerShdw blurRad="38100" dist="38100" dir="2700000" algn="tl">
                    <a:srgbClr val="C0C0C0"/>
                  </a:outerShdw>
                </a:effectLst>
                <a:latin typeface="Times New Roman" pitchFamily="18" charset="0"/>
              </a:rPr>
              <a:t>工作中心能力核算</a:t>
            </a:r>
          </a:p>
        </p:txBody>
      </p:sp>
      <p:sp>
        <p:nvSpPr>
          <p:cNvPr id="240643" name="Rectangle 3"/>
          <p:cNvSpPr>
            <a:spLocks noGrp="1" noChangeArrowheads="1"/>
          </p:cNvSpPr>
          <p:nvPr>
            <p:ph type="body" idx="1"/>
          </p:nvPr>
        </p:nvSpPr>
        <p:spPr>
          <a:xfrm>
            <a:off x="457200" y="1447800"/>
            <a:ext cx="8229600" cy="5181600"/>
          </a:xfrm>
        </p:spPr>
        <p:txBody>
          <a:bodyPr/>
          <a:lstStyle/>
          <a:p>
            <a:pPr eaLnBrk="1" hangingPunct="1">
              <a:lnSpc>
                <a:spcPct val="150000"/>
              </a:lnSpc>
              <a:buClr>
                <a:schemeClr val="tx1"/>
              </a:buClr>
              <a:buFont typeface="Marlett" pitchFamily="2" charset="2"/>
              <a:buChar char="2"/>
            </a:pPr>
            <a:r>
              <a:rPr lang="zh-CN" altLang="en-US" sz="2400" b="1" smtClean="0"/>
              <a:t>核算的基本步骤：</a:t>
            </a:r>
          </a:p>
          <a:p>
            <a:pPr lvl="1" eaLnBrk="1" hangingPunct="1">
              <a:lnSpc>
                <a:spcPct val="150000"/>
              </a:lnSpc>
              <a:buClr>
                <a:schemeClr val="tx1"/>
              </a:buClr>
              <a:buFont typeface="Marlett" pitchFamily="2" charset="2"/>
              <a:buChar char="2"/>
            </a:pPr>
            <a:r>
              <a:rPr lang="en-US" altLang="zh-CN" sz="2000" smtClean="0"/>
              <a:t>1</a:t>
            </a:r>
            <a:r>
              <a:rPr lang="zh-CN" altLang="en-US" sz="2000" smtClean="0"/>
              <a:t>、</a:t>
            </a:r>
            <a:r>
              <a:rPr lang="zh-CN" altLang="en-US" sz="2000" b="1" smtClean="0"/>
              <a:t>选择计量单位</a:t>
            </a:r>
            <a:r>
              <a:rPr lang="zh-CN" altLang="en-US" sz="2000" smtClean="0"/>
              <a:t>：标准小时、千克或吨、米、件数</a:t>
            </a:r>
          </a:p>
          <a:p>
            <a:pPr lvl="1" eaLnBrk="1" hangingPunct="1">
              <a:lnSpc>
                <a:spcPct val="150000"/>
              </a:lnSpc>
              <a:buClr>
                <a:schemeClr val="tx1"/>
              </a:buClr>
              <a:buFont typeface="Marlett" pitchFamily="2" charset="2"/>
              <a:buChar char="2"/>
            </a:pPr>
            <a:r>
              <a:rPr lang="en-US" altLang="zh-CN" sz="2000" smtClean="0"/>
              <a:t>2</a:t>
            </a:r>
            <a:r>
              <a:rPr lang="zh-CN" altLang="en-US" sz="2000" smtClean="0"/>
              <a:t>、</a:t>
            </a:r>
            <a:r>
              <a:rPr lang="zh-CN" altLang="en-US" sz="2000" b="1" smtClean="0"/>
              <a:t>计算定额能力</a:t>
            </a:r>
            <a:r>
              <a:rPr lang="zh-CN" altLang="en-US" sz="2000" smtClean="0"/>
              <a:t>：定额能力是在正常的生产条件下工作中心的计划能力。</a:t>
            </a:r>
          </a:p>
          <a:p>
            <a:pPr lvl="2" eaLnBrk="1" hangingPunct="1">
              <a:lnSpc>
                <a:spcPct val="150000"/>
              </a:lnSpc>
              <a:buClr>
                <a:schemeClr val="tx1"/>
              </a:buClr>
              <a:buFont typeface="Marlett" pitchFamily="2" charset="2"/>
              <a:buChar char="2"/>
            </a:pPr>
            <a:r>
              <a:rPr lang="zh-CN" altLang="en-US" sz="1800" smtClean="0"/>
              <a:t>定额能力不一定是最大能力</a:t>
            </a:r>
          </a:p>
          <a:p>
            <a:pPr lvl="2" eaLnBrk="1" hangingPunct="1">
              <a:lnSpc>
                <a:spcPct val="150000"/>
              </a:lnSpc>
              <a:buClr>
                <a:schemeClr val="tx1"/>
              </a:buClr>
              <a:buFont typeface="Marlett" pitchFamily="2" charset="2"/>
              <a:buChar char="2"/>
            </a:pPr>
            <a:r>
              <a:rPr lang="zh-CN" altLang="en-US" sz="1800" smtClean="0"/>
              <a:t>根据工作中心文件和工作日历中有关信息计算</a:t>
            </a:r>
          </a:p>
          <a:p>
            <a:pPr lvl="1" eaLnBrk="1" hangingPunct="1">
              <a:lnSpc>
                <a:spcPct val="150000"/>
              </a:lnSpc>
              <a:buClr>
                <a:schemeClr val="tx1"/>
              </a:buClr>
              <a:buFont typeface="Marlett" pitchFamily="2" charset="2"/>
              <a:buChar char="2"/>
            </a:pPr>
            <a:r>
              <a:rPr lang="en-US" altLang="zh-CN" sz="2000" smtClean="0"/>
              <a:t>3</a:t>
            </a:r>
            <a:r>
              <a:rPr lang="zh-CN" altLang="en-US" sz="2000" smtClean="0"/>
              <a:t>、</a:t>
            </a:r>
            <a:r>
              <a:rPr lang="zh-CN" altLang="en-US" sz="2000" b="1" smtClean="0"/>
              <a:t>计算实际能力</a:t>
            </a:r>
            <a:r>
              <a:rPr lang="zh-CN" altLang="en-US" sz="2000" smtClean="0"/>
              <a:t>：实际能力是通过记录某工作中心在某一生产周期内的产出来决定的，也称为历史能力。</a:t>
            </a:r>
          </a:p>
          <a:p>
            <a:pPr lvl="2" eaLnBrk="1" hangingPunct="1">
              <a:lnSpc>
                <a:spcPct val="150000"/>
              </a:lnSpc>
              <a:buClr>
                <a:schemeClr val="tx1"/>
              </a:buClr>
              <a:buFont typeface="Marlett" pitchFamily="2" charset="2"/>
              <a:buChar char="2"/>
            </a:pPr>
            <a:r>
              <a:rPr lang="zh-CN" altLang="en-US" sz="1800" smtClean="0"/>
              <a:t>可以取给定时间周期内的总产出工时的平均值</a:t>
            </a:r>
          </a:p>
        </p:txBody>
      </p:sp>
      <p:sp>
        <p:nvSpPr>
          <p:cNvPr id="922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 calcmode="lin" valueType="num">
                                      <p:cBhvr additive="base">
                                        <p:cTn id="7" dur="500" fill="hold"/>
                                        <p:tgtEl>
                                          <p:spTgt spid="240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43">
                                            <p:txEl>
                                              <p:pRg st="1" end="1"/>
                                            </p:txEl>
                                          </p:spTgt>
                                        </p:tgtEl>
                                        <p:attrNameLst>
                                          <p:attrName>style.visibility</p:attrName>
                                        </p:attrNameLst>
                                      </p:cBhvr>
                                      <p:to>
                                        <p:strVal val="visible"/>
                                      </p:to>
                                    </p:set>
                                    <p:anim calcmode="lin" valueType="num">
                                      <p:cBhvr additive="base">
                                        <p:cTn id="13" dur="500" fill="hold"/>
                                        <p:tgtEl>
                                          <p:spTgt spid="240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0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0643">
                                            <p:txEl>
                                              <p:pRg st="2" end="2"/>
                                            </p:txEl>
                                          </p:spTgt>
                                        </p:tgtEl>
                                        <p:attrNameLst>
                                          <p:attrName>style.visibility</p:attrName>
                                        </p:attrNameLst>
                                      </p:cBhvr>
                                      <p:to>
                                        <p:strVal val="visible"/>
                                      </p:to>
                                    </p:set>
                                    <p:anim calcmode="lin" valueType="num">
                                      <p:cBhvr additive="base">
                                        <p:cTn id="19" dur="500" fill="hold"/>
                                        <p:tgtEl>
                                          <p:spTgt spid="2406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0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643">
                                            <p:txEl>
                                              <p:pRg st="3" end="3"/>
                                            </p:txEl>
                                          </p:spTgt>
                                        </p:tgtEl>
                                        <p:attrNameLst>
                                          <p:attrName>style.visibility</p:attrName>
                                        </p:attrNameLst>
                                      </p:cBhvr>
                                      <p:to>
                                        <p:strVal val="visible"/>
                                      </p:to>
                                    </p:set>
                                    <p:anim calcmode="lin" valueType="num">
                                      <p:cBhvr additive="base">
                                        <p:cTn id="25" dur="500" fill="hold"/>
                                        <p:tgtEl>
                                          <p:spTgt spid="2406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0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0643">
                                            <p:txEl>
                                              <p:pRg st="4" end="4"/>
                                            </p:txEl>
                                          </p:spTgt>
                                        </p:tgtEl>
                                        <p:attrNameLst>
                                          <p:attrName>style.visibility</p:attrName>
                                        </p:attrNameLst>
                                      </p:cBhvr>
                                      <p:to>
                                        <p:strVal val="visible"/>
                                      </p:to>
                                    </p:set>
                                    <p:anim calcmode="lin" valueType="num">
                                      <p:cBhvr additive="base">
                                        <p:cTn id="31" dur="500" fill="hold"/>
                                        <p:tgtEl>
                                          <p:spTgt spid="2406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0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0643">
                                            <p:txEl>
                                              <p:pRg st="5" end="5"/>
                                            </p:txEl>
                                          </p:spTgt>
                                        </p:tgtEl>
                                        <p:attrNameLst>
                                          <p:attrName>style.visibility</p:attrName>
                                        </p:attrNameLst>
                                      </p:cBhvr>
                                      <p:to>
                                        <p:strVal val="visible"/>
                                      </p:to>
                                    </p:set>
                                    <p:anim calcmode="lin" valueType="num">
                                      <p:cBhvr additive="base">
                                        <p:cTn id="37" dur="500" fill="hold"/>
                                        <p:tgtEl>
                                          <p:spTgt spid="2406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06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0643">
                                            <p:txEl>
                                              <p:pRg st="6" end="6"/>
                                            </p:txEl>
                                          </p:spTgt>
                                        </p:tgtEl>
                                        <p:attrNameLst>
                                          <p:attrName>style.visibility</p:attrName>
                                        </p:attrNameLst>
                                      </p:cBhvr>
                                      <p:to>
                                        <p:strVal val="visible"/>
                                      </p:to>
                                    </p:set>
                                    <p:anim calcmode="lin" valueType="num">
                                      <p:cBhvr additive="base">
                                        <p:cTn id="43" dur="500" fill="hold"/>
                                        <p:tgtEl>
                                          <p:spTgt spid="2406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06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advAuto="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28575" cap="rnd" cmpd="sng" algn="ctr">
          <a:solidFill>
            <a:srgbClr val="003399"/>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eaVert" wrap="none" lIns="90000" tIns="45720" rIns="1890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CCFF"/>
        </a:solidFill>
        <a:ln w="28575" cap="rnd" cmpd="sng" algn="ctr">
          <a:solidFill>
            <a:srgbClr val="003399"/>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eaVert" wrap="none" lIns="90000" tIns="45720" rIns="1890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7410</TotalTime>
  <Words>4618</Words>
  <Application>Microsoft Office PowerPoint</Application>
  <PresentationFormat>全屏显示(4:3)</PresentationFormat>
  <Paragraphs>1414</Paragraphs>
  <Slides>49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0" baseType="lpstr">
      <vt:lpstr>黑体</vt:lpstr>
      <vt:lpstr>宋体</vt:lpstr>
      <vt:lpstr>Arial</vt:lpstr>
      <vt:lpstr>Arial Black</vt:lpstr>
      <vt:lpstr>Calibri</vt:lpstr>
      <vt:lpstr>Marlett</vt:lpstr>
      <vt:lpstr>Times New Roman</vt:lpstr>
      <vt:lpstr>Wingdings</vt:lpstr>
      <vt:lpstr>Pixel</vt:lpstr>
      <vt:lpstr>Visio</vt:lpstr>
      <vt:lpstr>图表</vt:lpstr>
      <vt:lpstr>课程内容体系</vt:lpstr>
      <vt:lpstr>生产计划体系</vt:lpstr>
      <vt:lpstr>6. 能力需求计划</vt:lpstr>
      <vt:lpstr>6.1 能力需求计划层次</vt:lpstr>
      <vt:lpstr>6.2 为什么做？</vt:lpstr>
      <vt:lpstr>6.3 工作中心能力核算</vt:lpstr>
      <vt:lpstr>6.3 工作中心能力核算</vt:lpstr>
      <vt:lpstr>6.3 工作中心能力核算</vt:lpstr>
      <vt:lpstr>6.3 工作中心能力核算</vt:lpstr>
      <vt:lpstr>6.3 工作中心能力核算</vt:lpstr>
      <vt:lpstr>6.3 工作中心能力核算</vt:lpstr>
      <vt:lpstr>6.4 粗能力需求计划</vt:lpstr>
      <vt:lpstr>6.4 粗能力需求计划</vt:lpstr>
      <vt:lpstr>6.4 粗能力需求计划</vt:lpstr>
      <vt:lpstr>6.4 粗能力需求计划</vt:lpstr>
      <vt:lpstr>6.4 粗能力需求计划</vt:lpstr>
      <vt:lpstr>6.4 粗能力需求计划</vt:lpstr>
      <vt:lpstr>6.4 粗能力需求计划</vt:lpstr>
      <vt:lpstr>6.4 粗能力需求计划</vt:lpstr>
      <vt:lpstr>6.4 粗能力需求计划</vt:lpstr>
      <vt:lpstr>6.4 粗能力需求计划</vt:lpstr>
      <vt:lpstr>6.4 粗能力需求计划</vt:lpstr>
      <vt:lpstr>6.4 粗能力需求计划</vt:lpstr>
      <vt:lpstr>6.4 粗能力需求计划</vt:lpstr>
      <vt:lpstr>6.4 粗能力需求计划</vt:lpstr>
      <vt:lpstr>6.4 粗能力需求计划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6.5 能力需求计划</vt:lpstr>
      <vt:lpstr>生产计划体系</vt:lpstr>
      <vt:lpstr>PowerPoint 演示文稿</vt:lpstr>
      <vt:lpstr>生产计划体系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zhenyuan liu</dc:creator>
  <cp:lastModifiedBy>hustzyliu</cp:lastModifiedBy>
  <cp:revision>202</cp:revision>
  <cp:lastPrinted>1601-01-01T00:00:00Z</cp:lastPrinted>
  <dcterms:created xsi:type="dcterms:W3CDTF">1601-01-01T00:00:00Z</dcterms:created>
  <dcterms:modified xsi:type="dcterms:W3CDTF">2022-06-18T03:21:24Z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