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566" r:id="rId3"/>
    <p:sldId id="581" r:id="rId4"/>
    <p:sldId id="615" r:id="rId5"/>
    <p:sldId id="616" r:id="rId6"/>
    <p:sldId id="617" r:id="rId7"/>
    <p:sldId id="594" r:id="rId8"/>
    <p:sldId id="595" r:id="rId9"/>
    <p:sldId id="596" r:id="rId10"/>
    <p:sldId id="614" r:id="rId11"/>
    <p:sldId id="597" r:id="rId12"/>
    <p:sldId id="598" r:id="rId13"/>
    <p:sldId id="618" r:id="rId14"/>
    <p:sldId id="599" r:id="rId15"/>
    <p:sldId id="619" r:id="rId16"/>
    <p:sldId id="600" r:id="rId17"/>
    <p:sldId id="60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he" initials="hh" lastIdx="1" clrIdx="0">
    <p:extLst>
      <p:ext uri="{19B8F6BF-5375-455C-9EA6-DF929625EA0E}">
        <p15:presenceInfo xmlns:p15="http://schemas.microsoft.com/office/powerpoint/2012/main" userId="c56a950b5f298255" providerId="Windows Live"/>
      </p:ext>
    </p:extLst>
  </p:cmAuthor>
  <p:cmAuthor id="2" name="dengchunhua@hust.edu.cn" initials="d" lastIdx="1" clrIdx="1">
    <p:extLst>
      <p:ext uri="{19B8F6BF-5375-455C-9EA6-DF929625EA0E}">
        <p15:presenceInfo xmlns:p15="http://schemas.microsoft.com/office/powerpoint/2012/main" userId="01963d567b4f07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B2F"/>
    <a:srgbClr val="FF0066"/>
    <a:srgbClr val="FF3399"/>
    <a:srgbClr val="0099FF"/>
    <a:srgbClr val="9933FF"/>
    <a:srgbClr val="548BDC"/>
    <a:srgbClr val="66FF33"/>
    <a:srgbClr val="5B9BD5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3005" autoAdjust="0"/>
  </p:normalViewPr>
  <p:slideViewPr>
    <p:cSldViewPr snapToGrid="0">
      <p:cViewPr varScale="1">
        <p:scale>
          <a:sx n="71" d="100"/>
          <a:sy n="71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7EBF0-E8F7-49ED-854D-6EAC1668934A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ABE42-4FE0-4666-B7C9-82FA60E3C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2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09B5-BCA3-4BE5-B10C-186128433F8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B29BC-EAC3-4B58-83D7-867CA2B6A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29BC-EAC3-4B58-83D7-867CA2B6A3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93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01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04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95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43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974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711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99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29BC-EAC3-4B58-83D7-867CA2B6A3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9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61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5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29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21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0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2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74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6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92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56247"/>
            <a:ext cx="12192000" cy="1236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noFill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4974"/>
            <a:ext cx="12192000" cy="73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7" descr="148550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909"/>
            <a:ext cx="1631491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1558834" y="43200"/>
            <a:ext cx="78727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电气与电子工程学院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School</a:t>
            </a:r>
            <a:r>
              <a:rPr lang="en-US" altLang="zh-CN" sz="2000" b="1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 of Electrical and Electronic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 Engineering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36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>
            <a:off x="2380889" y="737999"/>
            <a:ext cx="9811112" cy="126599"/>
          </a:xfrm>
          <a:prstGeom prst="parallelogram">
            <a:avLst>
              <a:gd name="adj" fmla="val 990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平行四边形 7"/>
          <p:cNvSpPr/>
          <p:nvPr userDrawn="1"/>
        </p:nvSpPr>
        <p:spPr>
          <a:xfrm>
            <a:off x="1675972" y="738000"/>
            <a:ext cx="720000" cy="90000"/>
          </a:xfrm>
          <a:prstGeom prst="parallelogram">
            <a:avLst>
              <a:gd name="adj" fmla="val 99032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738000"/>
            <a:ext cx="1682878" cy="126598"/>
          </a:xfrm>
          <a:prstGeom prst="parallelogram">
            <a:avLst>
              <a:gd name="adj" fmla="val 9903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108001"/>
            <a:ext cx="12192000" cy="6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endParaRPr lang="en-US" altLang="zh-CN" sz="3200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36000"/>
            <a:ext cx="12192000" cy="720000"/>
          </a:xfrm>
        </p:spPr>
        <p:txBody>
          <a:bodyPr>
            <a:noAutofit/>
          </a:bodyPr>
          <a:lstStyle>
            <a:lvl1pPr algn="ctr">
              <a:defRPr sz="28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8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7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5E12-E1AF-4085-A7A4-DC9946A0F4C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57225" y="1696966"/>
            <a:ext cx="9194858" cy="294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</a:pPr>
            <a:r>
              <a:rPr lang="zh-CN" altLang="en-US" sz="6000" dirty="0">
                <a:solidFill>
                  <a:srgbClr val="0070C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电路测试实验</a:t>
            </a:r>
            <a:endParaRPr lang="en-US" altLang="zh-CN" sz="6000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zh-CN" altLang="en-US" dirty="0">
                <a:solidFill>
                  <a:srgbClr val="0070C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4000" dirty="0">
                <a:solidFill>
                  <a:srgbClr val="0070C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一部分 直流单元</a:t>
            </a:r>
            <a:endParaRPr lang="en-US" altLang="zh-CN" sz="4000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实验二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故障检查</a:t>
            </a:r>
            <a:endParaRPr lang="en-US" altLang="zh-CN" sz="2800" dirty="0">
              <a:solidFill>
                <a:srgbClr val="FF000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实验三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线性有源一端口网络等效参数的测定</a:t>
            </a:r>
            <a:endParaRPr lang="en-US" altLang="zh-CN" sz="2800" dirty="0">
              <a:solidFill>
                <a:srgbClr val="FF000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81535" y="5269873"/>
            <a:ext cx="9144000" cy="158812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电气与电子工程学院实验教学中心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邓春花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2021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99371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实验二 故障检查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0267" y="865351"/>
            <a:ext cx="868154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三、注意事项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0281" y="1896803"/>
            <a:ext cx="7910698" cy="1679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、只有硬故障，没有软故障，每组故障数为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2~5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个；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、本实验中用的是硅二极管，其导通压降为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0.6~0.8V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、二极管的故障除了开路和短路外，还有反接的故障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D7DE0DF-816F-4FB1-84C5-41ACE738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19331"/>
              </p:ext>
            </p:extLst>
          </p:nvPr>
        </p:nvGraphicFramePr>
        <p:xfrm>
          <a:off x="1708545" y="457239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925">
                  <a:extLst>
                    <a:ext uri="{9D8B030D-6E8A-4147-A177-3AD203B41FA5}">
                      <a16:colId xmlns:a16="http://schemas.microsoft.com/office/drawing/2014/main" val="523795545"/>
                    </a:ext>
                  </a:extLst>
                </a:gridCol>
                <a:gridCol w="3802935">
                  <a:extLst>
                    <a:ext uri="{9D8B030D-6E8A-4147-A177-3AD203B41FA5}">
                      <a16:colId xmlns:a16="http://schemas.microsoft.com/office/drawing/2014/main" val="173042906"/>
                    </a:ext>
                  </a:extLst>
                </a:gridCol>
                <a:gridCol w="3426139">
                  <a:extLst>
                    <a:ext uri="{9D8B030D-6E8A-4147-A177-3AD203B41FA5}">
                      <a16:colId xmlns:a16="http://schemas.microsoft.com/office/drawing/2014/main" val="105540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测量数据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8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11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92019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9FF9FC7-C9A7-4CAB-B300-FF0D58EC4EFC}"/>
              </a:ext>
            </a:extLst>
          </p:cNvPr>
          <p:cNvSpPr/>
          <p:nvPr/>
        </p:nvSpPr>
        <p:spPr>
          <a:xfrm>
            <a:off x="4150750" y="4052777"/>
            <a:ext cx="389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故障分析、检测过程记录表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7325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实验二 故障检查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34511" y="882869"/>
            <a:ext cx="868154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四、实验报告要求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09" y="2445652"/>
            <a:ext cx="11209991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851227" cy="720000"/>
          </a:xfrm>
        </p:spPr>
        <p:txBody>
          <a:bodyPr/>
          <a:lstStyle/>
          <a:p>
            <a:pPr algn="l"/>
            <a:r>
              <a:rPr lang="zh-CN" altLang="en-US" dirty="0"/>
              <a:t>实验三 线性有源一端口网络等效参数的测定</a:t>
            </a:r>
          </a:p>
        </p:txBody>
      </p:sp>
      <p:sp>
        <p:nvSpPr>
          <p:cNvPr id="4" name="矩形 3"/>
          <p:cNvSpPr/>
          <p:nvPr/>
        </p:nvSpPr>
        <p:spPr>
          <a:xfrm>
            <a:off x="1618593" y="1368849"/>
            <a:ext cx="992176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一、实验目的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、加深对戴维南定理和诺顿定理的理解；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、学习线性有源一端口网络等效电路参数的测量方法；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、学习自拟实验方案，合理设计电路和正确选用元件、设备，提高分析问题和解决问题的能力。</a:t>
            </a:r>
          </a:p>
        </p:txBody>
      </p:sp>
    </p:spTree>
    <p:extLst>
      <p:ext uri="{BB962C8B-B14F-4D97-AF65-F5344CB8AC3E}">
        <p14:creationId xmlns:p14="http://schemas.microsoft.com/office/powerpoint/2010/main" val="424834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851227" cy="720000"/>
          </a:xfrm>
        </p:spPr>
        <p:txBody>
          <a:bodyPr/>
          <a:lstStyle/>
          <a:p>
            <a:pPr algn="l"/>
            <a:r>
              <a:rPr lang="zh-CN" altLang="en-US" dirty="0"/>
              <a:t>实验三 线性有源一端口网络等效参数的测定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85F2648-FB9E-43C3-BDD3-D3901289C801}"/>
              </a:ext>
            </a:extLst>
          </p:cNvPr>
          <p:cNvSpPr txBox="1">
            <a:spLocks/>
          </p:cNvSpPr>
          <p:nvPr/>
        </p:nvSpPr>
        <p:spPr>
          <a:xfrm>
            <a:off x="895916" y="1085967"/>
            <a:ext cx="4716672" cy="47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zh-CN" altLang="zh-CN" dirty="0"/>
              <a:t>戴维南定理和诺顿定理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879CA3C-3E32-4000-BE26-F321D5E8AECB}"/>
              </a:ext>
            </a:extLst>
          </p:cNvPr>
          <p:cNvSpPr txBox="1">
            <a:spLocks/>
          </p:cNvSpPr>
          <p:nvPr/>
        </p:nvSpPr>
        <p:spPr>
          <a:xfrm>
            <a:off x="820446" y="1906285"/>
            <a:ext cx="7068663" cy="20732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8159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5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998" indent="0" algn="ctr" defTabSz="8159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5996" indent="0" algn="ctr" defTabSz="8159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4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3994" indent="0" algn="ctr" defTabSz="8159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7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1993" indent="0" algn="ctr" defTabSz="8159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7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39991" indent="0" algn="ctr" defTabSz="8159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7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7990" indent="0" algn="ctr" defTabSz="8159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7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5987" indent="0" algn="ctr" defTabSz="8159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7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3985" indent="0" algn="ctr" defTabSz="8159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7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戴维南定理</a:t>
            </a:r>
            <a:r>
              <a:rPr lang="zh-CN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指出，任何一个线性有源一端口网络，对外部电路而言，总可以用一个（理想）电压源和电阻串联的有源支路来代替。</a:t>
            </a: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诺顿定理</a:t>
            </a:r>
            <a:r>
              <a:rPr lang="zh-CN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则指出，此线性有源一端口网络也可以用一个（理想）电流源和电导并联的有源支路来代替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819FC3-1F8F-4DF8-A110-B72E9601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107" y="1220582"/>
            <a:ext cx="2637597" cy="142172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B3A3CE0-6546-4DAD-B2FD-5691D3010FC1}"/>
              </a:ext>
            </a:extLst>
          </p:cNvPr>
          <p:cNvGrpSpPr/>
          <p:nvPr/>
        </p:nvGrpSpPr>
        <p:grpSpPr>
          <a:xfrm>
            <a:off x="8813714" y="2969596"/>
            <a:ext cx="3020474" cy="1706073"/>
            <a:chOff x="10921437" y="119552"/>
            <a:chExt cx="3020474" cy="170607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7939BFB-C5D3-4E0D-8230-5E7B29263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21437" y="119552"/>
              <a:ext cx="3020474" cy="1706073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EDD062E-7BAB-4481-94DD-651EF6FE23E8}"/>
                </a:ext>
              </a:extLst>
            </p:cNvPr>
            <p:cNvSpPr/>
            <p:nvPr/>
          </p:nvSpPr>
          <p:spPr>
            <a:xfrm>
              <a:off x="10993050" y="309156"/>
              <a:ext cx="1232288" cy="126473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7EF85EA-36D9-416C-8CFF-34523BB276F6}"/>
              </a:ext>
            </a:extLst>
          </p:cNvPr>
          <p:cNvGrpSpPr/>
          <p:nvPr/>
        </p:nvGrpSpPr>
        <p:grpSpPr>
          <a:xfrm>
            <a:off x="8961711" y="5002955"/>
            <a:ext cx="2724480" cy="1607613"/>
            <a:chOff x="9289077" y="4438511"/>
            <a:chExt cx="2724480" cy="160761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7437DE4-6709-4AE1-AF05-DC1263D32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9077" y="4438511"/>
              <a:ext cx="2724480" cy="160761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1BF9087-3147-40F9-93EB-F1713D6E9B14}"/>
                </a:ext>
              </a:extLst>
            </p:cNvPr>
            <p:cNvSpPr/>
            <p:nvPr/>
          </p:nvSpPr>
          <p:spPr>
            <a:xfrm>
              <a:off x="9391473" y="4576612"/>
              <a:ext cx="1232288" cy="126473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8CCFD37-9592-46B8-9DC5-B1C5975462F2}"/>
              </a:ext>
            </a:extLst>
          </p:cNvPr>
          <p:cNvSpPr/>
          <p:nvPr/>
        </p:nvSpPr>
        <p:spPr>
          <a:xfrm>
            <a:off x="820445" y="4748788"/>
            <a:ext cx="7851227" cy="2073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815996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一个线性有源一端口网络，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测量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出等效网络参数。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defTabSz="815996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测量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两个网络的端口特性曲线，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曲线是否吻合。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815996">
              <a:spcBef>
                <a:spcPct val="2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815996">
              <a:spcBef>
                <a:spcPct val="2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如果特性曲线相同，代表两个网络等效</a:t>
            </a:r>
            <a:endParaRPr lang="zh-CN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C6BEE9E0-DEA8-463A-BF20-661884E21963}"/>
              </a:ext>
            </a:extLst>
          </p:cNvPr>
          <p:cNvSpPr txBox="1">
            <a:spLocks/>
          </p:cNvSpPr>
          <p:nvPr/>
        </p:nvSpPr>
        <p:spPr>
          <a:xfrm>
            <a:off x="895916" y="4195160"/>
            <a:ext cx="5724784" cy="5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zh-CN" altLang="en-US" dirty="0"/>
              <a:t>实验验证这两个定理的正确性</a:t>
            </a:r>
          </a:p>
        </p:txBody>
      </p:sp>
    </p:spTree>
    <p:extLst>
      <p:ext uri="{BB962C8B-B14F-4D97-AF65-F5344CB8AC3E}">
        <p14:creationId xmlns:p14="http://schemas.microsoft.com/office/powerpoint/2010/main" val="109007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851227" cy="720000"/>
          </a:xfrm>
        </p:spPr>
        <p:txBody>
          <a:bodyPr/>
          <a:lstStyle/>
          <a:p>
            <a:pPr algn="l"/>
            <a:r>
              <a:rPr lang="zh-CN" altLang="en-US" dirty="0"/>
              <a:t>实验三 线性有源一端口网络等效参数的测定</a:t>
            </a:r>
          </a:p>
        </p:txBody>
      </p:sp>
      <p:sp>
        <p:nvSpPr>
          <p:cNvPr id="4" name="矩形 3"/>
          <p:cNvSpPr/>
          <p:nvPr/>
        </p:nvSpPr>
        <p:spPr>
          <a:xfrm>
            <a:off x="1618593" y="876428"/>
            <a:ext cx="99217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二、实验任务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12" y="1620414"/>
            <a:ext cx="8626588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5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851227" cy="720000"/>
          </a:xfrm>
        </p:spPr>
        <p:txBody>
          <a:bodyPr/>
          <a:lstStyle/>
          <a:p>
            <a:pPr algn="l"/>
            <a:r>
              <a:rPr lang="zh-CN" altLang="en-US" dirty="0"/>
              <a:t>实验三 线性有源一端口网络等效参数的测定</a:t>
            </a:r>
          </a:p>
        </p:txBody>
      </p:sp>
      <p:sp>
        <p:nvSpPr>
          <p:cNvPr id="4" name="矩形 3"/>
          <p:cNvSpPr/>
          <p:nvPr/>
        </p:nvSpPr>
        <p:spPr>
          <a:xfrm>
            <a:off x="1618593" y="876428"/>
            <a:ext cx="99217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三、注意事项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EF9E8F0-7DFC-4948-8C8A-FD29954591B2}"/>
              </a:ext>
            </a:extLst>
          </p:cNvPr>
          <p:cNvSpPr txBox="1">
            <a:spLocks/>
          </p:cNvSpPr>
          <p:nvPr/>
        </p:nvSpPr>
        <p:spPr>
          <a:xfrm>
            <a:off x="1255668" y="174084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indent="0" defTabSz="815996">
              <a:spcBef>
                <a:spcPct val="20000"/>
              </a:spcBef>
              <a:buFont typeface="Arial" panose="020B0604020202020204" pitchFamily="34" charset="0"/>
              <a:buNone/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07998" indent="0" algn="ctr" defTabSz="815996">
              <a:spcBef>
                <a:spcPct val="20000"/>
              </a:spcBef>
              <a:buFont typeface="Arial" panose="020B0604020202020204" pitchFamily="34" charset="0"/>
              <a:buNone/>
              <a:defRPr sz="2499">
                <a:solidFill>
                  <a:schemeClr val="tx1">
                    <a:tint val="75000"/>
                  </a:schemeClr>
                </a:solidFill>
              </a:defRPr>
            </a:lvl2pPr>
            <a:lvl3pPr marL="815996" indent="0" algn="ctr" defTabSz="815996">
              <a:spcBef>
                <a:spcPct val="20000"/>
              </a:spcBef>
              <a:buFont typeface="Arial" panose="020B0604020202020204" pitchFamily="34" charset="0"/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3pPr>
            <a:lvl4pPr marL="1223994" indent="0" algn="ctr" defTabSz="815996">
              <a:spcBef>
                <a:spcPct val="20000"/>
              </a:spcBef>
              <a:buFont typeface="Arial" panose="020B0604020202020204" pitchFamily="34" charset="0"/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4pPr>
            <a:lvl5pPr marL="1631993" indent="0" algn="ctr" defTabSz="815996">
              <a:spcBef>
                <a:spcPct val="20000"/>
              </a:spcBef>
              <a:buFont typeface="Arial" panose="020B0604020202020204" pitchFamily="34" charset="0"/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5pPr>
            <a:lvl6pPr marL="2039991" indent="0" algn="ctr" defTabSz="815996">
              <a:spcBef>
                <a:spcPct val="20000"/>
              </a:spcBef>
              <a:buFont typeface="Arial" panose="020B0604020202020204" pitchFamily="34" charset="0"/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6pPr>
            <a:lvl7pPr marL="2447990" indent="0" algn="ctr" defTabSz="815996">
              <a:spcBef>
                <a:spcPct val="20000"/>
              </a:spcBef>
              <a:buFont typeface="Arial" panose="020B0604020202020204" pitchFamily="34" charset="0"/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7pPr>
            <a:lvl8pPr marL="2855987" indent="0" algn="ctr" defTabSz="815996">
              <a:spcBef>
                <a:spcPct val="20000"/>
              </a:spcBef>
              <a:buFont typeface="Arial" panose="020B0604020202020204" pitchFamily="34" charset="0"/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8pPr>
            <a:lvl9pPr marL="3263985" indent="0" algn="ctr" defTabSz="815996">
              <a:spcBef>
                <a:spcPct val="20000"/>
              </a:spcBef>
              <a:buFont typeface="Arial" panose="020B0604020202020204" pitchFamily="34" charset="0"/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0" dirty="0"/>
              <a:t>设计的电路中的所有</a:t>
            </a:r>
            <a:r>
              <a:rPr lang="zh-CN" altLang="en-US" dirty="0"/>
              <a:t>元器件参数</a:t>
            </a:r>
            <a:r>
              <a:rPr lang="zh-CN" altLang="en-US" b="0" dirty="0"/>
              <a:t>都应能在实验板上找到，等效参数可以通过元件串并联组合得到</a:t>
            </a:r>
            <a:endParaRPr lang="en-US" altLang="zh-CN" b="0" dirty="0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dirty="0"/>
              <a:t>电源应工作在电源状态而非负载状态</a:t>
            </a:r>
            <a:r>
              <a:rPr lang="zh-CN" altLang="zh-CN" b="0" dirty="0"/>
              <a:t>（</a:t>
            </a:r>
            <a:r>
              <a:rPr lang="zh-CN" altLang="en-US" b="0" dirty="0"/>
              <a:t>不能灌入电流</a:t>
            </a:r>
            <a:r>
              <a:rPr lang="zh-CN" altLang="zh-CN" b="0" dirty="0"/>
              <a:t>）</a:t>
            </a:r>
            <a:endParaRPr lang="en-US" altLang="zh-CN" b="0" dirty="0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dirty="0"/>
              <a:t>电路内部不能形成环流</a:t>
            </a:r>
            <a:r>
              <a:rPr lang="zh-CN" altLang="zh-CN" b="0" dirty="0"/>
              <a:t>（环流可能导致电源工作在负载状态）</a:t>
            </a:r>
            <a:endParaRPr lang="en-US" altLang="zh-CN" b="0" dirty="0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0" dirty="0"/>
              <a:t>不能直接将电源、电阻直接串并联（凑参数户外）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7F94926-0B1D-489E-BF58-4579D9A79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2010"/>
              </p:ext>
            </p:extLst>
          </p:nvPr>
        </p:nvGraphicFramePr>
        <p:xfrm>
          <a:off x="3271657" y="4445012"/>
          <a:ext cx="2500995" cy="20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1296670" imgH="1091565" progId="Visio.Drawing.15">
                  <p:embed/>
                </p:oleObj>
              </mc:Choice>
              <mc:Fallback>
                <p:oleObj name="Visio" r:id="rId4" imgW="1296670" imgH="1091565" progId="Visio.Drawing.15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83F1AD3-9FFA-49B7-A125-896FC3848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657" y="4445012"/>
                        <a:ext cx="2500995" cy="2076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DCA2379-B58F-41FC-9A06-9C7A26FD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587" y="5283276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不合理的电路（形成环流）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57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851227" cy="720000"/>
          </a:xfrm>
        </p:spPr>
        <p:txBody>
          <a:bodyPr/>
          <a:lstStyle/>
          <a:p>
            <a:pPr algn="l"/>
            <a:r>
              <a:rPr lang="zh-CN" altLang="en-US" dirty="0"/>
              <a:t>实验三 线性有源一端口网络等效参数的测定</a:t>
            </a:r>
          </a:p>
        </p:txBody>
      </p:sp>
      <p:sp>
        <p:nvSpPr>
          <p:cNvPr id="4" name="矩形 3"/>
          <p:cNvSpPr/>
          <p:nvPr/>
        </p:nvSpPr>
        <p:spPr>
          <a:xfrm>
            <a:off x="1356811" y="1248568"/>
            <a:ext cx="99217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四、实验报告要求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6811" y="2223057"/>
            <a:ext cx="101835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1、 根据测试数据，在同一坐标纸上绘出原网络和等效网络的端口伏安特性曲线。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2、在实验基础上，讨论原网络与等效网络之间的等效性。</a:t>
            </a:r>
          </a:p>
        </p:txBody>
      </p:sp>
    </p:spTree>
    <p:extLst>
      <p:ext uri="{BB962C8B-B14F-4D97-AF65-F5344CB8AC3E}">
        <p14:creationId xmlns:p14="http://schemas.microsoft.com/office/powerpoint/2010/main" val="134944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851227" cy="720000"/>
          </a:xfrm>
        </p:spPr>
        <p:txBody>
          <a:bodyPr/>
          <a:lstStyle/>
          <a:p>
            <a:pPr algn="l"/>
            <a:r>
              <a:rPr lang="zh-CN" altLang="en-US" dirty="0"/>
              <a:t>预习任务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8D5184-ED54-445C-85DE-D36D84598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778" y="1005598"/>
            <a:ext cx="3962743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1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  容  提  纲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1" name="文本框 12"/>
          <p:cNvSpPr txBox="1">
            <a:spLocks noChangeArrowheads="1"/>
          </p:cNvSpPr>
          <p:nvPr/>
        </p:nvSpPr>
        <p:spPr bwMode="auto">
          <a:xfrm>
            <a:off x="3494598" y="2492059"/>
            <a:ext cx="58701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1pPr>
            <a:lvl2pPr marL="742950" indent="-28575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2pPr>
            <a:lvl3pPr marL="11430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3pPr>
            <a:lvl4pPr marL="16002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4pPr>
            <a:lvl5pPr marL="20574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rgbClr val="0155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故障检查</a:t>
            </a:r>
          </a:p>
        </p:txBody>
      </p:sp>
      <p:sp>
        <p:nvSpPr>
          <p:cNvPr id="42" name="文本框 16"/>
          <p:cNvSpPr txBox="1">
            <a:spLocks noChangeArrowheads="1"/>
          </p:cNvSpPr>
          <p:nvPr/>
        </p:nvSpPr>
        <p:spPr bwMode="auto">
          <a:xfrm>
            <a:off x="3483508" y="3881626"/>
            <a:ext cx="7331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1pPr>
            <a:lvl2pPr marL="742950" indent="-28575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2pPr>
            <a:lvl3pPr marL="11430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3pPr>
            <a:lvl4pPr marL="16002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4pPr>
            <a:lvl5pPr marL="20574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rgbClr val="0155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实验三 线性有源一端口网络等效参数的测定</a:t>
            </a: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2803854" y="2480501"/>
            <a:ext cx="504000" cy="5040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  <a:headEnd type="none" w="med" len="med"/>
            <a:tailEnd type="triangle" w="lg" len="sm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extLst/>
        </p:spPr>
        <p:txBody>
          <a:bodyPr/>
          <a:lstStyle>
            <a:lvl1pPr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1pPr>
            <a:lvl2pPr marL="742950" indent="-28575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2pPr>
            <a:lvl3pPr marL="11430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3pPr>
            <a:lvl4pPr marL="16002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4pPr>
            <a:lvl5pPr marL="20574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9pPr>
          </a:lstStyle>
          <a:p>
            <a:pPr eaLnBrk="0" hangingPunct="0">
              <a:defRPr/>
            </a:pPr>
            <a:endParaRPr lang="zh-CN" altLang="en-US" sz="2600" b="1" kern="0">
              <a:ea typeface="Arial Unicode MS" panose="020B0604020202020204" pitchFamily="34" charset="-122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 bwMode="auto">
          <a:xfrm>
            <a:off x="2857854" y="2534501"/>
            <a:ext cx="396000" cy="396000"/>
          </a:xfrm>
          <a:prstGeom prst="ellipse">
            <a:avLst/>
          </a:prstGeom>
          <a:gradFill rotWithShape="1">
            <a:gsLst>
              <a:gs pos="0">
                <a:srgbClr val="004880">
                  <a:satMod val="103000"/>
                  <a:lumMod val="102000"/>
                  <a:tint val="94000"/>
                </a:srgbClr>
              </a:gs>
              <a:gs pos="50000">
                <a:srgbClr val="004880">
                  <a:satMod val="110000"/>
                  <a:lumMod val="100000"/>
                  <a:shade val="100000"/>
                </a:srgbClr>
              </a:gs>
              <a:gs pos="100000">
                <a:srgbClr val="0048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004880"/>
            </a:solidFill>
            <a:prstDash val="solid"/>
            <a:miter lim="800000"/>
            <a:headEnd type="none" w="med" len="med"/>
            <a:tailEnd type="triangle" w="lg" len="sm"/>
          </a:ln>
          <a:effectLst/>
          <a:extLst/>
        </p:spPr>
        <p:txBody>
          <a:bodyPr/>
          <a:lstStyle>
            <a:lvl1pPr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1pPr>
            <a:lvl2pPr marL="742950" indent="-28575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2pPr>
            <a:lvl3pPr marL="11430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3pPr>
            <a:lvl4pPr marL="16002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4pPr>
            <a:lvl5pPr marL="20574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9pPr>
          </a:lstStyle>
          <a:p>
            <a:pPr algn="ctr" eaLnBrk="0" hangingPunct="0">
              <a:defRPr/>
            </a:pPr>
            <a:endParaRPr lang="zh-CN" altLang="en-US" sz="2600" b="1" kern="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868944" y="251144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 bwMode="auto">
          <a:xfrm>
            <a:off x="2803854" y="3866075"/>
            <a:ext cx="504000" cy="5040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  <a:headEnd type="none" w="med" len="med"/>
            <a:tailEnd type="triangle" w="lg" len="sm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extLst/>
        </p:spPr>
        <p:txBody>
          <a:bodyPr/>
          <a:lstStyle>
            <a:lvl1pPr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1pPr>
            <a:lvl2pPr marL="742950" indent="-28575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2pPr>
            <a:lvl3pPr marL="11430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3pPr>
            <a:lvl4pPr marL="16002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4pPr>
            <a:lvl5pPr marL="20574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9pPr>
          </a:lstStyle>
          <a:p>
            <a:pPr eaLnBrk="0" hangingPunct="0">
              <a:defRPr/>
            </a:pPr>
            <a:endParaRPr lang="zh-CN" altLang="en-US" sz="2600" b="1" kern="0">
              <a:ea typeface="Arial Unicode MS" panose="020B0604020202020204" pitchFamily="34" charset="-122"/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 bwMode="auto">
          <a:xfrm>
            <a:off x="2857854" y="3920075"/>
            <a:ext cx="396000" cy="396000"/>
          </a:xfrm>
          <a:prstGeom prst="ellipse">
            <a:avLst/>
          </a:prstGeom>
          <a:gradFill rotWithShape="1">
            <a:gsLst>
              <a:gs pos="0">
                <a:srgbClr val="004880">
                  <a:satMod val="103000"/>
                  <a:lumMod val="102000"/>
                  <a:tint val="94000"/>
                </a:srgbClr>
              </a:gs>
              <a:gs pos="50000">
                <a:srgbClr val="004880">
                  <a:satMod val="110000"/>
                  <a:lumMod val="100000"/>
                  <a:shade val="100000"/>
                </a:srgbClr>
              </a:gs>
              <a:gs pos="100000">
                <a:srgbClr val="0048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004880"/>
            </a:solidFill>
            <a:prstDash val="solid"/>
            <a:miter lim="800000"/>
            <a:headEnd type="none" w="med" len="med"/>
            <a:tailEnd type="triangle" w="lg" len="sm"/>
          </a:ln>
          <a:effectLst/>
          <a:extLst/>
        </p:spPr>
        <p:txBody>
          <a:bodyPr/>
          <a:lstStyle>
            <a:lvl1pPr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1pPr>
            <a:lvl2pPr marL="742950" indent="-28575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2pPr>
            <a:lvl3pPr marL="11430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3pPr>
            <a:lvl4pPr marL="16002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4pPr>
            <a:lvl5pPr marL="2057400" indent="-228600"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FF"/>
                </a:solidFill>
                <a:latin typeface="Arial Unicode MS" panose="020B0604020202020204" pitchFamily="34" charset="-122"/>
              </a:defRPr>
            </a:lvl9pPr>
          </a:lstStyle>
          <a:p>
            <a:pPr algn="ctr" eaLnBrk="0" hangingPunct="0">
              <a:defRPr/>
            </a:pPr>
            <a:endParaRPr lang="zh-CN" altLang="en-US" sz="2600" b="1" kern="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868944" y="389701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6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实验二 故障检查</a:t>
            </a:r>
          </a:p>
        </p:txBody>
      </p:sp>
      <p:sp>
        <p:nvSpPr>
          <p:cNvPr id="14" name="矩形 13"/>
          <p:cNvSpPr/>
          <p:nvPr/>
        </p:nvSpPr>
        <p:spPr>
          <a:xfrm>
            <a:off x="1037680" y="1182065"/>
            <a:ext cx="5558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电路中的常见故障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7680" y="1972977"/>
            <a:ext cx="10182546" cy="404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电路工作不正常，通常是由于出现了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开路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参数异常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等故障，这些故障往往因导线断路、接触不良、接错线路、错配参数及元器件损坏等原因产生。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电路故障改变了电路的结构和参数，使电路中的</a:t>
            </a:r>
            <a:r>
              <a:rPr lang="zh-CN" altLang="en-US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电压、电流异常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，器件无法正常工作，严重时还会触发故障保护，甚至损坏电路中的元件与设备。电路出现故障时，有时还伴有</a:t>
            </a:r>
            <a:r>
              <a:rPr lang="zh-CN" altLang="en-US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振动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声响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发热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焦臭味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等现象。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开路和短路故障被称为</a:t>
            </a:r>
            <a:r>
              <a:rPr lang="zh-CN" altLang="en-US" sz="2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硬故障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，参数异常被称为</a:t>
            </a:r>
            <a:r>
              <a:rPr lang="zh-CN" altLang="en-US" sz="2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软故障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本次实验中的电路故障仅涉及硬故障。</a:t>
            </a:r>
          </a:p>
        </p:txBody>
      </p:sp>
    </p:spTree>
    <p:extLst>
      <p:ext uri="{BB962C8B-B14F-4D97-AF65-F5344CB8AC3E}">
        <p14:creationId xmlns:p14="http://schemas.microsoft.com/office/powerpoint/2010/main" val="2083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实验二 故障检查</a:t>
            </a:r>
          </a:p>
        </p:txBody>
      </p:sp>
      <p:sp>
        <p:nvSpPr>
          <p:cNvPr id="14" name="矩形 13"/>
          <p:cNvSpPr/>
          <p:nvPr/>
        </p:nvSpPr>
        <p:spPr>
          <a:xfrm>
            <a:off x="1037680" y="1075041"/>
            <a:ext cx="5558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电路中的常见故障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DFF62-64F5-4F69-B0AD-D5A2B26E0CF5}"/>
              </a:ext>
            </a:extLst>
          </p:cNvPr>
          <p:cNvSpPr/>
          <p:nvPr/>
        </p:nvSpPr>
        <p:spPr>
          <a:xfrm>
            <a:off x="1157197" y="1787740"/>
            <a:ext cx="14927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开路</a:t>
            </a:r>
            <a:endParaRPr lang="en-US" altLang="zh-CN" sz="2400" dirty="0">
              <a:solidFill>
                <a:sysClr val="windowText" lastClr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DEF11F-5809-4E6D-879C-ED92FACA8B64}"/>
              </a:ext>
            </a:extLst>
          </p:cNvPr>
          <p:cNvSpPr/>
          <p:nvPr/>
        </p:nvSpPr>
        <p:spPr>
          <a:xfrm>
            <a:off x="1157197" y="3407300"/>
            <a:ext cx="14927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短路</a:t>
            </a:r>
            <a:endParaRPr lang="en-US" altLang="zh-CN" sz="2400" dirty="0">
              <a:solidFill>
                <a:sysClr val="windowText" lastClr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167B1B-B491-4974-9986-9FD3BB4A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248" y="1643730"/>
            <a:ext cx="2729574" cy="2363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1965B3-FBB7-43EC-9404-9C83D1643163}"/>
              </a:ext>
            </a:extLst>
          </p:cNvPr>
          <p:cNvSpPr/>
          <p:nvPr/>
        </p:nvSpPr>
        <p:spPr>
          <a:xfrm>
            <a:off x="1339293" y="2291796"/>
            <a:ext cx="324960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支路电流为</a:t>
            </a:r>
            <a:r>
              <a:rPr lang="en-US" altLang="zh-CN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9BB8A6-9EF0-4C57-AC7D-0A476AA5261C}"/>
              </a:ext>
            </a:extLst>
          </p:cNvPr>
          <p:cNvSpPr/>
          <p:nvPr/>
        </p:nvSpPr>
        <p:spPr>
          <a:xfrm>
            <a:off x="1339293" y="4452672"/>
            <a:ext cx="343170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对支路电流的影响？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275DF9-DA83-4806-9664-C735BC13ED5B}"/>
              </a:ext>
            </a:extLst>
          </p:cNvPr>
          <p:cNvSpPr/>
          <p:nvPr/>
        </p:nvSpPr>
        <p:spPr>
          <a:xfrm>
            <a:off x="1339293" y="2723844"/>
            <a:ext cx="32496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元件两端电压为？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DE3F92-1E64-4746-A499-646B7B2F71C9}"/>
              </a:ext>
            </a:extLst>
          </p:cNvPr>
          <p:cNvSpPr/>
          <p:nvPr/>
        </p:nvSpPr>
        <p:spPr>
          <a:xfrm>
            <a:off x="1339293" y="3933347"/>
            <a:ext cx="343170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元件两端电压为</a:t>
            </a:r>
            <a:r>
              <a:rPr lang="en-US" altLang="zh-CN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endParaRPr lang="zh-CN" altLang="en-US" sz="2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46B56F-9086-4800-9F77-D32E61D1CFEA}"/>
              </a:ext>
            </a:extLst>
          </p:cNvPr>
          <p:cNvSpPr/>
          <p:nvPr/>
        </p:nvSpPr>
        <p:spPr>
          <a:xfrm>
            <a:off x="1157197" y="5718169"/>
            <a:ext cx="438728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如何判断并联支路的故障？</a:t>
            </a:r>
            <a:endParaRPr lang="en-US" altLang="zh-CN" sz="2400" dirty="0">
              <a:solidFill>
                <a:sysClr val="windowText" lastClr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ED1248-CA8B-4ED9-8BC3-1DDD229C3F19}"/>
              </a:ext>
            </a:extLst>
          </p:cNvPr>
          <p:cNvSpPr/>
          <p:nvPr/>
        </p:nvSpPr>
        <p:spPr>
          <a:xfrm>
            <a:off x="1173749" y="5125229"/>
            <a:ext cx="2952328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strike="sngStrike" dirty="0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元件参数错误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9F7A9C3-24CD-4E83-A1A9-3372C60DE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248" y="4404362"/>
            <a:ext cx="5746881" cy="23636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DDF377D-B8A5-4F1E-B0C2-89AA2293FB77}"/>
              </a:ext>
            </a:extLst>
          </p:cNvPr>
          <p:cNvSpPr/>
          <p:nvPr/>
        </p:nvSpPr>
        <p:spPr>
          <a:xfrm>
            <a:off x="8660525" y="2219626"/>
            <a:ext cx="307668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理论依据：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KVL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KCL</a:t>
            </a:r>
          </a:p>
        </p:txBody>
      </p:sp>
    </p:spTree>
    <p:extLst>
      <p:ext uri="{BB962C8B-B14F-4D97-AF65-F5344CB8AC3E}">
        <p14:creationId xmlns:p14="http://schemas.microsoft.com/office/powerpoint/2010/main" val="415838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实验二 故障检查</a:t>
            </a:r>
          </a:p>
        </p:txBody>
      </p:sp>
      <p:sp>
        <p:nvSpPr>
          <p:cNvPr id="14" name="矩形 13"/>
          <p:cNvSpPr/>
          <p:nvPr/>
        </p:nvSpPr>
        <p:spPr>
          <a:xfrm>
            <a:off x="1037680" y="1075041"/>
            <a:ext cx="5558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二极管的工作特性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1965B3-FBB7-43EC-9404-9C83D1643163}"/>
              </a:ext>
            </a:extLst>
          </p:cNvPr>
          <p:cNvSpPr/>
          <p:nvPr/>
        </p:nvSpPr>
        <p:spPr>
          <a:xfrm>
            <a:off x="1339293" y="1846124"/>
            <a:ext cx="324960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非线性</a:t>
            </a:r>
            <a:endParaRPr lang="en-US" altLang="zh-CN" sz="2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2275DF9-DA83-4806-9664-C735BC13ED5B}"/>
                  </a:ext>
                </a:extLst>
              </p:cNvPr>
              <p:cNvSpPr/>
              <p:nvPr/>
            </p:nvSpPr>
            <p:spPr>
              <a:xfrm>
                <a:off x="1299141" y="2431634"/>
                <a:ext cx="5158326" cy="39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sz="220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rPr>
                  <a:t>单向导通性，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𝑉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rPr>
                  <a:t>（门槛电压）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2275DF9-DA83-4806-9664-C735BC13E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141" y="2431634"/>
                <a:ext cx="5158326" cy="397032"/>
              </a:xfrm>
              <a:prstGeom prst="rect">
                <a:avLst/>
              </a:prstGeom>
              <a:blipFill>
                <a:blip r:embed="rId3"/>
                <a:stretch>
                  <a:fillRect t="-18462" r="-6856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031470CD-3916-47D7-AF86-B5BDCC08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800" y="1626292"/>
            <a:ext cx="4514836" cy="331403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8E251B4-8E09-47C0-BCD8-03C8A31DA041}"/>
              </a:ext>
            </a:extLst>
          </p:cNvPr>
          <p:cNvSpPr/>
          <p:nvPr/>
        </p:nvSpPr>
        <p:spPr>
          <a:xfrm>
            <a:off x="8660525" y="54412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二极管的伏安特性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59D0B0-1FFF-42B9-8DCE-F657A8A537A2}"/>
              </a:ext>
            </a:extLst>
          </p:cNvPr>
          <p:cNvSpPr/>
          <p:nvPr/>
        </p:nvSpPr>
        <p:spPr>
          <a:xfrm>
            <a:off x="1339293" y="3919735"/>
            <a:ext cx="515832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导通压降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828C5B-B0AC-432C-8AF5-C9A56E62D9A5}"/>
              </a:ext>
            </a:extLst>
          </p:cNvPr>
          <p:cNvSpPr/>
          <p:nvPr/>
        </p:nvSpPr>
        <p:spPr>
          <a:xfrm>
            <a:off x="2197439" y="2946744"/>
            <a:ext cx="4219876" cy="76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>
              <a:lnSpc>
                <a:spcPct val="90000"/>
              </a:lnSpc>
              <a:spcBef>
                <a:spcPts val="500"/>
              </a:spcBef>
            </a:pPr>
            <a:r>
              <a:rPr lang="zh-CN" altLang="en-US" sz="2200" dirty="0">
                <a:latin typeface="等线" panose="020F0502020204030204"/>
                <a:ea typeface="等线" panose="02010600030101010101" pitchFamily="2" charset="-122"/>
              </a:rPr>
              <a:t>硅二极管：</a:t>
            </a:r>
            <a:r>
              <a:rPr lang="en-US" altLang="zh-CN" sz="2200" dirty="0">
                <a:latin typeface="等线" panose="020F0502020204030204"/>
                <a:ea typeface="等线" panose="02010600030101010101" pitchFamily="2" charset="-122"/>
              </a:rPr>
              <a:t>0.5~0.6V</a:t>
            </a:r>
          </a:p>
          <a:p>
            <a:pPr marL="0" lvl="1" defTabSz="914400">
              <a:lnSpc>
                <a:spcPct val="90000"/>
              </a:lnSpc>
              <a:spcBef>
                <a:spcPts val="500"/>
              </a:spcBef>
            </a:pPr>
            <a:r>
              <a:rPr lang="zh-CN" altLang="en-US" sz="2200" dirty="0">
                <a:latin typeface="等线" panose="020F0502020204030204"/>
                <a:ea typeface="等线" panose="02010600030101010101" pitchFamily="2" charset="-122"/>
              </a:rPr>
              <a:t>锗二极管：</a:t>
            </a:r>
            <a:r>
              <a:rPr lang="en-US" altLang="zh-CN" sz="2200" dirty="0">
                <a:latin typeface="等线" panose="020F0502020204030204"/>
                <a:ea typeface="等线" panose="02010600030101010101" pitchFamily="2" charset="-122"/>
              </a:rPr>
              <a:t>0.1~0.2V</a:t>
            </a:r>
            <a:endParaRPr lang="zh-CN" altLang="en-US" sz="2200" dirty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979449-CB6F-463A-B44D-F0228AE55019}"/>
              </a:ext>
            </a:extLst>
          </p:cNvPr>
          <p:cNvSpPr/>
          <p:nvPr/>
        </p:nvSpPr>
        <p:spPr>
          <a:xfrm>
            <a:off x="2237591" y="4479225"/>
            <a:ext cx="4219876" cy="76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>
              <a:lnSpc>
                <a:spcPct val="90000"/>
              </a:lnSpc>
              <a:spcBef>
                <a:spcPts val="500"/>
              </a:spcBef>
            </a:pPr>
            <a:r>
              <a:rPr lang="zh-CN" altLang="en-US" sz="2200" dirty="0">
                <a:latin typeface="等线" panose="020F0502020204030204"/>
                <a:ea typeface="等线" panose="02010600030101010101" pitchFamily="2" charset="-122"/>
              </a:rPr>
              <a:t>硅二极管：</a:t>
            </a:r>
            <a:r>
              <a:rPr lang="en-US" altLang="zh-CN" sz="2200" dirty="0">
                <a:latin typeface="等线" panose="020F0502020204030204"/>
                <a:ea typeface="等线" panose="02010600030101010101" pitchFamily="2" charset="-122"/>
              </a:rPr>
              <a:t>0.6~0.7V</a:t>
            </a:r>
          </a:p>
          <a:p>
            <a:pPr marL="0" lvl="1" defTabSz="914400">
              <a:lnSpc>
                <a:spcPct val="90000"/>
              </a:lnSpc>
              <a:spcBef>
                <a:spcPts val="500"/>
              </a:spcBef>
            </a:pPr>
            <a:r>
              <a:rPr lang="zh-CN" altLang="en-US" sz="2200" dirty="0">
                <a:latin typeface="等线" panose="020F0502020204030204"/>
                <a:ea typeface="等线" panose="02010600030101010101" pitchFamily="2" charset="-122"/>
              </a:rPr>
              <a:t>锗二极管：</a:t>
            </a:r>
            <a:r>
              <a:rPr lang="en-US" altLang="zh-CN" sz="2200" dirty="0">
                <a:latin typeface="等线" panose="020F0502020204030204"/>
                <a:ea typeface="等线" panose="02010600030101010101" pitchFamily="2" charset="-122"/>
              </a:rPr>
              <a:t>0.2~0.3V</a:t>
            </a:r>
            <a:endParaRPr lang="zh-CN" altLang="en-US" sz="2200" dirty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C17C8EB-8E90-4BC7-87BB-CD06DC146A9B}"/>
              </a:ext>
            </a:extLst>
          </p:cNvPr>
          <p:cNvSpPr/>
          <p:nvPr/>
        </p:nvSpPr>
        <p:spPr>
          <a:xfrm>
            <a:off x="1785812" y="559829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通过二极管的端电压大小判断工作状态</a:t>
            </a:r>
          </a:p>
        </p:txBody>
      </p:sp>
    </p:spTree>
    <p:extLst>
      <p:ext uri="{BB962C8B-B14F-4D97-AF65-F5344CB8AC3E}">
        <p14:creationId xmlns:p14="http://schemas.microsoft.com/office/powerpoint/2010/main" val="126039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实验二 故障检查</a:t>
            </a:r>
          </a:p>
        </p:txBody>
      </p:sp>
      <p:sp>
        <p:nvSpPr>
          <p:cNvPr id="14" name="矩形 13"/>
          <p:cNvSpPr/>
          <p:nvPr/>
        </p:nvSpPr>
        <p:spPr>
          <a:xfrm>
            <a:off x="1037680" y="1075041"/>
            <a:ext cx="5558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如何判断二极管在电路中的故障情况？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D7439B-2325-433E-8B71-A449A69C1A0A}"/>
              </a:ext>
            </a:extLst>
          </p:cNvPr>
          <p:cNvSpPr/>
          <p:nvPr/>
        </p:nvSpPr>
        <p:spPr>
          <a:xfrm>
            <a:off x="624576" y="2191248"/>
            <a:ext cx="3841102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二极管两端电压？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BFD51D-89E7-458E-805B-FDEF9CAFB189}"/>
              </a:ext>
            </a:extLst>
          </p:cNvPr>
          <p:cNvSpPr/>
          <p:nvPr/>
        </p:nvSpPr>
        <p:spPr>
          <a:xfrm>
            <a:off x="624576" y="2824744"/>
            <a:ext cx="3841102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二极管支路上电流？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9AAAA1-E8B3-45F6-9ACB-1C5BBD445BAF}"/>
              </a:ext>
            </a:extLst>
          </p:cNvPr>
          <p:cNvSpPr/>
          <p:nvPr/>
        </p:nvSpPr>
        <p:spPr>
          <a:xfrm>
            <a:off x="624576" y="3479395"/>
            <a:ext cx="464742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如何判断反接？</a:t>
            </a:r>
            <a:r>
              <a:rPr lang="en-US" altLang="zh-CN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——</a:t>
            </a: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电源反接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65809F-3838-4F41-A077-E38E247E0A87}"/>
              </a:ext>
            </a:extLst>
          </p:cNvPr>
          <p:cNvSpPr/>
          <p:nvPr/>
        </p:nvSpPr>
        <p:spPr>
          <a:xfrm>
            <a:off x="624576" y="4134046"/>
            <a:ext cx="437812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并联呢？</a:t>
            </a:r>
            <a:r>
              <a:rPr lang="en-US" altLang="zh-CN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——</a:t>
            </a:r>
            <a:r>
              <a:rPr lang="zh-CN" altLang="en-US" sz="22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电源电压加倍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49E975-26C5-4BD3-BE3A-233B3886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82" y="1968962"/>
            <a:ext cx="2908435" cy="23636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90D8A53-B12C-4E3C-9129-A68D5A4BC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200" y="3677911"/>
            <a:ext cx="3351699" cy="2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实验二 故障检查</a:t>
            </a:r>
          </a:p>
        </p:txBody>
      </p:sp>
      <p:sp>
        <p:nvSpPr>
          <p:cNvPr id="14" name="矩形 13"/>
          <p:cNvSpPr/>
          <p:nvPr/>
        </p:nvSpPr>
        <p:spPr>
          <a:xfrm>
            <a:off x="1618594" y="1379500"/>
            <a:ext cx="5558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故障检查的常用方法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8594" y="2102069"/>
            <a:ext cx="95854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电压测量法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电路带电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的情况下，用电压表测量电路中有关节点的电位，或两点之间的电压，根据测量结果分析并查找故障部位。必要时，还要测量某些回路的电流值作辅助分析。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电阻测量法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电路不带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电的情况下，用欧姆表测量电路的阻值或导线、元件的通断情况，根据测量结果分析判断故障部位。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信号寻迹法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电子电路中，要用示波器检测电路某些节点的信号波形，根据电路功能分析判断故障部位。</a:t>
            </a:r>
          </a:p>
        </p:txBody>
      </p:sp>
    </p:spTree>
    <p:extLst>
      <p:ext uri="{BB962C8B-B14F-4D97-AF65-F5344CB8AC3E}">
        <p14:creationId xmlns:p14="http://schemas.microsoft.com/office/powerpoint/2010/main" val="30482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实验二 故障检查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40412" y="1576675"/>
            <a:ext cx="9311175" cy="2755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一、实验目的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、学习分析、判断电路故障的方法；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、初步掌握用电压表、电流表带电查找电路故障的方法。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30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实验二 故障检查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34511" y="882869"/>
            <a:ext cx="868154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二、实验任务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19" y="1716084"/>
            <a:ext cx="10342687" cy="29888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05519" y="4802437"/>
            <a:ext cx="10192797" cy="205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a</a:t>
            </a:r>
            <a:r>
              <a:rPr lang="zh-CN" altLang="en-US" sz="2000" dirty="0"/>
              <a:t>与</a:t>
            </a:r>
            <a:r>
              <a:rPr lang="en-US" altLang="zh-CN" sz="2000" dirty="0"/>
              <a:t>k</a:t>
            </a:r>
            <a:r>
              <a:rPr lang="zh-CN" altLang="en-US" sz="2000" dirty="0"/>
              <a:t>之间接直流电压源，电压不能太大也不能太小，约</a:t>
            </a:r>
            <a:r>
              <a:rPr lang="en-US" altLang="zh-CN" sz="2000" dirty="0"/>
              <a:t>15V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与</a:t>
            </a:r>
            <a:r>
              <a:rPr lang="en-US" altLang="zh-CN" sz="2000" dirty="0"/>
              <a:t>c</a:t>
            </a:r>
            <a:r>
              <a:rPr lang="zh-CN" altLang="en-US" sz="2000" dirty="0"/>
              <a:t>之间接直流电流表，测量电路的干路电流；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、用手持万用表测量元件两端的电压，判断元件工作情况（短路？断路？）；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、结合电流测量值和元件参数判断并联元件的工作情况；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、如果要短路电路中的某些支路，必须保证电源没有被短路。</a:t>
            </a:r>
          </a:p>
        </p:txBody>
      </p:sp>
    </p:spTree>
    <p:extLst>
      <p:ext uri="{BB962C8B-B14F-4D97-AF65-F5344CB8AC3E}">
        <p14:creationId xmlns:p14="http://schemas.microsoft.com/office/powerpoint/2010/main" val="325548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23731</TotalTime>
  <Words>1013</Words>
  <Application>Microsoft Office PowerPoint</Application>
  <PresentationFormat>宽屏</PresentationFormat>
  <Paragraphs>125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 Unicode MS</vt:lpstr>
      <vt:lpstr>等线</vt:lpstr>
      <vt:lpstr>仿宋</vt:lpstr>
      <vt:lpstr>黑体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Visio</vt:lpstr>
      <vt:lpstr>PowerPoint 演示文稿</vt:lpstr>
      <vt:lpstr>内  容  提  纲</vt:lpstr>
      <vt:lpstr>实验二 故障检查</vt:lpstr>
      <vt:lpstr>实验二 故障检查</vt:lpstr>
      <vt:lpstr>实验二 故障检查</vt:lpstr>
      <vt:lpstr>实验二 故障检查</vt:lpstr>
      <vt:lpstr>实验二 故障检查</vt:lpstr>
      <vt:lpstr>实验二 故障检查</vt:lpstr>
      <vt:lpstr>实验二 故障检查</vt:lpstr>
      <vt:lpstr>实验二 故障检查</vt:lpstr>
      <vt:lpstr>实验二 故障检查</vt:lpstr>
      <vt:lpstr>实验三 线性有源一端口网络等效参数的测定</vt:lpstr>
      <vt:lpstr>实验三 线性有源一端口网络等效参数的测定</vt:lpstr>
      <vt:lpstr>实验三 线性有源一端口网络等效参数的测定</vt:lpstr>
      <vt:lpstr>实验三 线性有源一端口网络等效参数的测定</vt:lpstr>
      <vt:lpstr>实验三 线性有源一端口网络等效参数的测定</vt:lpstr>
      <vt:lpstr>预习任务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dengchunhua@hust.edu.cn</dc:creator>
  <cp:lastModifiedBy>dengchunhua@hust.edu.cn</cp:lastModifiedBy>
  <cp:revision>2180</cp:revision>
  <cp:lastPrinted>2017-05-04T23:14:20Z</cp:lastPrinted>
  <dcterms:created xsi:type="dcterms:W3CDTF">2017-01-03T09:21:57Z</dcterms:created>
  <dcterms:modified xsi:type="dcterms:W3CDTF">2021-05-12T04:28:47Z</dcterms:modified>
</cp:coreProperties>
</file>