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9" r:id="rId16"/>
    <p:sldId id="608" r:id="rId17"/>
    <p:sldId id="610" r:id="rId18"/>
    <p:sldId id="6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he" initials="hh" lastIdx="1" clrIdx="0">
    <p:extLst>
      <p:ext uri="{19B8F6BF-5375-455C-9EA6-DF929625EA0E}">
        <p15:presenceInfo xmlns:p15="http://schemas.microsoft.com/office/powerpoint/2012/main" userId="c56a950b5f298255" providerId="Windows Live"/>
      </p:ext>
    </p:extLst>
  </p:cmAuthor>
  <p:cmAuthor id="2" name="dengchunhua@hust.edu.cn" initials="d" lastIdx="1" clrIdx="1">
    <p:extLst>
      <p:ext uri="{19B8F6BF-5375-455C-9EA6-DF929625EA0E}">
        <p15:presenceInfo xmlns:p15="http://schemas.microsoft.com/office/powerpoint/2012/main" userId="01963d567b4f0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B2F"/>
    <a:srgbClr val="FF0066"/>
    <a:srgbClr val="FF3399"/>
    <a:srgbClr val="0099FF"/>
    <a:srgbClr val="9933FF"/>
    <a:srgbClr val="548BDC"/>
    <a:srgbClr val="66FF33"/>
    <a:srgbClr val="5B9BD5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0640" autoAdjust="0"/>
  </p:normalViewPr>
  <p:slideViewPr>
    <p:cSldViewPr snapToGrid="0">
      <p:cViewPr varScale="1">
        <p:scale>
          <a:sx n="78" d="100"/>
          <a:sy n="7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EBF0-E8F7-49ED-854D-6EAC1668934A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BE42-4FE0-4666-B7C9-82FA60E3C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2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09B5-BCA3-4BE5-B10C-186128433F8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29BC-EAC3-4B58-83D7-867CA2B6A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7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32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4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80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4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53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22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13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5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2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02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361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9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28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72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6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56247"/>
            <a:ext cx="12192000" cy="1236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noFill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4974"/>
            <a:ext cx="12192000" cy="73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7" descr="148550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909"/>
            <a:ext cx="1631491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1558834" y="43200"/>
            <a:ext cx="78727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电气与电子工程学院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School</a:t>
            </a:r>
            <a:r>
              <a:rPr lang="en-US" altLang="zh-CN" sz="2000" b="1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of Electrical and Electronic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Engineering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2380889" y="737999"/>
            <a:ext cx="9811112" cy="126599"/>
          </a:xfrm>
          <a:prstGeom prst="parallelogram">
            <a:avLst>
              <a:gd name="adj" fmla="val 990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平行四边形 7"/>
          <p:cNvSpPr/>
          <p:nvPr userDrawn="1"/>
        </p:nvSpPr>
        <p:spPr>
          <a:xfrm>
            <a:off x="1675972" y="738000"/>
            <a:ext cx="720000" cy="90000"/>
          </a:xfrm>
          <a:prstGeom prst="parallelogram">
            <a:avLst>
              <a:gd name="adj" fmla="val 99032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738000"/>
            <a:ext cx="1682878" cy="126598"/>
          </a:xfrm>
          <a:prstGeom prst="parallelogram">
            <a:avLst>
              <a:gd name="adj" fmla="val 990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108001"/>
            <a:ext cx="12192000" cy="6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zh-CN" sz="32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6000"/>
            <a:ext cx="12192000" cy="720000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7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5E12-E1AF-4085-A7A4-DC9946A0F4C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43312" y="1420519"/>
            <a:ext cx="9194858" cy="221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6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电路测试实验</a:t>
            </a:r>
            <a:endParaRPr lang="en-US" altLang="zh-CN" sz="6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4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第三部分 动态单元</a:t>
            </a:r>
            <a:endParaRPr lang="en-US" altLang="zh-CN" sz="4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43312" y="5269873"/>
            <a:ext cx="9144000" cy="158812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电气与电子工程学院实验教学中心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邓春花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2021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</a:p>
        </p:txBody>
      </p:sp>
      <p:sp>
        <p:nvSpPr>
          <p:cNvPr id="2" name="矩形 1"/>
          <p:cNvSpPr/>
          <p:nvPr/>
        </p:nvSpPr>
        <p:spPr>
          <a:xfrm>
            <a:off x="4207151" y="3732417"/>
            <a:ext cx="3416321" cy="518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实验十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二阶电路的响应</a:t>
            </a:r>
            <a:endParaRPr lang="en-US" altLang="zh-CN" sz="2400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7151" y="4327913"/>
            <a:ext cx="3416321" cy="518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实验十一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串联谐振电路</a:t>
            </a:r>
            <a:endParaRPr lang="en-US" altLang="zh-CN" sz="2400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1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5057574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谐振电路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FB96C5-059A-48BF-885F-69C91CBC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17" y="1645739"/>
            <a:ext cx="8884850" cy="5109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E81F0-7DA1-40D6-8920-AA9543B9CE2D}"/>
              </a:ext>
            </a:extLst>
          </p:cNvPr>
          <p:cNvSpPr txBox="1"/>
          <p:nvPr/>
        </p:nvSpPr>
        <p:spPr>
          <a:xfrm>
            <a:off x="1584623" y="1656311"/>
            <a:ext cx="56224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中国大学慕课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电路理论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3747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5745489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——RLC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串联谐振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7DDD21-1F16-4C73-8F87-C42FFA15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02" y="1645739"/>
            <a:ext cx="8843600" cy="4922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E81F0-7DA1-40D6-8920-AA9543B9CE2D}"/>
              </a:ext>
            </a:extLst>
          </p:cNvPr>
          <p:cNvSpPr txBox="1"/>
          <p:nvPr/>
        </p:nvSpPr>
        <p:spPr>
          <a:xfrm>
            <a:off x="1673798" y="1645739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8804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899097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——RLC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串联谐振电路的频率响应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DFDC57-6E37-4F95-854B-F665FFD7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53" y="1645739"/>
            <a:ext cx="8912894" cy="49332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E81F0-7DA1-40D6-8920-AA9543B9CE2D}"/>
              </a:ext>
            </a:extLst>
          </p:cNvPr>
          <p:cNvSpPr txBox="1"/>
          <p:nvPr/>
        </p:nvSpPr>
        <p:spPr>
          <a:xfrm>
            <a:off x="1639553" y="1645739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196987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05352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串联谐振电路的频率响应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F6D60-649E-4FAC-A5A0-97970233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98" y="1645739"/>
            <a:ext cx="9081845" cy="4963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E81F0-7DA1-40D6-8920-AA9543B9CE2D}"/>
              </a:ext>
            </a:extLst>
          </p:cNvPr>
          <p:cNvSpPr txBox="1"/>
          <p:nvPr/>
        </p:nvSpPr>
        <p:spPr>
          <a:xfrm>
            <a:off x="1673798" y="1645739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165158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05352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串联谐振电路的频率响应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98F17B-7841-4D87-8C13-0233057B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98" y="1645739"/>
            <a:ext cx="8696238" cy="4941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E81F0-7DA1-40D6-8920-AA9543B9CE2D}"/>
              </a:ext>
            </a:extLst>
          </p:cNvPr>
          <p:cNvSpPr txBox="1"/>
          <p:nvPr/>
        </p:nvSpPr>
        <p:spPr>
          <a:xfrm>
            <a:off x="1673798" y="1645739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193143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05352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三、实验任务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018B3C-BCDF-429C-9EE3-BEDDC882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29" y="2632940"/>
            <a:ext cx="3341077" cy="2144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12FE6B-C517-4303-87EE-2255D74BD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29" y="1285568"/>
            <a:ext cx="3596054" cy="3496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B5794D-EC24-4830-BE8C-4148BFD5C79C}"/>
              </a:ext>
            </a:extLst>
          </p:cNvPr>
          <p:cNvSpPr/>
          <p:nvPr/>
        </p:nvSpPr>
        <p:spPr>
          <a:xfrm>
            <a:off x="8808947" y="595473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原始数据记录纸上画接线图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形标注 6">
            <a:extLst>
              <a:ext uri="{FF2B5EF4-FFF2-40B4-BE49-F238E27FC236}">
                <a16:creationId xmlns:a16="http://schemas.microsoft.com/office/drawing/2014/main" id="{1E277021-1295-4D4D-80EB-BDA88A18C13D}"/>
              </a:ext>
            </a:extLst>
          </p:cNvPr>
          <p:cNvSpPr/>
          <p:nvPr/>
        </p:nvSpPr>
        <p:spPr>
          <a:xfrm>
            <a:off x="6639889" y="1187877"/>
            <a:ext cx="1632440" cy="1311504"/>
          </a:xfrm>
          <a:prstGeom prst="wedgeEllipseCallout">
            <a:avLst>
              <a:gd name="adj1" fmla="val 48432"/>
              <a:gd name="adj2" fmla="val 7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A5EFD0-068B-480D-BC74-9F0EF8BBE609}"/>
              </a:ext>
            </a:extLst>
          </p:cNvPr>
          <p:cNvSpPr txBox="1"/>
          <p:nvPr/>
        </p:nvSpPr>
        <p:spPr>
          <a:xfrm>
            <a:off x="6992145" y="1446932"/>
            <a:ext cx="114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信号源？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7C93C9-3449-4775-B7A2-0FABA55DBD59}"/>
                  </a:ext>
                </a:extLst>
              </p:cNvPr>
              <p:cNvSpPr txBox="1"/>
              <p:nvPr/>
            </p:nvSpPr>
            <p:spPr>
              <a:xfrm>
                <a:off x="658512" y="1760762"/>
                <a:ext cx="7042639" cy="469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任务一：找出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RLC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串联电路的谐振点，记录谐振频率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谐振频率的理论值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要求品质因数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Q=1.5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，计算电阻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的值（考虑电感内阻）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找到实际谐振频率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（电流最大；电流电压同相位）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绘制谐振时端口电压和回路电流的波形记录波形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测量电路品质因素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的实际值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7C93C9-3449-4775-B7A2-0FABA55D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2" y="1760762"/>
                <a:ext cx="7042639" cy="4691028"/>
              </a:xfrm>
              <a:prstGeom prst="rect">
                <a:avLst/>
              </a:prstGeom>
              <a:blipFill>
                <a:blip r:embed="rId5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9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05352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三、实验任务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018B3C-BCDF-429C-9EE3-BEDDC882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29" y="2632940"/>
            <a:ext cx="3341077" cy="2144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12FE6B-C517-4303-87EE-2255D74BD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29" y="1285568"/>
            <a:ext cx="3596054" cy="3496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B5794D-EC24-4830-BE8C-4148BFD5C79C}"/>
              </a:ext>
            </a:extLst>
          </p:cNvPr>
          <p:cNvSpPr/>
          <p:nvPr/>
        </p:nvSpPr>
        <p:spPr>
          <a:xfrm>
            <a:off x="8808947" y="595473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原始数据记录纸上画接线图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形标注 6">
            <a:extLst>
              <a:ext uri="{FF2B5EF4-FFF2-40B4-BE49-F238E27FC236}">
                <a16:creationId xmlns:a16="http://schemas.microsoft.com/office/drawing/2014/main" id="{1E277021-1295-4D4D-80EB-BDA88A18C13D}"/>
              </a:ext>
            </a:extLst>
          </p:cNvPr>
          <p:cNvSpPr/>
          <p:nvPr/>
        </p:nvSpPr>
        <p:spPr>
          <a:xfrm>
            <a:off x="6639889" y="1187877"/>
            <a:ext cx="1632440" cy="1311504"/>
          </a:xfrm>
          <a:prstGeom prst="wedgeEllipseCallout">
            <a:avLst>
              <a:gd name="adj1" fmla="val 48432"/>
              <a:gd name="adj2" fmla="val 7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A5EFD0-068B-480D-BC74-9F0EF8BBE609}"/>
              </a:ext>
            </a:extLst>
          </p:cNvPr>
          <p:cNvSpPr txBox="1"/>
          <p:nvPr/>
        </p:nvSpPr>
        <p:spPr>
          <a:xfrm>
            <a:off x="6992145" y="1446932"/>
            <a:ext cx="114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信号源？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7C93C9-3449-4775-B7A2-0FABA55DBD59}"/>
              </a:ext>
            </a:extLst>
          </p:cNvPr>
          <p:cNvSpPr txBox="1"/>
          <p:nvPr/>
        </p:nvSpPr>
        <p:spPr>
          <a:xfrm>
            <a:off x="667084" y="2062146"/>
            <a:ext cx="7042639" cy="336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任务二：绘制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谐振电路的幅频特性和相频特性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测量不同频率下的电流值大小和电压电流的相位差，通过描点的方法绘制电路的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幅频特性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相频特性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幅频特性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电流幅值随频率变化的曲线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（实际取电流幅值与谐振电流幅值的比值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I/I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相频特性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电流电压相位差随频率变化的曲线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注意两个特殊的频率点：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通频带的上限截止频率与下限截止频率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6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546813" y="864032"/>
            <a:ext cx="705352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三、实验任务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847DB6-2B96-4061-B377-6C1ED612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6" y="1507255"/>
            <a:ext cx="8858336" cy="4089349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36073534-6804-419C-82E7-4AAEC9CC5D8F}"/>
              </a:ext>
            </a:extLst>
          </p:cNvPr>
          <p:cNvSpPr txBox="1">
            <a:spLocks/>
          </p:cNvSpPr>
          <p:nvPr/>
        </p:nvSpPr>
        <p:spPr>
          <a:xfrm>
            <a:off x="675274" y="5350745"/>
            <a:ext cx="704193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四、实验报告要求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0706C76-0618-48C0-BB67-11A63013F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765" y="6070745"/>
            <a:ext cx="2531395" cy="5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预习任务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1F12F7-A0FA-491C-8458-10DF2FD5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1" y="1430560"/>
            <a:ext cx="4510628" cy="1673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2F7AFA-E6D2-4E50-B701-5AE9397C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15" y="19664"/>
            <a:ext cx="5038727" cy="68081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88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914" y="9832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DA9B25-8288-4430-9128-BCAD1FEABB77}"/>
              </a:ext>
            </a:extLst>
          </p:cNvPr>
          <p:cNvSpPr txBox="1"/>
          <p:nvPr/>
        </p:nvSpPr>
        <p:spPr>
          <a:xfrm>
            <a:off x="749746" y="1509792"/>
            <a:ext cx="2662047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一、实验目的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FD24E3-1AB3-4C55-A5E5-3472824E66E7}"/>
              </a:ext>
            </a:extLst>
          </p:cNvPr>
          <p:cNvSpPr txBox="1"/>
          <p:nvPr/>
        </p:nvSpPr>
        <p:spPr>
          <a:xfrm>
            <a:off x="1647987" y="2901260"/>
            <a:ext cx="9412836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、加深对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串联二阶电路暂态响应的形式和元件参数关系的了解；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、学习测量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串联二阶电路的状态轨迹；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、学习用示波器测量二阶电路的衰减振荡的角频率和阻尼系数。</a:t>
            </a:r>
          </a:p>
        </p:txBody>
      </p:sp>
    </p:spTree>
    <p:extLst>
      <p:ext uri="{BB962C8B-B14F-4D97-AF65-F5344CB8AC3E}">
        <p14:creationId xmlns:p14="http://schemas.microsoft.com/office/powerpoint/2010/main" val="32493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867733" y="846196"/>
            <a:ext cx="868154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二阶电路的零输入响应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2A9AC1-EEDB-4B0D-8C7C-9DAE8ABF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62" y="1610067"/>
            <a:ext cx="9443497" cy="51113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C1970A-39BC-4392-83E9-26A76FC24CF2}"/>
              </a:ext>
            </a:extLst>
          </p:cNvPr>
          <p:cNvSpPr txBox="1"/>
          <p:nvPr/>
        </p:nvSpPr>
        <p:spPr>
          <a:xfrm>
            <a:off x="1482062" y="1610067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7074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867733" y="846196"/>
            <a:ext cx="868154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二阶电路的零输入响应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8BF98-657E-49F1-930E-C5139985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42" y="1483871"/>
            <a:ext cx="9409720" cy="5041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C1970A-39BC-4392-83E9-26A76FC24CF2}"/>
              </a:ext>
            </a:extLst>
          </p:cNvPr>
          <p:cNvSpPr txBox="1"/>
          <p:nvPr/>
        </p:nvSpPr>
        <p:spPr>
          <a:xfrm>
            <a:off x="1553497" y="1610067"/>
            <a:ext cx="50341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8586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867733" y="846196"/>
            <a:ext cx="868154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二、实验原理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二阶电路的零状态响应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EB84E0-C895-4D4A-BCF9-5E05A444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97" y="1610067"/>
            <a:ext cx="9473592" cy="51053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C1970A-39BC-4392-83E9-26A76FC24CF2}"/>
              </a:ext>
            </a:extLst>
          </p:cNvPr>
          <p:cNvSpPr txBox="1"/>
          <p:nvPr/>
        </p:nvSpPr>
        <p:spPr>
          <a:xfrm>
            <a:off x="1553496" y="1610067"/>
            <a:ext cx="675476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中国大学慕课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电路理论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颜秋容</a:t>
            </a:r>
          </a:p>
        </p:txBody>
      </p:sp>
    </p:spTree>
    <p:extLst>
      <p:ext uri="{BB962C8B-B14F-4D97-AF65-F5344CB8AC3E}">
        <p14:creationId xmlns:p14="http://schemas.microsoft.com/office/powerpoint/2010/main" val="14010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867734" y="846196"/>
            <a:ext cx="243590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三、实验任务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D0A67A-D8FC-4BCE-A6F6-407B46D4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52" y="3166644"/>
            <a:ext cx="4042980" cy="25956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9DA5C9-9F23-48A4-8B5A-8FB432F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79" y="1483871"/>
            <a:ext cx="850622" cy="3146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B59AF-A465-482F-B2BD-CD4F7FDB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279" y="2382200"/>
            <a:ext cx="1671963" cy="2805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EE0EE5-C75F-4C68-8104-32FDED3CB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996" y="1962392"/>
            <a:ext cx="3567657" cy="30726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82E00C7-9E01-4627-B49C-BAEE661F4D00}"/>
              </a:ext>
            </a:extLst>
          </p:cNvPr>
          <p:cNvSpPr/>
          <p:nvPr/>
        </p:nvSpPr>
        <p:spPr>
          <a:xfrm>
            <a:off x="8669425" y="6266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原始数据记录纸上画接线图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80F4A2-A229-49B6-A5E5-E50CB327B5BD}"/>
                  </a:ext>
                </a:extLst>
              </p:cNvPr>
              <p:cNvSpPr txBox="1"/>
              <p:nvPr/>
            </p:nvSpPr>
            <p:spPr>
              <a:xfrm>
                <a:off x="867735" y="1763450"/>
                <a:ext cx="6166882" cy="439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任务一：观察二阶电路的暂态过程（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工作方式）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记录波形：激励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与响应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（同时观测）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激励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与响应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（同时观测）</a:t>
                </a:r>
                <a:endParaRPr lang="en-US" altLang="zh-CN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阻尼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系数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谐振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角频率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欠阻尼：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，暂态响应是振荡的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过阻尼：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，暂态响应是非振荡的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通过电阻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的取值，使电路分别处于欠阻尼和过阻尼的状态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（注意：电感含内阻大概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el-GR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要求：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、欠阻尼时，波形在半个方波内振荡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2~4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个周期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、暂态响应在半个方波周期内达到稳态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80F4A2-A229-49B6-A5E5-E50CB327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35" y="1763450"/>
                <a:ext cx="6166882" cy="4391330"/>
              </a:xfrm>
              <a:prstGeom prst="rect">
                <a:avLst/>
              </a:prstGeom>
              <a:blipFill>
                <a:blip r:embed="rId7"/>
                <a:stretch>
                  <a:fillRect l="-791" b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形标注 6">
            <a:extLst>
              <a:ext uri="{FF2B5EF4-FFF2-40B4-BE49-F238E27FC236}">
                <a16:creationId xmlns:a16="http://schemas.microsoft.com/office/drawing/2014/main" id="{DB706EE4-5683-4708-A091-078215C2D7DA}"/>
              </a:ext>
            </a:extLst>
          </p:cNvPr>
          <p:cNvSpPr/>
          <p:nvPr/>
        </p:nvSpPr>
        <p:spPr>
          <a:xfrm>
            <a:off x="6060269" y="1765657"/>
            <a:ext cx="1632440" cy="1311504"/>
          </a:xfrm>
          <a:prstGeom prst="wedgeEllipseCallout">
            <a:avLst>
              <a:gd name="adj1" fmla="val 48432"/>
              <a:gd name="adj2" fmla="val 7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3C92F4-89BC-42E6-84D6-0B36B1E8FA88}"/>
              </a:ext>
            </a:extLst>
          </p:cNvPr>
          <p:cNvSpPr txBox="1"/>
          <p:nvPr/>
        </p:nvSpPr>
        <p:spPr>
          <a:xfrm>
            <a:off x="6412525" y="2024712"/>
            <a:ext cx="114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信号源？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正方波</a:t>
            </a:r>
          </a:p>
        </p:txBody>
      </p:sp>
    </p:spTree>
    <p:extLst>
      <p:ext uri="{BB962C8B-B14F-4D97-AF65-F5344CB8AC3E}">
        <p14:creationId xmlns:p14="http://schemas.microsoft.com/office/powerpoint/2010/main" val="7290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867734" y="846196"/>
            <a:ext cx="243590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三、实验任务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80F4A2-A229-49B6-A5E5-E50CB327B5BD}"/>
                  </a:ext>
                </a:extLst>
              </p:cNvPr>
              <p:cNvSpPr txBox="1"/>
              <p:nvPr/>
            </p:nvSpPr>
            <p:spPr>
              <a:xfrm>
                <a:off x="867734" y="1759166"/>
                <a:ext cx="6555621" cy="87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任务二：测量欠阻尼波形的相关参数计算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注意教材中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的测量与实际测量的区别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80F4A2-A229-49B6-A5E5-E50CB327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34" y="1759166"/>
                <a:ext cx="6555621" cy="876458"/>
              </a:xfrm>
              <a:prstGeom prst="rect">
                <a:avLst/>
              </a:prstGeom>
              <a:blipFill>
                <a:blip r:embed="rId3"/>
                <a:stretch>
                  <a:fillRect l="-743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90D2060-2D8B-4456-B68F-ED29B48A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833" y="1550736"/>
            <a:ext cx="3528420" cy="2169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A88BA9-78B4-4908-B07C-232F896BA1E6}"/>
                  </a:ext>
                </a:extLst>
              </p:cNvPr>
              <p:cNvSpPr/>
              <p:nvPr/>
            </p:nvSpPr>
            <p:spPr>
              <a:xfrm>
                <a:off x="867734" y="4114222"/>
                <a:ext cx="7420860" cy="876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任务三：观察二阶电路暂态过程的状态轨迹（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工作方式）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的波形，示波器切换至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工作方式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A88BA9-78B4-4908-B07C-232F896BA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34" y="4114222"/>
                <a:ext cx="7420860" cy="876458"/>
              </a:xfrm>
              <a:prstGeom prst="rect">
                <a:avLst/>
              </a:prstGeom>
              <a:blipFill>
                <a:blip r:embed="rId5"/>
                <a:stretch>
                  <a:fillRect l="-657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DACD86-B99D-43F1-B9FC-3128AEB5B6E9}"/>
                  </a:ext>
                </a:extLst>
              </p:cNvPr>
              <p:cNvSpPr txBox="1"/>
              <p:nvPr/>
            </p:nvSpPr>
            <p:spPr>
              <a:xfrm>
                <a:off x="1065472" y="3046224"/>
                <a:ext cx="204043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b="1" i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DACD86-B99D-43F1-B9FC-3128AEB5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72" y="3046224"/>
                <a:ext cx="2040430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71E674-EDEF-4ACF-9025-4EE6D41471E2}"/>
                  </a:ext>
                </a:extLst>
              </p:cNvPr>
              <p:cNvSpPr txBox="1"/>
              <p:nvPr/>
            </p:nvSpPr>
            <p:spPr>
              <a:xfrm>
                <a:off x="3868992" y="3046224"/>
                <a:ext cx="2886752" cy="567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i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71E674-EDEF-4ACF-9025-4EE6D414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92" y="3046224"/>
                <a:ext cx="2886752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FB8A53CE-AC94-4348-AFBF-0830B66114B4}"/>
              </a:ext>
            </a:extLst>
          </p:cNvPr>
          <p:cNvSpPr/>
          <p:nvPr/>
        </p:nvSpPr>
        <p:spPr>
          <a:xfrm>
            <a:off x="2949677" y="4630994"/>
            <a:ext cx="668593" cy="359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 二阶电路的响应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76FD-896A-4248-8785-6075D0479152}"/>
              </a:ext>
            </a:extLst>
          </p:cNvPr>
          <p:cNvSpPr txBox="1"/>
          <p:nvPr/>
        </p:nvSpPr>
        <p:spPr>
          <a:xfrm>
            <a:off x="926727" y="1584732"/>
            <a:ext cx="324215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四、实验报告要求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46BA2-9608-4090-A9B7-62401A00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92" y="3036240"/>
            <a:ext cx="8779715" cy="19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419" y="0"/>
            <a:ext cx="6166883" cy="720000"/>
          </a:xfrm>
        </p:spPr>
        <p:txBody>
          <a:bodyPr/>
          <a:lstStyle/>
          <a:p>
            <a:pPr algn="l"/>
            <a:r>
              <a:rPr lang="zh-CN" altLang="en-US" dirty="0"/>
              <a:t>实验十一 串联谐振电路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DF3CB4-08C6-41BF-BD76-6347F8A416CB}"/>
              </a:ext>
            </a:extLst>
          </p:cNvPr>
          <p:cNvSpPr txBox="1"/>
          <p:nvPr/>
        </p:nvSpPr>
        <p:spPr>
          <a:xfrm>
            <a:off x="749746" y="1509792"/>
            <a:ext cx="2662047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一、实验目的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3F69C1-68B6-448C-BDA7-5580ECDD510F}"/>
              </a:ext>
            </a:extLst>
          </p:cNvPr>
          <p:cNvSpPr txBox="1"/>
          <p:nvPr/>
        </p:nvSpPr>
        <p:spPr>
          <a:xfrm>
            <a:off x="1585884" y="2694782"/>
            <a:ext cx="941283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、观察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串联电路谐振现象，加深对谐振条件和特点的理解；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、学习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串联谐振电路频率特性曲线的测定方法。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25176</TotalTime>
  <Words>809</Words>
  <Application>Microsoft Office PowerPoint</Application>
  <PresentationFormat>宽屏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等线</vt:lpstr>
      <vt:lpstr>仿宋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实验十 二阶电路的响应</vt:lpstr>
      <vt:lpstr>实验十 二阶电路的响应</vt:lpstr>
      <vt:lpstr>实验十 二阶电路的响应</vt:lpstr>
      <vt:lpstr>实验十 二阶电路的响应</vt:lpstr>
      <vt:lpstr>实验十 二阶电路的响应</vt:lpstr>
      <vt:lpstr>实验十 二阶电路的响应</vt:lpstr>
      <vt:lpstr>实验十 二阶电路的响应</vt:lpstr>
      <vt:lpstr>实验十一 串联谐振电路</vt:lpstr>
      <vt:lpstr>实验十一 串联谐振电路</vt:lpstr>
      <vt:lpstr>实验十一 串联谐振电路</vt:lpstr>
      <vt:lpstr>实验十一 串联谐振电路</vt:lpstr>
      <vt:lpstr>实验十一 串联谐振电路</vt:lpstr>
      <vt:lpstr>实验十一 串联谐振电路</vt:lpstr>
      <vt:lpstr>实验十一 串联谐振电路</vt:lpstr>
      <vt:lpstr>实验十一 串联谐振电路</vt:lpstr>
      <vt:lpstr>实验十一 串联谐振电路</vt:lpstr>
      <vt:lpstr>预习任务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dengchunhua@hust.edu.cn</dc:creator>
  <cp:lastModifiedBy>dengchunhua@hust.edu.cn</cp:lastModifiedBy>
  <cp:revision>2300</cp:revision>
  <cp:lastPrinted>2017-05-04T23:14:20Z</cp:lastPrinted>
  <dcterms:created xsi:type="dcterms:W3CDTF">2017-01-03T09:21:57Z</dcterms:created>
  <dcterms:modified xsi:type="dcterms:W3CDTF">2021-06-03T10:51:03Z</dcterms:modified>
</cp:coreProperties>
</file>