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18" r:id="rId2"/>
    <p:sldId id="519" r:id="rId3"/>
    <p:sldId id="525" r:id="rId4"/>
    <p:sldId id="520" r:id="rId5"/>
    <p:sldId id="521" r:id="rId6"/>
    <p:sldId id="522" r:id="rId7"/>
    <p:sldId id="523" r:id="rId8"/>
    <p:sldId id="524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1" r:id="rId23"/>
    <p:sldId id="534" r:id="rId24"/>
    <p:sldId id="55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  <a:srgbClr val="CC0000"/>
    <a:srgbClr val="000099"/>
    <a:srgbClr val="000066"/>
    <a:srgbClr val="00FFF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4" autoAdjust="0"/>
  </p:normalViewPr>
  <p:slideViewPr>
    <p:cSldViewPr>
      <p:cViewPr varScale="1">
        <p:scale>
          <a:sx n="93" d="100"/>
          <a:sy n="93" d="100"/>
        </p:scale>
        <p:origin x="8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w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e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38.e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38.e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0292-CE89-4AE0-A0A8-DADC9864CE7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FB88-D1C7-4D25-8F20-1D80C72D0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C18181D-8ED4-455F-A198-244444931A31}" type="slidenum">
              <a:rPr lang="en-US" altLang="zh-CN" sz="1300">
                <a:latin typeface="Verdana" panose="020B0604030504040204" pitchFamily="34" charset="0"/>
                <a:ea typeface="楷体_GB2312"/>
                <a:cs typeface="楷体_GB2312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CN" sz="1300">
              <a:latin typeface="Verdana" panose="020B0604030504040204" pitchFamily="34" charset="0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2437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pic>
        <p:nvPicPr>
          <p:cNvPr id="8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4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 张</a:t>
            </a: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6648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2665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7209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330611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8241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9905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681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818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720080"/>
          </a:xfrm>
        </p:spPr>
        <p:txBody>
          <a:bodyPr>
            <a:normAutofit/>
          </a:bodyPr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10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609600" y="642937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5993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9250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383732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5123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2682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32241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883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5481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307383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0719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974" y="71258"/>
            <a:ext cx="7887463" cy="646783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728700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</p:spTree>
    <p:extLst>
      <p:ext uri="{BB962C8B-B14F-4D97-AF65-F5344CB8AC3E}">
        <p14:creationId xmlns:p14="http://schemas.microsoft.com/office/powerpoint/2010/main" val="14375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21755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29915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22704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2318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265763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8410-958B-4436-8EF9-039AB3ED97F8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3" descr="HUSTXiaohui(s)"/>
          <p:cNvPicPr>
            <a:picLocks noChangeAspect="1" noChangeArrowheads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624"/>
            <a:ext cx="842772" cy="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未命名-1"/>
          <p:cNvPicPr>
            <a:picLocks noChangeAspect="1" noChangeArrowheads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40" y="6461906"/>
            <a:ext cx="331788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107504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 userDrawn="1"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1" r:id="rId3"/>
    <p:sldLayoutId id="2147483657" r:id="rId4"/>
    <p:sldLayoutId id="2147483650" r:id="rId5"/>
    <p:sldLayoutId id="2147483651" r:id="rId6"/>
    <p:sldLayoutId id="2147483652" r:id="rId7"/>
    <p:sldLayoutId id="2147483653" r:id="rId8"/>
    <p:sldLayoutId id="2147483656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8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image" Target="../media/image37.jpe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image" Target="../media/image37.jpe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1.w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4.w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1.w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79.jpeg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84.tmp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2.wmf"/><Relationship Id="rId4" Type="http://schemas.openxmlformats.org/officeDocument/2006/relationships/image" Target="../media/image85.tmp"/><Relationship Id="rId9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jpeg"/><Relationship Id="rId5" Type="http://schemas.openxmlformats.org/officeDocument/2006/relationships/image" Target="../media/image89.jpeg"/><Relationship Id="rId4" Type="http://schemas.openxmlformats.org/officeDocument/2006/relationships/image" Target="../media/image8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e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5.jpeg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9.e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1557338"/>
            <a:ext cx="831691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1.1 </a:t>
            </a:r>
            <a:r>
              <a:rPr lang="zh-CN" altLang="en-US" dirty="0">
                <a:latin typeface="Times New Roman" panose="02020603050405020304" pitchFamily="18" charset="0"/>
              </a:rPr>
              <a:t>信号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1.2 </a:t>
            </a:r>
            <a:r>
              <a:rPr lang="zh-CN" altLang="en-US" dirty="0" smtClean="0">
                <a:latin typeface="Times New Roman" panose="02020603050405020304" pitchFamily="18" charset="0"/>
              </a:rPr>
              <a:t>信号</a:t>
            </a:r>
            <a:r>
              <a:rPr lang="zh-CN" altLang="en-US" dirty="0">
                <a:latin typeface="Times New Roman" panose="02020603050405020304" pitchFamily="18" charset="0"/>
              </a:rPr>
              <a:t>的频谱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1.3 </a:t>
            </a:r>
            <a:r>
              <a:rPr lang="zh-CN" altLang="en-US" dirty="0" smtClean="0">
                <a:latin typeface="Times New Roman" panose="02020603050405020304" pitchFamily="18" charset="0"/>
              </a:rPr>
              <a:t>模拟信号</a:t>
            </a:r>
            <a:r>
              <a:rPr lang="zh-CN" altLang="en-US" dirty="0">
                <a:latin typeface="Times New Roman" panose="02020603050405020304" pitchFamily="18" charset="0"/>
              </a:rPr>
              <a:t>和数字信号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1.4 </a:t>
            </a:r>
            <a:r>
              <a:rPr lang="zh-CN" altLang="en-US" dirty="0">
                <a:latin typeface="Times New Roman" panose="02020603050405020304" pitchFamily="18" charset="0"/>
              </a:rPr>
              <a:t>放大电路模型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1.5 </a:t>
            </a:r>
            <a:r>
              <a:rPr lang="zh-CN" altLang="en-US" dirty="0"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11188" y="0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99"/>
                </a:solidFill>
              </a:rPr>
              <a:t>1  </a:t>
            </a:r>
            <a:r>
              <a:rPr lang="zh-CN" altLang="en-US" sz="3600">
                <a:solidFill>
                  <a:srgbClr val="000099"/>
                </a:solidFill>
              </a:rPr>
              <a:t>绪论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ChangeArrowheads="1"/>
          </p:cNvSpPr>
          <p:nvPr/>
        </p:nvSpPr>
        <p:spPr bwMode="auto">
          <a:xfrm>
            <a:off x="1547813" y="862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放大电路增益形式</a:t>
            </a: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468313" y="1341438"/>
            <a:ext cx="413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电压增益（电压放大倍数）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42" name="Object 10"/>
          <p:cNvGraphicFramePr>
            <a:graphicFrameLocks noChangeAspect="1"/>
          </p:cNvGraphicFramePr>
          <p:nvPr/>
        </p:nvGraphicFramePr>
        <p:xfrm>
          <a:off x="1574800" y="1738313"/>
          <a:ext cx="11064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公式" r:id="rId3" imgW="545863" imgH="444307" progId="Equation.3">
                  <p:embed/>
                </p:oleObj>
              </mc:Choice>
              <mc:Fallback>
                <p:oleObj name="公式" r:id="rId3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738313"/>
                        <a:ext cx="110648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468313" y="2846388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电流增益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44" name="Object 12"/>
          <p:cNvGraphicFramePr>
            <a:graphicFrameLocks noChangeAspect="1"/>
          </p:cNvGraphicFramePr>
          <p:nvPr/>
        </p:nvGraphicFramePr>
        <p:xfrm>
          <a:off x="2058988" y="2649538"/>
          <a:ext cx="10001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公式" r:id="rId5" imgW="495085" imgH="444307" progId="Equation.3">
                  <p:embed/>
                </p:oleObj>
              </mc:Choice>
              <mc:Fallback>
                <p:oleObj name="公式" r:id="rId5" imgW="49508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649538"/>
                        <a:ext cx="10001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468313" y="3733800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互阻增益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46" name="Object 14"/>
          <p:cNvGraphicFramePr>
            <a:graphicFrameLocks noChangeAspect="1"/>
          </p:cNvGraphicFramePr>
          <p:nvPr/>
        </p:nvGraphicFramePr>
        <p:xfrm>
          <a:off x="2082800" y="3549650"/>
          <a:ext cx="16970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公式" r:id="rId7" imgW="837836" imgH="444307" progId="Equation.3">
                  <p:embed/>
                </p:oleObj>
              </mc:Choice>
              <mc:Fallback>
                <p:oleObj name="公式" r:id="rId7" imgW="8378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549650"/>
                        <a:ext cx="169703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468313" y="4652963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互导增益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48" name="Object 16"/>
          <p:cNvGraphicFramePr>
            <a:graphicFrameLocks noChangeAspect="1"/>
          </p:cNvGraphicFramePr>
          <p:nvPr/>
        </p:nvGraphicFramePr>
        <p:xfrm>
          <a:off x="2184400" y="4479925"/>
          <a:ext cx="15954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公式" r:id="rId9" imgW="787058" imgH="444307" progId="Equation.3">
                  <p:embed/>
                </p:oleObj>
              </mc:Choice>
              <mc:Fallback>
                <p:oleObj name="公式" r:id="rId9" imgW="7870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479925"/>
                        <a:ext cx="159543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8" name="Picture 36" descr="未命名-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714375"/>
            <a:ext cx="46529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68313" y="5553075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功率增益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71" name="Object 39"/>
          <p:cNvGraphicFramePr>
            <a:graphicFrameLocks noChangeAspect="1"/>
          </p:cNvGraphicFramePr>
          <p:nvPr/>
        </p:nvGraphicFramePr>
        <p:xfrm>
          <a:off x="2211388" y="5403850"/>
          <a:ext cx="10048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公式" r:id="rId12" imgW="558558" imgH="444307" progId="Equation.3">
                  <p:embed/>
                </p:oleObj>
              </mc:Choice>
              <mc:Fallback>
                <p:oleObj name="公式" r:id="rId12" imgW="5585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5403850"/>
                        <a:ext cx="100488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140200" y="2816225"/>
            <a:ext cx="349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增益分贝数表示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4875" y="3464408"/>
            <a:ext cx="370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电压增益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20lg|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4875" y="4077183"/>
            <a:ext cx="370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电流增益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20lg|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4875" y="4735996"/>
            <a:ext cx="370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功率增益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10lg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9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4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9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94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9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4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4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4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41" grpId="0" autoUpdateAnimBg="0"/>
      <p:bldP spid="940043" grpId="0" autoUpdateAnimBg="0"/>
      <p:bldP spid="940045" grpId="0" autoUpdateAnimBg="0"/>
      <p:bldP spid="940047" grpId="0" autoUpdateAnimBg="0"/>
      <p:bldP spid="940070" grpId="0" autoUpdateAnimBg="0"/>
      <p:bldP spid="940072" grpId="0" autoUpdateAnimBg="0"/>
      <p:bldP spid="940073" grpId="0" autoUpdateAnimBg="0"/>
      <p:bldP spid="940074" grpId="0" autoUpdateAnimBg="0"/>
      <p:bldP spid="94007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877575" name="Rectangle 7"/>
          <p:cNvSpPr>
            <a:spLocks noChangeArrowheads="1"/>
          </p:cNvSpPr>
          <p:nvPr/>
        </p:nvSpPr>
        <p:spPr bwMode="auto">
          <a:xfrm>
            <a:off x="615950" y="3249613"/>
            <a:ext cx="8061325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放大电路是一个双口网络。从端口特性来研究放大电路，可将其等效成具有某种端口特性的等效电路。（此处均忽略了电抗元件的影响。）</a:t>
            </a:r>
          </a:p>
        </p:txBody>
      </p:sp>
      <p:sp>
        <p:nvSpPr>
          <p:cNvPr id="877576" name="Rectangle 8"/>
          <p:cNvSpPr>
            <a:spLocks noChangeArrowheads="1"/>
          </p:cNvSpPr>
          <p:nvPr/>
        </p:nvSpPr>
        <p:spPr bwMode="auto">
          <a:xfrm>
            <a:off x="633413" y="4857750"/>
            <a:ext cx="732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输入端口特性可以等效为一个输入电阻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877577" name="Rectangle 9"/>
          <p:cNvSpPr>
            <a:spLocks noChangeArrowheads="1"/>
          </p:cNvSpPr>
          <p:nvPr/>
        </p:nvSpPr>
        <p:spPr bwMode="auto">
          <a:xfrm>
            <a:off x="650875" y="5389563"/>
            <a:ext cx="782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输出端口可以根据不同情况等效成不同的电路形式</a:t>
            </a:r>
            <a:endParaRPr lang="zh-CN" altLang="en-US" sz="2400">
              <a:solidFill>
                <a:srgbClr val="000000"/>
              </a:solidFill>
            </a:endParaRPr>
          </a:p>
        </p:txBody>
      </p:sp>
      <p:pic>
        <p:nvPicPr>
          <p:cNvPr id="877578" name="Picture 10" descr="未命名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376363"/>
            <a:ext cx="4652963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7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7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5" grpId="0" autoUpdateAnimBg="0"/>
      <p:bldP spid="877576" grpId="0" autoUpdateAnimBg="0"/>
      <p:bldP spid="8775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7076" name="Object 52"/>
          <p:cNvGraphicFramePr>
            <a:graphicFrameLocks noChangeAspect="1"/>
          </p:cNvGraphicFramePr>
          <p:nvPr/>
        </p:nvGraphicFramePr>
        <p:xfrm>
          <a:off x="3667125" y="3259138"/>
          <a:ext cx="52260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图片" r:id="rId3" imgW="2617402" imgH="1019823" progId="Word.Picture.8">
                  <p:embed/>
                </p:oleObj>
              </mc:Choice>
              <mc:Fallback>
                <p:oleObj name="图片" r:id="rId3" imgW="2617402" imgH="10198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3259138"/>
                        <a:ext cx="522605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17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电压放大模型</a:t>
            </a:r>
          </a:p>
        </p:txBody>
      </p:sp>
      <p:grpSp>
        <p:nvGrpSpPr>
          <p:cNvPr id="897071" name="Group 47"/>
          <p:cNvGrpSpPr>
            <a:grpSpLocks/>
          </p:cNvGrpSpPr>
          <p:nvPr/>
        </p:nvGrpSpPr>
        <p:grpSpPr bwMode="auto">
          <a:xfrm>
            <a:off x="608013" y="1916113"/>
            <a:ext cx="2947987" cy="895350"/>
            <a:chOff x="383" y="1207"/>
            <a:chExt cx="1857" cy="564"/>
          </a:xfrm>
        </p:grpSpPr>
        <p:sp>
          <p:nvSpPr>
            <p:cNvPr id="26639" name="Rectangle 16"/>
            <p:cNvSpPr>
              <a:spLocks noChangeArrowheads="1"/>
            </p:cNvSpPr>
            <p:nvPr/>
          </p:nvSpPr>
          <p:spPr bwMode="auto">
            <a:xfrm>
              <a:off x="646" y="1207"/>
              <a:ext cx="15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——</a:t>
              </a: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负载开路时的</a:t>
              </a:r>
            </a:p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    电压增益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26640" name="Object 18"/>
            <p:cNvGraphicFramePr>
              <a:graphicFrameLocks noChangeAspect="1"/>
            </p:cNvGraphicFramePr>
            <p:nvPr/>
          </p:nvGraphicFramePr>
          <p:xfrm>
            <a:off x="383" y="1213"/>
            <a:ext cx="3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3" name="公式" r:id="rId5" imgW="253890" imgH="228501" progId="Equation.3">
                    <p:embed/>
                  </p:oleObj>
                </mc:Choice>
                <mc:Fallback>
                  <p:oleObj name="公式" r:id="rId5" imgW="253890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1213"/>
                          <a:ext cx="3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7074" name="Group 50"/>
          <p:cNvGrpSpPr>
            <a:grpSpLocks/>
          </p:cNvGrpSpPr>
          <p:nvPr/>
        </p:nvGrpSpPr>
        <p:grpSpPr bwMode="auto">
          <a:xfrm>
            <a:off x="628650" y="2781300"/>
            <a:ext cx="2882900" cy="968375"/>
            <a:chOff x="396" y="1752"/>
            <a:chExt cx="1816" cy="610"/>
          </a:xfrm>
        </p:grpSpPr>
        <p:graphicFrame>
          <p:nvGraphicFramePr>
            <p:cNvPr id="26637" name="Object 19"/>
            <p:cNvGraphicFramePr>
              <a:graphicFrameLocks noChangeAspect="1"/>
            </p:cNvGraphicFramePr>
            <p:nvPr/>
          </p:nvGraphicFramePr>
          <p:xfrm>
            <a:off x="396" y="1798"/>
            <a:ext cx="2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4" name="公式" r:id="rId7" imgW="177569" imgH="202936" progId="Equation.3">
                    <p:embed/>
                  </p:oleObj>
                </mc:Choice>
                <mc:Fallback>
                  <p:oleObj name="公式" r:id="rId7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798"/>
                          <a:ext cx="2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Rectangle 20"/>
            <p:cNvSpPr>
              <a:spLocks noChangeArrowheads="1"/>
            </p:cNvSpPr>
            <p:nvPr/>
          </p:nvSpPr>
          <p:spPr bwMode="auto">
            <a:xfrm>
              <a:off x="602" y="1752"/>
              <a:ext cx="161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——</a:t>
              </a: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放大电路的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    输入电阻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897075" name="Group 51"/>
          <p:cNvGrpSpPr>
            <a:grpSpLocks/>
          </p:cNvGrpSpPr>
          <p:nvPr/>
        </p:nvGrpSpPr>
        <p:grpSpPr bwMode="auto">
          <a:xfrm>
            <a:off x="630238" y="3814763"/>
            <a:ext cx="2717800" cy="968375"/>
            <a:chOff x="397" y="2403"/>
            <a:chExt cx="1712" cy="610"/>
          </a:xfrm>
        </p:grpSpPr>
        <p:graphicFrame>
          <p:nvGraphicFramePr>
            <p:cNvPr id="26635" name="Object 21"/>
            <p:cNvGraphicFramePr>
              <a:graphicFrameLocks noChangeAspect="1"/>
            </p:cNvGraphicFramePr>
            <p:nvPr/>
          </p:nvGraphicFramePr>
          <p:xfrm>
            <a:off x="397" y="2458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5" name="公式" r:id="rId9" imgW="190417" imgH="203112" progId="Equation.3">
                    <p:embed/>
                  </p:oleObj>
                </mc:Choice>
                <mc:Fallback>
                  <p:oleObj name="公式" r:id="rId9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" y="2458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Rectangle 22"/>
            <p:cNvSpPr>
              <a:spLocks noChangeArrowheads="1"/>
            </p:cNvSpPr>
            <p:nvPr/>
          </p:nvSpPr>
          <p:spPr bwMode="auto">
            <a:xfrm>
              <a:off x="612" y="2403"/>
              <a:ext cx="1497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——</a:t>
              </a: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放大电路的 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    输出电阻</a:t>
              </a:r>
            </a:p>
          </p:txBody>
        </p:sp>
      </p:grpSp>
      <p:sp>
        <p:nvSpPr>
          <p:cNvPr id="26631" name="Rectangle 42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6632" name="Rectangle 43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pic>
        <p:nvPicPr>
          <p:cNvPr id="26633" name="Picture 46" descr="未命名-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1006475"/>
            <a:ext cx="46529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53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9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9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49"/>
          <p:cNvGraphicFramePr>
            <a:graphicFrameLocks noChangeAspect="1"/>
          </p:cNvGraphicFramePr>
          <p:nvPr/>
        </p:nvGraphicFramePr>
        <p:xfrm>
          <a:off x="3667125" y="849313"/>
          <a:ext cx="52260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图片" r:id="rId3" imgW="2617402" imgH="1019823" progId="Word.Picture.8">
                  <p:embed/>
                </p:oleObj>
              </mc:Choice>
              <mc:Fallback>
                <p:oleObj name="图片" r:id="rId3" imgW="2617402" imgH="10198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849313"/>
                        <a:ext cx="522605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20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电压放大模型</a:t>
            </a:r>
          </a:p>
        </p:txBody>
      </p:sp>
      <p:sp>
        <p:nvSpPr>
          <p:cNvPr id="898074" name="Rectangle 26"/>
          <p:cNvSpPr>
            <a:spLocks noChangeArrowheads="1"/>
          </p:cNvSpPr>
          <p:nvPr/>
        </p:nvSpPr>
        <p:spPr bwMode="auto">
          <a:xfrm>
            <a:off x="611188" y="1736725"/>
            <a:ext cx="20558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由输出回路得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898075" name="Object 27"/>
          <p:cNvGraphicFramePr>
            <a:graphicFrameLocks noChangeAspect="1"/>
          </p:cNvGraphicFramePr>
          <p:nvPr/>
        </p:nvGraphicFramePr>
        <p:xfrm>
          <a:off x="900113" y="2266950"/>
          <a:ext cx="24542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公式" r:id="rId5" imgW="1218671" imgH="444307" progId="Equation.3">
                  <p:embed/>
                </p:oleObj>
              </mc:Choice>
              <mc:Fallback>
                <p:oleObj name="公式" r:id="rId5" imgW="121867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66950"/>
                        <a:ext cx="24542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76" name="Rectangle 28"/>
          <p:cNvSpPr>
            <a:spLocks noChangeArrowheads="1"/>
          </p:cNvSpPr>
          <p:nvPr/>
        </p:nvSpPr>
        <p:spPr bwMode="auto">
          <a:xfrm>
            <a:off x="576263" y="3162300"/>
            <a:ext cx="20558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则电压增益为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898077" name="Object 29"/>
          <p:cNvGraphicFramePr>
            <a:graphicFrameLocks noChangeAspect="1"/>
          </p:cNvGraphicFramePr>
          <p:nvPr/>
        </p:nvGraphicFramePr>
        <p:xfrm>
          <a:off x="1008063" y="3692525"/>
          <a:ext cx="11001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公式" r:id="rId7" imgW="545863" imgH="444307" progId="Equation.3">
                  <p:embed/>
                </p:oleObj>
              </mc:Choice>
              <mc:Fallback>
                <p:oleObj name="公式" r:id="rId7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692525"/>
                        <a:ext cx="11001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78" name="Object 30"/>
          <p:cNvGraphicFramePr>
            <a:graphicFrameLocks noChangeAspect="1"/>
          </p:cNvGraphicFramePr>
          <p:nvPr/>
        </p:nvGraphicFramePr>
        <p:xfrm>
          <a:off x="2093913" y="3692525"/>
          <a:ext cx="18684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公式" r:id="rId9" imgW="926698" imgH="444307" progId="Equation.3">
                  <p:embed/>
                </p:oleObj>
              </mc:Choice>
              <mc:Fallback>
                <p:oleObj name="公式" r:id="rId9" imgW="92669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692525"/>
                        <a:ext cx="18684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79" name="Rectangle 31"/>
          <p:cNvSpPr>
            <a:spLocks noChangeArrowheads="1"/>
          </p:cNvSpPr>
          <p:nvPr/>
        </p:nvSpPr>
        <p:spPr bwMode="auto">
          <a:xfrm>
            <a:off x="514350" y="4605338"/>
            <a:ext cx="15795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由此可见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898080" name="Group 32"/>
          <p:cNvGrpSpPr>
            <a:grpSpLocks/>
          </p:cNvGrpSpPr>
          <p:nvPr/>
        </p:nvGrpSpPr>
        <p:grpSpPr bwMode="auto">
          <a:xfrm>
            <a:off x="1157288" y="5191125"/>
            <a:ext cx="1593850" cy="428625"/>
            <a:chOff x="1198" y="3283"/>
            <a:chExt cx="1004" cy="270"/>
          </a:xfrm>
        </p:grpSpPr>
        <p:graphicFrame>
          <p:nvGraphicFramePr>
            <p:cNvPr id="27667" name="Object 33"/>
            <p:cNvGraphicFramePr>
              <a:graphicFrameLocks noChangeAspect="1"/>
            </p:cNvGraphicFramePr>
            <p:nvPr/>
          </p:nvGraphicFramePr>
          <p:xfrm>
            <a:off x="1198" y="3283"/>
            <a:ext cx="4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6" name="公式" r:id="rId11" imgW="330057" imgH="215806" progId="Equation.3">
                    <p:embed/>
                  </p:oleObj>
                </mc:Choice>
                <mc:Fallback>
                  <p:oleObj name="公式" r:id="rId11" imgW="33005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3283"/>
                          <a:ext cx="41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Line 34"/>
            <p:cNvSpPr>
              <a:spLocks noChangeShapeType="1"/>
            </p:cNvSpPr>
            <p:nvPr/>
          </p:nvSpPr>
          <p:spPr bwMode="auto">
            <a:xfrm>
              <a:off x="1680" y="3422"/>
              <a:ext cx="5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98083" name="Object 35"/>
          <p:cNvGraphicFramePr>
            <a:graphicFrameLocks noChangeAspect="1"/>
          </p:cNvGraphicFramePr>
          <p:nvPr/>
        </p:nvGraphicFramePr>
        <p:xfrm>
          <a:off x="2820988" y="5164138"/>
          <a:ext cx="690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公式" r:id="rId13" imgW="342751" imgH="241195" progId="Equation.3">
                  <p:embed/>
                </p:oleObj>
              </mc:Choice>
              <mc:Fallback>
                <p:oleObj name="公式" r:id="rId13" imgW="34275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5164138"/>
                        <a:ext cx="6905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84" name="Rectangle 36"/>
          <p:cNvSpPr>
            <a:spLocks noChangeArrowheads="1"/>
          </p:cNvSpPr>
          <p:nvPr/>
        </p:nvSpPr>
        <p:spPr bwMode="auto">
          <a:xfrm>
            <a:off x="4560888" y="3235325"/>
            <a:ext cx="40798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即负载的大小会影响增益的大小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898085" name="Rectangle 37"/>
          <p:cNvSpPr>
            <a:spLocks noChangeArrowheads="1"/>
          </p:cNvSpPr>
          <p:nvPr/>
        </p:nvSpPr>
        <p:spPr bwMode="auto">
          <a:xfrm>
            <a:off x="4560888" y="4340225"/>
            <a:ext cx="42338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要想减小负载的影响，则希望</a:t>
            </a:r>
          </a:p>
        </p:txBody>
      </p:sp>
      <p:graphicFrame>
        <p:nvGraphicFramePr>
          <p:cNvPr id="898086" name="Object 38"/>
          <p:cNvGraphicFramePr>
            <a:graphicFrameLocks noChangeAspect="1"/>
          </p:cNvGraphicFramePr>
          <p:nvPr/>
        </p:nvGraphicFramePr>
        <p:xfrm>
          <a:off x="5467350" y="5005388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公式" r:id="rId15" imgW="571252" imgH="203112" progId="Equation.3">
                  <p:embed/>
                </p:oleObj>
              </mc:Choice>
              <mc:Fallback>
                <p:oleObj name="公式" r:id="rId15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5005388"/>
                        <a:ext cx="114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87" name="Rectangle 39"/>
          <p:cNvSpPr>
            <a:spLocks noChangeArrowheads="1"/>
          </p:cNvSpPr>
          <p:nvPr/>
        </p:nvSpPr>
        <p:spPr bwMode="auto">
          <a:xfrm>
            <a:off x="4716463" y="5434013"/>
            <a:ext cx="18129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理想情况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898088" name="Object 40"/>
          <p:cNvGraphicFramePr>
            <a:graphicFrameLocks noChangeAspect="1"/>
          </p:cNvGraphicFramePr>
          <p:nvPr/>
        </p:nvGraphicFramePr>
        <p:xfrm>
          <a:off x="6335713" y="5578475"/>
          <a:ext cx="809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公式" r:id="rId17" imgW="406048" imgH="203024" progId="Equation.3">
                  <p:embed/>
                </p:oleObj>
              </mc:Choice>
              <mc:Fallback>
                <p:oleObj name="公式" r:id="rId17" imgW="40604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5578475"/>
                        <a:ext cx="809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Rectangle 45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7666" name="Rectangle 46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9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9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9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9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9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89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89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89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89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89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89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74" grpId="0" autoUpdateAnimBg="0"/>
      <p:bldP spid="898076" grpId="0" autoUpdateAnimBg="0"/>
      <p:bldP spid="898079" grpId="0" autoUpdateAnimBg="0"/>
      <p:bldP spid="898084" grpId="0" autoUpdateAnimBg="0"/>
      <p:bldP spid="898085" grpId="0" autoUpdateAnimBg="0"/>
      <p:bldP spid="8980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1"/>
          <p:cNvGraphicFramePr>
            <a:graphicFrameLocks noChangeAspect="1"/>
          </p:cNvGraphicFramePr>
          <p:nvPr/>
        </p:nvGraphicFramePr>
        <p:xfrm>
          <a:off x="3667125" y="849313"/>
          <a:ext cx="52260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图片" r:id="rId3" imgW="2617402" imgH="1019823" progId="Word.Picture.8">
                  <p:embed/>
                </p:oleObj>
              </mc:Choice>
              <mc:Fallback>
                <p:oleObj name="图片" r:id="rId3" imgW="2617402" imgH="10198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849313"/>
                        <a:ext cx="522605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电压放大模型</a:t>
            </a:r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611188" y="1736725"/>
            <a:ext cx="20558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在输入回路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graphicFrame>
        <p:nvGraphicFramePr>
          <p:cNvPr id="899085" name="Object 13"/>
          <p:cNvGraphicFramePr>
            <a:graphicFrameLocks noChangeAspect="1"/>
          </p:cNvGraphicFramePr>
          <p:nvPr/>
        </p:nvGraphicFramePr>
        <p:xfrm>
          <a:off x="1727200" y="4648200"/>
          <a:ext cx="1073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公式" r:id="rId5" imgW="533169" imgH="203112" progId="Equation.3">
                  <p:embed/>
                </p:oleObj>
              </mc:Choice>
              <mc:Fallback>
                <p:oleObj name="公式" r:id="rId5" imgW="5331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648200"/>
                        <a:ext cx="1073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86" name="Rectangle 14"/>
          <p:cNvSpPr>
            <a:spLocks noChangeArrowheads="1"/>
          </p:cNvSpPr>
          <p:nvPr/>
        </p:nvSpPr>
        <p:spPr bwMode="auto">
          <a:xfrm>
            <a:off x="863600" y="5127625"/>
            <a:ext cx="1819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理想情况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899087" name="Group 15"/>
          <p:cNvGrpSpPr>
            <a:grpSpLocks/>
          </p:cNvGrpSpPr>
          <p:nvPr/>
        </p:nvGrpSpPr>
        <p:grpSpPr bwMode="auto">
          <a:xfrm>
            <a:off x="863600" y="2446338"/>
            <a:ext cx="2374900" cy="885825"/>
            <a:chOff x="268" y="1382"/>
            <a:chExt cx="1496" cy="558"/>
          </a:xfrm>
        </p:grpSpPr>
        <p:sp>
          <p:nvSpPr>
            <p:cNvPr id="28685" name="Rectangle 16"/>
            <p:cNvSpPr>
              <a:spLocks noChangeArrowheads="1"/>
            </p:cNvSpPr>
            <p:nvPr/>
          </p:nvSpPr>
          <p:spPr bwMode="auto">
            <a:xfrm>
              <a:off x="268" y="1469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宋体" panose="02010600030101010101" pitchFamily="2" charset="-122"/>
                </a:rPr>
                <a:t>有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28686" name="Object 17"/>
            <p:cNvGraphicFramePr>
              <a:graphicFrameLocks noChangeAspect="1"/>
            </p:cNvGraphicFramePr>
            <p:nvPr/>
          </p:nvGraphicFramePr>
          <p:xfrm>
            <a:off x="539" y="1382"/>
            <a:ext cx="1225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2" name="公式" r:id="rId7" imgW="965200" imgH="444500" progId="Equation.3">
                    <p:embed/>
                  </p:oleObj>
                </mc:Choice>
                <mc:Fallback>
                  <p:oleObj name="公式" r:id="rId7" imgW="9652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382"/>
                          <a:ext cx="1225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9090" name="Rectangle 18"/>
          <p:cNvSpPr>
            <a:spLocks noChangeArrowheads="1"/>
          </p:cNvSpPr>
          <p:nvPr/>
        </p:nvSpPr>
        <p:spPr bwMode="auto">
          <a:xfrm>
            <a:off x="565150" y="3995738"/>
            <a:ext cx="5338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要想减小衰减，则希望</a:t>
            </a:r>
            <a:endParaRPr lang="zh-CN" altLang="en-US" sz="2400"/>
          </a:p>
        </p:txBody>
      </p:sp>
      <p:graphicFrame>
        <p:nvGraphicFramePr>
          <p:cNvPr id="899091" name="Object 19"/>
          <p:cNvGraphicFramePr>
            <a:graphicFrameLocks noChangeAspect="1"/>
          </p:cNvGraphicFramePr>
          <p:nvPr/>
        </p:nvGraphicFramePr>
        <p:xfrm>
          <a:off x="2587625" y="5254625"/>
          <a:ext cx="868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公式" r:id="rId9" imgW="431613" imgH="203112" progId="Equation.3">
                  <p:embed/>
                </p:oleObj>
              </mc:Choice>
              <mc:Fallback>
                <p:oleObj name="公式" r:id="rId9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5254625"/>
                        <a:ext cx="868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92" name="Rectangle 20"/>
          <p:cNvSpPr>
            <a:spLocks noChangeArrowheads="1"/>
          </p:cNvSpPr>
          <p:nvPr/>
        </p:nvSpPr>
        <p:spPr bwMode="auto">
          <a:xfrm>
            <a:off x="611188" y="3409950"/>
            <a:ext cx="7559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即信号源内阻会导致输入信号衰减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9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9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8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6" grpId="0" autoUpdateAnimBg="0"/>
      <p:bldP spid="899090" grpId="0" autoUpdateAnimBg="0"/>
      <p:bldP spid="899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32BC633-3D39-41EA-9570-2833C5138B99}" type="slidenum">
              <a:rPr lang="en-US" altLang="zh-CN" sz="1200" b="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b="0">
              <a:solidFill>
                <a:srgbClr val="0099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00133" name="Object 37"/>
          <p:cNvGraphicFramePr>
            <a:graphicFrameLocks noChangeAspect="1"/>
          </p:cNvGraphicFramePr>
          <p:nvPr/>
        </p:nvGraphicFramePr>
        <p:xfrm>
          <a:off x="2951163" y="3716338"/>
          <a:ext cx="5368925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图片" r:id="rId3" imgW="2693588" imgH="1048291" progId="Word.Picture.8">
                  <p:embed/>
                </p:oleObj>
              </mc:Choice>
              <mc:Fallback>
                <p:oleObj name="图片" r:id="rId3" imgW="2693588" imgH="104829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716338"/>
                        <a:ext cx="5368925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5"/>
          <p:cNvGraphicFramePr>
            <a:graphicFrameLocks noChangeAspect="1"/>
          </p:cNvGraphicFramePr>
          <p:nvPr/>
        </p:nvGraphicFramePr>
        <p:xfrm>
          <a:off x="3257550" y="855663"/>
          <a:ext cx="552767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图片" r:id="rId5" imgW="2770135" imgH="1029552" progId="Word.Picture.8">
                  <p:embed/>
                </p:oleObj>
              </mc:Choice>
              <mc:Fallback>
                <p:oleObj name="图片" r:id="rId5" imgW="2770135" imgH="102955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855663"/>
                        <a:ext cx="5527675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21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电流放大模型</a:t>
            </a:r>
          </a:p>
        </p:txBody>
      </p:sp>
      <p:sp>
        <p:nvSpPr>
          <p:cNvPr id="29702" name="Rectangle 22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9703" name="Rectangle 23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graphicFrame>
        <p:nvGraphicFramePr>
          <p:cNvPr id="900123" name="Object 27"/>
          <p:cNvGraphicFramePr>
            <a:graphicFrameLocks noChangeAspect="1"/>
          </p:cNvGraphicFramePr>
          <p:nvPr/>
        </p:nvGraphicFramePr>
        <p:xfrm>
          <a:off x="728663" y="2322513"/>
          <a:ext cx="27828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公式" r:id="rId7" imgW="1371600" imgH="444500" progId="Equation.3">
                  <p:embed/>
                </p:oleObj>
              </mc:Choice>
              <mc:Fallback>
                <p:oleObj name="公式" r:id="rId7" imgW="1371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2322513"/>
                        <a:ext cx="27828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25" name="Rectangle 29"/>
          <p:cNvSpPr>
            <a:spLocks noChangeArrowheads="1"/>
          </p:cNvSpPr>
          <p:nvPr/>
        </p:nvSpPr>
        <p:spPr bwMode="auto">
          <a:xfrm>
            <a:off x="611188" y="1736725"/>
            <a:ext cx="20558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电流增益</a:t>
            </a:r>
          </a:p>
        </p:txBody>
      </p:sp>
      <p:sp>
        <p:nvSpPr>
          <p:cNvPr id="900126" name="Rectangle 30"/>
          <p:cNvSpPr>
            <a:spLocks noChangeArrowheads="1"/>
          </p:cNvSpPr>
          <p:nvPr/>
        </p:nvSpPr>
        <p:spPr bwMode="auto">
          <a:xfrm>
            <a:off x="647700" y="3937000"/>
            <a:ext cx="293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互阻放大模型</a:t>
            </a:r>
          </a:p>
        </p:txBody>
      </p:sp>
      <p:sp>
        <p:nvSpPr>
          <p:cNvPr id="29707" name="Rectangle 36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9708" name="Rectangle 38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25" grpId="0" autoUpdateAnimBg="0"/>
      <p:bldP spid="900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1"/>
          <p:cNvGraphicFramePr>
            <a:graphicFrameLocks noChangeAspect="1"/>
          </p:cNvGraphicFramePr>
          <p:nvPr/>
        </p:nvGraphicFramePr>
        <p:xfrm>
          <a:off x="2951163" y="1233488"/>
          <a:ext cx="53340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图片" r:id="rId3" imgW="2674451" imgH="1038922" progId="Word.Picture.8">
                  <p:embed/>
                </p:oleObj>
              </mc:Choice>
              <mc:Fallback>
                <p:oleObj name="图片" r:id="rId3" imgW="2674451" imgH="103892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233488"/>
                        <a:ext cx="533400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13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互导放大模型</a:t>
            </a:r>
          </a:p>
        </p:txBody>
      </p:sp>
      <p:sp>
        <p:nvSpPr>
          <p:cNvPr id="30724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30725" name="Rectangle 15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901136" name="Rectangle 16"/>
          <p:cNvSpPr>
            <a:spLocks noChangeArrowheads="1"/>
          </p:cNvSpPr>
          <p:nvPr/>
        </p:nvSpPr>
        <p:spPr bwMode="auto">
          <a:xfrm>
            <a:off x="647700" y="3937000"/>
            <a:ext cx="293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隔离放大模型</a:t>
            </a:r>
          </a:p>
        </p:txBody>
      </p:sp>
      <p:graphicFrame>
        <p:nvGraphicFramePr>
          <p:cNvPr id="901139" name="Object 19"/>
          <p:cNvGraphicFramePr>
            <a:graphicFrameLocks noChangeAspect="1"/>
          </p:cNvGraphicFramePr>
          <p:nvPr/>
        </p:nvGraphicFramePr>
        <p:xfrm>
          <a:off x="3297238" y="3937000"/>
          <a:ext cx="3998912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图片" r:id="rId5" imgW="2001770" imgH="818439" progId="Word.Picture.8">
                  <p:embed/>
                </p:oleObj>
              </mc:Choice>
              <mc:Fallback>
                <p:oleObj name="图片" r:id="rId5" imgW="2001770" imgH="81843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3937000"/>
                        <a:ext cx="3998912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22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725863" y="765175"/>
          <a:ext cx="5059362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图片" r:id="rId4" imgW="2808139" imgH="1172759" progId="Word.Picture.8">
                  <p:embed/>
                </p:oleObj>
              </mc:Choice>
              <mc:Fallback>
                <p:oleObj name="图片" r:id="rId4" imgW="2808139" imgH="117275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765175"/>
                        <a:ext cx="5059362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90538" y="800100"/>
            <a:ext cx="2449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输入电阻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85888" y="1303338"/>
          <a:ext cx="10255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公式" r:id="rId6" imgW="507780" imgH="444307" progId="Equation.3">
                  <p:embed/>
                </p:oleObj>
              </mc:Choice>
              <mc:Fallback>
                <p:oleObj name="公式" r:id="rId6" imgW="5077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1303338"/>
                        <a:ext cx="10255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329113" y="2860675"/>
          <a:ext cx="4456112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图片" r:id="rId8" imgW="2474934" imgH="1077583" progId="Word.Picture.8">
                  <p:embed/>
                </p:oleObj>
              </mc:Choice>
              <mc:Fallback>
                <p:oleObj name="图片" r:id="rId8" imgW="2474934" imgH="107758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2860675"/>
                        <a:ext cx="4456112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107950" y="4329113"/>
          <a:ext cx="48736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图片" r:id="rId10" imgW="2703428" imgH="1058475" progId="Word.Picture.8">
                  <p:embed/>
                </p:oleObj>
              </mc:Choice>
              <mc:Fallback>
                <p:oleObj name="图片" r:id="rId10" imgW="2703428" imgH="10584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329113"/>
                        <a:ext cx="48736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1487488" y="2289175"/>
          <a:ext cx="16668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12" imgW="825480" imgH="431640" progId="Equation.DSMT4">
                  <p:embed/>
                </p:oleObj>
              </mc:Choice>
              <mc:Fallback>
                <p:oleObj name="Equation" r:id="rId12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289175"/>
                        <a:ext cx="16668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1619250" y="3300413"/>
          <a:ext cx="15636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公式" r:id="rId14" imgW="774364" imgH="444307" progId="Equation.3">
                  <p:embed/>
                </p:oleObj>
              </mc:Choice>
              <mc:Fallback>
                <p:oleObj name="公式" r:id="rId14" imgW="7743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00413"/>
                        <a:ext cx="15636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754063" y="2455863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539750" y="765175"/>
            <a:ext cx="2449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输出电阻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863600" y="3536950"/>
          <a:ext cx="287178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公式" r:id="rId3" imgW="1054100" imgH="444500" progId="Equation.3">
                  <p:embed/>
                </p:oleObj>
              </mc:Choice>
              <mc:Fallback>
                <p:oleObj name="公式" r:id="rId3" imgW="1054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536950"/>
                        <a:ext cx="2871788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464050" y="3897313"/>
            <a:ext cx="418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CC0066"/>
                </a:solidFill>
                <a:latin typeface="宋体" pitchFamily="2" charset="-122"/>
              </a:rPr>
              <a:t>注意：输入、输出电阻为交流电阻</a:t>
            </a:r>
            <a:endParaRPr lang="zh-CN" altLang="en-US" sz="2000" kern="0" smtClean="0">
              <a:solidFill>
                <a:srgbClr val="CC0066"/>
              </a:solidFill>
            </a:endParaRPr>
          </a:p>
        </p:txBody>
      </p:sp>
      <p:graphicFrame>
        <p:nvGraphicFramePr>
          <p:cNvPr id="32774" name="Object 13"/>
          <p:cNvGraphicFramePr>
            <a:graphicFrameLocks noChangeAspect="1"/>
          </p:cNvGraphicFramePr>
          <p:nvPr/>
        </p:nvGraphicFramePr>
        <p:xfrm>
          <a:off x="2051050" y="1449388"/>
          <a:ext cx="5541963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图片" r:id="rId5" imgW="2769997" imgH="1048741" progId="Word.Picture.8">
                  <p:embed/>
                </p:oleObj>
              </mc:Choice>
              <mc:Fallback>
                <p:oleObj name="图片" r:id="rId5" imgW="2769997" imgH="104874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449388"/>
                        <a:ext cx="5541963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530225" y="765175"/>
            <a:ext cx="2449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3.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增益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827088" y="1289552"/>
            <a:ext cx="77771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宋体" pitchFamily="2" charset="-122"/>
              </a:rPr>
              <a:t>反映放大电路在输入信号控制下，将供电电源能量转换为输出信号能量的能力。</a:t>
            </a:r>
            <a:endParaRPr lang="zh-CN" altLang="en-US" sz="2400" kern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22425"/>
              </p:ext>
            </p:extLst>
          </p:nvPr>
        </p:nvGraphicFramePr>
        <p:xfrm>
          <a:off x="1684680" y="4137542"/>
          <a:ext cx="342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9" name="公式" r:id="rId3" imgW="1701800" imgH="254000" progId="Equation.3">
                  <p:embed/>
                </p:oleObj>
              </mc:Choice>
              <mc:Fallback>
                <p:oleObj name="公式" r:id="rId3" imgW="1701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680" y="4137542"/>
                        <a:ext cx="342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166621"/>
              </p:ext>
            </p:extLst>
          </p:nvPr>
        </p:nvGraphicFramePr>
        <p:xfrm>
          <a:off x="1310500" y="2315077"/>
          <a:ext cx="11049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0" name="公式" r:id="rId5" imgW="545863" imgH="444307" progId="Equation.3">
                  <p:embed/>
                </p:oleObj>
              </mc:Choice>
              <mc:Fallback>
                <p:oleObj name="公式" r:id="rId5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500" y="2315077"/>
                        <a:ext cx="11049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18574"/>
              </p:ext>
            </p:extLst>
          </p:nvPr>
        </p:nvGraphicFramePr>
        <p:xfrm>
          <a:off x="2760875" y="2315077"/>
          <a:ext cx="10001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1" name="公式" r:id="rId7" imgW="495085" imgH="444307" progId="Equation.3">
                  <p:embed/>
                </p:oleObj>
              </mc:Choice>
              <mc:Fallback>
                <p:oleObj name="公式" r:id="rId7" imgW="49508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875" y="2315077"/>
                        <a:ext cx="10001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926345"/>
              </p:ext>
            </p:extLst>
          </p:nvPr>
        </p:nvGraphicFramePr>
        <p:xfrm>
          <a:off x="4106475" y="2315077"/>
          <a:ext cx="10779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2" name="公式" r:id="rId9" imgW="533169" imgH="444307" progId="Equation.3">
                  <p:embed/>
                </p:oleObj>
              </mc:Choice>
              <mc:Fallback>
                <p:oleObj name="公式" r:id="rId9" imgW="5331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475" y="2315077"/>
                        <a:ext cx="10779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76471"/>
              </p:ext>
            </p:extLst>
          </p:nvPr>
        </p:nvGraphicFramePr>
        <p:xfrm>
          <a:off x="5529863" y="2315077"/>
          <a:ext cx="10795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公式" r:id="rId11" imgW="533169" imgH="444307" progId="Equation.3">
                  <p:embed/>
                </p:oleObj>
              </mc:Choice>
              <mc:Fallback>
                <p:oleObj name="公式" r:id="rId11" imgW="5331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863" y="2315077"/>
                        <a:ext cx="10795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827088" y="3372798"/>
            <a:ext cx="6154737" cy="539751"/>
            <a:chOff x="591" y="2069"/>
            <a:chExt cx="3877" cy="340"/>
          </a:xfrm>
        </p:grpSpPr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91" y="2069"/>
              <a:ext cx="73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  <a:latin typeface="宋体" pitchFamily="2" charset="-122"/>
                </a:rPr>
                <a:t>其中</a:t>
              </a:r>
              <a:endParaRPr lang="zh-CN" altLang="en-US" sz="2400" kern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380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4531074"/>
                </p:ext>
              </p:extLst>
            </p:nvPr>
          </p:nvGraphicFramePr>
          <p:xfrm>
            <a:off x="1132" y="2104"/>
            <a:ext cx="131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4" name="Equation" r:id="rId13" imgW="774360" imgH="241200" progId="Equation.DSMT4">
                    <p:embed/>
                  </p:oleObj>
                </mc:Choice>
                <mc:Fallback>
                  <p:oleObj name="Equation" r:id="rId13" imgW="774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104"/>
                          <a:ext cx="131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2439" y="2069"/>
              <a:ext cx="2029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400" kern="0" dirty="0" smtClean="0">
                  <a:solidFill>
                    <a:srgbClr val="000000"/>
                  </a:solidFill>
                  <a:latin typeface="宋体" pitchFamily="2" charset="-122"/>
                </a:rPr>
                <a:t>常用分贝（</a:t>
              </a:r>
              <a:r>
                <a:rPr lang="en-US" altLang="zh-CN" sz="2400" kern="0" dirty="0" smtClean="0">
                  <a:solidFill>
                    <a:srgbClr val="000000"/>
                  </a:solidFill>
                  <a:latin typeface="宋体" pitchFamily="2" charset="-122"/>
                </a:rPr>
                <a:t>dB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宋体" pitchFamily="2" charset="-122"/>
                </a:rPr>
                <a:t>）表示。</a:t>
              </a:r>
              <a:endParaRPr lang="zh-CN" altLang="en-US" sz="2400" kern="0" dirty="0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196659"/>
              </p:ext>
            </p:extLst>
          </p:nvPr>
        </p:nvGraphicFramePr>
        <p:xfrm>
          <a:off x="1685925" y="4716859"/>
          <a:ext cx="337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公式" r:id="rId15" imgW="1675673" imgH="253890" progId="Equation.3">
                  <p:embed/>
                </p:oleObj>
              </mc:Choice>
              <mc:Fallback>
                <p:oleObj name="公式" r:id="rId15" imgW="16756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716859"/>
                        <a:ext cx="337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33493"/>
              </p:ext>
            </p:extLst>
          </p:nvPr>
        </p:nvGraphicFramePr>
        <p:xfrm>
          <a:off x="1684680" y="5301456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公式" r:id="rId17" imgW="1726451" imgH="215806" progId="Equation.3">
                  <p:embed/>
                </p:oleObj>
              </mc:Choice>
              <mc:Fallback>
                <p:oleObj name="公式" r:id="rId17" imgW="172645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680" y="5301456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89550"/>
              </p:ext>
            </p:extLst>
          </p:nvPr>
        </p:nvGraphicFramePr>
        <p:xfrm>
          <a:off x="6954838" y="2257927"/>
          <a:ext cx="11049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Equation" r:id="rId19" imgW="545760" imgH="444240" progId="Equation.DSMT4">
                  <p:embed/>
                </p:oleObj>
              </mc:Choice>
              <mc:Fallback>
                <p:oleObj name="Equation" r:id="rId19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2257927"/>
                        <a:ext cx="11049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</a:rPr>
              <a:t>1.1  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sp>
        <p:nvSpPr>
          <p:cNvPr id="881677" name="Rectangle 13"/>
          <p:cNvSpPr>
            <a:spLocks noChangeArrowheads="1"/>
          </p:cNvSpPr>
          <p:nvPr/>
        </p:nvSpPr>
        <p:spPr bwMode="auto">
          <a:xfrm>
            <a:off x="1187450" y="1124744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信号是信息的载体或表达形式</a:t>
            </a:r>
          </a:p>
        </p:txBody>
      </p:sp>
      <p:sp>
        <p:nvSpPr>
          <p:cNvPr id="881678" name="Rectangle 14"/>
          <p:cNvSpPr>
            <a:spLocks noChangeArrowheads="1"/>
          </p:cNvSpPr>
          <p:nvPr/>
        </p:nvSpPr>
        <p:spPr bwMode="auto">
          <a:xfrm>
            <a:off x="2771775" y="5013325"/>
            <a:ext cx="424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微音器输出的某一段信号的波形</a:t>
            </a:r>
          </a:p>
        </p:txBody>
      </p:sp>
      <p:pic>
        <p:nvPicPr>
          <p:cNvPr id="881679" name="Picture 15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53555"/>
            <a:ext cx="583247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7" grpId="0"/>
      <p:bldP spid="8816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ChangeArrowheads="1"/>
          </p:cNvSpPr>
          <p:nvPr/>
        </p:nvSpPr>
        <p:spPr bwMode="auto">
          <a:xfrm>
            <a:off x="515938" y="749300"/>
            <a:ext cx="346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频率响应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71538" y="1163638"/>
            <a:ext cx="34845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 smtClean="0">
                <a:solidFill>
                  <a:srgbClr val="000000"/>
                </a:solidFill>
                <a:latin typeface="宋体" pitchFamily="2" charset="-122"/>
              </a:rPr>
              <a:t>A.</a:t>
            </a:r>
            <a:r>
              <a:rPr lang="zh-CN" altLang="en-US" sz="2400" kern="0" smtClean="0">
                <a:solidFill>
                  <a:srgbClr val="000000"/>
                </a:solidFill>
                <a:latin typeface="宋体" pitchFamily="2" charset="-122"/>
              </a:rPr>
              <a:t>频率响应及带宽 </a:t>
            </a:r>
            <a:endParaRPr lang="zh-CN" altLang="en-US" sz="2400" kern="0" smtClean="0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03263" y="2528888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000000"/>
                </a:solidFill>
                <a:latin typeface="宋体" pitchFamily="2" charset="-122"/>
              </a:rPr>
              <a:t>电压增益可表示为</a:t>
            </a:r>
            <a:endParaRPr lang="zh-CN" altLang="en-US" sz="2000" kern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611188" y="3073400"/>
          <a:ext cx="2057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73400"/>
                        <a:ext cx="20574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4213" y="1628775"/>
            <a:ext cx="78851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200" kern="0" smtClean="0">
                <a:solidFill>
                  <a:srgbClr val="0000CC"/>
                </a:solidFill>
                <a:latin typeface="宋体" pitchFamily="2" charset="-122"/>
              </a:rPr>
              <a:t>    </a:t>
            </a:r>
            <a:r>
              <a:rPr lang="zh-CN" altLang="en-US" sz="2200" kern="0" smtClean="0">
                <a:solidFill>
                  <a:srgbClr val="0000CC"/>
                </a:solidFill>
                <a:latin typeface="宋体" pitchFamily="2" charset="-122"/>
              </a:rPr>
              <a:t>在输入正弦信号情况下，输出随输入信号频率连续变化的稳态响应，称为放大电路的频率响应。</a:t>
            </a:r>
            <a:endParaRPr lang="zh-CN" altLang="en-US" sz="2200" kern="0" smtClean="0">
              <a:solidFill>
                <a:srgbClr val="0000CC"/>
              </a:solidFill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971550" y="3997325"/>
          <a:ext cx="31448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5" imgW="1726451" imgH="482391" progId="Equation.3">
                  <p:embed/>
                </p:oleObj>
              </mc:Choice>
              <mc:Fallback>
                <p:oleObj name="Equation" r:id="rId5" imgW="172645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97325"/>
                        <a:ext cx="31448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44500" y="5059363"/>
            <a:ext cx="3190875" cy="457200"/>
            <a:chOff x="280" y="3187"/>
            <a:chExt cx="2010" cy="288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80" y="3187"/>
              <a:ext cx="9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000" kern="0" dirty="0" smtClean="0">
                  <a:solidFill>
                    <a:srgbClr val="000000"/>
                  </a:solidFill>
                  <a:latin typeface="宋体" pitchFamily="2" charset="-122"/>
                </a:rPr>
                <a:t>或写为</a:t>
              </a:r>
              <a:endParaRPr lang="zh-CN" altLang="en-US" sz="2000" kern="0" dirty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4830" name="Object 14"/>
            <p:cNvGraphicFramePr>
              <a:graphicFrameLocks noChangeAspect="1"/>
            </p:cNvGraphicFramePr>
            <p:nvPr/>
          </p:nvGraphicFramePr>
          <p:xfrm>
            <a:off x="978" y="3193"/>
            <a:ext cx="131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5" name="公式" r:id="rId7" imgW="1143000" imgH="228600" progId="Equation.3">
                    <p:embed/>
                  </p:oleObj>
                </mc:Choice>
                <mc:Fallback>
                  <p:oleObj name="公式" r:id="rId7" imgW="114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3193"/>
                          <a:ext cx="131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535488" y="4005263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000000"/>
                </a:solidFill>
                <a:latin typeface="宋体" pitchFamily="2" charset="-122"/>
              </a:rPr>
              <a:t>其中</a:t>
            </a:r>
            <a:endParaRPr lang="zh-CN" altLang="en-US" sz="2000" kern="0" smtClean="0">
              <a:solidFill>
                <a:srgbClr val="000000"/>
              </a:solidFill>
            </a:endParaRP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4751388" y="4400550"/>
          <a:ext cx="36560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9" imgW="2006600" imgH="457200" progId="Equation.3">
                  <p:embed/>
                </p:oleObj>
              </mc:Choice>
              <mc:Fallback>
                <p:oleObj name="Equation" r:id="rId9" imgW="200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4400550"/>
                        <a:ext cx="36560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4716463" y="5300663"/>
          <a:ext cx="42576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11" imgW="2336800" imgH="203200" progId="Equation.3">
                  <p:embed/>
                </p:oleObj>
              </mc:Choice>
              <mc:Fallback>
                <p:oleObj name="Equation" r:id="rId11" imgW="2336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300663"/>
                        <a:ext cx="425767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8" name="Picture 22" descr="未命名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57450"/>
            <a:ext cx="4894263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31" y="4142855"/>
            <a:ext cx="3201323" cy="221630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15" y="2492896"/>
            <a:ext cx="5081344" cy="2663562"/>
          </a:xfrm>
          <a:prstGeom prst="rect">
            <a:avLst/>
          </a:prstGeom>
        </p:spPr>
      </p:pic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481013" y="2066925"/>
            <a:ext cx="83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000000"/>
                </a:solidFill>
                <a:latin typeface="宋体" pitchFamily="2" charset="-122"/>
              </a:rPr>
              <a:t>其中</a:t>
            </a:r>
            <a:endParaRPr lang="zh-CN" altLang="en-US" sz="2000" kern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419225" y="2165350"/>
          <a:ext cx="18065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公式" r:id="rId5" imgW="1117115" imgH="203112" progId="Equation.3">
                  <p:embed/>
                </p:oleObj>
              </mc:Choice>
              <mc:Fallback>
                <p:oleObj name="公式" r:id="rId5" imgW="111711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165350"/>
                        <a:ext cx="18065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304925" y="1655763"/>
            <a:ext cx="45799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000000"/>
                </a:solidFill>
                <a:latin typeface="宋体" pitchFamily="2" charset="-122"/>
              </a:rPr>
              <a:t>普通音响系统放大电路的幅频响应</a:t>
            </a:r>
            <a:endParaRPr lang="zh-CN" altLang="en-US" sz="2000" kern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419225" y="2570163"/>
          <a:ext cx="18065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公式" r:id="rId7" imgW="1117115" imgH="203112" progId="Equation.3">
                  <p:embed/>
                </p:oleObj>
              </mc:Choice>
              <mc:Fallback>
                <p:oleObj name="公式" r:id="rId7" imgW="111711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570163"/>
                        <a:ext cx="18065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611188" y="2930525"/>
          <a:ext cx="27892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公式" r:id="rId9" imgW="1726451" imgH="203112" progId="Equation.3">
                  <p:embed/>
                </p:oleObj>
              </mc:Choice>
              <mc:Fallback>
                <p:oleObj name="公式" r:id="rId9" imgW="17264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30525"/>
                        <a:ext cx="27892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538163" y="3362325"/>
          <a:ext cx="24622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公式" r:id="rId11" imgW="1524000" imgH="203200" progId="Equation.3">
                  <p:embed/>
                </p:oleObj>
              </mc:Choice>
              <mc:Fallback>
                <p:oleObj name="公式" r:id="rId11" imgW="1524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362325"/>
                        <a:ext cx="24622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5111750" y="1457325"/>
            <a:ext cx="2328863" cy="927100"/>
            <a:chOff x="3355" y="1184"/>
            <a:chExt cx="1467" cy="584"/>
          </a:xfrm>
        </p:grpSpPr>
        <p:sp>
          <p:nvSpPr>
            <p:cNvPr id="35857" name="AutoShape 23"/>
            <p:cNvSpPr>
              <a:spLocks noChangeArrowheads="1"/>
            </p:cNvSpPr>
            <p:nvPr/>
          </p:nvSpPr>
          <p:spPr bwMode="auto">
            <a:xfrm>
              <a:off x="3355" y="1184"/>
              <a:ext cx="1444" cy="573"/>
            </a:xfrm>
            <a:prstGeom prst="wedgeEllipseCallout">
              <a:avLst>
                <a:gd name="adj1" fmla="val -49305"/>
                <a:gd name="adj2" fmla="val 183408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3dB </a:t>
              </a: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频率点（半功率点）</a:t>
              </a:r>
              <a:endParaRPr kumimoji="1" lang="zh-CN" altLang="en-US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AutoShape 24"/>
            <p:cNvSpPr>
              <a:spLocks noChangeArrowheads="1"/>
            </p:cNvSpPr>
            <p:nvPr/>
          </p:nvSpPr>
          <p:spPr bwMode="auto">
            <a:xfrm>
              <a:off x="3378" y="1195"/>
              <a:ext cx="1444" cy="573"/>
            </a:xfrm>
            <a:prstGeom prst="wedgeEllipseCallout">
              <a:avLst>
                <a:gd name="adj1" fmla="val 63627"/>
                <a:gd name="adj2" fmla="val 181404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3dB </a:t>
              </a: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频率点（半功率点）</a:t>
              </a:r>
              <a:endParaRPr kumimoji="1" lang="zh-CN" altLang="en-US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424656" y="3741738"/>
            <a:ext cx="3646488" cy="42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1800" kern="0" dirty="0" smtClean="0">
                <a:latin typeface="宋体" pitchFamily="2" charset="-122"/>
              </a:rPr>
              <a:t>直流放大电路的幅频响应</a:t>
            </a:r>
            <a:endParaRPr lang="zh-CN" altLang="en-US" sz="1800" kern="0" dirty="0" smtClean="0"/>
          </a:p>
        </p:txBody>
      </p:sp>
      <p:sp>
        <p:nvSpPr>
          <p:cNvPr id="35855" name="Rectangle 32"/>
          <p:cNvSpPr>
            <a:spLocks noChangeArrowheads="1"/>
          </p:cNvSpPr>
          <p:nvPr/>
        </p:nvSpPr>
        <p:spPr bwMode="auto">
          <a:xfrm>
            <a:off x="515938" y="749300"/>
            <a:ext cx="346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频率响应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871538" y="1163638"/>
            <a:ext cx="34845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 smtClean="0">
                <a:solidFill>
                  <a:srgbClr val="000000"/>
                </a:solidFill>
                <a:latin typeface="宋体" pitchFamily="2" charset="-122"/>
              </a:rPr>
              <a:t>A.</a:t>
            </a:r>
            <a:r>
              <a:rPr lang="zh-CN" altLang="en-US" sz="2400" kern="0" smtClean="0">
                <a:solidFill>
                  <a:srgbClr val="000000"/>
                </a:solidFill>
                <a:latin typeface="宋体" pitchFamily="2" charset="-122"/>
              </a:rPr>
              <a:t>频率响应及带宽 </a:t>
            </a:r>
            <a:endParaRPr lang="zh-CN" altLang="en-US" sz="2400" kern="0" smtClean="0">
              <a:solidFill>
                <a:srgbClr val="000000"/>
              </a:solidFill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05650"/>
              </p:ext>
            </p:extLst>
          </p:nvPr>
        </p:nvGraphicFramePr>
        <p:xfrm>
          <a:off x="4752020" y="980728"/>
          <a:ext cx="3679889" cy="405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Picture" r:id="rId3" imgW="2044383" imgH="2250096" progId="Word.Picture.8">
                  <p:embed/>
                </p:oleObj>
              </mc:Choice>
              <mc:Fallback>
                <p:oleObj name="Picture" r:id="rId3" imgW="2044383" imgH="225009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020" y="980728"/>
                        <a:ext cx="3679889" cy="4050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515938" y="749300"/>
            <a:ext cx="346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频率响应</a:t>
            </a: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871538" y="1295401"/>
            <a:ext cx="380847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宋体" pitchFamily="2" charset="-122"/>
              </a:rPr>
              <a:t>B.</a:t>
            </a:r>
            <a:r>
              <a:rPr lang="zh-CN" altLang="en-US" sz="2400" kern="0" dirty="0">
                <a:solidFill>
                  <a:srgbClr val="000000"/>
                </a:solidFill>
                <a:latin typeface="宋体" pitchFamily="2" charset="-122"/>
              </a:rPr>
              <a:t>频率失真（线性失真）</a:t>
            </a:r>
            <a:endParaRPr lang="zh-CN" alt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11188" y="1808163"/>
            <a:ext cx="414020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放大基波幅值的倍数大于放大二次谐波的倍数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时，复合波形出现失真。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76263" y="3486150"/>
            <a:ext cx="2482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幅度失真：</a:t>
            </a:r>
            <a:endParaRPr lang="zh-CN" altLang="en-US" sz="240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47700" y="3973513"/>
            <a:ext cx="3671888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放大电路对信号中不同频率分量的放大倍数不同而产生的失真。</a:t>
            </a:r>
          </a:p>
        </p:txBody>
      </p:sp>
    </p:spTree>
    <p:extLst>
      <p:ext uri="{BB962C8B-B14F-4D97-AF65-F5344CB8AC3E}">
        <p14:creationId xmlns:p14="http://schemas.microsoft.com/office/powerpoint/2010/main" val="16537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utoUpdateAnimBg="0"/>
      <p:bldP spid="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4991" name="Object 15"/>
          <p:cNvGraphicFramePr>
            <a:graphicFrameLocks noChangeAspect="1"/>
          </p:cNvGraphicFramePr>
          <p:nvPr/>
        </p:nvGraphicFramePr>
        <p:xfrm>
          <a:off x="4751388" y="981075"/>
          <a:ext cx="3803650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图片" r:id="rId3" imgW="2114434" imgH="2189351" progId="Word.Picture.8">
                  <p:embed/>
                </p:oleObj>
              </mc:Choice>
              <mc:Fallback>
                <p:oleObj name="图片" r:id="rId3" imgW="2114434" imgH="218935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981075"/>
                        <a:ext cx="3803650" cy="392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4988" name="Rectangle 12"/>
          <p:cNvSpPr>
            <a:spLocks noChangeArrowheads="1"/>
          </p:cNvSpPr>
          <p:nvPr/>
        </p:nvSpPr>
        <p:spPr bwMode="auto">
          <a:xfrm>
            <a:off x="611188" y="1746114"/>
            <a:ext cx="3708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基波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分量和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二次谐波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分量经放大电路产生不同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时延，则复合波形出现失真。</a:t>
            </a:r>
          </a:p>
        </p:txBody>
      </p:sp>
      <p:sp>
        <p:nvSpPr>
          <p:cNvPr id="894989" name="Rectangle 13"/>
          <p:cNvSpPr>
            <a:spLocks noChangeArrowheads="1"/>
          </p:cNvSpPr>
          <p:nvPr/>
        </p:nvSpPr>
        <p:spPr bwMode="auto">
          <a:xfrm>
            <a:off x="576263" y="3582851"/>
            <a:ext cx="24479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相位失真：</a:t>
            </a:r>
            <a:endParaRPr lang="zh-CN" altLang="en-US" sz="2400"/>
          </a:p>
        </p:txBody>
      </p:sp>
      <p:sp>
        <p:nvSpPr>
          <p:cNvPr id="894990" name="Rectangle 14"/>
          <p:cNvSpPr>
            <a:spLocks noChangeArrowheads="1"/>
          </p:cNvSpPr>
          <p:nvPr/>
        </p:nvSpPr>
        <p:spPr bwMode="auto">
          <a:xfrm>
            <a:off x="647700" y="4002695"/>
            <a:ext cx="36718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放大电路对信号中不同频率分量产生的时延不同而出现的失真。</a:t>
            </a:r>
          </a:p>
        </p:txBody>
      </p:sp>
      <p:sp>
        <p:nvSpPr>
          <p:cNvPr id="894993" name="Rectangle 17"/>
          <p:cNvSpPr>
            <a:spLocks noChangeArrowheads="1"/>
          </p:cNvSpPr>
          <p:nvPr/>
        </p:nvSpPr>
        <p:spPr bwMode="auto">
          <a:xfrm>
            <a:off x="647700" y="5373216"/>
            <a:ext cx="7907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幅度失真和相位失真通常都是同时发生的，它们统称为频率失真，也称为线性失真。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515938" y="749300"/>
            <a:ext cx="346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频率响应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871538" y="1295401"/>
            <a:ext cx="380847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宋体" pitchFamily="2" charset="-122"/>
              </a:rPr>
              <a:t>B.</a:t>
            </a:r>
            <a:r>
              <a:rPr lang="zh-CN" altLang="en-US" sz="2400" kern="0" dirty="0">
                <a:solidFill>
                  <a:srgbClr val="000000"/>
                </a:solidFill>
                <a:latin typeface="宋体" pitchFamily="2" charset="-122"/>
              </a:rPr>
              <a:t>频率失真（线性失真）</a:t>
            </a:r>
            <a:endParaRPr lang="zh-CN" alt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8" grpId="0"/>
      <p:bldP spid="894989" grpId="0" autoUpdateAnimBg="0"/>
      <p:bldP spid="894990" grpId="0" autoUpdateAnimBg="0"/>
      <p:bldP spid="89499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02088" y="6356350"/>
            <a:ext cx="762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515938" y="749300"/>
            <a:ext cx="3463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楷体_GB2312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楷体_GB231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楷体_GB2312"/>
              </a:rPr>
              <a:t>非线性失真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997470" y="1363432"/>
            <a:ext cx="364653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由元器件非线性特性引起的失真。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356245" y="2403475"/>
            <a:ext cx="2516188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非线性失真系数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20037"/>
              </p:ext>
            </p:extLst>
          </p:nvPr>
        </p:nvGraphicFramePr>
        <p:xfrm>
          <a:off x="1527695" y="2960688"/>
          <a:ext cx="2882900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1295280" imgH="698400" progId="Equation.3">
                  <p:embed/>
                </p:oleObj>
              </mc:Choice>
              <mc:Fallback>
                <p:oleObj name="Equation" r:id="rId3" imgW="1295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695" y="2960688"/>
                        <a:ext cx="2882900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18895" y="4584571"/>
            <a:ext cx="4500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        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o1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是输出电压信号基波分量的有效值，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o</a:t>
            </a:r>
            <a:r>
              <a:rPr kumimoji="1" lang="en-US" altLang="zh-CN" sz="2400" b="1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k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是高次谐波分量的有效值，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为正整数。</a:t>
            </a:r>
          </a:p>
        </p:txBody>
      </p:sp>
      <p:pic>
        <p:nvPicPr>
          <p:cNvPr id="26" name="Picture 11" descr="未标题-2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58" y="981075"/>
            <a:ext cx="2787650" cy="21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未标题-4 拷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20" y="3500438"/>
            <a:ext cx="25971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</a:rPr>
              <a:t>1.1  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708889" y="1087381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楷体_GB2312"/>
                <a:cs typeface="楷体_GB2312"/>
              </a:rPr>
              <a:t>电信号</a:t>
            </a:r>
            <a:r>
              <a:rPr lang="zh-CN" altLang="en-US" sz="2800" b="1" dirty="0">
                <a:solidFill>
                  <a:srgbClr val="000000"/>
                </a:solidFill>
                <a:latin typeface="Arial Narrow" panose="020B0606020202030204" pitchFamily="34" charset="0"/>
                <a:ea typeface="楷体_GB2312"/>
                <a:cs typeface="楷体_GB2312"/>
              </a:rPr>
              <a:t>的电路表示</a:t>
            </a:r>
          </a:p>
        </p:txBody>
      </p:sp>
      <p:graphicFrame>
        <p:nvGraphicFramePr>
          <p:cNvPr id="887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6525"/>
              </p:ext>
            </p:extLst>
          </p:nvPr>
        </p:nvGraphicFramePr>
        <p:xfrm>
          <a:off x="3995738" y="4205176"/>
          <a:ext cx="11271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公式" r:id="rId3" imgW="507780" imgH="444307" progId="Equation.3">
                  <p:embed/>
                </p:oleObj>
              </mc:Choice>
              <mc:Fallback>
                <p:oleObj name="公式" r:id="rId3" imgW="5077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205176"/>
                        <a:ext cx="11271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7851" name="Group 43"/>
          <p:cNvGrpSpPr>
            <a:grpSpLocks/>
          </p:cNvGrpSpPr>
          <p:nvPr/>
        </p:nvGrpSpPr>
        <p:grpSpPr bwMode="auto">
          <a:xfrm>
            <a:off x="3671888" y="3143139"/>
            <a:ext cx="1760537" cy="1006475"/>
            <a:chOff x="2339" y="2217"/>
            <a:chExt cx="1109" cy="634"/>
          </a:xfrm>
        </p:grpSpPr>
        <p:sp>
          <p:nvSpPr>
            <p:cNvPr id="11279" name="Rectangle 44"/>
            <p:cNvSpPr>
              <a:spLocks noChangeArrowheads="1"/>
            </p:cNvSpPr>
            <p:nvPr/>
          </p:nvSpPr>
          <p:spPr bwMode="auto">
            <a:xfrm>
              <a:off x="2339" y="2217"/>
              <a:ext cx="29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戴维宁</a:t>
              </a:r>
            </a:p>
          </p:txBody>
        </p:sp>
        <p:sp>
          <p:nvSpPr>
            <p:cNvPr id="11280" name="Rectangle 45"/>
            <p:cNvSpPr>
              <a:spLocks noChangeArrowheads="1"/>
            </p:cNvSpPr>
            <p:nvPr/>
          </p:nvSpPr>
          <p:spPr bwMode="auto">
            <a:xfrm>
              <a:off x="3150" y="2250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诺顿</a:t>
              </a:r>
            </a:p>
          </p:txBody>
        </p:sp>
      </p:grpSp>
      <p:grpSp>
        <p:nvGrpSpPr>
          <p:cNvPr id="887854" name="Group 46"/>
          <p:cNvGrpSpPr>
            <a:grpSpLocks/>
          </p:cNvGrpSpPr>
          <p:nvPr/>
        </p:nvGrpSpPr>
        <p:grpSpPr bwMode="auto">
          <a:xfrm>
            <a:off x="3779838" y="2312876"/>
            <a:ext cx="1535112" cy="749300"/>
            <a:chOff x="2423" y="1694"/>
            <a:chExt cx="967" cy="472"/>
          </a:xfrm>
        </p:grpSpPr>
        <p:sp>
          <p:nvSpPr>
            <p:cNvPr id="11277" name="Rectangle 47"/>
            <p:cNvSpPr>
              <a:spLocks noChangeArrowheads="1"/>
            </p:cNvSpPr>
            <p:nvPr/>
          </p:nvSpPr>
          <p:spPr bwMode="auto">
            <a:xfrm>
              <a:off x="2572" y="1694"/>
              <a:ext cx="6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转换</a:t>
              </a:r>
            </a:p>
          </p:txBody>
        </p:sp>
        <p:sp>
          <p:nvSpPr>
            <p:cNvPr id="11278" name="AutoShape 48"/>
            <p:cNvSpPr>
              <a:spLocks noChangeArrowheads="1"/>
            </p:cNvSpPr>
            <p:nvPr/>
          </p:nvSpPr>
          <p:spPr bwMode="auto">
            <a:xfrm>
              <a:off x="2423" y="1977"/>
              <a:ext cx="967" cy="189"/>
            </a:xfrm>
            <a:prstGeom prst="leftRightArrow">
              <a:avLst>
                <a:gd name="adj1" fmla="val 50000"/>
                <a:gd name="adj2" fmla="val 1023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7865" name="Group 57"/>
          <p:cNvGrpSpPr>
            <a:grpSpLocks/>
          </p:cNvGrpSpPr>
          <p:nvPr/>
        </p:nvGrpSpPr>
        <p:grpSpPr bwMode="auto">
          <a:xfrm>
            <a:off x="323850" y="2066814"/>
            <a:ext cx="3127375" cy="2336800"/>
            <a:chOff x="204" y="1539"/>
            <a:chExt cx="1970" cy="1472"/>
          </a:xfrm>
        </p:grpSpPr>
        <p:sp>
          <p:nvSpPr>
            <p:cNvPr id="11275" name="Rectangle 24"/>
            <p:cNvSpPr>
              <a:spLocks noChangeArrowheads="1"/>
            </p:cNvSpPr>
            <p:nvPr/>
          </p:nvSpPr>
          <p:spPr bwMode="auto">
            <a:xfrm>
              <a:off x="718" y="2761"/>
              <a:ext cx="1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电压源等效电路</a:t>
              </a:r>
            </a:p>
          </p:txBody>
        </p:sp>
        <p:graphicFrame>
          <p:nvGraphicFramePr>
            <p:cNvPr id="11276" name="Object 54"/>
            <p:cNvGraphicFramePr>
              <a:graphicFrameLocks noChangeAspect="1"/>
            </p:cNvGraphicFramePr>
            <p:nvPr/>
          </p:nvGraphicFramePr>
          <p:xfrm>
            <a:off x="204" y="1539"/>
            <a:ext cx="1970" cy="1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图片" r:id="rId5" imgW="1738195" imgH="972255" progId="Word.Picture.8">
                    <p:embed/>
                  </p:oleObj>
                </mc:Choice>
                <mc:Fallback>
                  <p:oleObj name="图片" r:id="rId5" imgW="1738195" imgH="972255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539"/>
                          <a:ext cx="1970" cy="1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7866" name="Group 58"/>
          <p:cNvGrpSpPr>
            <a:grpSpLocks/>
          </p:cNvGrpSpPr>
          <p:nvPr/>
        </p:nvGrpSpPr>
        <p:grpSpPr bwMode="auto">
          <a:xfrm>
            <a:off x="5410200" y="2016014"/>
            <a:ext cx="3230563" cy="2387600"/>
            <a:chOff x="3408" y="1507"/>
            <a:chExt cx="2035" cy="1504"/>
          </a:xfrm>
        </p:grpSpPr>
        <p:sp>
          <p:nvSpPr>
            <p:cNvPr id="11273" name="Rectangle 26"/>
            <p:cNvSpPr>
              <a:spLocks noChangeArrowheads="1"/>
            </p:cNvSpPr>
            <p:nvPr/>
          </p:nvSpPr>
          <p:spPr bwMode="auto">
            <a:xfrm>
              <a:off x="3917" y="2761"/>
              <a:ext cx="1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电流源等效电路</a:t>
              </a:r>
            </a:p>
          </p:txBody>
        </p:sp>
        <p:graphicFrame>
          <p:nvGraphicFramePr>
            <p:cNvPr id="11274" name="Object 53"/>
            <p:cNvGraphicFramePr>
              <a:graphicFrameLocks noChangeAspect="1"/>
            </p:cNvGraphicFramePr>
            <p:nvPr/>
          </p:nvGraphicFramePr>
          <p:xfrm>
            <a:off x="3408" y="1507"/>
            <a:ext cx="2035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" name="图片" r:id="rId7" imgW="1795605" imgH="1000723" progId="Word.Picture.8">
                    <p:embed/>
                  </p:oleObj>
                </mc:Choice>
                <mc:Fallback>
                  <p:oleObj name="图片" r:id="rId7" imgW="1795605" imgH="1000723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07"/>
                          <a:ext cx="2035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8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8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1.2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信号的频谱</a:t>
            </a:r>
          </a:p>
        </p:txBody>
      </p:sp>
      <p:sp>
        <p:nvSpPr>
          <p:cNvPr id="883729" name="Rectangle 17"/>
          <p:cNvSpPr>
            <a:spLocks noChangeArrowheads="1"/>
          </p:cNvSpPr>
          <p:nvPr/>
        </p:nvSpPr>
        <p:spPr bwMode="auto">
          <a:xfrm>
            <a:off x="684213" y="1196181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/>
              </a:rPr>
              <a:t>正弦信号</a:t>
            </a:r>
          </a:p>
        </p:txBody>
      </p:sp>
      <p:graphicFrame>
        <p:nvGraphicFramePr>
          <p:cNvPr id="883730" name="Object 18"/>
          <p:cNvGraphicFramePr>
            <a:graphicFrameLocks noChangeAspect="1"/>
          </p:cNvGraphicFramePr>
          <p:nvPr/>
        </p:nvGraphicFramePr>
        <p:xfrm>
          <a:off x="522288" y="2368550"/>
          <a:ext cx="3040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公式" r:id="rId3" imgW="1371600" imgH="228600" progId="Equation.3">
                  <p:embed/>
                </p:oleObj>
              </mc:Choice>
              <mc:Fallback>
                <p:oleObj name="公式" r:id="rId3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368550"/>
                        <a:ext cx="30400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31" name="Object 19"/>
          <p:cNvGraphicFramePr>
            <a:graphicFrameLocks noChangeAspect="1"/>
          </p:cNvGraphicFramePr>
          <p:nvPr/>
        </p:nvGraphicFramePr>
        <p:xfrm>
          <a:off x="554038" y="3132138"/>
          <a:ext cx="29733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5" imgW="1409088" imgH="431613" progId="Equation.3">
                  <p:embed/>
                </p:oleObj>
              </mc:Choice>
              <mc:Fallback>
                <p:oleObj name="Equation" r:id="rId5" imgW="140908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2138"/>
                        <a:ext cx="297338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3742" name="Group 30"/>
          <p:cNvGrpSpPr>
            <a:grpSpLocks/>
          </p:cNvGrpSpPr>
          <p:nvPr/>
        </p:nvGrpSpPr>
        <p:grpSpPr bwMode="auto">
          <a:xfrm>
            <a:off x="4284663" y="908050"/>
            <a:ext cx="4362450" cy="2509838"/>
            <a:chOff x="2699" y="572"/>
            <a:chExt cx="2748" cy="1581"/>
          </a:xfrm>
        </p:grpSpPr>
        <p:graphicFrame>
          <p:nvGraphicFramePr>
            <p:cNvPr id="6155" name="Object 24"/>
            <p:cNvGraphicFramePr>
              <a:graphicFrameLocks noChangeAspect="1"/>
            </p:cNvGraphicFramePr>
            <p:nvPr/>
          </p:nvGraphicFramePr>
          <p:xfrm>
            <a:off x="2699" y="572"/>
            <a:ext cx="2748" cy="1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图片" r:id="rId7" imgW="2419016" imgH="1389756" progId="Word.Picture.8">
                    <p:embed/>
                  </p:oleObj>
                </mc:Choice>
                <mc:Fallback>
                  <p:oleObj name="图片" r:id="rId7" imgW="2419016" imgH="1389756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572"/>
                          <a:ext cx="2748" cy="1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Rectangle 22"/>
            <p:cNvSpPr>
              <a:spLocks noChangeArrowheads="1"/>
            </p:cNvSpPr>
            <p:nvPr/>
          </p:nvSpPr>
          <p:spPr bwMode="auto">
            <a:xfrm>
              <a:off x="4899" y="686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1800"/>
                <a:t>时域</a:t>
              </a:r>
            </a:p>
          </p:txBody>
        </p:sp>
      </p:grpSp>
      <p:grpSp>
        <p:nvGrpSpPr>
          <p:cNvPr id="883741" name="Group 29"/>
          <p:cNvGrpSpPr>
            <a:grpSpLocks/>
          </p:cNvGrpSpPr>
          <p:nvPr/>
        </p:nvGrpSpPr>
        <p:grpSpPr bwMode="auto">
          <a:xfrm>
            <a:off x="4716463" y="3736975"/>
            <a:ext cx="3584575" cy="2212975"/>
            <a:chOff x="2971" y="2354"/>
            <a:chExt cx="2258" cy="1394"/>
          </a:xfrm>
        </p:grpSpPr>
        <p:graphicFrame>
          <p:nvGraphicFramePr>
            <p:cNvPr id="6153" name="Object 26"/>
            <p:cNvGraphicFramePr>
              <a:graphicFrameLocks noChangeAspect="1"/>
            </p:cNvGraphicFramePr>
            <p:nvPr/>
          </p:nvGraphicFramePr>
          <p:xfrm>
            <a:off x="2971" y="2354"/>
            <a:ext cx="2258" cy="1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图片" r:id="rId9" imgW="1990585" imgH="1227821" progId="Word.Picture.8">
                    <p:embed/>
                  </p:oleObj>
                </mc:Choice>
                <mc:Fallback>
                  <p:oleObj name="图片" r:id="rId9" imgW="1990585" imgH="1227821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354"/>
                          <a:ext cx="2258" cy="1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Rectangle 28"/>
            <p:cNvSpPr>
              <a:spLocks noChangeArrowheads="1"/>
            </p:cNvSpPr>
            <p:nvPr/>
          </p:nvSpPr>
          <p:spPr bwMode="auto">
            <a:xfrm>
              <a:off x="4731" y="2544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1800"/>
                <a:t>频域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7"/>
          <p:cNvGraphicFramePr>
            <a:graphicFrameLocks noChangeAspect="1"/>
          </p:cNvGraphicFramePr>
          <p:nvPr/>
        </p:nvGraphicFramePr>
        <p:xfrm>
          <a:off x="5076825" y="728663"/>
          <a:ext cx="3649663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图片" r:id="rId3" imgW="2359236" imgH="1372616" progId="Word.Picture.8">
                  <p:embed/>
                </p:oleObj>
              </mc:Choice>
              <mc:Fallback>
                <p:oleObj name="图片" r:id="rId3" imgW="2359236" imgH="13726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728663"/>
                        <a:ext cx="3649663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17"/>
          <p:cNvSpPr>
            <a:spLocks noChangeArrowheads="1"/>
          </p:cNvSpPr>
          <p:nvPr/>
        </p:nvSpPr>
        <p:spPr bwMode="auto">
          <a:xfrm>
            <a:off x="684213" y="976313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/>
              </a:rPr>
              <a:t>方波信号</a:t>
            </a:r>
          </a:p>
        </p:txBody>
      </p:sp>
      <p:graphicFrame>
        <p:nvGraphicFramePr>
          <p:cNvPr id="882714" name="Object 26"/>
          <p:cNvGraphicFramePr>
            <a:graphicFrameLocks noChangeAspect="1"/>
          </p:cNvGraphicFramePr>
          <p:nvPr/>
        </p:nvGraphicFramePr>
        <p:xfrm>
          <a:off x="517525" y="3192463"/>
          <a:ext cx="5999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公式" r:id="rId5" imgW="3327400" imgH="406400" progId="Equation.3">
                  <p:embed/>
                </p:oleObj>
              </mc:Choice>
              <mc:Fallback>
                <p:oleObj name="公式" r:id="rId5" imgW="3327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3192463"/>
                        <a:ext cx="599916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716" name="Rectangle 28"/>
          <p:cNvSpPr>
            <a:spLocks noChangeArrowheads="1"/>
          </p:cNvSpPr>
          <p:nvPr/>
        </p:nvSpPr>
        <p:spPr bwMode="auto">
          <a:xfrm>
            <a:off x="541338" y="1682582"/>
            <a:ext cx="3949700" cy="106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ts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</a:rPr>
              <a:t>满足狄里赫利条件，展开成傅里叶级数</a:t>
            </a:r>
          </a:p>
        </p:txBody>
      </p:sp>
      <p:grpSp>
        <p:nvGrpSpPr>
          <p:cNvPr id="882732" name="Group 44"/>
          <p:cNvGrpSpPr>
            <a:grpSpLocks/>
          </p:cNvGrpSpPr>
          <p:nvPr/>
        </p:nvGrpSpPr>
        <p:grpSpPr bwMode="auto">
          <a:xfrm>
            <a:off x="5005388" y="4508500"/>
            <a:ext cx="2519362" cy="668338"/>
            <a:chOff x="3153" y="2840"/>
            <a:chExt cx="1587" cy="421"/>
          </a:xfrm>
        </p:grpSpPr>
        <p:graphicFrame>
          <p:nvGraphicFramePr>
            <p:cNvPr id="7189" name="Object 29"/>
            <p:cNvGraphicFramePr>
              <a:graphicFrameLocks noChangeAspect="1"/>
            </p:cNvGraphicFramePr>
            <p:nvPr/>
          </p:nvGraphicFramePr>
          <p:xfrm>
            <a:off x="3153" y="2840"/>
            <a:ext cx="245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Equation" r:id="rId7" imgW="228501" imgH="393529" progId="Equation.3">
                    <p:embed/>
                  </p:oleObj>
                </mc:Choice>
                <mc:Fallback>
                  <p:oleObj name="Equation" r:id="rId7" imgW="22850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840"/>
                          <a:ext cx="245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Rectangle 30"/>
            <p:cNvSpPr>
              <a:spLocks noChangeArrowheads="1"/>
            </p:cNvSpPr>
            <p:nvPr/>
          </p:nvSpPr>
          <p:spPr bwMode="auto">
            <a:xfrm>
              <a:off x="3408" y="2905"/>
              <a:ext cx="13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——</a:t>
              </a:r>
              <a:r>
                <a:rPr lang="zh-CN" altLang="en-US" sz="2000">
                  <a:solidFill>
                    <a:srgbClr val="000000"/>
                  </a:solidFill>
                </a:rPr>
                <a:t>直流分量</a:t>
              </a:r>
            </a:p>
          </p:txBody>
        </p:sp>
      </p:grpSp>
      <p:sp>
        <p:nvSpPr>
          <p:cNvPr id="882719" name="Rectangle 31"/>
          <p:cNvSpPr>
            <a:spLocks noChangeArrowheads="1"/>
          </p:cNvSpPr>
          <p:nvPr/>
        </p:nvSpPr>
        <p:spPr bwMode="auto">
          <a:xfrm>
            <a:off x="566738" y="4527550"/>
            <a:ext cx="9858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其中</a:t>
            </a:r>
          </a:p>
        </p:txBody>
      </p:sp>
      <p:grpSp>
        <p:nvGrpSpPr>
          <p:cNvPr id="882733" name="Group 45"/>
          <p:cNvGrpSpPr>
            <a:grpSpLocks/>
          </p:cNvGrpSpPr>
          <p:nvPr/>
        </p:nvGrpSpPr>
        <p:grpSpPr bwMode="auto">
          <a:xfrm>
            <a:off x="898525" y="5422900"/>
            <a:ext cx="2589213" cy="669925"/>
            <a:chOff x="566" y="3416"/>
            <a:chExt cx="1631" cy="422"/>
          </a:xfrm>
        </p:grpSpPr>
        <p:graphicFrame>
          <p:nvGraphicFramePr>
            <p:cNvPr id="7187" name="Object 32"/>
            <p:cNvGraphicFramePr>
              <a:graphicFrameLocks noChangeAspect="1"/>
            </p:cNvGraphicFramePr>
            <p:nvPr/>
          </p:nvGraphicFramePr>
          <p:xfrm>
            <a:off x="566" y="3416"/>
            <a:ext cx="3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Equation" r:id="rId9" imgW="304536" imgH="393359" progId="Equation.3">
                    <p:embed/>
                  </p:oleObj>
                </mc:Choice>
                <mc:Fallback>
                  <p:oleObj name="Equation" r:id="rId9" imgW="304536" imgH="393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3416"/>
                          <a:ext cx="3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Rectangle 33"/>
            <p:cNvSpPr>
              <a:spLocks noChangeArrowheads="1"/>
            </p:cNvSpPr>
            <p:nvPr/>
          </p:nvSpPr>
          <p:spPr bwMode="auto">
            <a:xfrm>
              <a:off x="865" y="3461"/>
              <a:ext cx="13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——</a:t>
              </a:r>
              <a:r>
                <a:rPr lang="zh-CN" altLang="en-US" sz="2000">
                  <a:solidFill>
                    <a:srgbClr val="000000"/>
                  </a:solidFill>
                </a:rPr>
                <a:t>基波分量</a:t>
              </a:r>
            </a:p>
          </p:txBody>
        </p:sp>
      </p:grpSp>
      <p:grpSp>
        <p:nvGrpSpPr>
          <p:cNvPr id="882734" name="Group 46"/>
          <p:cNvGrpSpPr>
            <a:grpSpLocks/>
          </p:cNvGrpSpPr>
          <p:nvPr/>
        </p:nvGrpSpPr>
        <p:grpSpPr bwMode="auto">
          <a:xfrm>
            <a:off x="4275138" y="5389563"/>
            <a:ext cx="3465512" cy="669925"/>
            <a:chOff x="2693" y="3395"/>
            <a:chExt cx="2183" cy="422"/>
          </a:xfrm>
        </p:grpSpPr>
        <p:graphicFrame>
          <p:nvGraphicFramePr>
            <p:cNvPr id="7185" name="Object 34"/>
            <p:cNvGraphicFramePr>
              <a:graphicFrameLocks noChangeAspect="1"/>
            </p:cNvGraphicFramePr>
            <p:nvPr/>
          </p:nvGraphicFramePr>
          <p:xfrm>
            <a:off x="2693" y="3395"/>
            <a:ext cx="517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Equation" r:id="rId11" imgW="482391" imgH="393529" progId="Equation.3">
                    <p:embed/>
                  </p:oleObj>
                </mc:Choice>
                <mc:Fallback>
                  <p:oleObj name="Equation" r:id="rId11" imgW="48239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" y="3395"/>
                          <a:ext cx="517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Rectangle 35"/>
            <p:cNvSpPr>
              <a:spLocks noChangeArrowheads="1"/>
            </p:cNvSpPr>
            <p:nvPr/>
          </p:nvSpPr>
          <p:spPr bwMode="auto">
            <a:xfrm>
              <a:off x="3200" y="3461"/>
              <a:ext cx="16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——</a:t>
              </a:r>
              <a:r>
                <a:rPr lang="zh-CN" altLang="en-US" sz="2000">
                  <a:solidFill>
                    <a:srgbClr val="000000"/>
                  </a:solidFill>
                </a:rPr>
                <a:t>三次谐波分量</a:t>
              </a:r>
            </a:p>
          </p:txBody>
        </p:sp>
      </p:grpSp>
      <p:sp>
        <p:nvSpPr>
          <p:cNvPr id="7180" name="Rectangle 36"/>
          <p:cNvSpPr>
            <a:spLocks noChangeArrowheads="1"/>
          </p:cNvSpPr>
          <p:nvPr/>
        </p:nvSpPr>
        <p:spPr bwMode="auto">
          <a:xfrm>
            <a:off x="6227763" y="2954338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latin typeface="楷体_GB2312"/>
              </a:rPr>
              <a:t>方波的时域表示 </a:t>
            </a:r>
          </a:p>
        </p:txBody>
      </p:sp>
      <p:grpSp>
        <p:nvGrpSpPr>
          <p:cNvPr id="882731" name="Group 43"/>
          <p:cNvGrpSpPr>
            <a:grpSpLocks/>
          </p:cNvGrpSpPr>
          <p:nvPr/>
        </p:nvGrpSpPr>
        <p:grpSpPr bwMode="auto">
          <a:xfrm>
            <a:off x="1439863" y="4437063"/>
            <a:ext cx="3086100" cy="709612"/>
            <a:chOff x="907" y="2795"/>
            <a:chExt cx="1944" cy="447"/>
          </a:xfrm>
        </p:grpSpPr>
        <p:graphicFrame>
          <p:nvGraphicFramePr>
            <p:cNvPr id="7183" name="Object 27"/>
            <p:cNvGraphicFramePr>
              <a:graphicFrameLocks noChangeAspect="1"/>
            </p:cNvGraphicFramePr>
            <p:nvPr/>
          </p:nvGraphicFramePr>
          <p:xfrm>
            <a:off x="907" y="2795"/>
            <a:ext cx="63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" name="Equation" r:id="rId13" imgW="558558" imgH="393529" progId="Equation.3">
                    <p:embed/>
                  </p:oleObj>
                </mc:Choice>
                <mc:Fallback>
                  <p:oleObj name="Equation" r:id="rId13" imgW="558558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2795"/>
                          <a:ext cx="63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Rectangle 37"/>
            <p:cNvSpPr>
              <a:spLocks noChangeArrowheads="1"/>
            </p:cNvSpPr>
            <p:nvPr/>
          </p:nvSpPr>
          <p:spPr bwMode="auto">
            <a:xfrm>
              <a:off x="1519" y="2886"/>
              <a:ext cx="13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——</a:t>
              </a:r>
              <a:r>
                <a:rPr lang="zh-CN" altLang="en-US" sz="2000">
                  <a:solidFill>
                    <a:srgbClr val="000000"/>
                  </a:solidFill>
                </a:rPr>
                <a:t>基波角频率</a:t>
              </a:r>
            </a:p>
          </p:txBody>
        </p:sp>
      </p:grpSp>
      <p:graphicFrame>
        <p:nvGraphicFramePr>
          <p:cNvPr id="882729" name="Object 41"/>
          <p:cNvGraphicFramePr>
            <a:graphicFrameLocks noChangeAspect="1"/>
          </p:cNvGraphicFramePr>
          <p:nvPr/>
        </p:nvGraphicFramePr>
        <p:xfrm>
          <a:off x="6227763" y="3702050"/>
          <a:ext cx="24907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公式" r:id="rId15" imgW="1371600" imgH="406400" progId="Equation.3">
                  <p:embed/>
                </p:oleObj>
              </mc:Choice>
              <mc:Fallback>
                <p:oleObj name="公式" r:id="rId15" imgW="1371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702050"/>
                        <a:ext cx="249078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1.2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信号的频谱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8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8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8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8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8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88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16" grpId="0" autoUpdateAnimBg="0"/>
      <p:bldP spid="8827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7" name="Object 15"/>
          <p:cNvGraphicFramePr>
            <a:graphicFrameLocks noChangeAspect="1"/>
          </p:cNvGraphicFramePr>
          <p:nvPr/>
        </p:nvGraphicFramePr>
        <p:xfrm>
          <a:off x="504825" y="2224088"/>
          <a:ext cx="42830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3" imgW="2374900" imgH="812800" progId="Equation.3">
                  <p:embed/>
                </p:oleObj>
              </mc:Choice>
              <mc:Fallback>
                <p:oleObj name="公式" r:id="rId3" imgW="2374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224088"/>
                        <a:ext cx="428307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27"/>
          <p:cNvSpPr>
            <a:spLocks noChangeArrowheads="1"/>
          </p:cNvSpPr>
          <p:nvPr/>
        </p:nvSpPr>
        <p:spPr bwMode="auto">
          <a:xfrm>
            <a:off x="6227763" y="2954338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latin typeface="楷体_GB2312"/>
              </a:rPr>
              <a:t>方波的时域表示 </a:t>
            </a:r>
          </a:p>
        </p:txBody>
      </p:sp>
      <p:pic>
        <p:nvPicPr>
          <p:cNvPr id="8199" name="Picture 31" descr="未标题-2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650875"/>
            <a:ext cx="39608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4774" name="Group 38"/>
          <p:cNvGrpSpPr>
            <a:grpSpLocks/>
          </p:cNvGrpSpPr>
          <p:nvPr/>
        </p:nvGrpSpPr>
        <p:grpSpPr bwMode="auto">
          <a:xfrm>
            <a:off x="5040313" y="3500438"/>
            <a:ext cx="3675062" cy="2563812"/>
            <a:chOff x="3175" y="2205"/>
            <a:chExt cx="2315" cy="1615"/>
          </a:xfrm>
        </p:grpSpPr>
        <p:graphicFrame>
          <p:nvGraphicFramePr>
            <p:cNvPr id="8201" name="Object 36"/>
            <p:cNvGraphicFramePr>
              <a:graphicFrameLocks noChangeAspect="1"/>
            </p:cNvGraphicFramePr>
            <p:nvPr/>
          </p:nvGraphicFramePr>
          <p:xfrm>
            <a:off x="3175" y="2205"/>
            <a:ext cx="2315" cy="1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图片" r:id="rId6" imgW="2295167" imgH="1332539" progId="Word.Picture.8">
                    <p:embed/>
                  </p:oleObj>
                </mc:Choice>
                <mc:Fallback>
                  <p:oleObj name="图片" r:id="rId6" imgW="2295167" imgH="13325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2205"/>
                          <a:ext cx="2315" cy="1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Rectangle 35"/>
            <p:cNvSpPr>
              <a:spLocks noChangeArrowheads="1"/>
            </p:cNvSpPr>
            <p:nvPr/>
          </p:nvSpPr>
          <p:spPr bwMode="auto">
            <a:xfrm>
              <a:off x="4053" y="3589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楷体_GB2312"/>
                </a:rPr>
                <a:t>幅度谱</a:t>
              </a:r>
            </a:p>
          </p:txBody>
        </p:sp>
      </p:grp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684213" y="976313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/>
              </a:rPr>
              <a:t>方波信号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1.2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信号的频谱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8"/>
          <p:cNvSpPr>
            <a:spLocks noChangeArrowheads="1"/>
          </p:cNvSpPr>
          <p:nvPr/>
        </p:nvSpPr>
        <p:spPr bwMode="auto">
          <a:xfrm>
            <a:off x="684213" y="940127"/>
            <a:ext cx="2592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非周期信号</a:t>
            </a:r>
          </a:p>
        </p:txBody>
      </p:sp>
      <p:sp>
        <p:nvSpPr>
          <p:cNvPr id="885779" name="Rectangle 19"/>
          <p:cNvSpPr>
            <a:spLocks noChangeArrowheads="1"/>
          </p:cNvSpPr>
          <p:nvPr/>
        </p:nvSpPr>
        <p:spPr bwMode="auto">
          <a:xfrm>
            <a:off x="541338" y="1623219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傅里叶变换：</a:t>
            </a:r>
          </a:p>
        </p:txBody>
      </p:sp>
      <p:grpSp>
        <p:nvGrpSpPr>
          <p:cNvPr id="885781" name="Group 21"/>
          <p:cNvGrpSpPr>
            <a:grpSpLocks/>
          </p:cNvGrpSpPr>
          <p:nvPr/>
        </p:nvGrpSpPr>
        <p:grpSpPr bwMode="auto">
          <a:xfrm>
            <a:off x="303213" y="3254747"/>
            <a:ext cx="4160837" cy="822325"/>
            <a:chOff x="167" y="2362"/>
            <a:chExt cx="2621" cy="518"/>
          </a:xfrm>
        </p:grpSpPr>
        <p:graphicFrame>
          <p:nvGraphicFramePr>
            <p:cNvPr id="9244" name="Object 22"/>
            <p:cNvGraphicFramePr>
              <a:graphicFrameLocks noChangeAspect="1"/>
            </p:cNvGraphicFramePr>
            <p:nvPr/>
          </p:nvGraphicFramePr>
          <p:xfrm>
            <a:off x="766" y="2670"/>
            <a:ext cx="75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公式" r:id="rId3" imgW="698500" imgH="190500" progId="Equation.3">
                    <p:embed/>
                  </p:oleObj>
                </mc:Choice>
                <mc:Fallback>
                  <p:oleObj name="公式" r:id="rId3" imgW="6985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2670"/>
                          <a:ext cx="75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Rectangle 23"/>
            <p:cNvSpPr>
              <a:spLocks noChangeArrowheads="1"/>
            </p:cNvSpPr>
            <p:nvPr/>
          </p:nvSpPr>
          <p:spPr bwMode="auto">
            <a:xfrm>
              <a:off x="167" y="2362"/>
              <a:ext cx="262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</a:rPr>
                <a:t>      </a:t>
              </a:r>
              <a:r>
                <a:rPr lang="zh-CN" altLang="en-US" sz="2000" dirty="0">
                  <a:solidFill>
                    <a:srgbClr val="000000"/>
                  </a:solidFill>
                </a:rPr>
                <a:t>非周期信号包含了所有可能的频率成分</a:t>
              </a:r>
            </a:p>
          </p:txBody>
        </p:sp>
      </p:grpSp>
      <p:grpSp>
        <p:nvGrpSpPr>
          <p:cNvPr id="885801" name="Group 41"/>
          <p:cNvGrpSpPr>
            <a:grpSpLocks/>
          </p:cNvGrpSpPr>
          <p:nvPr/>
        </p:nvGrpSpPr>
        <p:grpSpPr bwMode="auto">
          <a:xfrm>
            <a:off x="698500" y="2139157"/>
            <a:ext cx="3735388" cy="473075"/>
            <a:chOff x="440" y="1563"/>
            <a:chExt cx="2353" cy="298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1661" y="1573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离散频率函数</a:t>
              </a:r>
            </a:p>
          </p:txBody>
        </p:sp>
        <p:grpSp>
          <p:nvGrpSpPr>
            <p:cNvPr id="9241" name="Group 25"/>
            <p:cNvGrpSpPr>
              <a:grpSpLocks/>
            </p:cNvGrpSpPr>
            <p:nvPr/>
          </p:nvGrpSpPr>
          <p:grpSpPr bwMode="auto">
            <a:xfrm>
              <a:off x="440" y="1563"/>
              <a:ext cx="1192" cy="288"/>
              <a:chOff x="440" y="1653"/>
              <a:chExt cx="1192" cy="288"/>
            </a:xfrm>
          </p:grpSpPr>
          <p:sp>
            <p:nvSpPr>
              <p:cNvPr id="9242" name="Rectangle 26"/>
              <p:cNvSpPr>
                <a:spLocks noChangeArrowheads="1"/>
              </p:cNvSpPr>
              <p:nvPr/>
            </p:nvSpPr>
            <p:spPr bwMode="auto">
              <a:xfrm>
                <a:off x="440" y="1653"/>
                <a:ext cx="8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rgbClr val="0000FF"/>
                  </a:buClr>
                  <a:buSzPct val="85000"/>
                  <a:buFont typeface="Monotype Sorts" pitchFamily="2" charset="2"/>
                  <a:buNone/>
                </a:pPr>
                <a:r>
                  <a:rPr lang="zh-CN" altLang="en-US" sz="2000">
                    <a:solidFill>
                      <a:srgbClr val="000000"/>
                    </a:solidFill>
                  </a:rPr>
                  <a:t>周期信号</a:t>
                </a:r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>
                <a:off x="1210" y="1824"/>
                <a:ext cx="4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85802" name="Group 42"/>
          <p:cNvGrpSpPr>
            <a:grpSpLocks/>
          </p:cNvGrpSpPr>
          <p:nvPr/>
        </p:nvGrpSpPr>
        <p:grpSpPr bwMode="auto">
          <a:xfrm>
            <a:off x="663575" y="2634457"/>
            <a:ext cx="4421188" cy="473075"/>
            <a:chOff x="418" y="1875"/>
            <a:chExt cx="2785" cy="298"/>
          </a:xfrm>
        </p:grpSpPr>
        <p:sp>
          <p:nvSpPr>
            <p:cNvPr id="9236" name="Rectangle 28"/>
            <p:cNvSpPr>
              <a:spLocks noChangeArrowheads="1"/>
            </p:cNvSpPr>
            <p:nvPr/>
          </p:nvSpPr>
          <p:spPr bwMode="auto">
            <a:xfrm>
              <a:off x="1793" y="1885"/>
              <a:ext cx="1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连续频率函数</a:t>
              </a:r>
            </a:p>
          </p:txBody>
        </p:sp>
        <p:grpSp>
          <p:nvGrpSpPr>
            <p:cNvPr id="9237" name="Group 29"/>
            <p:cNvGrpSpPr>
              <a:grpSpLocks/>
            </p:cNvGrpSpPr>
            <p:nvPr/>
          </p:nvGrpSpPr>
          <p:grpSpPr bwMode="auto">
            <a:xfrm>
              <a:off x="418" y="1875"/>
              <a:ext cx="1346" cy="288"/>
              <a:chOff x="418" y="1965"/>
              <a:chExt cx="1346" cy="288"/>
            </a:xfrm>
          </p:grpSpPr>
          <p:sp>
            <p:nvSpPr>
              <p:cNvPr id="9238" name="Rectangle 30"/>
              <p:cNvSpPr>
                <a:spLocks noChangeArrowheads="1"/>
              </p:cNvSpPr>
              <p:nvPr/>
            </p:nvSpPr>
            <p:spPr bwMode="auto">
              <a:xfrm>
                <a:off x="418" y="1965"/>
                <a:ext cx="10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rgbClr val="0000FF"/>
                  </a:buClr>
                  <a:buSzPct val="85000"/>
                  <a:buFont typeface="Monotype Sorts" pitchFamily="2" charset="2"/>
                  <a:buNone/>
                </a:pPr>
                <a:r>
                  <a:rPr lang="zh-CN" altLang="en-US" sz="2000">
                    <a:solidFill>
                      <a:srgbClr val="000000"/>
                    </a:solidFill>
                  </a:rPr>
                  <a:t>非周期信号</a:t>
                </a:r>
              </a:p>
            </p:txBody>
          </p:sp>
          <p:sp>
            <p:nvSpPr>
              <p:cNvPr id="9239" name="Line 31"/>
              <p:cNvSpPr>
                <a:spLocks noChangeShapeType="1"/>
              </p:cNvSpPr>
              <p:nvPr/>
            </p:nvSpPr>
            <p:spPr bwMode="auto">
              <a:xfrm>
                <a:off x="1342" y="2136"/>
                <a:ext cx="4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85798" name="Group 38"/>
          <p:cNvGrpSpPr>
            <a:grpSpLocks/>
          </p:cNvGrpSpPr>
          <p:nvPr/>
        </p:nvGrpSpPr>
        <p:grpSpPr bwMode="auto">
          <a:xfrm>
            <a:off x="838201" y="4436568"/>
            <a:ext cx="2438400" cy="431800"/>
            <a:chOff x="589" y="3566"/>
            <a:chExt cx="1536" cy="272"/>
          </a:xfrm>
        </p:grpSpPr>
        <p:graphicFrame>
          <p:nvGraphicFramePr>
            <p:cNvPr id="9234" name="Object 39"/>
            <p:cNvGraphicFramePr>
              <a:graphicFrameLocks noChangeAspect="1"/>
            </p:cNvGraphicFramePr>
            <p:nvPr/>
          </p:nvGraphicFramePr>
          <p:xfrm>
            <a:off x="589" y="3593"/>
            <a:ext cx="20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5" name="公式" r:id="rId5" imgW="190500" imgH="228600" progId="Equation.3">
                    <p:embed/>
                  </p:oleObj>
                </mc:Choice>
                <mc:Fallback>
                  <p:oleObj name="公式" r:id="rId5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3593"/>
                          <a:ext cx="20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5" name="Rectangle 40"/>
            <p:cNvSpPr>
              <a:spLocks noChangeArrowheads="1"/>
            </p:cNvSpPr>
            <p:nvPr/>
          </p:nvSpPr>
          <p:spPr bwMode="auto">
            <a:xfrm>
              <a:off x="793" y="3566"/>
              <a:ext cx="13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</a:rPr>
                <a:t>——</a:t>
              </a:r>
              <a:r>
                <a:rPr lang="zh-CN" altLang="en-US" sz="2000" dirty="0">
                  <a:solidFill>
                    <a:srgbClr val="000000"/>
                  </a:solidFill>
                </a:rPr>
                <a:t>截止角频率</a:t>
              </a:r>
            </a:p>
          </p:txBody>
        </p:sp>
      </p:grpSp>
      <p:grpSp>
        <p:nvGrpSpPr>
          <p:cNvPr id="885807" name="Group 47"/>
          <p:cNvGrpSpPr>
            <a:grpSpLocks/>
          </p:cNvGrpSpPr>
          <p:nvPr/>
        </p:nvGrpSpPr>
        <p:grpSpPr bwMode="auto">
          <a:xfrm>
            <a:off x="4859338" y="869950"/>
            <a:ext cx="3656012" cy="2235200"/>
            <a:chOff x="3061" y="503"/>
            <a:chExt cx="2303" cy="1408"/>
          </a:xfrm>
        </p:grpSpPr>
        <p:sp>
          <p:nvSpPr>
            <p:cNvPr id="9232" name="Rectangle 34"/>
            <p:cNvSpPr>
              <a:spLocks noChangeArrowheads="1"/>
            </p:cNvSpPr>
            <p:nvPr/>
          </p:nvSpPr>
          <p:spPr bwMode="auto">
            <a:xfrm>
              <a:off x="3969" y="1680"/>
              <a:ext cx="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楷体_GB2312"/>
                </a:rPr>
                <a:t>气温波形</a:t>
              </a:r>
              <a:r>
                <a:rPr kumimoji="1"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9233" name="Object 44"/>
            <p:cNvGraphicFramePr>
              <a:graphicFrameLocks noChangeAspect="1"/>
            </p:cNvGraphicFramePr>
            <p:nvPr/>
          </p:nvGraphicFramePr>
          <p:xfrm>
            <a:off x="3061" y="503"/>
            <a:ext cx="2303" cy="1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图片" r:id="rId7" imgW="1828573" imgH="1028102" progId="Word.Picture.8">
                    <p:embed/>
                  </p:oleObj>
                </mc:Choice>
                <mc:Fallback>
                  <p:oleObj name="图片" r:id="rId7" imgW="1828573" imgH="102810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503"/>
                          <a:ext cx="2303" cy="1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5808" name="Group 48"/>
          <p:cNvGrpSpPr>
            <a:grpSpLocks/>
          </p:cNvGrpSpPr>
          <p:nvPr/>
        </p:nvGrpSpPr>
        <p:grpSpPr bwMode="auto">
          <a:xfrm>
            <a:off x="4827588" y="3284538"/>
            <a:ext cx="3560762" cy="2311400"/>
            <a:chOff x="3041" y="2069"/>
            <a:chExt cx="2243" cy="1456"/>
          </a:xfrm>
        </p:grpSpPr>
        <p:sp>
          <p:nvSpPr>
            <p:cNvPr id="9230" name="Rectangle 37"/>
            <p:cNvSpPr>
              <a:spLocks noChangeArrowheads="1"/>
            </p:cNvSpPr>
            <p:nvPr/>
          </p:nvSpPr>
          <p:spPr bwMode="auto">
            <a:xfrm>
              <a:off x="3538" y="3294"/>
              <a:ext cx="17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楷体_GB2312"/>
                </a:rPr>
                <a:t>幅度频谱密度（示意图）</a:t>
              </a:r>
            </a:p>
          </p:txBody>
        </p:sp>
        <p:graphicFrame>
          <p:nvGraphicFramePr>
            <p:cNvPr id="9231" name="Object 43"/>
            <p:cNvGraphicFramePr>
              <a:graphicFrameLocks noChangeAspect="1"/>
            </p:cNvGraphicFramePr>
            <p:nvPr/>
          </p:nvGraphicFramePr>
          <p:xfrm>
            <a:off x="3041" y="2069"/>
            <a:ext cx="2243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7" name="图片" r:id="rId9" imgW="1781049" imgH="1009030" progId="Word.Picture.8">
                    <p:embed/>
                  </p:oleObj>
                </mc:Choice>
                <mc:Fallback>
                  <p:oleObj name="图片" r:id="rId9" imgW="1781049" imgH="100903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2069"/>
                          <a:ext cx="2243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8" name="Rectangle 46"/>
          <p:cNvSpPr>
            <a:spLocks noChangeArrowheads="1"/>
          </p:cNvSpPr>
          <p:nvPr/>
        </p:nvSpPr>
        <p:spPr bwMode="auto">
          <a:xfrm>
            <a:off x="4186238" y="3316288"/>
            <a:ext cx="769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838201" y="5122368"/>
            <a:ext cx="4021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实际电路的处理能力是有限的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1.2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信号的频谱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8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8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79" grpId="0" autoUpdateAnimBg="0"/>
      <p:bldP spid="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1547813" y="0"/>
            <a:ext cx="6084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1.3  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模拟信号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和数字信号</a:t>
            </a:r>
          </a:p>
        </p:txBody>
      </p:sp>
      <p:sp>
        <p:nvSpPr>
          <p:cNvPr id="886795" name="Rectangle 11"/>
          <p:cNvSpPr>
            <a:spLocks noChangeArrowheads="1"/>
          </p:cNvSpPr>
          <p:nvPr/>
        </p:nvSpPr>
        <p:spPr bwMode="auto">
          <a:xfrm>
            <a:off x="971550" y="3003550"/>
            <a:ext cx="68595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处理模拟信号的电子电路称为模拟电路。</a:t>
            </a:r>
          </a:p>
        </p:txBody>
      </p:sp>
      <p:sp>
        <p:nvSpPr>
          <p:cNvPr id="886796" name="Rectangle 12"/>
          <p:cNvSpPr>
            <a:spLocks noChangeArrowheads="1"/>
          </p:cNvSpPr>
          <p:nvPr/>
        </p:nvSpPr>
        <p:spPr bwMode="auto">
          <a:xfrm>
            <a:off x="575556" y="1481138"/>
            <a:ext cx="78295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模拟信号：在时间和幅值上都是连续的信号。</a:t>
            </a:r>
          </a:p>
        </p:txBody>
      </p:sp>
      <p:sp>
        <p:nvSpPr>
          <p:cNvPr id="886797" name="Rectangle 13"/>
          <p:cNvSpPr>
            <a:spLocks noChangeArrowheads="1"/>
          </p:cNvSpPr>
          <p:nvPr/>
        </p:nvSpPr>
        <p:spPr bwMode="auto">
          <a:xfrm>
            <a:off x="575556" y="2236788"/>
            <a:ext cx="81851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数字信号：在时间和幅值上都是离散的信号。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95" grpId="0" autoUpdateAnimBg="0"/>
      <p:bldP spid="886796" grpId="0" autoUpdateAnimBg="0"/>
      <p:bldP spid="8867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84" name="Picture 4" descr="未命名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585913"/>
            <a:ext cx="4268788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086" name="Group 6"/>
          <p:cNvGrpSpPr>
            <a:grpSpLocks/>
          </p:cNvGrpSpPr>
          <p:nvPr/>
        </p:nvGrpSpPr>
        <p:grpSpPr bwMode="auto">
          <a:xfrm>
            <a:off x="215900" y="1263650"/>
            <a:ext cx="1655763" cy="1914525"/>
            <a:chOff x="68" y="682"/>
            <a:chExt cx="1043" cy="1206"/>
          </a:xfrm>
        </p:grpSpPr>
        <p:sp>
          <p:nvSpPr>
            <p:cNvPr id="23567" name="Rectangle 7"/>
            <p:cNvSpPr>
              <a:spLocks noChangeArrowheads="1"/>
            </p:cNvSpPr>
            <p:nvPr/>
          </p:nvSpPr>
          <p:spPr bwMode="auto">
            <a:xfrm>
              <a:off x="431" y="1120"/>
              <a:ext cx="680" cy="76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3568" name="AutoShape 8"/>
            <p:cNvSpPr>
              <a:spLocks noChangeArrowheads="1"/>
            </p:cNvSpPr>
            <p:nvPr/>
          </p:nvSpPr>
          <p:spPr bwMode="auto">
            <a:xfrm>
              <a:off x="68" y="682"/>
              <a:ext cx="561" cy="299"/>
            </a:xfrm>
            <a:prstGeom prst="wedgeRoundRectCallout">
              <a:avLst>
                <a:gd name="adj1" fmla="val 74065"/>
                <a:gd name="adj2" fmla="val 98162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</a:rPr>
                <a:t>信号源</a:t>
              </a:r>
            </a:p>
          </p:txBody>
        </p:sp>
      </p:grpSp>
      <p:grpSp>
        <p:nvGrpSpPr>
          <p:cNvPr id="942089" name="Group 9"/>
          <p:cNvGrpSpPr>
            <a:grpSpLocks/>
          </p:cNvGrpSpPr>
          <p:nvPr/>
        </p:nvGrpSpPr>
        <p:grpSpPr bwMode="auto">
          <a:xfrm>
            <a:off x="3887788" y="1522413"/>
            <a:ext cx="1104900" cy="1655762"/>
            <a:chOff x="2381" y="845"/>
            <a:chExt cx="696" cy="1043"/>
          </a:xfrm>
        </p:grpSpPr>
        <p:sp>
          <p:nvSpPr>
            <p:cNvPr id="23565" name="Rectangle 10"/>
            <p:cNvSpPr>
              <a:spLocks noChangeArrowheads="1"/>
            </p:cNvSpPr>
            <p:nvPr/>
          </p:nvSpPr>
          <p:spPr bwMode="auto">
            <a:xfrm>
              <a:off x="2381" y="1298"/>
              <a:ext cx="318" cy="59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3566" name="AutoShape 11"/>
            <p:cNvSpPr>
              <a:spLocks noChangeArrowheads="1"/>
            </p:cNvSpPr>
            <p:nvPr/>
          </p:nvSpPr>
          <p:spPr bwMode="auto">
            <a:xfrm>
              <a:off x="2608" y="845"/>
              <a:ext cx="469" cy="254"/>
            </a:xfrm>
            <a:prstGeom prst="wedgeRoundRectCallout">
              <a:avLst>
                <a:gd name="adj1" fmla="val -65778"/>
                <a:gd name="adj2" fmla="val 133463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</a:rPr>
                <a:t>负载</a:t>
              </a:r>
            </a:p>
          </p:txBody>
        </p:sp>
      </p:grpSp>
      <p:pic>
        <p:nvPicPr>
          <p:cNvPr id="942092" name="Picture 12" descr="未命名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746250"/>
            <a:ext cx="360203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093" name="Rectangl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373813" y="3324225"/>
            <a:ext cx="18002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楷体_GB2312"/>
              </a:rPr>
              <a:t>简化形式</a:t>
            </a: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935038" y="3897313"/>
            <a:ext cx="704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需要供电电源；是双口网络。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1295400" y="4954426"/>
            <a:ext cx="704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电路中的电位参考基准点，定义为零电位。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665163" y="4451188"/>
            <a:ext cx="78486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接地符号“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”的含义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1295400" y="5456076"/>
            <a:ext cx="704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也是输入、输出和电源的</a:t>
            </a:r>
            <a:r>
              <a:rPr lang="zh-CN" altLang="en-US" sz="2400">
                <a:solidFill>
                  <a:srgbClr val="000000"/>
                </a:solidFill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共同端</a:t>
            </a:r>
            <a:r>
              <a:rPr lang="zh-CN" altLang="en-US" sz="2400">
                <a:solidFill>
                  <a:srgbClr val="000000"/>
                </a:solidFill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信号放大时电路的一般构成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94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9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3" grpId="0"/>
      <p:bldP spid="942094" grpId="0" autoUpdateAnimBg="0"/>
      <p:bldP spid="942095" grpId="0" autoUpdateAnimBg="0"/>
      <p:bldP spid="942096" grpId="0"/>
      <p:bldP spid="94209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843</Words>
  <Application>Microsoft Office PowerPoint</Application>
  <PresentationFormat>全屏显示(4:3)</PresentationFormat>
  <Paragraphs>157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Monotype Sorts</vt:lpstr>
      <vt:lpstr>黑体</vt:lpstr>
      <vt:lpstr>华文行楷</vt:lpstr>
      <vt:lpstr>楷体</vt:lpstr>
      <vt:lpstr>楷体_GB2312</vt:lpstr>
      <vt:lpstr>宋体</vt:lpstr>
      <vt:lpstr>Arial</vt:lpstr>
      <vt:lpstr>Arial Narrow</vt:lpstr>
      <vt:lpstr>Book Antiqua</vt:lpstr>
      <vt:lpstr>Calibri</vt:lpstr>
      <vt:lpstr>Symbol</vt:lpstr>
      <vt:lpstr>Times New Roman</vt:lpstr>
      <vt:lpstr>Verdana</vt:lpstr>
      <vt:lpstr>Wingdings</vt:lpstr>
      <vt:lpstr>Office 主题​​</vt:lpstr>
      <vt:lpstr>公式</vt:lpstr>
      <vt:lpstr>图片</vt:lpstr>
      <vt:lpstr>Equation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zhlin</cp:lastModifiedBy>
  <cp:revision>1124</cp:revision>
  <dcterms:created xsi:type="dcterms:W3CDTF">2014-01-02T08:12:52Z</dcterms:created>
  <dcterms:modified xsi:type="dcterms:W3CDTF">2021-04-02T08:37:33Z</dcterms:modified>
</cp:coreProperties>
</file>