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550" r:id="rId2"/>
    <p:sldId id="615" r:id="rId3"/>
    <p:sldId id="551" r:id="rId4"/>
    <p:sldId id="552" r:id="rId5"/>
    <p:sldId id="553" r:id="rId6"/>
    <p:sldId id="555" r:id="rId7"/>
    <p:sldId id="556" r:id="rId8"/>
    <p:sldId id="557" r:id="rId9"/>
    <p:sldId id="603" r:id="rId10"/>
    <p:sldId id="604" r:id="rId11"/>
    <p:sldId id="616" r:id="rId12"/>
    <p:sldId id="617" r:id="rId13"/>
    <p:sldId id="618" r:id="rId14"/>
    <p:sldId id="609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606" r:id="rId30"/>
    <p:sldId id="576" r:id="rId31"/>
    <p:sldId id="577" r:id="rId32"/>
    <p:sldId id="578" r:id="rId33"/>
    <p:sldId id="579" r:id="rId34"/>
    <p:sldId id="580" r:id="rId35"/>
    <p:sldId id="581" r:id="rId36"/>
    <p:sldId id="607" r:id="rId37"/>
    <p:sldId id="582" r:id="rId38"/>
    <p:sldId id="608" r:id="rId39"/>
    <p:sldId id="583" r:id="rId40"/>
    <p:sldId id="584" r:id="rId41"/>
    <p:sldId id="591" r:id="rId42"/>
    <p:sldId id="590" r:id="rId43"/>
    <p:sldId id="585" r:id="rId44"/>
    <p:sldId id="586" r:id="rId45"/>
    <p:sldId id="587" r:id="rId46"/>
    <p:sldId id="588" r:id="rId47"/>
    <p:sldId id="593" r:id="rId48"/>
    <p:sldId id="594" r:id="rId49"/>
    <p:sldId id="595" r:id="rId50"/>
    <p:sldId id="596" r:id="rId51"/>
    <p:sldId id="610" r:id="rId52"/>
    <p:sldId id="611" r:id="rId53"/>
    <p:sldId id="597" r:id="rId54"/>
    <p:sldId id="598" r:id="rId55"/>
    <p:sldId id="599" r:id="rId56"/>
    <p:sldId id="612" r:id="rId57"/>
    <p:sldId id="600" r:id="rId58"/>
    <p:sldId id="601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CC6600"/>
    <a:srgbClr val="000099"/>
    <a:srgbClr val="000066"/>
    <a:srgbClr val="00FFF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3" autoAdjust="0"/>
    <p:restoredTop sz="92604" autoAdjust="0"/>
  </p:normalViewPr>
  <p:slideViewPr>
    <p:cSldViewPr>
      <p:cViewPr>
        <p:scale>
          <a:sx n="90" d="100"/>
          <a:sy n="90" d="100"/>
        </p:scale>
        <p:origin x="114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6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e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90.emf"/><Relationship Id="rId2" Type="http://schemas.openxmlformats.org/officeDocument/2006/relationships/image" Target="../media/image82.wmf"/><Relationship Id="rId1" Type="http://schemas.openxmlformats.org/officeDocument/2006/relationships/image" Target="../media/image81.e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6.wmf"/><Relationship Id="rId1" Type="http://schemas.openxmlformats.org/officeDocument/2006/relationships/image" Target="../media/image11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wmf"/><Relationship Id="rId1" Type="http://schemas.openxmlformats.org/officeDocument/2006/relationships/image" Target="../media/image12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image" Target="../media/image1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wmf"/><Relationship Id="rId6" Type="http://schemas.openxmlformats.org/officeDocument/2006/relationships/image" Target="../media/image25.e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33.wmf"/><Relationship Id="rId2" Type="http://schemas.openxmlformats.org/officeDocument/2006/relationships/image" Target="../media/image31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22.emf"/><Relationship Id="rId4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3.wmf"/><Relationship Id="rId7" Type="http://schemas.openxmlformats.org/officeDocument/2006/relationships/image" Target="../media/image36.wmf"/><Relationship Id="rId2" Type="http://schemas.openxmlformats.org/officeDocument/2006/relationships/image" Target="../media/image34.wmf"/><Relationship Id="rId1" Type="http://schemas.openxmlformats.org/officeDocument/2006/relationships/image" Target="../media/image22.emf"/><Relationship Id="rId6" Type="http://schemas.openxmlformats.org/officeDocument/2006/relationships/image" Target="../media/image35.wmf"/><Relationship Id="rId5" Type="http://schemas.openxmlformats.org/officeDocument/2006/relationships/image" Target="../media/image30.w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0292-CE89-4AE0-A0A8-DADC9864CE7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FB88-D1C7-4D25-8F20-1D80C72D0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pic>
        <p:nvPicPr>
          <p:cNvPr id="8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4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018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68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591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59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806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0969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960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403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10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609600" y="642937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697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45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6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129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9319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1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601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496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94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2835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728700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375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758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604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1342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095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76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265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237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1414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540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866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569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814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5379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1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57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622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854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169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99073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11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82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88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08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527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0976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386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68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79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197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902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4288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901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91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3" descr="HUSTXiaohui(s)"/>
          <p:cNvPicPr>
            <a:picLocks noChangeAspect="1" noChangeArrowheads="1"/>
          </p:cNvPicPr>
          <p:nvPr userDrawn="1"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624"/>
            <a:ext cx="842772" cy="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未命名-1"/>
          <p:cNvPicPr>
            <a:picLocks noChangeAspect="1" noChangeArrowheads="1"/>
          </p:cNvPicPr>
          <p:nvPr userDrawn="1"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40" y="6461906"/>
            <a:ext cx="331788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107504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 userDrawn="1"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1" r:id="rId3"/>
    <p:sldLayoutId id="2147483657" r:id="rId4"/>
    <p:sldLayoutId id="2147483650" r:id="rId5"/>
    <p:sldLayoutId id="2147483651" r:id="rId6"/>
    <p:sldLayoutId id="2147483652" r:id="rId7"/>
    <p:sldLayoutId id="2147483653" r:id="rId8"/>
    <p:sldLayoutId id="2147483656" r:id="rId9"/>
    <p:sldLayoutId id="2147483658" r:id="rId10"/>
    <p:sldLayoutId id="2147483659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e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7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jpeg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tm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slide" Target="slide3.xml"/><Relationship Id="rId4" Type="http://schemas.openxmlformats.org/officeDocument/2006/relationships/image" Target="../media/image43.wmf"/><Relationship Id="rId9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jpeg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oleObject" Target="../embeddings/oleObject56.bin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slide" Target="slide3.xml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7.wmf"/><Relationship Id="rId3" Type="http://schemas.openxmlformats.org/officeDocument/2006/relationships/image" Target="../media/image80.png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4.w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0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95.tmp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0.wmf"/><Relationship Id="rId3" Type="http://schemas.openxmlformats.org/officeDocument/2006/relationships/image" Target="../media/image95.tmp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0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7.wmf"/><Relationship Id="rId3" Type="http://schemas.openxmlformats.org/officeDocument/2006/relationships/image" Target="../media/image110.tmp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9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tmp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6.wmf"/><Relationship Id="rId3" Type="http://schemas.openxmlformats.org/officeDocument/2006/relationships/image" Target="../media/image111.tmp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11.tmp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22.tmp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1.wmf"/><Relationship Id="rId4" Type="http://schemas.openxmlformats.org/officeDocument/2006/relationships/image" Target="../media/image111.tmp"/><Relationship Id="rId9" Type="http://schemas.openxmlformats.org/officeDocument/2006/relationships/oleObject" Target="../embeddings/oleObject12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21.bin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2.bin"/><Relationship Id="rId5" Type="http://schemas.openxmlformats.org/officeDocument/2006/relationships/slide" Target="slide3.xml"/><Relationship Id="rId4" Type="http://schemas.openxmlformats.org/officeDocument/2006/relationships/image" Target="../media/image123.emf"/><Relationship Id="rId9" Type="http://schemas.openxmlformats.org/officeDocument/2006/relationships/image" Target="../media/image12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image" Target="../media/image129.tmp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slide" Target="slide2.xml"/><Relationship Id="rId4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1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3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9.e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oleObject" Target="../embeddings/oleObject139.bin"/><Relationship Id="rId7" Type="http://schemas.openxmlformats.org/officeDocument/2006/relationships/image" Target="../media/image13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44.tmp"/><Relationship Id="rId4" Type="http://schemas.openxmlformats.org/officeDocument/2006/relationships/image" Target="../media/image14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39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50.wmf"/><Relationship Id="rId3" Type="http://schemas.openxmlformats.org/officeDocument/2006/relationships/image" Target="../media/image151.tmp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jpeg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611188" y="1304925"/>
            <a:ext cx="8532812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2.1 </a:t>
            </a:r>
            <a:r>
              <a:rPr lang="zh-CN" altLang="en-US" sz="3200" dirty="0" smtClean="0">
                <a:solidFill>
                  <a:schemeClr val="accent2"/>
                </a:solidFill>
              </a:rPr>
              <a:t>集成电路运算放大器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2.2 </a:t>
            </a:r>
            <a:r>
              <a:rPr lang="zh-CN" altLang="en-US" sz="3200" dirty="0" smtClean="0"/>
              <a:t>理想运算放大器</a:t>
            </a:r>
            <a:endParaRPr lang="zh-CN" altLang="en-US" sz="3200" dirty="0"/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2.3 </a:t>
            </a:r>
            <a:r>
              <a:rPr lang="zh-CN" altLang="en-US" sz="3200" dirty="0" smtClean="0"/>
              <a:t>基本线性运放电路</a:t>
            </a:r>
            <a:endParaRPr lang="zh-CN" altLang="en-US" sz="3200" dirty="0"/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 </a:t>
            </a:r>
            <a:r>
              <a:rPr lang="zh-CN" altLang="en-US" sz="3200" dirty="0"/>
              <a:t>同相输入和反相输入放大电路的其他应用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</a:rPr>
              <a:t>2  </a:t>
            </a:r>
            <a:r>
              <a:rPr lang="zh-CN" altLang="en-US" sz="3600" dirty="0" smtClean="0">
                <a:solidFill>
                  <a:srgbClr val="000099"/>
                </a:solidFill>
              </a:rPr>
              <a:t>运算放大器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6263" y="749648"/>
            <a:ext cx="604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CC0000"/>
                </a:solidFill>
              </a:rPr>
              <a:t>5.  </a:t>
            </a:r>
            <a:r>
              <a:rPr lang="zh-CN" altLang="en-US" dirty="0" smtClean="0">
                <a:solidFill>
                  <a:srgbClr val="CC0000"/>
                </a:solidFill>
              </a:rPr>
              <a:t>差</a:t>
            </a:r>
            <a:r>
              <a:rPr lang="zh-CN" altLang="en-US" dirty="0">
                <a:solidFill>
                  <a:srgbClr val="CC0000"/>
                </a:solidFill>
              </a:rPr>
              <a:t>模信号和共模信号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58463" y="1232756"/>
            <a:ext cx="4618750" cy="544566"/>
            <a:chOff x="558463" y="1338414"/>
            <a:chExt cx="4618750" cy="544566"/>
          </a:xfrm>
        </p:grpSpPr>
        <p:sp>
          <p:nvSpPr>
            <p:cNvPr id="4" name="Rectangle 15"/>
            <p:cNvSpPr>
              <a:spLocks noChangeArrowheads="1"/>
            </p:cNvSpPr>
            <p:nvPr/>
          </p:nvSpPr>
          <p:spPr bwMode="auto">
            <a:xfrm>
              <a:off x="558463" y="1347449"/>
              <a:ext cx="2232248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差</a:t>
              </a:r>
              <a:r>
                <a:rPr kumimoji="1"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模输入信号</a:t>
              </a:r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800949" y="1338414"/>
              <a:ext cx="2376264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400" i="1" dirty="0" smtClean="0">
                  <a:latin typeface="Book Antiqua" panose="02040602050305030304" pitchFamily="18" charset="0"/>
                  <a:ea typeface="方正书宋_GBK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ea typeface="方正书宋_GBK"/>
                </a:rPr>
                <a:t>id </a:t>
              </a:r>
              <a:r>
                <a:rPr lang="en-US" altLang="zh-CN" sz="2400" dirty="0">
                  <a:ea typeface="方正书宋_GBK"/>
                </a:rPr>
                <a:t>= </a:t>
              </a:r>
              <a:r>
                <a:rPr lang="en-US" altLang="zh-CN" sz="2400" i="1" dirty="0" err="1">
                  <a:latin typeface="Book Antiqua" panose="02040602050305030304" pitchFamily="18" charset="0"/>
                  <a:ea typeface="方正书宋_GBK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err="1">
                  <a:ea typeface="方正书宋_GBK"/>
                </a:rPr>
                <a:t>P</a:t>
              </a:r>
              <a:r>
                <a:rPr lang="zh-CN" altLang="zh-CN" sz="2400" dirty="0">
                  <a:ea typeface="方正书宋_GBK"/>
                  <a:cs typeface="Times New Roman" panose="02020603050405020304" pitchFamily="18" charset="0"/>
                </a:rPr>
                <a:t>－</a:t>
              </a:r>
              <a:r>
                <a:rPr lang="en-US" altLang="zh-CN" sz="2400" i="1" dirty="0" err="1">
                  <a:latin typeface="Book Antiqua" panose="02040602050305030304" pitchFamily="18" charset="0"/>
                  <a:ea typeface="方正书宋_GBK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err="1">
                  <a:ea typeface="方正书宋_GBK"/>
                </a:rPr>
                <a:t>N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59374" y="1865666"/>
            <a:ext cx="3946015" cy="812800"/>
            <a:chOff x="559374" y="1971324"/>
            <a:chExt cx="3946015" cy="812800"/>
          </a:xfrm>
        </p:grpSpPr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559374" y="2132856"/>
              <a:ext cx="2232248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共模输入信号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785748" y="2123733"/>
              <a:ext cx="935193" cy="507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400" i="1" dirty="0" err="1" smtClean="0">
                  <a:latin typeface="Book Antiqua" panose="02040602050305030304" pitchFamily="18" charset="0"/>
                  <a:ea typeface="方正书宋_GBK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err="1" smtClean="0">
                  <a:ea typeface="方正书宋_GBK"/>
                </a:rPr>
                <a:t>ic</a:t>
              </a:r>
              <a:r>
                <a:rPr lang="en-US" altLang="zh-CN" sz="2400" baseline="-25000" dirty="0" smtClean="0">
                  <a:ea typeface="方正书宋_GBK"/>
                </a:rPr>
                <a:t> </a:t>
              </a:r>
              <a:r>
                <a:rPr lang="en-US" altLang="zh-CN" sz="2400" dirty="0" smtClean="0">
                  <a:ea typeface="方正书宋_GBK"/>
                </a:rPr>
                <a:t>=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6961256"/>
                </p:ext>
              </p:extLst>
            </p:nvPr>
          </p:nvGraphicFramePr>
          <p:xfrm>
            <a:off x="3440177" y="1971324"/>
            <a:ext cx="1065212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93" name="Equation" r:id="rId3" imgW="533160" imgH="406080" progId="Equation.DSMT4">
                    <p:embed/>
                  </p:oleObj>
                </mc:Choice>
                <mc:Fallback>
                  <p:oleObj name="Equation" r:id="rId3" imgW="533160" imgH="4060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177" y="1971324"/>
                          <a:ext cx="1065212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67997"/>
              </p:ext>
            </p:extLst>
          </p:nvPr>
        </p:nvGraphicFramePr>
        <p:xfrm>
          <a:off x="5447271" y="872716"/>
          <a:ext cx="3290076" cy="178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94" name="Picture" r:id="rId5" imgW="1645038" imgH="890453" progId="Word.Picture.8">
                  <p:embed/>
                </p:oleObj>
              </mc:Choice>
              <mc:Fallback>
                <p:oleObj name="Picture" r:id="rId5" imgW="1645038" imgH="890453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271" y="872716"/>
                        <a:ext cx="3290076" cy="1780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37625"/>
              </p:ext>
            </p:extLst>
          </p:nvPr>
        </p:nvGraphicFramePr>
        <p:xfrm>
          <a:off x="4772250" y="2620202"/>
          <a:ext cx="4012218" cy="178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95" name="Picture" r:id="rId7" imgW="2006109" imgH="890453" progId="Word.Picture.8">
                  <p:embed/>
                </p:oleObj>
              </mc:Choice>
              <mc:Fallback>
                <p:oleObj name="Picture" r:id="rId7" imgW="2006109" imgH="890453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250" y="2620202"/>
                        <a:ext cx="4012218" cy="1780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578514" y="2711274"/>
            <a:ext cx="2866361" cy="1664665"/>
            <a:chOff x="578514" y="2816932"/>
            <a:chExt cx="2866361" cy="1664665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78514" y="2996952"/>
              <a:ext cx="994164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则有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674587" y="2985866"/>
              <a:ext cx="93519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400" i="1" dirty="0" err="1" smtClean="0">
                  <a:latin typeface="Book Antiqua" panose="02040602050305030304" pitchFamily="18" charset="0"/>
                  <a:ea typeface="方正书宋_GBK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err="1" smtClean="0">
                  <a:ea typeface="方正书宋_GBK"/>
                </a:rPr>
                <a:t>P</a:t>
              </a:r>
              <a:r>
                <a:rPr lang="en-US" altLang="zh-CN" sz="2400" baseline="-25000" dirty="0" smtClean="0">
                  <a:ea typeface="方正书宋_GBK"/>
                </a:rPr>
                <a:t> </a:t>
              </a:r>
              <a:r>
                <a:rPr lang="en-US" altLang="zh-CN" sz="2400" dirty="0" smtClean="0">
                  <a:ea typeface="方正书宋_GBK"/>
                </a:rPr>
                <a:t>=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674587" y="3821282"/>
              <a:ext cx="935193" cy="507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2400" i="1" dirty="0" err="1" smtClean="0">
                  <a:latin typeface="Book Antiqua" panose="02040602050305030304" pitchFamily="18" charset="0"/>
                  <a:ea typeface="方正书宋_GBK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err="1" smtClean="0">
                  <a:ea typeface="方正书宋_GBK"/>
                </a:rPr>
                <a:t>N</a:t>
              </a:r>
              <a:r>
                <a:rPr lang="en-US" altLang="zh-CN" sz="2400" baseline="-25000" dirty="0" smtClean="0">
                  <a:ea typeface="方正书宋_GBK"/>
                </a:rPr>
                <a:t> </a:t>
              </a:r>
              <a:r>
                <a:rPr lang="en-US" altLang="zh-CN" sz="2400" dirty="0" smtClean="0">
                  <a:ea typeface="方正书宋_GBK"/>
                </a:rPr>
                <a:t>=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8342387"/>
                </p:ext>
              </p:extLst>
            </p:nvPr>
          </p:nvGraphicFramePr>
          <p:xfrm>
            <a:off x="2355850" y="2816932"/>
            <a:ext cx="1089025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96" name="Equation" r:id="rId9" imgW="545760" imgH="406080" progId="Equation.DSMT4">
                    <p:embed/>
                  </p:oleObj>
                </mc:Choice>
                <mc:Fallback>
                  <p:oleObj name="Equation" r:id="rId9" imgW="5457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850" y="2816932"/>
                          <a:ext cx="1089025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0483005"/>
                </p:ext>
              </p:extLst>
            </p:nvPr>
          </p:nvGraphicFramePr>
          <p:xfrm>
            <a:off x="2355850" y="3668797"/>
            <a:ext cx="1089025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97" name="Equation" r:id="rId11" imgW="545760" imgH="406080" progId="Equation.DSMT4">
                    <p:embed/>
                  </p:oleObj>
                </mc:Choice>
                <mc:Fallback>
                  <p:oleObj name="Equation" r:id="rId11" imgW="5457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850" y="3668797"/>
                          <a:ext cx="1089025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1064146" y="4492570"/>
            <a:ext cx="3651870" cy="1706563"/>
            <a:chOff x="1064146" y="4492570"/>
            <a:chExt cx="3651870" cy="170656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5570315"/>
                </p:ext>
              </p:extLst>
            </p:nvPr>
          </p:nvGraphicFramePr>
          <p:xfrm>
            <a:off x="1064146" y="4492570"/>
            <a:ext cx="3651870" cy="1600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98" name="Picture" r:id="rId13" imgW="1825935" imgH="800363" progId="Word.Picture.8">
                    <p:embed/>
                  </p:oleObj>
                </mc:Choice>
                <mc:Fallback>
                  <p:oleObj name="Picture" r:id="rId13" imgW="1825935" imgH="800363" progId="Word.Picture.8">
                    <p:embed/>
                    <p:pic>
                      <p:nvPicPr>
                        <p:cNvPr id="0" name="Object 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146" y="4492570"/>
                          <a:ext cx="3651870" cy="1600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2634977" y="5663602"/>
              <a:ext cx="1180939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仅差模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48064" y="4509120"/>
            <a:ext cx="3290076" cy="1602166"/>
            <a:chOff x="5148064" y="4509120"/>
            <a:chExt cx="3290076" cy="1602166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1480359"/>
                </p:ext>
              </p:extLst>
            </p:nvPr>
          </p:nvGraphicFramePr>
          <p:xfrm>
            <a:off x="5148064" y="4509120"/>
            <a:ext cx="3290076" cy="1602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99" name="Picture" r:id="rId15" imgW="1645038" imgH="801083" progId="Word.Picture.8">
                    <p:embed/>
                  </p:oleObj>
                </mc:Choice>
                <mc:Fallback>
                  <p:oleObj name="Picture" r:id="rId15" imgW="1645038" imgH="801083" progId="Word.Picture.8">
                    <p:embed/>
                    <p:pic>
                      <p:nvPicPr>
                        <p:cNvPr id="0" name="Object 5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4509120"/>
                          <a:ext cx="3290076" cy="1602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336196" y="5588290"/>
              <a:ext cx="1180939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仅共模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</p:spTree>
    <p:extLst>
      <p:ext uri="{BB962C8B-B14F-4D97-AF65-F5344CB8AC3E}">
        <p14:creationId xmlns:p14="http://schemas.microsoft.com/office/powerpoint/2010/main" val="18207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6263" y="749648"/>
            <a:ext cx="604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CC0000"/>
                </a:solidFill>
              </a:rPr>
              <a:t>5.  </a:t>
            </a:r>
            <a:r>
              <a:rPr lang="zh-CN" altLang="en-US" dirty="0" smtClean="0">
                <a:solidFill>
                  <a:srgbClr val="CC0000"/>
                </a:solidFill>
              </a:rPr>
              <a:t>差</a:t>
            </a:r>
            <a:r>
              <a:rPr lang="zh-CN" altLang="en-US" dirty="0">
                <a:solidFill>
                  <a:srgbClr val="CC0000"/>
                </a:solidFill>
              </a:rPr>
              <a:t>模信号和共模信号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860206"/>
              </p:ext>
            </p:extLst>
          </p:nvPr>
        </p:nvGraphicFramePr>
        <p:xfrm>
          <a:off x="4391980" y="2841016"/>
          <a:ext cx="4602425" cy="307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5" name="Picture" r:id="rId3" imgW="2707309" imgH="1807212" progId="Word.Picture.8">
                  <p:embed/>
                </p:oleObj>
              </mc:Choice>
              <mc:Fallback>
                <p:oleObj name="Picture" r:id="rId3" imgW="2707309" imgH="1807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980" y="2841016"/>
                        <a:ext cx="4602425" cy="3072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76263" y="1268760"/>
            <a:ext cx="3280728" cy="1408448"/>
            <a:chOff x="576263" y="1268760"/>
            <a:chExt cx="3280728" cy="1408448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576263" y="1268760"/>
              <a:ext cx="2232248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差模电压增益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4125375"/>
                </p:ext>
              </p:extLst>
            </p:nvPr>
          </p:nvGraphicFramePr>
          <p:xfrm>
            <a:off x="1367951" y="1788728"/>
            <a:ext cx="2489040" cy="888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6" name="Equation" r:id="rId5" imgW="1244520" imgH="444240" progId="Equation.DSMT4">
                    <p:embed/>
                  </p:oleObj>
                </mc:Choice>
                <mc:Fallback>
                  <p:oleObj name="Equation" r:id="rId5" imgW="12445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951" y="1788728"/>
                          <a:ext cx="2489040" cy="888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76263" y="4843275"/>
            <a:ext cx="2987625" cy="1197322"/>
            <a:chOff x="576263" y="2744924"/>
            <a:chExt cx="2987625" cy="1197322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576263" y="2744924"/>
              <a:ext cx="2232248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共模电压增益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1723047"/>
                </p:ext>
              </p:extLst>
            </p:nvPr>
          </p:nvGraphicFramePr>
          <p:xfrm>
            <a:off x="2370088" y="3053246"/>
            <a:ext cx="11938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7" name="Equation" r:id="rId7" imgW="596880" imgH="444240" progId="Equation.DSMT4">
                    <p:embed/>
                  </p:oleObj>
                </mc:Choice>
                <mc:Fallback>
                  <p:oleObj name="Equation" r:id="rId7" imgW="5968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088" y="3053246"/>
                          <a:ext cx="1193800" cy="889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79446"/>
              </p:ext>
            </p:extLst>
          </p:nvPr>
        </p:nvGraphicFramePr>
        <p:xfrm>
          <a:off x="6809184" y="5157192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8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184" y="5157192"/>
                        <a:ext cx="1219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6480212" y="4833156"/>
            <a:ext cx="432048" cy="488222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66198" y="836712"/>
            <a:ext cx="3651870" cy="1706563"/>
            <a:chOff x="1064146" y="4492570"/>
            <a:chExt cx="3651870" cy="1706563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750410"/>
                </p:ext>
              </p:extLst>
            </p:nvPr>
          </p:nvGraphicFramePr>
          <p:xfrm>
            <a:off x="1064146" y="4492570"/>
            <a:ext cx="3651870" cy="1600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9" name="Picture" r:id="rId11" imgW="1825935" imgH="800363" progId="Word.Picture.8">
                    <p:embed/>
                  </p:oleObj>
                </mc:Choice>
                <mc:Fallback>
                  <p:oleObj name="Picture" r:id="rId11" imgW="1825935" imgH="800363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146" y="4492570"/>
                          <a:ext cx="3651870" cy="1600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634977" y="5663602"/>
              <a:ext cx="1180939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仅差模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5050" y="3086974"/>
            <a:ext cx="3290076" cy="1602166"/>
            <a:chOff x="5148064" y="4509120"/>
            <a:chExt cx="3290076" cy="1602166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170344"/>
                </p:ext>
              </p:extLst>
            </p:nvPr>
          </p:nvGraphicFramePr>
          <p:xfrm>
            <a:off x="5148064" y="4509120"/>
            <a:ext cx="3290076" cy="1602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90" name="Picture" r:id="rId13" imgW="1645038" imgH="801083" progId="Word.Picture.8">
                    <p:embed/>
                  </p:oleObj>
                </mc:Choice>
                <mc:Fallback>
                  <p:oleObj name="Picture" r:id="rId13" imgW="1645038" imgH="801083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4509120"/>
                          <a:ext cx="3290076" cy="1602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6336196" y="5588290"/>
              <a:ext cx="1180939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仅共模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6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6263" y="749648"/>
            <a:ext cx="604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CC0000"/>
                </a:solidFill>
              </a:rPr>
              <a:t>5.  </a:t>
            </a:r>
            <a:r>
              <a:rPr lang="zh-CN" altLang="en-US" dirty="0" smtClean="0">
                <a:solidFill>
                  <a:srgbClr val="CC0000"/>
                </a:solidFill>
              </a:rPr>
              <a:t>差</a:t>
            </a:r>
            <a:r>
              <a:rPr lang="zh-CN" altLang="en-US" dirty="0">
                <a:solidFill>
                  <a:srgbClr val="CC0000"/>
                </a:solidFill>
              </a:rPr>
              <a:t>模信号和共模信号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76263" y="1268760"/>
            <a:ext cx="3280728" cy="1408448"/>
            <a:chOff x="576263" y="1268760"/>
            <a:chExt cx="3280728" cy="1408448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576263" y="1268760"/>
              <a:ext cx="2232248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差模电压增益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3970028"/>
                </p:ext>
              </p:extLst>
            </p:nvPr>
          </p:nvGraphicFramePr>
          <p:xfrm>
            <a:off x="1367951" y="1788728"/>
            <a:ext cx="2489040" cy="888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7" name="Equation" r:id="rId3" imgW="1244520" imgH="444240" progId="Equation.DSMT4">
                    <p:embed/>
                  </p:oleObj>
                </mc:Choice>
                <mc:Fallback>
                  <p:oleObj name="Equation" r:id="rId3" imgW="12445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951" y="1788728"/>
                          <a:ext cx="2489040" cy="888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76263" y="4843275"/>
            <a:ext cx="2987625" cy="1197322"/>
            <a:chOff x="576263" y="2744924"/>
            <a:chExt cx="2987625" cy="1197322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576263" y="2744924"/>
              <a:ext cx="2232248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共模电压增益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6972405"/>
                </p:ext>
              </p:extLst>
            </p:nvPr>
          </p:nvGraphicFramePr>
          <p:xfrm>
            <a:off x="2370088" y="3053246"/>
            <a:ext cx="11938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8" name="Equation" r:id="rId5" imgW="596880" imgH="444240" progId="Equation.DSMT4">
                    <p:embed/>
                  </p:oleObj>
                </mc:Choice>
                <mc:Fallback>
                  <p:oleObj name="Equation" r:id="rId5" imgW="5968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088" y="3053246"/>
                          <a:ext cx="1193800" cy="889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066198" y="836712"/>
            <a:ext cx="3651870" cy="1706563"/>
            <a:chOff x="1064146" y="4492570"/>
            <a:chExt cx="3651870" cy="170656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6813651"/>
                </p:ext>
              </p:extLst>
            </p:nvPr>
          </p:nvGraphicFramePr>
          <p:xfrm>
            <a:off x="1064146" y="4492570"/>
            <a:ext cx="3651870" cy="1600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9" name="Picture" r:id="rId7" imgW="1825935" imgH="800363" progId="Word.Picture.8">
                    <p:embed/>
                  </p:oleObj>
                </mc:Choice>
                <mc:Fallback>
                  <p:oleObj name="Picture" r:id="rId7" imgW="1825935" imgH="800363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146" y="4492570"/>
                          <a:ext cx="3651870" cy="1600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634977" y="5663602"/>
              <a:ext cx="1180939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仅差模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5050" y="3086974"/>
            <a:ext cx="3290076" cy="1602166"/>
            <a:chOff x="5148064" y="4509120"/>
            <a:chExt cx="3290076" cy="1602166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832246"/>
                </p:ext>
              </p:extLst>
            </p:nvPr>
          </p:nvGraphicFramePr>
          <p:xfrm>
            <a:off x="5148064" y="4509120"/>
            <a:ext cx="3290076" cy="1602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0" name="Picture" r:id="rId9" imgW="1645038" imgH="801083" progId="Word.Picture.8">
                    <p:embed/>
                  </p:oleObj>
                </mc:Choice>
                <mc:Fallback>
                  <p:oleObj name="Picture" r:id="rId9" imgW="1645038" imgH="801083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4509120"/>
                          <a:ext cx="3290076" cy="1602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336196" y="5588290"/>
              <a:ext cx="1180939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仅共模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354951"/>
              </p:ext>
            </p:extLst>
          </p:nvPr>
        </p:nvGraphicFramePr>
        <p:xfrm>
          <a:off x="4772250" y="2634577"/>
          <a:ext cx="4012218" cy="178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1" name="Picture" r:id="rId11" imgW="2006109" imgH="890453" progId="Word.Picture.8">
                  <p:embed/>
                </p:oleObj>
              </mc:Choice>
              <mc:Fallback>
                <p:oleObj name="Picture" r:id="rId11" imgW="2006109" imgH="89045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250" y="2634577"/>
                        <a:ext cx="4012218" cy="1780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4602336" y="4390177"/>
            <a:ext cx="3998739" cy="945530"/>
            <a:chOff x="576263" y="3848815"/>
            <a:chExt cx="3998739" cy="945530"/>
          </a:xfrm>
        </p:grpSpPr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576263" y="3848815"/>
              <a:ext cx="2232248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输出电压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7184439"/>
                </p:ext>
              </p:extLst>
            </p:nvPr>
          </p:nvGraphicFramePr>
          <p:xfrm>
            <a:off x="2136602" y="3879945"/>
            <a:ext cx="2438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2" name="Equation" r:id="rId13" imgW="1218960" imgH="457200" progId="Equation.DSMT4">
                    <p:embed/>
                  </p:oleObj>
                </mc:Choice>
                <mc:Fallback>
                  <p:oleObj name="Equation" r:id="rId13" imgW="1218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602" y="3879945"/>
                          <a:ext cx="24384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4602336" y="5388229"/>
            <a:ext cx="3482268" cy="965200"/>
            <a:chOff x="576263" y="4876068"/>
            <a:chExt cx="3482268" cy="965200"/>
          </a:xfrm>
        </p:grpSpPr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76263" y="5065918"/>
              <a:ext cx="2232248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共模抑制比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458405"/>
                </p:ext>
              </p:extLst>
            </p:nvPr>
          </p:nvGraphicFramePr>
          <p:xfrm>
            <a:off x="2382131" y="4876068"/>
            <a:ext cx="1676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3" name="Equation" r:id="rId15" imgW="838080" imgH="482400" progId="Equation.DSMT4">
                    <p:embed/>
                  </p:oleObj>
                </mc:Choice>
                <mc:Fallback>
                  <p:oleObj name="Equation" r:id="rId15" imgW="8380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131" y="4876068"/>
                          <a:ext cx="1676400" cy="965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992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6263" y="749648"/>
            <a:ext cx="604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CC0000"/>
                </a:solidFill>
              </a:rPr>
              <a:t>5.  </a:t>
            </a:r>
            <a:r>
              <a:rPr lang="zh-CN" altLang="en-US" dirty="0" smtClean="0">
                <a:solidFill>
                  <a:srgbClr val="CC0000"/>
                </a:solidFill>
              </a:rPr>
              <a:t>差</a:t>
            </a:r>
            <a:r>
              <a:rPr lang="zh-CN" altLang="en-US" dirty="0">
                <a:solidFill>
                  <a:srgbClr val="CC0000"/>
                </a:solidFill>
              </a:rPr>
              <a:t>模信号和共模信号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770654"/>
              </p:ext>
            </p:extLst>
          </p:nvPr>
        </p:nvGraphicFramePr>
        <p:xfrm>
          <a:off x="4772250" y="836712"/>
          <a:ext cx="4012218" cy="178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8" name="Picture" r:id="rId3" imgW="2006109" imgH="890453" progId="Word.Picture.8">
                  <p:embed/>
                </p:oleObj>
              </mc:Choice>
              <mc:Fallback>
                <p:oleObj name="Picture" r:id="rId3" imgW="2006109" imgH="89045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250" y="836712"/>
                        <a:ext cx="4012218" cy="1780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660295"/>
              </p:ext>
            </p:extLst>
          </p:nvPr>
        </p:nvGraphicFramePr>
        <p:xfrm>
          <a:off x="1079606" y="1423638"/>
          <a:ext cx="246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9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06" y="1423638"/>
                        <a:ext cx="246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914835"/>
              </p:ext>
            </p:extLst>
          </p:nvPr>
        </p:nvGraphicFramePr>
        <p:xfrm>
          <a:off x="1337662" y="2060848"/>
          <a:ext cx="1676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0" name="Equation" r:id="rId7" imgW="838080" imgH="482400" progId="Equation.DSMT4">
                  <p:embed/>
                </p:oleObj>
              </mc:Choice>
              <mc:Fallback>
                <p:oleObj name="Equation" r:id="rId7" imgW="838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662" y="2060848"/>
                        <a:ext cx="1676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418538"/>
              </p:ext>
            </p:extLst>
          </p:nvPr>
        </p:nvGraphicFramePr>
        <p:xfrm>
          <a:off x="4391980" y="2841016"/>
          <a:ext cx="4602425" cy="307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1" name="Picture" r:id="rId9" imgW="2707309" imgH="1807212" progId="Word.Picture.8">
                  <p:embed/>
                </p:oleObj>
              </mc:Choice>
              <mc:Fallback>
                <p:oleObj name="Picture" r:id="rId9" imgW="2707309" imgH="1807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980" y="2841016"/>
                        <a:ext cx="4602425" cy="3072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463608"/>
              </p:ext>
            </p:extLst>
          </p:nvPr>
        </p:nvGraphicFramePr>
        <p:xfrm>
          <a:off x="6809184" y="5157192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2" name="Equation" r:id="rId11" imgW="609480" imgH="228600" progId="Equation.DSMT4">
                  <p:embed/>
                </p:oleObj>
              </mc:Choice>
              <mc:Fallback>
                <p:oleObj name="Equation" r:id="rId11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184" y="5157192"/>
                        <a:ext cx="1219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6480212" y="4833156"/>
            <a:ext cx="432048" cy="488222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781814" y="3199506"/>
            <a:ext cx="2232248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理想运放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79405"/>
              </p:ext>
            </p:extLst>
          </p:nvPr>
        </p:nvGraphicFramePr>
        <p:xfrm>
          <a:off x="1500188" y="38242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3" name="Equation" r:id="rId13" imgW="482400" imgH="228600" progId="Equation.DSMT4">
                  <p:embed/>
                </p:oleObj>
              </mc:Choice>
              <mc:Fallback>
                <p:oleObj name="Equation" r:id="rId13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824288"/>
                        <a:ext cx="96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95763"/>
              </p:ext>
            </p:extLst>
          </p:nvPr>
        </p:nvGraphicFramePr>
        <p:xfrm>
          <a:off x="1462088" y="4378994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4" name="Equation" r:id="rId15" imgW="660240" imgH="228600" progId="Equation.DSMT4">
                  <p:embed/>
                </p:oleObj>
              </mc:Choice>
              <mc:Fallback>
                <p:oleObj name="Equation" r:id="rId15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378994"/>
                        <a:ext cx="132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111404"/>
              </p:ext>
            </p:extLst>
          </p:nvPr>
        </p:nvGraphicFramePr>
        <p:xfrm>
          <a:off x="1462088" y="4933699"/>
          <a:ext cx="180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5" name="Equation" r:id="rId17" imgW="901440" imgH="228600" progId="Equation.DSMT4">
                  <p:embed/>
                </p:oleObj>
              </mc:Choice>
              <mc:Fallback>
                <p:oleObj name="Equation" r:id="rId17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933699"/>
                        <a:ext cx="180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7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188" y="1304925"/>
            <a:ext cx="8532812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2.1 </a:t>
            </a:r>
            <a:r>
              <a:rPr lang="zh-CN" altLang="en-US" sz="3200" dirty="0" smtClean="0"/>
              <a:t>集成电路运算放大器</a:t>
            </a:r>
            <a:endParaRPr lang="zh-CN" altLang="en-US" sz="3200" dirty="0"/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2.2 </a:t>
            </a:r>
            <a:r>
              <a:rPr lang="zh-CN" altLang="en-US" sz="3200" dirty="0">
                <a:solidFill>
                  <a:schemeClr val="accent2"/>
                </a:solidFill>
              </a:rPr>
              <a:t>理想运算放大器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2.3 </a:t>
            </a:r>
            <a:r>
              <a:rPr lang="zh-CN" altLang="en-US" sz="3200" dirty="0" smtClean="0"/>
              <a:t>基本线性运放电路</a:t>
            </a:r>
            <a:endParaRPr lang="zh-CN" altLang="en-US" sz="3200" dirty="0"/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 </a:t>
            </a:r>
            <a:r>
              <a:rPr lang="zh-CN" altLang="en-US" sz="3200" dirty="0"/>
              <a:t>同相输入和反相输入放大电路的其他应用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</a:rPr>
              <a:t>2  </a:t>
            </a:r>
            <a:r>
              <a:rPr lang="zh-CN" altLang="en-US" sz="3600" dirty="0" smtClean="0">
                <a:solidFill>
                  <a:srgbClr val="000099"/>
                </a:solidFill>
              </a:rPr>
              <a:t>运算放大器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395288" y="781397"/>
            <a:ext cx="42402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 smtClean="0">
                <a:solidFill>
                  <a:schemeClr val="accent2"/>
                </a:solidFill>
              </a:rPr>
              <a:t>1. </a:t>
            </a:r>
            <a:r>
              <a:rPr kumimoji="1" lang="zh-CN" altLang="en-US" dirty="0">
                <a:solidFill>
                  <a:schemeClr val="accent2"/>
                </a:solidFill>
              </a:rPr>
              <a:t>理想运算放大器的参数</a:t>
            </a:r>
            <a:r>
              <a:rPr kumimoji="1" lang="zh-CN" altLang="en-US" dirty="0"/>
              <a:t>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2875" y="1313209"/>
            <a:ext cx="616585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）开环电压增益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i="1" baseline="-25000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400">
                <a:latin typeface="Times New Roman" panose="02020603050405020304" pitchFamily="18" charset="0"/>
              </a:rPr>
              <a:t>→∞</a:t>
            </a: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）输入电阻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</a:rPr>
              <a:t>＝∞；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</a:rPr>
              <a:t>）输出电阻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</a:rPr>
              <a:t>）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开环带宽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BW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→∞</a:t>
            </a: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5</a:t>
            </a:r>
            <a:r>
              <a:rPr kumimoji="1" lang="zh-CN" altLang="en-US" sz="2400">
                <a:latin typeface="Times New Roman" panose="02020603050405020304" pitchFamily="18" charset="0"/>
              </a:rPr>
              <a:t>）当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</a:rPr>
              <a:t>时，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Ｏ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3" name="Rectangle 3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06413" y="4137372"/>
            <a:ext cx="7808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ea typeface="仿宋_GB2312"/>
                <a:cs typeface="仿宋_GB2312"/>
              </a:rPr>
              <a:t>若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V</a:t>
            </a:r>
            <a:r>
              <a:rPr lang="zh-CN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&lt;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V</a:t>
            </a:r>
            <a:r>
              <a:rPr lang="zh-CN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＋       </a:t>
            </a:r>
            <a:r>
              <a:rPr lang="zh-CN" altLang="en-US" sz="2400" dirty="0"/>
              <a:t>有  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o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＝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kumimoji="1" lang="en-US" altLang="zh-CN" sz="2400" i="1" baseline="-30000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o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(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)</a:t>
            </a:r>
            <a:r>
              <a:rPr lang="zh-CN" altLang="en-US" sz="2400" dirty="0"/>
              <a:t> </a:t>
            </a:r>
            <a:br>
              <a:rPr lang="zh-CN" altLang="en-US" sz="2400" dirty="0"/>
            </a:br>
            <a:r>
              <a:rPr lang="zh-CN" altLang="en-US" sz="2400" dirty="0"/>
              <a:t>        则  </a:t>
            </a:r>
            <a:r>
              <a:rPr lang="zh-CN" altLang="en-US" sz="2400" dirty="0">
                <a:ea typeface="华康简宋"/>
                <a:cs typeface="华康简宋"/>
              </a:rPr>
              <a:t>（</a:t>
            </a:r>
            <a:r>
              <a:rPr lang="en-US" altLang="zh-CN" sz="2400" i="1" dirty="0" err="1"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ea typeface="华康简宋"/>
                <a:cs typeface="华康简宋"/>
              </a:rPr>
              <a:t>P</a:t>
            </a:r>
            <a:r>
              <a:rPr lang="zh-CN" altLang="en-US" sz="2400" dirty="0"/>
              <a:t>－</a:t>
            </a:r>
            <a:r>
              <a:rPr lang="en-US" altLang="zh-CN" sz="2400" i="1" dirty="0" err="1"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ea typeface="华康简宋"/>
                <a:cs typeface="华康简宋"/>
              </a:rPr>
              <a:t>N</a:t>
            </a:r>
            <a:r>
              <a:rPr lang="zh-CN" altLang="en-US" sz="2400" dirty="0">
                <a:ea typeface="华康简宋"/>
                <a:cs typeface="华康简宋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Times New Roman" panose="02020603050405020304" pitchFamily="18" charset="0"/>
              </a:rPr>
              <a:t>o</a:t>
            </a:r>
            <a:r>
              <a:rPr lang="en-US" altLang="zh-CN" sz="2400" baseline="-30000" dirty="0">
                <a:solidFill>
                  <a:srgbClr val="000000"/>
                </a:solidFill>
                <a:ea typeface="华康简宋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/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ea typeface="华康简宋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ea typeface="华康简宋"/>
                <a:cs typeface="Times New Roman" panose="02020603050405020304" pitchFamily="18" charset="0"/>
              </a:rPr>
              <a:t>即    </a:t>
            </a:r>
            <a:r>
              <a:rPr lang="en-US" altLang="zh-CN" sz="2400" i="1" dirty="0" err="1" smtClean="0">
                <a:latin typeface="Book Antiqua" panose="02040602050305030304" pitchFamily="18" charset="0"/>
                <a:ea typeface="华康简宋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 smtClean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 smtClean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i="1" dirty="0" err="1" smtClean="0">
                <a:latin typeface="Book Antiqua" panose="02040602050305030304" pitchFamily="18" charset="0"/>
                <a:ea typeface="华康简宋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 smtClean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ea typeface="华康简宋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虚短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4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79425" y="5369272"/>
            <a:ext cx="83121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输入电阻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400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的阻值很高， 使 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 dirty="0" err="1" smtClean="0"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华康简宋"/>
                <a:cs typeface="华康简宋"/>
              </a:rPr>
              <a:t> =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 dirty="0" err="1" smtClean="0"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lang="en-US" altLang="zh-CN" sz="2400" baseline="-30000" dirty="0" smtClean="0">
                <a:latin typeface="Times New Roman" panose="02020603050405020304" pitchFamily="18" charset="0"/>
                <a:ea typeface="华康简宋"/>
                <a:cs typeface="华康简宋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康简宋"/>
                <a:cs typeface="华康简宋"/>
              </a:rPr>
              <a:t>=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(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kumimoji="1"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)/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4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康简宋"/>
                <a:cs typeface="华康简宋"/>
              </a:rPr>
              <a:t>≈ 0  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381444"/>
              </p:ext>
            </p:extLst>
          </p:nvPr>
        </p:nvGraphicFramePr>
        <p:xfrm>
          <a:off x="4303713" y="1196752"/>
          <a:ext cx="4768850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0" name="Picture" r:id="rId4" imgW="2980639" imgH="1907032" progId="Word.Picture.8">
                  <p:embed/>
                </p:oleObj>
              </mc:Choice>
              <mc:Fallback>
                <p:oleObj name="Picture" r:id="rId4" imgW="2980639" imgH="190703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1196752"/>
                        <a:ext cx="4768850" cy="305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 smtClean="0">
                <a:solidFill>
                  <a:srgbClr val="000099"/>
                </a:solidFill>
              </a:rPr>
              <a:t>2.2  </a:t>
            </a:r>
            <a:r>
              <a:rPr lang="zh-CN" altLang="en-US" sz="3600" dirty="0" smtClean="0">
                <a:solidFill>
                  <a:srgbClr val="000099"/>
                </a:solidFill>
              </a:rPr>
              <a:t>理想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33457"/>
              </p:ext>
            </p:extLst>
          </p:nvPr>
        </p:nvGraphicFramePr>
        <p:xfrm>
          <a:off x="467544" y="1492586"/>
          <a:ext cx="3520440" cy="31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4" name="Picture" r:id="rId3" imgW="2346960" imgH="2107033" progId="Word.Picture.8">
                  <p:embed/>
                </p:oleObj>
              </mc:Choice>
              <mc:Fallback>
                <p:oleObj name="Picture" r:id="rId3" imgW="2346960" imgH="2107033" progId="Word.Picture.8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92586"/>
                        <a:ext cx="3520440" cy="31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对象 4"/>
          <p:cNvGraphicFramePr>
            <a:graphicFrameLocks noChangeAspect="1"/>
          </p:cNvGraphicFramePr>
          <p:nvPr/>
        </p:nvGraphicFramePr>
        <p:xfrm>
          <a:off x="4303713" y="1196975"/>
          <a:ext cx="4768850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5" name="Picture" r:id="rId5" imgW="2980639" imgH="1907032" progId="Word.Picture.8">
                  <p:embed/>
                </p:oleObj>
              </mc:Choice>
              <mc:Fallback>
                <p:oleObj name="Picture" r:id="rId5" imgW="2980639" imgH="190703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1196975"/>
                        <a:ext cx="4768850" cy="305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4356100" y="4292600"/>
            <a:ext cx="3741738" cy="1016000"/>
          </a:xfrm>
          <a:prstGeom prst="rect">
            <a:avLst/>
          </a:prstGeom>
          <a:solidFill>
            <a:srgbClr val="CCFFCC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特别注意：</a:t>
            </a:r>
            <a:endParaRPr lang="en-US" altLang="zh-CN" sz="24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en-US" altLang="zh-CN" sz="2400" i="1" dirty="0">
                <a:solidFill>
                  <a:schemeClr val="accent2"/>
                </a:solidFill>
                <a:latin typeface="宋体" panose="02010600030101010101" pitchFamily="2" charset="-122"/>
                <a:ea typeface="华康简宋"/>
                <a:cs typeface="华康简宋"/>
              </a:rPr>
              <a:t> </a:t>
            </a:r>
            <a:r>
              <a:rPr lang="zh-CN" altLang="en-US" sz="2400" i="1" dirty="0">
                <a:solidFill>
                  <a:schemeClr val="accent2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   </a:t>
            </a:r>
            <a:r>
              <a:rPr lang="en-US" altLang="zh-CN" sz="2400" i="1" dirty="0" err="1" smtClean="0">
                <a:solidFill>
                  <a:schemeClr val="accent2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lang="en-US" altLang="zh-CN" sz="2400" baseline="-30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≈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accent2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，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    </a:t>
            </a:r>
            <a:r>
              <a:rPr lang="en-US" altLang="zh-CN" sz="2400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 dirty="0" err="1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≈ 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、</a:t>
            </a:r>
            <a:r>
              <a:rPr lang="en-US" altLang="zh-CN" sz="2400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 dirty="0" err="1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≈ 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95288" y="781216"/>
            <a:ext cx="5141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 smtClean="0">
                <a:solidFill>
                  <a:schemeClr val="accent2"/>
                </a:solidFill>
              </a:rPr>
              <a:t>2. </a:t>
            </a:r>
            <a:r>
              <a:rPr kumimoji="1" lang="zh-CN" altLang="en-US" dirty="0">
                <a:solidFill>
                  <a:schemeClr val="accent2"/>
                </a:solidFill>
              </a:rPr>
              <a:t>理想运算放大器的传输特性</a:t>
            </a:r>
            <a:r>
              <a:rPr kumimoji="1" lang="zh-CN" altLang="en-US" dirty="0"/>
              <a:t> 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11175" y="5400675"/>
            <a:ext cx="8056563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“</a:t>
            </a:r>
            <a:r>
              <a:rPr kumimoji="1" lang="zh-CN" altLang="en-US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虚短”和“虚断”是用来分析各种运放线性应用电路的有力法则，必须熟练掌握。</a:t>
            </a:r>
          </a:p>
        </p:txBody>
      </p:sp>
      <p:sp>
        <p:nvSpPr>
          <p:cNvPr id="17415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 smtClean="0">
                <a:solidFill>
                  <a:srgbClr val="000099"/>
                </a:solidFill>
              </a:rPr>
              <a:t>2.2  </a:t>
            </a:r>
            <a:r>
              <a:rPr lang="zh-CN" altLang="en-US" sz="3600" dirty="0" smtClean="0">
                <a:solidFill>
                  <a:srgbClr val="000099"/>
                </a:solidFill>
              </a:rPr>
              <a:t>理想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304925"/>
            <a:ext cx="8532812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2.1 </a:t>
            </a:r>
            <a:r>
              <a:rPr lang="zh-CN" altLang="en-US" sz="3200" dirty="0" smtClean="0"/>
              <a:t>集成电路运算放大器</a:t>
            </a:r>
            <a:endParaRPr lang="zh-CN" altLang="en-US" sz="3200" dirty="0"/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2.2 </a:t>
            </a:r>
            <a:r>
              <a:rPr lang="zh-CN" altLang="en-US" sz="3200" dirty="0"/>
              <a:t>理想运算放大器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2.3 </a:t>
            </a:r>
            <a:r>
              <a:rPr lang="zh-CN" altLang="en-US" sz="3200" dirty="0">
                <a:solidFill>
                  <a:schemeClr val="accent2"/>
                </a:solidFill>
              </a:rPr>
              <a:t>基本线性运放电路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 </a:t>
            </a:r>
            <a:r>
              <a:rPr lang="zh-CN" altLang="en-US" sz="3200" dirty="0"/>
              <a:t>同相输入和反相输入放大电路的其他应用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</a:rPr>
              <a:t>2  </a:t>
            </a:r>
            <a:r>
              <a:rPr lang="zh-CN" altLang="en-US" sz="3600" dirty="0" smtClean="0">
                <a:solidFill>
                  <a:srgbClr val="000099"/>
                </a:solidFill>
              </a:rPr>
              <a:t>运算放大器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116013" y="1546225"/>
            <a:ext cx="5184775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>
                <a:solidFill>
                  <a:schemeClr val="accent2"/>
                </a:solidFill>
              </a:rPr>
              <a:t>2.3.1 </a:t>
            </a:r>
            <a:r>
              <a:rPr lang="zh-CN" altLang="en-US" sz="3200" dirty="0">
                <a:solidFill>
                  <a:schemeClr val="accent2"/>
                </a:solidFill>
              </a:rPr>
              <a:t>同相放大电路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2.3.2 </a:t>
            </a:r>
            <a:r>
              <a:rPr lang="zh-CN" altLang="en-US" sz="3200" dirty="0"/>
              <a:t>反相放大电路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655676" y="36041"/>
            <a:ext cx="5461000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 smtClean="0">
                <a:solidFill>
                  <a:srgbClr val="0000CC"/>
                </a:solidFill>
              </a:rPr>
              <a:t>2.3  </a:t>
            </a:r>
            <a:r>
              <a:rPr lang="zh-CN" altLang="en-US" sz="3600" dirty="0" smtClean="0">
                <a:solidFill>
                  <a:srgbClr val="0000CC"/>
                </a:solidFill>
              </a:rPr>
              <a:t>基本</a:t>
            </a:r>
            <a:r>
              <a:rPr lang="zh-CN" altLang="en-US" sz="3600" dirty="0">
                <a:solidFill>
                  <a:srgbClr val="0000CC"/>
                </a:solidFill>
              </a:rPr>
              <a:t>线性运放电路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58"/>
          <p:cNvGraphicFramePr>
            <a:graphicFrameLocks noChangeAspect="1"/>
          </p:cNvGraphicFramePr>
          <p:nvPr/>
        </p:nvGraphicFramePr>
        <p:xfrm>
          <a:off x="4070350" y="1484313"/>
          <a:ext cx="4822825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0" name="图片" r:id="rId3" imgW="2408364" imgH="1153652" progId="Word.Picture.8">
                  <p:embed/>
                </p:oleObj>
              </mc:Choice>
              <mc:Fallback>
                <p:oleObj name="图片" r:id="rId3" imgW="2408364" imgH="115365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1484313"/>
                        <a:ext cx="4822825" cy="230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8"/>
          <p:cNvSpPr>
            <a:spLocks noChangeArrowheads="1"/>
          </p:cNvSpPr>
          <p:nvPr/>
        </p:nvSpPr>
        <p:spPr bwMode="auto">
          <a:xfrm>
            <a:off x="647700" y="765175"/>
            <a:ext cx="76327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能采用以下形式对信号进行线性放大吗？为什么？</a:t>
            </a:r>
          </a:p>
        </p:txBody>
      </p:sp>
      <p:pic>
        <p:nvPicPr>
          <p:cNvPr id="5" name="Picture 51" descr="未标题-2 拷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3360737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2"/>
          <p:cNvGraphicFramePr>
            <a:graphicFrameLocks noChangeAspect="1"/>
          </p:cNvGraphicFramePr>
          <p:nvPr/>
        </p:nvGraphicFramePr>
        <p:xfrm>
          <a:off x="5413375" y="4005263"/>
          <a:ext cx="2590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1" name="公式" r:id="rId6" imgW="1294838" imgH="444307" progId="Equation.3">
                  <p:embed/>
                </p:oleObj>
              </mc:Choice>
              <mc:Fallback>
                <p:oleObj name="公式" r:id="rId6" imgW="129483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4005263"/>
                        <a:ext cx="2590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3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995738" y="4149725"/>
            <a:ext cx="18430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线性区</a:t>
            </a:r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684213" y="5013325"/>
            <a:ext cx="7812087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理论上可以，实际上很难。</a:t>
            </a:r>
          </a:p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要求输入信号非常小，且此时运放的带宽也很窄。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9275" y="836712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1.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集成电路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运算放大器简介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916832"/>
            <a:ext cx="8376502" cy="289790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96" y="4590509"/>
            <a:ext cx="1657581" cy="1800476"/>
          </a:xfrm>
          <a:prstGeom prst="rect">
            <a:avLst/>
          </a:prstGeom>
        </p:spPr>
      </p:pic>
      <p:sp>
        <p:nvSpPr>
          <p:cNvPr id="6" name="Rectangle 7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7564" y="1410460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内部结构框图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Rectangle 7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8292" y="5259915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一种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双列直插封装外形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8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647700" y="882352"/>
            <a:ext cx="76327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实际应用中，线性放大时都需要引入负反馈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173129"/>
              </p:ext>
            </p:extLst>
          </p:nvPr>
        </p:nvGraphicFramePr>
        <p:xfrm>
          <a:off x="1368425" y="3860006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1" name="公式" r:id="rId3" imgW="965200" imgH="228600" progId="Equation.3">
                  <p:embed/>
                </p:oleObj>
              </mc:Choice>
              <mc:Fallback>
                <p:oleObj name="公式" r:id="rId3" imgW="96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860006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84213" y="3788569"/>
            <a:ext cx="7191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使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4608513" y="2241550"/>
          <a:ext cx="4357687" cy="30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2" name="图片" r:id="rId6" imgW="2417720" imgH="1716778" progId="Word.Picture.8">
                  <p:embed/>
                </p:oleObj>
              </mc:Choice>
              <mc:Fallback>
                <p:oleObj name="图片" r:id="rId6" imgW="2417720" imgH="17167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241550"/>
                        <a:ext cx="4357687" cy="308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84213" y="1458615"/>
            <a:ext cx="8064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反馈：将输出量（电压或电流）送回到输入的过程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7127875" y="4797425"/>
            <a:ext cx="1357313" cy="403225"/>
          </a:xfrm>
          <a:prstGeom prst="wedgeRoundRectCallout">
            <a:avLst>
              <a:gd name="adj1" fmla="val -36903"/>
              <a:gd name="adj2" fmla="val -206694"/>
              <a:gd name="adj3" fmla="val 16667"/>
            </a:avLst>
          </a:prstGeom>
          <a:solidFill>
            <a:srgbClr val="CC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反馈通路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84213" y="2132856"/>
            <a:ext cx="3743325" cy="153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ts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负反馈：反馈到输入的信号将减小原来加到放大器输入端的信号</a:t>
            </a:r>
          </a:p>
        </p:txBody>
      </p:sp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30701"/>
              </p:ext>
            </p:extLst>
          </p:nvPr>
        </p:nvGraphicFramePr>
        <p:xfrm>
          <a:off x="2381250" y="4293394"/>
          <a:ext cx="203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3" name="公式" r:id="rId8" imgW="1015559" imgH="444307" progId="Equation.3">
                  <p:embed/>
                </p:oleObj>
              </mc:Choice>
              <mc:Fallback>
                <p:oleObj name="公式" r:id="rId8" imgW="101555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93394"/>
                        <a:ext cx="203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84213" y="4437856"/>
            <a:ext cx="18430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容易满足</a:t>
            </a:r>
          </a:p>
        </p:txBody>
      </p:sp>
      <p:sp>
        <p:nvSpPr>
          <p:cNvPr id="12" name="Rectangle 2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9138" y="5203031"/>
            <a:ext cx="30241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运放工作在线性区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/>
      <p:bldP spid="8" grpId="0" animBg="1"/>
      <p:bldP spid="9" grpId="0"/>
      <p:bldP spid="11" grpId="0" autoUpdateAnimBg="0"/>
      <p:bldP spid="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48224"/>
              </p:ext>
            </p:extLst>
          </p:nvPr>
        </p:nvGraphicFramePr>
        <p:xfrm>
          <a:off x="3468688" y="2960948"/>
          <a:ext cx="2581656" cy="231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4" name="Picture" r:id="rId3" imgW="2346960" imgH="2107033" progId="Word.Picture.8">
                  <p:embed/>
                </p:oleObj>
              </mc:Choice>
              <mc:Fallback>
                <p:oleObj name="Picture" r:id="rId3" imgW="2346960" imgH="210703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2960948"/>
                        <a:ext cx="2581656" cy="2317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47700" y="728663"/>
            <a:ext cx="7885113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</a:t>
            </a:r>
            <a:r>
              <a:rPr lang="zh-CN" altLang="en-US" sz="2400">
                <a:solidFill>
                  <a:srgbClr val="000000"/>
                </a:solidFill>
              </a:rPr>
              <a:t>由于实际运放与理想运放特性很接近，所以在工程应用时，都将实际运放当作理想运放来简化分析和设计。</a:t>
            </a:r>
          </a:p>
          <a:p>
            <a:pPr algn="just" eaLnBrk="1" hangingPunct="1">
              <a:lnSpc>
                <a:spcPct val="125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        需要特别注意，它们最大的差别是，理想运放的频带宽度是无限的，而实际运放的带宽是有限的。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576263" y="2890838"/>
            <a:ext cx="2628900" cy="3059112"/>
          </a:xfrm>
          <a:prstGeom prst="rect">
            <a:avLst/>
          </a:prstGeom>
          <a:solidFill>
            <a:srgbClr val="CCFFCC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200">
                <a:solidFill>
                  <a:schemeClr val="accent2"/>
                </a:solidFill>
                <a:latin typeface="宋体" panose="02010600030101010101" pitchFamily="2" charset="-122"/>
              </a:rPr>
              <a:t>理想特性：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i="1">
                <a:latin typeface="Times New Roman" panose="02020603050405020304" pitchFamily="18" charset="0"/>
                <a:ea typeface="华康简宋"/>
                <a:cs typeface="华康简宋"/>
              </a:rPr>
              <a:t>    </a:t>
            </a: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≈∞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    </a:t>
            </a: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o</a:t>
            </a: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≈0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    </a:t>
            </a: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kumimoji="1" lang="en-US" altLang="zh-CN" sz="2400" i="1" baseline="-30000"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o</a:t>
            </a: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→∞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    v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o</a:t>
            </a:r>
            <a:r>
              <a:rPr kumimoji="1" lang="zh-CN" altLang="en-US" sz="2400">
                <a:latin typeface="Times New Roman" panose="02020603050405020304" pitchFamily="18" charset="0"/>
                <a:ea typeface="华康简宋"/>
                <a:cs typeface="华康简宋"/>
              </a:rPr>
              <a:t>＝</a:t>
            </a:r>
            <a:r>
              <a:rPr kumimoji="1"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kumimoji="1" lang="en-US" altLang="zh-CN" sz="2400" i="1" baseline="-30000"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o</a:t>
            </a: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(</a:t>
            </a:r>
            <a:r>
              <a:rPr kumimoji="1"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</a:rPr>
              <a:t>－</a:t>
            </a:r>
            <a:r>
              <a:rPr kumimoji="1"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)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en-US" altLang="zh-CN" sz="2200" i="1">
                <a:solidFill>
                  <a:schemeClr val="accent2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    v</a:t>
            </a:r>
            <a:r>
              <a:rPr lang="en-US" altLang="zh-CN" sz="2200" baseline="-3000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lang="en-US" altLang="zh-CN" sz="220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≈</a:t>
            </a:r>
            <a:r>
              <a:rPr lang="en-US" altLang="zh-CN" sz="22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200" i="1">
                <a:solidFill>
                  <a:schemeClr val="accent2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200" baseline="-3000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lang="en-US" altLang="zh-CN" sz="2200">
                <a:solidFill>
                  <a:schemeClr val="accent2"/>
                </a:solidFill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en-US" altLang="zh-CN" sz="2200" i="1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     i</a:t>
            </a:r>
            <a:r>
              <a:rPr lang="en-US" altLang="zh-CN" sz="2200" baseline="-3000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lang="en-US" altLang="zh-CN" sz="220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≈ 0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、</a:t>
            </a:r>
            <a:r>
              <a:rPr lang="en-US" altLang="zh-CN" sz="2200" i="1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200" baseline="-3000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lang="en-US" altLang="zh-CN" sz="2200">
                <a:solidFill>
                  <a:schemeClr val="accent2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≈ 0</a:t>
            </a:r>
          </a:p>
        </p:txBody>
      </p:sp>
      <p:pic>
        <p:nvPicPr>
          <p:cNvPr id="4" name="Picture 17" descr="未标题-2 拷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781300"/>
            <a:ext cx="24257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10311"/>
              </p:ext>
            </p:extLst>
          </p:nvPr>
        </p:nvGraphicFramePr>
        <p:xfrm>
          <a:off x="4608513" y="955067"/>
          <a:ext cx="4357687" cy="30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2" name="图片" r:id="rId3" imgW="2417720" imgH="1716778" progId="Word.Picture.8">
                  <p:embed/>
                </p:oleObj>
              </mc:Choice>
              <mc:Fallback>
                <p:oleObj name="图片" r:id="rId3" imgW="2417720" imgH="17167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955067"/>
                        <a:ext cx="4357687" cy="308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38"/>
          <p:cNvSpPr>
            <a:spLocks noChangeArrowheads="1"/>
          </p:cNvSpPr>
          <p:nvPr/>
        </p:nvSpPr>
        <p:spPr bwMode="auto">
          <a:xfrm>
            <a:off x="404813" y="748692"/>
            <a:ext cx="38433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楷体_GB2312"/>
              </a:rPr>
              <a:t>指标分析</a:t>
            </a: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404813" y="1215417"/>
            <a:ext cx="4095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电压增益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657225" y="1650392"/>
            <a:ext cx="3951288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根据理想运放特性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         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≈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400">
                <a:solidFill>
                  <a:srgbClr val="FF0000"/>
                </a:solidFill>
              </a:rPr>
              <a:t>虚短</a:t>
            </a:r>
            <a:r>
              <a:rPr lang="zh-CN" altLang="en-US" sz="2400"/>
              <a:t>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华康简宋"/>
                <a:cs typeface="华康简宋"/>
              </a:rPr>
              <a:t>   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 </a:t>
            </a: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-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=0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400">
                <a:solidFill>
                  <a:srgbClr val="FF0000"/>
                </a:solidFill>
              </a:rPr>
              <a:t>虚断</a:t>
            </a:r>
            <a:r>
              <a:rPr lang="zh-CN" altLang="en-US" sz="2400"/>
              <a:t>）</a:t>
            </a:r>
          </a:p>
        </p:txBody>
      </p:sp>
      <p:graphicFrame>
        <p:nvGraphicFramePr>
          <p:cNvPr id="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427836"/>
              </p:ext>
            </p:extLst>
          </p:nvPr>
        </p:nvGraphicFramePr>
        <p:xfrm>
          <a:off x="992188" y="3649055"/>
          <a:ext cx="33210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3" name="Equation" r:id="rId5" imgW="1435100" imgH="381000" progId="Equation.3">
                  <p:embed/>
                </p:oleObj>
              </mc:Choice>
              <mc:Fallback>
                <p:oleObj name="Equation" r:id="rId5" imgW="1435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649055"/>
                        <a:ext cx="33210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647700" y="3231542"/>
            <a:ext cx="1143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所以</a:t>
            </a:r>
            <a:endParaRPr lang="zh-CN" altLang="en-US" sz="2400">
              <a:solidFill>
                <a:srgbClr val="000000"/>
              </a:solidFill>
              <a:ea typeface="华康简宋"/>
              <a:cs typeface="华康简宋"/>
            </a:endParaRPr>
          </a:p>
        </p:txBody>
      </p:sp>
      <p:graphicFrame>
        <p:nvGraphicFramePr>
          <p:cNvPr id="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2310"/>
              </p:ext>
            </p:extLst>
          </p:nvPr>
        </p:nvGraphicFramePr>
        <p:xfrm>
          <a:off x="935038" y="4638067"/>
          <a:ext cx="3552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4" name="Equation" r:id="rId7" imgW="1524000" imgH="381000" progId="Equation.3">
                  <p:embed/>
                </p:oleObj>
              </mc:Choice>
              <mc:Fallback>
                <p:oleObj name="Equation" r:id="rId7" imgW="1524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638067"/>
                        <a:ext cx="35528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1198563" y="5527067"/>
            <a:ext cx="4008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（可作为公式直接使用）</a:t>
            </a:r>
            <a:endParaRPr lang="zh-CN" altLang="en-US" sz="2400">
              <a:solidFill>
                <a:srgbClr val="FF0000"/>
              </a:solidFill>
              <a:ea typeface="华康简宋"/>
              <a:cs typeface="华康简宋"/>
            </a:endParaRPr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4716463" y="4266592"/>
            <a:ext cx="41751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为什么称为同相放大电路？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10" grpId="0" autoUpdateAnimBg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64828"/>
              </p:ext>
            </p:extLst>
          </p:nvPr>
        </p:nvGraphicFramePr>
        <p:xfrm>
          <a:off x="3671888" y="756989"/>
          <a:ext cx="5275262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3" name="图片" r:id="rId3" imgW="3512693" imgH="2670343" progId="Word.Picture.8">
                  <p:embed/>
                </p:oleObj>
              </mc:Choice>
              <mc:Fallback>
                <p:oleObj name="图片" r:id="rId3" imgW="3512693" imgH="267034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756989"/>
                        <a:ext cx="5275262" cy="400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488813"/>
              </p:ext>
            </p:extLst>
          </p:nvPr>
        </p:nvGraphicFramePr>
        <p:xfrm>
          <a:off x="660400" y="4796433"/>
          <a:ext cx="59277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4" name="公式" r:id="rId5" imgW="3289300" imgH="838200" progId="Equation.3">
                  <p:embed/>
                </p:oleObj>
              </mc:Choice>
              <mc:Fallback>
                <p:oleObj name="公式" r:id="rId5" imgW="3289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796433"/>
                        <a:ext cx="592772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14"/>
          <p:cNvSpPr>
            <a:spLocks noChangeArrowheads="1"/>
          </p:cNvSpPr>
          <p:nvPr/>
        </p:nvSpPr>
        <p:spPr bwMode="auto">
          <a:xfrm>
            <a:off x="468313" y="1269008"/>
            <a:ext cx="30956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用理想运放模型带来的误差有多少？</a:t>
            </a: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(</a:t>
            </a:r>
            <a:r>
              <a:rPr lang="zh-CN" altLang="en-US" sz="2400">
                <a:solidFill>
                  <a:srgbClr val="000000"/>
                </a:solidFill>
              </a:rPr>
              <a:t>设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=10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Ω,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=100Ω,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=1kΩ,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=49kΩ</a:t>
            </a: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)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395288" y="3756620"/>
            <a:ext cx="34464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采用实际运放模型的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电压增益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24609"/>
              </p:ext>
            </p:extLst>
          </p:nvPr>
        </p:nvGraphicFramePr>
        <p:xfrm>
          <a:off x="6615113" y="5375870"/>
          <a:ext cx="10525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5" name="公式" r:id="rId7" imgW="583693" imgH="177646" progId="Equation.3">
                  <p:embed/>
                </p:oleObj>
              </mc:Choice>
              <mc:Fallback>
                <p:oleObj name="公式" r:id="rId7" imgW="58369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5375870"/>
                        <a:ext cx="105251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38"/>
          <p:cNvSpPr>
            <a:spLocks noChangeArrowheads="1"/>
          </p:cNvSpPr>
          <p:nvPr/>
        </p:nvSpPr>
        <p:spPr bwMode="auto">
          <a:xfrm>
            <a:off x="404813" y="743806"/>
            <a:ext cx="38433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楷体_GB2312"/>
              </a:rPr>
              <a:t>指标分析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8"/>
          <p:cNvSpPr>
            <a:spLocks noChangeArrowheads="1"/>
          </p:cNvSpPr>
          <p:nvPr/>
        </p:nvSpPr>
        <p:spPr bwMode="auto">
          <a:xfrm>
            <a:off x="404813" y="741585"/>
            <a:ext cx="38433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600">
                <a:solidFill>
                  <a:srgbClr val="000000"/>
                </a:solidFill>
                <a:latin typeface="楷体_GB2312"/>
              </a:rPr>
              <a:t>指标分析</a:t>
            </a: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68313" y="1271810"/>
            <a:ext cx="82073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用理想运放模型带来的误差有多少？</a:t>
            </a: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(</a:t>
            </a:r>
            <a:r>
              <a:rPr lang="zh-CN" altLang="en-US" sz="2400">
                <a:solidFill>
                  <a:srgbClr val="000000"/>
                </a:solidFill>
              </a:rPr>
              <a:t>设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=10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Ω,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=100Ω,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=1kΩ,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=49kΩ</a:t>
            </a: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)</a:t>
            </a:r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468313" y="2316385"/>
            <a:ext cx="7056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采用实际运放模型的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电压增益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 49.975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68313" y="2892648"/>
            <a:ext cx="45354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采用理想运放模型的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电压增益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058412"/>
              </p:ext>
            </p:extLst>
          </p:nvPr>
        </p:nvGraphicFramePr>
        <p:xfrm>
          <a:off x="4787900" y="2800573"/>
          <a:ext cx="27813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name="公式" r:id="rId3" imgW="1396394" imgH="444307" progId="Equation.3">
                  <p:embed/>
                </p:oleObj>
              </mc:Choice>
              <mc:Fallback>
                <p:oleObj name="公式" r:id="rId3" imgW="139639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00573"/>
                        <a:ext cx="27813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503238" y="3505423"/>
            <a:ext cx="7056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产生的相对误差约为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0.05%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47700" y="4188048"/>
            <a:ext cx="7885113" cy="1473200"/>
          </a:xfrm>
          <a:prstGeom prst="rect">
            <a:avLst/>
          </a:prstGeom>
          <a:solidFill>
            <a:srgbClr val="CCFFCC"/>
          </a:solidFill>
          <a:ln w="9525" cap="sq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buClr>
                <a:srgbClr val="0000FF"/>
              </a:buClr>
              <a:buSzPct val="8500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实际上，电阻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如果用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E48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系列的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阻值，则会有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2%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误差，所以用理想运放代替实际运放进行电路分析和设计完全可行。   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9"/>
          <p:cNvSpPr>
            <a:spLocks noChangeArrowheads="1"/>
          </p:cNvSpPr>
          <p:nvPr/>
        </p:nvSpPr>
        <p:spPr bwMode="auto">
          <a:xfrm>
            <a:off x="419100" y="1246448"/>
            <a:ext cx="4343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）输入电阻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825500" y="1745630"/>
            <a:ext cx="396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输入电阻定义          </a:t>
            </a:r>
            <a:endParaRPr lang="zh-CN" altLang="en-US" sz="2400" dirty="0">
              <a:solidFill>
                <a:srgbClr val="000000"/>
              </a:solidFill>
              <a:ea typeface="华康简宋"/>
              <a:cs typeface="华康简宋"/>
            </a:endParaRPr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973926"/>
              </p:ext>
            </p:extLst>
          </p:nvPr>
        </p:nvGraphicFramePr>
        <p:xfrm>
          <a:off x="3008288" y="1664630"/>
          <a:ext cx="10572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4" name="Equation" r:id="rId3" imgW="457200" imgH="381000" progId="Equation.3">
                  <p:embed/>
                </p:oleObj>
              </mc:Choice>
              <mc:Fallback>
                <p:oleObj name="Equation" r:id="rId3" imgW="457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288" y="1664630"/>
                        <a:ext cx="105727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749300" y="2456892"/>
            <a:ext cx="39624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根据虚短和虚断有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</a:t>
            </a:r>
            <a:r>
              <a:rPr lang="en-US" altLang="zh-CN" sz="2400" i="1" dirty="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ea typeface="华康简宋"/>
                <a:cs typeface="华康简宋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华康简宋"/>
                <a:cs typeface="华康简宋"/>
              </a:rPr>
              <a:t>＝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ea typeface="华康简宋"/>
                <a:cs typeface="华康简宋"/>
              </a:rPr>
              <a:t>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＝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0</a:t>
            </a: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825500" y="3575261"/>
            <a:ext cx="2589213" cy="887413"/>
            <a:chOff x="336" y="2688"/>
            <a:chExt cx="1631" cy="559"/>
          </a:xfrm>
        </p:grpSpPr>
        <p:sp>
          <p:nvSpPr>
            <p:cNvPr id="26641" name="Rectangle 34"/>
            <p:cNvSpPr>
              <a:spLocks noChangeArrowheads="1"/>
            </p:cNvSpPr>
            <p:nvPr/>
          </p:nvSpPr>
          <p:spPr bwMode="auto">
            <a:xfrm>
              <a:off x="336" y="2736"/>
              <a:ext cx="7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0000"/>
                </a:buClr>
                <a:buSzPct val="85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所以</a:t>
              </a:r>
              <a:endParaRPr lang="zh-CN" altLang="en-US" sz="2400">
                <a:solidFill>
                  <a:srgbClr val="000000"/>
                </a:solidFill>
                <a:ea typeface="华康简宋"/>
                <a:cs typeface="华康简宋"/>
              </a:endParaRPr>
            </a:p>
          </p:txBody>
        </p:sp>
        <p:graphicFrame>
          <p:nvGraphicFramePr>
            <p:cNvPr id="26642" name="Object 35"/>
            <p:cNvGraphicFramePr>
              <a:graphicFrameLocks noChangeAspect="1"/>
            </p:cNvGraphicFramePr>
            <p:nvPr/>
          </p:nvGraphicFramePr>
          <p:xfrm>
            <a:off x="912" y="2688"/>
            <a:ext cx="1055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5" name="Equation" r:id="rId5" imgW="723586" imgH="380835" progId="Equation.3">
                    <p:embed/>
                  </p:oleObj>
                </mc:Choice>
                <mc:Fallback>
                  <p:oleObj name="Equation" r:id="rId5" imgW="723586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688"/>
                          <a:ext cx="1055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571500" y="4555157"/>
            <a:ext cx="4343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）输出电阻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492500" y="4509120"/>
            <a:ext cx="1524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0</a:t>
            </a:r>
          </a:p>
        </p:txBody>
      </p:sp>
      <p:graphicFrame>
        <p:nvGraphicFramePr>
          <p:cNvPr id="26634" name="Object 38"/>
          <p:cNvGraphicFramePr>
            <a:graphicFrameLocks noChangeAspect="1"/>
          </p:cNvGraphicFramePr>
          <p:nvPr/>
        </p:nvGraphicFramePr>
        <p:xfrm>
          <a:off x="4608513" y="873125"/>
          <a:ext cx="4357687" cy="30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6" name="图片" r:id="rId7" imgW="2417720" imgH="1716778" progId="Word.Picture.8">
                  <p:embed/>
                </p:oleObj>
              </mc:Choice>
              <mc:Fallback>
                <p:oleObj name="图片" r:id="rId7" imgW="2417720" imgH="17167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873125"/>
                        <a:ext cx="4357687" cy="308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4895850" y="2565400"/>
            <a:ext cx="647700" cy="1752600"/>
            <a:chOff x="3084" y="1616"/>
            <a:chExt cx="408" cy="1104"/>
          </a:xfrm>
        </p:grpSpPr>
        <p:sp>
          <p:nvSpPr>
            <p:cNvPr id="26638" name="Line 40"/>
            <p:cNvSpPr>
              <a:spLocks noChangeShapeType="1"/>
            </p:cNvSpPr>
            <p:nvPr/>
          </p:nvSpPr>
          <p:spPr bwMode="auto">
            <a:xfrm>
              <a:off x="3334" y="1616"/>
              <a:ext cx="15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9" name="Line 41"/>
            <p:cNvSpPr>
              <a:spLocks noChangeShapeType="1"/>
            </p:cNvSpPr>
            <p:nvPr/>
          </p:nvSpPr>
          <p:spPr bwMode="auto">
            <a:xfrm>
              <a:off x="3334" y="1616"/>
              <a:ext cx="0" cy="10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0" name="Rectangle 42"/>
            <p:cNvSpPr>
              <a:spLocks noChangeArrowheads="1"/>
            </p:cNvSpPr>
            <p:nvPr/>
          </p:nvSpPr>
          <p:spPr bwMode="auto">
            <a:xfrm>
              <a:off x="3084" y="24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0000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华康简宋"/>
                  <a:cs typeface="华康简宋"/>
                </a:rPr>
                <a:t>R</a:t>
              </a:r>
              <a:r>
                <a:rPr lang="en-US" altLang="zh-CN" sz="20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华康简宋"/>
                  <a:cs typeface="华康简宋"/>
                </a:rPr>
                <a:t>i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636" name="Rectangle 38"/>
          <p:cNvSpPr>
            <a:spLocks noChangeArrowheads="1"/>
          </p:cNvSpPr>
          <p:nvPr/>
        </p:nvSpPr>
        <p:spPr bwMode="auto">
          <a:xfrm>
            <a:off x="404813" y="743806"/>
            <a:ext cx="38433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楷体_GB2312"/>
              </a:rPr>
              <a:t>指标分析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33017" y="5148796"/>
            <a:ext cx="8071431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540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输入电阻趋于无穷大；输出电阻趋于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，因此带负载能力强，所带负载电阻大小不影响其运算关系。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0" grpId="0" autoUpdateAnimBg="0"/>
      <p:bldP spid="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0110" name="Object 14"/>
          <p:cNvGraphicFramePr>
            <a:graphicFrameLocks noChangeAspect="1"/>
          </p:cNvGraphicFramePr>
          <p:nvPr/>
        </p:nvGraphicFramePr>
        <p:xfrm>
          <a:off x="1828800" y="4275138"/>
          <a:ext cx="2603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2" name="Equation" r:id="rId3" imgW="914400" imgH="431800" progId="Equation.DSMT4">
                  <p:embed/>
                </p:oleObj>
              </mc:Choice>
              <mc:Fallback>
                <p:oleObj name="Equation" r:id="rId3" imgW="914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75138"/>
                        <a:ext cx="2603500" cy="12223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11" name="Object 15"/>
          <p:cNvGraphicFramePr>
            <a:graphicFrameLocks noChangeAspect="1"/>
          </p:cNvGraphicFramePr>
          <p:nvPr/>
        </p:nvGraphicFramePr>
        <p:xfrm>
          <a:off x="647700" y="1382713"/>
          <a:ext cx="474345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3" name="图片" r:id="rId5" imgW="1977656" imgH="1209074" progId="Word.Picture.8">
                  <p:embed/>
                </p:oleObj>
              </mc:Choice>
              <mc:Fallback>
                <p:oleObj name="图片" r:id="rId5" imgW="1977656" imgH="120907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382713"/>
                        <a:ext cx="4743450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011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425575"/>
            <a:ext cx="11747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0113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154238"/>
            <a:ext cx="102235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19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0114" name="Object 18"/>
          <p:cNvGraphicFramePr>
            <a:graphicFrameLocks noChangeAspect="1"/>
          </p:cNvGraphicFramePr>
          <p:nvPr/>
        </p:nvGraphicFramePr>
        <p:xfrm>
          <a:off x="5391150" y="1985963"/>
          <a:ext cx="2987675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4" name="图片" r:id="rId9" imgW="1533525" imgH="971550" progId="Word.Picture.8">
                  <p:embed/>
                </p:oleObj>
              </mc:Choice>
              <mc:Fallback>
                <p:oleObj name="图片" r:id="rId9" imgW="1533525" imgH="971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1985963"/>
                        <a:ext cx="2987675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16" name="AutoShape 20"/>
          <p:cNvSpPr>
            <a:spLocks noChangeArrowheads="1"/>
          </p:cNvSpPr>
          <p:nvPr/>
        </p:nvSpPr>
        <p:spPr bwMode="auto">
          <a:xfrm>
            <a:off x="4700588" y="19859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1" name="Rectangle 1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68313" y="770414"/>
            <a:ext cx="80549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同相放大电路的一种特殊形式</a:t>
            </a:r>
            <a:r>
              <a:rPr lang="en-US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——</a:t>
            </a: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电压跟随器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543550" y="3789363"/>
            <a:ext cx="306546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zh-CN" altLang="en-US" sz="2800">
                <a:solidFill>
                  <a:srgbClr val="000000"/>
                </a:solidFill>
                <a:ea typeface="华康简宋"/>
                <a:cs typeface="华康简宋"/>
              </a:rPr>
              <a:t>＝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/>
                <a:cs typeface="华康简宋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≈ 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zh-CN" altLang="en-US" sz="2800">
                <a:solidFill>
                  <a:srgbClr val="000000"/>
                </a:solidFill>
                <a:ea typeface="华康简宋"/>
                <a:cs typeface="华康简宋"/>
              </a:rPr>
              <a:t>＝ 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/>
                <a:cs typeface="华康简宋"/>
              </a:rPr>
              <a:t>i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0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16" grpId="0" animBg="1"/>
      <p:bldP spid="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05289"/>
              </p:ext>
            </p:extLst>
          </p:nvPr>
        </p:nvGraphicFramePr>
        <p:xfrm>
          <a:off x="4356100" y="1508150"/>
          <a:ext cx="384333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9" name="图片" r:id="rId3" imgW="2132372" imgH="1182493" progId="Word.Picture.8">
                  <p:embed/>
                </p:oleObj>
              </mc:Choice>
              <mc:Fallback>
                <p:oleObj name="图片" r:id="rId3" imgW="2132372" imgH="118249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508150"/>
                        <a:ext cx="3843338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782166"/>
              </p:ext>
            </p:extLst>
          </p:nvPr>
        </p:nvGraphicFramePr>
        <p:xfrm>
          <a:off x="1042988" y="1149375"/>
          <a:ext cx="2673350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0" name="图片" r:id="rId5" imgW="1485032" imgH="1497223" progId="Word.Picture.8">
                  <p:embed/>
                </p:oleObj>
              </mc:Choice>
              <mc:Fallback>
                <p:oleObj name="图片" r:id="rId5" imgW="1485032" imgH="14972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49375"/>
                        <a:ext cx="2673350" cy="269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81013" y="3776687"/>
            <a:ext cx="38036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无电压跟随器时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        负载上得到的电压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275813"/>
              </p:ext>
            </p:extLst>
          </p:nvPr>
        </p:nvGraphicFramePr>
        <p:xfrm>
          <a:off x="1503363" y="4713312"/>
          <a:ext cx="24574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" name="公式" r:id="rId7" imgW="1371600" imgH="850900" progId="Equation.3">
                  <p:embed/>
                </p:oleObj>
              </mc:Choice>
              <mc:Fallback>
                <p:oleObj name="公式" r:id="rId7" imgW="13716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713312"/>
                        <a:ext cx="24574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800600" y="3890987"/>
            <a:ext cx="33353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有电压跟随器时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580063" y="4848250"/>
            <a:ext cx="2438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≈0</a:t>
            </a:r>
            <a:r>
              <a:rPr lang="zh-CN" altLang="en-US" sz="2400">
                <a:solidFill>
                  <a:srgbClr val="000000"/>
                </a:solidFill>
                <a:ea typeface="华康简宋"/>
                <a:cs typeface="华康简宋"/>
              </a:rPr>
              <a:t>，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zh-CN" altLang="en-US" sz="2400">
                <a:solidFill>
                  <a:srgbClr val="000000"/>
                </a:solidFill>
                <a:ea typeface="华康简宋"/>
                <a:cs typeface="华康简宋"/>
              </a:rPr>
              <a:t>＝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s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259388" y="4345012"/>
            <a:ext cx="3200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根据虚短和虚断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486400" y="5299100"/>
            <a:ext cx="2667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zh-CN" altLang="en-US" sz="2400">
                <a:solidFill>
                  <a:srgbClr val="000000"/>
                </a:solidFill>
                <a:ea typeface="华康简宋"/>
                <a:cs typeface="华康简宋"/>
              </a:rPr>
              <a:t>＝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≈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zh-CN" altLang="en-US" sz="2400">
                <a:solidFill>
                  <a:srgbClr val="000000"/>
                </a:solidFill>
                <a:ea typeface="华康简宋"/>
                <a:cs typeface="华康简宋"/>
              </a:rPr>
              <a:t>＝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s</a:t>
            </a:r>
          </a:p>
        </p:txBody>
      </p:sp>
      <p:sp>
        <p:nvSpPr>
          <p:cNvPr id="28683" name="Rectangle 17"/>
          <p:cNvSpPr>
            <a:spLocks noChangeArrowheads="1"/>
          </p:cNvSpPr>
          <p:nvPr/>
        </p:nvSpPr>
        <p:spPr bwMode="auto">
          <a:xfrm>
            <a:off x="503238" y="715987"/>
            <a:ext cx="63357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电压跟随器对电压增益有贡献吗？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832475" y="2913087"/>
            <a:ext cx="17097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a typeface="华康简宋"/>
                <a:cs typeface="华康简宋"/>
              </a:rPr>
              <a:t>隔离或缓冲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096963"/>
            <a:ext cx="44291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84200" y="813435"/>
            <a:ext cx="54371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同相放大电路的另一种接法 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1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2154" name="Object 10"/>
          <p:cNvGraphicFramePr>
            <a:graphicFrameLocks noChangeAspect="1"/>
          </p:cNvGraphicFramePr>
          <p:nvPr/>
        </p:nvGraphicFramePr>
        <p:xfrm>
          <a:off x="584200" y="1916113"/>
          <a:ext cx="378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8" name="Equation" r:id="rId4" imgW="1892160" imgH="482400" progId="Equation.DSMT4">
                  <p:embed/>
                </p:oleObj>
              </mc:Choice>
              <mc:Fallback>
                <p:oleObj name="Equation" r:id="rId4" imgW="1892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916113"/>
                        <a:ext cx="3784600" cy="965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2601913" y="3681413"/>
            <a:ext cx="11430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?</a:t>
            </a:r>
            <a:endParaRPr lang="zh-CN" altLang="en-US" sz="2400">
              <a:solidFill>
                <a:srgbClr val="FF0000"/>
              </a:solidFill>
              <a:ea typeface="华康简宋"/>
              <a:cs typeface="华康简宋"/>
            </a:endParaRPr>
          </a:p>
        </p:txBody>
      </p:sp>
      <p:graphicFrame>
        <p:nvGraphicFramePr>
          <p:cNvPr id="14" name="Object 35"/>
          <p:cNvGraphicFramePr>
            <a:graphicFrameLocks noChangeAspect="1"/>
          </p:cNvGraphicFramePr>
          <p:nvPr/>
        </p:nvGraphicFramePr>
        <p:xfrm>
          <a:off x="684213" y="3500438"/>
          <a:ext cx="16748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9" name="Equation" r:id="rId6" imgW="723586" imgH="380835" progId="Equation.3">
                  <p:embed/>
                </p:oleObj>
              </mc:Choice>
              <mc:Fallback>
                <p:oleObj name="Equation" r:id="rId6" imgW="723586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16748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3"/>
          <p:cNvGrpSpPr>
            <a:grpSpLocks/>
          </p:cNvGrpSpPr>
          <p:nvPr/>
        </p:nvGrpSpPr>
        <p:grpSpPr bwMode="auto">
          <a:xfrm>
            <a:off x="4537075" y="3332163"/>
            <a:ext cx="647700" cy="1752600"/>
            <a:chOff x="3084" y="1616"/>
            <a:chExt cx="408" cy="1104"/>
          </a:xfrm>
        </p:grpSpPr>
        <p:sp>
          <p:nvSpPr>
            <p:cNvPr id="29707" name="Line 40"/>
            <p:cNvSpPr>
              <a:spLocks noChangeShapeType="1"/>
            </p:cNvSpPr>
            <p:nvPr/>
          </p:nvSpPr>
          <p:spPr bwMode="auto">
            <a:xfrm>
              <a:off x="3334" y="1616"/>
              <a:ext cx="15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8" name="Line 41"/>
            <p:cNvSpPr>
              <a:spLocks noChangeShapeType="1"/>
            </p:cNvSpPr>
            <p:nvPr/>
          </p:nvSpPr>
          <p:spPr bwMode="auto">
            <a:xfrm>
              <a:off x="3334" y="1616"/>
              <a:ext cx="0" cy="10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9" name="Rectangle 42"/>
            <p:cNvSpPr>
              <a:spLocks noChangeArrowheads="1"/>
            </p:cNvSpPr>
            <p:nvPr/>
          </p:nvSpPr>
          <p:spPr bwMode="auto">
            <a:xfrm>
              <a:off x="3084" y="24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0000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康简宋"/>
                  <a:cs typeface="华康简宋"/>
                </a:rPr>
                <a:t>R</a:t>
              </a:r>
              <a:r>
                <a:rPr lang="en-US" altLang="zh-CN" sz="2000" baseline="-30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康简宋"/>
                  <a:cs typeface="华康简宋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8313" y="80628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2.3.1  </a:t>
            </a:r>
            <a:r>
              <a:rPr kumimoji="1" lang="zh-CN" altLang="en-US" sz="3200" dirty="0">
                <a:solidFill>
                  <a:srgbClr val="0000CC"/>
                </a:solidFill>
              </a:rPr>
              <a:t>同相放大电路</a:t>
            </a:r>
          </a:p>
        </p:txBody>
      </p:sp>
      <p:sp>
        <p:nvSpPr>
          <p:cNvPr id="3" name="Rectangle 38"/>
          <p:cNvSpPr>
            <a:spLocks noChangeArrowheads="1"/>
          </p:cNvSpPr>
          <p:nvPr/>
        </p:nvSpPr>
        <p:spPr bwMode="auto">
          <a:xfrm>
            <a:off x="468313" y="800708"/>
            <a:ext cx="8172139" cy="150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例：设对交流信号频率而言电容的阻抗很小，可视作短路。（</a:t>
            </a:r>
            <a:r>
              <a:rPr lang="en-US" altLang="zh-CN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）求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电路的交流电压增益；（</a:t>
            </a:r>
            <a:r>
              <a:rPr lang="en-US" altLang="zh-CN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）若</a:t>
            </a:r>
            <a:r>
              <a:rPr lang="en-US" altLang="zh-CN" sz="2600" i="1" dirty="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为直流电压，则电压增益又为多少？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03961"/>
              </p:ext>
            </p:extLst>
          </p:nvPr>
        </p:nvGraphicFramePr>
        <p:xfrm>
          <a:off x="5832140" y="2039661"/>
          <a:ext cx="2929728" cy="250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8" name="Picture" r:id="rId3" imgW="1464864" imgH="1250814" progId="Word.Picture.8">
                  <p:embed/>
                </p:oleObj>
              </mc:Choice>
              <mc:Fallback>
                <p:oleObj name="Picture" r:id="rId3" imgW="1464864" imgH="125081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140" y="2039661"/>
                        <a:ext cx="2929728" cy="2501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42132" y="2384884"/>
            <a:ext cx="4799356" cy="2186351"/>
            <a:chOff x="542132" y="2456892"/>
            <a:chExt cx="4799356" cy="2186351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1625873"/>
                </p:ext>
              </p:extLst>
            </p:nvPr>
          </p:nvGraphicFramePr>
          <p:xfrm>
            <a:off x="2411760" y="2501255"/>
            <a:ext cx="2929728" cy="214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9" name="Picture" r:id="rId5" imgW="1464864" imgH="1070994" progId="Word.Picture.8">
                    <p:embed/>
                  </p:oleObj>
                </mc:Choice>
                <mc:Fallback>
                  <p:oleObj name="Picture" r:id="rId5" imgW="1464864" imgH="1070994" progId="Word.Picture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2501255"/>
                          <a:ext cx="2929728" cy="2141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542132" y="2456892"/>
              <a:ext cx="1981500" cy="545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交流通路</a:t>
              </a:r>
              <a:endParaRPr kumimoji="1"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2132" y="4689140"/>
            <a:ext cx="4889623" cy="1457270"/>
            <a:chOff x="542132" y="4689140"/>
            <a:chExt cx="4889623" cy="145727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796187"/>
                </p:ext>
              </p:extLst>
            </p:nvPr>
          </p:nvGraphicFramePr>
          <p:xfrm>
            <a:off x="2321491" y="4725144"/>
            <a:ext cx="3110264" cy="142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0" name="Picture" r:id="rId7" imgW="1555132" imgH="710633" progId="Word.Picture.8">
                    <p:embed/>
                  </p:oleObj>
                </mc:Choice>
                <mc:Fallback>
                  <p:oleObj name="Picture" r:id="rId7" imgW="1555132" imgH="710633" progId="Word.Picture.8">
                    <p:embed/>
                    <p:pic>
                      <p:nvPicPr>
                        <p:cNvPr id="0" name="Object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491" y="4725144"/>
                          <a:ext cx="3110264" cy="1421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42132" y="4689140"/>
              <a:ext cx="1981500" cy="545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直流通路</a:t>
              </a:r>
              <a:endParaRPr kumimoji="1"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9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32117"/>
              </p:ext>
            </p:extLst>
          </p:nvPr>
        </p:nvGraphicFramePr>
        <p:xfrm>
          <a:off x="574675" y="2144670"/>
          <a:ext cx="3889375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图片" r:id="rId3" imgW="1323334" imgH="799884" progId="Word.Picture.8">
                  <p:embed/>
                </p:oleObj>
              </mc:Choice>
              <mc:Fallback>
                <p:oleObj name="图片" r:id="rId3" imgW="1323334" imgH="79988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144670"/>
                        <a:ext cx="3889375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72" name="Rectangle 8"/>
          <p:cNvSpPr>
            <a:spLocks noChangeArrowheads="1"/>
          </p:cNvSpPr>
          <p:nvPr/>
        </p:nvSpPr>
        <p:spPr bwMode="auto">
          <a:xfrm>
            <a:off x="1331913" y="4676732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/>
              <a:t>国标符号</a:t>
            </a:r>
          </a:p>
        </p:txBody>
      </p:sp>
      <p:sp>
        <p:nvSpPr>
          <p:cNvPr id="881675" name="Rectangle 11"/>
          <p:cNvSpPr>
            <a:spLocks noChangeArrowheads="1"/>
          </p:cNvSpPr>
          <p:nvPr/>
        </p:nvSpPr>
        <p:spPr bwMode="auto">
          <a:xfrm>
            <a:off x="4679950" y="4676732"/>
            <a:ext cx="320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/>
              <a:t>常用符号 </a:t>
            </a:r>
          </a:p>
        </p:txBody>
      </p:sp>
      <p:sp>
        <p:nvSpPr>
          <p:cNvPr id="5125" name="Rectangle 12"/>
          <p:cNvSpPr>
            <a:spLocks noChangeArrowheads="1"/>
          </p:cNvSpPr>
          <p:nvPr/>
        </p:nvSpPr>
        <p:spPr bwMode="auto">
          <a:xfrm>
            <a:off x="574675" y="1500623"/>
            <a:ext cx="3960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 sz="2400" dirty="0" smtClean="0"/>
              <a:t>电路</a:t>
            </a:r>
            <a:r>
              <a:rPr lang="zh-CN" altLang="en-US" sz="2400" dirty="0"/>
              <a:t>符号</a:t>
            </a:r>
          </a:p>
        </p:txBody>
      </p:sp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011320"/>
            <a:ext cx="36369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  <p:sp>
        <p:nvSpPr>
          <p:cNvPr id="8" name="Rectangle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49275" y="836712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1.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集成电路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运算放大器简介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2" grpId="0"/>
      <p:bldP spid="8816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16013" y="1546225"/>
            <a:ext cx="5184775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2.3.1 </a:t>
            </a:r>
            <a:r>
              <a:rPr lang="zh-CN" altLang="en-US" sz="3200" dirty="0"/>
              <a:t>同相放大电路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2.3.2 </a:t>
            </a:r>
            <a:r>
              <a:rPr lang="zh-CN" altLang="en-US" sz="3200" dirty="0">
                <a:solidFill>
                  <a:schemeClr val="accent2"/>
                </a:solidFill>
              </a:rPr>
              <a:t>反相放大电路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55676" y="36041"/>
            <a:ext cx="5461000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 smtClean="0">
                <a:solidFill>
                  <a:srgbClr val="0000CC"/>
                </a:solidFill>
              </a:rPr>
              <a:t>2.3  </a:t>
            </a:r>
            <a:r>
              <a:rPr lang="zh-CN" altLang="en-US" sz="3600" dirty="0" smtClean="0">
                <a:solidFill>
                  <a:srgbClr val="0000CC"/>
                </a:solidFill>
              </a:rPr>
              <a:t>基本</a:t>
            </a:r>
            <a:r>
              <a:rPr lang="zh-CN" altLang="en-US" sz="3600" dirty="0">
                <a:solidFill>
                  <a:srgbClr val="0000CC"/>
                </a:solidFill>
              </a:rPr>
              <a:t>线性运放电路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6173061" cy="3620005"/>
          </a:xfrm>
          <a:prstGeom prst="rect">
            <a:avLst/>
          </a:prstGeom>
        </p:spPr>
      </p:pic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66725" y="103982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2.3.2  </a:t>
            </a:r>
            <a:r>
              <a:rPr kumimoji="1" lang="zh-CN" altLang="en-US" sz="3200" dirty="0">
                <a:solidFill>
                  <a:srgbClr val="0000CC"/>
                </a:solidFill>
              </a:rPr>
              <a:t>反相放大电路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6725" y="749648"/>
            <a:ext cx="349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chemeClr val="accent2"/>
                </a:solidFill>
              </a:rPr>
              <a:t>1. </a:t>
            </a:r>
            <a:r>
              <a:rPr kumimoji="1" lang="zh-CN" altLang="en-US">
                <a:solidFill>
                  <a:schemeClr val="accent2"/>
                </a:solidFill>
              </a:rPr>
              <a:t>电路形式</a:t>
            </a:r>
            <a:r>
              <a:rPr kumimoji="1" lang="zh-CN" altLang="en-US"/>
              <a:t> </a:t>
            </a:r>
          </a:p>
        </p:txBody>
      </p:sp>
      <p:sp>
        <p:nvSpPr>
          <p:cNvPr id="903173" name="AutoShape 5"/>
          <p:cNvSpPr>
            <a:spLocks noChangeArrowheads="1"/>
          </p:cNvSpPr>
          <p:nvPr/>
        </p:nvSpPr>
        <p:spPr bwMode="auto">
          <a:xfrm>
            <a:off x="791580" y="2240868"/>
            <a:ext cx="1331664" cy="408623"/>
          </a:xfrm>
          <a:prstGeom prst="wedgeRoundRectCallout">
            <a:avLst>
              <a:gd name="adj1" fmla="val 21308"/>
              <a:gd name="adj2" fmla="val 164375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输入信号 </a:t>
            </a:r>
            <a:endParaRPr lang="zh-CN" altLang="en-US" sz="2400" b="1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03174" name="AutoShape 6"/>
          <p:cNvSpPr>
            <a:spLocks noChangeArrowheads="1"/>
          </p:cNvSpPr>
          <p:nvPr/>
        </p:nvSpPr>
        <p:spPr bwMode="auto">
          <a:xfrm>
            <a:off x="5112060" y="4518501"/>
            <a:ext cx="1382625" cy="408623"/>
          </a:xfrm>
          <a:prstGeom prst="wedgeRoundRectCallout">
            <a:avLst>
              <a:gd name="adj1" fmla="val -79521"/>
              <a:gd name="adj2" fmla="val -318886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>
                <a:latin typeface="Times New Roman" panose="02020603050405020304" pitchFamily="18" charset="0"/>
                <a:ea typeface="楷体_GB2312"/>
                <a:cs typeface="楷体_GB2312"/>
              </a:rPr>
              <a:t>反相输入 </a:t>
            </a:r>
          </a:p>
        </p:txBody>
      </p:sp>
      <p:sp>
        <p:nvSpPr>
          <p:cNvPr id="903175" name="AutoShape 7"/>
          <p:cNvSpPr>
            <a:spLocks noChangeArrowheads="1"/>
          </p:cNvSpPr>
          <p:nvPr/>
        </p:nvSpPr>
        <p:spPr bwMode="auto">
          <a:xfrm>
            <a:off x="7199313" y="4319588"/>
            <a:ext cx="1189037" cy="403225"/>
          </a:xfrm>
          <a:prstGeom prst="wedgeRoundRectCallout">
            <a:avLst>
              <a:gd name="adj1" fmla="val -51739"/>
              <a:gd name="adj2" fmla="val -192823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 dirty="0"/>
              <a:t>输出端 </a:t>
            </a:r>
          </a:p>
        </p:txBody>
      </p:sp>
      <p:sp>
        <p:nvSpPr>
          <p:cNvPr id="903176" name="AutoShape 8"/>
          <p:cNvSpPr>
            <a:spLocks noChangeArrowheads="1"/>
          </p:cNvSpPr>
          <p:nvPr/>
        </p:nvSpPr>
        <p:spPr bwMode="auto">
          <a:xfrm>
            <a:off x="5966306" y="1345317"/>
            <a:ext cx="1368152" cy="408623"/>
          </a:xfrm>
          <a:prstGeom prst="wedgeRoundRectCallout">
            <a:avLst>
              <a:gd name="adj1" fmla="val -60048"/>
              <a:gd name="adj2" fmla="val 169157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/>
              <a:t>反馈通路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3" grpId="0" animBg="1"/>
      <p:bldP spid="903174" grpId="0" animBg="1"/>
      <p:bldP spid="903175" grpId="0" animBg="1"/>
      <p:bldP spid="9031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03238" y="782476"/>
            <a:ext cx="3492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chemeClr val="accent2"/>
                </a:solidFill>
              </a:rPr>
              <a:t>2. </a:t>
            </a:r>
            <a:r>
              <a:rPr kumimoji="1" lang="zh-CN" altLang="en-US">
                <a:solidFill>
                  <a:schemeClr val="accent2"/>
                </a:solidFill>
              </a:rPr>
              <a:t>指标分析</a:t>
            </a:r>
            <a:endParaRPr kumimoji="1" lang="zh-CN" altLang="en-US"/>
          </a:p>
        </p:txBody>
      </p:sp>
      <p:graphicFrame>
        <p:nvGraphicFramePr>
          <p:cNvPr id="327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965733"/>
              </p:ext>
            </p:extLst>
          </p:nvPr>
        </p:nvGraphicFramePr>
        <p:xfrm>
          <a:off x="4454525" y="882042"/>
          <a:ext cx="4365625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7" name="图片" r:id="rId3" imgW="2179870" imgH="1153652" progId="Word.Picture.8">
                  <p:embed/>
                </p:oleObj>
              </mc:Choice>
              <mc:Fallback>
                <p:oleObj name="图片" r:id="rId3" imgW="2179870" imgH="115365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882042"/>
                        <a:ext cx="4365625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17550" y="1756755"/>
            <a:ext cx="39624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根据虚短和虚断有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      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≈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p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0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华康简宋"/>
                <a:cs typeface="华康简宋"/>
              </a:rPr>
              <a:t>，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0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17550" y="2880705"/>
            <a:ext cx="2209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所以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＝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408107"/>
              </p:ext>
            </p:extLst>
          </p:nvPr>
        </p:nvGraphicFramePr>
        <p:xfrm>
          <a:off x="4284663" y="3485542"/>
          <a:ext cx="2000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8" name="公式" r:id="rId5" imgW="1002865" imgH="444307" progId="Equation.3">
                  <p:embed/>
                </p:oleObj>
              </mc:Choice>
              <mc:Fallback>
                <p:oleObj name="公式" r:id="rId5" imgW="100286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485542"/>
                        <a:ext cx="20002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717550" y="3445855"/>
            <a:ext cx="2797175" cy="889000"/>
            <a:chOff x="334" y="2522"/>
            <a:chExt cx="1762" cy="560"/>
          </a:xfrm>
        </p:grpSpPr>
        <p:graphicFrame>
          <p:nvGraphicFramePr>
            <p:cNvPr id="32781" name="Object 15"/>
            <p:cNvGraphicFramePr>
              <a:graphicFrameLocks noChangeAspect="1"/>
            </p:cNvGraphicFramePr>
            <p:nvPr/>
          </p:nvGraphicFramePr>
          <p:xfrm>
            <a:off x="713" y="2522"/>
            <a:ext cx="138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9" name="公式" r:id="rId7" imgW="1104900" imgH="444500" progId="Equation.3">
                    <p:embed/>
                  </p:oleObj>
                </mc:Choice>
                <mc:Fallback>
                  <p:oleObj name="公式" r:id="rId7" imgW="11049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" y="2522"/>
                          <a:ext cx="138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Rectangle 16"/>
            <p:cNvSpPr>
              <a:spLocks noChangeArrowheads="1"/>
            </p:cNvSpPr>
            <p:nvPr/>
          </p:nvSpPr>
          <p:spPr bwMode="auto">
            <a:xfrm>
              <a:off x="334" y="2618"/>
              <a:ext cx="86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0000"/>
                </a:buClr>
                <a:buSzPct val="85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即</a:t>
              </a:r>
            </a:p>
          </p:txBody>
        </p:sp>
      </p:grp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4392613" y="4312630"/>
            <a:ext cx="3686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（可作为公式直接使用）</a:t>
            </a:r>
            <a:endParaRPr lang="zh-CN" altLang="en-US" sz="2400">
              <a:solidFill>
                <a:srgbClr val="FF0000"/>
              </a:solidFill>
              <a:ea typeface="华康简宋"/>
              <a:cs typeface="华康简宋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530225" y="1288442"/>
            <a:ext cx="4343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电压增益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755650" y="5563580"/>
            <a:ext cx="4572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为什么称为反相放大电路？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88938" y="4792055"/>
            <a:ext cx="699135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540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若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＝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 </a:t>
            </a:r>
            <a:r>
              <a:rPr kumimoji="1" lang="zh-CN" altLang="en-US" sz="2400">
                <a:latin typeface="Times New Roman" panose="02020603050405020304" pitchFamily="18" charset="0"/>
              </a:rPr>
              <a:t>时，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i="1" baseline="-25000">
                <a:latin typeface="Book Antiqua" panose="02040602050305030304" pitchFamily="18" charset="0"/>
              </a:rPr>
              <a:t>v</a:t>
            </a:r>
            <a:r>
              <a:rPr kumimoji="1" lang="zh-CN" altLang="en-US" sz="2400">
                <a:latin typeface="Times New Roman" panose="02020603050405020304" pitchFamily="18" charset="0"/>
              </a:rPr>
              <a:t>＝－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，习惯称为反相器。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66725" y="103982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2.3.2  </a:t>
            </a:r>
            <a:r>
              <a:rPr kumimoji="1" lang="zh-CN" altLang="en-US" sz="3200" dirty="0">
                <a:solidFill>
                  <a:srgbClr val="0000CC"/>
                </a:solidFill>
              </a:rPr>
              <a:t>反相放大电路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5" grpId="0" autoUpdateAnimBg="0"/>
      <p:bldP spid="26" grpId="0" autoUpdateAnimBg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007553"/>
              </p:ext>
            </p:extLst>
          </p:nvPr>
        </p:nvGraphicFramePr>
        <p:xfrm>
          <a:off x="4454525" y="874873"/>
          <a:ext cx="4365625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6" name="图片" r:id="rId3" imgW="2179870" imgH="1153652" progId="Word.Picture.8">
                  <p:embed/>
                </p:oleObj>
              </mc:Choice>
              <mc:Fallback>
                <p:oleObj name="图片" r:id="rId3" imgW="2179870" imgH="115365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874873"/>
                        <a:ext cx="4365625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17"/>
          <p:cNvSpPr>
            <a:spLocks noChangeArrowheads="1"/>
          </p:cNvSpPr>
          <p:nvPr/>
        </p:nvSpPr>
        <p:spPr bwMode="auto">
          <a:xfrm>
            <a:off x="373063" y="1424148"/>
            <a:ext cx="4343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）输入电阻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69002"/>
              </p:ext>
            </p:extLst>
          </p:nvPr>
        </p:nvGraphicFramePr>
        <p:xfrm>
          <a:off x="930275" y="1963898"/>
          <a:ext cx="2724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7" name="公式" r:id="rId5" imgW="1371600" imgH="444500" progId="Equation.3">
                  <p:embed/>
                </p:oleObj>
              </mc:Choice>
              <mc:Fallback>
                <p:oleObj name="公式" r:id="rId5" imgW="1371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963898"/>
                        <a:ext cx="27241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73063" y="2935448"/>
            <a:ext cx="4343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）输出电阻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439863" y="3440273"/>
            <a:ext cx="1524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0</a:t>
            </a: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31800" y="4511836"/>
            <a:ext cx="84613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若信号源是非理想的电压信号源，采用哪种放大电路更好？</a:t>
            </a:r>
          </a:p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     同相放大电路    反相放大电路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572000" y="2219486"/>
            <a:ext cx="504825" cy="815975"/>
            <a:chOff x="2880" y="1344"/>
            <a:chExt cx="318" cy="514"/>
          </a:xfrm>
        </p:grpSpPr>
        <p:sp>
          <p:nvSpPr>
            <p:cNvPr id="33803" name="Line 23"/>
            <p:cNvSpPr>
              <a:spLocks noChangeShapeType="1"/>
            </p:cNvSpPr>
            <p:nvPr/>
          </p:nvSpPr>
          <p:spPr bwMode="auto">
            <a:xfrm>
              <a:off x="3017" y="1344"/>
              <a:ext cx="15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4" name="Line 24"/>
            <p:cNvSpPr>
              <a:spLocks noChangeShapeType="1"/>
            </p:cNvSpPr>
            <p:nvPr/>
          </p:nvSpPr>
          <p:spPr bwMode="auto">
            <a:xfrm>
              <a:off x="3017" y="1344"/>
              <a:ext cx="0" cy="27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5" name="Rectangle 25"/>
            <p:cNvSpPr>
              <a:spLocks noChangeArrowheads="1"/>
            </p:cNvSpPr>
            <p:nvPr/>
          </p:nvSpPr>
          <p:spPr bwMode="auto">
            <a:xfrm>
              <a:off x="2880" y="157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0000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华康简宋"/>
                  <a:cs typeface="华康简宋"/>
                </a:rPr>
                <a:t>R</a:t>
              </a:r>
              <a:r>
                <a:rPr lang="en-US" altLang="zh-CN" sz="20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华康简宋"/>
                  <a:cs typeface="华康简宋"/>
                </a:rPr>
                <a:t>i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66725" y="103982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2.3.2  </a:t>
            </a:r>
            <a:r>
              <a:rPr kumimoji="1" lang="zh-CN" altLang="en-US" sz="3200" dirty="0">
                <a:solidFill>
                  <a:srgbClr val="0000CC"/>
                </a:solidFill>
              </a:rPr>
              <a:t>反相放大电路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03238" y="782476"/>
            <a:ext cx="3492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chemeClr val="accent2"/>
                </a:solidFill>
              </a:rPr>
              <a:t>2. </a:t>
            </a:r>
            <a:r>
              <a:rPr kumimoji="1" lang="zh-CN" altLang="en-US">
                <a:solidFill>
                  <a:schemeClr val="accent2"/>
                </a:solidFill>
              </a:rPr>
              <a:t>指标分析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576263" y="164099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rgbClr val="CC0000"/>
                </a:solidFill>
              </a:rPr>
              <a:t>解：</a:t>
            </a:r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76263" y="1617179"/>
            <a:ext cx="3617912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200"/>
              <a:t>        1</a:t>
            </a:r>
            <a:r>
              <a:rPr kumimoji="1" lang="zh-CN" altLang="en-US" sz="2200"/>
              <a:t>）</a:t>
            </a:r>
            <a:r>
              <a:rPr kumimoji="1" lang="en-US" altLang="zh-CN" sz="2200"/>
              <a:t>S</a:t>
            </a:r>
            <a:r>
              <a:rPr kumimoji="1" lang="zh-CN" altLang="en-US" sz="2200"/>
              <a:t>闭合，电路同相输入端接地，构成反相比例电路，有： 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76263" y="715479"/>
            <a:ext cx="8136197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 sz="2200" dirty="0" smtClean="0">
                <a:solidFill>
                  <a:schemeClr val="accent2"/>
                </a:solidFill>
              </a:rPr>
              <a:t>例</a:t>
            </a:r>
            <a:r>
              <a:rPr kumimoji="1" lang="en-US" altLang="zh-CN" sz="2200" dirty="0">
                <a:solidFill>
                  <a:schemeClr val="accent2"/>
                </a:solidFill>
              </a:rPr>
              <a:t>:</a:t>
            </a:r>
            <a:r>
              <a:rPr kumimoji="1" lang="en-US" altLang="zh-CN" sz="2200" dirty="0" smtClean="0"/>
              <a:t> </a:t>
            </a:r>
            <a:r>
              <a:rPr kumimoji="1" lang="zh-CN" altLang="en-US" sz="2200" dirty="0"/>
              <a:t>电路如图所示，求当开关闭合和断开时电路的增益  </a:t>
            </a:r>
            <a:r>
              <a:rPr kumimoji="1" lang="en-US" altLang="zh-CN" sz="2200" i="1" dirty="0" smtClean="0"/>
              <a:t>A</a:t>
            </a:r>
            <a:r>
              <a:rPr kumimoji="1" lang="en-US" altLang="zh-CN" sz="2200" i="1" baseline="-25000" dirty="0" smtClean="0">
                <a:latin typeface="Book Antiqua" panose="02040602050305030304" pitchFamily="18" charset="0"/>
              </a:rPr>
              <a:t>v</a:t>
            </a:r>
            <a:r>
              <a:rPr kumimoji="1" lang="en-US" altLang="zh-CN" sz="2200" dirty="0" smtClean="0"/>
              <a:t>=</a:t>
            </a:r>
            <a:r>
              <a:rPr kumimoji="1" lang="en-US" altLang="zh-CN" sz="2200" i="1" dirty="0" err="1" smtClean="0">
                <a:latin typeface="Book Antiqua" panose="02040602050305030304" pitchFamily="18" charset="0"/>
              </a:rPr>
              <a:t>v</a:t>
            </a:r>
            <a:r>
              <a:rPr kumimoji="1" lang="en-US" altLang="zh-CN" sz="2200" baseline="-25000" dirty="0" err="1" smtClean="0"/>
              <a:t>O</a:t>
            </a:r>
            <a:r>
              <a:rPr kumimoji="1" lang="en-US" altLang="zh-CN" sz="2200" dirty="0" smtClean="0"/>
              <a:t>/</a:t>
            </a:r>
            <a:r>
              <a:rPr kumimoji="1" lang="en-US" altLang="zh-CN" sz="2200" i="1" dirty="0" err="1" smtClean="0">
                <a:latin typeface="Book Antiqua" panose="02040602050305030304" pitchFamily="18" charset="0"/>
              </a:rPr>
              <a:t>v</a:t>
            </a:r>
            <a:r>
              <a:rPr kumimoji="1" lang="en-US" altLang="zh-CN" sz="2200" baseline="-25000" dirty="0" err="1" smtClean="0"/>
              <a:t>I</a:t>
            </a:r>
            <a:r>
              <a:rPr kumimoji="1" lang="zh-CN" altLang="en-US" sz="2200" dirty="0"/>
              <a:t>的值。</a:t>
            </a:r>
          </a:p>
        </p:txBody>
      </p:sp>
      <p:pic>
        <p:nvPicPr>
          <p:cNvPr id="348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1640991"/>
            <a:ext cx="451167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1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123414"/>
              </p:ext>
            </p:extLst>
          </p:nvPr>
        </p:nvGraphicFramePr>
        <p:xfrm>
          <a:off x="1141413" y="2925279"/>
          <a:ext cx="26765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Equation" r:id="rId4" imgW="1346040" imgH="431640" progId="Equation.DSMT4">
                  <p:embed/>
                </p:oleObj>
              </mc:Choice>
              <mc:Fallback>
                <p:oleObj name="Equation" r:id="rId4" imgW="1346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925279"/>
                        <a:ext cx="2676525" cy="8493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1" name="Rectangle 11"/>
          <p:cNvSpPr>
            <a:spLocks noChangeArrowheads="1"/>
          </p:cNvSpPr>
          <p:nvPr/>
        </p:nvSpPr>
        <p:spPr bwMode="auto">
          <a:xfrm>
            <a:off x="576263" y="3861048"/>
            <a:ext cx="48593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200"/>
              <a:t>2</a:t>
            </a:r>
            <a:r>
              <a:rPr kumimoji="1" lang="zh-CN" altLang="en-US" sz="2200"/>
              <a:t>）</a:t>
            </a:r>
            <a:r>
              <a:rPr kumimoji="1" lang="pt-BR" altLang="zh-CN" sz="2200"/>
              <a:t>S</a:t>
            </a:r>
            <a:r>
              <a:rPr kumimoji="1" lang="zh-CN" altLang="pt-BR" sz="2200"/>
              <a:t>断开，可以利用叠加原理求解 </a:t>
            </a:r>
            <a:endParaRPr kumimoji="1" lang="zh-CN" altLang="en-US" sz="2200"/>
          </a:p>
        </p:txBody>
      </p:sp>
      <p:graphicFrame>
        <p:nvGraphicFramePr>
          <p:cNvPr id="911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12782"/>
              </p:ext>
            </p:extLst>
          </p:nvPr>
        </p:nvGraphicFramePr>
        <p:xfrm>
          <a:off x="1050925" y="4378573"/>
          <a:ext cx="15890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6" imgW="787320" imgH="431640" progId="Equation.DSMT4">
                  <p:embed/>
                </p:oleObj>
              </mc:Choice>
              <mc:Fallback>
                <p:oleObj name="Equation" r:id="rId6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378573"/>
                        <a:ext cx="158908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735936"/>
              </p:ext>
            </p:extLst>
          </p:nvPr>
        </p:nvGraphicFramePr>
        <p:xfrm>
          <a:off x="2986088" y="4329360"/>
          <a:ext cx="21034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8" imgW="1041120" imgH="482400" progId="Equation.DSMT4">
                  <p:embed/>
                </p:oleObj>
              </mc:Choice>
              <mc:Fallback>
                <p:oleObj name="Equation" r:id="rId8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4329360"/>
                        <a:ext cx="21034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92963"/>
              </p:ext>
            </p:extLst>
          </p:nvPr>
        </p:nvGraphicFramePr>
        <p:xfrm>
          <a:off x="979488" y="5513635"/>
          <a:ext cx="1641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Equation" r:id="rId10" imgW="812520" imgH="241200" progId="Equation.DSMT4">
                  <p:embed/>
                </p:oleObj>
              </mc:Choice>
              <mc:Fallback>
                <p:oleObj name="Equation" r:id="rId10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513635"/>
                        <a:ext cx="16414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020859"/>
              </p:ext>
            </p:extLst>
          </p:nvPr>
        </p:nvGraphicFramePr>
        <p:xfrm>
          <a:off x="2570163" y="5273923"/>
          <a:ext cx="28463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Equation" r:id="rId12" imgW="1409400" imgH="482400" progId="Equation.DSMT4">
                  <p:embed/>
                </p:oleObj>
              </mc:Choice>
              <mc:Fallback>
                <p:oleObj name="Equation" r:id="rId12" imgW="1409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5273923"/>
                        <a:ext cx="284638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47753"/>
              </p:ext>
            </p:extLst>
          </p:nvPr>
        </p:nvGraphicFramePr>
        <p:xfrm>
          <a:off x="5365750" y="5513635"/>
          <a:ext cx="588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Equation" r:id="rId14" imgW="291960" imgH="228600" progId="Equation.DSMT4">
                  <p:embed/>
                </p:oleObj>
              </mc:Choice>
              <mc:Fallback>
                <p:oleObj name="Equation" r:id="rId14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513635"/>
                        <a:ext cx="588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57018"/>
              </p:ext>
            </p:extLst>
          </p:nvPr>
        </p:nvGraphicFramePr>
        <p:xfrm>
          <a:off x="6237288" y="5375523"/>
          <a:ext cx="15414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Equation" r:id="rId16" imgW="774360" imgH="431640" progId="Equation.DSMT4">
                  <p:embed/>
                </p:oleObj>
              </mc:Choice>
              <mc:Fallback>
                <p:oleObj name="Equation" r:id="rId16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5375523"/>
                        <a:ext cx="1541462" cy="8493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66725" y="103982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2.3.2  </a:t>
            </a:r>
            <a:r>
              <a:rPr kumimoji="1" lang="zh-CN" altLang="en-US" sz="3200" dirty="0">
                <a:solidFill>
                  <a:srgbClr val="0000CC"/>
                </a:solidFill>
              </a:rPr>
              <a:t>反相放大电路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4" grpId="0"/>
      <p:bldP spid="911365" grpId="0"/>
      <p:bldP spid="9113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66724" y="779723"/>
            <a:ext cx="8173727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accent2"/>
                </a:solidFill>
              </a:rPr>
              <a:t>例</a:t>
            </a:r>
            <a:r>
              <a:rPr kumimoji="1" lang="en-US" altLang="zh-CN" sz="2400" dirty="0" smtClean="0">
                <a:solidFill>
                  <a:schemeClr val="accent2"/>
                </a:solidFill>
              </a:rPr>
              <a:t>:</a:t>
            </a:r>
            <a:r>
              <a:rPr kumimoji="1" lang="en-US" altLang="zh-CN" sz="2400" dirty="0" smtClean="0"/>
              <a:t>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负载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电阻</a:t>
            </a:r>
            <a:r>
              <a:rPr lang="en-US" altLang="zh-CN" sz="2400" i="1" dirty="0">
                <a:ea typeface="方正细等线_GBK"/>
              </a:rPr>
              <a:t>R</a:t>
            </a:r>
            <a:r>
              <a:rPr lang="en-US" altLang="zh-CN" sz="2400" baseline="-25000" dirty="0">
                <a:ea typeface="方正细等线_GBK"/>
              </a:rPr>
              <a:t>L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跨接在输出端与</a:t>
            </a:r>
            <a:r>
              <a:rPr lang="en-US" altLang="zh-CN" sz="2400" dirty="0"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点之间，没有接地（也称负载浮地）。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(1)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求电流增益表达式</a:t>
            </a:r>
            <a:r>
              <a:rPr lang="en-US" altLang="zh-CN" sz="2400" i="1" dirty="0">
                <a:ea typeface="方正书宋_GBK"/>
              </a:rPr>
              <a:t>A</a:t>
            </a:r>
            <a:r>
              <a:rPr lang="en-US" altLang="zh-CN" sz="2400" i="1" baseline="-25000" dirty="0">
                <a:ea typeface="方正书宋_GBK"/>
              </a:rPr>
              <a:t>i</a:t>
            </a:r>
            <a:r>
              <a:rPr lang="en-US" altLang="zh-CN" sz="2400" i="1" dirty="0">
                <a:ea typeface="方正书宋_GBK"/>
              </a:rPr>
              <a:t>=</a:t>
            </a:r>
            <a:r>
              <a:rPr lang="en-US" altLang="zh-CN" sz="2400" i="1" dirty="0" err="1">
                <a:ea typeface="方正书宋_GBK"/>
              </a:rPr>
              <a:t>i</a:t>
            </a:r>
            <a:r>
              <a:rPr lang="en-US" altLang="zh-CN" sz="2400" baseline="-25000" dirty="0" err="1">
                <a:ea typeface="方正书宋_GBK"/>
              </a:rPr>
              <a:t>o</a:t>
            </a:r>
            <a:r>
              <a:rPr lang="en-US" altLang="zh-CN" sz="2400" i="1" dirty="0">
                <a:ea typeface="方正书宋_GBK"/>
              </a:rPr>
              <a:t>/i</a:t>
            </a:r>
            <a:r>
              <a:rPr lang="en-US" altLang="zh-CN" sz="2400" baseline="-25000" dirty="0">
                <a:ea typeface="方正书宋_GBK"/>
              </a:rPr>
              <a:t>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求电路的输入电阻。</a:t>
            </a:r>
            <a:endParaRPr lang="zh-CN" altLang="pt-BR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2389" name="Rectangle 5"/>
          <p:cNvSpPr>
            <a:spLocks noChangeArrowheads="1"/>
          </p:cNvSpPr>
          <p:nvPr/>
        </p:nvSpPr>
        <p:spPr bwMode="auto">
          <a:xfrm>
            <a:off x="449048" y="2201651"/>
            <a:ext cx="4036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：利用运放的虚短虚断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12392" name="AutoShape 8"/>
          <p:cNvSpPr>
            <a:spLocks noChangeArrowheads="1"/>
          </p:cNvSpPr>
          <p:nvPr/>
        </p:nvSpPr>
        <p:spPr bwMode="auto">
          <a:xfrm>
            <a:off x="5933933" y="4846170"/>
            <a:ext cx="644525" cy="252413"/>
          </a:xfrm>
          <a:prstGeom prst="rightArrow">
            <a:avLst>
              <a:gd name="adj1" fmla="val 50000"/>
              <a:gd name="adj2" fmla="val 63836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66725" y="103982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2.3.2  </a:t>
            </a:r>
            <a:r>
              <a:rPr kumimoji="1" lang="zh-CN" altLang="en-US" sz="3200" dirty="0">
                <a:solidFill>
                  <a:srgbClr val="0000CC"/>
                </a:solidFill>
              </a:rPr>
              <a:t>反相放大电路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02304"/>
              </p:ext>
            </p:extLst>
          </p:nvPr>
        </p:nvGraphicFramePr>
        <p:xfrm>
          <a:off x="4602163" y="1582269"/>
          <a:ext cx="4370170" cy="229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7" name="Picture" r:id="rId3" imgW="2185085" imgH="1145958" progId="Word.Picture.8">
                  <p:embed/>
                </p:oleObj>
              </mc:Choice>
              <mc:Fallback>
                <p:oleObj name="Picture" r:id="rId3" imgW="2185085" imgH="1145958" progId="Word.Picture.8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1582269"/>
                        <a:ext cx="4370170" cy="2291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76079"/>
              </p:ext>
            </p:extLst>
          </p:nvPr>
        </p:nvGraphicFramePr>
        <p:xfrm>
          <a:off x="1627028" y="2672916"/>
          <a:ext cx="139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8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028" y="2672916"/>
                        <a:ext cx="139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609829"/>
              </p:ext>
            </p:extLst>
          </p:nvPr>
        </p:nvGraphicFramePr>
        <p:xfrm>
          <a:off x="1657548" y="3192911"/>
          <a:ext cx="236160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9" name="Equation" r:id="rId7" imgW="1180800" imgH="444240" progId="Equation.DSMT4">
                  <p:embed/>
                </p:oleObj>
              </mc:Choice>
              <mc:Fallback>
                <p:oleObj name="Equation" r:id="rId7" imgW="1180800" imgH="44424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548" y="3192911"/>
                        <a:ext cx="2361600" cy="88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49048" y="4043303"/>
            <a:ext cx="4036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电流增益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8163"/>
              </p:ext>
            </p:extLst>
          </p:nvPr>
        </p:nvGraphicFramePr>
        <p:xfrm>
          <a:off x="971600" y="4163504"/>
          <a:ext cx="4673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0" name="Equation" r:id="rId9" imgW="2336760" imgH="647640" progId="Equation.DSMT4">
                  <p:embed/>
                </p:oleObj>
              </mc:Choice>
              <mc:Fallback>
                <p:oleObj name="Equation" r:id="rId9" imgW="2336760" imgH="64764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63504"/>
                        <a:ext cx="4673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27488"/>
              </p:ext>
            </p:extLst>
          </p:nvPr>
        </p:nvGraphicFramePr>
        <p:xfrm>
          <a:off x="6768244" y="4527877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1" name="Equation" r:id="rId11" imgW="888840" imgH="444240" progId="Equation.DSMT4">
                  <p:embed/>
                </p:oleObj>
              </mc:Choice>
              <mc:Fallback>
                <p:oleObj name="Equation" r:id="rId11" imgW="888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244" y="4527877"/>
                        <a:ext cx="1778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02728" y="5601017"/>
            <a:ext cx="1945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输入电阻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316170"/>
              </p:ext>
            </p:extLst>
          </p:nvPr>
        </p:nvGraphicFramePr>
        <p:xfrm>
          <a:off x="2159732" y="5471268"/>
          <a:ext cx="149832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2" name="Equation" r:id="rId13" imgW="749160" imgH="444240" progId="Equation.DSMT4">
                  <p:embed/>
                </p:oleObj>
              </mc:Choice>
              <mc:Fallback>
                <p:oleObj name="Equation" r:id="rId13" imgW="749160" imgH="44424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5471268"/>
                        <a:ext cx="1498320" cy="88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732240" y="4091496"/>
            <a:ext cx="22040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与负载有关吗？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815916" y="5639163"/>
            <a:ext cx="2575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有什么好处？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9" grpId="0"/>
      <p:bldP spid="912392" grpId="0" animBg="1"/>
      <p:bldP spid="20" grpId="0"/>
      <p:bldP spid="24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6724" y="779723"/>
            <a:ext cx="8173727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accent2"/>
                </a:solidFill>
              </a:rPr>
              <a:t>例</a:t>
            </a:r>
            <a:r>
              <a:rPr kumimoji="1" lang="en-US" altLang="zh-CN" sz="2400" dirty="0" smtClean="0">
                <a:solidFill>
                  <a:schemeClr val="accent2"/>
                </a:solidFill>
              </a:rPr>
              <a:t>:</a:t>
            </a:r>
            <a:r>
              <a:rPr kumimoji="1" lang="en-US" altLang="zh-CN" sz="2400" dirty="0" smtClean="0"/>
              <a:t>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负载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电阻</a:t>
            </a:r>
            <a:r>
              <a:rPr lang="en-US" altLang="zh-CN" sz="2400" i="1" dirty="0">
                <a:ea typeface="方正细等线_GBK"/>
              </a:rPr>
              <a:t>R</a:t>
            </a:r>
            <a:r>
              <a:rPr lang="en-US" altLang="zh-CN" sz="2400" baseline="-25000" dirty="0">
                <a:ea typeface="方正细等线_GBK"/>
              </a:rPr>
              <a:t>L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跨接在输出端与</a:t>
            </a:r>
            <a:r>
              <a:rPr lang="en-US" altLang="zh-CN" sz="2400" dirty="0"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点之间，没有接地（也称负载浮地）。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(1)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求电流增益表达式</a:t>
            </a:r>
            <a:r>
              <a:rPr lang="en-US" altLang="zh-CN" sz="2400" i="1" dirty="0">
                <a:ea typeface="方正书宋_GBK"/>
              </a:rPr>
              <a:t>A</a:t>
            </a:r>
            <a:r>
              <a:rPr lang="en-US" altLang="zh-CN" sz="2400" i="1" baseline="-25000" dirty="0">
                <a:ea typeface="方正书宋_GBK"/>
              </a:rPr>
              <a:t>i</a:t>
            </a:r>
            <a:r>
              <a:rPr lang="en-US" altLang="zh-CN" sz="2400" i="1" dirty="0">
                <a:ea typeface="方正书宋_GBK"/>
              </a:rPr>
              <a:t>=</a:t>
            </a:r>
            <a:r>
              <a:rPr lang="en-US" altLang="zh-CN" sz="2400" i="1" dirty="0" err="1">
                <a:ea typeface="方正书宋_GBK"/>
              </a:rPr>
              <a:t>i</a:t>
            </a:r>
            <a:r>
              <a:rPr lang="en-US" altLang="zh-CN" sz="2400" baseline="-25000" dirty="0" err="1">
                <a:ea typeface="方正书宋_GBK"/>
              </a:rPr>
              <a:t>o</a:t>
            </a:r>
            <a:r>
              <a:rPr lang="en-US" altLang="zh-CN" sz="2400" i="1" dirty="0">
                <a:ea typeface="方正书宋_GBK"/>
              </a:rPr>
              <a:t>/i</a:t>
            </a:r>
            <a:r>
              <a:rPr lang="en-US" altLang="zh-CN" sz="2400" baseline="-25000" dirty="0">
                <a:ea typeface="方正书宋_GBK"/>
              </a:rPr>
              <a:t>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求电路的输入电阻。</a:t>
            </a:r>
            <a:endParaRPr lang="zh-CN" altLang="pt-BR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49048" y="2201651"/>
            <a:ext cx="4036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：利用运放的虚短虚断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5933933" y="4846170"/>
            <a:ext cx="644525" cy="252413"/>
          </a:xfrm>
          <a:prstGeom prst="rightArrow">
            <a:avLst>
              <a:gd name="adj1" fmla="val 50000"/>
              <a:gd name="adj2" fmla="val 63836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6725" y="103982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2.3.2  </a:t>
            </a:r>
            <a:r>
              <a:rPr kumimoji="1" lang="zh-CN" altLang="en-US" sz="3200" dirty="0">
                <a:solidFill>
                  <a:srgbClr val="0000CC"/>
                </a:solidFill>
              </a:rPr>
              <a:t>反相放大电路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278558"/>
              </p:ext>
            </p:extLst>
          </p:nvPr>
        </p:nvGraphicFramePr>
        <p:xfrm>
          <a:off x="4602163" y="1582269"/>
          <a:ext cx="4370170" cy="229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1" name="Picture" r:id="rId3" imgW="2185085" imgH="1145958" progId="Word.Picture.8">
                  <p:embed/>
                </p:oleObj>
              </mc:Choice>
              <mc:Fallback>
                <p:oleObj name="Picture" r:id="rId3" imgW="2185085" imgH="11459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1582269"/>
                        <a:ext cx="4370170" cy="2291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18617"/>
              </p:ext>
            </p:extLst>
          </p:nvPr>
        </p:nvGraphicFramePr>
        <p:xfrm>
          <a:off x="1627028" y="2672916"/>
          <a:ext cx="139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2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028" y="2672916"/>
                        <a:ext cx="139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836728"/>
              </p:ext>
            </p:extLst>
          </p:nvPr>
        </p:nvGraphicFramePr>
        <p:xfrm>
          <a:off x="1657548" y="3192911"/>
          <a:ext cx="236160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3" name="Equation" r:id="rId7" imgW="1180800" imgH="444240" progId="Equation.DSMT4">
                  <p:embed/>
                </p:oleObj>
              </mc:Choice>
              <mc:Fallback>
                <p:oleObj name="Equation" r:id="rId7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548" y="3192911"/>
                        <a:ext cx="2361600" cy="88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048" y="4043303"/>
            <a:ext cx="4036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电流增益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07266"/>
              </p:ext>
            </p:extLst>
          </p:nvPr>
        </p:nvGraphicFramePr>
        <p:xfrm>
          <a:off x="971600" y="4163504"/>
          <a:ext cx="4673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4" name="Equation" r:id="rId9" imgW="2336760" imgH="647640" progId="Equation.DSMT4">
                  <p:embed/>
                </p:oleObj>
              </mc:Choice>
              <mc:Fallback>
                <p:oleObj name="Equation" r:id="rId9" imgW="23367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63504"/>
                        <a:ext cx="4673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817183"/>
              </p:ext>
            </p:extLst>
          </p:nvPr>
        </p:nvGraphicFramePr>
        <p:xfrm>
          <a:off x="6768244" y="4527877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5" name="Equation" r:id="rId11" imgW="888840" imgH="444240" progId="Equation.DSMT4">
                  <p:embed/>
                </p:oleObj>
              </mc:Choice>
              <mc:Fallback>
                <p:oleObj name="Equation" r:id="rId11" imgW="888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244" y="4527877"/>
                        <a:ext cx="1778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02728" y="5601017"/>
            <a:ext cx="1945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输入电阻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354222"/>
              </p:ext>
            </p:extLst>
          </p:nvPr>
        </p:nvGraphicFramePr>
        <p:xfrm>
          <a:off x="2159732" y="5471268"/>
          <a:ext cx="149832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6" name="Equation" r:id="rId13" imgW="749160" imgH="444240" progId="Equation.DSMT4">
                  <p:embed/>
                </p:oleObj>
              </mc:Choice>
              <mc:Fallback>
                <p:oleObj name="Equation" r:id="rId13" imgW="749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5471268"/>
                        <a:ext cx="1498320" cy="88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815916" y="5639163"/>
            <a:ext cx="2575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有什么好处？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28825"/>
              </p:ext>
            </p:extLst>
          </p:nvPr>
        </p:nvGraphicFramePr>
        <p:xfrm>
          <a:off x="4127647" y="2585339"/>
          <a:ext cx="1299718" cy="103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7" name="Picture" r:id="rId15" imgW="649859" imgH="516980" progId="Word.Picture.8">
                  <p:embed/>
                </p:oleObj>
              </mc:Choice>
              <mc:Fallback>
                <p:oleObj name="Picture" r:id="rId15" imgW="649859" imgH="5169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647" y="2585339"/>
                        <a:ext cx="1299718" cy="10339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732240" y="4091496"/>
            <a:ext cx="22040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与负载有关吗？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1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98" y="1996552"/>
            <a:ext cx="4481186" cy="3124636"/>
          </a:xfrm>
          <a:prstGeom prst="rect">
            <a:avLst/>
          </a:prstGeom>
        </p:spPr>
      </p:pic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284387" y="764704"/>
            <a:ext cx="8820150" cy="128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200" dirty="0">
                <a:solidFill>
                  <a:srgbClr val="CC0000"/>
                </a:solidFill>
              </a:rPr>
              <a:t> </a:t>
            </a:r>
            <a:r>
              <a:rPr kumimoji="1" lang="zh-CN" altLang="en-US" sz="2200" dirty="0" smtClean="0">
                <a:solidFill>
                  <a:srgbClr val="CC0000"/>
                </a:solidFill>
              </a:rPr>
              <a:t>例</a:t>
            </a:r>
            <a:r>
              <a:rPr kumimoji="1" lang="en-US" altLang="zh-CN" sz="2200" dirty="0" smtClean="0">
                <a:solidFill>
                  <a:srgbClr val="CC0000"/>
                </a:solidFill>
              </a:rPr>
              <a:t>:</a:t>
            </a:r>
            <a:r>
              <a:rPr kumimoji="1" lang="en-US" altLang="zh-CN" sz="2200" dirty="0" smtClean="0"/>
              <a:t> 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信号为零时电源引脚电流</a:t>
            </a:r>
            <a:r>
              <a:rPr lang="en-US" altLang="zh-CN" sz="2200" i="1" dirty="0">
                <a:ea typeface="方正书宋_GBK"/>
              </a:rPr>
              <a:t>I</a:t>
            </a:r>
            <a:r>
              <a:rPr lang="en-US" altLang="zh-CN" sz="2200" baseline="-25000" dirty="0">
                <a:ea typeface="方正书宋_GBK"/>
              </a:rPr>
              <a:t>Q</a:t>
            </a:r>
            <a:r>
              <a:rPr lang="en-US" altLang="zh-CN" sz="2200" dirty="0">
                <a:ea typeface="华文行楷" panose="02010800040101010101" pitchFamily="2" charset="-122"/>
              </a:rPr>
              <a:t>=</a:t>
            </a:r>
            <a:r>
              <a:rPr lang="en-US" altLang="zh-CN" sz="2200" dirty="0">
                <a:ea typeface="方正细等线_GBK"/>
              </a:rPr>
              <a:t>0.5mA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（也称为静态电流）。电路输出驱动一个</a:t>
            </a:r>
            <a:r>
              <a:rPr lang="en-US" altLang="zh-CN" sz="2200" dirty="0">
                <a:ea typeface="方正细等线_GBK"/>
              </a:rPr>
              <a:t>2kΩ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的负载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2200" i="1" dirty="0" smtClean="0"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 smtClean="0">
                <a:ea typeface="方正书宋_GBK"/>
              </a:rPr>
              <a:t>i</a:t>
            </a:r>
            <a:r>
              <a:rPr lang="en-US" altLang="zh-CN" sz="2200" i="1" dirty="0" smtClean="0">
                <a:ea typeface="方正书宋_GBK"/>
              </a:rPr>
              <a:t> </a:t>
            </a:r>
            <a:r>
              <a:rPr lang="en-US" altLang="zh-CN" sz="2200" dirty="0">
                <a:ea typeface="方正细等线_GBK"/>
              </a:rPr>
              <a:t>=0V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时，求运放的输出电流、两电源引脚中的电流和运放的耗散功率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CN" sz="2200" i="1" dirty="0" smtClean="0"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 smtClean="0">
                <a:ea typeface="方正书宋_GBK"/>
              </a:rPr>
              <a:t>i</a:t>
            </a:r>
            <a:r>
              <a:rPr lang="en-US" altLang="zh-CN" sz="2200" i="1" dirty="0" smtClean="0">
                <a:ea typeface="方正书宋_GBK"/>
              </a:rPr>
              <a:t> </a:t>
            </a:r>
            <a:r>
              <a:rPr lang="en-US" altLang="zh-CN" sz="2200" dirty="0">
                <a:ea typeface="方正细等线_GBK"/>
              </a:rPr>
              <a:t>=3V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时，再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的问题。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1064" name="Rectangle 8"/>
          <p:cNvSpPr>
            <a:spLocks noChangeArrowheads="1"/>
          </p:cNvSpPr>
          <p:nvPr/>
        </p:nvSpPr>
        <p:spPr bwMode="auto">
          <a:xfrm>
            <a:off x="330022" y="2323728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</a:p>
        </p:txBody>
      </p:sp>
      <p:sp>
        <p:nvSpPr>
          <p:cNvPr id="941065" name="Rectangle 9"/>
          <p:cNvSpPr>
            <a:spLocks noChangeArrowheads="1"/>
          </p:cNvSpPr>
          <p:nvPr/>
        </p:nvSpPr>
        <p:spPr bwMode="auto">
          <a:xfrm>
            <a:off x="939953" y="2319106"/>
            <a:ext cx="204487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2400" i="1" dirty="0">
                <a:solidFill>
                  <a:prstClr val="black"/>
                </a:solidFill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prstClr val="black"/>
                </a:solidFill>
                <a:latin typeface="Calibri"/>
                <a:ea typeface="方正书宋_GBK"/>
              </a:rPr>
              <a:t>i</a:t>
            </a:r>
            <a:r>
              <a:rPr lang="en-US" altLang="zh-CN" sz="2400" i="1" dirty="0">
                <a:solidFill>
                  <a:prstClr val="black"/>
                </a:solidFill>
                <a:latin typeface="Calibri"/>
                <a:ea typeface="方正书宋_GBK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a typeface="方正细等线_GBK"/>
                <a:cs typeface="Times New Roman" panose="02020603050405020304" pitchFamily="18" charset="0"/>
              </a:rPr>
              <a:t>=0V</a:t>
            </a:r>
            <a:r>
              <a:rPr lang="zh-CN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kumimoji="1" lang="zh-CN" altLang="en-US" sz="2400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66725" y="103982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2.3.2  </a:t>
            </a:r>
            <a:r>
              <a:rPr kumimoji="1" lang="zh-CN" altLang="en-US" sz="3200" dirty="0">
                <a:solidFill>
                  <a:srgbClr val="0000CC"/>
                </a:solidFill>
              </a:rPr>
              <a:t>反相放大电路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4200"/>
              </p:ext>
            </p:extLst>
          </p:nvPr>
        </p:nvGraphicFramePr>
        <p:xfrm>
          <a:off x="1200452" y="2957563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4" name="Equation" r:id="rId4" imgW="914400" imgH="228600" progId="Equation.DSMT4">
                  <p:embed/>
                </p:oleObj>
              </mc:Choice>
              <mc:Fallback>
                <p:oleObj name="Equation" r:id="rId4" imgW="914400" imgH="22860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452" y="2957563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846815"/>
              </p:ext>
            </p:extLst>
          </p:nvPr>
        </p:nvGraphicFramePr>
        <p:xfrm>
          <a:off x="1200452" y="3700508"/>
          <a:ext cx="1801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5" name="Equation" r:id="rId6" imgW="901440" imgH="228600" progId="Equation.DSMT4">
                  <p:embed/>
                </p:oleObj>
              </mc:Choice>
              <mc:Fallback>
                <p:oleObj name="Equation" r:id="rId6" imgW="901440" imgH="228600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452" y="3700508"/>
                        <a:ext cx="1801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645871"/>
              </p:ext>
            </p:extLst>
          </p:nvPr>
        </p:nvGraphicFramePr>
        <p:xfrm>
          <a:off x="1200452" y="4443453"/>
          <a:ext cx="281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6" name="Equation" r:id="rId8" imgW="1409400" imgH="241200" progId="Equation.DSMT4">
                  <p:embed/>
                </p:oleObj>
              </mc:Choice>
              <mc:Fallback>
                <p:oleObj name="Equation" r:id="rId8" imgW="1409400" imgH="2412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452" y="4443453"/>
                        <a:ext cx="2819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26454"/>
              </p:ext>
            </p:extLst>
          </p:nvPr>
        </p:nvGraphicFramePr>
        <p:xfrm>
          <a:off x="1200452" y="5211799"/>
          <a:ext cx="525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7" name="Equation" r:id="rId10" imgW="2628720" imgH="241200" progId="Equation.DSMT4">
                  <p:embed/>
                </p:oleObj>
              </mc:Choice>
              <mc:Fallback>
                <p:oleObj name="Equation" r:id="rId10" imgW="2628720" imgH="2412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452" y="5211799"/>
                        <a:ext cx="525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84832" y="2310614"/>
            <a:ext cx="204487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prstClr val="black"/>
                </a:solidFill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 smtClean="0">
                <a:solidFill>
                  <a:prstClr val="black"/>
                </a:solidFill>
                <a:latin typeface="Calibri"/>
                <a:ea typeface="方正书宋_GBK"/>
              </a:rPr>
              <a:t>o</a:t>
            </a:r>
            <a:r>
              <a:rPr lang="en-US" altLang="zh-CN" sz="2400" i="1" dirty="0" smtClean="0">
                <a:solidFill>
                  <a:prstClr val="black"/>
                </a:solidFill>
                <a:latin typeface="Calibri"/>
                <a:ea typeface="方正书宋_GBK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a typeface="方正细等线_GBK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  <a:ea typeface="方正细等线_GBK"/>
                <a:cs typeface="Times New Roman" panose="02020603050405020304" pitchFamily="18" charset="0"/>
              </a:rPr>
              <a:t>0V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4" grpId="0"/>
      <p:bldP spid="941065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98" y="1996552"/>
            <a:ext cx="4481186" cy="3124636"/>
          </a:xfrm>
          <a:prstGeom prst="rect">
            <a:avLst/>
          </a:prstGeom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30022" y="206547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39953" y="2060848"/>
            <a:ext cx="208929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2400" i="1" dirty="0">
                <a:solidFill>
                  <a:prstClr val="black"/>
                </a:solidFill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prstClr val="black"/>
                </a:solidFill>
                <a:latin typeface="Calibri"/>
                <a:ea typeface="方正书宋_GBK"/>
              </a:rPr>
              <a:t>i</a:t>
            </a:r>
            <a:r>
              <a:rPr lang="en-US" altLang="zh-CN" sz="2400" i="1" dirty="0">
                <a:solidFill>
                  <a:prstClr val="black"/>
                </a:solidFill>
                <a:latin typeface="Calibri"/>
                <a:ea typeface="方正书宋_GBK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ea typeface="方正细等线_GBK"/>
                <a:cs typeface="Times New Roman" panose="02020603050405020304" pitchFamily="18" charset="0"/>
              </a:rPr>
              <a:t>=3V</a:t>
            </a:r>
            <a:r>
              <a:rPr lang="zh-CN" altLang="zh-CN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kumimoji="1" lang="zh-CN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6725" y="103982"/>
            <a:ext cx="5076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3200" dirty="0" smtClean="0">
                <a:solidFill>
                  <a:srgbClr val="0000CC"/>
                </a:solidFill>
              </a:rPr>
              <a:t>2.3.2  </a:t>
            </a:r>
            <a:r>
              <a:rPr kumimoji="1" lang="zh-CN" altLang="en-US" sz="3200" dirty="0">
                <a:solidFill>
                  <a:srgbClr val="0000CC"/>
                </a:solidFill>
              </a:rPr>
              <a:t>反相放大电路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79933"/>
              </p:ext>
            </p:extLst>
          </p:nvPr>
        </p:nvGraphicFramePr>
        <p:xfrm>
          <a:off x="791580" y="5301208"/>
          <a:ext cx="2587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6" name="Equation" r:id="rId4" imgW="1295280" imgH="228600" progId="Equation.DSMT4">
                  <p:embed/>
                </p:oleObj>
              </mc:Choice>
              <mc:Fallback>
                <p:oleObj name="Equation" r:id="rId4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5301208"/>
                        <a:ext cx="2587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80059"/>
              </p:ext>
            </p:extLst>
          </p:nvPr>
        </p:nvGraphicFramePr>
        <p:xfrm>
          <a:off x="791580" y="5890528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7" name="Equation" r:id="rId6" imgW="1104840" imgH="241200" progId="Equation.DSMT4">
                  <p:embed/>
                </p:oleObj>
              </mc:Choice>
              <mc:Fallback>
                <p:oleObj name="Equation" r:id="rId6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5890528"/>
                        <a:ext cx="220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78767"/>
              </p:ext>
            </p:extLst>
          </p:nvPr>
        </p:nvGraphicFramePr>
        <p:xfrm>
          <a:off x="3945892" y="5718708"/>
          <a:ext cx="505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8" name="Equation" r:id="rId8" imgW="2527200" imgH="241200" progId="Equation.DSMT4">
                  <p:embed/>
                </p:oleObj>
              </mc:Choice>
              <mc:Fallback>
                <p:oleObj name="Equation" r:id="rId8" imgW="252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892" y="5718708"/>
                        <a:ext cx="5054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14237"/>
              </p:ext>
            </p:extLst>
          </p:nvPr>
        </p:nvGraphicFramePr>
        <p:xfrm>
          <a:off x="791580" y="2546525"/>
          <a:ext cx="243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9" name="Equation" r:id="rId10" imgW="1218960" imgH="444240" progId="Equation.DSMT4">
                  <p:embed/>
                </p:oleObj>
              </mc:Choice>
              <mc:Fallback>
                <p:oleObj name="Equation" r:id="rId10" imgW="121896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2546525"/>
                        <a:ext cx="2438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414880"/>
              </p:ext>
            </p:extLst>
          </p:nvPr>
        </p:nvGraphicFramePr>
        <p:xfrm>
          <a:off x="791580" y="3429000"/>
          <a:ext cx="406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0" name="Equation" r:id="rId12" imgW="2031840" imgH="444240" progId="Equation.DSMT4">
                  <p:embed/>
                </p:oleObj>
              </mc:Choice>
              <mc:Fallback>
                <p:oleObj name="Equation" r:id="rId12" imgW="203184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3429000"/>
                        <a:ext cx="4064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55822"/>
              </p:ext>
            </p:extLst>
          </p:nvPr>
        </p:nvGraphicFramePr>
        <p:xfrm>
          <a:off x="791580" y="4329100"/>
          <a:ext cx="350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1" name="Equation" r:id="rId14" imgW="1752480" imgH="444240" progId="Equation.DSMT4">
                  <p:embed/>
                </p:oleObj>
              </mc:Choice>
              <mc:Fallback>
                <p:oleObj name="Equation" r:id="rId14" imgW="175248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4329100"/>
                        <a:ext cx="3505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8064388" y="3320988"/>
            <a:ext cx="6559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  <a:ea typeface="方正细等线_GBK"/>
                <a:cs typeface="Times New Roman" panose="02020603050405020304" pitchFamily="18" charset="0"/>
              </a:rPr>
              <a:t>9V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070777"/>
              </p:ext>
            </p:extLst>
          </p:nvPr>
        </p:nvGraphicFramePr>
        <p:xfrm>
          <a:off x="4962806" y="5106705"/>
          <a:ext cx="266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2" name="Equation" r:id="rId16" imgW="1333440" imgH="241200" progId="Equation.DSMT4">
                  <p:embed/>
                </p:oleObj>
              </mc:Choice>
              <mc:Fallback>
                <p:oleObj name="Equation" r:id="rId16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06" y="5106705"/>
                        <a:ext cx="2667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84387" y="764704"/>
            <a:ext cx="8820150" cy="128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200" dirty="0">
                <a:solidFill>
                  <a:srgbClr val="CC0000"/>
                </a:solidFill>
              </a:rPr>
              <a:t> </a:t>
            </a:r>
            <a:r>
              <a:rPr kumimoji="1" lang="zh-CN" altLang="en-US" sz="2200" dirty="0" smtClean="0">
                <a:solidFill>
                  <a:srgbClr val="CC0000"/>
                </a:solidFill>
              </a:rPr>
              <a:t>例</a:t>
            </a:r>
            <a:r>
              <a:rPr kumimoji="1" lang="en-US" altLang="zh-CN" sz="2200" dirty="0" smtClean="0">
                <a:solidFill>
                  <a:srgbClr val="CC0000"/>
                </a:solidFill>
              </a:rPr>
              <a:t>:</a:t>
            </a:r>
            <a:r>
              <a:rPr kumimoji="1" lang="en-US" altLang="zh-CN" sz="2200" dirty="0" smtClean="0"/>
              <a:t> 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信号为零时电源引脚电流</a:t>
            </a:r>
            <a:r>
              <a:rPr lang="en-US" altLang="zh-CN" sz="2200" i="1" dirty="0">
                <a:ea typeface="方正书宋_GBK"/>
              </a:rPr>
              <a:t>I</a:t>
            </a:r>
            <a:r>
              <a:rPr lang="en-US" altLang="zh-CN" sz="2200" baseline="-25000" dirty="0">
                <a:ea typeface="方正书宋_GBK"/>
              </a:rPr>
              <a:t>Q</a:t>
            </a:r>
            <a:r>
              <a:rPr lang="en-US" altLang="zh-CN" sz="2200" dirty="0">
                <a:ea typeface="华文行楷" panose="02010800040101010101" pitchFamily="2" charset="-122"/>
              </a:rPr>
              <a:t>=</a:t>
            </a:r>
            <a:r>
              <a:rPr lang="en-US" altLang="zh-CN" sz="2200" dirty="0">
                <a:ea typeface="方正细等线_GBK"/>
              </a:rPr>
              <a:t>0.5mA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（也称为静态电流）。电路输出驱动一个</a:t>
            </a:r>
            <a:r>
              <a:rPr lang="en-US" altLang="zh-CN" sz="2200" dirty="0">
                <a:ea typeface="方正细等线_GBK"/>
              </a:rPr>
              <a:t>2kΩ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的负载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2200" i="1" dirty="0" smtClean="0"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 smtClean="0">
                <a:ea typeface="方正书宋_GBK"/>
              </a:rPr>
              <a:t>i</a:t>
            </a:r>
            <a:r>
              <a:rPr lang="en-US" altLang="zh-CN" sz="2200" i="1" dirty="0" smtClean="0">
                <a:ea typeface="方正书宋_GBK"/>
              </a:rPr>
              <a:t> </a:t>
            </a:r>
            <a:r>
              <a:rPr lang="en-US" altLang="zh-CN" sz="2200" dirty="0">
                <a:ea typeface="方正细等线_GBK"/>
              </a:rPr>
              <a:t>=0V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时，求运放的输出电流、两电源引脚中的电流和运放的耗散功率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CN" sz="2200" i="1" dirty="0" smtClean="0"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 smtClean="0">
                <a:ea typeface="方正书宋_GBK"/>
              </a:rPr>
              <a:t>i</a:t>
            </a:r>
            <a:r>
              <a:rPr lang="en-US" altLang="zh-CN" sz="2200" i="1" dirty="0" smtClean="0">
                <a:ea typeface="方正书宋_GBK"/>
              </a:rPr>
              <a:t> </a:t>
            </a:r>
            <a:r>
              <a:rPr lang="en-US" altLang="zh-CN" sz="2200" dirty="0">
                <a:ea typeface="方正细等线_GBK"/>
              </a:rPr>
              <a:t>=3V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时，再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的问题。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304925"/>
            <a:ext cx="8532812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2.1 </a:t>
            </a:r>
            <a:r>
              <a:rPr lang="zh-CN" altLang="en-US" sz="3200" dirty="0" smtClean="0"/>
              <a:t>集成电路运算放大器</a:t>
            </a:r>
            <a:endParaRPr lang="zh-CN" altLang="en-US" sz="3200" dirty="0"/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2.2 </a:t>
            </a:r>
            <a:r>
              <a:rPr lang="zh-CN" altLang="en-US" sz="3200" dirty="0"/>
              <a:t>理想运算放大器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2.3 </a:t>
            </a:r>
            <a:r>
              <a:rPr lang="zh-CN" altLang="en-US" sz="3200" dirty="0"/>
              <a:t>基本线性运放电路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2.4 </a:t>
            </a:r>
            <a:r>
              <a:rPr lang="zh-CN" altLang="en-US" sz="3200" dirty="0">
                <a:solidFill>
                  <a:schemeClr val="accent2"/>
                </a:solidFill>
              </a:rPr>
              <a:t>同相输入和反相输入放大电路的其他应用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188" y="43408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</a:rPr>
              <a:t>2  </a:t>
            </a:r>
            <a:r>
              <a:rPr lang="zh-CN" altLang="en-US" sz="3600" dirty="0" smtClean="0">
                <a:solidFill>
                  <a:srgbClr val="000099"/>
                </a:solidFill>
              </a:rPr>
              <a:t>运算放大器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600908"/>
            <a:ext cx="390857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3722" name="AutoShape 10"/>
          <p:cNvSpPr>
            <a:spLocks noChangeArrowheads="1"/>
          </p:cNvSpPr>
          <p:nvPr/>
        </p:nvSpPr>
        <p:spPr bwMode="auto">
          <a:xfrm>
            <a:off x="2386013" y="1664283"/>
            <a:ext cx="1404937" cy="1077913"/>
          </a:xfrm>
          <a:prstGeom prst="wedgeRoundRectCallout">
            <a:avLst>
              <a:gd name="adj1" fmla="val 62880"/>
              <a:gd name="adj2" fmla="val 80926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/>
              <a:t>反相输入端</a:t>
            </a:r>
          </a:p>
        </p:txBody>
      </p:sp>
      <p:sp>
        <p:nvSpPr>
          <p:cNvPr id="883723" name="AutoShape 11"/>
          <p:cNvSpPr>
            <a:spLocks noChangeArrowheads="1"/>
          </p:cNvSpPr>
          <p:nvPr/>
        </p:nvSpPr>
        <p:spPr bwMode="auto">
          <a:xfrm>
            <a:off x="2264011" y="4402757"/>
            <a:ext cx="1404937" cy="1077913"/>
          </a:xfrm>
          <a:prstGeom prst="wedgeRoundRectCallout">
            <a:avLst>
              <a:gd name="adj1" fmla="val 75875"/>
              <a:gd name="adj2" fmla="val -61046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/>
              <a:t>同相输入端</a:t>
            </a:r>
          </a:p>
        </p:txBody>
      </p:sp>
      <p:sp>
        <p:nvSpPr>
          <p:cNvPr id="883724" name="AutoShape 12"/>
          <p:cNvSpPr>
            <a:spLocks noChangeArrowheads="1"/>
          </p:cNvSpPr>
          <p:nvPr/>
        </p:nvSpPr>
        <p:spPr bwMode="auto">
          <a:xfrm>
            <a:off x="6729871" y="2234196"/>
            <a:ext cx="1406525" cy="538162"/>
          </a:xfrm>
          <a:prstGeom prst="wedgeRoundRectCallout">
            <a:avLst>
              <a:gd name="adj1" fmla="val -35537"/>
              <a:gd name="adj2" fmla="val 181269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/>
              <a:t>输出端</a:t>
            </a: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576263" y="1518754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 sz="2400" dirty="0" smtClean="0"/>
              <a:t>端口</a:t>
            </a:r>
            <a:r>
              <a:rPr lang="zh-CN" altLang="en-US" sz="2400" dirty="0"/>
              <a:t>意义</a:t>
            </a:r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4210050" y="5155196"/>
            <a:ext cx="2590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无特定接地端！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  <p:sp>
        <p:nvSpPr>
          <p:cNvPr id="9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9275" y="836712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1.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集成电路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运算放大器简介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22" grpId="0" animBg="1"/>
      <p:bldP spid="883723" grpId="0" animBg="1"/>
      <p:bldP spid="883724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1116013" y="1844675"/>
            <a:ext cx="5802312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>
                <a:solidFill>
                  <a:schemeClr val="accent2"/>
                </a:solidFill>
              </a:rPr>
              <a:t>2.4.1 </a:t>
            </a:r>
            <a:r>
              <a:rPr lang="zh-CN" altLang="en-US" sz="3200" dirty="0" smtClean="0">
                <a:solidFill>
                  <a:schemeClr val="accent2"/>
                </a:solidFill>
              </a:rPr>
              <a:t>求和电路</a:t>
            </a:r>
            <a:r>
              <a:rPr lang="zh-CN" altLang="en-US" sz="3200" dirty="0">
                <a:solidFill>
                  <a:schemeClr val="accent2"/>
                </a:solidFill>
              </a:rPr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2.4.2 </a:t>
            </a:r>
            <a:r>
              <a:rPr lang="zh-CN" altLang="en-US" sz="3200" dirty="0"/>
              <a:t>求</a:t>
            </a:r>
            <a:r>
              <a:rPr lang="zh-CN" altLang="en-US" sz="3200" dirty="0" smtClean="0"/>
              <a:t>差电路</a:t>
            </a:r>
            <a:r>
              <a:rPr lang="zh-CN" altLang="en-US" sz="3200" dirty="0"/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2.4.3 </a:t>
            </a:r>
            <a:r>
              <a:rPr lang="zh-CN" altLang="en-US" sz="3200" dirty="0"/>
              <a:t>仪用</a:t>
            </a:r>
            <a:r>
              <a:rPr lang="zh-CN" altLang="en-US" sz="3200" dirty="0" smtClean="0"/>
              <a:t>放大器</a:t>
            </a:r>
            <a:r>
              <a:rPr lang="zh-CN" altLang="en-US" sz="3200" dirty="0"/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2.4.4 </a:t>
            </a:r>
            <a:r>
              <a:rPr lang="zh-CN" altLang="en-US" sz="3200" dirty="0"/>
              <a:t>积分和微分电路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647564" y="93054"/>
            <a:ext cx="7380820" cy="13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 smtClean="0">
                <a:solidFill>
                  <a:srgbClr val="000099"/>
                </a:solidFill>
              </a:rPr>
              <a:t>2.4  </a:t>
            </a:r>
            <a:r>
              <a:rPr lang="zh-CN" altLang="en-US" sz="3600" dirty="0">
                <a:solidFill>
                  <a:srgbClr val="000099"/>
                </a:solidFill>
              </a:rPr>
              <a:t>同相输入和反相输入放大电路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3600" dirty="0">
                <a:solidFill>
                  <a:srgbClr val="000099"/>
                </a:solidFill>
              </a:rPr>
              <a:t>的其他应用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08720"/>
            <a:ext cx="4996083" cy="2915057"/>
          </a:xfrm>
          <a:prstGeom prst="rect">
            <a:avLst/>
          </a:prstGeom>
        </p:spPr>
      </p:pic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03238" y="783598"/>
            <a:ext cx="3492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反相</a:t>
            </a:r>
            <a:r>
              <a:rPr kumimoji="1"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加法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2.4.1    </a:t>
            </a:r>
            <a:r>
              <a:rPr lang="zh-CN" altLang="en-US" sz="3200" dirty="0" smtClean="0">
                <a:solidFill>
                  <a:srgbClr val="0000CC"/>
                </a:solidFill>
              </a:rPr>
              <a:t>求和</a:t>
            </a:r>
            <a:r>
              <a:rPr lang="zh-CN" altLang="en-US" sz="3200" dirty="0">
                <a:solidFill>
                  <a:srgbClr val="0000CC"/>
                </a:solidFill>
              </a:rPr>
              <a:t>电路</a:t>
            </a:r>
          </a:p>
        </p:txBody>
      </p:sp>
      <p:graphicFrame>
        <p:nvGraphicFramePr>
          <p:cNvPr id="924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9219"/>
              </p:ext>
            </p:extLst>
          </p:nvPr>
        </p:nvGraphicFramePr>
        <p:xfrm>
          <a:off x="1086073" y="3138995"/>
          <a:ext cx="9477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3" name="Equation" r:id="rId4" imgW="431640" imgH="444240" progId="Equation.DSMT4">
                  <p:embed/>
                </p:oleObj>
              </mc:Choice>
              <mc:Fallback>
                <p:oleObj name="Equation" r:id="rId4" imgW="431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073" y="3138995"/>
                        <a:ext cx="9477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010140"/>
              </p:ext>
            </p:extLst>
          </p:nvPr>
        </p:nvGraphicFramePr>
        <p:xfrm>
          <a:off x="3290887" y="3138995"/>
          <a:ext cx="12811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4" name="Equation" r:id="rId6" imgW="583920" imgH="444240" progId="Equation.DSMT4">
                  <p:embed/>
                </p:oleObj>
              </mc:Choice>
              <mc:Fallback>
                <p:oleObj name="Equation" r:id="rId6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7" y="3138995"/>
                        <a:ext cx="12811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85" name="Rectangle 13"/>
          <p:cNvSpPr>
            <a:spLocks noChangeArrowheads="1"/>
          </p:cNvSpPr>
          <p:nvPr/>
        </p:nvSpPr>
        <p:spPr bwMode="auto">
          <a:xfrm>
            <a:off x="677545" y="1412776"/>
            <a:ext cx="3023242" cy="10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虚短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虚断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方程得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924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8531"/>
              </p:ext>
            </p:extLst>
          </p:nvPr>
        </p:nvGraphicFramePr>
        <p:xfrm>
          <a:off x="2069257" y="4257092"/>
          <a:ext cx="2905056" cy="97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5" name="Equation" r:id="rId8" imgW="1320480" imgH="444240" progId="Equation.DSMT4">
                  <p:embed/>
                </p:oleObj>
              </mc:Choice>
              <mc:Fallback>
                <p:oleObj name="Equation" r:id="rId8" imgW="1320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257" y="4257092"/>
                        <a:ext cx="2905056" cy="97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698" name="Group 26"/>
          <p:cNvGrpSpPr>
            <a:grpSpLocks/>
          </p:cNvGrpSpPr>
          <p:nvPr/>
        </p:nvGrpSpPr>
        <p:grpSpPr bwMode="auto">
          <a:xfrm>
            <a:off x="1108615" y="5465662"/>
            <a:ext cx="2684462" cy="555626"/>
            <a:chOff x="441" y="3602"/>
            <a:chExt cx="1691" cy="350"/>
          </a:xfrm>
        </p:grpSpPr>
        <p:graphicFrame>
          <p:nvGraphicFramePr>
            <p:cNvPr id="4609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1287966"/>
                </p:ext>
              </p:extLst>
            </p:nvPr>
          </p:nvGraphicFramePr>
          <p:xfrm>
            <a:off x="789" y="3635"/>
            <a:ext cx="116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6" name="Equation" r:id="rId10" imgW="838080" imgH="228600" progId="Equation.DSMT4">
                    <p:embed/>
                  </p:oleObj>
                </mc:Choice>
                <mc:Fallback>
                  <p:oleObj name="Equation" r:id="rId10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3635"/>
                          <a:ext cx="116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9" name="Rectangle 17"/>
            <p:cNvSpPr>
              <a:spLocks noChangeArrowheads="1"/>
            </p:cNvSpPr>
            <p:nvPr/>
          </p:nvSpPr>
          <p:spPr bwMode="auto">
            <a:xfrm>
              <a:off x="441" y="3602"/>
              <a:ext cx="169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若</a:t>
              </a:r>
              <a:endPara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9246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25645"/>
              </p:ext>
            </p:extLst>
          </p:nvPr>
        </p:nvGraphicFramePr>
        <p:xfrm>
          <a:off x="1120998" y="2616707"/>
          <a:ext cx="15843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7" name="Equation" r:id="rId12" imgW="723600" imgH="241200" progId="Equation.DSMT4">
                  <p:embed/>
                </p:oleObj>
              </mc:Choice>
              <mc:Fallback>
                <p:oleObj name="Equation" r:id="rId12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998" y="2616707"/>
                        <a:ext cx="15843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91" name="AutoShape 19"/>
          <p:cNvSpPr>
            <a:spLocks/>
          </p:cNvSpPr>
          <p:nvPr/>
        </p:nvSpPr>
        <p:spPr bwMode="auto">
          <a:xfrm>
            <a:off x="851123" y="2794507"/>
            <a:ext cx="171450" cy="1047750"/>
          </a:xfrm>
          <a:prstGeom prst="leftBrace">
            <a:avLst>
              <a:gd name="adj1" fmla="val 5092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4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92423"/>
              </p:ext>
            </p:extLst>
          </p:nvPr>
        </p:nvGraphicFramePr>
        <p:xfrm>
          <a:off x="2086198" y="3138995"/>
          <a:ext cx="11969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8" name="Equation" r:id="rId14" imgW="545760" imgH="444240" progId="Equation.DSMT4">
                  <p:embed/>
                </p:oleObj>
              </mc:Choice>
              <mc:Fallback>
                <p:oleObj name="Equation" r:id="rId14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198" y="3138995"/>
                        <a:ext cx="11969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93" name="AutoShape 21"/>
          <p:cNvSpPr>
            <a:spLocks noChangeArrowheads="1"/>
          </p:cNvSpPr>
          <p:nvPr/>
        </p:nvSpPr>
        <p:spPr bwMode="auto">
          <a:xfrm>
            <a:off x="1259632" y="4570785"/>
            <a:ext cx="561975" cy="303212"/>
          </a:xfrm>
          <a:prstGeom prst="rightArrow">
            <a:avLst>
              <a:gd name="adj1" fmla="val 50000"/>
              <a:gd name="adj2" fmla="val 4633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24697" name="Group 25"/>
          <p:cNvGrpSpPr>
            <a:grpSpLocks/>
          </p:cNvGrpSpPr>
          <p:nvPr/>
        </p:nvGrpSpPr>
        <p:grpSpPr bwMode="auto">
          <a:xfrm>
            <a:off x="4031940" y="5481228"/>
            <a:ext cx="2984500" cy="555624"/>
            <a:chOff x="2202" y="3612"/>
            <a:chExt cx="1880" cy="350"/>
          </a:xfrm>
        </p:grpSpPr>
        <p:sp>
          <p:nvSpPr>
            <p:cNvPr id="46096" name="Rectangle 23"/>
            <p:cNvSpPr>
              <a:spLocks noChangeArrowheads="1"/>
            </p:cNvSpPr>
            <p:nvPr/>
          </p:nvSpPr>
          <p:spPr bwMode="auto">
            <a:xfrm>
              <a:off x="2202" y="3625"/>
              <a:ext cx="61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则有</a:t>
              </a:r>
              <a:endPara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46097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7523833"/>
                </p:ext>
              </p:extLst>
            </p:nvPr>
          </p:nvGraphicFramePr>
          <p:xfrm>
            <a:off x="2815" y="3612"/>
            <a:ext cx="126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9" name="Equation" r:id="rId16" imgW="914400" imgH="228600" progId="Equation.DSMT4">
                    <p:embed/>
                  </p:oleObj>
                </mc:Choice>
                <mc:Fallback>
                  <p:oleObj name="Equation" r:id="rId16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5" y="3612"/>
                          <a:ext cx="126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2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2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85" grpId="0" autoUpdateAnimBg="0"/>
      <p:bldP spid="924691" grpId="0" animBg="1"/>
      <p:bldP spid="92469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16013" y="1844675"/>
            <a:ext cx="5802312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2.4.1 </a:t>
            </a:r>
            <a:r>
              <a:rPr lang="zh-CN" altLang="en-US" sz="3200" dirty="0" smtClean="0"/>
              <a:t>求和电路</a:t>
            </a:r>
            <a:r>
              <a:rPr lang="zh-CN" altLang="en-US" sz="3200" dirty="0"/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2.4.2 </a:t>
            </a:r>
            <a:r>
              <a:rPr lang="zh-CN" altLang="en-US" sz="3200" dirty="0">
                <a:solidFill>
                  <a:schemeClr val="accent2"/>
                </a:solidFill>
              </a:rPr>
              <a:t>求差电路</a:t>
            </a:r>
            <a:r>
              <a:rPr lang="zh-CN" altLang="en-US" sz="3200" dirty="0"/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2.4.3 </a:t>
            </a:r>
            <a:r>
              <a:rPr lang="zh-CN" altLang="en-US" sz="3200" dirty="0"/>
              <a:t>仪用</a:t>
            </a:r>
            <a:r>
              <a:rPr lang="zh-CN" altLang="en-US" sz="3200" dirty="0" smtClean="0"/>
              <a:t>放大器</a:t>
            </a:r>
            <a:r>
              <a:rPr lang="zh-CN" altLang="en-US" sz="3200" dirty="0"/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2.4.4 </a:t>
            </a:r>
            <a:r>
              <a:rPr lang="zh-CN" altLang="en-US" sz="3200" dirty="0"/>
              <a:t>积分和微分电路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7564" y="93054"/>
            <a:ext cx="7380820" cy="13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 smtClean="0">
                <a:solidFill>
                  <a:srgbClr val="000099"/>
                </a:solidFill>
              </a:rPr>
              <a:t>2.4  </a:t>
            </a:r>
            <a:r>
              <a:rPr lang="zh-CN" altLang="en-US" sz="3600" dirty="0">
                <a:solidFill>
                  <a:srgbClr val="000099"/>
                </a:solidFill>
              </a:rPr>
              <a:t>同相输入和反相输入放大电路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3600" dirty="0">
                <a:solidFill>
                  <a:srgbClr val="000099"/>
                </a:solidFill>
              </a:rPr>
              <a:t>的其他应用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34" y="1266063"/>
            <a:ext cx="5272824" cy="3875311"/>
          </a:xfrm>
          <a:prstGeom prst="rect">
            <a:avLst/>
          </a:prstGeom>
        </p:spPr>
      </p:pic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503548" y="66675"/>
            <a:ext cx="640889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2.4.2    </a:t>
            </a:r>
            <a:r>
              <a:rPr lang="zh-CN" altLang="en-US" sz="3200" dirty="0" smtClean="0">
                <a:solidFill>
                  <a:srgbClr val="0000CC"/>
                </a:solidFill>
              </a:rPr>
              <a:t>求</a:t>
            </a:r>
            <a:r>
              <a:rPr lang="zh-CN" altLang="en-US" sz="3200" dirty="0">
                <a:solidFill>
                  <a:srgbClr val="0000CC"/>
                </a:solidFill>
              </a:rPr>
              <a:t>差电路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611560" y="749647"/>
            <a:ext cx="349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solidFill>
                  <a:schemeClr val="accent2"/>
                </a:solidFill>
              </a:rPr>
              <a:t>1.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电路结构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918535" name="Rectangle 7"/>
          <p:cNvSpPr>
            <a:spLocks noChangeArrowheads="1"/>
          </p:cNvSpPr>
          <p:nvPr/>
        </p:nvSpPr>
        <p:spPr bwMode="auto">
          <a:xfrm>
            <a:off x="2373814" y="5288954"/>
            <a:ext cx="31951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i="1" dirty="0" err="1" smtClean="0">
                <a:latin typeface="Book Antiqua" panose="02040602050305030304" pitchFamily="18" charset="0"/>
              </a:rPr>
              <a:t>v</a:t>
            </a:r>
            <a:r>
              <a:rPr kumimoji="1" lang="en-US" altLang="zh-CN" baseline="-25000" dirty="0" err="1" smtClean="0"/>
              <a:t>o</a:t>
            </a:r>
            <a:r>
              <a:rPr kumimoji="1" lang="en-US" altLang="zh-CN" dirty="0" smtClean="0"/>
              <a:t>= </a:t>
            </a:r>
            <a:r>
              <a:rPr kumimoji="1" lang="en-US" altLang="zh-CN" i="1" dirty="0" smtClean="0"/>
              <a:t>f </a:t>
            </a:r>
            <a:r>
              <a:rPr kumimoji="1" lang="en-US" altLang="zh-CN" dirty="0" smtClean="0"/>
              <a:t>(</a:t>
            </a:r>
            <a:r>
              <a:rPr kumimoji="1" lang="en-US" altLang="zh-CN" i="1" dirty="0" smtClean="0">
                <a:latin typeface="Book Antiqua" panose="02040602050305030304" pitchFamily="18" charset="0"/>
              </a:rPr>
              <a:t>v</a:t>
            </a:r>
            <a:r>
              <a:rPr kumimoji="1" lang="en-US" altLang="zh-CN" baseline="-25000" dirty="0" smtClean="0"/>
              <a:t>i1</a:t>
            </a:r>
            <a:r>
              <a:rPr kumimoji="1" lang="zh-CN" altLang="en-US" dirty="0"/>
              <a:t>，</a:t>
            </a:r>
            <a:r>
              <a:rPr kumimoji="1" lang="en-US" altLang="zh-CN" i="1" dirty="0" smtClean="0">
                <a:latin typeface="Book Antiqua" panose="02040602050305030304" pitchFamily="18" charset="0"/>
              </a:rPr>
              <a:t>v</a:t>
            </a:r>
            <a:r>
              <a:rPr kumimoji="1" lang="en-US" altLang="zh-CN" baseline="-25000" dirty="0" smtClean="0"/>
              <a:t>i2</a:t>
            </a:r>
            <a:r>
              <a:rPr kumimoji="1" lang="en-US" altLang="zh-CN" dirty="0"/>
              <a:t>) = </a:t>
            </a:r>
            <a:r>
              <a:rPr kumimoji="1" lang="zh-CN" altLang="en-US" dirty="0" smtClean="0"/>
              <a:t>？ 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9" y="1232756"/>
            <a:ext cx="4101085" cy="3014131"/>
          </a:xfrm>
          <a:prstGeom prst="rect">
            <a:avLst/>
          </a:prstGeom>
        </p:spPr>
      </p:pic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544513" y="741177"/>
            <a:ext cx="489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solidFill>
                  <a:schemeClr val="accent2"/>
                </a:solidFill>
              </a:rPr>
              <a:t>2. </a:t>
            </a:r>
            <a:r>
              <a:rPr kumimoji="1" lang="zh-CN" altLang="en-US" dirty="0">
                <a:solidFill>
                  <a:schemeClr val="accent2"/>
                </a:solidFill>
              </a:rPr>
              <a:t>输入输出关系</a:t>
            </a:r>
            <a:r>
              <a:rPr kumimoji="1" lang="zh-CN" altLang="en-US" dirty="0"/>
              <a:t> </a:t>
            </a:r>
          </a:p>
        </p:txBody>
      </p:sp>
      <p:sp>
        <p:nvSpPr>
          <p:cNvPr id="919565" name="AutoShape 13"/>
          <p:cNvSpPr>
            <a:spLocks/>
          </p:cNvSpPr>
          <p:nvPr/>
        </p:nvSpPr>
        <p:spPr bwMode="auto">
          <a:xfrm>
            <a:off x="8352420" y="1484784"/>
            <a:ext cx="396875" cy="2376264"/>
          </a:xfrm>
          <a:prstGeom prst="rightBrace">
            <a:avLst>
              <a:gd name="adj1" fmla="val 39467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19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9446"/>
              </p:ext>
            </p:extLst>
          </p:nvPr>
        </p:nvGraphicFramePr>
        <p:xfrm>
          <a:off x="5803900" y="1232756"/>
          <a:ext cx="2486088" cy="97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" name="Equation" r:id="rId4" imgW="1130040" imgH="444240" progId="Equation.DSMT4">
                  <p:embed/>
                </p:oleObj>
              </mc:Choice>
              <mc:Fallback>
                <p:oleObj name="Equation" r:id="rId4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232756"/>
                        <a:ext cx="2486088" cy="97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27711"/>
              </p:ext>
            </p:extLst>
          </p:nvPr>
        </p:nvGraphicFramePr>
        <p:xfrm>
          <a:off x="5767388" y="3106737"/>
          <a:ext cx="2346696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8" name="Equation" r:id="rId6" imgW="1066680" imgH="457200" progId="Equation.DSMT4">
                  <p:embed/>
                </p:oleObj>
              </mc:Choice>
              <mc:Fallback>
                <p:oleObj name="Equation" r:id="rId6" imgW="1066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3106737"/>
                        <a:ext cx="2346696" cy="100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07973"/>
              </p:ext>
            </p:extLst>
          </p:nvPr>
        </p:nvGraphicFramePr>
        <p:xfrm>
          <a:off x="6084168" y="2358300"/>
          <a:ext cx="1061280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9" name="Equation" r:id="rId8" imgW="482400" imgH="241200" progId="Equation.DSMT4">
                  <p:embed/>
                </p:oleObj>
              </mc:Choice>
              <mc:Fallback>
                <p:oleObj name="Equation" r:id="rId8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358300"/>
                        <a:ext cx="1061280" cy="53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44805"/>
              </p:ext>
            </p:extLst>
          </p:nvPr>
        </p:nvGraphicFramePr>
        <p:xfrm>
          <a:off x="2087724" y="4273297"/>
          <a:ext cx="467352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" name="Equation" r:id="rId10" imgW="2336760" imgH="482400" progId="Equation.DSMT4">
                  <p:embed/>
                </p:oleObj>
              </mc:Choice>
              <mc:Fallback>
                <p:oleObj name="Equation" r:id="rId10" imgW="2336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4273297"/>
                        <a:ext cx="4673520" cy="96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76" name="Rectangle 24"/>
          <p:cNvSpPr>
            <a:spLocks noChangeArrowheads="1"/>
          </p:cNvSpPr>
          <p:nvPr/>
        </p:nvSpPr>
        <p:spPr bwMode="auto">
          <a:xfrm>
            <a:off x="1150938" y="5584605"/>
            <a:ext cx="3182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/>
              <a:t>当 </a:t>
            </a:r>
            <a:r>
              <a:rPr kumimoji="1" lang="en-US" altLang="zh-CN" sz="2400" i="1" dirty="0" smtClean="0"/>
              <a:t>R</a:t>
            </a:r>
            <a:r>
              <a:rPr kumimoji="1" lang="en-US" altLang="zh-CN" sz="2400" baseline="-25000" dirty="0" smtClean="0"/>
              <a:t>3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/</a:t>
            </a:r>
            <a:r>
              <a:rPr kumimoji="1" lang="en-US" altLang="zh-CN" sz="2400" i="1" dirty="0"/>
              <a:t>R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＝</a:t>
            </a:r>
            <a:r>
              <a:rPr kumimoji="1" lang="en-US" altLang="zh-CN" sz="2400" i="1" dirty="0"/>
              <a:t>R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 /</a:t>
            </a:r>
            <a:r>
              <a:rPr kumimoji="1" lang="en-US" altLang="zh-CN" sz="2400" i="1" dirty="0" smtClean="0"/>
              <a:t>R</a:t>
            </a:r>
            <a:r>
              <a:rPr kumimoji="1" lang="en-US" altLang="zh-CN" sz="2400" baseline="-25000" dirty="0" smtClean="0"/>
              <a:t>1 </a:t>
            </a:r>
            <a:r>
              <a:rPr kumimoji="1" lang="zh-CN" altLang="en-US" sz="2400" dirty="0" smtClean="0"/>
              <a:t>时，</a:t>
            </a:r>
            <a:endParaRPr kumimoji="1" lang="en-US" altLang="zh-CN" sz="2400" dirty="0"/>
          </a:p>
        </p:txBody>
      </p:sp>
      <p:graphicFrame>
        <p:nvGraphicFramePr>
          <p:cNvPr id="9195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41614"/>
              </p:ext>
            </p:extLst>
          </p:nvPr>
        </p:nvGraphicFramePr>
        <p:xfrm>
          <a:off x="4688184" y="5373216"/>
          <a:ext cx="226008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1" name="Equation" r:id="rId12" imgW="1130040" imgH="444240" progId="Equation.DSMT4">
                  <p:embed/>
                </p:oleObj>
              </mc:Choice>
              <mc:Fallback>
                <p:oleObj name="Equation" r:id="rId12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8184" y="5373216"/>
                        <a:ext cx="2260080" cy="88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任意多边形 5"/>
          <p:cNvSpPr>
            <a:spLocks/>
          </p:cNvSpPr>
          <p:nvPr/>
        </p:nvSpPr>
        <p:spPr bwMode="auto">
          <a:xfrm>
            <a:off x="2663788" y="1061330"/>
            <a:ext cx="2905125" cy="561975"/>
          </a:xfrm>
          <a:custGeom>
            <a:avLst/>
            <a:gdLst>
              <a:gd name="T0" fmla="*/ 0 w 2905125"/>
              <a:gd name="T1" fmla="*/ 533462 h 562037"/>
              <a:gd name="T2" fmla="*/ 1314450 w 2905125"/>
              <a:gd name="T3" fmla="*/ 62 h 562037"/>
              <a:gd name="T4" fmla="*/ 2905125 w 2905125"/>
              <a:gd name="T5" fmla="*/ 562037 h 562037"/>
              <a:gd name="T6" fmla="*/ 2905125 w 2905125"/>
              <a:gd name="T7" fmla="*/ 562037 h 5620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5125" h="562037">
                <a:moveTo>
                  <a:pt x="0" y="533462"/>
                </a:moveTo>
                <a:cubicBezTo>
                  <a:pt x="415131" y="264381"/>
                  <a:pt x="830263" y="-4700"/>
                  <a:pt x="1314450" y="62"/>
                </a:cubicBezTo>
                <a:cubicBezTo>
                  <a:pt x="1798637" y="4824"/>
                  <a:pt x="2905125" y="562037"/>
                  <a:pt x="2905125" y="562037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2619933" y="3140968"/>
            <a:ext cx="2924175" cy="541337"/>
          </a:xfrm>
          <a:custGeom>
            <a:avLst/>
            <a:gdLst>
              <a:gd name="T0" fmla="*/ 0 w 2924175"/>
              <a:gd name="T1" fmla="*/ 541031 h 541031"/>
              <a:gd name="T2" fmla="*/ 1314450 w 2924175"/>
              <a:gd name="T3" fmla="*/ 7631 h 541031"/>
              <a:gd name="T4" fmla="*/ 2924175 w 2924175"/>
              <a:gd name="T5" fmla="*/ 255281 h 541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24175" h="541031">
                <a:moveTo>
                  <a:pt x="0" y="541031"/>
                </a:moveTo>
                <a:cubicBezTo>
                  <a:pt x="415131" y="271950"/>
                  <a:pt x="827088" y="55256"/>
                  <a:pt x="1314450" y="7631"/>
                </a:cubicBezTo>
                <a:cubicBezTo>
                  <a:pt x="1801812" y="-39994"/>
                  <a:pt x="2588816" y="146537"/>
                  <a:pt x="2924175" y="255281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3548" y="66675"/>
            <a:ext cx="640889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2.4.2    </a:t>
            </a:r>
            <a:r>
              <a:rPr lang="zh-CN" altLang="en-US" sz="3200" dirty="0" smtClean="0">
                <a:solidFill>
                  <a:srgbClr val="0000CC"/>
                </a:solidFill>
              </a:rPr>
              <a:t>求</a:t>
            </a:r>
            <a:r>
              <a:rPr lang="zh-CN" altLang="en-US" sz="3200" dirty="0">
                <a:solidFill>
                  <a:srgbClr val="0000CC"/>
                </a:solidFill>
              </a:rPr>
              <a:t>差电路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201713" y="4581128"/>
            <a:ext cx="561975" cy="303212"/>
          </a:xfrm>
          <a:prstGeom prst="rightArrow">
            <a:avLst>
              <a:gd name="adj1" fmla="val 50000"/>
              <a:gd name="adj2" fmla="val 4633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65" grpId="0" animBg="1"/>
      <p:bldP spid="919576" grpId="0"/>
      <p:bldP spid="6" grpId="0" animBg="1"/>
      <p:bldP spid="19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848375"/>
            <a:ext cx="4686954" cy="3444721"/>
          </a:xfrm>
          <a:prstGeom prst="rect">
            <a:avLst/>
          </a:prstGeom>
        </p:spPr>
      </p:pic>
      <p:graphicFrame>
        <p:nvGraphicFramePr>
          <p:cNvPr id="920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832472"/>
              </p:ext>
            </p:extLst>
          </p:nvPr>
        </p:nvGraphicFramePr>
        <p:xfrm>
          <a:off x="926975" y="3250054"/>
          <a:ext cx="2653992" cy="97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8" name="Equation" r:id="rId4" imgW="1206360" imgH="444240" progId="Equation.DSMT4">
                  <p:embed/>
                </p:oleObj>
              </mc:Choice>
              <mc:Fallback>
                <p:oleObj name="Equation" r:id="rId4" imgW="1206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75" y="3250054"/>
                        <a:ext cx="2653992" cy="97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2"/>
          <p:cNvSpPr>
            <a:spLocks noChangeArrowheads="1"/>
          </p:cNvSpPr>
          <p:nvPr/>
        </p:nvSpPr>
        <p:spPr bwMode="auto">
          <a:xfrm>
            <a:off x="496528" y="785651"/>
            <a:ext cx="252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solidFill>
                  <a:schemeClr val="accent2"/>
                </a:solidFill>
              </a:rPr>
              <a:t>3. </a:t>
            </a:r>
            <a:r>
              <a:rPr kumimoji="1" lang="zh-CN" altLang="en-US" dirty="0">
                <a:solidFill>
                  <a:schemeClr val="accent2"/>
                </a:solidFill>
              </a:rPr>
              <a:t>电压增益</a:t>
            </a:r>
            <a:r>
              <a:rPr kumimoji="1" lang="zh-CN" altLang="en-US" dirty="0"/>
              <a:t>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3548" y="66675"/>
            <a:ext cx="640889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2.4.2    </a:t>
            </a:r>
            <a:r>
              <a:rPr lang="zh-CN" altLang="en-US" sz="3200" dirty="0" smtClean="0">
                <a:solidFill>
                  <a:srgbClr val="0000CC"/>
                </a:solidFill>
              </a:rPr>
              <a:t>求</a:t>
            </a:r>
            <a:r>
              <a:rPr lang="zh-CN" altLang="en-US" sz="3200" dirty="0">
                <a:solidFill>
                  <a:srgbClr val="0000CC"/>
                </a:solidFill>
              </a:rPr>
              <a:t>差电路</a:t>
            </a:r>
          </a:p>
        </p:txBody>
      </p:sp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594608"/>
              </p:ext>
            </p:extLst>
          </p:nvPr>
        </p:nvGraphicFramePr>
        <p:xfrm>
          <a:off x="925274" y="2037051"/>
          <a:ext cx="2486088" cy="97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9" name="Equation" r:id="rId6" imgW="1130040" imgH="444240" progId="Equation.DSMT4">
                  <p:embed/>
                </p:oleObj>
              </mc:Choice>
              <mc:Fallback>
                <p:oleObj name="Equation" r:id="rId6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274" y="2037051"/>
                        <a:ext cx="2486088" cy="97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66294"/>
              </p:ext>
            </p:extLst>
          </p:nvPr>
        </p:nvGraphicFramePr>
        <p:xfrm>
          <a:off x="1714376" y="4656138"/>
          <a:ext cx="2905056" cy="97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0" name="Equation" r:id="rId8" imgW="1320480" imgH="444240" progId="Equation.DSMT4">
                  <p:embed/>
                </p:oleObj>
              </mc:Choice>
              <mc:Fallback>
                <p:oleObj name="Equation" r:id="rId8" imgW="1320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376" y="4656138"/>
                        <a:ext cx="2905056" cy="97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079612" y="4869438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400" dirty="0" smtClean="0"/>
              <a:t>或</a:t>
            </a:r>
            <a:endParaRPr kumimoji="1"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8" y="3262420"/>
            <a:ext cx="4064884" cy="290695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39" y="80628"/>
            <a:ext cx="4101085" cy="3014131"/>
          </a:xfrm>
          <a:prstGeom prst="rect">
            <a:avLst/>
          </a:prstGeom>
        </p:spPr>
      </p:pic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11188" y="821656"/>
            <a:ext cx="349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solidFill>
                  <a:schemeClr val="accent2"/>
                </a:solidFill>
              </a:rPr>
              <a:t>4.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差模</a:t>
            </a:r>
            <a:r>
              <a:rPr kumimoji="1" lang="zh-CN" altLang="en-US" dirty="0">
                <a:solidFill>
                  <a:schemeClr val="accent2"/>
                </a:solidFill>
              </a:rPr>
              <a:t>输入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电阻</a:t>
            </a:r>
            <a:endParaRPr kumimoji="1" lang="zh-CN" altLang="en-US" dirty="0"/>
          </a:p>
        </p:txBody>
      </p:sp>
      <p:graphicFrame>
        <p:nvGraphicFramePr>
          <p:cNvPr id="430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0509"/>
              </p:ext>
            </p:extLst>
          </p:nvPr>
        </p:nvGraphicFramePr>
        <p:xfrm>
          <a:off x="1331640" y="1557611"/>
          <a:ext cx="16761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6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557611"/>
                        <a:ext cx="167616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3548" y="66675"/>
            <a:ext cx="640889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2.4.2    </a:t>
            </a:r>
            <a:r>
              <a:rPr lang="zh-CN" altLang="en-US" sz="3200" dirty="0" smtClean="0">
                <a:solidFill>
                  <a:srgbClr val="0000CC"/>
                </a:solidFill>
              </a:rPr>
              <a:t>求</a:t>
            </a:r>
            <a:r>
              <a:rPr lang="zh-CN" altLang="en-US" sz="3200" dirty="0">
                <a:solidFill>
                  <a:srgbClr val="0000CC"/>
                </a:solidFill>
              </a:rPr>
              <a:t>差电路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584998"/>
              </p:ext>
            </p:extLst>
          </p:nvPr>
        </p:nvGraphicFramePr>
        <p:xfrm>
          <a:off x="1274763" y="2306191"/>
          <a:ext cx="2155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7"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306191"/>
                        <a:ext cx="2155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15889"/>
              </p:ext>
            </p:extLst>
          </p:nvPr>
        </p:nvGraphicFramePr>
        <p:xfrm>
          <a:off x="1279525" y="2935288"/>
          <a:ext cx="241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8" name="Equation" r:id="rId9" imgW="1206360" imgH="444240" progId="Equation.DSMT4">
                  <p:embed/>
                </p:oleObj>
              </mc:Choice>
              <mc:Fallback>
                <p:oleObj name="Equation" r:id="rId9" imgW="1206360" imgH="44424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935288"/>
                        <a:ext cx="2413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16013" y="1844675"/>
            <a:ext cx="5802312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2.4.1 </a:t>
            </a:r>
            <a:r>
              <a:rPr lang="zh-CN" altLang="en-US" sz="3200" dirty="0" smtClean="0"/>
              <a:t>求和电路</a:t>
            </a:r>
            <a:r>
              <a:rPr lang="zh-CN" altLang="en-US" sz="3200" dirty="0"/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2.4.2 </a:t>
            </a:r>
            <a:r>
              <a:rPr lang="zh-CN" altLang="en-US" sz="3200" dirty="0"/>
              <a:t>求差电路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2.4.3 </a:t>
            </a:r>
            <a:r>
              <a:rPr lang="zh-CN" altLang="en-US" sz="3200" dirty="0">
                <a:solidFill>
                  <a:schemeClr val="accent2"/>
                </a:solidFill>
              </a:rPr>
              <a:t>仪用</a:t>
            </a:r>
            <a:r>
              <a:rPr lang="zh-CN" altLang="en-US" sz="3200" dirty="0" smtClean="0">
                <a:solidFill>
                  <a:schemeClr val="accent2"/>
                </a:solidFill>
              </a:rPr>
              <a:t>放大器</a:t>
            </a:r>
            <a:r>
              <a:rPr lang="zh-CN" altLang="en-US" sz="3200" dirty="0"/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2.4.4 </a:t>
            </a:r>
            <a:r>
              <a:rPr lang="zh-CN" altLang="en-US" sz="3200" dirty="0"/>
              <a:t>积分和微分电路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7564" y="93054"/>
            <a:ext cx="7380820" cy="13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 smtClean="0">
                <a:solidFill>
                  <a:srgbClr val="000099"/>
                </a:solidFill>
              </a:rPr>
              <a:t>2.4  </a:t>
            </a:r>
            <a:r>
              <a:rPr lang="zh-CN" altLang="en-US" sz="3600" dirty="0">
                <a:solidFill>
                  <a:srgbClr val="000099"/>
                </a:solidFill>
              </a:rPr>
              <a:t>同相输入和反相输入放大电路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3600" dirty="0">
                <a:solidFill>
                  <a:srgbClr val="000099"/>
                </a:solidFill>
              </a:rPr>
              <a:t>的其他应用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08180"/>
              </p:ext>
            </p:extLst>
          </p:nvPr>
        </p:nvGraphicFramePr>
        <p:xfrm>
          <a:off x="3527425" y="554038"/>
          <a:ext cx="5199063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1" name="Picture" r:id="rId3" imgW="3248915" imgH="1661626" progId="Word.Picture.8">
                  <p:embed/>
                </p:oleObj>
              </mc:Choice>
              <mc:Fallback>
                <p:oleObj name="Picture" r:id="rId3" imgW="3248915" imgH="166162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554038"/>
                        <a:ext cx="5199063" cy="2659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203575" y="2859088"/>
            <a:ext cx="1116013" cy="341312"/>
          </a:xfrm>
          <a:prstGeom prst="wedgeRoundRectCallout">
            <a:avLst>
              <a:gd name="adj1" fmla="val 44231"/>
              <a:gd name="adj2" fmla="val -143537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热敏电阻 </a:t>
            </a:r>
          </a:p>
        </p:txBody>
      </p:sp>
      <p:sp>
        <p:nvSpPr>
          <p:cNvPr id="49157" name="Rectangle 6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7700" y="816893"/>
            <a:ext cx="3417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电桥测温电路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5650" y="1412875"/>
          <a:ext cx="22209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2" name="公式" r:id="rId6" imgW="1244600" imgH="444500" progId="Equation.3">
                  <p:embed/>
                </p:oleObj>
              </mc:Choice>
              <mc:Fallback>
                <p:oleObj name="公式" r:id="rId6" imgW="1244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222091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5"/>
          <p:cNvSpPr txBox="1">
            <a:spLocks noChangeArrowheads="1"/>
          </p:cNvSpPr>
          <p:nvPr/>
        </p:nvSpPr>
        <p:spPr bwMode="auto">
          <a:xfrm>
            <a:off x="539750" y="2368550"/>
            <a:ext cx="24368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35000"/>
              </a:lnSpc>
              <a:spcBef>
                <a:spcPct val="5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>
                <a:solidFill>
                  <a:srgbClr val="CC0000"/>
                </a:solidFill>
              </a:rPr>
              <a:t> </a:t>
            </a:r>
            <a:r>
              <a:rPr kumimoji="1" lang="zh-CN" altLang="en-US" sz="2400">
                <a:solidFill>
                  <a:srgbClr val="CC0000"/>
                </a:solidFill>
              </a:rPr>
              <a:t>能实现吗？</a:t>
            </a:r>
          </a:p>
        </p:txBody>
      </p:sp>
      <p:sp>
        <p:nvSpPr>
          <p:cNvPr id="10" name="Rectangle 6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7700" y="3392996"/>
            <a:ext cx="2087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改进电路</a:t>
            </a:r>
          </a:p>
        </p:txBody>
      </p:sp>
      <p:sp>
        <p:nvSpPr>
          <p:cNvPr id="491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19830"/>
              </p:ext>
            </p:extLst>
          </p:nvPr>
        </p:nvGraphicFramePr>
        <p:xfrm>
          <a:off x="2808288" y="3284984"/>
          <a:ext cx="6037262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3" name="Picture" r:id="rId8" imgW="3773551" imgH="1763969" progId="Word.Picture.8">
                  <p:embed/>
                </p:oleObj>
              </mc:Choice>
              <mc:Fallback>
                <p:oleObj name="Picture" r:id="rId8" imgW="3773551" imgH="176396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284984"/>
                        <a:ext cx="6037262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5"/>
          <p:cNvSpPr txBox="1">
            <a:spLocks noChangeArrowheads="1"/>
          </p:cNvSpPr>
          <p:nvPr/>
        </p:nvSpPr>
        <p:spPr bwMode="auto">
          <a:xfrm>
            <a:off x="557213" y="5013833"/>
            <a:ext cx="196215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35000"/>
              </a:lnSpc>
              <a:spcBef>
                <a:spcPct val="50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>
                <a:solidFill>
                  <a:srgbClr val="CC0000"/>
                </a:solidFill>
              </a:rPr>
              <a:t> </a:t>
            </a:r>
            <a:r>
              <a:rPr kumimoji="1" lang="zh-CN" altLang="en-US" sz="2400">
                <a:solidFill>
                  <a:srgbClr val="CC0000"/>
                </a:solidFill>
              </a:rPr>
              <a:t>有更好的电路吗？</a:t>
            </a:r>
          </a:p>
        </p:txBody>
      </p:sp>
      <p:sp>
        <p:nvSpPr>
          <p:cNvPr id="14" name="Rectangle 6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11188" y="4005771"/>
            <a:ext cx="20891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体现了输入电阻的重要性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2.4.3    </a:t>
            </a:r>
            <a:r>
              <a:rPr lang="zh-CN" altLang="en-US" sz="3200" dirty="0" smtClean="0">
                <a:solidFill>
                  <a:srgbClr val="0000CC"/>
                </a:solidFill>
              </a:rPr>
              <a:t>仪</a:t>
            </a:r>
            <a:r>
              <a:rPr lang="zh-CN" altLang="en-US" sz="3200" dirty="0">
                <a:solidFill>
                  <a:srgbClr val="0000CC"/>
                </a:solidFill>
              </a:rPr>
              <a:t>用</a:t>
            </a:r>
            <a:r>
              <a:rPr lang="zh-CN" altLang="en-US" sz="3200" dirty="0" smtClean="0">
                <a:solidFill>
                  <a:srgbClr val="0000CC"/>
                </a:solidFill>
              </a:rPr>
              <a:t>放大器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30" y="1196752"/>
            <a:ext cx="6775126" cy="4565017"/>
          </a:xfrm>
          <a:prstGeom prst="rect">
            <a:avLst/>
          </a:prstGeom>
        </p:spPr>
      </p:pic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539750" y="749648"/>
            <a:ext cx="349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solidFill>
                  <a:schemeClr val="accent2"/>
                </a:solidFill>
              </a:rPr>
              <a:t>1.  </a:t>
            </a:r>
            <a:r>
              <a:rPr kumimoji="1" lang="zh-CN" altLang="en-US" dirty="0">
                <a:solidFill>
                  <a:schemeClr val="accent2"/>
                </a:solidFill>
              </a:rPr>
              <a:t>电路及增益</a:t>
            </a:r>
            <a:r>
              <a:rPr kumimoji="1" lang="zh-CN" altLang="en-US" dirty="0"/>
              <a:t> </a:t>
            </a:r>
          </a:p>
        </p:txBody>
      </p:sp>
      <p:sp>
        <p:nvSpPr>
          <p:cNvPr id="926727" name="Line 7"/>
          <p:cNvSpPr>
            <a:spLocks noChangeShapeType="1"/>
          </p:cNvSpPr>
          <p:nvPr/>
        </p:nvSpPr>
        <p:spPr bwMode="auto">
          <a:xfrm>
            <a:off x="2843808" y="2989461"/>
            <a:ext cx="0" cy="54006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6729" name="Line 9"/>
          <p:cNvSpPr>
            <a:spLocks noChangeShapeType="1"/>
          </p:cNvSpPr>
          <p:nvPr/>
        </p:nvSpPr>
        <p:spPr bwMode="auto">
          <a:xfrm flipH="1">
            <a:off x="3456173" y="2881784"/>
            <a:ext cx="14398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6730" name="Line 10"/>
          <p:cNvSpPr>
            <a:spLocks noChangeShapeType="1"/>
          </p:cNvSpPr>
          <p:nvPr/>
        </p:nvSpPr>
        <p:spPr bwMode="auto">
          <a:xfrm>
            <a:off x="3456173" y="2881784"/>
            <a:ext cx="0" cy="68374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6731" name="Line 11"/>
          <p:cNvSpPr>
            <a:spLocks noChangeShapeType="1"/>
          </p:cNvSpPr>
          <p:nvPr/>
        </p:nvSpPr>
        <p:spPr bwMode="auto">
          <a:xfrm>
            <a:off x="3456173" y="3565525"/>
            <a:ext cx="14398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267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25275"/>
              </p:ext>
            </p:extLst>
          </p:nvPr>
        </p:nvGraphicFramePr>
        <p:xfrm>
          <a:off x="1571464" y="2809441"/>
          <a:ext cx="8763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5" name="Equation" r:id="rId4" imgW="469696" imgH="431613" progId="Equation.DSMT4">
                  <p:embed/>
                </p:oleObj>
              </mc:Choice>
              <mc:Fallback>
                <p:oleObj name="Equation" r:id="rId4" imgW="46969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464" y="2809441"/>
                        <a:ext cx="876300" cy="8032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082051"/>
              </p:ext>
            </p:extLst>
          </p:nvPr>
        </p:nvGraphicFramePr>
        <p:xfrm>
          <a:off x="5004048" y="2269381"/>
          <a:ext cx="1051105" cy="77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6" name="Equation" r:id="rId6" imgW="583947" imgH="431613" progId="Equation.DSMT4">
                  <p:embed/>
                </p:oleObj>
              </mc:Choice>
              <mc:Fallback>
                <p:oleObj name="Equation" r:id="rId6" imgW="5839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269381"/>
                        <a:ext cx="1051105" cy="77690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180094"/>
              </p:ext>
            </p:extLst>
          </p:nvPr>
        </p:nvGraphicFramePr>
        <p:xfrm>
          <a:off x="1295636" y="5265204"/>
          <a:ext cx="38385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7" name="Equation" r:id="rId8" imgW="1917360" imgH="482400" progId="Equation.DSMT4">
                  <p:embed/>
                </p:oleObj>
              </mc:Choice>
              <mc:Fallback>
                <p:oleObj name="Equation" r:id="rId8" imgW="1917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5265204"/>
                        <a:ext cx="38385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2.4.3    </a:t>
            </a:r>
            <a:r>
              <a:rPr lang="zh-CN" altLang="en-US" sz="3200" dirty="0" smtClean="0">
                <a:solidFill>
                  <a:srgbClr val="0000CC"/>
                </a:solidFill>
              </a:rPr>
              <a:t>仪</a:t>
            </a:r>
            <a:r>
              <a:rPr lang="zh-CN" altLang="en-US" sz="3200" dirty="0">
                <a:solidFill>
                  <a:srgbClr val="0000CC"/>
                </a:solidFill>
              </a:rPr>
              <a:t>用</a:t>
            </a:r>
            <a:r>
              <a:rPr lang="zh-CN" altLang="en-US" sz="3200" dirty="0" smtClean="0">
                <a:solidFill>
                  <a:srgbClr val="0000CC"/>
                </a:solidFill>
              </a:rPr>
              <a:t>放大器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7" grpId="0" animBg="1"/>
      <p:bldP spid="926729" grpId="0" animBg="1"/>
      <p:bldP spid="926730" grpId="0" animBg="1"/>
      <p:bldP spid="9267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539750" y="1419002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外部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电源连接</a:t>
            </a:r>
          </a:p>
        </p:txBody>
      </p:sp>
      <p:graphicFrame>
        <p:nvGraphicFramePr>
          <p:cNvPr id="8826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254176"/>
              </p:ext>
            </p:extLst>
          </p:nvPr>
        </p:nvGraphicFramePr>
        <p:xfrm>
          <a:off x="1960091" y="2456892"/>
          <a:ext cx="4569768" cy="321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Picture" r:id="rId3" imgW="1827907" imgH="1285503" progId="Word.Picture.8">
                  <p:embed/>
                </p:oleObj>
              </mc:Choice>
              <mc:Fallback>
                <p:oleObj name="Picture" r:id="rId3" imgW="1827907" imgH="128550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091" y="2456892"/>
                        <a:ext cx="4569768" cy="3213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701" name="Text Box 13"/>
          <p:cNvSpPr txBox="1">
            <a:spLocks noChangeArrowheads="1"/>
          </p:cNvSpPr>
          <p:nvPr/>
        </p:nvSpPr>
        <p:spPr bwMode="auto">
          <a:xfrm>
            <a:off x="539750" y="1880307"/>
            <a:ext cx="84312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运算放大器正常工作时，必须提供工作电源，通常正负电源的连接方式为</a:t>
            </a:r>
          </a:p>
        </p:txBody>
      </p:sp>
      <p:sp>
        <p:nvSpPr>
          <p:cNvPr id="882702" name="Rectangle 14"/>
          <p:cNvSpPr>
            <a:spLocks noChangeArrowheads="1"/>
          </p:cNvSpPr>
          <p:nvPr/>
        </p:nvSpPr>
        <p:spPr bwMode="auto">
          <a:xfrm>
            <a:off x="2483768" y="5748753"/>
            <a:ext cx="418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2"/>
                </a:solidFill>
              </a:rPr>
              <a:t>运算放大器的电源连接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  <p:sp>
        <p:nvSpPr>
          <p:cNvPr id="11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49275" y="836712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1.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集成电路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运算放大器简介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01" grpId="0"/>
      <p:bldP spid="88270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547688" y="749648"/>
            <a:ext cx="4068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solidFill>
                  <a:schemeClr val="accent2"/>
                </a:solidFill>
              </a:rPr>
              <a:t>2. </a:t>
            </a:r>
            <a:r>
              <a:rPr kumimoji="1" lang="zh-CN" altLang="en-US" dirty="0">
                <a:solidFill>
                  <a:schemeClr val="accent2"/>
                </a:solidFill>
              </a:rPr>
              <a:t>集成仪用放大器</a:t>
            </a:r>
            <a:r>
              <a:rPr kumimoji="1" lang="zh-CN" altLang="en-US" dirty="0"/>
              <a:t> </a:t>
            </a:r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3671900" y="745540"/>
            <a:ext cx="1471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 smtClean="0"/>
              <a:t>INA128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2.4.3    </a:t>
            </a:r>
            <a:r>
              <a:rPr lang="zh-CN" altLang="en-US" sz="3200" dirty="0" smtClean="0">
                <a:solidFill>
                  <a:srgbClr val="0000CC"/>
                </a:solidFill>
              </a:rPr>
              <a:t>仪</a:t>
            </a:r>
            <a:r>
              <a:rPr lang="zh-CN" altLang="en-US" sz="3200" dirty="0">
                <a:solidFill>
                  <a:srgbClr val="0000CC"/>
                </a:solidFill>
              </a:rPr>
              <a:t>用</a:t>
            </a:r>
            <a:r>
              <a:rPr lang="zh-CN" altLang="en-US" sz="3200" dirty="0" smtClean="0">
                <a:solidFill>
                  <a:srgbClr val="0000CC"/>
                </a:solidFill>
              </a:rPr>
              <a:t>放大器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5" y="1285267"/>
            <a:ext cx="7972425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47688" y="745540"/>
            <a:ext cx="73006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 smtClean="0">
                <a:solidFill>
                  <a:schemeClr val="accent2"/>
                </a:solidFill>
              </a:rPr>
              <a:t>3.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应用</a:t>
            </a:r>
            <a:r>
              <a:rPr kumimoji="1" lang="zh-CN" altLang="en-US" dirty="0">
                <a:solidFill>
                  <a:schemeClr val="accent2"/>
                </a:solidFill>
              </a:rPr>
              <a:t>实例</a:t>
            </a:r>
            <a:r>
              <a:rPr kumimoji="1" lang="en-US" altLang="zh-CN" dirty="0">
                <a:solidFill>
                  <a:schemeClr val="accent2"/>
                </a:solidFill>
              </a:rPr>
              <a:t>——</a:t>
            </a:r>
            <a:r>
              <a:rPr kumimoji="1" lang="zh-CN" altLang="en-US" dirty="0">
                <a:solidFill>
                  <a:schemeClr val="accent2"/>
                </a:solidFill>
              </a:rPr>
              <a:t>心电信号放大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电路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2.4.3    </a:t>
            </a:r>
            <a:r>
              <a:rPr lang="zh-CN" altLang="en-US" sz="3200" dirty="0" smtClean="0">
                <a:solidFill>
                  <a:srgbClr val="0000CC"/>
                </a:solidFill>
              </a:rPr>
              <a:t>仪</a:t>
            </a:r>
            <a:r>
              <a:rPr lang="zh-CN" altLang="en-US" sz="3200" dirty="0">
                <a:solidFill>
                  <a:srgbClr val="0000CC"/>
                </a:solidFill>
              </a:rPr>
              <a:t>用</a:t>
            </a:r>
            <a:r>
              <a:rPr lang="zh-CN" altLang="en-US" sz="3200" dirty="0" smtClean="0">
                <a:solidFill>
                  <a:srgbClr val="0000CC"/>
                </a:solidFill>
              </a:rPr>
              <a:t>放大器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341140"/>
              </p:ext>
            </p:extLst>
          </p:nvPr>
        </p:nvGraphicFramePr>
        <p:xfrm>
          <a:off x="251520" y="1484784"/>
          <a:ext cx="8611538" cy="322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6" name="Picture" r:id="rId3" imgW="4784188" imgH="1791717" progId="Word.Picture.8">
                  <p:embed/>
                </p:oleObj>
              </mc:Choice>
              <mc:Fallback>
                <p:oleObj name="Picture" r:id="rId3" imgW="4784188" imgH="1791717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8611538" cy="3225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899592" y="4452917"/>
            <a:ext cx="1070538" cy="1064315"/>
            <a:chOff x="899592" y="4452917"/>
            <a:chExt cx="1070538" cy="106431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35596" y="551723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79612" y="4509120"/>
              <a:ext cx="0" cy="100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899592" y="479715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52119" y="4452917"/>
              <a:ext cx="918011" cy="992307"/>
              <a:chOff x="1052119" y="4452917"/>
              <a:chExt cx="918011" cy="992307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1052119" y="4452917"/>
                <a:ext cx="343018" cy="480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2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1052119" y="5016581"/>
                <a:ext cx="343018" cy="428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100" dirty="0" smtClean="0">
                    <a:solidFill>
                      <a:srgbClr val="00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-</a:t>
                </a:r>
                <a:endParaRPr lang="zh-CN" altLang="en-US" sz="2100" dirty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223628" y="4653136"/>
                <a:ext cx="746502" cy="510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i="1" dirty="0" err="1" smtClean="0">
                    <a:solidFill>
                      <a:srgbClr val="000000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  <a:endParaRPr lang="zh-CN" altLang="en-US" sz="2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6" name="矩形 15"/>
          <p:cNvSpPr/>
          <p:nvPr/>
        </p:nvSpPr>
        <p:spPr>
          <a:xfrm>
            <a:off x="1835697" y="3284984"/>
            <a:ext cx="442849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6958" y="3505578"/>
            <a:ext cx="5338174" cy="114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没有右腿驱动电路时，</a:t>
            </a:r>
            <a:r>
              <a:rPr kumimoji="1"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INA128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输入端的共模电压：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69095"/>
              </p:ext>
            </p:extLst>
          </p:nvPr>
        </p:nvGraphicFramePr>
        <p:xfrm>
          <a:off x="4299797" y="4390752"/>
          <a:ext cx="27098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7" name="Equation" r:id="rId5" imgW="1358640" imgH="406080" progId="Equation.DSMT4">
                  <p:embed/>
                </p:oleObj>
              </mc:Choice>
              <mc:Fallback>
                <p:oleObj name="Equation" r:id="rId5" imgW="1358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797" y="4390752"/>
                        <a:ext cx="27098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6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47688" y="745540"/>
            <a:ext cx="73006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 smtClean="0">
                <a:solidFill>
                  <a:schemeClr val="accent2"/>
                </a:solidFill>
              </a:rPr>
              <a:t>3.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应用</a:t>
            </a:r>
            <a:r>
              <a:rPr kumimoji="1" lang="zh-CN" altLang="en-US" dirty="0">
                <a:solidFill>
                  <a:schemeClr val="accent2"/>
                </a:solidFill>
              </a:rPr>
              <a:t>实例</a:t>
            </a:r>
            <a:r>
              <a:rPr kumimoji="1" lang="en-US" altLang="zh-CN" dirty="0">
                <a:solidFill>
                  <a:schemeClr val="accent2"/>
                </a:solidFill>
              </a:rPr>
              <a:t>——</a:t>
            </a:r>
            <a:r>
              <a:rPr kumimoji="1" lang="zh-CN" altLang="en-US" dirty="0">
                <a:solidFill>
                  <a:schemeClr val="accent2"/>
                </a:solidFill>
              </a:rPr>
              <a:t>心电信号放大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电路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2.4.3    </a:t>
            </a:r>
            <a:r>
              <a:rPr lang="zh-CN" altLang="en-US" sz="3200" dirty="0" smtClean="0">
                <a:solidFill>
                  <a:srgbClr val="0000CC"/>
                </a:solidFill>
              </a:rPr>
              <a:t>仪</a:t>
            </a:r>
            <a:r>
              <a:rPr lang="zh-CN" altLang="en-US" sz="3200" dirty="0">
                <a:solidFill>
                  <a:srgbClr val="0000CC"/>
                </a:solidFill>
              </a:rPr>
              <a:t>用</a:t>
            </a:r>
            <a:r>
              <a:rPr lang="zh-CN" altLang="en-US" sz="3200" dirty="0" smtClean="0">
                <a:solidFill>
                  <a:srgbClr val="0000CC"/>
                </a:solidFill>
              </a:rPr>
              <a:t>放大器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02078"/>
              </p:ext>
            </p:extLst>
          </p:nvPr>
        </p:nvGraphicFramePr>
        <p:xfrm>
          <a:off x="395536" y="1088740"/>
          <a:ext cx="8421395" cy="355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3" name="Picture" r:id="rId3" imgW="4678553" imgH="1972744" progId="Word.Picture.8">
                  <p:embed/>
                </p:oleObj>
              </mc:Choice>
              <mc:Fallback>
                <p:oleObj name="Picture" r:id="rId3" imgW="4678553" imgH="197274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88740"/>
                        <a:ext cx="8421395" cy="3550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3252" y="4530497"/>
            <a:ext cx="41033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加入右腿驱动电路后，</a:t>
            </a:r>
            <a:r>
              <a:rPr kumimoji="1"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INA128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输入端的共模电压：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99463"/>
              </p:ext>
            </p:extLst>
          </p:nvPr>
        </p:nvGraphicFramePr>
        <p:xfrm>
          <a:off x="7942114" y="4801407"/>
          <a:ext cx="885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4" name="Equation" r:id="rId5" imgW="444240" imgH="228600" progId="Equation.DSMT4">
                  <p:embed/>
                </p:oleObj>
              </mc:Choice>
              <mc:Fallback>
                <p:oleObj name="Equation" r:id="rId5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114" y="4801407"/>
                        <a:ext cx="885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78867"/>
              </p:ext>
            </p:extLst>
          </p:nvPr>
        </p:nvGraphicFramePr>
        <p:xfrm>
          <a:off x="4175956" y="4570683"/>
          <a:ext cx="3860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5" name="Equation" r:id="rId7" imgW="1930320" imgH="444240" progId="Equation.DSMT4">
                  <p:embed/>
                </p:oleObj>
              </mc:Choice>
              <mc:Fallback>
                <p:oleObj name="Equation" r:id="rId7" imgW="193032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956" y="4570683"/>
                        <a:ext cx="3860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81673" y="5456427"/>
            <a:ext cx="41033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R</a:t>
            </a:r>
            <a:r>
              <a:rPr lang="en-US" altLang="zh-CN" sz="2400" baseline="-25000" dirty="0" smtClean="0"/>
              <a:t>6</a:t>
            </a:r>
            <a:r>
              <a:rPr lang="en-US" altLang="zh-CN" sz="2400" dirty="0" smtClean="0"/>
              <a:t>/</a:t>
            </a:r>
            <a:r>
              <a:rPr lang="en-US" altLang="zh-CN" sz="2400" i="1" dirty="0" smtClean="0"/>
              <a:t>R</a:t>
            </a:r>
            <a:r>
              <a:rPr lang="en-US" altLang="zh-CN" sz="2400" baseline="-25000" dirty="0" smtClean="0"/>
              <a:t>5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449551" y="3933056"/>
            <a:ext cx="247285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2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输入到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INA128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的共模电压大大减小！</a:t>
            </a:r>
            <a:endParaRPr kumimoji="1" lang="zh-CN" altLang="en-US" sz="2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8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16013" y="1844675"/>
            <a:ext cx="5802312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200" dirty="0" smtClean="0"/>
              <a:t>2.4.1 </a:t>
            </a:r>
            <a:r>
              <a:rPr lang="zh-CN" altLang="en-US" sz="3200" dirty="0" smtClean="0"/>
              <a:t>求和电路</a:t>
            </a:r>
            <a:r>
              <a:rPr lang="zh-CN" altLang="en-US" sz="3200" dirty="0"/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2.4.2 </a:t>
            </a:r>
            <a:r>
              <a:rPr lang="zh-CN" altLang="en-US" sz="3200" dirty="0"/>
              <a:t>求差电路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/>
              <a:t>2.4.3 </a:t>
            </a:r>
            <a:r>
              <a:rPr lang="zh-CN" altLang="en-US" sz="3200" dirty="0"/>
              <a:t>仪用</a:t>
            </a:r>
            <a:r>
              <a:rPr lang="zh-CN" altLang="en-US" sz="3200" dirty="0" smtClean="0"/>
              <a:t>放大器</a:t>
            </a:r>
            <a:r>
              <a:rPr lang="zh-CN" altLang="en-US" sz="3200" dirty="0"/>
              <a:t>	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2.4.4 </a:t>
            </a:r>
            <a:r>
              <a:rPr lang="zh-CN" altLang="en-US" sz="3200" dirty="0">
                <a:solidFill>
                  <a:schemeClr val="accent2"/>
                </a:solidFill>
              </a:rPr>
              <a:t>积分和微分电路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7564" y="93054"/>
            <a:ext cx="7380820" cy="13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 smtClean="0">
                <a:solidFill>
                  <a:srgbClr val="000099"/>
                </a:solidFill>
              </a:rPr>
              <a:t>2.4  </a:t>
            </a:r>
            <a:r>
              <a:rPr lang="zh-CN" altLang="en-US" sz="3600" dirty="0">
                <a:solidFill>
                  <a:srgbClr val="000099"/>
                </a:solidFill>
              </a:rPr>
              <a:t>同相输入和反相输入放大电路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3600" dirty="0">
                <a:solidFill>
                  <a:srgbClr val="000099"/>
                </a:solidFill>
              </a:rPr>
              <a:t>的其他应用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541338" y="748245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chemeClr val="accent2"/>
                </a:solidFill>
              </a:rPr>
              <a:t>1.  </a:t>
            </a:r>
            <a:r>
              <a:rPr kumimoji="1" lang="zh-CN" altLang="en-US">
                <a:solidFill>
                  <a:schemeClr val="accent2"/>
                </a:solidFill>
              </a:rPr>
              <a:t>积分电路</a:t>
            </a:r>
            <a:endParaRPr kumimoji="1" lang="zh-CN" altLang="en-US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2.4.4    </a:t>
            </a:r>
            <a:r>
              <a:rPr lang="zh-CN" altLang="en-US" sz="3200" dirty="0" smtClean="0">
                <a:solidFill>
                  <a:srgbClr val="0000CC"/>
                </a:solidFill>
              </a:rPr>
              <a:t>积分</a:t>
            </a:r>
            <a:r>
              <a:rPr lang="zh-CN" altLang="en-US" sz="3200" dirty="0">
                <a:solidFill>
                  <a:srgbClr val="0000CC"/>
                </a:solidFill>
              </a:rPr>
              <a:t>和微分电路</a:t>
            </a:r>
          </a:p>
        </p:txBody>
      </p: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1292225" y="4767485"/>
            <a:ext cx="3279775" cy="893763"/>
            <a:chOff x="3252" y="2992"/>
            <a:chExt cx="2066" cy="563"/>
          </a:xfrm>
        </p:grpSpPr>
        <p:sp>
          <p:nvSpPr>
            <p:cNvPr id="43" name="AutoShape 41"/>
            <p:cNvSpPr>
              <a:spLocks noChangeArrowheads="1"/>
            </p:cNvSpPr>
            <p:nvPr/>
          </p:nvSpPr>
          <p:spPr bwMode="auto">
            <a:xfrm>
              <a:off x="3252" y="319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A3B2C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4" name="Object 42"/>
            <p:cNvGraphicFramePr>
              <a:graphicFrameLocks noChangeAspect="1"/>
            </p:cNvGraphicFramePr>
            <p:nvPr/>
          </p:nvGraphicFramePr>
          <p:xfrm>
            <a:off x="3771" y="2992"/>
            <a:ext cx="1547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69" name="公式" r:id="rId3" imgW="1117440" imgH="406080" progId="Equation.3">
                    <p:embed/>
                  </p:oleObj>
                </mc:Choice>
                <mc:Fallback>
                  <p:oleObj name="公式" r:id="rId3" imgW="111744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2992"/>
                          <a:ext cx="1547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41797"/>
              </p:ext>
            </p:extLst>
          </p:nvPr>
        </p:nvGraphicFramePr>
        <p:xfrm>
          <a:off x="1251818" y="3846513"/>
          <a:ext cx="48323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70" name="Equation" r:id="rId5" imgW="2197080" imgH="406080" progId="Equation.DSMT4">
                  <p:embed/>
                </p:oleObj>
              </mc:Choice>
              <mc:Fallback>
                <p:oleObj name="Equation" r:id="rId5" imgW="2197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18" y="3846513"/>
                        <a:ext cx="48323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7"/>
          <p:cNvGrpSpPr>
            <a:grpSpLocks/>
          </p:cNvGrpSpPr>
          <p:nvPr/>
        </p:nvGrpSpPr>
        <p:grpSpPr bwMode="auto">
          <a:xfrm>
            <a:off x="1017153" y="2348880"/>
            <a:ext cx="2798763" cy="893763"/>
            <a:chOff x="384" y="1785"/>
            <a:chExt cx="1763" cy="563"/>
          </a:xfrm>
        </p:grpSpPr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384" y="1902"/>
              <a:ext cx="684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200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811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因此</a:t>
              </a:r>
            </a:p>
          </p:txBody>
        </p:sp>
        <p:graphicFrame>
          <p:nvGraphicFramePr>
            <p:cNvPr id="4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2751102"/>
                </p:ext>
              </p:extLst>
            </p:nvPr>
          </p:nvGraphicFramePr>
          <p:xfrm>
            <a:off x="1130" y="1785"/>
            <a:ext cx="1017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71" name="Equation" r:id="rId7" imgW="736560" imgH="406080" progId="Equation.DSMT4">
                    <p:embed/>
                  </p:oleObj>
                </mc:Choice>
                <mc:Fallback>
                  <p:oleObj name="Equation" r:id="rId7" imgW="7365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1785"/>
                          <a:ext cx="1017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55059"/>
              </p:ext>
            </p:extLst>
          </p:nvPr>
        </p:nvGraphicFramePr>
        <p:xfrm>
          <a:off x="4499992" y="764704"/>
          <a:ext cx="4329239" cy="2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72" name="Picture" r:id="rId9" imgW="1967836" imgH="1103426" progId="Word.Picture.8">
                  <p:embed/>
                </p:oleObj>
              </mc:Choice>
              <mc:Fallback>
                <p:oleObj name="Picture" r:id="rId9" imgW="1967836" imgH="110342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764704"/>
                        <a:ext cx="4329239" cy="242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144400" y="5769260"/>
            <a:ext cx="6042025" cy="50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负号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表示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kumimoji="0" lang="en-US" altLang="zh-CN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与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kumimoji="0" lang="en-US" altLang="zh-CN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在相位上是相反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的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74626" y="1216707"/>
            <a:ext cx="24955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根据虚短，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得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755576" y="1806995"/>
            <a:ext cx="26098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根据虚断，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得</a:t>
            </a:r>
          </a:p>
        </p:txBody>
      </p:sp>
      <p:grpSp>
        <p:nvGrpSpPr>
          <p:cNvPr id="53" name="Group 27"/>
          <p:cNvGrpSpPr>
            <a:grpSpLocks/>
          </p:cNvGrpSpPr>
          <p:nvPr/>
        </p:nvGrpSpPr>
        <p:grpSpPr bwMode="auto">
          <a:xfrm>
            <a:off x="395536" y="3284984"/>
            <a:ext cx="4838700" cy="534988"/>
            <a:chOff x="288" y="2149"/>
            <a:chExt cx="3048" cy="337"/>
          </a:xfrm>
        </p:grpSpPr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288" y="2149"/>
              <a:ext cx="304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楷体_GB2312" pitchFamily="49" charset="-122"/>
                </a:rPr>
                <a:t>电容器被充电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楷体_GB2312" pitchFamily="49" charset="-122"/>
                </a:rPr>
                <a:t>，其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楷体_GB2312" pitchFamily="49" charset="-122"/>
                </a:rPr>
                <a:t>充电电流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楷体_GB2312" pitchFamily="49" charset="-122"/>
                </a:rPr>
                <a:t>为     ，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5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3455403"/>
                </p:ext>
              </p:extLst>
            </p:nvPr>
          </p:nvGraphicFramePr>
          <p:xfrm>
            <a:off x="2880" y="2197"/>
            <a:ext cx="1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73" name="公式" r:id="rId11" imgW="126720" imgH="203040" progId="Equation.3">
                    <p:embed/>
                  </p:oleObj>
                </mc:Choice>
                <mc:Fallback>
                  <p:oleObj name="公式" r:id="rId11" imgW="126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97"/>
                          <a:ext cx="17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5144653" y="3284984"/>
            <a:ext cx="391288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 fontAlgn="base">
              <a:lnSpc>
                <a:spcPct val="120000"/>
              </a:lnSpc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设电容器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的初始电压为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4624679" y="5019513"/>
            <a:ext cx="204094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 fontAlgn="base">
              <a:lnSpc>
                <a:spcPct val="120000"/>
              </a:lnSpc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（积分运算）</a:t>
            </a:r>
          </a:p>
        </p:txBody>
      </p:sp>
      <p:graphicFrame>
        <p:nvGraphicFramePr>
          <p:cNvPr id="5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50966"/>
              </p:ext>
            </p:extLst>
          </p:nvPr>
        </p:nvGraphicFramePr>
        <p:xfrm>
          <a:off x="2900363" y="1235225"/>
          <a:ext cx="16716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74" name="Equation" r:id="rId13" imgW="761760" imgH="228600" progId="Equation.DSMT4">
                  <p:embed/>
                </p:oleObj>
              </mc:Choice>
              <mc:Fallback>
                <p:oleObj name="Equation" r:id="rId13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1235225"/>
                        <a:ext cx="16716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143741"/>
              </p:ext>
            </p:extLst>
          </p:nvPr>
        </p:nvGraphicFramePr>
        <p:xfrm>
          <a:off x="2900363" y="1839801"/>
          <a:ext cx="838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75" name="公式" r:id="rId15" imgW="380880" imgH="215640" progId="Equation.3">
                  <p:embed/>
                </p:oleObj>
              </mc:Choice>
              <mc:Fallback>
                <p:oleObj name="公式" r:id="rId15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1839801"/>
                        <a:ext cx="838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21"/>
          <p:cNvSpPr>
            <a:spLocks noChangeArrowheads="1"/>
          </p:cNvSpPr>
          <p:nvPr/>
        </p:nvSpPr>
        <p:spPr bwMode="auto">
          <a:xfrm>
            <a:off x="650354" y="4045597"/>
            <a:ext cx="49404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 fontAlgn="base">
              <a:lnSpc>
                <a:spcPct val="120000"/>
              </a:lnSpc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1" grpId="0" autoUpdateAnimBg="0"/>
      <p:bldP spid="52" grpId="0" autoUpdateAnimBg="0"/>
      <p:bldP spid="56" grpId="0" autoUpdateAnimBg="0"/>
      <p:bldP spid="57" grpId="0" autoUpdateAnimBg="0"/>
      <p:bldP spid="6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31540" y="743322"/>
            <a:ext cx="504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chemeClr val="accent2"/>
                </a:solidFill>
              </a:rPr>
              <a:t>2.  </a:t>
            </a:r>
            <a:r>
              <a:rPr kumimoji="1" lang="zh-CN" altLang="en-US">
                <a:solidFill>
                  <a:schemeClr val="accent2"/>
                </a:solidFill>
              </a:rPr>
              <a:t>积分电路的应用</a:t>
            </a:r>
            <a:endParaRPr kumimoji="1" lang="zh-CN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2.4.4    </a:t>
            </a:r>
            <a:r>
              <a:rPr lang="zh-CN" altLang="en-US" sz="3200" dirty="0" smtClean="0">
                <a:solidFill>
                  <a:srgbClr val="0000CC"/>
                </a:solidFill>
              </a:rPr>
              <a:t>积分</a:t>
            </a:r>
            <a:r>
              <a:rPr lang="zh-CN" altLang="en-US" sz="3200" dirty="0">
                <a:solidFill>
                  <a:srgbClr val="0000CC"/>
                </a:solidFill>
              </a:rPr>
              <a:t>和微分电路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911927"/>
              </p:ext>
            </p:extLst>
          </p:nvPr>
        </p:nvGraphicFramePr>
        <p:xfrm>
          <a:off x="1262010" y="4653136"/>
          <a:ext cx="2445894" cy="148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7" name="Picture" r:id="rId3" imgW="1222947" imgH="743786" progId="Word.Picture.8">
                  <p:embed/>
                </p:oleObj>
              </mc:Choice>
              <mc:Fallback>
                <p:oleObj name="Picture" r:id="rId3" imgW="1222947" imgH="74378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10" y="4653136"/>
                        <a:ext cx="2445894" cy="14875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4" y="1232756"/>
            <a:ext cx="2407304" cy="2027203"/>
          </a:xfrm>
          <a:prstGeom prst="rect">
            <a:avLst/>
          </a:prstGeom>
        </p:spPr>
      </p:pic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242684"/>
              </p:ext>
            </p:extLst>
          </p:nvPr>
        </p:nvGraphicFramePr>
        <p:xfrm>
          <a:off x="4331317" y="944724"/>
          <a:ext cx="4329239" cy="2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8" name="Picture" r:id="rId6" imgW="1967836" imgH="1103426" progId="Word.Picture.8">
                  <p:embed/>
                </p:oleObj>
              </mc:Choice>
              <mc:Fallback>
                <p:oleObj name="Picture" r:id="rId6" imgW="1967836" imgH="110342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317" y="944724"/>
                        <a:ext cx="4329239" cy="242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3231865" y="2052447"/>
            <a:ext cx="828675" cy="269875"/>
          </a:xfrm>
          <a:prstGeom prst="rightArrow">
            <a:avLst>
              <a:gd name="adj1" fmla="val 50000"/>
              <a:gd name="adj2" fmla="val 76765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 rot="7138186">
            <a:off x="7608748" y="3082236"/>
            <a:ext cx="828675" cy="269875"/>
          </a:xfrm>
          <a:prstGeom prst="rightArrow">
            <a:avLst>
              <a:gd name="adj1" fmla="val 50000"/>
              <a:gd name="adj2" fmla="val 76765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933166" y="3104964"/>
            <a:ext cx="19446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阶跃电压 </a:t>
            </a:r>
          </a:p>
        </p:txBody>
      </p:sp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3205162" cy="25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776778" y="3792683"/>
            <a:ext cx="3687210" cy="8660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与一般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RC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电路相比该积分电路有何特点？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56139"/>
              </p:ext>
            </p:extLst>
          </p:nvPr>
        </p:nvGraphicFramePr>
        <p:xfrm>
          <a:off x="494789" y="1540046"/>
          <a:ext cx="4329239" cy="2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Picture" r:id="rId3" imgW="1967836" imgH="1103426" progId="Word.Picture.8">
                  <p:embed/>
                </p:oleObj>
              </mc:Choice>
              <mc:Fallback>
                <p:oleObj name="Picture" r:id="rId3" imgW="1967836" imgH="110342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89" y="1540046"/>
                        <a:ext cx="4329239" cy="242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31540" y="743322"/>
            <a:ext cx="504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chemeClr val="accent2"/>
                </a:solidFill>
              </a:rPr>
              <a:t>2.  </a:t>
            </a:r>
            <a:r>
              <a:rPr kumimoji="1" lang="zh-CN" altLang="en-US">
                <a:solidFill>
                  <a:schemeClr val="accent2"/>
                </a:solidFill>
              </a:rPr>
              <a:t>积分电路的应用</a:t>
            </a:r>
            <a:endParaRPr kumimoji="1"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2.4.4    </a:t>
            </a:r>
            <a:r>
              <a:rPr lang="zh-CN" altLang="en-US" sz="3200" dirty="0" smtClean="0">
                <a:solidFill>
                  <a:srgbClr val="0000CC"/>
                </a:solidFill>
              </a:rPr>
              <a:t>积分</a:t>
            </a:r>
            <a:r>
              <a:rPr lang="zh-CN" altLang="en-US" sz="3200" dirty="0">
                <a:solidFill>
                  <a:srgbClr val="0000CC"/>
                </a:solidFill>
              </a:rPr>
              <a:t>和微分电路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294833" y="1227299"/>
            <a:ext cx="2949575" cy="1258887"/>
            <a:chOff x="3379" y="2205"/>
            <a:chExt cx="1858" cy="793"/>
          </a:xfrm>
        </p:grpSpPr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651" y="2523"/>
              <a:ext cx="1267" cy="365"/>
              <a:chOff x="3442" y="2294"/>
              <a:chExt cx="1440" cy="576"/>
            </a:xfrm>
          </p:grpSpPr>
          <p:sp>
            <p:nvSpPr>
              <p:cNvPr id="15" name="Line 34"/>
              <p:cNvSpPr>
                <a:spLocks noChangeShapeType="1"/>
              </p:cNvSpPr>
              <p:nvPr/>
            </p:nvSpPr>
            <p:spPr bwMode="auto">
              <a:xfrm>
                <a:off x="3730" y="287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" name="Group 35"/>
              <p:cNvGrpSpPr>
                <a:grpSpLocks/>
              </p:cNvGrpSpPr>
              <p:nvPr/>
            </p:nvGrpSpPr>
            <p:grpSpPr bwMode="auto">
              <a:xfrm>
                <a:off x="3442" y="2294"/>
                <a:ext cx="1440" cy="576"/>
                <a:chOff x="3442" y="2294"/>
                <a:chExt cx="1440" cy="576"/>
              </a:xfrm>
            </p:grpSpPr>
            <p:sp>
              <p:nvSpPr>
                <p:cNvPr id="17" name="Line 36"/>
                <p:cNvSpPr>
                  <a:spLocks noChangeShapeType="1"/>
                </p:cNvSpPr>
                <p:nvPr/>
              </p:nvSpPr>
              <p:spPr bwMode="auto">
                <a:xfrm>
                  <a:off x="3442" y="229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Line 37"/>
                <p:cNvSpPr>
                  <a:spLocks noChangeShapeType="1"/>
                </p:cNvSpPr>
                <p:nvPr/>
              </p:nvSpPr>
              <p:spPr bwMode="auto">
                <a:xfrm>
                  <a:off x="4018" y="229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38"/>
                <p:cNvSpPr>
                  <a:spLocks noChangeShapeType="1"/>
                </p:cNvSpPr>
                <p:nvPr/>
              </p:nvSpPr>
              <p:spPr bwMode="auto">
                <a:xfrm>
                  <a:off x="4306" y="287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39"/>
                <p:cNvSpPr>
                  <a:spLocks noChangeShapeType="1"/>
                </p:cNvSpPr>
                <p:nvPr/>
              </p:nvSpPr>
              <p:spPr bwMode="auto">
                <a:xfrm>
                  <a:off x="4594" y="229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40"/>
                <p:cNvSpPr>
                  <a:spLocks noChangeShapeType="1"/>
                </p:cNvSpPr>
                <p:nvPr/>
              </p:nvSpPr>
              <p:spPr bwMode="auto">
                <a:xfrm>
                  <a:off x="3730" y="229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41"/>
                <p:cNvSpPr>
                  <a:spLocks noChangeShapeType="1"/>
                </p:cNvSpPr>
                <p:nvPr/>
              </p:nvSpPr>
              <p:spPr bwMode="auto">
                <a:xfrm>
                  <a:off x="4018" y="229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42"/>
                <p:cNvSpPr>
                  <a:spLocks noChangeShapeType="1"/>
                </p:cNvSpPr>
                <p:nvPr/>
              </p:nvSpPr>
              <p:spPr bwMode="auto">
                <a:xfrm>
                  <a:off x="4306" y="229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43"/>
                <p:cNvSpPr>
                  <a:spLocks noChangeShapeType="1"/>
                </p:cNvSpPr>
                <p:nvPr/>
              </p:nvSpPr>
              <p:spPr bwMode="auto">
                <a:xfrm>
                  <a:off x="4594" y="229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3379" y="2205"/>
              <a:ext cx="1858" cy="793"/>
              <a:chOff x="3154" y="1766"/>
              <a:chExt cx="2112" cy="1250"/>
            </a:xfrm>
          </p:grpSpPr>
          <p:sp>
            <p:nvSpPr>
              <p:cNvPr id="7" name="Text Box 45"/>
              <p:cNvSpPr txBox="1">
                <a:spLocks noChangeArrowheads="1"/>
              </p:cNvSpPr>
              <p:nvPr/>
            </p:nvSpPr>
            <p:spPr bwMode="auto">
              <a:xfrm>
                <a:off x="5026" y="2438"/>
                <a:ext cx="240" cy="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i="1">
                    <a:ea typeface="楷体" pitchFamily="49" charset="-122"/>
                  </a:rPr>
                  <a:t>t</a:t>
                </a:r>
              </a:p>
            </p:txBody>
          </p:sp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3298" y="1958"/>
                <a:ext cx="1728" cy="1008"/>
                <a:chOff x="3298" y="1958"/>
                <a:chExt cx="1728" cy="1008"/>
              </a:xfrm>
            </p:grpSpPr>
            <p:sp>
              <p:nvSpPr>
                <p:cNvPr id="11" name="Line 47"/>
                <p:cNvSpPr>
                  <a:spLocks noChangeShapeType="1"/>
                </p:cNvSpPr>
                <p:nvPr/>
              </p:nvSpPr>
              <p:spPr bwMode="auto">
                <a:xfrm>
                  <a:off x="3442" y="2102"/>
                  <a:ext cx="0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Line 48"/>
                <p:cNvSpPr>
                  <a:spLocks noChangeShapeType="1"/>
                </p:cNvSpPr>
                <p:nvPr/>
              </p:nvSpPr>
              <p:spPr bwMode="auto">
                <a:xfrm>
                  <a:off x="3298" y="2582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Line 49"/>
                <p:cNvSpPr>
                  <a:spLocks noChangeShapeType="1"/>
                </p:cNvSpPr>
                <p:nvPr/>
              </p:nvSpPr>
              <p:spPr bwMode="auto">
                <a:xfrm>
                  <a:off x="4834" y="258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442" y="195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51"/>
              <p:cNvSpPr txBox="1">
                <a:spLocks noChangeArrowheads="1"/>
              </p:cNvSpPr>
              <p:nvPr/>
            </p:nvSpPr>
            <p:spPr bwMode="auto">
              <a:xfrm>
                <a:off x="3154" y="1766"/>
                <a:ext cx="371" cy="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i="1">
                    <a:ea typeface="楷体" pitchFamily="49" charset="-122"/>
                  </a:rPr>
                  <a:t>v</a:t>
                </a:r>
                <a:r>
                  <a:rPr lang="en-US" altLang="zh-CN" i="1" baseline="-25000">
                    <a:ea typeface="楷体" pitchFamily="49" charset="-122"/>
                  </a:rPr>
                  <a:t>I</a:t>
                </a:r>
                <a:endParaRPr lang="en-US" altLang="zh-CN" i="1">
                  <a:ea typeface="楷体" pitchFamily="49" charset="-122"/>
                </a:endParaRPr>
              </a:p>
            </p:txBody>
          </p:sp>
          <p:sp>
            <p:nvSpPr>
              <p:cNvPr id="10" name="Text Box 52"/>
              <p:cNvSpPr txBox="1">
                <a:spLocks noChangeArrowheads="1"/>
              </p:cNvSpPr>
              <p:nvPr/>
            </p:nvSpPr>
            <p:spPr bwMode="auto">
              <a:xfrm>
                <a:off x="3249" y="2562"/>
                <a:ext cx="241" cy="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>
                    <a:ea typeface="楷体" pitchFamily="49" charset="-122"/>
                  </a:rPr>
                  <a:t>0</a:t>
                </a:r>
                <a:endParaRPr lang="en-US" altLang="zh-CN" i="1">
                  <a:ea typeface="楷体" pitchFamily="49" charset="-122"/>
                </a:endParaRPr>
              </a:p>
            </p:txBody>
          </p:sp>
        </p:grpSp>
      </p:grpSp>
      <p:grpSp>
        <p:nvGrpSpPr>
          <p:cNvPr id="25" name="Group 54"/>
          <p:cNvGrpSpPr>
            <a:grpSpLocks/>
          </p:cNvGrpSpPr>
          <p:nvPr/>
        </p:nvGrpSpPr>
        <p:grpSpPr bwMode="auto">
          <a:xfrm>
            <a:off x="6122925" y="2308386"/>
            <a:ext cx="1206500" cy="1266878"/>
            <a:chOff x="3730" y="2822"/>
            <a:chExt cx="864" cy="1008"/>
          </a:xfrm>
        </p:grpSpPr>
        <p:sp>
          <p:nvSpPr>
            <p:cNvPr id="26" name="Line 55"/>
            <p:cNvSpPr>
              <a:spLocks noChangeShapeType="1"/>
            </p:cNvSpPr>
            <p:nvPr/>
          </p:nvSpPr>
          <p:spPr bwMode="auto">
            <a:xfrm>
              <a:off x="3730" y="2822"/>
              <a:ext cx="0" cy="10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>
              <a:off x="4018" y="2846"/>
              <a:ext cx="0" cy="9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57"/>
            <p:cNvSpPr>
              <a:spLocks noChangeShapeType="1"/>
            </p:cNvSpPr>
            <p:nvPr/>
          </p:nvSpPr>
          <p:spPr bwMode="auto">
            <a:xfrm flipH="1">
              <a:off x="4309" y="2847"/>
              <a:ext cx="0" cy="9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4594" y="2834"/>
              <a:ext cx="0" cy="9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96252" y="2960948"/>
            <a:ext cx="2020963" cy="445810"/>
            <a:chOff x="5549483" y="2947186"/>
            <a:chExt cx="2020963" cy="445810"/>
          </a:xfrm>
        </p:grpSpPr>
        <p:sp>
          <p:nvSpPr>
            <p:cNvPr id="31" name="Line 59"/>
            <p:cNvSpPr>
              <a:spLocks noChangeShapeType="1"/>
            </p:cNvSpPr>
            <p:nvPr/>
          </p:nvSpPr>
          <p:spPr bwMode="auto">
            <a:xfrm rot="16200000" flipV="1">
              <a:off x="5543397" y="2962171"/>
              <a:ext cx="436911" cy="4247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60"/>
            <p:cNvSpPr>
              <a:spLocks noChangeShapeType="1"/>
            </p:cNvSpPr>
            <p:nvPr/>
          </p:nvSpPr>
          <p:spPr bwMode="auto">
            <a:xfrm flipV="1">
              <a:off x="6779108" y="2947186"/>
              <a:ext cx="419824" cy="4458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61"/>
            <p:cNvSpPr>
              <a:spLocks noChangeShapeType="1"/>
            </p:cNvSpPr>
            <p:nvPr/>
          </p:nvSpPr>
          <p:spPr bwMode="auto">
            <a:xfrm flipV="1">
              <a:off x="5985250" y="2956086"/>
              <a:ext cx="397815" cy="4369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62"/>
            <p:cNvSpPr>
              <a:spLocks noChangeShapeType="1"/>
            </p:cNvSpPr>
            <p:nvPr/>
          </p:nvSpPr>
          <p:spPr bwMode="auto">
            <a:xfrm>
              <a:off x="6372201" y="2956086"/>
              <a:ext cx="406354" cy="4369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63"/>
            <p:cNvSpPr>
              <a:spLocks noChangeShapeType="1"/>
            </p:cNvSpPr>
            <p:nvPr/>
          </p:nvSpPr>
          <p:spPr bwMode="auto">
            <a:xfrm>
              <a:off x="7193111" y="2956087"/>
              <a:ext cx="377335" cy="4369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5294833" y="2379824"/>
            <a:ext cx="2949575" cy="1258888"/>
            <a:chOff x="3154" y="1766"/>
            <a:chExt cx="2112" cy="1250"/>
          </a:xfrm>
        </p:grpSpPr>
        <p:sp>
          <p:nvSpPr>
            <p:cNvPr id="37" name="Text Box 65"/>
            <p:cNvSpPr txBox="1">
              <a:spLocks noChangeArrowheads="1"/>
            </p:cNvSpPr>
            <p:nvPr/>
          </p:nvSpPr>
          <p:spPr bwMode="auto">
            <a:xfrm>
              <a:off x="5026" y="2438"/>
              <a:ext cx="240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ea typeface="楷体" pitchFamily="49" charset="-122"/>
                </a:rPr>
                <a:t>t</a:t>
              </a:r>
            </a:p>
          </p:txBody>
        </p:sp>
        <p:grpSp>
          <p:nvGrpSpPr>
            <p:cNvPr id="38" name="Group 66"/>
            <p:cNvGrpSpPr>
              <a:grpSpLocks/>
            </p:cNvGrpSpPr>
            <p:nvPr/>
          </p:nvGrpSpPr>
          <p:grpSpPr bwMode="auto">
            <a:xfrm>
              <a:off x="3298" y="1958"/>
              <a:ext cx="1728" cy="1008"/>
              <a:chOff x="3298" y="1958"/>
              <a:chExt cx="1728" cy="1008"/>
            </a:xfrm>
          </p:grpSpPr>
          <p:sp>
            <p:nvSpPr>
              <p:cNvPr id="41" name="Line 67"/>
              <p:cNvSpPr>
                <a:spLocks noChangeShapeType="1"/>
              </p:cNvSpPr>
              <p:nvPr/>
            </p:nvSpPr>
            <p:spPr bwMode="auto">
              <a:xfrm>
                <a:off x="3442" y="210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68"/>
              <p:cNvSpPr>
                <a:spLocks noChangeShapeType="1"/>
              </p:cNvSpPr>
              <p:nvPr/>
            </p:nvSpPr>
            <p:spPr bwMode="auto">
              <a:xfrm>
                <a:off x="3298" y="2582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69"/>
              <p:cNvSpPr>
                <a:spLocks noChangeShapeType="1"/>
              </p:cNvSpPr>
              <p:nvPr/>
            </p:nvSpPr>
            <p:spPr bwMode="auto">
              <a:xfrm>
                <a:off x="4834" y="25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70"/>
              <p:cNvSpPr>
                <a:spLocks noChangeShapeType="1"/>
              </p:cNvSpPr>
              <p:nvPr/>
            </p:nvSpPr>
            <p:spPr bwMode="auto">
              <a:xfrm flipV="1">
                <a:off x="3442" y="195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154" y="1766"/>
              <a:ext cx="371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ea typeface="楷体" pitchFamily="49" charset="-122"/>
                </a:rPr>
                <a:t>v</a:t>
              </a:r>
              <a:r>
                <a:rPr lang="en-US" altLang="zh-CN" i="1" baseline="-25000">
                  <a:ea typeface="楷体" pitchFamily="49" charset="-122"/>
                </a:rPr>
                <a:t>O</a:t>
              </a:r>
              <a:endParaRPr lang="en-US" altLang="zh-CN" i="1">
                <a:ea typeface="楷体" pitchFamily="49" charset="-122"/>
              </a:endParaRPr>
            </a:p>
          </p:txBody>
        </p:sp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3249" y="2562"/>
              <a:ext cx="241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ea typeface="楷体" pitchFamily="49" charset="-122"/>
                </a:rPr>
                <a:t>0</a:t>
              </a:r>
              <a:endParaRPr lang="en-US" altLang="zh-CN" i="1"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9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76263" y="732917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chemeClr val="accent2"/>
                </a:solidFill>
              </a:rPr>
              <a:t>3. </a:t>
            </a:r>
            <a:r>
              <a:rPr kumimoji="1" lang="zh-CN" altLang="en-US">
                <a:solidFill>
                  <a:schemeClr val="accent2"/>
                </a:solidFill>
              </a:rPr>
              <a:t>微分电路</a:t>
            </a:r>
            <a:endParaRPr kumimoji="1" lang="zh-CN" alt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2.4.4    </a:t>
            </a:r>
            <a:r>
              <a:rPr lang="zh-CN" altLang="en-US" sz="3200" dirty="0" smtClean="0">
                <a:solidFill>
                  <a:srgbClr val="0000CC"/>
                </a:solidFill>
              </a:rPr>
              <a:t>积分</a:t>
            </a:r>
            <a:r>
              <a:rPr lang="zh-CN" altLang="en-US" sz="3200" dirty="0">
                <a:solidFill>
                  <a:srgbClr val="0000CC"/>
                </a:solidFill>
              </a:rPr>
              <a:t>和微分电路</a:t>
            </a:r>
          </a:p>
        </p:txBody>
      </p:sp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800708"/>
            <a:ext cx="4921302" cy="3129399"/>
          </a:xfrm>
          <a:prstGeom prst="rect">
            <a:avLst/>
          </a:prstGeom>
        </p:spPr>
      </p:pic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31741" y="4182840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而</a:t>
            </a: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49746"/>
              </p:ext>
            </p:extLst>
          </p:nvPr>
        </p:nvGraphicFramePr>
        <p:xfrm>
          <a:off x="1152661" y="3954463"/>
          <a:ext cx="273526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4" name="Equation" r:id="rId4" imgW="1244520" imgH="406080" progId="Equation.DSMT4">
                  <p:embed/>
                </p:oleObj>
              </mc:Choice>
              <mc:Fallback>
                <p:oleObj name="Equation" r:id="rId4" imgW="1244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661" y="3954463"/>
                        <a:ext cx="273526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1377"/>
              </p:ext>
            </p:extLst>
          </p:nvPr>
        </p:nvGraphicFramePr>
        <p:xfrm>
          <a:off x="1151620" y="4924649"/>
          <a:ext cx="13414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5" name="Equation" r:id="rId6" imgW="609480" imgH="406080" progId="Equation.DSMT4">
                  <p:embed/>
                </p:oleObj>
              </mc:Choice>
              <mc:Fallback>
                <p:oleObj name="Equation" r:id="rId6" imgW="609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4924649"/>
                        <a:ext cx="134143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48273" y="1327351"/>
            <a:ext cx="407409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根据虚断得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</a:endParaRPr>
          </a:p>
        </p:txBody>
      </p:sp>
      <p:graphicFrame>
        <p:nvGraphicFramePr>
          <p:cNvPr id="2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74295"/>
              </p:ext>
            </p:extLst>
          </p:nvPr>
        </p:nvGraphicFramePr>
        <p:xfrm>
          <a:off x="1731963" y="1933541"/>
          <a:ext cx="863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6" name="Equation" r:id="rId8" imgW="393480" imgH="228600" progId="Equation.DSMT4">
                  <p:embed/>
                </p:oleObj>
              </mc:Choice>
              <mc:Fallback>
                <p:oleObj name="Equation" r:id="rId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933541"/>
                        <a:ext cx="863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75527"/>
              </p:ext>
            </p:extLst>
          </p:nvPr>
        </p:nvGraphicFramePr>
        <p:xfrm>
          <a:off x="1121415" y="3159808"/>
          <a:ext cx="2365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7" name="Equation" r:id="rId10" imgW="1079280" imgH="228600" progId="Equation.DSMT4">
                  <p:embed/>
                </p:oleObj>
              </mc:Choice>
              <mc:Fallback>
                <p:oleObj name="Equation" r:id="rId10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415" y="3159808"/>
                        <a:ext cx="23653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23367" y="2553618"/>
            <a:ext cx="407409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楷体_GB2312" pitchFamily="49" charset="-122"/>
              </a:rPr>
              <a:t>根据虚短得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楷体_GB2312" pitchFamily="49" charset="-122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740683" y="4267042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Arial" charset="0"/>
              </a:rPr>
              <a:t>所以</a:t>
            </a:r>
            <a:endParaRPr lang="zh-CN" alt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18056"/>
              </p:ext>
            </p:extLst>
          </p:nvPr>
        </p:nvGraphicFramePr>
        <p:xfrm>
          <a:off x="5033981" y="4728707"/>
          <a:ext cx="31019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8" name="Equation" r:id="rId12" imgW="1409400" imgH="406080" progId="Equation.DSMT4">
                  <p:embed/>
                </p:oleObj>
              </mc:Choice>
              <mc:Fallback>
                <p:oleObj name="Equation" r:id="rId12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81" y="4728707"/>
                        <a:ext cx="31019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6" grpId="0" autoUpdateAnimBg="0"/>
      <p:bldP spid="29" grpId="0" autoUpdateAnimBg="0"/>
      <p:bldP spid="3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539750" y="785651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solidFill>
                  <a:schemeClr val="accent2"/>
                </a:solidFill>
              </a:rPr>
              <a:t>4.  </a:t>
            </a:r>
            <a:r>
              <a:rPr kumimoji="1" lang="zh-CN" altLang="en-US" dirty="0">
                <a:solidFill>
                  <a:schemeClr val="accent2"/>
                </a:solidFill>
              </a:rPr>
              <a:t>微分电路的应用</a:t>
            </a:r>
            <a:endParaRPr kumimoji="1" lang="zh-CN" altLang="en-US" dirty="0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1476375" y="1557338"/>
            <a:ext cx="342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/>
              <a:t>方波输入信号 </a:t>
            </a: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1728788" y="4400550"/>
            <a:ext cx="277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/>
              <a:t>尖脉冲输出 </a:t>
            </a:r>
          </a:p>
        </p:txBody>
      </p:sp>
      <p:grpSp>
        <p:nvGrpSpPr>
          <p:cNvPr id="56326" name="Group 8"/>
          <p:cNvGrpSpPr>
            <a:grpSpLocks/>
          </p:cNvGrpSpPr>
          <p:nvPr/>
        </p:nvGrpSpPr>
        <p:grpSpPr bwMode="auto">
          <a:xfrm>
            <a:off x="4500563" y="800100"/>
            <a:ext cx="4002087" cy="5508625"/>
            <a:chOff x="2835" y="504"/>
            <a:chExt cx="2521" cy="3470"/>
          </a:xfrm>
        </p:grpSpPr>
        <p:pic>
          <p:nvPicPr>
            <p:cNvPr id="563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504"/>
              <a:ext cx="2521" cy="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" y="2237"/>
              <a:ext cx="2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8705" y="95250"/>
            <a:ext cx="594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2.4.4    </a:t>
            </a:r>
            <a:r>
              <a:rPr lang="zh-CN" altLang="en-US" sz="3200" dirty="0" smtClean="0">
                <a:solidFill>
                  <a:srgbClr val="0000CC"/>
                </a:solidFill>
              </a:rPr>
              <a:t>积分</a:t>
            </a:r>
            <a:r>
              <a:rPr lang="zh-CN" altLang="en-US" sz="3200" dirty="0">
                <a:solidFill>
                  <a:srgbClr val="0000CC"/>
                </a:solidFill>
              </a:rPr>
              <a:t>和微分电路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202238" y="6345324"/>
            <a:ext cx="762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76263" y="785651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CC0000"/>
                </a:solidFill>
              </a:rPr>
              <a:t>2. </a:t>
            </a:r>
            <a:r>
              <a:rPr lang="zh-CN" altLang="en-US" dirty="0">
                <a:solidFill>
                  <a:srgbClr val="CC0000"/>
                </a:solidFill>
              </a:rPr>
              <a:t>运算放大器的电路模型</a:t>
            </a: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15713"/>
              </p:ext>
            </p:extLst>
          </p:nvPr>
        </p:nvGraphicFramePr>
        <p:xfrm>
          <a:off x="1724025" y="2132856"/>
          <a:ext cx="5976938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图片" r:id="rId3" imgW="2970574" imgH="1904675" progId="Word.Picture.8">
                  <p:embed/>
                </p:oleObj>
              </mc:Choice>
              <mc:Fallback>
                <p:oleObj name="图片" r:id="rId3" imgW="2970574" imgH="19046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132856"/>
                        <a:ext cx="5976938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5" name="AutoShape 9"/>
          <p:cNvSpPr>
            <a:spLocks noChangeArrowheads="1"/>
          </p:cNvSpPr>
          <p:nvPr/>
        </p:nvSpPr>
        <p:spPr bwMode="auto">
          <a:xfrm>
            <a:off x="1439863" y="1494681"/>
            <a:ext cx="1284287" cy="1022350"/>
          </a:xfrm>
          <a:prstGeom prst="wedgeRoundRectCallout">
            <a:avLst>
              <a:gd name="adj1" fmla="val 87421"/>
              <a:gd name="adj2" fmla="val 167630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集成运算放大器的输入电阻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4746" name="AutoShape 10"/>
          <p:cNvSpPr>
            <a:spLocks noChangeArrowheads="1"/>
          </p:cNvSpPr>
          <p:nvPr/>
        </p:nvSpPr>
        <p:spPr bwMode="auto">
          <a:xfrm>
            <a:off x="6948488" y="2385269"/>
            <a:ext cx="1241425" cy="1022350"/>
          </a:xfrm>
          <a:prstGeom prst="wedgeRoundRectCallout">
            <a:avLst>
              <a:gd name="adj1" fmla="val -109375"/>
              <a:gd name="adj2" fmla="val 82023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集成运算放大器的输出电阻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4747" name="AutoShape 11"/>
          <p:cNvSpPr>
            <a:spLocks noChangeArrowheads="1"/>
          </p:cNvSpPr>
          <p:nvPr/>
        </p:nvSpPr>
        <p:spPr bwMode="auto">
          <a:xfrm>
            <a:off x="5400675" y="4780806"/>
            <a:ext cx="1687513" cy="1020763"/>
          </a:xfrm>
          <a:prstGeom prst="wedgeRoundRectCallout">
            <a:avLst>
              <a:gd name="adj1" fmla="val -100056"/>
              <a:gd name="adj2" fmla="val -72926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表示集成运算放大器的电压放大能力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5" grpId="0" animBg="1"/>
      <p:bldP spid="884746" grpId="0" animBg="1"/>
      <p:bldP spid="8847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576263" y="764121"/>
            <a:ext cx="604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CC0000"/>
                </a:solidFill>
              </a:rPr>
              <a:t>3.  </a:t>
            </a:r>
            <a:r>
              <a:rPr lang="zh-CN" altLang="en-US" dirty="0">
                <a:solidFill>
                  <a:srgbClr val="CC0000"/>
                </a:solidFill>
              </a:rPr>
              <a:t>运算放大器的传输特性</a:t>
            </a:r>
          </a:p>
        </p:txBody>
      </p:sp>
      <p:pic>
        <p:nvPicPr>
          <p:cNvPr id="10243" name="Picture 59" descr="未标题-3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572158"/>
            <a:ext cx="583247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87363" y="1340383"/>
            <a:ext cx="32670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>
                <a:solidFill>
                  <a:srgbClr val="000000"/>
                </a:solidFill>
              </a:rPr>
              <a:t>通常：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000000"/>
                </a:solidFill>
              </a:rPr>
              <a:t> 开环电压增益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</a:rPr>
              <a:t>     </a:t>
            </a:r>
            <a:r>
              <a:rPr lang="en-US" altLang="zh-CN" sz="2400" i="1">
                <a:solidFill>
                  <a:srgbClr val="000000"/>
                </a:solidFill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</a:rPr>
              <a:t>o</a:t>
            </a:r>
            <a:r>
              <a:rPr lang="zh-CN" altLang="en-US" sz="2400">
                <a:solidFill>
                  <a:srgbClr val="000000"/>
                </a:solidFill>
              </a:rPr>
              <a:t>的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000000"/>
                </a:solidFill>
              </a:rPr>
              <a:t>10</a:t>
            </a:r>
            <a:r>
              <a:rPr lang="en-US" altLang="zh-CN" sz="2400" baseline="30000">
                <a:solidFill>
                  <a:srgbClr val="000000"/>
                </a:solidFill>
              </a:rPr>
              <a:t>5 </a:t>
            </a:r>
            <a:r>
              <a:rPr lang="zh-CN" altLang="en-US" sz="2400">
                <a:solidFill>
                  <a:srgbClr val="FF0000"/>
                </a:solidFill>
              </a:rPr>
              <a:t>（很高）</a:t>
            </a:r>
          </a:p>
        </p:txBody>
      </p:sp>
      <p:sp>
        <p:nvSpPr>
          <p:cNvPr id="11" name="Rectangle 61"/>
          <p:cNvSpPr>
            <a:spLocks noChangeArrowheads="1"/>
          </p:cNvSpPr>
          <p:nvPr/>
        </p:nvSpPr>
        <p:spPr bwMode="auto">
          <a:xfrm>
            <a:off x="387363" y="2845333"/>
            <a:ext cx="32035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输入电阻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</a:rPr>
              <a:t>     </a:t>
            </a:r>
            <a:r>
              <a:rPr lang="en-US" altLang="zh-CN" sz="2400" i="1">
                <a:solidFill>
                  <a:srgbClr val="000000"/>
                </a:solidFill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</a:rPr>
              <a:t>i 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000000"/>
                </a:solidFill>
              </a:rPr>
              <a:t> 10</a:t>
            </a:r>
            <a:r>
              <a:rPr lang="en-US" altLang="zh-CN" sz="2400" baseline="30000">
                <a:solidFill>
                  <a:srgbClr val="000000"/>
                </a:solidFill>
              </a:rPr>
              <a:t>6</a:t>
            </a:r>
            <a:r>
              <a:rPr lang="en-US" altLang="zh-CN" sz="2400">
                <a:solidFill>
                  <a:srgbClr val="000000"/>
                </a:solidFill>
              </a:rPr>
              <a:t>Ω </a:t>
            </a:r>
            <a:r>
              <a:rPr lang="zh-CN" altLang="en-US" sz="2400">
                <a:solidFill>
                  <a:srgbClr val="FF0000"/>
                </a:solidFill>
              </a:rPr>
              <a:t>（很大）</a:t>
            </a:r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auto">
          <a:xfrm>
            <a:off x="387363" y="3988333"/>
            <a:ext cx="32845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输出电阻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</a:rPr>
              <a:t>    </a:t>
            </a:r>
            <a:r>
              <a:rPr lang="en-US" altLang="zh-CN" sz="2400" i="1">
                <a:solidFill>
                  <a:srgbClr val="000000"/>
                </a:solidFill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</a:rPr>
              <a:t>o 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>
                <a:solidFill>
                  <a:srgbClr val="000000"/>
                </a:solidFill>
              </a:rPr>
              <a:t> 100Ω </a:t>
            </a:r>
            <a:r>
              <a:rPr lang="zh-CN" altLang="en-US" sz="2400">
                <a:solidFill>
                  <a:srgbClr val="FF0000"/>
                </a:solidFill>
              </a:rPr>
              <a:t>（很小）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auto">
          <a:xfrm>
            <a:off x="1084263" y="5048783"/>
            <a:ext cx="701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zh-CN" altLang="en-US" sz="2800">
                <a:solidFill>
                  <a:srgbClr val="000000"/>
                </a:solidFill>
                <a:ea typeface="华康简宋"/>
                <a:cs typeface="华康简宋"/>
              </a:rPr>
              <a:t>＝</a:t>
            </a:r>
            <a:r>
              <a:rPr lang="en-US" altLang="zh-CN" sz="2800" i="1">
                <a:solidFill>
                  <a:srgbClr val="000000"/>
                </a:solidFill>
                <a:ea typeface="华康简宋"/>
                <a:cs typeface="华康简宋"/>
              </a:rPr>
              <a:t>A</a:t>
            </a:r>
            <a:r>
              <a:rPr lang="en-US" altLang="zh-CN" sz="2800" i="1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华康简宋"/>
                <a:cs typeface="华康简宋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zh-CN" altLang="en-US" sz="2800">
                <a:solidFill>
                  <a:srgbClr val="000000"/>
                </a:solidFill>
              </a:rPr>
              <a:t>－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/>
                <a:cs typeface="华康简宋"/>
              </a:rPr>
              <a:t>N</a:t>
            </a:r>
            <a:r>
              <a:rPr lang="en-US" altLang="zh-CN" sz="2800">
                <a:solidFill>
                  <a:srgbClr val="000000"/>
                </a:solidFill>
                <a:ea typeface="华康简宋"/>
                <a:cs typeface="华康简宋"/>
              </a:rPr>
              <a:t>)</a:t>
            </a:r>
            <a:r>
              <a:rPr lang="en-US" altLang="zh-CN" sz="2800">
                <a:solidFill>
                  <a:srgbClr val="000000"/>
                </a:solidFill>
              </a:rPr>
              <a:t>           </a:t>
            </a:r>
            <a:r>
              <a:rPr lang="zh-CN" altLang="en-US" sz="2800">
                <a:solidFill>
                  <a:srgbClr val="000000"/>
                </a:solidFill>
              </a:rPr>
              <a:t>（  </a:t>
            </a:r>
            <a:r>
              <a:rPr lang="en-US" altLang="zh-CN" sz="2800" i="1">
                <a:solidFill>
                  <a:srgbClr val="000000"/>
                </a:solidFill>
                <a:ea typeface="华康简宋"/>
                <a:cs typeface="华康简宋"/>
              </a:rPr>
              <a:t>V</a:t>
            </a:r>
            <a:r>
              <a:rPr lang="zh-CN" altLang="en-US" sz="2800" baseline="-30000">
                <a:solidFill>
                  <a:srgbClr val="000000"/>
                </a:solidFill>
              </a:rPr>
              <a:t>－</a:t>
            </a:r>
            <a:r>
              <a:rPr lang="zh-CN" altLang="en-US" sz="2800">
                <a:solidFill>
                  <a:srgbClr val="000000"/>
                </a:solidFill>
                <a:ea typeface="华康简宋"/>
                <a:cs typeface="华康简宋"/>
              </a:rPr>
              <a:t>＜ 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华康简宋"/>
                <a:cs typeface="华康简宋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华康简宋"/>
                <a:cs typeface="华康简宋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ea typeface="华康简宋"/>
                <a:cs typeface="华康简宋"/>
              </a:rPr>
              <a:t>V</a:t>
            </a:r>
            <a:r>
              <a:rPr lang="zh-CN" altLang="en-US" sz="2800" baseline="-30000">
                <a:solidFill>
                  <a:srgbClr val="000000"/>
                </a:solidFill>
              </a:rPr>
              <a:t>＋</a:t>
            </a:r>
            <a:r>
              <a:rPr lang="zh-CN" altLang="en-US" sz="2800">
                <a:solidFill>
                  <a:srgbClr val="000000"/>
                </a:solidFill>
              </a:rPr>
              <a:t> ）</a:t>
            </a:r>
            <a:r>
              <a:rPr lang="zh-CN" altLang="en-US" sz="2800" i="1">
                <a:solidFill>
                  <a:srgbClr val="000000"/>
                </a:solidFill>
              </a:rPr>
              <a:t>       </a:t>
            </a: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2362200" y="5682196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800">
                <a:solidFill>
                  <a:srgbClr val="CC0000"/>
                </a:solidFill>
              </a:rPr>
              <a:t>注意输入输出的相位关系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999997"/>
              </p:ext>
            </p:extLst>
          </p:nvPr>
        </p:nvGraphicFramePr>
        <p:xfrm>
          <a:off x="5061000" y="3123076"/>
          <a:ext cx="2751360" cy="319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6" name="Picture" r:id="rId3" imgW="1834240" imgH="2128654" progId="Word.Picture.8">
                  <p:embed/>
                </p:oleObj>
              </mc:Choice>
              <mc:Fallback>
                <p:oleObj name="Picture" r:id="rId3" imgW="1834240" imgH="212865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000" y="3123076"/>
                        <a:ext cx="2751360" cy="3192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76263" y="749648"/>
            <a:ext cx="604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CC0000"/>
                </a:solidFill>
              </a:rPr>
              <a:t>3.  </a:t>
            </a:r>
            <a:r>
              <a:rPr lang="zh-CN" altLang="en-US" dirty="0">
                <a:solidFill>
                  <a:srgbClr val="CC0000"/>
                </a:solidFill>
              </a:rPr>
              <a:t>运算放大器的传输特性</a:t>
            </a:r>
          </a:p>
        </p:txBody>
      </p:sp>
      <p:sp>
        <p:nvSpPr>
          <p:cNvPr id="11267" name="Rectangle 32"/>
          <p:cNvSpPr>
            <a:spLocks noChangeArrowheads="1"/>
          </p:cNvSpPr>
          <p:nvPr/>
        </p:nvSpPr>
        <p:spPr bwMode="auto">
          <a:xfrm>
            <a:off x="719572" y="1200882"/>
            <a:ext cx="3149600" cy="172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&gt; 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且</a:t>
            </a:r>
            <a:r>
              <a:rPr lang="en-US" altLang="zh-CN" sz="2400" i="1" dirty="0" err="1">
                <a:solidFill>
                  <a:srgbClr val="000000"/>
                </a:solidFill>
                <a:ea typeface="华康简宋"/>
                <a:cs typeface="华康简宋"/>
              </a:rPr>
              <a:t>A</a:t>
            </a:r>
            <a:r>
              <a:rPr lang="en-US" altLang="zh-CN" sz="2400" i="1" baseline="-30000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</a:rPr>
              <a:t>(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－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</a:rPr>
              <a:t>) 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  <a:sym typeface="Symbol" panose="05050102010706020507" pitchFamily="18" charset="2"/>
              </a:rPr>
              <a:t></a:t>
            </a:r>
            <a:r>
              <a:rPr lang="en-US" altLang="zh-CN" sz="2400" i="1" dirty="0">
                <a:solidFill>
                  <a:srgbClr val="000000"/>
                </a:solidFill>
                <a:ea typeface="华康简宋"/>
                <a:cs typeface="华康简宋"/>
              </a:rPr>
              <a:t>V</a:t>
            </a:r>
            <a:r>
              <a:rPr lang="zh-CN" altLang="en-US" sz="2400" baseline="-30000" dirty="0">
                <a:solidFill>
                  <a:srgbClr val="000000"/>
                </a:solidFill>
                <a:ea typeface="华康简宋"/>
                <a:cs typeface="华康简宋"/>
              </a:rPr>
              <a:t>＋ </a:t>
            </a:r>
            <a:r>
              <a:rPr lang="zh-CN" altLang="en-US" sz="2400" dirty="0">
                <a:solidFill>
                  <a:srgbClr val="000000"/>
                </a:solidFill>
                <a:ea typeface="华康简宋"/>
                <a:cs typeface="华康简宋"/>
              </a:rPr>
              <a:t>时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华康简宋"/>
                <a:cs typeface="华康简宋"/>
              </a:rPr>
              <a:t>＝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华康简宋"/>
                <a:cs typeface="华康简宋"/>
              </a:rPr>
              <a:t>V</a:t>
            </a:r>
            <a:r>
              <a:rPr lang="zh-CN" altLang="en-US" sz="2400" baseline="-30000" dirty="0">
                <a:solidFill>
                  <a:srgbClr val="000000"/>
                </a:solidFill>
                <a:ea typeface="华康简宋"/>
                <a:cs typeface="华康简宋"/>
              </a:rPr>
              <a:t>＋</a:t>
            </a:r>
            <a:r>
              <a:rPr lang="zh-CN" altLang="en-US" sz="2400" i="1" dirty="0">
                <a:solidFill>
                  <a:srgbClr val="000000"/>
                </a:solidFill>
              </a:rPr>
              <a:t>       </a:t>
            </a: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719572" y="2891569"/>
            <a:ext cx="3073400" cy="172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&lt; 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400" i="1" dirty="0" err="1" smtClean="0">
                <a:solidFill>
                  <a:srgbClr val="000000"/>
                </a:solidFill>
                <a:ea typeface="华康简宋"/>
                <a:cs typeface="华康简宋"/>
              </a:rPr>
              <a:t>A</a:t>
            </a:r>
            <a:r>
              <a:rPr lang="en-US" altLang="zh-CN" sz="2400" i="1" baseline="-30000" dirty="0" err="1" smtClean="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 smtClean="0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en-US" altLang="zh-CN" sz="2400" dirty="0" smtClean="0">
                <a:solidFill>
                  <a:srgbClr val="000000"/>
                </a:solidFill>
                <a:ea typeface="华康简宋"/>
                <a:cs typeface="华康简宋"/>
              </a:rPr>
              <a:t>(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 smtClean="0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－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华康简宋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</a:rPr>
              <a:t>) 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华康简宋"/>
                <a:cs typeface="华康简宋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楷体_GB2312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ea typeface="华康简宋"/>
                <a:cs typeface="华康简宋"/>
              </a:rPr>
              <a:t>时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zh-CN" altLang="en-US" sz="2400" dirty="0">
                <a:solidFill>
                  <a:srgbClr val="000000"/>
                </a:solidFill>
                <a:ea typeface="华康简宋"/>
                <a:cs typeface="华康简宋"/>
              </a:rPr>
              <a:t>＝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华康简宋"/>
                <a:cs typeface="华康简宋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楷体_GB2312"/>
              </a:rPr>
              <a:t>-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719572" y="4656869"/>
            <a:ext cx="29479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电压传输特性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zh-CN" altLang="en-US" sz="2400" dirty="0">
                <a:solidFill>
                  <a:srgbClr val="000000"/>
                </a:solidFill>
                <a:ea typeface="华康简宋"/>
                <a:cs typeface="华康简宋"/>
              </a:rPr>
              <a:t>＝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</a:rPr>
              <a:t>(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－</a:t>
            </a:r>
            <a:r>
              <a:rPr lang="en-US" altLang="zh-CN" sz="2400" i="1" dirty="0" err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ea typeface="华康简宋"/>
                <a:cs typeface="华康简宋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ea typeface="华康简宋"/>
                <a:cs typeface="华康简宋"/>
              </a:rPr>
              <a:t>)</a:t>
            </a:r>
            <a:endParaRPr lang="en-US" altLang="zh-CN" sz="2400" baseline="-30000" dirty="0">
              <a:solidFill>
                <a:srgbClr val="000000"/>
              </a:solidFill>
              <a:latin typeface="楷体_GB2312"/>
            </a:endParaRPr>
          </a:p>
        </p:txBody>
      </p:sp>
      <p:pic>
        <p:nvPicPr>
          <p:cNvPr id="11270" name="Picture 59" descr="未标题-3 拷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800708"/>
            <a:ext cx="4079055" cy="22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719572" y="5737820"/>
            <a:ext cx="438372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线性范围内</a:t>
            </a:r>
            <a:r>
              <a:rPr lang="zh-CN" altLang="en-US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  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zh-CN" altLang="en-US" sz="2400">
                <a:solidFill>
                  <a:srgbClr val="000000"/>
                </a:solidFill>
                <a:ea typeface="华康简宋"/>
                <a:cs typeface="华康简宋"/>
              </a:rPr>
              <a:t>＝</a:t>
            </a:r>
            <a:r>
              <a:rPr lang="en-US" altLang="zh-CN" sz="2400" i="1">
                <a:solidFill>
                  <a:srgbClr val="000000"/>
                </a:solidFill>
                <a:ea typeface="华康简宋"/>
                <a:cs typeface="华康简宋"/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o</a:t>
            </a:r>
            <a:r>
              <a:rPr lang="en-US" altLang="zh-CN" sz="2400">
                <a:solidFill>
                  <a:srgbClr val="000000"/>
                </a:solidFill>
                <a:ea typeface="华康简宋"/>
                <a:cs typeface="华康简宋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P</a:t>
            </a:r>
            <a:r>
              <a:rPr lang="zh-CN" altLang="en-US" sz="2400">
                <a:solidFill>
                  <a:srgbClr val="000000"/>
                </a:solidFill>
              </a:rPr>
              <a:t>－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/>
                <a:cs typeface="华康简宋"/>
              </a:rPr>
              <a:t>N</a:t>
            </a:r>
            <a:r>
              <a:rPr lang="en-US" altLang="zh-CN" sz="2400">
                <a:solidFill>
                  <a:srgbClr val="000000"/>
                </a:solidFill>
                <a:ea typeface="华康简宋"/>
                <a:cs typeface="华康简宋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76263" y="749648"/>
            <a:ext cx="604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CC0000"/>
                </a:solidFill>
              </a:rPr>
              <a:t>4.  </a:t>
            </a:r>
            <a:r>
              <a:rPr lang="zh-CN" altLang="en-US" dirty="0" smtClean="0">
                <a:solidFill>
                  <a:srgbClr val="CC0000"/>
                </a:solidFill>
              </a:rPr>
              <a:t>运算放大器</a:t>
            </a:r>
            <a:r>
              <a:rPr lang="zh-CN" altLang="en-US" dirty="0">
                <a:solidFill>
                  <a:srgbClr val="CC0000"/>
                </a:solidFill>
              </a:rPr>
              <a:t>的输出端电流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03548" y="1371291"/>
            <a:ext cx="137277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如果有</a:t>
            </a: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25616"/>
              </p:ext>
            </p:extLst>
          </p:nvPr>
        </p:nvGraphicFramePr>
        <p:xfrm>
          <a:off x="1955412" y="1394993"/>
          <a:ext cx="3290076" cy="232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9" name="Picture" r:id="rId3" imgW="1645038" imgH="1160724" progId="Word.Picture.8">
                  <p:embed/>
                </p:oleObj>
              </mc:Choice>
              <mc:Fallback>
                <p:oleObj name="Picture" r:id="rId3" imgW="1645038" imgH="116072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412" y="1394993"/>
                        <a:ext cx="3290076" cy="2321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50026"/>
              </p:ext>
            </p:extLst>
          </p:nvPr>
        </p:nvGraphicFramePr>
        <p:xfrm>
          <a:off x="5769483" y="1341304"/>
          <a:ext cx="2228963" cy="215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0" name="Picture" r:id="rId5" imgW="1013165" imgH="980904" progId="Word.Picture.8">
                  <p:embed/>
                </p:oleObj>
              </mc:Choice>
              <mc:Fallback>
                <p:oleObj name="Picture" r:id="rId5" imgW="1013165" imgH="98090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483" y="1341304"/>
                        <a:ext cx="2228963" cy="215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31540" y="3570800"/>
            <a:ext cx="7964877" cy="2589214"/>
            <a:chOff x="431540" y="3570800"/>
            <a:chExt cx="7964877" cy="2589214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733911"/>
                </p:ext>
              </p:extLst>
            </p:nvPr>
          </p:nvGraphicFramePr>
          <p:xfrm>
            <a:off x="5769483" y="3755287"/>
            <a:ext cx="2626934" cy="2157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1" name="Picture" r:id="rId7" imgW="1194061" imgH="980904" progId="Word.Picture.8">
                    <p:embed/>
                  </p:oleObj>
                </mc:Choice>
                <mc:Fallback>
                  <p:oleObj name="Picture" r:id="rId7" imgW="1194061" imgH="980904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9483" y="3755287"/>
                          <a:ext cx="2626934" cy="21579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31540" y="3570800"/>
              <a:ext cx="1809096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是否还有？</a:t>
              </a:r>
              <a:endPara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8788812"/>
                </p:ext>
              </p:extLst>
            </p:nvPr>
          </p:nvGraphicFramePr>
          <p:xfrm>
            <a:off x="1955412" y="3838566"/>
            <a:ext cx="3290076" cy="2321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2" name="Picture" r:id="rId9" imgW="1645038" imgH="1160724" progId="Word.Picture.8">
                    <p:embed/>
                  </p:oleObj>
                </mc:Choice>
                <mc:Fallback>
                  <p:oleObj name="Picture" r:id="rId9" imgW="1645038" imgH="1160724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412" y="3838566"/>
                          <a:ext cx="3290076" cy="2321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289050" y="44624"/>
            <a:ext cx="5911850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600" dirty="0">
                <a:solidFill>
                  <a:srgbClr val="000099"/>
                </a:solidFill>
              </a:rPr>
              <a:t>2.1  </a:t>
            </a:r>
            <a:r>
              <a:rPr lang="zh-CN" altLang="en-US" sz="3600" dirty="0" smtClean="0">
                <a:solidFill>
                  <a:srgbClr val="000099"/>
                </a:solidFill>
              </a:rPr>
              <a:t>集成电路</a:t>
            </a:r>
            <a:r>
              <a:rPr lang="zh-CN" altLang="en-US" sz="3600" dirty="0">
                <a:solidFill>
                  <a:srgbClr val="000099"/>
                </a:solidFill>
              </a:rPr>
              <a:t>运算放大器</a:t>
            </a:r>
          </a:p>
        </p:txBody>
      </p:sp>
    </p:spTree>
    <p:extLst>
      <p:ext uri="{BB962C8B-B14F-4D97-AF65-F5344CB8AC3E}">
        <p14:creationId xmlns:p14="http://schemas.microsoft.com/office/powerpoint/2010/main" val="35628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7144</TotalTime>
  <Words>2071</Words>
  <Application>Microsoft Office PowerPoint</Application>
  <PresentationFormat>全屏显示(4:3)</PresentationFormat>
  <Paragraphs>343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58</vt:i4>
      </vt:variant>
    </vt:vector>
  </HeadingPairs>
  <TitlesOfParts>
    <vt:vector size="81" baseType="lpstr">
      <vt:lpstr>Monotype Sorts</vt:lpstr>
      <vt:lpstr>方正书宋_GBK</vt:lpstr>
      <vt:lpstr>方正细等线_GBK</vt:lpstr>
      <vt:lpstr>仿宋_GB2312</vt:lpstr>
      <vt:lpstr>黑体</vt:lpstr>
      <vt:lpstr>华康简宋</vt:lpstr>
      <vt:lpstr>华文楷体</vt:lpstr>
      <vt:lpstr>华文行楷</vt:lpstr>
      <vt:lpstr>楷体</vt:lpstr>
      <vt:lpstr>楷体_GB2312</vt:lpstr>
      <vt:lpstr>宋体</vt:lpstr>
      <vt:lpstr>Arial</vt:lpstr>
      <vt:lpstr>Arial Narrow</vt:lpstr>
      <vt:lpstr>Book Antiqua</vt:lpstr>
      <vt:lpstr>Calibri</vt:lpstr>
      <vt:lpstr>Symbol</vt:lpstr>
      <vt:lpstr>Times New Roman</vt:lpstr>
      <vt:lpstr>Wingdings</vt:lpstr>
      <vt:lpstr>Office 主题​​</vt:lpstr>
      <vt:lpstr>图片</vt:lpstr>
      <vt:lpstr>Picture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zhlin</cp:lastModifiedBy>
  <cp:revision>1256</cp:revision>
  <dcterms:created xsi:type="dcterms:W3CDTF">2014-01-02T08:12:52Z</dcterms:created>
  <dcterms:modified xsi:type="dcterms:W3CDTF">2021-04-07T06:44:16Z</dcterms:modified>
</cp:coreProperties>
</file>