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840" r:id="rId2"/>
    <p:sldId id="841" r:id="rId3"/>
    <p:sldId id="842" r:id="rId4"/>
    <p:sldId id="843" r:id="rId5"/>
    <p:sldId id="84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66" r:id="rId28"/>
    <p:sldId id="867" r:id="rId29"/>
    <p:sldId id="869" r:id="rId30"/>
    <p:sldId id="912" r:id="rId31"/>
    <p:sldId id="870" r:id="rId32"/>
    <p:sldId id="913" r:id="rId33"/>
    <p:sldId id="914" r:id="rId34"/>
    <p:sldId id="873" r:id="rId35"/>
    <p:sldId id="875" r:id="rId36"/>
    <p:sldId id="876" r:id="rId37"/>
    <p:sldId id="877" r:id="rId38"/>
    <p:sldId id="878" r:id="rId39"/>
    <p:sldId id="879" r:id="rId40"/>
    <p:sldId id="880" r:id="rId41"/>
    <p:sldId id="881" r:id="rId42"/>
    <p:sldId id="882" r:id="rId43"/>
    <p:sldId id="883" r:id="rId44"/>
    <p:sldId id="884" r:id="rId45"/>
    <p:sldId id="885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897" r:id="rId58"/>
    <p:sldId id="898" r:id="rId59"/>
    <p:sldId id="899" r:id="rId60"/>
    <p:sldId id="900" r:id="rId61"/>
    <p:sldId id="915" r:id="rId62"/>
    <p:sldId id="902" r:id="rId63"/>
    <p:sldId id="916" r:id="rId64"/>
    <p:sldId id="903" r:id="rId65"/>
    <p:sldId id="904" r:id="rId66"/>
    <p:sldId id="905" r:id="rId67"/>
    <p:sldId id="906" r:id="rId68"/>
    <p:sldId id="907" r:id="rId69"/>
    <p:sldId id="908" r:id="rId70"/>
    <p:sldId id="909" r:id="rId71"/>
    <p:sldId id="910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CC6600"/>
    <a:srgbClr val="CC0000"/>
    <a:srgbClr val="0000CC"/>
    <a:srgbClr val="000099"/>
    <a:srgbClr val="000066"/>
    <a:srgbClr val="00FF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>
        <p:scale>
          <a:sx n="90" d="100"/>
          <a:sy n="90" d="100"/>
        </p:scale>
        <p:origin x="4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7.emf"/><Relationship Id="rId1" Type="http://schemas.openxmlformats.org/officeDocument/2006/relationships/image" Target="../media/image19.emf"/><Relationship Id="rId4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4.emf"/><Relationship Id="rId4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image" Target="../media/image13.emf"/><Relationship Id="rId4" Type="http://schemas.openxmlformats.org/officeDocument/2006/relationships/image" Target="../media/image1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8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image" Target="../media/image19.emf"/><Relationship Id="rId4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image" Target="../media/image19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7.e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ch05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24.jpe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emf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3.png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png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jpe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11" Type="http://schemas.openxmlformats.org/officeDocument/2006/relationships/image" Target="../media/image71.e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68.wmf"/><Relationship Id="rId9" Type="http://schemas.openxmlformats.org/officeDocument/2006/relationships/image" Target="../media/image7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5.emf"/><Relationship Id="rId5" Type="http://schemas.openxmlformats.org/officeDocument/2006/relationships/image" Target="../media/image24.jpeg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72.emf"/><Relationship Id="rId9" Type="http://schemas.openxmlformats.org/officeDocument/2006/relationships/image" Target="../media/image7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82.png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png"/><Relationship Id="rId5" Type="http://schemas.openxmlformats.org/officeDocument/2006/relationships/image" Target="../media/image83.emf"/><Relationship Id="rId4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0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90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3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10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11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7.wmf"/><Relationship Id="rId4" Type="http://schemas.openxmlformats.org/officeDocument/2006/relationships/image" Target="../media/image118.png"/><Relationship Id="rId9" Type="http://schemas.openxmlformats.org/officeDocument/2006/relationships/oleObject" Target="../embeddings/oleObject11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22.jpeg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1.wmf"/><Relationship Id="rId4" Type="http://schemas.openxmlformats.org/officeDocument/2006/relationships/image" Target="../media/image123.jpeg"/><Relationship Id="rId9" Type="http://schemas.openxmlformats.org/officeDocument/2006/relationships/oleObject" Target="../embeddings/oleObject11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6.png"/><Relationship Id="rId4" Type="http://schemas.openxmlformats.org/officeDocument/2006/relationships/image" Target="../media/image125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27.bin"/><Relationship Id="rId3" Type="http://schemas.openxmlformats.org/officeDocument/2006/relationships/oleObject" Target="../embeddings/oleObject120.bin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0.wmf"/><Relationship Id="rId5" Type="http://schemas.openxmlformats.org/officeDocument/2006/relationships/image" Target="../media/image126.png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34.wmf"/><Relationship Id="rId4" Type="http://schemas.openxmlformats.org/officeDocument/2006/relationships/image" Target="../media/image127.wmf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2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126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42.wmf"/><Relationship Id="rId3" Type="http://schemas.openxmlformats.org/officeDocument/2006/relationships/image" Target="../media/image144.pn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3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5.wmf"/><Relationship Id="rId9" Type="http://schemas.openxmlformats.org/officeDocument/2006/relationships/image" Target="../media/image12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47.bin"/><Relationship Id="rId3" Type="http://schemas.openxmlformats.org/officeDocument/2006/relationships/oleObject" Target="../embeddings/oleObject140.bin"/><Relationship Id="rId21" Type="http://schemas.openxmlformats.org/officeDocument/2006/relationships/image" Target="../media/image159.wmf"/><Relationship Id="rId7" Type="http://schemas.openxmlformats.org/officeDocument/2006/relationships/image" Target="../media/image160.jpeg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2.wmf"/><Relationship Id="rId11" Type="http://schemas.openxmlformats.org/officeDocument/2006/relationships/image" Target="../media/image154.wmf"/><Relationship Id="rId24" Type="http://schemas.openxmlformats.org/officeDocument/2006/relationships/image" Target="../media/image162.png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56.wmf"/><Relationship Id="rId23" Type="http://schemas.openxmlformats.org/officeDocument/2006/relationships/image" Target="../media/image161.png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58.wmf"/><Relationship Id="rId4" Type="http://schemas.openxmlformats.org/officeDocument/2006/relationships/image" Target="../media/image151.emf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jpeg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jpeg"/><Relationship Id="rId2" Type="http://schemas.openxmlformats.org/officeDocument/2006/relationships/image" Target="../media/image168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7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5  </a:t>
            </a:r>
            <a:r>
              <a:rPr lang="zh-CN" altLang="en-US" sz="3600" dirty="0">
                <a:solidFill>
                  <a:srgbClr val="000099"/>
                </a:solidFill>
              </a:rPr>
              <a:t>双极结型三极管及其放大电路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007604" y="1052736"/>
            <a:ext cx="73808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5.1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双极结型三极管（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5.2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BJT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放大</a:t>
            </a:r>
            <a:r>
              <a:rPr lang="zh-CN" altLang="en-US" sz="2800" dirty="0">
                <a:latin typeface="Times New Roman" panose="02020603050405020304" pitchFamily="18" charset="0"/>
              </a:rPr>
              <a:t>电路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5.3  FET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及其基本放大电路性能的比较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*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5.4  </a:t>
            </a:r>
            <a:r>
              <a:rPr lang="zh-CN" altLang="en-US" sz="2800" dirty="0">
                <a:latin typeface="Times New Roman" panose="02020603050405020304" pitchFamily="18" charset="0"/>
              </a:rPr>
              <a:t>多级放大电路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41338" y="789459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内部载流子的传输过程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13315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78209"/>
              </p:ext>
            </p:extLst>
          </p:nvPr>
        </p:nvGraphicFramePr>
        <p:xfrm>
          <a:off x="5292725" y="3634259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0" name="图片" r:id="rId3" imgW="2168230" imgH="1639644" progId="Word.Picture.8">
                  <p:embed/>
                </p:oleObj>
              </mc:Choice>
              <mc:Fallback>
                <p:oleObj name="图片" r:id="rId3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34259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002727"/>
              </p:ext>
            </p:extLst>
          </p:nvPr>
        </p:nvGraphicFramePr>
        <p:xfrm>
          <a:off x="255588" y="1329209"/>
          <a:ext cx="41925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1" name="图片" r:id="rId5" imgW="2980278" imgH="1534779" progId="Word.Picture.8">
                  <p:embed/>
                </p:oleObj>
              </mc:Choice>
              <mc:Fallback>
                <p:oleObj name="图片" r:id="rId5" imgW="2980278" imgH="15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29209"/>
                        <a:ext cx="4192587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692797"/>
              </p:ext>
            </p:extLst>
          </p:nvPr>
        </p:nvGraphicFramePr>
        <p:xfrm>
          <a:off x="4576763" y="1294284"/>
          <a:ext cx="43545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2" name="图片" r:id="rId7" imgW="3095099" imgH="1544148" progId="Word.Picture.8">
                  <p:embed/>
                </p:oleObj>
              </mc:Choice>
              <mc:Fallback>
                <p:oleObj name="图片" r:id="rId7" imgW="3095099" imgH="15441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294284"/>
                        <a:ext cx="435451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02712"/>
              </p:ext>
            </p:extLst>
          </p:nvPr>
        </p:nvGraphicFramePr>
        <p:xfrm>
          <a:off x="508000" y="3634259"/>
          <a:ext cx="32512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3" name="图片" r:id="rId9" imgW="2168230" imgH="1639644" progId="Word.Picture.8">
                  <p:embed/>
                </p:oleObj>
              </mc:Choice>
              <mc:Fallback>
                <p:oleObj name="图片" r:id="rId9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634259"/>
                        <a:ext cx="32512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216400" y="4642321"/>
            <a:ext cx="863600" cy="10795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1695450" y="3669184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改变发射结正偏电压，则有不同的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和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>
                <a:solidFill>
                  <a:srgbClr val="000000"/>
                </a:solidFill>
                <a:latin typeface="楷体_GB2312"/>
              </a:rPr>
              <a:t>,</a:t>
            </a: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从而导致不同的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541338" y="791046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内部载流子的传输过程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14339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98913"/>
              </p:ext>
            </p:extLst>
          </p:nvPr>
        </p:nvGraphicFramePr>
        <p:xfrm>
          <a:off x="5292725" y="3635846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4" name="图片" r:id="rId3" imgW="2168230" imgH="1639644" progId="Word.Picture.8">
                  <p:embed/>
                </p:oleObj>
              </mc:Choice>
              <mc:Fallback>
                <p:oleObj name="图片" r:id="rId3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35846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34364"/>
              </p:ext>
            </p:extLst>
          </p:nvPr>
        </p:nvGraphicFramePr>
        <p:xfrm>
          <a:off x="255588" y="1330796"/>
          <a:ext cx="41925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5" name="图片" r:id="rId5" imgW="2980278" imgH="1534779" progId="Word.Picture.8">
                  <p:embed/>
                </p:oleObj>
              </mc:Choice>
              <mc:Fallback>
                <p:oleObj name="图片" r:id="rId5" imgW="2980278" imgH="15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30796"/>
                        <a:ext cx="4192587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78719"/>
              </p:ext>
            </p:extLst>
          </p:nvPr>
        </p:nvGraphicFramePr>
        <p:xfrm>
          <a:off x="4576763" y="1295871"/>
          <a:ext cx="43545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6" name="图片" r:id="rId7" imgW="3095099" imgH="1544148" progId="Word.Picture.8">
                  <p:embed/>
                </p:oleObj>
              </mc:Choice>
              <mc:Fallback>
                <p:oleObj name="图片" r:id="rId7" imgW="3095099" imgH="15441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295871"/>
                        <a:ext cx="435451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2955925" y="3670771"/>
            <a:ext cx="2484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发射结正偏电压与发射极电流的关系就是</a:t>
            </a:r>
            <a:r>
              <a:rPr lang="en-US" altLang="zh-CN" sz="2000">
                <a:solidFill>
                  <a:srgbClr val="000000"/>
                </a:solidFill>
                <a:latin typeface="楷体_GB2312"/>
              </a:rPr>
              <a:t>PN</a:t>
            </a: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结正向特性。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48709"/>
              </p:ext>
            </p:extLst>
          </p:nvPr>
        </p:nvGraphicFramePr>
        <p:xfrm>
          <a:off x="952500" y="3996208"/>
          <a:ext cx="2255838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7" name="图片" r:id="rId9" imgW="1508915" imgH="1296220" progId="Word.Picture.8">
                  <p:embed/>
                </p:oleObj>
              </mc:Choice>
              <mc:Fallback>
                <p:oleObj name="图片" r:id="rId9" imgW="1508915" imgH="12962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996208"/>
                        <a:ext cx="2255838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784403"/>
              </p:ext>
            </p:extLst>
          </p:nvPr>
        </p:nvGraphicFramePr>
        <p:xfrm>
          <a:off x="4576763" y="1302829"/>
          <a:ext cx="43545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8" name="图片" r:id="rId3" imgW="3095099" imgH="1544148" progId="Word.Picture.8">
                  <p:embed/>
                </p:oleObj>
              </mc:Choice>
              <mc:Fallback>
                <p:oleObj name="图片" r:id="rId3" imgW="3095099" imgH="15441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302829"/>
                        <a:ext cx="435451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349500" y="1277938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CBO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68363" y="12795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576263" y="775047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2. </a:t>
            </a:r>
            <a:r>
              <a:rPr lang="zh-CN" altLang="en-US" sz="2600" dirty="0">
                <a:solidFill>
                  <a:srgbClr val="FF0000"/>
                </a:solidFill>
              </a:rPr>
              <a:t>控制关系的实现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660400" y="1944688"/>
          <a:ext cx="36845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9" name="公式" r:id="rId5" imgW="1841500" imgH="381000" progId="Equation.3">
                  <p:embed/>
                </p:oleObj>
              </mc:Choice>
              <mc:Fallback>
                <p:oleObj name="公式" r:id="rId5" imgW="1841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44688"/>
                        <a:ext cx="368458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719138" y="2760663"/>
          <a:ext cx="1651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0" name="公式" r:id="rId7" imgW="825142" imgH="444307" progId="Equation.3">
                  <p:embed/>
                </p:oleObj>
              </mc:Choice>
              <mc:Fallback>
                <p:oleObj name="公式" r:id="rId7" imgW="82514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60663"/>
                        <a:ext cx="16510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87388" y="36988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通常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&gt;&gt;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CBO</a:t>
            </a: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3352800" y="3590925"/>
          <a:ext cx="1700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1" name="公式" r:id="rId9" imgW="850531" imgH="406224" progId="Equation.3">
                  <p:embed/>
                </p:oleObj>
              </mc:Choice>
              <mc:Fallback>
                <p:oleObj name="公式" r:id="rId9" imgW="85053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90925"/>
                        <a:ext cx="1700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44513" y="4365625"/>
            <a:ext cx="8207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    </a:t>
            </a:r>
            <a:r>
              <a:rPr kumimoji="1" lang="zh-CN" altLang="zh-CN" sz="2400" i="1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</a:t>
            </a:r>
            <a:r>
              <a:rPr kumimoji="1" lang="zh-CN" altLang="zh-CN" sz="2400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 为电流放大系数。它只与管子的结构尺寸和掺杂浓度有关，与外加电压无关。一般</a:t>
            </a:r>
            <a:r>
              <a:rPr kumimoji="1" lang="zh-CN" altLang="zh-CN" sz="2400" i="1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</a:t>
            </a:r>
            <a:r>
              <a:rPr kumimoji="1" lang="zh-CN" altLang="en-US" sz="2400" i="1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 </a:t>
            </a:r>
            <a:r>
              <a:rPr kumimoji="1" lang="zh-CN" altLang="zh-CN" sz="2400" dirty="0">
                <a:solidFill>
                  <a:srgbClr val="C00000"/>
                </a:solidFill>
                <a:latin typeface="楷体_GB2312"/>
                <a:sym typeface="Symbol" panose="05050102010706020507" pitchFamily="18" charset="2"/>
              </a:rPr>
              <a:t>=0.90.99。</a:t>
            </a:r>
            <a:endParaRPr kumimoji="1" lang="zh-CN" altLang="en-US" sz="2400" dirty="0">
              <a:solidFill>
                <a:srgbClr val="C00000"/>
              </a:solidFill>
              <a:latin typeface="楷体_GB2312"/>
              <a:sym typeface="Symbol" panose="05050102010706020507" pitchFamily="18" charset="2"/>
            </a:endParaRPr>
          </a:p>
        </p:txBody>
      </p:sp>
      <p:sp>
        <p:nvSpPr>
          <p:cNvPr id="11" name="AutoShape 21" descr="羊皮纸"/>
          <p:cNvSpPr>
            <a:spLocks noChangeArrowheads="1"/>
          </p:cNvSpPr>
          <p:nvPr/>
        </p:nvSpPr>
        <p:spPr bwMode="auto">
          <a:xfrm>
            <a:off x="538163" y="5394325"/>
            <a:ext cx="8178800" cy="879475"/>
          </a:xfrm>
          <a:prstGeom prst="flowChartAlternateProcess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楷体_GB2312"/>
              </a:rPr>
              <a:t>    </a:t>
            </a:r>
            <a:r>
              <a:rPr kumimoji="1" lang="zh-CN" altLang="en-US" sz="2000">
                <a:latin typeface="楷体_GB2312"/>
              </a:rPr>
              <a:t>由于三极管内有两种载流子</a:t>
            </a:r>
            <a:r>
              <a:rPr kumimoji="1" lang="en-US" altLang="zh-CN" sz="2000">
                <a:latin typeface="楷体_GB2312"/>
              </a:rPr>
              <a:t>(</a:t>
            </a:r>
            <a:r>
              <a:rPr kumimoji="1" lang="zh-CN" altLang="en-US" sz="2000">
                <a:latin typeface="楷体_GB2312"/>
              </a:rPr>
              <a:t>自由电子和空穴</a:t>
            </a:r>
            <a:r>
              <a:rPr kumimoji="1" lang="en-US" altLang="zh-CN" sz="2000">
                <a:latin typeface="楷体_GB2312"/>
              </a:rPr>
              <a:t>)</a:t>
            </a:r>
            <a:r>
              <a:rPr kumimoji="1" lang="zh-CN" altLang="en-US" sz="2000">
                <a:latin typeface="楷体_GB2312"/>
              </a:rPr>
              <a:t>参与导电，故称为双极型三极管或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</a:rPr>
              <a:t>BJT</a:t>
            </a:r>
            <a:r>
              <a:rPr kumimoji="1" lang="en-US" altLang="zh-CN" sz="2000">
                <a:latin typeface="楷体_GB2312"/>
              </a:rPr>
              <a:t> (</a:t>
            </a:r>
            <a:r>
              <a:rPr kumimoji="1" lang="en-US" altLang="zh-CN" sz="2000">
                <a:latin typeface="Times New Roman" panose="02020603050405020304" pitchFamily="18" charset="0"/>
              </a:rPr>
              <a:t>Bipolar Junction Transistor</a:t>
            </a:r>
            <a:r>
              <a:rPr kumimoji="1" lang="en-US" altLang="zh-CN" sz="2000">
                <a:latin typeface="楷体_GB2312"/>
              </a:rPr>
              <a:t>)</a:t>
            </a:r>
            <a:r>
              <a:rPr kumimoji="1" lang="zh-CN" altLang="en-US" sz="2000">
                <a:latin typeface="楷体_GB2312"/>
              </a:rPr>
              <a:t>。</a:t>
            </a:r>
            <a:r>
              <a:rPr kumimoji="1" lang="zh-CN" altLang="en-US" sz="2000">
                <a:solidFill>
                  <a:srgbClr val="FF5050"/>
                </a:solidFill>
                <a:latin typeface="楷体_GB2312"/>
              </a:rPr>
              <a:t> </a:t>
            </a:r>
          </a:p>
        </p:txBody>
      </p:sp>
      <p:sp>
        <p:nvSpPr>
          <p:cNvPr id="15372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8" grpId="0" autoUpdateAnimBg="0"/>
      <p:bldP spid="10" grpId="0"/>
      <p:bldP spid="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86489"/>
              </p:ext>
            </p:extLst>
          </p:nvPr>
        </p:nvGraphicFramePr>
        <p:xfrm>
          <a:off x="860425" y="1207988"/>
          <a:ext cx="23066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2" name="公式" r:id="rId3" imgW="1002865" imgH="368140" progId="Equation.3">
                  <p:embed/>
                </p:oleObj>
              </mc:Choice>
              <mc:Fallback>
                <p:oleObj name="公式" r:id="rId3" imgW="1002865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207988"/>
                        <a:ext cx="23066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44597"/>
              </p:ext>
            </p:extLst>
          </p:nvPr>
        </p:nvGraphicFramePr>
        <p:xfrm>
          <a:off x="900113" y="3694013"/>
          <a:ext cx="25987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3" name="公式" r:id="rId5" imgW="1129810" imgH="406224" progId="Equation.3">
                  <p:embed/>
                </p:oleObj>
              </mc:Choice>
              <mc:Fallback>
                <p:oleObj name="公式" r:id="rId5" imgW="11298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94013"/>
                        <a:ext cx="25987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4649688"/>
            <a:ext cx="7315200" cy="1371600"/>
            <a:chOff x="576" y="2832"/>
            <a:chExt cx="4608" cy="864"/>
          </a:xfrm>
        </p:grpSpPr>
        <p:sp>
          <p:nvSpPr>
            <p:cNvPr id="16400" name="AutoShape 5" descr="羊皮纸"/>
            <p:cNvSpPr>
              <a:spLocks noChangeArrowheads="1"/>
            </p:cNvSpPr>
            <p:nvPr/>
          </p:nvSpPr>
          <p:spPr bwMode="auto">
            <a:xfrm>
              <a:off x="576" y="2832"/>
              <a:ext cx="4608" cy="86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6" descr="羊皮纸"/>
            <p:cNvSpPr txBox="1">
              <a:spLocks noChangeArrowheads="1"/>
            </p:cNvSpPr>
            <p:nvPr/>
          </p:nvSpPr>
          <p:spPr bwMode="auto">
            <a:xfrm>
              <a:off x="672" y="2880"/>
              <a:ext cx="4464" cy="748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kumimoji="1" lang="zh-CN" altLang="zh-CN" sz="2400" i="1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kumimoji="1" lang="zh-CN" altLang="zh-CN" sz="2400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是另一个电流放大系数。同样，它也只与管子的结构尺寸和掺杂浓度有关，与外加电压无关。一般</a:t>
              </a:r>
              <a:r>
                <a:rPr kumimoji="1" lang="zh-CN" altLang="en-US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zh-CN" sz="2400" i="1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zh-CN" sz="2400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&gt;&gt;</a:t>
              </a:r>
              <a:r>
                <a:rPr kumimoji="1" lang="zh-CN" altLang="zh-CN" sz="2400">
                  <a:solidFill>
                    <a:srgbClr val="8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1 。</a:t>
              </a:r>
              <a:endPara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14400" y="219541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根据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855788" y="220493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89313" y="2200176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CBO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3566"/>
              </p:ext>
            </p:extLst>
          </p:nvPr>
        </p:nvGraphicFramePr>
        <p:xfrm>
          <a:off x="5759450" y="2017613"/>
          <a:ext cx="1196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4" name="公式" r:id="rId8" imgW="520474" imgH="406224" progId="Equation.3">
                  <p:embed/>
                </p:oleObj>
              </mc:Choice>
              <mc:Fallback>
                <p:oleObj name="公式" r:id="rId8" imgW="52047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2017613"/>
                        <a:ext cx="11969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14400" y="3038376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且令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93258"/>
              </p:ext>
            </p:extLst>
          </p:nvPr>
        </p:nvGraphicFramePr>
        <p:xfrm>
          <a:off x="4016375" y="3689251"/>
          <a:ext cx="36496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5" name="公式" r:id="rId10" imgW="1586811" imgH="406224" progId="Equation.3">
                  <p:embed/>
                </p:oleObj>
              </mc:Choice>
              <mc:Fallback>
                <p:oleObj name="公式" r:id="rId10" imgW="158681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689251"/>
                        <a:ext cx="36496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1905000" y="3038376"/>
            <a:ext cx="4953000" cy="457200"/>
            <a:chOff x="1200" y="1728"/>
            <a:chExt cx="3120" cy="288"/>
          </a:xfrm>
        </p:grpSpPr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1200" y="1728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CEO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= (1+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)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CBO</a:t>
              </a:r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2736" y="172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（穿透电流）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96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6263" y="779363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2. </a:t>
            </a:r>
            <a:r>
              <a:rPr lang="zh-CN" altLang="en-US" sz="2600" dirty="0">
                <a:solidFill>
                  <a:srgbClr val="FF0000"/>
                </a:solidFill>
              </a:rPr>
              <a:t>控制关系的实现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11188" y="1016000"/>
            <a:ext cx="8208962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楷体_GB2312"/>
                <a:sym typeface="Symbol" panose="05050102010706020507" pitchFamily="18" charset="2"/>
              </a:rPr>
              <a:t>    </a:t>
            </a:r>
            <a:r>
              <a:rPr kumimoji="1" lang="zh-CN" altLang="en-US" sz="2800">
                <a:latin typeface="楷体_GB2312"/>
                <a:sym typeface="Symbol" panose="05050102010706020507" pitchFamily="18" charset="2"/>
              </a:rPr>
              <a:t>综上所述，三极管的放大作用，主要是依靠它的发射极电流能够通过基区传输，然后到达集电极而实现的。</a:t>
            </a:r>
            <a:endParaRPr kumimoji="1" lang="zh-CN" altLang="en-US" sz="3200">
              <a:latin typeface="楷体_GB231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楷体_GB2312"/>
                <a:sym typeface="Symbol" panose="05050102010706020507" pitchFamily="18" charset="2"/>
              </a:rPr>
              <a:t>实现这一传输过程的两个条件是：</a:t>
            </a:r>
            <a:endParaRPr kumimoji="1" lang="zh-CN" altLang="en-US" sz="2800" b="0">
              <a:latin typeface="楷体_GB231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）</a:t>
            </a:r>
            <a:r>
              <a:rPr kumimoji="1" lang="zh-CN" altLang="en-US" sz="28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内部条件：</a:t>
            </a:r>
            <a:r>
              <a:rPr kumimoji="1" lang="zh-CN" altLang="en-US" sz="280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发射区杂质浓度远大于基区杂质浓度，且基区很薄。</a:t>
            </a:r>
            <a:endParaRPr kumimoji="1" lang="zh-CN" altLang="en-US" sz="2800" b="0">
              <a:solidFill>
                <a:srgbClr val="000066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 b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）</a:t>
            </a:r>
            <a:r>
              <a:rPr kumimoji="1" lang="zh-CN" altLang="en-US" sz="28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外部条件：</a:t>
            </a:r>
            <a:r>
              <a:rPr kumimoji="1" lang="zh-CN" altLang="en-US" sz="280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发射结正向偏置，集电结反向偏置。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39750" y="775047"/>
            <a:ext cx="3733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FF0000"/>
                </a:solidFill>
              </a:rPr>
              <a:t>3. </a:t>
            </a:r>
            <a:r>
              <a:rPr lang="zh-CN" altLang="en-US" sz="2600">
                <a:solidFill>
                  <a:srgbClr val="FF0000"/>
                </a:solidFill>
              </a:rPr>
              <a:t>三极管的三种组态</a:t>
            </a:r>
          </a:p>
        </p:txBody>
      </p:sp>
      <p:graphicFrame>
        <p:nvGraphicFramePr>
          <p:cNvPr id="18435" name="Object 9"/>
          <p:cNvGraphicFramePr>
            <a:graphicFrameLocks noChangeAspect="1"/>
          </p:cNvGraphicFramePr>
          <p:nvPr/>
        </p:nvGraphicFramePr>
        <p:xfrm>
          <a:off x="825500" y="1531938"/>
          <a:ext cx="76898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2" name="图片" r:id="rId3" imgW="4394231" imgH="895858" progId="Word.Picture.8">
                  <p:embed/>
                </p:oleObj>
              </mc:Choice>
              <mc:Fallback>
                <p:oleObj name="图片" r:id="rId3" imgW="4394231" imgH="8958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31938"/>
                        <a:ext cx="76898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892175" y="3278188"/>
            <a:ext cx="7499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楷体_GB2312"/>
              </a:rPr>
              <a:t>（</a:t>
            </a:r>
            <a:r>
              <a:rPr kumimoji="1" lang="en-US" altLang="zh-CN" sz="2000">
                <a:latin typeface="楷体_GB2312"/>
              </a:rPr>
              <a:t>a</a:t>
            </a:r>
            <a:r>
              <a:rPr kumimoji="1" lang="zh-CN" altLang="en-US" sz="2000">
                <a:latin typeface="楷体_GB2312"/>
              </a:rPr>
              <a:t>）共基极         （</a:t>
            </a:r>
            <a:r>
              <a:rPr kumimoji="1" lang="en-US" altLang="zh-CN" sz="2000">
                <a:latin typeface="楷体_GB2312"/>
              </a:rPr>
              <a:t>b</a:t>
            </a:r>
            <a:r>
              <a:rPr kumimoji="1" lang="zh-CN" altLang="en-US" sz="2000">
                <a:latin typeface="楷体_GB2312"/>
              </a:rPr>
              <a:t>）共发射极          （</a:t>
            </a:r>
            <a:r>
              <a:rPr kumimoji="1" lang="en-US" altLang="zh-CN" sz="2000">
                <a:latin typeface="楷体_GB2312"/>
              </a:rPr>
              <a:t>c</a:t>
            </a:r>
            <a:r>
              <a:rPr kumimoji="1" lang="zh-CN" altLang="en-US" sz="2000">
                <a:latin typeface="楷体_GB2312"/>
              </a:rPr>
              <a:t>）共集电极</a:t>
            </a: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1216025" y="3724275"/>
            <a:ext cx="717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楷体_GB2312"/>
              </a:rPr>
              <a:t>=</a:t>
            </a:r>
            <a:r>
              <a:rPr kumimoji="1" lang="en-US" altLang="zh-CN" sz="2000" i="1" dirty="0">
                <a:latin typeface="楷体_GB2312"/>
                <a:sym typeface="Symbol" panose="05050102010706020507" pitchFamily="18" charset="2"/>
              </a:rPr>
              <a:t>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000" dirty="0">
                <a:latin typeface="楷体_GB2312"/>
              </a:rPr>
              <a:t>             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楷体_GB2312"/>
              </a:rPr>
              <a:t>=</a:t>
            </a:r>
            <a:r>
              <a:rPr kumimoji="1" lang="en-US" altLang="zh-CN" sz="2000" i="1" dirty="0">
                <a:latin typeface="楷体_GB2312"/>
                <a:sym typeface="Symbol" panose="05050102010706020507" pitchFamily="18" charset="2"/>
              </a:rPr>
              <a:t>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楷体_GB2312"/>
              </a:rPr>
              <a:t>             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楷体_GB2312"/>
              </a:rPr>
              <a:t>=(1+</a:t>
            </a:r>
            <a:r>
              <a:rPr kumimoji="1" lang="en-US" altLang="zh-CN" sz="2000" i="1" dirty="0">
                <a:latin typeface="楷体_GB2312"/>
                <a:sym typeface="Symbol" panose="05050102010706020507" pitchFamily="18" charset="2"/>
              </a:rPr>
              <a:t>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楷体_GB2312"/>
              </a:rPr>
              <a:t>)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000" baseline="-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6"/>
          <p:cNvSpPr>
            <a:spLocks noChangeArrowheads="1"/>
          </p:cNvSpPr>
          <p:nvPr/>
        </p:nvSpPr>
        <p:spPr bwMode="auto">
          <a:xfrm>
            <a:off x="1042988" y="1341438"/>
            <a:ext cx="68754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5.1.1 BJT</a:t>
            </a:r>
            <a:r>
              <a:rPr lang="zh-CN" altLang="en-US" sz="3200">
                <a:latin typeface="Times New Roman" panose="02020603050405020304" pitchFamily="18" charset="0"/>
              </a:rPr>
              <a:t>的结构简介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5.1.2 BJT</a:t>
            </a:r>
            <a:r>
              <a:rPr lang="zh-CN" altLang="en-US" sz="3200">
                <a:latin typeface="Times New Roman" panose="02020603050405020304" pitchFamily="18" charset="0"/>
              </a:rPr>
              <a:t>的工作原理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5.1.3 BJT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特性曲线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5.1.4 BJT</a:t>
            </a:r>
            <a:r>
              <a:rPr lang="zh-CN" altLang="en-US" sz="3200">
                <a:latin typeface="Times New Roman" panose="02020603050405020304" pitchFamily="18" charset="0"/>
              </a:rPr>
              <a:t>的</a:t>
            </a:r>
            <a:r>
              <a:rPr lang="en-US" altLang="en-US" sz="3200">
                <a:latin typeface="Times New Roman" panose="02020603050405020304" pitchFamily="18" charset="0"/>
              </a:rPr>
              <a:t>主要参数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59" name="Rectangle 27"/>
          <p:cNvSpPr>
            <a:spLocks noChangeArrowheads="1"/>
          </p:cNvSpPr>
          <p:nvPr/>
        </p:nvSpPr>
        <p:spPr bwMode="auto">
          <a:xfrm>
            <a:off x="1547813" y="51346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5.1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双极结型三极管（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2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503238" y="783803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共基极连接时的</a:t>
            </a:r>
            <a:r>
              <a:rPr lang="en-US" altLang="zh-CN" sz="2600" i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i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0484" name="Text Box 24"/>
          <p:cNvSpPr txBox="1">
            <a:spLocks noChangeArrowheads="1"/>
          </p:cNvSpPr>
          <p:nvPr/>
        </p:nvSpPr>
        <p:spPr bwMode="auto">
          <a:xfrm>
            <a:off x="609600" y="1279103"/>
            <a:ext cx="41417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输入特性曲线</a:t>
            </a:r>
          </a:p>
        </p:txBody>
      </p:sp>
      <p:pic>
        <p:nvPicPr>
          <p:cNvPr id="20485" name="Picture 25" descr="4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233488"/>
            <a:ext cx="3267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2954" name="Text Box 26"/>
          <p:cNvSpPr txBox="1">
            <a:spLocks noChangeArrowheads="1"/>
          </p:cNvSpPr>
          <p:nvPr/>
        </p:nvSpPr>
        <p:spPr bwMode="auto">
          <a:xfrm>
            <a:off x="609600" y="2427288"/>
            <a:ext cx="339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基本关系</a:t>
            </a:r>
            <a:endParaRPr kumimoji="1" lang="zh-CN" altLang="en-US" sz="24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Rectangle 2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27"/>
          <p:cNvGraphicFramePr>
            <a:graphicFrameLocks noChangeAspect="1"/>
          </p:cNvGraphicFramePr>
          <p:nvPr/>
        </p:nvGraphicFramePr>
        <p:xfrm>
          <a:off x="1200150" y="1844675"/>
          <a:ext cx="2230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2" name="公式" r:id="rId4" imgW="1104900" imgH="292100" progId="Equation.3">
                  <p:embed/>
                </p:oleObj>
              </mc:Choice>
              <mc:Fallback>
                <p:oleObj name="公式" r:id="rId4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844675"/>
                        <a:ext cx="22304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92957" name="Object 29"/>
          <p:cNvGraphicFramePr>
            <a:graphicFrameLocks noChangeAspect="1"/>
          </p:cNvGraphicFramePr>
          <p:nvPr/>
        </p:nvGraphicFramePr>
        <p:xfrm>
          <a:off x="1200150" y="2884488"/>
          <a:ext cx="2471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3" name="公式" r:id="rId6" imgW="1218671" imgH="253890" progId="Equation.3">
                  <p:embed/>
                </p:oleObj>
              </mc:Choice>
              <mc:Fallback>
                <p:oleObj name="公式" r:id="rId6" imgW="121867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884488"/>
                        <a:ext cx="2471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31"/>
          <p:cNvGraphicFramePr>
            <a:graphicFrameLocks noChangeAspect="1"/>
          </p:cNvGraphicFramePr>
          <p:nvPr/>
        </p:nvGraphicFramePr>
        <p:xfrm>
          <a:off x="4895850" y="3309938"/>
          <a:ext cx="3505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4" name="图片" r:id="rId8" imgW="1752247" imgH="1294394" progId="Word.Picture.8">
                  <p:embed/>
                </p:oleObj>
              </mc:Choice>
              <mc:Fallback>
                <p:oleObj name="图片" r:id="rId8" imgW="1752247" imgH="1294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09938"/>
                        <a:ext cx="3505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61" name="Text Box 33"/>
          <p:cNvSpPr txBox="1">
            <a:spLocks noChangeArrowheads="1"/>
          </p:cNvSpPr>
          <p:nvPr/>
        </p:nvSpPr>
        <p:spPr bwMode="auto">
          <a:xfrm>
            <a:off x="539750" y="3536950"/>
            <a:ext cx="42862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CB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的增加，外加电压增强了集电结内电场，集电结收集载流子能力增强，使得在同样的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BE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下，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略有增加，特性曲线左移。</a:t>
            </a:r>
            <a:r>
              <a:rPr kumimoji="1" lang="zh-CN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54" grpId="0" autoUpdateAnimBg="0"/>
      <p:bldP spid="8929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62" name="Object 34"/>
          <p:cNvGraphicFramePr>
            <a:graphicFrameLocks noChangeAspect="1"/>
          </p:cNvGraphicFramePr>
          <p:nvPr/>
        </p:nvGraphicFramePr>
        <p:xfrm>
          <a:off x="5219700" y="3573463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6" name="图片" r:id="rId3" imgW="2168230" imgH="1639644" progId="Word.Picture.8">
                  <p:embed/>
                </p:oleObj>
              </mc:Choice>
              <mc:Fallback>
                <p:oleObj name="图片" r:id="rId3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573463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17"/>
          <p:cNvSpPr>
            <a:spLocks noChangeArrowheads="1"/>
          </p:cNvSpPr>
          <p:nvPr/>
        </p:nvSpPr>
        <p:spPr bwMode="auto">
          <a:xfrm>
            <a:off x="503238" y="783803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共基极连接时的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1508" name="Text Box 18"/>
          <p:cNvSpPr txBox="1">
            <a:spLocks noChangeArrowheads="1"/>
          </p:cNvSpPr>
          <p:nvPr/>
        </p:nvSpPr>
        <p:spPr bwMode="auto">
          <a:xfrm>
            <a:off x="609600" y="1279103"/>
            <a:ext cx="41417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输出特性曲线</a:t>
            </a:r>
          </a:p>
        </p:txBody>
      </p: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1250950" y="1844675"/>
          <a:ext cx="21288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7" name="公式" r:id="rId5" imgW="1054100" imgH="292100" progId="Equation.3">
                  <p:embed/>
                </p:oleObj>
              </mc:Choice>
              <mc:Fallback>
                <p:oleObj name="公式" r:id="rId5" imgW="1054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844675"/>
                        <a:ext cx="21288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0"/>
          <p:cNvGraphicFramePr>
            <a:graphicFrameLocks noChangeAspect="1"/>
          </p:cNvGraphicFramePr>
          <p:nvPr/>
        </p:nvGraphicFramePr>
        <p:xfrm>
          <a:off x="573088" y="2568575"/>
          <a:ext cx="4646612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8" name="图片" r:id="rId7" imgW="3086144" imgH="1541974" progId="Word.Picture.8">
                  <p:embed/>
                </p:oleObj>
              </mc:Choice>
              <mc:Fallback>
                <p:oleObj name="图片" r:id="rId7" imgW="3086144" imgH="154197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568575"/>
                        <a:ext cx="4646612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1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  <p:sp>
        <p:nvSpPr>
          <p:cNvPr id="21512" name="Rectangle 35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21513" name="Picture 32" descr="41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233488"/>
            <a:ext cx="3267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2"/>
          <p:cNvSpPr>
            <a:spLocks noChangeArrowheads="1"/>
          </p:cNvSpPr>
          <p:nvPr/>
        </p:nvSpPr>
        <p:spPr bwMode="auto">
          <a:xfrm>
            <a:off x="503238" y="783803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共基极连接时的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2531" name="Text Box 33"/>
          <p:cNvSpPr txBox="1">
            <a:spLocks noChangeArrowheads="1"/>
          </p:cNvSpPr>
          <p:nvPr/>
        </p:nvSpPr>
        <p:spPr bwMode="auto">
          <a:xfrm>
            <a:off x="609600" y="1279103"/>
            <a:ext cx="41417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输出特性曲线</a:t>
            </a:r>
          </a:p>
        </p:txBody>
      </p:sp>
      <p:graphicFrame>
        <p:nvGraphicFramePr>
          <p:cNvPr id="22532" name="Object 34"/>
          <p:cNvGraphicFramePr>
            <a:graphicFrameLocks noChangeAspect="1"/>
          </p:cNvGraphicFramePr>
          <p:nvPr/>
        </p:nvGraphicFramePr>
        <p:xfrm>
          <a:off x="1250950" y="1844675"/>
          <a:ext cx="21288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2" name="公式" r:id="rId3" imgW="1054100" imgH="292100" progId="Equation.3">
                  <p:embed/>
                </p:oleObj>
              </mc:Choice>
              <mc:Fallback>
                <p:oleObj name="公式" r:id="rId3" imgW="1054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844675"/>
                        <a:ext cx="21288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Picture 41" descr="41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233488"/>
            <a:ext cx="3267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3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2535" name="Object 42"/>
          <p:cNvGraphicFramePr>
            <a:graphicFrameLocks noChangeAspect="1"/>
          </p:cNvGraphicFramePr>
          <p:nvPr/>
        </p:nvGraphicFramePr>
        <p:xfrm>
          <a:off x="850900" y="2708275"/>
          <a:ext cx="447675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3" name="图片" r:id="rId6" imgW="2238283" imgH="1751409" progId="Word.Picture.8">
                  <p:embed/>
                </p:oleObj>
              </mc:Choice>
              <mc:Fallback>
                <p:oleObj name="图片" r:id="rId6" imgW="2238283" imgH="175140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708275"/>
                        <a:ext cx="447675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44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042988" y="1341438"/>
            <a:ext cx="68754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5.1.1 BJT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的结构简介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5.1.2 BJT</a:t>
            </a:r>
            <a:r>
              <a:rPr lang="zh-CN" altLang="en-US" sz="3200" dirty="0">
                <a:latin typeface="Times New Roman" panose="02020603050405020304" pitchFamily="18" charset="0"/>
              </a:rPr>
              <a:t>的工作原理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5.1.3 BJT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3200" i="1" dirty="0">
                <a:latin typeface="Times New Roman" panose="02020603050405020304" pitchFamily="18" charset="0"/>
              </a:rPr>
              <a:t>V</a:t>
            </a:r>
            <a:r>
              <a:rPr lang="zh-CN" altLang="en-US" sz="3200" dirty="0">
                <a:latin typeface="Times New Roman" panose="02020603050405020304" pitchFamily="18" charset="0"/>
              </a:rPr>
              <a:t>特性曲线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5.1.4 BJT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en-US" sz="3200" dirty="0" err="1">
                <a:latin typeface="Times New Roman" panose="02020603050405020304" pitchFamily="18" charset="0"/>
              </a:rPr>
              <a:t>主要参数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1547813" y="51346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5.1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双极结型三极管（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503238" y="783803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共射极连接时的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946184" name="Text Box 8"/>
          <p:cNvSpPr txBox="1">
            <a:spLocks noChangeArrowheads="1"/>
          </p:cNvSpPr>
          <p:nvPr/>
        </p:nvSpPr>
        <p:spPr bwMode="auto">
          <a:xfrm>
            <a:off x="609600" y="1279103"/>
            <a:ext cx="41417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输入特性曲线</a:t>
            </a:r>
          </a:p>
        </p:txBody>
      </p:sp>
      <p:graphicFrame>
        <p:nvGraphicFramePr>
          <p:cNvPr id="946185" name="Object 9"/>
          <p:cNvGraphicFramePr>
            <a:graphicFrameLocks noChangeAspect="1"/>
          </p:cNvGraphicFramePr>
          <p:nvPr/>
        </p:nvGraphicFramePr>
        <p:xfrm>
          <a:off x="1200150" y="1844675"/>
          <a:ext cx="2230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6" name="公式" r:id="rId3" imgW="1104900" imgH="292100" progId="Equation.3">
                  <p:embed/>
                </p:oleObj>
              </mc:Choice>
              <mc:Fallback>
                <p:oleObj name="公式" r:id="rId3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844675"/>
                        <a:ext cx="22304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6186" name="Picture 10" descr="4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974975"/>
            <a:ext cx="212407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946187" name="Object 11"/>
          <p:cNvGraphicFramePr>
            <a:graphicFrameLocks noChangeAspect="1"/>
          </p:cNvGraphicFramePr>
          <p:nvPr/>
        </p:nvGraphicFramePr>
        <p:xfrm>
          <a:off x="4608513" y="2636838"/>
          <a:ext cx="3505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7" name="图片" r:id="rId6" imgW="1752247" imgH="1294394" progId="Word.Picture.8">
                  <p:embed/>
                </p:oleObj>
              </mc:Choice>
              <mc:Fallback>
                <p:oleObj name="图片" r:id="rId6" imgW="1752247" imgH="1294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636838"/>
                        <a:ext cx="3505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7"/>
          <p:cNvSpPr>
            <a:spLocks noChangeArrowheads="1"/>
          </p:cNvSpPr>
          <p:nvPr/>
        </p:nvSpPr>
        <p:spPr bwMode="auto">
          <a:xfrm>
            <a:off x="503238" y="782724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共射极连接时的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4579" name="Rectangle 58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  <p:sp>
        <p:nvSpPr>
          <p:cNvPr id="24580" name="Text Box 59"/>
          <p:cNvSpPr txBox="1">
            <a:spLocks noChangeArrowheads="1"/>
          </p:cNvSpPr>
          <p:nvPr/>
        </p:nvSpPr>
        <p:spPr bwMode="auto">
          <a:xfrm>
            <a:off x="609600" y="1274849"/>
            <a:ext cx="4141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输出特性曲线</a:t>
            </a:r>
          </a:p>
        </p:txBody>
      </p:sp>
      <p:sp>
        <p:nvSpPr>
          <p:cNvPr id="24581" name="Rectangle 6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940092" name="Object 60"/>
          <p:cNvGraphicFramePr>
            <a:graphicFrameLocks noChangeAspect="1"/>
          </p:cNvGraphicFramePr>
          <p:nvPr/>
        </p:nvGraphicFramePr>
        <p:xfrm>
          <a:off x="1173163" y="1851025"/>
          <a:ext cx="2257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2" name="公式" r:id="rId3" imgW="1117115" imgH="266584" progId="Equation.3">
                  <p:embed/>
                </p:oleObj>
              </mc:Choice>
              <mc:Fallback>
                <p:oleObj name="公式" r:id="rId3" imgW="111711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851025"/>
                        <a:ext cx="2257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0094" name="Picture 62" descr="4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" b="2658"/>
          <a:stretch>
            <a:fillRect/>
          </a:stretch>
        </p:blipFill>
        <p:spPr bwMode="auto">
          <a:xfrm>
            <a:off x="4248150" y="2168525"/>
            <a:ext cx="43402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3" descr="4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974975"/>
            <a:ext cx="212407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87375" y="3916363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0" name="图片" r:id="rId3" imgW="2168230" imgH="1639644" progId="Word.Picture.8">
                  <p:embed/>
                </p:oleObj>
              </mc:Choice>
              <mc:Fallback>
                <p:oleObj name="图片" r:id="rId3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916363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81946"/>
              </p:ext>
            </p:extLst>
          </p:nvPr>
        </p:nvGraphicFramePr>
        <p:xfrm>
          <a:off x="231775" y="1698873"/>
          <a:ext cx="43545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1" name="图片" r:id="rId5" imgW="3095099" imgH="1544148" progId="Word.Picture.8">
                  <p:embed/>
                </p:oleObj>
              </mc:Choice>
              <mc:Fallback>
                <p:oleObj name="图片" r:id="rId5" imgW="3095099" imgH="15441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698873"/>
                        <a:ext cx="435451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079875" y="5751513"/>
            <a:ext cx="863600" cy="10795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4691063" y="990600"/>
          <a:ext cx="43116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2" name="图片" r:id="rId7" imgW="3066213" imgH="2059105" progId="Word.Picture.8">
                  <p:embed/>
                </p:oleObj>
              </mc:Choice>
              <mc:Fallback>
                <p:oleObj name="图片" r:id="rId7" imgW="3066213" imgH="20591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990600"/>
                        <a:ext cx="431165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535363" y="4024313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0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仿宋_GB2312"/>
                <a:ea typeface="仿宋_GB2312"/>
                <a:cs typeface="仿宋_GB2312"/>
              </a:rPr>
              <a:t>+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0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BE</a:t>
            </a:r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264150" y="3916363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3" name="图片" r:id="rId9" imgW="2168230" imgH="1639644" progId="Word.Picture.8">
                  <p:embed/>
                </p:oleObj>
              </mc:Choice>
              <mc:Fallback>
                <p:oleObj name="图片" r:id="rId9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916363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540125" y="4419600"/>
            <a:ext cx="201612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CE</a:t>
            </a:r>
            <a:r>
              <a:rPr kumimoji="1" lang="en-US" altLang="zh-CN" sz="2000">
                <a:latin typeface="Times New Roman" panose="02020603050405020304" pitchFamily="18" charset="0"/>
              </a:rPr>
              <a:t>= 0V</a:t>
            </a:r>
            <a:r>
              <a:rPr kumimoji="1" lang="zh-CN" altLang="en-US" sz="2000">
                <a:latin typeface="Times New Roman" panose="02020603050405020304" pitchFamily="18" charset="0"/>
              </a:rPr>
              <a:t>时，集电结正偏，无收集载流子能力</a:t>
            </a:r>
          </a:p>
        </p:txBody>
      </p:sp>
      <p:sp>
        <p:nvSpPr>
          <p:cNvPr id="25609" name="Rectangle 57"/>
          <p:cNvSpPr>
            <a:spLocks noChangeArrowheads="1"/>
          </p:cNvSpPr>
          <p:nvPr/>
        </p:nvSpPr>
        <p:spPr bwMode="auto">
          <a:xfrm>
            <a:off x="503238" y="764852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共射极连接时的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5610" name="Rectangle 58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609600" y="1209352"/>
            <a:ext cx="4141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输出特性曲线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utoUpdateAnimBg="0"/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9"/>
          <p:cNvSpPr>
            <a:spLocks noChangeArrowheads="1"/>
          </p:cNvSpPr>
          <p:nvPr/>
        </p:nvSpPr>
        <p:spPr bwMode="auto">
          <a:xfrm>
            <a:off x="503238" y="776635"/>
            <a:ext cx="6624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共射极连接时的</a:t>
            </a:r>
            <a:r>
              <a:rPr lang="en-US" altLang="zh-CN" sz="26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特性曲线</a:t>
            </a: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5.1.3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特性曲线 </a:t>
            </a:r>
          </a:p>
        </p:txBody>
      </p:sp>
      <p:sp>
        <p:nvSpPr>
          <p:cNvPr id="26628" name="Text Box 31"/>
          <p:cNvSpPr txBox="1">
            <a:spLocks noChangeArrowheads="1"/>
          </p:cNvSpPr>
          <p:nvPr/>
        </p:nvSpPr>
        <p:spPr bwMode="auto">
          <a:xfrm>
            <a:off x="609600" y="1209675"/>
            <a:ext cx="41417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00CC"/>
                </a:solidFill>
                <a:latin typeface="Times New Roman" panose="02020603050405020304" pitchFamily="18" charset="0"/>
              </a:rPr>
              <a:t>输出特性曲线</a:t>
            </a:r>
          </a:p>
        </p:txBody>
      </p:sp>
      <p:pic>
        <p:nvPicPr>
          <p:cNvPr id="26629" name="Picture 32" descr="4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" b="2658"/>
          <a:stretch>
            <a:fillRect/>
          </a:stretch>
        </p:blipFill>
        <p:spPr bwMode="auto">
          <a:xfrm>
            <a:off x="4894263" y="1196975"/>
            <a:ext cx="39116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601" name="Text Box 33" descr="羊皮纸"/>
          <p:cNvSpPr txBox="1">
            <a:spLocks noChangeArrowheads="1"/>
          </p:cNvSpPr>
          <p:nvPr/>
        </p:nvSpPr>
        <p:spPr bwMode="auto">
          <a:xfrm>
            <a:off x="339725" y="2771775"/>
            <a:ext cx="4411663" cy="16785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</a:rPr>
              <a:t>饱和区：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明显受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CE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控制的区域，该区域内，一般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CE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＜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0.7V (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硅管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。此时，</a:t>
            </a:r>
            <a:r>
              <a:rPr kumimoji="1" lang="zh-CN" altLang="en-US" sz="22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发射结正偏，集电结正偏或反偏电压很小</a:t>
            </a:r>
            <a:r>
              <a:rPr kumimoji="1" lang="zh-CN" altLang="en-US" sz="2200" dirty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200" dirty="0">
              <a:solidFill>
                <a:srgbClr val="CC00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77602" name="Rectangle 34"/>
          <p:cNvSpPr>
            <a:spLocks noChangeArrowheads="1"/>
          </p:cNvSpPr>
          <p:nvPr/>
        </p:nvSpPr>
        <p:spPr bwMode="auto">
          <a:xfrm>
            <a:off x="415925" y="2214563"/>
            <a:ext cx="3886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输出特性曲线的三个区域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877603" name="Text Box 35" descr="羊皮纸"/>
          <p:cNvSpPr txBox="1">
            <a:spLocks noChangeArrowheads="1"/>
          </p:cNvSpPr>
          <p:nvPr/>
        </p:nvSpPr>
        <p:spPr bwMode="auto">
          <a:xfrm>
            <a:off x="339725" y="4759325"/>
            <a:ext cx="4267200" cy="127227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</a:rPr>
              <a:t>截止区：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接近零的区域，相当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的曲线的下方。此时， </a:t>
            </a:r>
            <a:r>
              <a:rPr kumimoji="1" lang="en-US" altLang="zh-CN" sz="2200" i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BE</a:t>
            </a:r>
            <a:r>
              <a:rPr kumimoji="1" lang="zh-CN" altLang="en-US" sz="22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小于死区电压</a:t>
            </a:r>
            <a:r>
              <a:rPr kumimoji="1" lang="zh-CN" altLang="en-US" sz="2200" dirty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877604" name="Text Box 36" descr="羊皮纸"/>
          <p:cNvSpPr txBox="1">
            <a:spLocks noChangeArrowheads="1"/>
          </p:cNvSpPr>
          <p:nvPr/>
        </p:nvSpPr>
        <p:spPr bwMode="auto">
          <a:xfrm>
            <a:off x="4894263" y="4356100"/>
            <a:ext cx="4033837" cy="127227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</a:rPr>
              <a:t>放大区：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平行于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CE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轴的区域，曲线基本平行等距。此时，</a:t>
            </a:r>
            <a:r>
              <a:rPr kumimoji="1" lang="zh-CN" altLang="en-US" sz="22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发射结正偏，集电结反偏</a:t>
            </a:r>
            <a:r>
              <a:rPr kumimoji="1" lang="zh-CN" altLang="en-US" sz="2200" dirty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</p:txBody>
      </p:sp>
      <p:graphicFrame>
        <p:nvGraphicFramePr>
          <p:cNvPr id="26634" name="Object 37"/>
          <p:cNvGraphicFramePr>
            <a:graphicFrameLocks noChangeAspect="1"/>
          </p:cNvGraphicFramePr>
          <p:nvPr/>
        </p:nvGraphicFramePr>
        <p:xfrm>
          <a:off x="1727200" y="1708150"/>
          <a:ext cx="2257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0" name="公式" r:id="rId5" imgW="1117115" imgH="266584" progId="Equation.3">
                  <p:embed/>
                </p:oleObj>
              </mc:Choice>
              <mc:Fallback>
                <p:oleObj name="公式" r:id="rId5" imgW="111711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708150"/>
                        <a:ext cx="2257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167181" y="5697252"/>
            <a:ext cx="35452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 smtClean="0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0.7V</a:t>
            </a:r>
            <a:r>
              <a:rPr kumimoji="1"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0.2V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smtClean="0">
                <a:latin typeface="楷体_GB2312"/>
              </a:rPr>
              <a:t>=</a:t>
            </a:r>
            <a:r>
              <a:rPr kumimoji="1" lang="en-US" altLang="zh-CN" sz="2400" i="1" dirty="0">
                <a:latin typeface="楷体_GB2312"/>
                <a:sym typeface="Symbol" panose="05050102010706020507" pitchFamily="18" charset="2"/>
              </a:rPr>
              <a:t>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01" grpId="0" animBg="1" autoUpdateAnimBg="0"/>
      <p:bldP spid="877602" grpId="0" autoUpdateAnimBg="0"/>
      <p:bldP spid="877603" grpId="0" animBg="1" autoUpdateAnimBg="0"/>
      <p:bldP spid="877604" grpId="0" animBg="1" autoUpdateAnimBg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4"/>
          <p:cNvSpPr>
            <a:spLocks noChangeArrowheads="1"/>
          </p:cNvSpPr>
          <p:nvPr/>
        </p:nvSpPr>
        <p:spPr bwMode="auto">
          <a:xfrm>
            <a:off x="1042988" y="1341438"/>
            <a:ext cx="68754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5.1.1 BJT</a:t>
            </a:r>
            <a:r>
              <a:rPr lang="zh-CN" altLang="en-US" sz="3200" dirty="0">
                <a:latin typeface="Times New Roman" panose="02020603050405020304" pitchFamily="18" charset="0"/>
              </a:rPr>
              <a:t>的结构简介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5.1.2 BJT</a:t>
            </a:r>
            <a:r>
              <a:rPr lang="zh-CN" altLang="en-US" sz="3200" dirty="0">
                <a:latin typeface="Times New Roman" panose="02020603050405020304" pitchFamily="18" charset="0"/>
              </a:rPr>
              <a:t>的工作原理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5.1.3 BJT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3200" i="1" dirty="0">
                <a:latin typeface="Times New Roman" panose="02020603050405020304" pitchFamily="18" charset="0"/>
              </a:rPr>
              <a:t>V</a:t>
            </a:r>
            <a:r>
              <a:rPr lang="zh-CN" altLang="en-US" sz="3200" dirty="0">
                <a:latin typeface="Times New Roman" panose="02020603050405020304" pitchFamily="18" charset="0"/>
              </a:rPr>
              <a:t>特性曲线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5.1.4 BJT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en-US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主要参数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1" name="Rectangle 55"/>
          <p:cNvSpPr>
            <a:spLocks noChangeArrowheads="1"/>
          </p:cNvSpPr>
          <p:nvPr/>
        </p:nvSpPr>
        <p:spPr bwMode="auto">
          <a:xfrm>
            <a:off x="1547813" y="51346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5.1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双极结型三极管（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9"/>
          <p:cNvSpPr>
            <a:spLocks noChangeArrowheads="1"/>
          </p:cNvSpPr>
          <p:nvPr/>
        </p:nvSpPr>
        <p:spPr bwMode="auto">
          <a:xfrm>
            <a:off x="1312863" y="1857375"/>
            <a:ext cx="4248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自学</a:t>
            </a:r>
          </a:p>
        </p:txBody>
      </p:sp>
      <p:sp>
        <p:nvSpPr>
          <p:cNvPr id="28675" name="Rectangle 68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5.1.4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的主要参数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611188" y="79412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5  </a:t>
            </a:r>
            <a:r>
              <a:rPr lang="zh-CN" altLang="en-US" sz="3600">
                <a:solidFill>
                  <a:srgbClr val="000099"/>
                </a:solidFill>
              </a:rPr>
              <a:t>双极结型三极管及其放大电路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007604" y="1052736"/>
            <a:ext cx="73808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5.1 </a:t>
            </a:r>
            <a:r>
              <a:rPr lang="zh-CN" altLang="en-US" sz="2800" dirty="0">
                <a:latin typeface="Times New Roman" panose="02020603050405020304" pitchFamily="18" charset="0"/>
              </a:rPr>
              <a:t>双极结型三极管（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5.2 BJT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放大电路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5.3  FET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及其基本放大电路性能的比较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*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5.4  </a:t>
            </a:r>
            <a:r>
              <a:rPr lang="zh-CN" altLang="en-US" sz="2800" dirty="0">
                <a:latin typeface="Times New Roman" panose="02020603050405020304" pitchFamily="18" charset="0"/>
              </a:rPr>
              <a:t>多级放大电路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42988" y="1341438"/>
            <a:ext cx="68754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共射极放大电路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5.2.2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BJT</a:t>
            </a:r>
            <a:r>
              <a:rPr lang="zh-CN" altLang="en-US" sz="3200" dirty="0">
                <a:latin typeface="Times New Roman" panose="02020603050405020304" pitchFamily="18" charset="0"/>
              </a:rPr>
              <a:t>放大电路的图解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分析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5.2.3  </a:t>
            </a:r>
            <a:r>
              <a:rPr lang="en-US" altLang="zh-CN" sz="3200" dirty="0">
                <a:latin typeface="Times New Roman" panose="02020603050405020304" pitchFamily="18" charset="0"/>
              </a:rPr>
              <a:t>BJT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的小信号模型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射极放大电路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5.2.5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集电极和共基极放大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电路</a:t>
            </a:r>
            <a:endParaRPr lang="zh-CN" altLang="en-US" sz="32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27088" y="46583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33400" y="75088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1.  </a:t>
            </a:r>
            <a:r>
              <a:rPr lang="zh-CN" altLang="en-US" sz="2600">
                <a:solidFill>
                  <a:srgbClr val="CC0000"/>
                </a:solidFill>
              </a:rPr>
              <a:t>发射结正偏、集电结反偏条件的建立</a:t>
            </a:r>
          </a:p>
        </p:txBody>
      </p:sp>
      <p:grpSp>
        <p:nvGrpSpPr>
          <p:cNvPr id="31748" name="组合 1"/>
          <p:cNvGrpSpPr>
            <a:grpSpLocks/>
          </p:cNvGrpSpPr>
          <p:nvPr/>
        </p:nvGrpSpPr>
        <p:grpSpPr bwMode="auto">
          <a:xfrm>
            <a:off x="4402138" y="1206500"/>
            <a:ext cx="4408487" cy="3162300"/>
            <a:chOff x="4402138" y="1206500"/>
            <a:chExt cx="4408487" cy="3162300"/>
          </a:xfrm>
        </p:grpSpPr>
        <p:graphicFrame>
          <p:nvGraphicFramePr>
            <p:cNvPr id="31755" name="Object 4"/>
            <p:cNvGraphicFramePr>
              <a:graphicFrameLocks noChangeAspect="1"/>
            </p:cNvGraphicFramePr>
            <p:nvPr/>
          </p:nvGraphicFramePr>
          <p:xfrm>
            <a:off x="4422775" y="1217613"/>
            <a:ext cx="4373563" cy="312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0" name="图片" r:id="rId3" imgW="2187367" imgH="1563247" progId="Word.Picture.8">
                    <p:embed/>
                  </p:oleObj>
                </mc:Choice>
                <mc:Fallback>
                  <p:oleObj name="图片" r:id="rId3" imgW="2187367" imgH="156324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775" y="1217613"/>
                          <a:ext cx="4373563" cy="3125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5"/>
            <p:cNvGraphicFramePr>
              <a:graphicFrameLocks noChangeAspect="1"/>
            </p:cNvGraphicFramePr>
            <p:nvPr/>
          </p:nvGraphicFramePr>
          <p:xfrm>
            <a:off x="4422775" y="1217613"/>
            <a:ext cx="4373563" cy="314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1" name="图片" r:id="rId5" imgW="2187367" imgH="1572977" progId="Word.Picture.8">
                    <p:embed/>
                  </p:oleObj>
                </mc:Choice>
                <mc:Fallback>
                  <p:oleObj name="图片" r:id="rId5" imgW="2187367" imgH="157297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775" y="1217613"/>
                          <a:ext cx="4373563" cy="314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6"/>
            <p:cNvGraphicFramePr>
              <a:graphicFrameLocks noChangeAspect="1"/>
            </p:cNvGraphicFramePr>
            <p:nvPr/>
          </p:nvGraphicFramePr>
          <p:xfrm>
            <a:off x="4413250" y="1228725"/>
            <a:ext cx="4397375" cy="314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2" name="图片" r:id="rId7" imgW="2187367" imgH="1563247" progId="Word.Picture.8">
                    <p:embed/>
                  </p:oleObj>
                </mc:Choice>
                <mc:Fallback>
                  <p:oleObj name="图片" r:id="rId7" imgW="2187367" imgH="156324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250" y="1228725"/>
                          <a:ext cx="4397375" cy="314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7"/>
            <p:cNvGraphicFramePr>
              <a:graphicFrameLocks noChangeAspect="1"/>
            </p:cNvGraphicFramePr>
            <p:nvPr/>
          </p:nvGraphicFramePr>
          <p:xfrm>
            <a:off x="4402138" y="1206500"/>
            <a:ext cx="4397375" cy="314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3" name="图片" r:id="rId9" imgW="2187367" imgH="1563247" progId="Word.Picture.8">
                    <p:embed/>
                  </p:oleObj>
                </mc:Choice>
                <mc:Fallback>
                  <p:oleObj name="图片" r:id="rId9" imgW="2187367" imgH="156324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138" y="1206500"/>
                          <a:ext cx="4397375" cy="314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8"/>
            <p:cNvGraphicFramePr>
              <a:graphicFrameLocks noChangeAspect="1"/>
            </p:cNvGraphicFramePr>
            <p:nvPr/>
          </p:nvGraphicFramePr>
          <p:xfrm>
            <a:off x="4413250" y="1217613"/>
            <a:ext cx="4397375" cy="314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4" name="图片" r:id="rId11" imgW="2187367" imgH="1563247" progId="Word.Picture.8">
                    <p:embed/>
                  </p:oleObj>
                </mc:Choice>
                <mc:Fallback>
                  <p:oleObj name="图片" r:id="rId11" imgW="2187367" imgH="156324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250" y="1217613"/>
                          <a:ext cx="4397375" cy="314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049" name="Rectangle 9"/>
          <p:cNvSpPr>
            <a:spLocks noChangeArrowheads="1"/>
          </p:cNvSpPr>
          <p:nvPr/>
        </p:nvSpPr>
        <p:spPr bwMode="auto">
          <a:xfrm>
            <a:off x="811213" y="12477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直流通路</a:t>
            </a:r>
          </a:p>
        </p:txBody>
      </p:sp>
      <p:sp>
        <p:nvSpPr>
          <p:cNvPr id="983050" name="Rectangle 10"/>
          <p:cNvSpPr>
            <a:spLocks noChangeArrowheads="1"/>
          </p:cNvSpPr>
          <p:nvPr/>
        </p:nvSpPr>
        <p:spPr bwMode="auto">
          <a:xfrm>
            <a:off x="811213" y="1751013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静态工作点（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>
                <a:latin typeface="楷体_GB2312"/>
              </a:rPr>
              <a:t>点）</a:t>
            </a:r>
            <a:r>
              <a:rPr lang="en-US" altLang="zh-CN" sz="2400">
                <a:latin typeface="楷体_GB2312"/>
              </a:rPr>
              <a:t>:</a:t>
            </a:r>
          </a:p>
        </p:txBody>
      </p:sp>
      <p:graphicFrame>
        <p:nvGraphicFramePr>
          <p:cNvPr id="983051" name="Object 11"/>
          <p:cNvGraphicFramePr>
            <a:graphicFrameLocks noChangeAspect="1"/>
          </p:cNvGraphicFramePr>
          <p:nvPr/>
        </p:nvGraphicFramePr>
        <p:xfrm>
          <a:off x="1317625" y="2387600"/>
          <a:ext cx="2208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95" name="公式" r:id="rId13" imgW="1104900" imgH="457200" progId="Equation.3">
                  <p:embed/>
                </p:oleObj>
              </mc:Choice>
              <mc:Fallback>
                <p:oleObj name="公式" r:id="rId13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387600"/>
                        <a:ext cx="2208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2" name="Object 12"/>
          <p:cNvGraphicFramePr>
            <a:graphicFrameLocks noChangeAspect="1"/>
          </p:cNvGraphicFramePr>
          <p:nvPr/>
        </p:nvGraphicFramePr>
        <p:xfrm>
          <a:off x="1300163" y="334645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96" name="公式" r:id="rId15" imgW="825500" imgH="241300" progId="Equation.3">
                  <p:embed/>
                </p:oleObj>
              </mc:Choice>
              <mc:Fallback>
                <p:oleObj name="公式" r:id="rId15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346450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3" name="Object 13"/>
          <p:cNvGraphicFramePr>
            <a:graphicFrameLocks noChangeAspect="1"/>
          </p:cNvGraphicFramePr>
          <p:nvPr/>
        </p:nvGraphicFramePr>
        <p:xfrm>
          <a:off x="1317625" y="4030663"/>
          <a:ext cx="2462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97" name="公式" r:id="rId17" imgW="1231366" imgH="241195" progId="Equation.3">
                  <p:embed/>
                </p:oleObj>
              </mc:Choice>
              <mc:Fallback>
                <p:oleObj name="公式" r:id="rId17" imgW="12313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030663"/>
                        <a:ext cx="2462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54" name="Text Box 14"/>
          <p:cNvSpPr txBox="1">
            <a:spLocks noChangeArrowheads="1"/>
          </p:cNvSpPr>
          <p:nvPr/>
        </p:nvSpPr>
        <p:spPr bwMode="auto">
          <a:xfrm>
            <a:off x="1060450" y="4916488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一般硅管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BEQ</a:t>
            </a:r>
            <a:r>
              <a:rPr kumimoji="1" lang="en-US" altLang="zh-CN" sz="2400">
                <a:latin typeface="Times New Roman" panose="02020603050405020304" pitchFamily="18" charset="0"/>
              </a:rPr>
              <a:t>=0.7V</a:t>
            </a:r>
            <a:r>
              <a:rPr kumimoji="1" lang="zh-CN" altLang="en-US" sz="2400">
                <a:latin typeface="Times New Roman" panose="02020603050405020304" pitchFamily="18" charset="0"/>
              </a:rPr>
              <a:t>，锗管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BEQ</a:t>
            </a:r>
            <a:r>
              <a:rPr kumimoji="1" lang="en-US" altLang="zh-CN" sz="2400">
                <a:latin typeface="Times New Roman" panose="02020603050405020304" pitchFamily="18" charset="0"/>
              </a:rPr>
              <a:t>=0.2V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9" grpId="0"/>
      <p:bldP spid="983050" grpId="0"/>
      <p:bldP spid="98305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2.  </a:t>
            </a:r>
            <a:r>
              <a:rPr lang="zh-CN" altLang="en-US" sz="2600">
                <a:solidFill>
                  <a:srgbClr val="CC0000"/>
                </a:solidFill>
              </a:rPr>
              <a:t>动态工作过程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827088" y="1520825"/>
          <a:ext cx="399097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6"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20825"/>
                        <a:ext cx="3990975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096" name="Object 8"/>
          <p:cNvGraphicFramePr>
            <a:graphicFrameLocks noChangeAspect="1"/>
          </p:cNvGraphicFramePr>
          <p:nvPr/>
        </p:nvGraphicFramePr>
        <p:xfrm>
          <a:off x="5364163" y="231775"/>
          <a:ext cx="28241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7" name="图片" r:id="rId5" imgW="1662009" imgH="419100" progId="Word.Picture.8">
                  <p:embed/>
                </p:oleObj>
              </mc:Choice>
              <mc:Fallback>
                <p:oleObj name="图片" r:id="rId5" imgW="1662009" imgH="419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31775"/>
                        <a:ext cx="2824162" cy="712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098" name="Object 10"/>
          <p:cNvGraphicFramePr>
            <a:graphicFrameLocks noChangeAspect="1"/>
          </p:cNvGraphicFramePr>
          <p:nvPr/>
        </p:nvGraphicFramePr>
        <p:xfrm>
          <a:off x="5311775" y="842963"/>
          <a:ext cx="2824163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8" name="图片" r:id="rId7" imgW="1662009" imgH="1830275" progId="Word.Picture.8">
                  <p:embed/>
                </p:oleObj>
              </mc:Choice>
              <mc:Fallback>
                <p:oleObj name="图片" r:id="rId7" imgW="1662009" imgH="18302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842963"/>
                        <a:ext cx="2824163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100" name="Object 12"/>
          <p:cNvGraphicFramePr>
            <a:graphicFrameLocks noChangeAspect="1"/>
          </p:cNvGraphicFramePr>
          <p:nvPr/>
        </p:nvGraphicFramePr>
        <p:xfrm>
          <a:off x="5003800" y="3789363"/>
          <a:ext cx="31654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9" name="图片" r:id="rId9" imgW="1862403" imgH="1525049" progId="Word.Picture.8">
                  <p:embed/>
                </p:oleObj>
              </mc:Choice>
              <mc:Fallback>
                <p:oleObj name="图片" r:id="rId9" imgW="1862403" imgH="152504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316547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46413"/>
            <a:ext cx="2312988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5.1.1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的结构简介</a:t>
            </a:r>
          </a:p>
        </p:txBody>
      </p:sp>
      <p:sp>
        <p:nvSpPr>
          <p:cNvPr id="6148" name="Rectangle 12"/>
          <p:cNvSpPr>
            <a:spLocks noChangeArrowheads="1"/>
          </p:cNvSpPr>
          <p:nvPr/>
        </p:nvSpPr>
        <p:spPr bwMode="auto">
          <a:xfrm>
            <a:off x="503238" y="749647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外形</a:t>
            </a:r>
          </a:p>
        </p:txBody>
      </p:sp>
      <p:graphicFrame>
        <p:nvGraphicFramePr>
          <p:cNvPr id="6149" name="Object 20"/>
          <p:cNvGraphicFramePr>
            <a:graphicFrameLocks noChangeAspect="1"/>
          </p:cNvGraphicFramePr>
          <p:nvPr/>
        </p:nvGraphicFramePr>
        <p:xfrm>
          <a:off x="1042988" y="1241425"/>
          <a:ext cx="149066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图片" r:id="rId4" imgW="1477454" imgH="1970875" progId="Word.Picture.8">
                  <p:embed/>
                </p:oleObj>
              </mc:Choice>
              <mc:Fallback>
                <p:oleObj name="图片" r:id="rId4" imgW="1477454" imgH="19708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41425"/>
                        <a:ext cx="1490662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19" descr="未标题-3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49388"/>
            <a:ext cx="4692650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21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152" name="Text Box 23"/>
          <p:cNvSpPr txBox="1">
            <a:spLocks noChangeArrowheads="1"/>
          </p:cNvSpPr>
          <p:nvPr/>
        </p:nvSpPr>
        <p:spPr bwMode="auto">
          <a:xfrm>
            <a:off x="1042988" y="4824413"/>
            <a:ext cx="714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(a) </a:t>
            </a:r>
            <a:r>
              <a:rPr kumimoji="1" lang="zh-CN" altLang="en-US" sz="2000">
                <a:latin typeface="Times New Roman" panose="02020603050405020304" pitchFamily="18" charset="0"/>
              </a:rPr>
              <a:t>小功率管             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(b) </a:t>
            </a:r>
            <a:r>
              <a:rPr kumimoji="1" lang="zh-CN" altLang="en-US" sz="2000">
                <a:latin typeface="Times New Roman" panose="02020603050405020304" pitchFamily="18" charset="0"/>
              </a:rPr>
              <a:t>大功率管             </a:t>
            </a:r>
            <a:r>
              <a:rPr kumimoji="1" lang="en-US" altLang="zh-CN" sz="2000">
                <a:latin typeface="Times New Roman" panose="02020603050405020304" pitchFamily="18" charset="0"/>
              </a:rPr>
              <a:t>(c) </a:t>
            </a:r>
            <a:r>
              <a:rPr kumimoji="1" lang="zh-CN" altLang="en-US" sz="2000">
                <a:latin typeface="Times New Roman" panose="02020603050405020304" pitchFamily="18" charset="0"/>
              </a:rPr>
              <a:t>中功率管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1341438"/>
            <a:ext cx="68754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latin typeface="Times New Roman" panose="02020603050405020304" pitchFamily="18" charset="0"/>
              </a:rPr>
              <a:t>共射极放大电路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5.2.2  BJT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放大电路的图解分析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5.2.3  </a:t>
            </a:r>
            <a:r>
              <a:rPr lang="en-US" altLang="zh-CN" sz="3200" dirty="0">
                <a:latin typeface="Times New Roman" panose="02020603050405020304" pitchFamily="18" charset="0"/>
              </a:rPr>
              <a:t>BJT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的小信号模型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射极放大电路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5.2.5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集电极和共基极放大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电路</a:t>
            </a:r>
            <a:endParaRPr lang="zh-CN" altLang="en-US" sz="32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7088" y="46583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22934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5.2.2  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放大电路的图解分析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</a:t>
            </a:r>
            <a:r>
              <a:rPr lang="en-US" altLang="zh-CN" sz="2600" dirty="0" smtClean="0">
                <a:solidFill>
                  <a:srgbClr val="CC0000"/>
                </a:solidFill>
              </a:rPr>
              <a:t>.  </a:t>
            </a:r>
            <a:r>
              <a:rPr lang="zh-CN" altLang="en-US" sz="2600" dirty="0" smtClean="0">
                <a:solidFill>
                  <a:srgbClr val="CC0000"/>
                </a:solidFill>
              </a:rPr>
              <a:t>静态工作点</a:t>
            </a:r>
            <a:endParaRPr lang="zh-CN" altLang="en-US" sz="2600" dirty="0">
              <a:solidFill>
                <a:srgbClr val="CC0000"/>
              </a:solidFill>
            </a:endParaRPr>
          </a:p>
        </p:txBody>
      </p:sp>
      <p:sp>
        <p:nvSpPr>
          <p:cNvPr id="986117" name="Rectangle 5"/>
          <p:cNvSpPr>
            <a:spLocks noChangeArrowheads="1"/>
          </p:cNvSpPr>
          <p:nvPr/>
        </p:nvSpPr>
        <p:spPr bwMode="auto">
          <a:xfrm>
            <a:off x="1253967" y="2140313"/>
            <a:ext cx="285046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 err="1" smtClean="0">
                <a:latin typeface="Book Antiqua" panose="0204060205030503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CE</a:t>
            </a:r>
            <a:r>
              <a:rPr lang="zh-CN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CC</a:t>
            </a:r>
            <a:r>
              <a:rPr lang="zh-CN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9" name="BR660260.EPS" descr="id:2147510735;FounderC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728700"/>
            <a:ext cx="3823335" cy="2411730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00404"/>
              </p:ext>
            </p:extLst>
          </p:nvPr>
        </p:nvGraphicFramePr>
        <p:xfrm>
          <a:off x="1253967" y="1529192"/>
          <a:ext cx="2094591" cy="44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6" name="Equation" r:id="rId4" imgW="952087" imgH="203112" progId="Equation.DSMT4">
                  <p:embed/>
                </p:oleObj>
              </mc:Choice>
              <mc:Fallback>
                <p:oleObj name="Equation" r:id="rId4" imgW="952087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967" y="1529192"/>
                        <a:ext cx="2094591" cy="446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R660261.EPS" descr="id:2147510742;FounderCE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620" y="3176972"/>
            <a:ext cx="6875456" cy="302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660262.EPS" descr="id:2147510757;FounderC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378989"/>
            <a:ext cx="5636895" cy="4966335"/>
          </a:xfrm>
          <a:prstGeom prst="rect">
            <a:avLst/>
          </a:prstGeom>
        </p:spPr>
      </p:pic>
      <p:pic>
        <p:nvPicPr>
          <p:cNvPr id="7" name="BR660260.EPS" descr="id:2147510735;FounderC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809432"/>
            <a:ext cx="3186113" cy="20097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5.2.2  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放大电路的图解分析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 smtClean="0">
                <a:solidFill>
                  <a:srgbClr val="CC0000"/>
                </a:solidFill>
              </a:rPr>
              <a:t>2.  </a:t>
            </a:r>
            <a:r>
              <a:rPr lang="zh-CN" altLang="en-US" sz="2600" dirty="0" smtClean="0">
                <a:solidFill>
                  <a:srgbClr val="CC0000"/>
                </a:solidFill>
              </a:rPr>
              <a:t>动态工作情况</a:t>
            </a:r>
            <a:endParaRPr lang="zh-CN" altLang="en-US" sz="2600" dirty="0">
              <a:solidFill>
                <a:srgbClr val="CC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44721"/>
              </p:ext>
            </p:extLst>
          </p:nvPr>
        </p:nvGraphicFramePr>
        <p:xfrm>
          <a:off x="3527884" y="785716"/>
          <a:ext cx="262636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6" name="Equation" r:id="rId5" imgW="1193800" imgH="203200" progId="Equation.DSMT4">
                  <p:embed/>
                </p:oleObj>
              </mc:Choice>
              <mc:Fallback>
                <p:oleObj name="Equation" r:id="rId5" imgW="11938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884" y="785716"/>
                        <a:ext cx="2626360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0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R660263.EPS" descr="id:2147510764;FounderCE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5648499" cy="4548724"/>
          </a:xfrm>
          <a:prstGeom prst="rect">
            <a:avLst/>
          </a:prstGeom>
        </p:spPr>
      </p:pic>
      <p:pic>
        <p:nvPicPr>
          <p:cNvPr id="2" name="BR660260.EPS" descr="id:2147510735;FounderC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809432"/>
            <a:ext cx="3186113" cy="20097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5.2.2  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放大电路的图解分析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 smtClean="0">
                <a:solidFill>
                  <a:srgbClr val="CC0000"/>
                </a:solidFill>
              </a:rPr>
              <a:t>2.  </a:t>
            </a:r>
            <a:r>
              <a:rPr lang="zh-CN" altLang="en-US" sz="2600" dirty="0" smtClean="0">
                <a:solidFill>
                  <a:srgbClr val="CC0000"/>
                </a:solidFill>
              </a:rPr>
              <a:t>动态工作情况</a:t>
            </a:r>
            <a:endParaRPr lang="zh-CN" altLang="en-US" sz="2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341438"/>
            <a:ext cx="68754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latin typeface="Times New Roman" panose="02020603050405020304" pitchFamily="18" charset="0"/>
              </a:rPr>
              <a:t>共射极放大电路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5.2.2  BJT</a:t>
            </a:r>
            <a:r>
              <a:rPr lang="zh-CN" altLang="en-US" sz="3200" dirty="0">
                <a:latin typeface="Times New Roman" panose="02020603050405020304" pitchFamily="18" charset="0"/>
              </a:rPr>
              <a:t>放大电路的图解分析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的小信号模型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射极放大电路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5.2.5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集电极和共基极放大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电路</a:t>
            </a:r>
            <a:endParaRPr lang="zh-CN" altLang="en-US" sz="32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46583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1.  H</a:t>
            </a:r>
            <a:r>
              <a:rPr lang="zh-CN" altLang="en-US" sz="2600">
                <a:solidFill>
                  <a:srgbClr val="CC0000"/>
                </a:solidFill>
              </a:rPr>
              <a:t>参数的引出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243638" y="552450"/>
          <a:ext cx="24860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6" name="图片" r:id="rId3" imgW="1248629" imgH="951966" progId="Word.Picture.8">
                  <p:embed/>
                </p:oleObj>
              </mc:Choice>
              <mc:Fallback>
                <p:oleObj name="图片" r:id="rId3" imgW="1248629" imgH="9519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552450"/>
                        <a:ext cx="24860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8886" name="Object 6"/>
          <p:cNvGraphicFramePr>
            <a:graphicFrameLocks noChangeAspect="1"/>
          </p:cNvGraphicFramePr>
          <p:nvPr/>
        </p:nvGraphicFramePr>
        <p:xfrm>
          <a:off x="2116138" y="2814638"/>
          <a:ext cx="2163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7" name="公式" r:id="rId5" imgW="1079500" imgH="228600" progId="Equation.3">
                  <p:embed/>
                </p:oleObj>
              </mc:Choice>
              <mc:Fallback>
                <p:oleObj name="公式" r:id="rId5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2814638"/>
                        <a:ext cx="21637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7" name="Rectangle 7"/>
          <p:cNvSpPr>
            <a:spLocks noChangeArrowheads="1"/>
          </p:cNvSpPr>
          <p:nvPr/>
        </p:nvSpPr>
        <p:spPr bwMode="auto">
          <a:xfrm>
            <a:off x="381000" y="335756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在小信号情况下，对上两式取全微分得</a:t>
            </a:r>
          </a:p>
        </p:txBody>
      </p:sp>
      <p:sp>
        <p:nvSpPr>
          <p:cNvPr id="1018888" name="Rectangle 8"/>
          <p:cNvSpPr>
            <a:spLocks noChangeArrowheads="1"/>
          </p:cNvSpPr>
          <p:nvPr/>
        </p:nvSpPr>
        <p:spPr bwMode="auto">
          <a:xfrm>
            <a:off x="323850" y="575945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用小信号交流分量表示</a:t>
            </a:r>
          </a:p>
        </p:txBody>
      </p:sp>
      <p:sp>
        <p:nvSpPr>
          <p:cNvPr id="1018889" name="Rectangle 9"/>
          <p:cNvSpPr>
            <a:spLocks noChangeArrowheads="1"/>
          </p:cNvSpPr>
          <p:nvPr/>
        </p:nvSpPr>
        <p:spPr bwMode="auto">
          <a:xfrm>
            <a:off x="3752850" y="58054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be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ie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re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ce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8890" name="Rectangle 10"/>
          <p:cNvSpPr>
            <a:spLocks noChangeArrowheads="1"/>
          </p:cNvSpPr>
          <p:nvPr/>
        </p:nvSpPr>
        <p:spPr bwMode="auto">
          <a:xfrm>
            <a:off x="6227763" y="5805488"/>
            <a:ext cx="25352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fe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oe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ce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8891" name="Rectangle 11"/>
          <p:cNvSpPr>
            <a:spLocks noChangeArrowheads="1"/>
          </p:cNvSpPr>
          <p:nvPr/>
        </p:nvSpPr>
        <p:spPr bwMode="auto">
          <a:xfrm>
            <a:off x="457200" y="1216025"/>
            <a:ext cx="5483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</a:rPr>
              <a:t>对于</a:t>
            </a:r>
            <a:r>
              <a:rPr lang="en-US" altLang="zh-CN" sz="2400">
                <a:latin typeface="Times New Roman" panose="02020603050405020304" pitchFamily="18" charset="0"/>
              </a:rPr>
              <a:t>BJT</a:t>
            </a:r>
            <a:r>
              <a:rPr lang="zh-CN" altLang="en-US" sz="2400">
                <a:latin typeface="Times New Roman" panose="02020603050405020304" pitchFamily="18" charset="0"/>
              </a:rPr>
              <a:t>双口网络，已知输入输出特性曲线如下：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468313" y="2168525"/>
            <a:ext cx="26797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118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BE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zh-CN" sz="2800" i="1" baseline="-30000"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55000">
                <a:latin typeface="Times New Roman" panose="02020603050405020304" pitchFamily="18" charset="0"/>
              </a:rPr>
              <a:t>CE</a:t>
            </a:r>
            <a:r>
              <a:rPr kumimoji="1" lang="en-US" altLang="zh-CN" sz="2800" baseline="-30000">
                <a:latin typeface="Times New Roman" panose="02020603050405020304" pitchFamily="18" charset="0"/>
              </a:rPr>
              <a:t>=const</a:t>
            </a: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3176588" y="2170113"/>
            <a:ext cx="25828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118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CE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zh-CN" sz="2800" i="1" baseline="-30000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55000">
                <a:latin typeface="Times New Roman" panose="02020603050405020304" pitchFamily="18" charset="0"/>
              </a:rPr>
              <a:t>B</a:t>
            </a:r>
            <a:r>
              <a:rPr kumimoji="1" lang="en-US" altLang="zh-CN" sz="2800" baseline="-30000">
                <a:latin typeface="Times New Roman" panose="02020603050405020304" pitchFamily="18" charset="0"/>
              </a:rPr>
              <a:t>=const</a:t>
            </a:r>
          </a:p>
        </p:txBody>
      </p:sp>
      <p:sp>
        <p:nvSpPr>
          <p:cNvPr id="1018894" name="Rectangle 14"/>
          <p:cNvSpPr>
            <a:spLocks noChangeArrowheads="1"/>
          </p:cNvSpPr>
          <p:nvPr/>
        </p:nvSpPr>
        <p:spPr bwMode="auto">
          <a:xfrm>
            <a:off x="381000" y="2781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可以写成：</a:t>
            </a:r>
          </a:p>
        </p:txBody>
      </p:sp>
      <p:graphicFrame>
        <p:nvGraphicFramePr>
          <p:cNvPr id="1018895" name="Object 15"/>
          <p:cNvGraphicFramePr>
            <a:graphicFrameLocks noChangeAspect="1"/>
          </p:cNvGraphicFramePr>
          <p:nvPr/>
        </p:nvGraphicFramePr>
        <p:xfrm>
          <a:off x="4645025" y="2822575"/>
          <a:ext cx="1984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8" name="公式" r:id="rId7" imgW="990600" imgH="228600" progId="Equation.3">
                  <p:embed/>
                </p:oleObj>
              </mc:Choice>
              <mc:Fallback>
                <p:oleObj name="公式" r:id="rId7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822575"/>
                        <a:ext cx="19843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6919913" y="26098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1800">
                <a:solidFill>
                  <a:srgbClr val="0033CC"/>
                </a:solidFill>
                <a:latin typeface="Times New Roman" panose="02020603050405020304" pitchFamily="18" charset="0"/>
              </a:rPr>
              <a:t>双口网络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943725" y="744538"/>
            <a:ext cx="787400" cy="1865312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18898" name="Object 18"/>
          <p:cNvGraphicFramePr>
            <a:graphicFrameLocks noChangeAspect="1"/>
          </p:cNvGraphicFramePr>
          <p:nvPr/>
        </p:nvGraphicFramePr>
        <p:xfrm>
          <a:off x="2457450" y="3741738"/>
          <a:ext cx="43672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9" name="公式" r:id="rId9" imgW="2184400" imgH="520700" progId="Equation.3">
                  <p:embed/>
                </p:oleObj>
              </mc:Choice>
              <mc:Fallback>
                <p:oleObj name="公式" r:id="rId9" imgW="2184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741738"/>
                        <a:ext cx="43672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8900" name="Object 20"/>
          <p:cNvGraphicFramePr>
            <a:graphicFrameLocks noChangeAspect="1"/>
          </p:cNvGraphicFramePr>
          <p:nvPr/>
        </p:nvGraphicFramePr>
        <p:xfrm>
          <a:off x="2457450" y="4760913"/>
          <a:ext cx="39862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0" name="公式" r:id="rId11" imgW="1993900" imgH="520700" progId="Equation.3">
                  <p:embed/>
                </p:oleObj>
              </mc:Choice>
              <mc:Fallback>
                <p:oleObj name="公式" r:id="rId11" imgW="1993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760913"/>
                        <a:ext cx="39862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01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01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7" grpId="0" autoUpdateAnimBg="0"/>
      <p:bldP spid="1018888" grpId="0" autoUpdateAnimBg="0"/>
      <p:bldP spid="1018889" grpId="0" autoUpdateAnimBg="0"/>
      <p:bldP spid="1018890" grpId="0" autoUpdateAnimBg="0"/>
      <p:bldP spid="1018891" grpId="0" autoUpdateAnimBg="0"/>
      <p:bldP spid="1018892" grpId="0" autoUpdateAnimBg="0"/>
      <p:bldP spid="1018893" grpId="0" autoUpdateAnimBg="0"/>
      <p:bldP spid="101889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9906" name="Object 2"/>
          <p:cNvGraphicFramePr>
            <a:graphicFrameLocks noChangeAspect="1"/>
          </p:cNvGraphicFramePr>
          <p:nvPr/>
        </p:nvGraphicFramePr>
        <p:xfrm>
          <a:off x="900113" y="2355850"/>
          <a:ext cx="1652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2" name="公式" r:id="rId3" imgW="812447" imgH="520474" progId="Equation.3">
                  <p:embed/>
                </p:oleObj>
              </mc:Choice>
              <mc:Fallback>
                <p:oleObj name="公式" r:id="rId3" imgW="8124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55850"/>
                        <a:ext cx="16525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07" name="Object 3"/>
          <p:cNvGraphicFramePr>
            <a:graphicFrameLocks noChangeAspect="1"/>
          </p:cNvGraphicFramePr>
          <p:nvPr/>
        </p:nvGraphicFramePr>
        <p:xfrm>
          <a:off x="863600" y="1341438"/>
          <a:ext cx="18208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3" name="公式" r:id="rId5" imgW="901309" imgH="520474" progId="Equation.3">
                  <p:embed/>
                </p:oleObj>
              </mc:Choice>
              <mc:Fallback>
                <p:oleObj name="公式" r:id="rId5" imgW="901309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341438"/>
                        <a:ext cx="18208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1.  H</a:t>
            </a:r>
            <a:r>
              <a:rPr lang="zh-CN" altLang="en-US" sz="2600">
                <a:solidFill>
                  <a:srgbClr val="CC0000"/>
                </a:solidFill>
              </a:rPr>
              <a:t>参数的引出</a:t>
            </a:r>
          </a:p>
        </p:txBody>
      </p:sp>
      <p:sp>
        <p:nvSpPr>
          <p:cNvPr id="1019910" name="Text Box 6"/>
          <p:cNvSpPr txBox="1">
            <a:spLocks noChangeArrowheads="1"/>
          </p:cNvSpPr>
          <p:nvPr/>
        </p:nvSpPr>
        <p:spPr bwMode="auto">
          <a:xfrm>
            <a:off x="2693988" y="1617663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输出端交流短路时的输入电阻；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2514600" y="2397125"/>
            <a:ext cx="5791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输出端交流短路时的正向电流传输比或电流放大系数；</a:t>
            </a:r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6138863" y="692150"/>
            <a:ext cx="2465387" cy="947738"/>
            <a:chOff x="3504" y="436"/>
            <a:chExt cx="1553" cy="597"/>
          </a:xfrm>
        </p:grpSpPr>
        <p:sp>
          <p:nvSpPr>
            <p:cNvPr id="40973" name="AutoShape 9" descr="羊皮纸"/>
            <p:cNvSpPr>
              <a:spLocks noChangeArrowheads="1"/>
            </p:cNvSpPr>
            <p:nvPr/>
          </p:nvSpPr>
          <p:spPr bwMode="auto">
            <a:xfrm>
              <a:off x="3504" y="436"/>
              <a:ext cx="1553" cy="597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4" name="Rectangle 10"/>
            <p:cNvSpPr>
              <a:spLocks noChangeArrowheads="1"/>
            </p:cNvSpPr>
            <p:nvPr/>
          </p:nvSpPr>
          <p:spPr bwMode="auto">
            <a:xfrm>
              <a:off x="3592" y="469"/>
              <a:ext cx="14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be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5" name="Rectangle 11"/>
            <p:cNvSpPr>
              <a:spLocks noChangeArrowheads="1"/>
            </p:cNvSpPr>
            <p:nvPr/>
          </p:nvSpPr>
          <p:spPr bwMode="auto">
            <a:xfrm>
              <a:off x="3592" y="741"/>
              <a:ext cx="1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fe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19916" name="Object 12"/>
          <p:cNvGraphicFramePr>
            <a:graphicFrameLocks noChangeAspect="1"/>
          </p:cNvGraphicFramePr>
          <p:nvPr/>
        </p:nvGraphicFramePr>
        <p:xfrm>
          <a:off x="839788" y="3608388"/>
          <a:ext cx="324326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4" name="图片" r:id="rId8" imgW="1800131" imgH="1294394" progId="Word.Picture.8">
                  <p:embed/>
                </p:oleObj>
              </mc:Choice>
              <mc:Fallback>
                <p:oleObj name="图片" r:id="rId8" imgW="1800131" imgH="1294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608388"/>
                        <a:ext cx="3243262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3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19918" name="Object 14"/>
          <p:cNvGraphicFramePr>
            <a:graphicFrameLocks noChangeAspect="1"/>
          </p:cNvGraphicFramePr>
          <p:nvPr/>
        </p:nvGraphicFramePr>
        <p:xfrm>
          <a:off x="4524375" y="3087688"/>
          <a:ext cx="4116388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5" name="图片" r:id="rId10" imgW="2285806" imgH="1742052" progId="Word.Picture.8">
                  <p:embed/>
                </p:oleObj>
              </mc:Choice>
              <mc:Fallback>
                <p:oleObj name="图片" r:id="rId10" imgW="2285806" imgH="17420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3087688"/>
                        <a:ext cx="4116388" cy="313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0" grpId="0" autoUpdateAnimBg="0"/>
      <p:bldP spid="10199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0947" name="Object 19"/>
          <p:cNvGraphicFramePr>
            <a:graphicFrameLocks noChangeAspect="1"/>
          </p:cNvGraphicFramePr>
          <p:nvPr/>
        </p:nvGraphicFramePr>
        <p:xfrm>
          <a:off x="4643438" y="3284538"/>
          <a:ext cx="3703637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6" name="图片" r:id="rId3" imgW="2063158" imgH="1325049" progId="Word.Picture.8">
                  <p:embed/>
                </p:oleObj>
              </mc:Choice>
              <mc:Fallback>
                <p:oleObj name="图片" r:id="rId3" imgW="2063158" imgH="132504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284538"/>
                        <a:ext cx="3703637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1.  H</a:t>
            </a:r>
            <a:r>
              <a:rPr lang="zh-CN" altLang="en-US" sz="2600">
                <a:solidFill>
                  <a:srgbClr val="CC0000"/>
                </a:solidFill>
              </a:rPr>
              <a:t>参数的引出</a:t>
            </a: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6138863" y="692150"/>
            <a:ext cx="2465387" cy="947738"/>
            <a:chOff x="3504" y="436"/>
            <a:chExt cx="1553" cy="597"/>
          </a:xfrm>
        </p:grpSpPr>
        <p:sp>
          <p:nvSpPr>
            <p:cNvPr id="42001" name="AutoShape 5" descr="羊皮纸"/>
            <p:cNvSpPr>
              <a:spLocks noChangeArrowheads="1"/>
            </p:cNvSpPr>
            <p:nvPr/>
          </p:nvSpPr>
          <p:spPr bwMode="auto">
            <a:xfrm>
              <a:off x="3504" y="436"/>
              <a:ext cx="1553" cy="597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2" name="Rectangle 6"/>
            <p:cNvSpPr>
              <a:spLocks noChangeArrowheads="1"/>
            </p:cNvSpPr>
            <p:nvPr/>
          </p:nvSpPr>
          <p:spPr bwMode="auto">
            <a:xfrm>
              <a:off x="3592" y="469"/>
              <a:ext cx="14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be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3" name="Rectangle 7"/>
            <p:cNvSpPr>
              <a:spLocks noChangeArrowheads="1"/>
            </p:cNvSpPr>
            <p:nvPr/>
          </p:nvSpPr>
          <p:spPr bwMode="auto">
            <a:xfrm>
              <a:off x="3592" y="741"/>
              <a:ext cx="1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fe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0936" name="Text Box 8"/>
          <p:cNvSpPr txBox="1">
            <a:spLocks noChangeArrowheads="1"/>
          </p:cNvSpPr>
          <p:nvPr/>
        </p:nvSpPr>
        <p:spPr bwMode="auto">
          <a:xfrm>
            <a:off x="2597150" y="1639888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输入端交流开路时的反向电压传输比；</a:t>
            </a:r>
          </a:p>
        </p:txBody>
      </p:sp>
      <p:sp>
        <p:nvSpPr>
          <p:cNvPr id="1020937" name="Text Box 9"/>
          <p:cNvSpPr txBox="1">
            <a:spLocks noChangeArrowheads="1"/>
          </p:cNvSpPr>
          <p:nvPr/>
        </p:nvSpPr>
        <p:spPr bwMode="auto">
          <a:xfrm>
            <a:off x="2597150" y="2540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输入端交流开路时的输出电导。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1993" name="Object 11"/>
          <p:cNvGraphicFramePr>
            <a:graphicFrameLocks noChangeAspect="1"/>
          </p:cNvGraphicFramePr>
          <p:nvPr/>
        </p:nvGraphicFramePr>
        <p:xfrm>
          <a:off x="827088" y="1239838"/>
          <a:ext cx="17033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7" name="公式" r:id="rId6" imgW="850531" imgH="520474" progId="Equation.3">
                  <p:embed/>
                </p:oleObj>
              </mc:Choice>
              <mc:Fallback>
                <p:oleObj name="公式" r:id="rId6" imgW="850531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39838"/>
                        <a:ext cx="170338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0941" name="Object 13"/>
          <p:cNvGraphicFramePr>
            <a:graphicFrameLocks noChangeAspect="1"/>
          </p:cNvGraphicFramePr>
          <p:nvPr/>
        </p:nvGraphicFramePr>
        <p:xfrm>
          <a:off x="806450" y="2276475"/>
          <a:ext cx="17240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8" name="公式" r:id="rId8" imgW="863225" imgH="520474" progId="Equation.3">
                  <p:embed/>
                </p:oleObj>
              </mc:Choice>
              <mc:Fallback>
                <p:oleObj name="公式" r:id="rId8" imgW="86322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276475"/>
                        <a:ext cx="17240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0943" name="Object 15"/>
          <p:cNvGraphicFramePr>
            <a:graphicFrameLocks noChangeAspect="1"/>
          </p:cNvGraphicFramePr>
          <p:nvPr/>
        </p:nvGraphicFramePr>
        <p:xfrm>
          <a:off x="1008063" y="3327400"/>
          <a:ext cx="27781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9" name="图片" r:id="rId10" imgW="1542712" imgH="1304110" progId="Word.Picture.8">
                  <p:embed/>
                </p:oleObj>
              </mc:Choice>
              <mc:Fallback>
                <p:oleObj name="图片" r:id="rId10" imgW="1542712" imgH="130411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27400"/>
                        <a:ext cx="27781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6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0946" name="Text Box 18"/>
          <p:cNvSpPr txBox="1">
            <a:spLocks noChangeArrowheads="1"/>
          </p:cNvSpPr>
          <p:nvPr/>
        </p:nvSpPr>
        <p:spPr bwMode="auto">
          <a:xfrm>
            <a:off x="685800" y="5741988"/>
            <a:ext cx="77724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四个参数量纲各不相同，故称为混合参数（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参数）。</a:t>
            </a:r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6" grpId="0" autoUpdateAnimBg="0"/>
      <p:bldP spid="1020937" grpId="0" autoUpdateAnimBg="0"/>
      <p:bldP spid="10209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2.  BJT</a:t>
            </a:r>
            <a:r>
              <a:rPr lang="zh-CN" altLang="en-US" sz="2600">
                <a:solidFill>
                  <a:srgbClr val="CC0000"/>
                </a:solidFill>
              </a:rPr>
              <a:t>的</a:t>
            </a:r>
            <a:r>
              <a:rPr lang="en-US" altLang="zh-CN" sz="2600">
                <a:solidFill>
                  <a:srgbClr val="CC0000"/>
                </a:solidFill>
              </a:rPr>
              <a:t>H</a:t>
            </a:r>
            <a:r>
              <a:rPr lang="zh-CN" altLang="en-US" sz="2600">
                <a:solidFill>
                  <a:srgbClr val="CC0000"/>
                </a:solidFill>
              </a:rPr>
              <a:t>参数小信号模型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908175" y="1323975"/>
            <a:ext cx="2465388" cy="947738"/>
            <a:chOff x="3504" y="436"/>
            <a:chExt cx="1553" cy="597"/>
          </a:xfrm>
        </p:grpSpPr>
        <p:sp>
          <p:nvSpPr>
            <p:cNvPr id="43021" name="AutoShape 5" descr="羊皮纸"/>
            <p:cNvSpPr>
              <a:spLocks noChangeArrowheads="1"/>
            </p:cNvSpPr>
            <p:nvPr/>
          </p:nvSpPr>
          <p:spPr bwMode="auto">
            <a:xfrm>
              <a:off x="3504" y="436"/>
              <a:ext cx="1553" cy="597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022" name="Rectangle 6"/>
            <p:cNvSpPr>
              <a:spLocks noChangeArrowheads="1"/>
            </p:cNvSpPr>
            <p:nvPr/>
          </p:nvSpPr>
          <p:spPr bwMode="auto">
            <a:xfrm>
              <a:off x="3592" y="469"/>
              <a:ext cx="14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be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023" name="Rectangle 7"/>
            <p:cNvSpPr>
              <a:spLocks noChangeArrowheads="1"/>
            </p:cNvSpPr>
            <p:nvPr/>
          </p:nvSpPr>
          <p:spPr bwMode="auto">
            <a:xfrm>
              <a:off x="3592" y="741"/>
              <a:ext cx="1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fe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oe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838200" y="1285875"/>
            <a:ext cx="12192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300"/>
              <a:t>根据</a:t>
            </a:r>
            <a:endParaRPr lang="zh-CN" altLang="en-US" sz="2300">
              <a:latin typeface="幼圆" panose="02010509060101010101" pitchFamily="49" charset="-122"/>
            </a:endParaRP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>
            <a:off x="762000" y="2384425"/>
            <a:ext cx="30480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300"/>
              <a:t>可得小信号模型</a:t>
            </a:r>
            <a:endParaRPr lang="zh-CN" altLang="en-US" sz="2300">
              <a:latin typeface="幼圆" panose="02010509060101010101" pitchFamily="49" charset="-122"/>
            </a:endParaRPr>
          </a:p>
        </p:txBody>
      </p:sp>
      <p:graphicFrame>
        <p:nvGraphicFramePr>
          <p:cNvPr id="43015" name="Object 10"/>
          <p:cNvGraphicFramePr>
            <a:graphicFrameLocks noChangeAspect="1"/>
          </p:cNvGraphicFramePr>
          <p:nvPr/>
        </p:nvGraphicFramePr>
        <p:xfrm>
          <a:off x="5700713" y="855663"/>
          <a:ext cx="24860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4" name="图片" r:id="rId5" imgW="1248629" imgH="951966" progId="Word.Picture.8">
                  <p:embed/>
                </p:oleObj>
              </mc:Choice>
              <mc:Fallback>
                <p:oleObj name="图片" r:id="rId5" imgW="1248629" imgH="9519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855663"/>
                        <a:ext cx="24860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6376988" y="2913063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1800">
                <a:solidFill>
                  <a:srgbClr val="0033CC"/>
                </a:solidFill>
                <a:latin typeface="Times New Roman" panose="02020603050405020304" pitchFamily="18" charset="0"/>
              </a:rPr>
              <a:t>双口网络</a:t>
            </a:r>
          </a:p>
        </p:txBody>
      </p: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6400800" y="1047750"/>
            <a:ext cx="787400" cy="186531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3018" name="Rectangle 1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1966" name="Object 14"/>
          <p:cNvGraphicFramePr>
            <a:graphicFrameLocks noChangeAspect="1"/>
          </p:cNvGraphicFramePr>
          <p:nvPr/>
        </p:nvGraphicFramePr>
        <p:xfrm>
          <a:off x="1511300" y="2752725"/>
          <a:ext cx="4240213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5" name="图片" r:id="rId7" imgW="2097264" imgH="999474" progId="Word.Picture.8">
                  <p:embed/>
                </p:oleObj>
              </mc:Choice>
              <mc:Fallback>
                <p:oleObj name="图片" r:id="rId7" imgW="2097264" imgH="99947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52725"/>
                        <a:ext cx="4240213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1967" name="Text Box 15"/>
          <p:cNvSpPr txBox="1">
            <a:spLocks noChangeArrowheads="1"/>
          </p:cNvSpPr>
          <p:nvPr/>
        </p:nvSpPr>
        <p:spPr bwMode="auto">
          <a:xfrm>
            <a:off x="838200" y="4905375"/>
            <a:ext cx="7696200" cy="1406525"/>
          </a:xfrm>
          <a:prstGeom prst="rect">
            <a:avLst/>
          </a:prstGeom>
          <a:solidFill>
            <a:srgbClr val="CAFE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0">
                <a:latin typeface="楷体_GB2312"/>
                <a:sym typeface="Symbol" panose="05050102010706020507" pitchFamily="18" charset="2"/>
              </a:rPr>
              <a:t>  </a:t>
            </a:r>
            <a:r>
              <a:rPr kumimoji="1" lang="en-US" altLang="zh-CN" sz="2200">
                <a:latin typeface="楷体_GB2312"/>
              </a:rPr>
              <a:t>H</a:t>
            </a:r>
            <a:r>
              <a:rPr kumimoji="1" lang="zh-CN" altLang="en-US" sz="2200">
                <a:latin typeface="楷体_GB2312"/>
              </a:rPr>
              <a:t>参数都是小信号参数，即微变参数或交流参数。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b="0">
                <a:latin typeface="楷体_GB2312"/>
                <a:sym typeface="Symbol" panose="05050102010706020507" pitchFamily="18" charset="2"/>
              </a:rPr>
              <a:t>  </a:t>
            </a:r>
            <a:r>
              <a:rPr kumimoji="1" lang="en-US" altLang="zh-CN" sz="2200">
                <a:latin typeface="楷体_GB2312"/>
              </a:rPr>
              <a:t>H</a:t>
            </a:r>
            <a:r>
              <a:rPr kumimoji="1" lang="zh-CN" altLang="en-US" sz="2200">
                <a:latin typeface="楷体_GB2312"/>
              </a:rPr>
              <a:t>参数与工作点有关。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b="0">
                <a:latin typeface="楷体_GB2312"/>
                <a:sym typeface="Symbol" panose="05050102010706020507" pitchFamily="18" charset="2"/>
              </a:rPr>
              <a:t>  </a:t>
            </a:r>
            <a:r>
              <a:rPr kumimoji="1" lang="en-US" altLang="zh-CN" sz="2200">
                <a:latin typeface="楷体_GB2312"/>
              </a:rPr>
              <a:t>H</a:t>
            </a:r>
            <a:r>
              <a:rPr kumimoji="1" lang="zh-CN" altLang="en-US" sz="2200">
                <a:latin typeface="楷体_GB2312"/>
              </a:rPr>
              <a:t>参数都是微变参数，所以只适合对交流信号的分析。</a:t>
            </a:r>
            <a:endParaRPr kumimoji="1" lang="zh-CN" altLang="en-US" sz="2200">
              <a:solidFill>
                <a:srgbClr val="0066FF"/>
              </a:solidFill>
              <a:latin typeface="楷体_GB231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1" grpId="0" autoUpdateAnimBg="0"/>
      <p:bldP spid="102196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3.  </a:t>
            </a:r>
            <a:r>
              <a:rPr lang="zh-CN" altLang="en-US" sz="2600">
                <a:solidFill>
                  <a:srgbClr val="CC0000"/>
                </a:solidFill>
              </a:rPr>
              <a:t>小信号模型的简化</a:t>
            </a:r>
          </a:p>
        </p:txBody>
      </p:sp>
      <p:sp>
        <p:nvSpPr>
          <p:cNvPr id="1022980" name="Text Box 4"/>
          <p:cNvSpPr txBox="1">
            <a:spLocks noChangeArrowheads="1"/>
          </p:cNvSpPr>
          <p:nvPr/>
        </p:nvSpPr>
        <p:spPr bwMode="auto">
          <a:xfrm>
            <a:off x="706438" y="1670050"/>
            <a:ext cx="3429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即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be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ie</a:t>
            </a: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fe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µ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re</a:t>
            </a: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ce</a:t>
            </a:r>
            <a:r>
              <a:rPr kumimoji="1" lang="en-US" altLang="zh-CN" sz="2400">
                <a:latin typeface="Times New Roman" panose="02020603050405020304" pitchFamily="18" charset="0"/>
              </a:rPr>
              <a:t>= 1/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oe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1011238" y="1089025"/>
            <a:ext cx="3200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一般采用习惯符号</a:t>
            </a:r>
          </a:p>
        </p:txBody>
      </p:sp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554038" y="2673350"/>
            <a:ext cx="3657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楷体_GB2312"/>
              </a:rPr>
              <a:t>则</a:t>
            </a:r>
            <a:r>
              <a:rPr kumimoji="1" lang="en-US" altLang="zh-CN" sz="2400">
                <a:latin typeface="楷体_GB2312"/>
              </a:rPr>
              <a:t>BJT</a:t>
            </a:r>
            <a:r>
              <a:rPr kumimoji="1" lang="zh-CN" altLang="en-US" sz="2400">
                <a:latin typeface="楷体_GB2312"/>
              </a:rPr>
              <a:t>的</a:t>
            </a:r>
            <a:r>
              <a:rPr kumimoji="1" lang="en-US" altLang="zh-CN" sz="2400">
                <a:latin typeface="楷体_GB2312"/>
              </a:rPr>
              <a:t>H</a:t>
            </a:r>
            <a:r>
              <a:rPr kumimoji="1" lang="zh-CN" altLang="en-US" sz="2400">
                <a:latin typeface="楷体_GB2312"/>
              </a:rPr>
              <a:t>参数模型为</a:t>
            </a:r>
            <a:endParaRPr kumimoji="1" lang="zh-CN" altLang="en-US" sz="2400">
              <a:solidFill>
                <a:srgbClr val="990000"/>
              </a:solidFill>
              <a:latin typeface="楷体_GB2312"/>
            </a:endParaRPr>
          </a:p>
        </p:txBody>
      </p:sp>
      <p:graphicFrame>
        <p:nvGraphicFramePr>
          <p:cNvPr id="1022983" name="Object 7"/>
          <p:cNvGraphicFramePr>
            <a:graphicFrameLocks noChangeAspect="1"/>
          </p:cNvGraphicFramePr>
          <p:nvPr/>
        </p:nvGraphicFramePr>
        <p:xfrm>
          <a:off x="4249738" y="3313113"/>
          <a:ext cx="420211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8" name="图片" r:id="rId3" imgW="2101432" imgH="1000723" progId="Word.Picture.8">
                  <p:embed/>
                </p:oleObj>
              </mc:Choice>
              <mc:Fallback>
                <p:oleObj name="图片" r:id="rId3" imgW="2101432" imgH="10007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313113"/>
                        <a:ext cx="4202112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4211638" y="808038"/>
          <a:ext cx="4240212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9" name="图片" r:id="rId5" imgW="2097264" imgH="999474" progId="Word.Picture.8">
                  <p:embed/>
                </p:oleObj>
              </mc:Choice>
              <mc:Fallback>
                <p:oleObj name="图片" r:id="rId5" imgW="2097264" imgH="99947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808038"/>
                        <a:ext cx="4240212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 autoUpdateAnimBg="0"/>
      <p:bldP spid="1022981" grpId="0" autoUpdateAnimBg="0"/>
      <p:bldP spid="10229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6" descr="未标题-2 复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20938"/>
            <a:ext cx="7845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2"/>
          <p:cNvSpPr>
            <a:spLocks noChangeArrowheads="1"/>
          </p:cNvSpPr>
          <p:nvPr/>
        </p:nvSpPr>
        <p:spPr bwMode="auto">
          <a:xfrm>
            <a:off x="503238" y="749647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结构示意图</a:t>
            </a:r>
          </a:p>
        </p:txBody>
      </p:sp>
      <p:sp>
        <p:nvSpPr>
          <p:cNvPr id="7172" name="Rectangle 37"/>
          <p:cNvSpPr>
            <a:spLocks noChangeArrowheads="1"/>
          </p:cNvSpPr>
          <p:nvPr/>
        </p:nvSpPr>
        <p:spPr bwMode="auto">
          <a:xfrm>
            <a:off x="465138" y="5608638"/>
            <a:ext cx="270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NPN</a:t>
            </a:r>
            <a:r>
              <a:rPr kumimoji="1" lang="zh-CN" altLang="en-US" sz="1800">
                <a:latin typeface="Times New Roman" panose="02020603050405020304" pitchFamily="18" charset="0"/>
              </a:rPr>
              <a:t>型管结构示意图</a:t>
            </a:r>
          </a:p>
        </p:txBody>
      </p:sp>
      <p:sp>
        <p:nvSpPr>
          <p:cNvPr id="7173" name="Rectangle 40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5.1.1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的结构简介</a:t>
            </a:r>
          </a:p>
        </p:txBody>
      </p:sp>
      <p:sp>
        <p:nvSpPr>
          <p:cNvPr id="7174" name="Rectangle 42"/>
          <p:cNvSpPr>
            <a:spLocks noChangeArrowheads="1"/>
          </p:cNvSpPr>
          <p:nvPr/>
        </p:nvSpPr>
        <p:spPr bwMode="auto">
          <a:xfrm>
            <a:off x="7570788" y="5481638"/>
            <a:ext cx="1116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PNP</a:t>
            </a:r>
            <a:r>
              <a:rPr kumimoji="1" lang="zh-CN" altLang="en-US" sz="1800">
                <a:latin typeface="Times New Roman" panose="02020603050405020304" pitchFamily="18" charset="0"/>
              </a:rPr>
              <a:t>型管电路符号</a:t>
            </a:r>
          </a:p>
        </p:txBody>
      </p:sp>
      <p:sp>
        <p:nvSpPr>
          <p:cNvPr id="7175" name="Rectangle 43"/>
          <p:cNvSpPr>
            <a:spLocks noChangeArrowheads="1"/>
          </p:cNvSpPr>
          <p:nvPr/>
        </p:nvSpPr>
        <p:spPr bwMode="auto">
          <a:xfrm>
            <a:off x="3005138" y="5622925"/>
            <a:ext cx="246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PNP</a:t>
            </a:r>
            <a:r>
              <a:rPr kumimoji="1" lang="zh-CN" altLang="en-US" sz="1800">
                <a:latin typeface="Times New Roman" panose="02020603050405020304" pitchFamily="18" charset="0"/>
              </a:rPr>
              <a:t>型管结构示意图</a:t>
            </a:r>
          </a:p>
        </p:txBody>
      </p:sp>
      <p:sp>
        <p:nvSpPr>
          <p:cNvPr id="7176" name="Rectangle 44"/>
          <p:cNvSpPr>
            <a:spLocks noChangeArrowheads="1"/>
          </p:cNvSpPr>
          <p:nvPr/>
        </p:nvSpPr>
        <p:spPr bwMode="auto">
          <a:xfrm>
            <a:off x="5832475" y="5481638"/>
            <a:ext cx="1133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NPN</a:t>
            </a:r>
            <a:r>
              <a:rPr kumimoji="1" lang="zh-CN" altLang="en-US" sz="1800">
                <a:latin typeface="Times New Roman" panose="02020603050405020304" pitchFamily="18" charset="0"/>
              </a:rPr>
              <a:t>型管电路符号</a:t>
            </a:r>
          </a:p>
        </p:txBody>
      </p:sp>
      <p:sp>
        <p:nvSpPr>
          <p:cNvPr id="7177" name="Rectangle 45"/>
          <p:cNvSpPr>
            <a:spLocks noChangeArrowheads="1"/>
          </p:cNvSpPr>
          <p:nvPr/>
        </p:nvSpPr>
        <p:spPr bwMode="auto">
          <a:xfrm>
            <a:off x="822325" y="1233488"/>
            <a:ext cx="77057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半导体三极管的结构示意图如下图所示。它有两种类型：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NPN</a:t>
            </a:r>
            <a:r>
              <a:rPr kumimoji="1" lang="zh-CN" altLang="en-US" sz="2400">
                <a:latin typeface="Times New Roman" panose="02020603050405020304" pitchFamily="18" charset="0"/>
              </a:rPr>
              <a:t>型和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PNP</a:t>
            </a:r>
            <a:r>
              <a:rPr kumimoji="1" lang="zh-CN" altLang="en-US" sz="2400">
                <a:latin typeface="Times New Roman" panose="02020603050405020304" pitchFamily="18" charset="0"/>
              </a:rPr>
              <a:t>型。 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2182813" y="2382838"/>
            <a:ext cx="9350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latin typeface="+mn-lt"/>
                <a:ea typeface="楷体_GB2312" pitchFamily="49" charset="-122"/>
                <a:cs typeface="+mn-cs"/>
              </a:rPr>
              <a:t>Collector</a:t>
            </a:r>
            <a:endParaRPr kumimoji="1" lang="zh-CN" altLang="en-US" sz="1600" dirty="0"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420688" y="4054475"/>
            <a:ext cx="5826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latin typeface="+mn-lt"/>
                <a:ea typeface="楷体_GB2312" pitchFamily="49" charset="-122"/>
                <a:cs typeface="+mn-cs"/>
              </a:rPr>
              <a:t>Base</a:t>
            </a:r>
            <a:endParaRPr kumimoji="1" lang="zh-CN" altLang="en-US" sz="1600" dirty="0"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2220913" y="4902200"/>
            <a:ext cx="9350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latin typeface="+mn-lt"/>
                <a:ea typeface="楷体_GB2312" pitchFamily="49" charset="-122"/>
                <a:cs typeface="+mn-cs"/>
              </a:rPr>
              <a:t>Emitter</a:t>
            </a:r>
            <a:endParaRPr kumimoji="1" lang="zh-CN" altLang="en-US" sz="1600" dirty="0"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38163" y="1379538"/>
            <a:ext cx="37115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4762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5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µ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很小，一般为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-3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10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-4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15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ce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很大，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约为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100k 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15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一般可忽略它们的影响，得到简化电路。</a:t>
            </a:r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373063" y="3860800"/>
            <a:ext cx="4503737" cy="16557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4762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</a:rPr>
              <a:t> i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是受控源</a:t>
            </a:r>
            <a:r>
              <a:rPr kumimoji="1" lang="zh-CN" altLang="en-US" sz="2400" baseline="300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，且为电流控制电流源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(CCCS)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 电流方向与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的方向是关联的。        </a:t>
            </a:r>
          </a:p>
        </p:txBody>
      </p:sp>
      <p:graphicFrame>
        <p:nvGraphicFramePr>
          <p:cNvPr id="1024004" name="Object 4"/>
          <p:cNvGraphicFramePr>
            <a:graphicFrameLocks noChangeAspect="1"/>
          </p:cNvGraphicFramePr>
          <p:nvPr/>
        </p:nvGraphicFramePr>
        <p:xfrm>
          <a:off x="5189538" y="3249613"/>
          <a:ext cx="3306762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2" name="图片" r:id="rId3" imgW="1642872" imgH="1000723" progId="Word.Picture.8">
                  <p:embed/>
                </p:oleObj>
              </mc:Choice>
              <mc:Fallback>
                <p:oleObj name="图片" r:id="rId3" imgW="1642872" imgH="10007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3249613"/>
                        <a:ext cx="3306762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3.  </a:t>
            </a:r>
            <a:r>
              <a:rPr lang="zh-CN" altLang="en-US" sz="2600">
                <a:solidFill>
                  <a:srgbClr val="CC0000"/>
                </a:solidFill>
              </a:rPr>
              <a:t>小信号模型的简化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249738" y="765175"/>
          <a:ext cx="420211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3" name="图片" r:id="rId5" imgW="2101432" imgH="1000723" progId="Word.Picture.8">
                  <p:embed/>
                </p:oleObj>
              </mc:Choice>
              <mc:Fallback>
                <p:oleObj name="图片" r:id="rId5" imgW="2101432" imgH="10007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765175"/>
                        <a:ext cx="4202112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41" name="Picture 17" descr="4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915988"/>
            <a:ext cx="2281237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</a:rPr>
              <a:t>4.  H</a:t>
            </a:r>
            <a:r>
              <a:rPr lang="zh-CN" altLang="en-US" sz="2600">
                <a:solidFill>
                  <a:srgbClr val="CC0000"/>
                </a:solidFill>
              </a:rPr>
              <a:t>参数值的确定</a:t>
            </a:r>
          </a:p>
        </p:txBody>
      </p:sp>
      <p:sp>
        <p:nvSpPr>
          <p:cNvPr id="1025028" name="Text Box 4"/>
          <p:cNvSpPr txBox="1">
            <a:spLocks noChangeArrowheads="1"/>
          </p:cNvSpPr>
          <p:nvPr/>
        </p:nvSpPr>
        <p:spPr bwMode="auto">
          <a:xfrm>
            <a:off x="615950" y="1268413"/>
            <a:ext cx="3505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4762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一般用测试仪测出；</a:t>
            </a:r>
            <a:endParaRPr kumimoji="1" lang="zh-CN" altLang="en-US" sz="2200" baseline="-25000">
              <a:latin typeface="Times New Roman" panose="02020603050405020304" pitchFamily="18" charset="0"/>
            </a:endParaRPr>
          </a:p>
        </p:txBody>
      </p:sp>
      <p:sp>
        <p:nvSpPr>
          <p:cNvPr id="1025029" name="Text Box 5"/>
          <p:cNvSpPr txBox="1">
            <a:spLocks noChangeArrowheads="1"/>
          </p:cNvSpPr>
          <p:nvPr/>
        </p:nvSpPr>
        <p:spPr bwMode="auto">
          <a:xfrm>
            <a:off x="615950" y="1768475"/>
            <a:ext cx="4495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57150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i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be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与</a:t>
            </a:r>
            <a:r>
              <a:rPr kumimoji="1" lang="en-US" altLang="zh-CN" sz="2200" i="1">
                <a:latin typeface="Times New Roman" panose="02020603050405020304" pitchFamily="18" charset="0"/>
              </a:rPr>
              <a:t>Q</a:t>
            </a:r>
            <a:r>
              <a:rPr kumimoji="1" lang="zh-CN" altLang="en-US" sz="2200">
                <a:latin typeface="Times New Roman" panose="02020603050405020304" pitchFamily="18" charset="0"/>
              </a:rPr>
              <a:t>点有关，可用图示仪测出。</a:t>
            </a:r>
            <a:endParaRPr kumimoji="1" lang="zh-CN" altLang="en-US" sz="2200" baseline="-25000">
              <a:latin typeface="Times New Roman" panose="02020603050405020304" pitchFamily="18" charset="0"/>
            </a:endParaRPr>
          </a:p>
        </p:txBody>
      </p:sp>
      <p:sp>
        <p:nvSpPr>
          <p:cNvPr id="1025030" name="Text Box 6"/>
          <p:cNvSpPr txBox="1">
            <a:spLocks noChangeArrowheads="1"/>
          </p:cNvSpPr>
          <p:nvPr/>
        </p:nvSpPr>
        <p:spPr bwMode="auto">
          <a:xfrm>
            <a:off x="615950" y="2316163"/>
            <a:ext cx="4495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一般也用公式估算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be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</a:rPr>
              <a:t>，即</a:t>
            </a:r>
          </a:p>
        </p:txBody>
      </p:sp>
      <p:sp>
        <p:nvSpPr>
          <p:cNvPr id="1025031" name="Text Box 7"/>
          <p:cNvSpPr txBox="1">
            <a:spLocks noChangeArrowheads="1"/>
          </p:cNvSpPr>
          <p:nvPr/>
        </p:nvSpPr>
        <p:spPr bwMode="auto">
          <a:xfrm>
            <a:off x="4535488" y="2940050"/>
            <a:ext cx="2341562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FE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bb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200">
                <a:latin typeface="Times New Roman" panose="02020603050405020304" pitchFamily="18" charset="0"/>
              </a:rPr>
              <a:t> + (1+ </a:t>
            </a:r>
            <a:r>
              <a:rPr kumimoji="1"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</a:rPr>
              <a:t>)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5032" name="Text Box 8"/>
          <p:cNvSpPr txBox="1">
            <a:spLocks noChangeArrowheads="1"/>
          </p:cNvSpPr>
          <p:nvPr/>
        </p:nvSpPr>
        <p:spPr bwMode="auto">
          <a:xfrm>
            <a:off x="381000" y="3648075"/>
            <a:ext cx="5638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其中对于低频小功率管   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bb</a:t>
            </a:r>
            <a:r>
              <a:rPr kumimoji="1" lang="en-US" altLang="zh-CN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200">
                <a:latin typeface="Times New Roman" panose="02020603050405020304" pitchFamily="18" charset="0"/>
              </a:rPr>
              <a:t>≈200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 </a:t>
            </a:r>
            <a:endParaRPr kumimoji="1" lang="en-US" altLang="zh-CN" sz="2200" baseline="-25000">
              <a:latin typeface="Times New Roman" panose="02020603050405020304" pitchFamily="18" charset="0"/>
            </a:endParaRPr>
          </a:p>
        </p:txBody>
      </p:sp>
      <p:grpSp>
        <p:nvGrpSpPr>
          <p:cNvPr id="1025033" name="Group 9"/>
          <p:cNvGrpSpPr>
            <a:grpSpLocks/>
          </p:cNvGrpSpPr>
          <p:nvPr/>
        </p:nvGrpSpPr>
        <p:grpSpPr bwMode="auto">
          <a:xfrm>
            <a:off x="544513" y="5233988"/>
            <a:ext cx="3884612" cy="823912"/>
            <a:chOff x="384" y="3318"/>
            <a:chExt cx="2447" cy="519"/>
          </a:xfrm>
        </p:grpSpPr>
        <p:sp>
          <p:nvSpPr>
            <p:cNvPr id="46097" name="Text Box 10"/>
            <p:cNvSpPr txBox="1">
              <a:spLocks noChangeArrowheads="1"/>
            </p:cNvSpPr>
            <p:nvPr/>
          </p:nvSpPr>
          <p:spPr bwMode="auto">
            <a:xfrm>
              <a:off x="384" y="3384"/>
              <a:ext cx="52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则</a:t>
              </a:r>
              <a:r>
                <a:rPr kumimoji="1" lang="zh-CN" altLang="en-US" sz="2200" baseline="-2500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2200" i="1">
                  <a:latin typeface="Times New Roman" panose="02020603050405020304" pitchFamily="18" charset="0"/>
                </a:rPr>
                <a:t> </a:t>
              </a:r>
              <a:endParaRPr kumimoji="1" lang="zh-CN" altLang="en-US" sz="2200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8" name="Object 11"/>
            <p:cNvGraphicFramePr>
              <a:graphicFrameLocks noChangeAspect="1"/>
            </p:cNvGraphicFramePr>
            <p:nvPr/>
          </p:nvGraphicFramePr>
          <p:xfrm>
            <a:off x="676" y="3318"/>
            <a:ext cx="2155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14" name="公式" r:id="rId4" imgW="1879600" imgH="457200" progId="Equation.3">
                    <p:embed/>
                  </p:oleObj>
                </mc:Choice>
                <mc:Fallback>
                  <p:oleObj name="公式" r:id="rId4" imgW="18796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318"/>
                          <a:ext cx="2155" cy="519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036" name="Group 12"/>
          <p:cNvGrpSpPr>
            <a:grpSpLocks/>
          </p:cNvGrpSpPr>
          <p:nvPr/>
        </p:nvGrpSpPr>
        <p:grpSpPr bwMode="auto">
          <a:xfrm>
            <a:off x="392113" y="4222750"/>
            <a:ext cx="6303962" cy="822325"/>
            <a:chOff x="383" y="2840"/>
            <a:chExt cx="3971" cy="518"/>
          </a:xfrm>
        </p:grpSpPr>
        <p:graphicFrame>
          <p:nvGraphicFramePr>
            <p:cNvPr id="46094" name="Object 13"/>
            <p:cNvGraphicFramePr>
              <a:graphicFrameLocks noChangeAspect="1"/>
            </p:cNvGraphicFramePr>
            <p:nvPr/>
          </p:nvGraphicFramePr>
          <p:xfrm>
            <a:off x="700" y="2840"/>
            <a:ext cx="2770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15" name="公式" r:id="rId6" imgW="2413000" imgH="457200" progId="Equation.3">
                    <p:embed/>
                  </p:oleObj>
                </mc:Choice>
                <mc:Fallback>
                  <p:oleObj name="公式" r:id="rId6" imgW="2413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2840"/>
                          <a:ext cx="2770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383" y="2902"/>
              <a:ext cx="52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而</a:t>
              </a:r>
              <a:r>
                <a:rPr kumimoji="1" lang="zh-CN" altLang="en-US" sz="2200" baseline="-2500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2200" i="1">
                  <a:latin typeface="Times New Roman" panose="02020603050405020304" pitchFamily="18" charset="0"/>
                </a:rPr>
                <a:t> </a:t>
              </a:r>
              <a:endParaRPr kumimoji="1" lang="zh-CN" altLang="en-US" sz="2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096" name="Text Box 15"/>
            <p:cNvSpPr txBox="1">
              <a:spLocks noChangeArrowheads="1"/>
            </p:cNvSpPr>
            <p:nvPr/>
          </p:nvSpPr>
          <p:spPr bwMode="auto">
            <a:xfrm>
              <a:off x="3490" y="2909"/>
              <a:ext cx="86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2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200">
                  <a:solidFill>
                    <a:srgbClr val="0033CC"/>
                  </a:solidFill>
                  <a:latin typeface="Times New Roman" panose="02020603050405020304" pitchFamily="18" charset="0"/>
                </a:rPr>
                <a:t>=300K)</a:t>
              </a:r>
              <a:r>
                <a:rPr kumimoji="1" lang="en-US" altLang="zh-CN" sz="22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2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200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25040" name="Object 16"/>
          <p:cNvGraphicFramePr>
            <a:graphicFrameLocks noChangeAspect="1"/>
          </p:cNvGraphicFramePr>
          <p:nvPr/>
        </p:nvGraphicFramePr>
        <p:xfrm>
          <a:off x="617538" y="2881313"/>
          <a:ext cx="39544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16" name="公式" r:id="rId8" imgW="2171700" imgH="444500" progId="Equation.3">
                  <p:embed/>
                </p:oleObj>
              </mc:Choice>
              <mc:Fallback>
                <p:oleObj name="公式" r:id="rId8" imgW="217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881313"/>
                        <a:ext cx="395446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5170488"/>
            <a:ext cx="4391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若用万用表的“欧姆”档测量</a:t>
            </a: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两极之间的电阻，是否为</a:t>
            </a:r>
            <a:r>
              <a:rPr lang="en-US" altLang="zh-CN" sz="2000" i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baseline="-25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</a:t>
            </a: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000" u="sng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42988" y="77788"/>
            <a:ext cx="703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的小信号模型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2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 autoUpdateAnimBg="0"/>
      <p:bldP spid="1025029" grpId="0" autoUpdateAnimBg="0"/>
      <p:bldP spid="1025030" grpId="0" autoUpdateAnimBg="0"/>
      <p:bldP spid="1025031" grpId="0" autoUpdateAnimBg="0"/>
      <p:bldP spid="1025032" grpId="0" autoUpdateAnimBg="0"/>
      <p:bldP spid="1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341438"/>
            <a:ext cx="68754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latin typeface="Times New Roman" panose="02020603050405020304" pitchFamily="18" charset="0"/>
              </a:rPr>
              <a:t>共射极放大电路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5.2.2  BJT</a:t>
            </a:r>
            <a:r>
              <a:rPr lang="zh-CN" altLang="en-US" sz="3200" dirty="0">
                <a:latin typeface="Times New Roman" panose="02020603050405020304" pitchFamily="18" charset="0"/>
              </a:rPr>
              <a:t>放大电路的图解分析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latin typeface="Times New Roman" panose="02020603050405020304" pitchFamily="18" charset="0"/>
              </a:rPr>
              <a:t>的小信号模型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共射极放大电路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5.2.5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3200" dirty="0">
                <a:latin typeface="Times New Roman" panose="02020603050405020304" pitchFamily="18" charset="0"/>
              </a:rPr>
              <a:t>集电极和共基极放大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电路</a:t>
            </a:r>
            <a:endParaRPr lang="zh-CN" altLang="en-US" sz="32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46583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03238" y="692150"/>
            <a:ext cx="8208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5.4.1 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已知图示基极分压式射极偏置共射极放大电路中，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=56k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b2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=20k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=2k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=3.3k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=6.2k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si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=500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=80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ce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=100k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BEQ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=0.7V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。设电容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</a:rPr>
              <a:t>b1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</a:rPr>
              <a:t>b2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对交流信号可视为短路。试计算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Book Antiqua" panose="02040602050305030304" pitchFamily="18" charset="0"/>
              </a:rPr>
              <a:t>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000" i="1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i="1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751388" y="2281238"/>
          <a:ext cx="415607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90" name="图片" r:id="rId3" imgW="2063158" imgH="1734779" progId="Word.Picture.8">
                  <p:embed/>
                </p:oleObj>
              </mc:Choice>
              <mc:Fallback>
                <p:oleObj name="图片" r:id="rId3" imgW="2063158" imgH="17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281238"/>
                        <a:ext cx="4156075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468313" y="2205038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1042988" y="224086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①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由直流通路求静态工作点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1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446882"/>
              </p:ext>
            </p:extLst>
          </p:nvPr>
        </p:nvGraphicFramePr>
        <p:xfrm>
          <a:off x="1727200" y="2780928"/>
          <a:ext cx="2246313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91" name="图片" r:id="rId5" imgW="1123642" imgH="1732336" progId="Word.Picture.8">
                  <p:embed/>
                </p:oleObj>
              </mc:Choice>
              <mc:Fallback>
                <p:oleObj name="图片" r:id="rId5" imgW="1123642" imgH="17323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780928"/>
                        <a:ext cx="2246313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3" grpId="0"/>
      <p:bldP spid="10311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3238" y="692150"/>
            <a:ext cx="8208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5.4.1 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已知图示基极分压式射极偏置共射极放大电路中，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=56k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b2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=20k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=2k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=3.3k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=6.2k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si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=500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=80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ce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=100k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BEQ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=0.7V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。设电容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</a:rPr>
              <a:t>b1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</a:rPr>
              <a:t>b2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对交流信号可视为短路。试计算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Book Antiqua" panose="02040602050305030304" pitchFamily="18" charset="0"/>
              </a:rPr>
              <a:t>v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000" i="1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i="1">
                <a:latin typeface="Book Antiqua" panose="0204060205030503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68313" y="2250703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042988" y="22685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/>
              </a:rPr>
              <a:t>①</a:t>
            </a:r>
            <a:r>
              <a:rPr lang="zh-CN" altLang="en-US" sz="2400">
                <a:solidFill>
                  <a:srgbClr val="0000FF"/>
                </a:solidFill>
                <a:latin typeface="楷体_GB2312"/>
              </a:rPr>
              <a:t>由直流通路求静态工作点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08025" y="2778125"/>
          <a:ext cx="2640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8" name="公式" r:id="rId3" imgW="1320227" imgH="444307" progId="Equation.3">
                  <p:embed/>
                </p:oleObj>
              </mc:Choice>
              <mc:Fallback>
                <p:oleObj name="公式" r:id="rId3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778125"/>
                        <a:ext cx="26400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606425" y="3752850"/>
          <a:ext cx="2994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9" name="公式" r:id="rId5" imgW="1498600" imgH="457200" progId="Equation.3">
                  <p:embed/>
                </p:oleObj>
              </mc:Choice>
              <mc:Fallback>
                <p:oleObj name="公式" r:id="rId5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752850"/>
                        <a:ext cx="29940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06425" y="4783138"/>
          <a:ext cx="6142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60" name="公式" r:id="rId7" imgW="3073400" imgH="241300" progId="Equation.3">
                  <p:embed/>
                </p:oleObj>
              </mc:Choice>
              <mc:Fallback>
                <p:oleObj name="公式" r:id="rId7" imgW="307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783138"/>
                        <a:ext cx="6142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08025" y="5332413"/>
          <a:ext cx="12160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61" name="公式" r:id="rId9" imgW="609336" imgH="431613" progId="Equation.3">
                  <p:embed/>
                </p:oleObj>
              </mc:Choice>
              <mc:Fallback>
                <p:oleObj name="公式" r:id="rId9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5332413"/>
                        <a:ext cx="12160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6516688" y="2024063"/>
          <a:ext cx="2246312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62" name="图片" r:id="rId11" imgW="1123642" imgH="1732336" progId="Word.Picture.8">
                  <p:embed/>
                </p:oleObj>
              </mc:Choice>
              <mc:Fallback>
                <p:oleObj name="图片" r:id="rId11" imgW="1123642" imgH="17323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024063"/>
                        <a:ext cx="2246312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203" name="Rectangle 11"/>
          <p:cNvSpPr>
            <a:spLocks noChangeArrowheads="1"/>
          </p:cNvSpPr>
          <p:nvPr/>
        </p:nvSpPr>
        <p:spPr bwMode="auto">
          <a:xfrm>
            <a:off x="2700338" y="5475288"/>
            <a:ext cx="33115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求得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1.76 mA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3934396" y="3022502"/>
            <a:ext cx="2348101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与用</a:t>
            </a:r>
            <a:r>
              <a:rPr lang="zh-CN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戴</a:t>
            </a:r>
            <a:r>
              <a:rPr lang="zh-CN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维宁</a:t>
            </a:r>
            <a:r>
              <a:rPr lang="zh-CN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等效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电路方法求得结果存在误差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3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033219" name="Text Box 3"/>
          <p:cNvSpPr txBox="1">
            <a:spLocks noChangeArrowheads="1"/>
          </p:cNvSpPr>
          <p:nvPr/>
        </p:nvSpPr>
        <p:spPr bwMode="auto">
          <a:xfrm>
            <a:off x="588963" y="1187450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楷体_GB2312"/>
              </a:rPr>
              <a:t>画小信号等效电路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4895850" y="733425"/>
          <a:ext cx="415607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8" name="图片" r:id="rId4" imgW="2063158" imgH="1734779" progId="Word.Picture.8">
                  <p:embed/>
                </p:oleObj>
              </mc:Choice>
              <mc:Fallback>
                <p:oleObj name="图片" r:id="rId4" imgW="2063158" imgH="17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733425"/>
                        <a:ext cx="4156075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223" name="Picture 3" descr="Tu5-4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08163"/>
            <a:ext cx="4678363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224" name="Text Box 8"/>
          <p:cNvSpPr txBox="1">
            <a:spLocks noChangeArrowheads="1"/>
          </p:cNvSpPr>
          <p:nvPr/>
        </p:nvSpPr>
        <p:spPr bwMode="auto">
          <a:xfrm>
            <a:off x="588963" y="4319588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楷体_GB2312"/>
              </a:rPr>
              <a:t>参数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be</a:t>
            </a:r>
          </a:p>
        </p:txBody>
      </p:sp>
      <p:graphicFrame>
        <p:nvGraphicFramePr>
          <p:cNvPr id="1033225" name="Object 9"/>
          <p:cNvGraphicFramePr>
            <a:graphicFrameLocks noChangeAspect="1"/>
          </p:cNvGraphicFramePr>
          <p:nvPr/>
        </p:nvGraphicFramePr>
        <p:xfrm>
          <a:off x="512763" y="4776788"/>
          <a:ext cx="811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9" name="公式" r:id="rId7" imgW="4051300" imgH="457200" progId="Equation.3">
                  <p:embed/>
                </p:oleObj>
              </mc:Choice>
              <mc:Fallback>
                <p:oleObj name="公式" r:id="rId7" imgW="405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776788"/>
                        <a:ext cx="81184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3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autoUpdateAnimBg="0"/>
      <p:bldP spid="10332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88963" y="1258888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电压增益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Book Antiqua" panose="02040602050305030304" pitchFamily="18" charset="0"/>
              </a:rPr>
              <a:t>v</a:t>
            </a:r>
          </a:p>
        </p:txBody>
      </p:sp>
      <p:pic>
        <p:nvPicPr>
          <p:cNvPr id="51206" name="Picture 3" descr="Tu5-4-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873125"/>
            <a:ext cx="46783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4247" name="Object 7"/>
          <p:cNvGraphicFramePr>
            <a:graphicFrameLocks noChangeAspect="1"/>
          </p:cNvGraphicFramePr>
          <p:nvPr/>
        </p:nvGraphicFramePr>
        <p:xfrm>
          <a:off x="985838" y="1844675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8" name="公式" r:id="rId4" imgW="1231366" imgH="228501" progId="Equation.3">
                  <p:embed/>
                </p:oleObj>
              </mc:Choice>
              <mc:Fallback>
                <p:oleObj name="公式" r:id="rId4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844675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8" name="Object 8"/>
          <p:cNvGraphicFramePr>
            <a:graphicFrameLocks noChangeAspect="1"/>
          </p:cNvGraphicFramePr>
          <p:nvPr/>
        </p:nvGraphicFramePr>
        <p:xfrm>
          <a:off x="995363" y="2420938"/>
          <a:ext cx="2792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9" name="公式" r:id="rId6" imgW="1397000" imgH="457200" progId="Equation.3">
                  <p:embed/>
                </p:oleObj>
              </mc:Choice>
              <mc:Fallback>
                <p:oleObj name="公式" r:id="rId6" imgW="139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420938"/>
                        <a:ext cx="2792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9" name="Object 9"/>
          <p:cNvGraphicFramePr>
            <a:graphicFrameLocks noChangeAspect="1"/>
          </p:cNvGraphicFramePr>
          <p:nvPr/>
        </p:nvGraphicFramePr>
        <p:xfrm>
          <a:off x="995363" y="3805238"/>
          <a:ext cx="32527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0" name="公式" r:id="rId8" imgW="1612900" imgH="444500" progId="Equation.3">
                  <p:embed/>
                </p:oleObj>
              </mc:Choice>
              <mc:Fallback>
                <p:oleObj name="公式" r:id="rId8" imgW="1612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05238"/>
                        <a:ext cx="32527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0" name="Object 10"/>
          <p:cNvGraphicFramePr>
            <a:graphicFrameLocks noChangeAspect="1"/>
          </p:cNvGraphicFramePr>
          <p:nvPr/>
        </p:nvGraphicFramePr>
        <p:xfrm>
          <a:off x="4273550" y="3465513"/>
          <a:ext cx="37544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1" name="公式" r:id="rId10" imgW="1854200" imgH="596900" progId="Equation.3">
                  <p:embed/>
                </p:oleObj>
              </mc:Choice>
              <mc:Fallback>
                <p:oleObj name="公式" r:id="rId10" imgW="1854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3465513"/>
                        <a:ext cx="37544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88963" y="1304925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30" name="Picture 3" descr="Tu5-4-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701675"/>
            <a:ext cx="46783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5271" name="Object 7"/>
          <p:cNvGraphicFramePr>
            <a:graphicFrameLocks noChangeAspect="1"/>
          </p:cNvGraphicFramePr>
          <p:nvPr/>
        </p:nvGraphicFramePr>
        <p:xfrm>
          <a:off x="708025" y="1917700"/>
          <a:ext cx="38639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2" name="公式" r:id="rId4" imgW="1943100" imgH="685800" progId="Equation.3">
                  <p:embed/>
                </p:oleObj>
              </mc:Choice>
              <mc:Fallback>
                <p:oleObj name="公式" r:id="rId4" imgW="1943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917700"/>
                        <a:ext cx="3863975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2" name="Object 8"/>
          <p:cNvGraphicFramePr>
            <a:graphicFrameLocks noChangeAspect="1"/>
          </p:cNvGraphicFramePr>
          <p:nvPr/>
        </p:nvGraphicFramePr>
        <p:xfrm>
          <a:off x="719138" y="3502025"/>
          <a:ext cx="46720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3" name="公式" r:id="rId6" imgW="2349500" imgH="635000" progId="Equation.3">
                  <p:embed/>
                </p:oleObj>
              </mc:Choice>
              <mc:Fallback>
                <p:oleObj name="公式" r:id="rId6" imgW="2349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502025"/>
                        <a:ext cx="4672012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3" name="Object 9"/>
          <p:cNvGraphicFramePr>
            <a:graphicFrameLocks noChangeAspect="1"/>
          </p:cNvGraphicFramePr>
          <p:nvPr/>
        </p:nvGraphicFramePr>
        <p:xfrm>
          <a:off x="1209675" y="5205413"/>
          <a:ext cx="3702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4" name="公式" r:id="rId8" imgW="1816100" imgH="228600" progId="Equation.3">
                  <p:embed/>
                </p:oleObj>
              </mc:Choice>
              <mc:Fallback>
                <p:oleObj name="公式" r:id="rId8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5205413"/>
                        <a:ext cx="3702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4" name="Object 10"/>
          <p:cNvGraphicFramePr>
            <a:graphicFrameLocks noChangeAspect="1"/>
          </p:cNvGraphicFramePr>
          <p:nvPr/>
        </p:nvGraphicFramePr>
        <p:xfrm>
          <a:off x="4910138" y="5233988"/>
          <a:ext cx="14255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5" name="公式" r:id="rId10" imgW="698197" imgH="177723" progId="Equation.3">
                  <p:embed/>
                </p:oleObj>
              </mc:Choice>
              <mc:Fallback>
                <p:oleObj name="公式" r:id="rId10" imgW="69819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5233988"/>
                        <a:ext cx="14255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88963" y="1304925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4" name="Picture 3" descr="Tu5-4-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701675"/>
            <a:ext cx="46783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6295" name="Object 7"/>
          <p:cNvGraphicFramePr>
            <a:graphicFrameLocks noChangeAspect="1"/>
          </p:cNvGraphicFramePr>
          <p:nvPr/>
        </p:nvGraphicFramePr>
        <p:xfrm>
          <a:off x="5343525" y="3230563"/>
          <a:ext cx="3081338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10" name="图片" r:id="rId5" imgW="1716009" imgH="1513788" progId="Word.Picture.8">
                  <p:embed/>
                </p:oleObj>
              </mc:Choice>
              <mc:Fallback>
                <p:oleObj name="图片" r:id="rId5" imgW="1716009" imgH="15137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3230563"/>
                        <a:ext cx="3081338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34950" y="1881188"/>
          <a:ext cx="406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11" name="公式" r:id="rId7" imgW="1993900" imgH="228600" progId="Equation.3">
                  <p:embed/>
                </p:oleObj>
              </mc:Choice>
              <mc:Fallback>
                <p:oleObj name="公式" r:id="rId7" imgW="199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881188"/>
                        <a:ext cx="4062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468313" y="2349500"/>
            <a:ext cx="36957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式中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是发射极支路电阻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折算到基极支路时的等效电阻。</a:t>
            </a:r>
            <a:endParaRPr kumimoji="1"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1036298" name="Text Box 10"/>
          <p:cNvSpPr txBox="1">
            <a:spLocks noChangeArrowheads="1"/>
          </p:cNvSpPr>
          <p:nvPr/>
        </p:nvSpPr>
        <p:spPr bwMode="auto">
          <a:xfrm>
            <a:off x="468313" y="3975100"/>
            <a:ext cx="45720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发射极支路电阻折算到基极支路需要将电阻扩大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倍；反之，基极支路电阻折算到发射极支路需要将电阻缩小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6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6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7" grpId="0" autoUpdateAnimBg="0"/>
      <p:bldP spid="103629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3" descr="Tu5-4-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701675"/>
            <a:ext cx="46783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88963" y="1243013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源</a:t>
            </a:r>
            <a:r>
              <a:rPr lang="zh-CN" altLang="zh-CN" sz="2400">
                <a:latin typeface="Times New Roman" panose="02020603050405020304" pitchFamily="18" charset="0"/>
              </a:rPr>
              <a:t>电压增益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7320" name="Object 8"/>
          <p:cNvGraphicFramePr>
            <a:graphicFrameLocks noChangeAspect="1"/>
          </p:cNvGraphicFramePr>
          <p:nvPr/>
        </p:nvGraphicFramePr>
        <p:xfrm>
          <a:off x="811213" y="1879600"/>
          <a:ext cx="36988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4" name="公式" r:id="rId4" imgW="1828800" imgH="1333500" progId="Equation.3">
                  <p:embed/>
                </p:oleObj>
              </mc:Choice>
              <mc:Fallback>
                <p:oleObj name="公式" r:id="rId4" imgW="18288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879600"/>
                        <a:ext cx="36988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7323" name="Object 11"/>
          <p:cNvGraphicFramePr>
            <a:graphicFrameLocks noChangeAspect="1"/>
          </p:cNvGraphicFramePr>
          <p:nvPr/>
        </p:nvGraphicFramePr>
        <p:xfrm>
          <a:off x="1238250" y="4711700"/>
          <a:ext cx="10652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5" name="公式" r:id="rId6" imgW="520248" imgH="177646" progId="Equation.3">
                  <p:embed/>
                </p:oleObj>
              </mc:Choice>
              <mc:Fallback>
                <p:oleObj name="公式" r:id="rId6" imgW="520248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711700"/>
                        <a:ext cx="10652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3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908050"/>
            <a:ext cx="63849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4"/>
          <p:cNvSpPr>
            <a:spLocks noChangeArrowheads="1"/>
          </p:cNvSpPr>
          <p:nvPr/>
        </p:nvSpPr>
        <p:spPr bwMode="auto">
          <a:xfrm>
            <a:off x="503238" y="749647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结构示意图</a:t>
            </a:r>
          </a:p>
        </p:txBody>
      </p:sp>
      <p:sp>
        <p:nvSpPr>
          <p:cNvPr id="8196" name="Rectangle 55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5.1.1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的结构简介</a:t>
            </a:r>
          </a:p>
        </p:txBody>
      </p:sp>
      <p:sp>
        <p:nvSpPr>
          <p:cNvPr id="8197" name="Rectangle 57"/>
          <p:cNvSpPr>
            <a:spLocks noChangeArrowheads="1"/>
          </p:cNvSpPr>
          <p:nvPr/>
        </p:nvSpPr>
        <p:spPr bwMode="auto">
          <a:xfrm>
            <a:off x="3030538" y="3717925"/>
            <a:ext cx="489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集成电路中典型</a:t>
            </a:r>
            <a:r>
              <a:rPr kumimoji="1" lang="en-US" altLang="zh-CN" sz="2000">
                <a:latin typeface="Times New Roman" panose="02020603050405020304" pitchFamily="18" charset="0"/>
              </a:rPr>
              <a:t>NPN</a:t>
            </a:r>
            <a:r>
              <a:rPr kumimoji="1" lang="zh-CN" altLang="en-US" sz="2000">
                <a:latin typeface="Times New Roman" panose="02020603050405020304" pitchFamily="18" charset="0"/>
              </a:rPr>
              <a:t>型</a:t>
            </a:r>
            <a:r>
              <a:rPr kumimoji="1" lang="en-US" altLang="zh-CN" sz="2000">
                <a:latin typeface="Times New Roman" panose="02020603050405020304" pitchFamily="18" charset="0"/>
              </a:rPr>
              <a:t>BJT</a:t>
            </a:r>
            <a:r>
              <a:rPr kumimoji="1" lang="zh-CN" altLang="en-US" sz="2000">
                <a:latin typeface="Times New Roman" panose="02020603050405020304" pitchFamily="18" charset="0"/>
              </a:rPr>
              <a:t>的截面图</a:t>
            </a:r>
          </a:p>
        </p:txBody>
      </p:sp>
      <p:sp>
        <p:nvSpPr>
          <p:cNvPr id="882746" name="Rectangle 58"/>
          <p:cNvSpPr>
            <a:spLocks noChangeArrowheads="1"/>
          </p:cNvSpPr>
          <p:nvPr/>
        </p:nvSpPr>
        <p:spPr bwMode="auto">
          <a:xfrm>
            <a:off x="358775" y="3717925"/>
            <a:ext cx="2870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CC"/>
                </a:solidFill>
              </a:rPr>
              <a:t>  </a:t>
            </a:r>
            <a:r>
              <a:rPr lang="zh-CN" altLang="en-US" sz="2600">
                <a:solidFill>
                  <a:srgbClr val="0000CC"/>
                </a:solidFill>
                <a:ea typeface="黑体" panose="02010609060101010101" pitchFamily="49" charset="-122"/>
              </a:rPr>
              <a:t>结构特点：</a:t>
            </a:r>
            <a:endParaRPr lang="zh-CN" altLang="en-US" sz="2600">
              <a:solidFill>
                <a:srgbClr val="0000CC"/>
              </a:solidFill>
            </a:endParaRPr>
          </a:p>
        </p:txBody>
      </p:sp>
      <p:sp>
        <p:nvSpPr>
          <p:cNvPr id="882747" name="Rectangle 59"/>
          <p:cNvSpPr>
            <a:spLocks noChangeArrowheads="1"/>
          </p:cNvSpPr>
          <p:nvPr/>
        </p:nvSpPr>
        <p:spPr bwMode="auto">
          <a:xfrm>
            <a:off x="587375" y="4243388"/>
            <a:ext cx="524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• </a:t>
            </a:r>
            <a:r>
              <a:rPr lang="zh-CN" altLang="en-US" sz="2400"/>
              <a:t>发射区的掺杂浓度最高；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882748" name="Rectangle 60"/>
          <p:cNvSpPr>
            <a:spLocks noChangeArrowheads="1"/>
          </p:cNvSpPr>
          <p:nvPr/>
        </p:nvSpPr>
        <p:spPr bwMode="auto">
          <a:xfrm>
            <a:off x="587375" y="4732338"/>
            <a:ext cx="78724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• </a:t>
            </a:r>
            <a:r>
              <a:rPr lang="zh-CN" altLang="en-US" sz="2400"/>
              <a:t>集电区掺杂浓度最低，且面积大；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882749" name="Rectangle 61"/>
          <p:cNvSpPr>
            <a:spLocks noChangeArrowheads="1"/>
          </p:cNvSpPr>
          <p:nvPr/>
        </p:nvSpPr>
        <p:spPr bwMode="auto">
          <a:xfrm>
            <a:off x="587375" y="5193196"/>
            <a:ext cx="7872413" cy="93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• </a:t>
            </a:r>
            <a:r>
              <a:rPr lang="zh-CN" altLang="en-US" sz="2400" dirty="0"/>
              <a:t>基区很薄，一般在几个微米至几十个微米，且掺杂浓度低于发射区。</a:t>
            </a:r>
            <a:endParaRPr lang="zh-CN" altLang="en-US" sz="2400" dirty="0">
              <a:solidFill>
                <a:srgbClr val="FF5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6" grpId="0"/>
      <p:bldP spid="882747" grpId="0" autoUpdateAnimBg="0"/>
      <p:bldP spid="882748" grpId="0" autoUpdateAnimBg="0"/>
      <p:bldP spid="88274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88963" y="1243013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输出电阻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</a:p>
        </p:txBody>
      </p:sp>
      <p:pic>
        <p:nvPicPr>
          <p:cNvPr id="55302" name="Picture 1" descr="C:\Users\yingfeng\Documents\electronics\Tu5-4-3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728663"/>
            <a:ext cx="4189412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43" name="Text Box 7"/>
          <p:cNvSpPr txBox="1">
            <a:spLocks noChangeArrowheads="1"/>
          </p:cNvSpPr>
          <p:nvPr/>
        </p:nvSpPr>
        <p:spPr bwMode="auto">
          <a:xfrm>
            <a:off x="588963" y="1773238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基极回路根据KVL得：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38344" name="Object 8"/>
          <p:cNvGraphicFramePr>
            <a:graphicFrameLocks noChangeAspect="1"/>
          </p:cNvGraphicFramePr>
          <p:nvPr/>
        </p:nvGraphicFramePr>
        <p:xfrm>
          <a:off x="877888" y="2336800"/>
          <a:ext cx="3478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98" name="公式" r:id="rId5" imgW="1739900" imgH="228600" progId="Equation.3">
                  <p:embed/>
                </p:oleObj>
              </mc:Choice>
              <mc:Fallback>
                <p:oleObj name="公式" r:id="rId5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336800"/>
                        <a:ext cx="3478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5" name="Text Box 9"/>
          <p:cNvSpPr txBox="1">
            <a:spLocks noChangeArrowheads="1"/>
          </p:cNvSpPr>
          <p:nvPr/>
        </p:nvSpPr>
        <p:spPr bwMode="auto">
          <a:xfrm>
            <a:off x="539750" y="3500438"/>
            <a:ext cx="398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集电极回路根据KVL得：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38346" name="Object 10"/>
          <p:cNvGraphicFramePr>
            <a:graphicFrameLocks noChangeAspect="1"/>
          </p:cNvGraphicFramePr>
          <p:nvPr/>
        </p:nvGraphicFramePr>
        <p:xfrm>
          <a:off x="877888" y="4040188"/>
          <a:ext cx="4010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99" name="公式" r:id="rId7" imgW="2006600" imgH="228600" progId="Equation.3">
                  <p:embed/>
                </p:oleObj>
              </mc:Choice>
              <mc:Fallback>
                <p:oleObj name="公式" r:id="rId7" imgW="200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040188"/>
                        <a:ext cx="4010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7" name="Object 11"/>
          <p:cNvGraphicFramePr>
            <a:graphicFrameLocks noChangeAspect="1"/>
          </p:cNvGraphicFramePr>
          <p:nvPr/>
        </p:nvGraphicFramePr>
        <p:xfrm>
          <a:off x="1352550" y="29400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0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940050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8" name="Object 12"/>
          <p:cNvGraphicFramePr>
            <a:graphicFrameLocks noChangeAspect="1"/>
          </p:cNvGraphicFramePr>
          <p:nvPr/>
        </p:nvGraphicFramePr>
        <p:xfrm>
          <a:off x="3294063" y="294005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1" name="公式" r:id="rId11" imgW="927100" imgH="228600" progId="Equation.3">
                  <p:embed/>
                </p:oleObj>
              </mc:Choice>
              <mc:Fallback>
                <p:oleObj name="公式" r:id="rId11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294005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9" name="Rectangle 13"/>
          <p:cNvSpPr>
            <a:spLocks noChangeArrowheads="1"/>
          </p:cNvSpPr>
          <p:nvPr/>
        </p:nvSpPr>
        <p:spPr bwMode="auto">
          <a:xfrm>
            <a:off x="547688" y="2913063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038350" name="Object 14"/>
          <p:cNvGraphicFramePr>
            <a:graphicFrameLocks noChangeAspect="1"/>
          </p:cNvGraphicFramePr>
          <p:nvPr/>
        </p:nvGraphicFramePr>
        <p:xfrm>
          <a:off x="1365250" y="4473575"/>
          <a:ext cx="52117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2" name="公式" r:id="rId13" imgW="2628900" imgH="482600" progId="Equation.3">
                  <p:embed/>
                </p:oleObj>
              </mc:Choice>
              <mc:Fallback>
                <p:oleObj name="公式" r:id="rId13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473575"/>
                        <a:ext cx="52117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51" name="Text Box 15"/>
          <p:cNvSpPr txBox="1">
            <a:spLocks noChangeArrowheads="1"/>
          </p:cNvSpPr>
          <p:nvPr/>
        </p:nvSpPr>
        <p:spPr bwMode="auto">
          <a:xfrm>
            <a:off x="663575" y="4719638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得</a:t>
            </a:r>
          </a:p>
        </p:txBody>
      </p:sp>
      <p:sp>
        <p:nvSpPr>
          <p:cNvPr id="1038352" name="Text Box 16"/>
          <p:cNvSpPr txBox="1">
            <a:spLocks noChangeArrowheads="1"/>
          </p:cNvSpPr>
          <p:nvPr/>
        </p:nvSpPr>
        <p:spPr bwMode="auto">
          <a:xfrm>
            <a:off x="663575" y="5594350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038353" name="Object 17"/>
          <p:cNvGraphicFramePr>
            <a:graphicFrameLocks noChangeAspect="1"/>
          </p:cNvGraphicFramePr>
          <p:nvPr/>
        </p:nvGraphicFramePr>
        <p:xfrm>
          <a:off x="1757363" y="5449888"/>
          <a:ext cx="39528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3" name="公式" r:id="rId15" imgW="1993900" imgH="482600" progId="Equation.3">
                  <p:embed/>
                </p:oleObj>
              </mc:Choice>
              <mc:Fallback>
                <p:oleObj name="公式" r:id="rId15" imgW="1993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449888"/>
                        <a:ext cx="39528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8355" name="Object 19"/>
          <p:cNvGraphicFramePr>
            <a:graphicFrameLocks noChangeAspect="1"/>
          </p:cNvGraphicFramePr>
          <p:nvPr/>
        </p:nvGraphicFramePr>
        <p:xfrm>
          <a:off x="6577013" y="5711825"/>
          <a:ext cx="1425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4" name="公式" r:id="rId17" imgW="698500" imgH="228600" progId="Equation.3">
                  <p:embed/>
                </p:oleObj>
              </mc:Choice>
              <mc:Fallback>
                <p:oleObj name="公式" r:id="rId17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5711825"/>
                        <a:ext cx="1425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8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38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38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38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3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3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3" grpId="0" autoUpdateAnimBg="0"/>
      <p:bldP spid="1038345" grpId="0" autoUpdateAnimBg="0"/>
      <p:bldP spid="1038349" grpId="0"/>
      <p:bldP spid="1038351" grpId="0" autoUpdateAnimBg="0"/>
      <p:bldP spid="103835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88963" y="1243013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输出电阻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</a:p>
        </p:txBody>
      </p:sp>
      <p:pic>
        <p:nvPicPr>
          <p:cNvPr id="56326" name="Picture 1" descr="C:\Users\yingfeng\Documents\electronics\Tu5-4-3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728663"/>
            <a:ext cx="4189412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367" name="Text Box 7"/>
          <p:cNvSpPr txBox="1">
            <a:spLocks noChangeArrowheads="1"/>
          </p:cNvSpPr>
          <p:nvPr/>
        </p:nvSpPr>
        <p:spPr bwMode="auto">
          <a:xfrm>
            <a:off x="663575" y="328453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通常</a:t>
            </a:r>
          </a:p>
        </p:txBody>
      </p:sp>
      <p:sp>
        <p:nvSpPr>
          <p:cNvPr id="1039368" name="Text Box 8"/>
          <p:cNvSpPr txBox="1">
            <a:spLocks noChangeArrowheads="1"/>
          </p:cNvSpPr>
          <p:nvPr/>
        </p:nvSpPr>
        <p:spPr bwMode="auto">
          <a:xfrm>
            <a:off x="684213" y="4087813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所以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174750" y="1901825"/>
          <a:ext cx="22685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0" name="公式" r:id="rId5" imgW="1129810" imgH="444307" progId="Equation.3">
                  <p:embed/>
                </p:oleObj>
              </mc:Choice>
              <mc:Fallback>
                <p:oleObj name="公式" r:id="rId5" imgW="11298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901825"/>
                        <a:ext cx="226853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9372" name="Object 12"/>
          <p:cNvGraphicFramePr>
            <a:graphicFrameLocks noChangeAspect="1"/>
          </p:cNvGraphicFramePr>
          <p:nvPr/>
        </p:nvGraphicFramePr>
        <p:xfrm>
          <a:off x="1568450" y="3319463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1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319463"/>
                        <a:ext cx="120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9374" name="Object 14"/>
          <p:cNvGraphicFramePr>
            <a:graphicFrameLocks noChangeAspect="1"/>
          </p:cNvGraphicFramePr>
          <p:nvPr/>
        </p:nvGraphicFramePr>
        <p:xfrm>
          <a:off x="1855788" y="4087813"/>
          <a:ext cx="106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2" name="公式" r:id="rId9" imgW="520700" imgH="228600" progId="Equation.3">
                  <p:embed/>
                </p:oleObj>
              </mc:Choice>
              <mc:Fallback>
                <p:oleObj name="公式" r:id="rId9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087813"/>
                        <a:ext cx="1060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75" name="Text Box 15"/>
          <p:cNvSpPr txBox="1">
            <a:spLocks noChangeArrowheads="1"/>
          </p:cNvSpPr>
          <p:nvPr/>
        </p:nvSpPr>
        <p:spPr bwMode="auto">
          <a:xfrm>
            <a:off x="2878138" y="40767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3.3 k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42988" y="73904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动态指标分析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9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39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39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7" grpId="0" autoUpdateAnimBg="0"/>
      <p:bldP spid="1039368" grpId="0" autoUpdateAnimBg="0"/>
      <p:bldP spid="103937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042988" y="73025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/>
              </a:rPr>
              <a:t>③</a:t>
            </a:r>
            <a:r>
              <a:rPr lang="zh-CN" altLang="en-US" sz="2400">
                <a:solidFill>
                  <a:srgbClr val="0000FF"/>
                </a:solidFill>
                <a:latin typeface="楷体_GB2312"/>
              </a:rPr>
              <a:t>讨论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040389" name="Text Box 5"/>
          <p:cNvSpPr txBox="1">
            <a:spLocks noChangeArrowheads="1"/>
          </p:cNvSpPr>
          <p:nvPr/>
        </p:nvSpPr>
        <p:spPr bwMode="auto">
          <a:xfrm>
            <a:off x="576263" y="1125538"/>
            <a:ext cx="80994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放大电路的电压增益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很小，只有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倍，其原因是发射极接入了电阻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。在两端并联一个大电容可以消除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的影响。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2672"/>
              </p:ext>
            </p:extLst>
          </p:nvPr>
        </p:nvGraphicFramePr>
        <p:xfrm>
          <a:off x="717550" y="2600908"/>
          <a:ext cx="3506788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06" name="图片" r:id="rId4" imgW="2063158" imgH="1734779" progId="Word.Picture.8">
                  <p:embed/>
                </p:oleObj>
              </mc:Choice>
              <mc:Fallback>
                <p:oleObj name="图片" r:id="rId4" imgW="2063158" imgH="17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600908"/>
                        <a:ext cx="3506788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16403"/>
              </p:ext>
            </p:extLst>
          </p:nvPr>
        </p:nvGraphicFramePr>
        <p:xfrm>
          <a:off x="4821238" y="2600908"/>
          <a:ext cx="3495675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07" name="图片" r:id="rId6" imgW="2057189" imgH="1732336" progId="Word.Picture.8">
                  <p:embed/>
                </p:oleObj>
              </mc:Choice>
              <mc:Fallback>
                <p:oleObj name="图片" r:id="rId6" imgW="2057189" imgH="17323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2600908"/>
                        <a:ext cx="3495675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3133102" y="5440598"/>
            <a:ext cx="2182471" cy="442674"/>
          </a:xfrm>
          <a:prstGeom prst="wedgeRoundRectCallout">
            <a:avLst>
              <a:gd name="adj1" fmla="val -53836"/>
              <a:gd name="adj2" fmla="val -148332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稳定静态工作点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0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9" grpId="0" autoUpdateAnimBg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42988" y="73025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/>
              </a:rPr>
              <a:t>③</a:t>
            </a:r>
            <a:r>
              <a:rPr lang="zh-CN" altLang="en-US" sz="2400">
                <a:solidFill>
                  <a:srgbClr val="0000FF"/>
                </a:solidFill>
                <a:latin typeface="楷体_GB2312"/>
              </a:rPr>
              <a:t>讨论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68313" y="702531"/>
            <a:ext cx="900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6263" y="1125538"/>
            <a:ext cx="80994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小信号等效电路</a:t>
            </a:r>
            <a:endParaRPr lang="zh-CN" alt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374" name="Picture 6" descr="Tu5-4-4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800100"/>
            <a:ext cx="39370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416" name="Text Box 8"/>
          <p:cNvSpPr txBox="1">
            <a:spLocks noChangeArrowheads="1"/>
          </p:cNvSpPr>
          <p:nvPr/>
        </p:nvSpPr>
        <p:spPr bwMode="auto">
          <a:xfrm>
            <a:off x="588963" y="1808163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电压增益</a:t>
            </a:r>
            <a:r>
              <a:rPr lang="zh-CN" altLang="en-US" sz="2400">
                <a:latin typeface="Times New Roman" panose="02020603050405020304" pitchFamily="18" charset="0"/>
              </a:rPr>
              <a:t>变为</a:t>
            </a:r>
            <a:endParaRPr lang="zh-CN" altLang="en-US" sz="2400" i="1" baseline="-25000">
              <a:latin typeface="Book Antiqua" panose="02040602050305030304" pitchFamily="18" charset="0"/>
            </a:endParaRP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1418" name="Object 10"/>
          <p:cNvGraphicFramePr>
            <a:graphicFrameLocks noChangeAspect="1"/>
          </p:cNvGraphicFramePr>
          <p:nvPr/>
        </p:nvGraphicFramePr>
        <p:xfrm>
          <a:off x="941388" y="2373313"/>
          <a:ext cx="3598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6" name="公式" r:id="rId5" imgW="1777229" imgH="444307" progId="Equation.3">
                  <p:embed/>
                </p:oleObj>
              </mc:Choice>
              <mc:Fallback>
                <p:oleObj name="公式" r:id="rId5" imgW="17772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373313"/>
                        <a:ext cx="3598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1420" name="Object 12"/>
          <p:cNvGraphicFramePr>
            <a:graphicFrameLocks noChangeAspect="1"/>
          </p:cNvGraphicFramePr>
          <p:nvPr/>
        </p:nvGraphicFramePr>
        <p:xfrm>
          <a:off x="1368425" y="3397250"/>
          <a:ext cx="1384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7" name="公式" r:id="rId7" imgW="672516" imgH="177646" progId="Equation.3">
                  <p:embed/>
                </p:oleObj>
              </mc:Choice>
              <mc:Fallback>
                <p:oleObj name="公式" r:id="rId7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397250"/>
                        <a:ext cx="1384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21" name="Text Box 13"/>
          <p:cNvSpPr txBox="1">
            <a:spLocks noChangeArrowheads="1"/>
          </p:cNvSpPr>
          <p:nvPr/>
        </p:nvSpPr>
        <p:spPr bwMode="auto">
          <a:xfrm>
            <a:off x="600075" y="3943350"/>
            <a:ext cx="398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输入电阻变为</a:t>
            </a:r>
            <a:endParaRPr lang="zh-CN" altLang="en-US" sz="2400" i="1" baseline="-25000">
              <a:latin typeface="Book Antiqua" panose="02040602050305030304" pitchFamily="18" charset="0"/>
            </a:endParaRP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1423" name="Object 15"/>
          <p:cNvGraphicFramePr>
            <a:graphicFrameLocks noChangeAspect="1"/>
          </p:cNvGraphicFramePr>
          <p:nvPr/>
        </p:nvGraphicFramePr>
        <p:xfrm>
          <a:off x="1017588" y="4400550"/>
          <a:ext cx="299878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8" name="公式" r:id="rId9" imgW="1497950" imgH="634725" progId="Equation.3">
                  <p:embed/>
                </p:oleObj>
              </mc:Choice>
              <mc:Fallback>
                <p:oleObj name="公式" r:id="rId9" imgW="1497950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400550"/>
                        <a:ext cx="299878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"/>
          <p:cNvGraphicFramePr>
            <a:graphicFrameLocks noChangeAspect="1"/>
          </p:cNvGraphicFramePr>
          <p:nvPr/>
        </p:nvGraphicFramePr>
        <p:xfrm>
          <a:off x="4572000" y="2997200"/>
          <a:ext cx="3698875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29" name="图片" r:id="rId11" imgW="2057189" imgH="1732336" progId="Word.Picture.8">
                  <p:embed/>
                </p:oleObj>
              </mc:Choice>
              <mc:Fallback>
                <p:oleObj name="图片" r:id="rId11" imgW="2057189" imgH="17323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3698875" cy="31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42988" y="77788"/>
            <a:ext cx="7489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1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41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6" grpId="0" autoUpdateAnimBg="0"/>
      <p:bldP spid="104142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341438"/>
            <a:ext cx="68754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基本</a:t>
            </a:r>
            <a:r>
              <a:rPr lang="zh-CN" altLang="en-US" sz="3200" dirty="0">
                <a:latin typeface="Times New Roman" panose="02020603050405020304" pitchFamily="18" charset="0"/>
              </a:rPr>
              <a:t>共射极放大电路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5.2.2  BJT</a:t>
            </a:r>
            <a:r>
              <a:rPr lang="zh-CN" altLang="en-US" sz="3200" dirty="0">
                <a:latin typeface="Times New Roman" panose="02020603050405020304" pitchFamily="18" charset="0"/>
              </a:rPr>
              <a:t>放大电路的图解分析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5.2.3  BJT</a:t>
            </a:r>
            <a:r>
              <a:rPr lang="zh-CN" altLang="en-US" sz="3200" dirty="0">
                <a:latin typeface="Times New Roman" panose="02020603050405020304" pitchFamily="18" charset="0"/>
              </a:rPr>
              <a:t>的小信号模型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5.2.4  </a:t>
            </a:r>
            <a:r>
              <a:rPr lang="zh-CN" altLang="en-US" sz="3200" dirty="0">
                <a:latin typeface="Times New Roman" panose="02020603050405020304" pitchFamily="18" charset="0"/>
              </a:rPr>
              <a:t>共射极放大电路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46583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5.2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  <p:pic>
        <p:nvPicPr>
          <p:cNvPr id="60420" name="Picture 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92150"/>
            <a:ext cx="370681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485" name="Picture 5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3392488"/>
            <a:ext cx="187801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4487" name="Object 7"/>
          <p:cNvGraphicFramePr>
            <a:graphicFrameLocks noChangeAspect="1"/>
          </p:cNvGraphicFramePr>
          <p:nvPr/>
        </p:nvGraphicFramePr>
        <p:xfrm>
          <a:off x="1190625" y="2295525"/>
          <a:ext cx="269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2" name="公式" r:id="rId5" imgW="1346200" imgH="457200" progId="Equation.3">
                  <p:embed/>
                </p:oleObj>
              </mc:Choice>
              <mc:Fallback>
                <p:oleObj name="公式" r:id="rId5" imgW="134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295525"/>
                        <a:ext cx="269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4489" name="Object 9"/>
          <p:cNvGraphicFramePr>
            <a:graphicFrameLocks noChangeAspect="1"/>
          </p:cNvGraphicFramePr>
          <p:nvPr/>
        </p:nvGraphicFramePr>
        <p:xfrm>
          <a:off x="1190625" y="3402013"/>
          <a:ext cx="2208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3" name="公式" r:id="rId7" imgW="1104900" imgH="241300" progId="Equation.3">
                  <p:embed/>
                </p:oleObj>
              </mc:Choice>
              <mc:Fallback>
                <p:oleObj name="公式" r:id="rId7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402013"/>
                        <a:ext cx="2208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0" name="Object 10"/>
          <p:cNvGraphicFramePr>
            <a:graphicFrameLocks noChangeAspect="1"/>
          </p:cNvGraphicFramePr>
          <p:nvPr/>
        </p:nvGraphicFramePr>
        <p:xfrm>
          <a:off x="1190625" y="4067175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4" name="公式" r:id="rId9" imgW="1218671" imgH="241195" progId="Equation.3">
                  <p:embed/>
                </p:oleObj>
              </mc:Choice>
              <mc:Fallback>
                <p:oleObj name="公式" r:id="rId9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067175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491" name="Rectangle 11"/>
          <p:cNvSpPr>
            <a:spLocks noChangeArrowheads="1"/>
          </p:cNvSpPr>
          <p:nvPr/>
        </p:nvSpPr>
        <p:spPr bwMode="auto">
          <a:xfrm>
            <a:off x="827088" y="1497013"/>
            <a:ext cx="305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由直流通路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9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92150"/>
            <a:ext cx="370681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509" name="Picture 5" descr="未标题-3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3465513"/>
            <a:ext cx="309086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510" name="Picture 13" descr="Tu5-5-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3576637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5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93414"/>
              </p:ext>
            </p:extLst>
          </p:nvPr>
        </p:nvGraphicFramePr>
        <p:xfrm>
          <a:off x="669925" y="1359297"/>
          <a:ext cx="34337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0" name="公式" r:id="rId6" imgW="1714500" imgH="457200" progId="Equation.3">
                  <p:embed/>
                </p:oleObj>
              </mc:Choice>
              <mc:Fallback>
                <p:oleObj name="公式" r:id="rId6" imgW="1714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359297"/>
                        <a:ext cx="34337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512" name="Rectangle 8"/>
          <p:cNvSpPr>
            <a:spLocks noChangeArrowheads="1"/>
          </p:cNvSpPr>
          <p:nvPr/>
        </p:nvSpPr>
        <p:spPr bwMode="auto">
          <a:xfrm>
            <a:off x="5976938" y="5840413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楷体_GB2312"/>
              </a:rPr>
              <a:t>交流通路</a:t>
            </a:r>
          </a:p>
        </p:txBody>
      </p:sp>
      <p:sp>
        <p:nvSpPr>
          <p:cNvPr id="1045513" name="Rectangle 9"/>
          <p:cNvSpPr>
            <a:spLocks noChangeArrowheads="1"/>
          </p:cNvSpPr>
          <p:nvPr/>
        </p:nvSpPr>
        <p:spPr bwMode="auto">
          <a:xfrm>
            <a:off x="1042988" y="5084763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楷体_GB2312"/>
              </a:rPr>
              <a:t>小信号等效电路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04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12" grpId="0"/>
      <p:bldP spid="10455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71363"/>
              </p:ext>
            </p:extLst>
          </p:nvPr>
        </p:nvGraphicFramePr>
        <p:xfrm>
          <a:off x="1227138" y="2131219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0" name="公式" r:id="rId3" imgW="1040948" imgH="228501" progId="Equation.3">
                  <p:embed/>
                </p:oleObj>
              </mc:Choice>
              <mc:Fallback>
                <p:oleObj name="公式" r:id="rId3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131219"/>
                        <a:ext cx="208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8" name="Picture 13" descr="Tu5-5-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71525"/>
            <a:ext cx="35766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535" name="Rectangle 7"/>
          <p:cNvSpPr>
            <a:spLocks noChangeArrowheads="1"/>
          </p:cNvSpPr>
          <p:nvPr/>
        </p:nvSpPr>
        <p:spPr bwMode="auto">
          <a:xfrm>
            <a:off x="539750" y="1434534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楷体_GB2312"/>
              </a:rPr>
              <a:t>由</a:t>
            </a:r>
          </a:p>
        </p:txBody>
      </p:sp>
      <p:sp>
        <p:nvSpPr>
          <p:cNvPr id="1046536" name="Rectangle 8"/>
          <p:cNvSpPr>
            <a:spLocks noChangeArrowheads="1"/>
          </p:cNvSpPr>
          <p:nvPr/>
        </p:nvSpPr>
        <p:spPr bwMode="auto">
          <a:xfrm>
            <a:off x="454025" y="3871342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得电压增益</a:t>
            </a:r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6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43469"/>
              </p:ext>
            </p:extLst>
          </p:nvPr>
        </p:nvGraphicFramePr>
        <p:xfrm>
          <a:off x="2368550" y="3681028"/>
          <a:ext cx="36560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1" name="Equation" r:id="rId6" imgW="1828800" imgH="444500" progId="Equation.DSMT4">
                  <p:embed/>
                </p:oleObj>
              </mc:Choice>
              <mc:Fallback>
                <p:oleObj name="Equation" r:id="rId6" imgW="1828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681028"/>
                        <a:ext cx="36560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6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623772"/>
              </p:ext>
            </p:extLst>
          </p:nvPr>
        </p:nvGraphicFramePr>
        <p:xfrm>
          <a:off x="6024563" y="3681028"/>
          <a:ext cx="218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2" name="公式" r:id="rId8" imgW="1091726" imgH="444307" progId="Equation.3">
                  <p:embed/>
                </p:oleObj>
              </mc:Choice>
              <mc:Fallback>
                <p:oleObj name="公式" r:id="rId8" imgW="109172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3681028"/>
                        <a:ext cx="218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6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64629"/>
              </p:ext>
            </p:extLst>
          </p:nvPr>
        </p:nvGraphicFramePr>
        <p:xfrm>
          <a:off x="1567753" y="2879157"/>
          <a:ext cx="1722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3" name="公式" r:id="rId10" imgW="850900" imgH="228600" progId="Equation.3">
                  <p:embed/>
                </p:oleObj>
              </mc:Choice>
              <mc:Fallback>
                <p:oleObj name="公式" r:id="rId10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753" y="2879157"/>
                        <a:ext cx="1722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43" name="Rectangle 15"/>
          <p:cNvSpPr>
            <a:spLocks noChangeArrowheads="1"/>
          </p:cNvSpPr>
          <p:nvPr/>
        </p:nvSpPr>
        <p:spPr bwMode="auto">
          <a:xfrm>
            <a:off x="732728" y="2834707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其中</a:t>
            </a:r>
          </a:p>
        </p:txBody>
      </p:sp>
      <p:sp>
        <p:nvSpPr>
          <p:cNvPr id="1046544" name="Rectangle 16"/>
          <p:cNvSpPr>
            <a:spLocks noChangeArrowheads="1"/>
          </p:cNvSpPr>
          <p:nvPr/>
        </p:nvSpPr>
        <p:spPr bwMode="auto">
          <a:xfrm>
            <a:off x="719138" y="486916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通常有</a:t>
            </a:r>
          </a:p>
        </p:txBody>
      </p:sp>
      <p:sp>
        <p:nvSpPr>
          <p:cNvPr id="62479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6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90875"/>
              </p:ext>
            </p:extLst>
          </p:nvPr>
        </p:nvGraphicFramePr>
        <p:xfrm>
          <a:off x="1981200" y="4883447"/>
          <a:ext cx="2039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4" name="公式" r:id="rId12" imgW="1028700" imgH="228600" progId="Equation.3">
                  <p:embed/>
                </p:oleObj>
              </mc:Choice>
              <mc:Fallback>
                <p:oleObj name="公式" r:id="rId1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3447"/>
                        <a:ext cx="20399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47" name="Rectangle 19"/>
          <p:cNvSpPr>
            <a:spLocks noChangeArrowheads="1"/>
          </p:cNvSpPr>
          <p:nvPr/>
        </p:nvSpPr>
        <p:spPr bwMode="auto">
          <a:xfrm>
            <a:off x="4381500" y="4883447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所以</a:t>
            </a:r>
          </a:p>
        </p:txBody>
      </p:sp>
      <p:graphicFrame>
        <p:nvGraphicFramePr>
          <p:cNvPr id="1046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64204"/>
              </p:ext>
            </p:extLst>
          </p:nvPr>
        </p:nvGraphicFramePr>
        <p:xfrm>
          <a:off x="5256213" y="4905164"/>
          <a:ext cx="863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5" name="公式" r:id="rId14" imgW="431613" imgH="228501" progId="Equation.3">
                  <p:embed/>
                </p:oleObj>
              </mc:Choice>
              <mc:Fallback>
                <p:oleObj name="公式" r:id="rId14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905164"/>
                        <a:ext cx="863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114372"/>
              </p:ext>
            </p:extLst>
          </p:nvPr>
        </p:nvGraphicFramePr>
        <p:xfrm>
          <a:off x="6696075" y="4906752"/>
          <a:ext cx="14716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6" name="公式" r:id="rId16" imgW="736600" imgH="228600" progId="Equation.3">
                  <p:embed/>
                </p:oleObj>
              </mc:Choice>
              <mc:Fallback>
                <p:oleObj name="公式" r:id="rId16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906752"/>
                        <a:ext cx="14716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51" name="Text Box 23"/>
          <p:cNvSpPr txBox="1">
            <a:spLocks noChangeArrowheads="1"/>
          </p:cNvSpPr>
          <p:nvPr/>
        </p:nvSpPr>
        <p:spPr bwMode="auto">
          <a:xfrm>
            <a:off x="3790950" y="56467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电压跟随器</a:t>
            </a:r>
            <a:endParaRPr kumimoji="1" lang="zh-CN" altLang="en-US" sz="2400">
              <a:latin typeface="楷体_GB2312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10238"/>
              </p:ext>
            </p:extLst>
          </p:nvPr>
        </p:nvGraphicFramePr>
        <p:xfrm>
          <a:off x="1227138" y="1473994"/>
          <a:ext cx="279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7" name="Equation" r:id="rId18" imgW="1397000" imgH="228600" progId="Equation.DSMT4">
                  <p:embed/>
                </p:oleObj>
              </mc:Choice>
              <mc:Fallback>
                <p:oleObj name="Equation" r:id="rId18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473994"/>
                        <a:ext cx="279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4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4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4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4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04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04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4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04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4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04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5" grpId="0"/>
      <p:bldP spid="1046536" grpId="0"/>
      <p:bldP spid="1046543" grpId="0"/>
      <p:bldP spid="1046544" grpId="0"/>
      <p:bldP spid="1046547" grpId="0"/>
      <p:bldP spid="104655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13" descr="Tu5-5-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71525"/>
            <a:ext cx="35766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54025" y="1376363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输入电阻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7559" name="Object 7"/>
          <p:cNvGraphicFramePr>
            <a:graphicFrameLocks noChangeAspect="1"/>
          </p:cNvGraphicFramePr>
          <p:nvPr/>
        </p:nvGraphicFramePr>
        <p:xfrm>
          <a:off x="771525" y="1989138"/>
          <a:ext cx="390842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4" name="公式" r:id="rId4" imgW="1955800" imgH="863600" progId="Equation.3">
                  <p:embed/>
                </p:oleObj>
              </mc:Choice>
              <mc:Fallback>
                <p:oleObj name="公式" r:id="rId4" imgW="1955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989138"/>
                        <a:ext cx="3908425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60" name="Text Box 8"/>
          <p:cNvSpPr txBox="1">
            <a:spLocks noChangeArrowheads="1"/>
          </p:cNvSpPr>
          <p:nvPr/>
        </p:nvSpPr>
        <p:spPr bwMode="auto">
          <a:xfrm>
            <a:off x="1150938" y="52657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楷体_GB2312"/>
              </a:rPr>
              <a:t>输入电阻大</a:t>
            </a: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454025" y="4005263"/>
            <a:ext cx="8294688" cy="1122362"/>
            <a:chOff x="286" y="2523"/>
            <a:chExt cx="5225" cy="707"/>
          </a:xfrm>
        </p:grpSpPr>
        <p:grpSp>
          <p:nvGrpSpPr>
            <p:cNvPr id="63499" name="Group 10"/>
            <p:cNvGrpSpPr>
              <a:grpSpLocks/>
            </p:cNvGrpSpPr>
            <p:nvPr/>
          </p:nvGrpSpPr>
          <p:grpSpPr bwMode="auto">
            <a:xfrm>
              <a:off x="725" y="2523"/>
              <a:ext cx="4786" cy="385"/>
              <a:chOff x="385" y="2523"/>
              <a:chExt cx="4786" cy="385"/>
            </a:xfrm>
          </p:grpSpPr>
          <p:sp>
            <p:nvSpPr>
              <p:cNvPr id="63501" name="Text Box 11"/>
              <p:cNvSpPr txBox="1">
                <a:spLocks noChangeArrowheads="1"/>
              </p:cNvSpPr>
              <p:nvPr/>
            </p:nvSpPr>
            <p:spPr bwMode="auto">
              <a:xfrm>
                <a:off x="1134" y="2523"/>
                <a:ext cx="2381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是发射极支路等效电阻</a:t>
                </a:r>
                <a:endParaRPr kumimoji="1"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502" name="Object 12"/>
              <p:cNvGraphicFramePr>
                <a:graphicFrameLocks noChangeAspect="1"/>
              </p:cNvGraphicFramePr>
              <p:nvPr/>
            </p:nvGraphicFramePr>
            <p:xfrm>
              <a:off x="385" y="2591"/>
              <a:ext cx="81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675" name="公式" r:id="rId6" imgW="634449" imgH="215713" progId="Equation.3">
                      <p:embed/>
                    </p:oleObj>
                  </mc:Choice>
                  <mc:Fallback>
                    <p:oleObj name="公式" r:id="rId6" imgW="634449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2591"/>
                            <a:ext cx="81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03" name="Text Box 13"/>
              <p:cNvSpPr txBox="1">
                <a:spLocks noChangeArrowheads="1"/>
              </p:cNvSpPr>
              <p:nvPr/>
            </p:nvSpPr>
            <p:spPr bwMode="auto">
              <a:xfrm>
                <a:off x="3402" y="2528"/>
                <a:ext cx="1769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折算到基极支路时</a:t>
                </a:r>
                <a:endParaRPr kumimoji="1"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504" name="Object 14"/>
              <p:cNvGraphicFramePr>
                <a:graphicFrameLocks noChangeAspect="1"/>
              </p:cNvGraphicFramePr>
              <p:nvPr/>
            </p:nvGraphicFramePr>
            <p:xfrm>
              <a:off x="3152" y="2614"/>
              <a:ext cx="27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676" name="公式" r:id="rId8" imgW="215619" imgH="215619" progId="Equation.3">
                      <p:embed/>
                    </p:oleObj>
                  </mc:Choice>
                  <mc:Fallback>
                    <p:oleObj name="公式" r:id="rId8" imgW="21561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614"/>
                            <a:ext cx="27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500" name="Text Box 15"/>
            <p:cNvSpPr txBox="1">
              <a:spLocks noChangeArrowheads="1"/>
            </p:cNvSpPr>
            <p:nvPr/>
          </p:nvSpPr>
          <p:spPr bwMode="auto">
            <a:xfrm>
              <a:off x="286" y="2850"/>
              <a:ext cx="2223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的等效电阻。</a:t>
              </a:r>
              <a:endParaRPr kumimoji="1" lang="zh-CN" altLang="en-US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6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649288" y="1316038"/>
            <a:ext cx="244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输出电阻</a:t>
            </a:r>
          </a:p>
        </p:txBody>
      </p:sp>
      <p:pic>
        <p:nvPicPr>
          <p:cNvPr id="64516" name="Picture 14" descr="Tu5-5-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801688"/>
            <a:ext cx="35083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8582" name="Object 6"/>
          <p:cNvGraphicFramePr>
            <a:graphicFrameLocks noChangeAspect="1"/>
          </p:cNvGraphicFramePr>
          <p:nvPr/>
        </p:nvGraphicFramePr>
        <p:xfrm>
          <a:off x="1763713" y="1665288"/>
          <a:ext cx="20701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2" name="公式" r:id="rId4" imgW="1028700" imgH="508000" progId="Equation.3">
                  <p:embed/>
                </p:oleObj>
              </mc:Choice>
              <mc:Fallback>
                <p:oleObj name="公式" r:id="rId4" imgW="1028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65288"/>
                        <a:ext cx="20701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3" name="Object 7"/>
          <p:cNvGraphicFramePr>
            <a:graphicFrameLocks noChangeAspect="1"/>
          </p:cNvGraphicFramePr>
          <p:nvPr/>
        </p:nvGraphicFramePr>
        <p:xfrm>
          <a:off x="954088" y="2852738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3" name="公式" r:id="rId6" imgW="1054100" imgH="241300" progId="Equation.3">
                  <p:embed/>
                </p:oleObj>
              </mc:Choice>
              <mc:Fallback>
                <p:oleObj name="公式" r:id="rId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52738"/>
                        <a:ext cx="210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4" name="Object 8"/>
          <p:cNvGraphicFramePr>
            <a:graphicFrameLocks noChangeAspect="1"/>
          </p:cNvGraphicFramePr>
          <p:nvPr/>
        </p:nvGraphicFramePr>
        <p:xfrm>
          <a:off x="1208088" y="3354388"/>
          <a:ext cx="4037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4" name="公式" r:id="rId8" imgW="2019300" imgH="444500" progId="Equation.3">
                  <p:embed/>
                </p:oleObj>
              </mc:Choice>
              <mc:Fallback>
                <p:oleObj name="公式" r:id="rId8" imgW="2019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354388"/>
                        <a:ext cx="4037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5" name="Object 9"/>
          <p:cNvGraphicFramePr>
            <a:graphicFrameLocks noChangeAspect="1"/>
          </p:cNvGraphicFramePr>
          <p:nvPr/>
        </p:nvGraphicFramePr>
        <p:xfrm>
          <a:off x="6864350" y="3567113"/>
          <a:ext cx="1728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5" name="公式" r:id="rId10" imgW="863225" imgH="228501" progId="Equation.3">
                  <p:embed/>
                </p:oleObj>
              </mc:Choice>
              <mc:Fallback>
                <p:oleObj name="公式" r:id="rId10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3567113"/>
                        <a:ext cx="1728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6" name="Rectangle 10"/>
          <p:cNvSpPr>
            <a:spLocks noChangeArrowheads="1"/>
          </p:cNvSpPr>
          <p:nvPr/>
        </p:nvSpPr>
        <p:spPr bwMode="auto">
          <a:xfrm>
            <a:off x="6042025" y="3519488"/>
            <a:ext cx="146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其中</a:t>
            </a:r>
          </a:p>
        </p:txBody>
      </p:sp>
      <p:sp>
        <p:nvSpPr>
          <p:cNvPr id="1048587" name="Rectangle 11"/>
          <p:cNvSpPr>
            <a:spLocks noChangeArrowheads="1"/>
          </p:cNvSpPr>
          <p:nvPr/>
        </p:nvSpPr>
        <p:spPr bwMode="auto">
          <a:xfrm>
            <a:off x="792163" y="4708525"/>
            <a:ext cx="244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/>
              </a:rPr>
              <a:t>得</a:t>
            </a:r>
          </a:p>
        </p:txBody>
      </p:sp>
      <p:graphicFrame>
        <p:nvGraphicFramePr>
          <p:cNvPr id="1048588" name="Object 12"/>
          <p:cNvGraphicFramePr>
            <a:graphicFrameLocks noChangeAspect="1"/>
          </p:cNvGraphicFramePr>
          <p:nvPr/>
        </p:nvGraphicFramePr>
        <p:xfrm>
          <a:off x="1509713" y="4551363"/>
          <a:ext cx="233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6" name="公式" r:id="rId12" imgW="1167893" imgH="431613" progId="Equation.3">
                  <p:embed/>
                </p:oleObj>
              </mc:Choice>
              <mc:Fallback>
                <p:oleObj name="公式" r:id="rId12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551363"/>
                        <a:ext cx="2336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8589" name="Group 13"/>
          <p:cNvGrpSpPr>
            <a:grpSpLocks/>
          </p:cNvGrpSpPr>
          <p:nvPr/>
        </p:nvGrpSpPr>
        <p:grpSpPr bwMode="auto">
          <a:xfrm>
            <a:off x="4211638" y="4479925"/>
            <a:ext cx="4500562" cy="1041400"/>
            <a:chOff x="2653" y="2954"/>
            <a:chExt cx="2835" cy="656"/>
          </a:xfrm>
        </p:grpSpPr>
        <p:sp>
          <p:nvSpPr>
            <p:cNvPr id="64527" name="Rectangle 14"/>
            <p:cNvSpPr>
              <a:spLocks noChangeArrowheads="1"/>
            </p:cNvSpPr>
            <p:nvPr/>
          </p:nvSpPr>
          <p:spPr bwMode="auto">
            <a:xfrm>
              <a:off x="2653" y="2954"/>
              <a:ext cx="2835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908050" indent="-436563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304925" indent="-395288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93863" indent="-3873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93913" indent="-398463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楷体_GB2312"/>
                </a:rPr>
                <a:t>后一部分是基极支路电阻 </a:t>
              </a:r>
              <a:br>
                <a:rPr lang="zh-CN" altLang="en-US" sz="2400">
                  <a:latin typeface="楷体_GB2312"/>
                </a:rPr>
              </a:br>
              <a:r>
                <a:rPr lang="zh-CN" altLang="en-US" sz="2400">
                  <a:latin typeface="楷体_GB2312"/>
                </a:rPr>
                <a:t>折合到射极支路时的等效电阻。</a:t>
              </a:r>
            </a:p>
          </p:txBody>
        </p:sp>
        <p:graphicFrame>
          <p:nvGraphicFramePr>
            <p:cNvPr id="64528" name="Object 15"/>
            <p:cNvGraphicFramePr>
              <a:graphicFrameLocks noChangeAspect="1"/>
            </p:cNvGraphicFramePr>
            <p:nvPr/>
          </p:nvGraphicFramePr>
          <p:xfrm>
            <a:off x="4848" y="3029"/>
            <a:ext cx="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7" name="公式" r:id="rId14" imgW="508000" imgH="228600" progId="Equation.3">
                    <p:embed/>
                  </p:oleObj>
                </mc:Choice>
                <mc:Fallback>
                  <p:oleObj name="公式" r:id="rId14" imgW="50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29"/>
                          <a:ext cx="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8592" name="Text Box 16"/>
          <p:cNvSpPr txBox="1">
            <a:spLocks noChangeArrowheads="1"/>
          </p:cNvSpPr>
          <p:nvPr/>
        </p:nvSpPr>
        <p:spPr bwMode="auto">
          <a:xfrm>
            <a:off x="1333500" y="55213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输出电阻小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/>
      <p:bldP spid="10485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5"/>
          <p:cNvSpPr>
            <a:spLocks noChangeArrowheads="1"/>
          </p:cNvSpPr>
          <p:nvPr/>
        </p:nvSpPr>
        <p:spPr bwMode="auto">
          <a:xfrm>
            <a:off x="1042988" y="1341438"/>
            <a:ext cx="68754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5.1.1 BJT</a:t>
            </a:r>
            <a:r>
              <a:rPr lang="zh-CN" altLang="en-US" sz="3200" dirty="0">
                <a:latin typeface="Times New Roman" panose="02020603050405020304" pitchFamily="18" charset="0"/>
              </a:rPr>
              <a:t>的结构简介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5.1.2 BJT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的工作原理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5.1.3 BJT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en-US" altLang="zh-CN" sz="3200" i="1" dirty="0">
                <a:latin typeface="Times New Roman" panose="02020603050405020304" pitchFamily="18" charset="0"/>
              </a:rPr>
              <a:t>V</a:t>
            </a:r>
            <a:r>
              <a:rPr lang="zh-CN" altLang="en-US" sz="3200" dirty="0">
                <a:latin typeface="Times New Roman" panose="02020603050405020304" pitchFamily="18" charset="0"/>
              </a:rPr>
              <a:t>特性曲线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5.1.4 BJT</a:t>
            </a:r>
            <a:r>
              <a:rPr lang="zh-CN" altLang="en-US" sz="3200" dirty="0">
                <a:latin typeface="Times New Roman" panose="02020603050405020304" pitchFamily="18" charset="0"/>
              </a:rPr>
              <a:t>的</a:t>
            </a:r>
            <a:r>
              <a:rPr lang="en-US" altLang="en-US" sz="3200" dirty="0" err="1">
                <a:latin typeface="Times New Roman" panose="02020603050405020304" pitchFamily="18" charset="0"/>
              </a:rPr>
              <a:t>主要参数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19" name="Rectangle 46"/>
          <p:cNvSpPr>
            <a:spLocks noChangeArrowheads="1"/>
          </p:cNvSpPr>
          <p:nvPr/>
        </p:nvSpPr>
        <p:spPr bwMode="auto">
          <a:xfrm>
            <a:off x="1547813" y="51346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5.1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双极结型三极管（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75510"/>
              </p:ext>
            </p:extLst>
          </p:nvPr>
        </p:nvGraphicFramePr>
        <p:xfrm>
          <a:off x="850900" y="2568736"/>
          <a:ext cx="2774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2" name="公式" r:id="rId3" imgW="1459866" imgH="444307" progId="Equation.3">
                  <p:embed/>
                </p:oleObj>
              </mc:Choice>
              <mc:Fallback>
                <p:oleObj name="公式" r:id="rId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568736"/>
                        <a:ext cx="2774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9603" name="Group 3"/>
          <p:cNvGrpSpPr>
            <a:grpSpLocks/>
          </p:cNvGrpSpPr>
          <p:nvPr/>
        </p:nvGrpSpPr>
        <p:grpSpPr bwMode="auto">
          <a:xfrm>
            <a:off x="685800" y="3495836"/>
            <a:ext cx="7696200" cy="2057400"/>
            <a:chOff x="432" y="1888"/>
            <a:chExt cx="4848" cy="1296"/>
          </a:xfrm>
        </p:grpSpPr>
        <p:sp>
          <p:nvSpPr>
            <p:cNvPr id="65544" name="AutoShape 4" descr="新闻纸"/>
            <p:cNvSpPr>
              <a:spLocks noChangeArrowheads="1"/>
            </p:cNvSpPr>
            <p:nvPr/>
          </p:nvSpPr>
          <p:spPr bwMode="auto">
            <a:xfrm>
              <a:off x="432" y="1888"/>
              <a:ext cx="4848" cy="1296"/>
            </a:xfrm>
            <a:prstGeom prst="roundRect">
              <a:avLst>
                <a:gd name="adj" fmla="val 16667"/>
              </a:avLst>
            </a:prstGeom>
            <a:solidFill>
              <a:srgbClr val="E9ED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65545" name="Group 5"/>
            <p:cNvGrpSpPr>
              <a:grpSpLocks/>
            </p:cNvGrpSpPr>
            <p:nvPr/>
          </p:nvGrpSpPr>
          <p:grpSpPr bwMode="auto">
            <a:xfrm>
              <a:off x="528" y="1936"/>
              <a:ext cx="2064" cy="289"/>
              <a:chOff x="288" y="2592"/>
              <a:chExt cx="2736" cy="289"/>
            </a:xfrm>
          </p:grpSpPr>
          <p:sp>
            <p:nvSpPr>
              <p:cNvPr id="65549" name="Text Box 6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27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FF0000"/>
                    </a:solidFill>
                    <a:latin typeface="楷体_GB2312"/>
                  </a:rPr>
                  <a:t>共集电极电路特点：</a:t>
                </a:r>
              </a:p>
            </p:txBody>
          </p:sp>
          <p:sp>
            <p:nvSpPr>
              <p:cNvPr id="65550" name="Line 7"/>
              <p:cNvSpPr>
                <a:spLocks noChangeShapeType="1"/>
              </p:cNvSpPr>
              <p:nvPr/>
            </p:nvSpPr>
            <p:spPr bwMode="auto">
              <a:xfrm>
                <a:off x="288" y="2880"/>
                <a:ext cx="2280" cy="1"/>
              </a:xfrm>
              <a:prstGeom prst="line">
                <a:avLst/>
              </a:prstGeom>
              <a:noFill/>
              <a:ln w="76200" cmpd="tri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6" name="Text Box 8"/>
            <p:cNvSpPr txBox="1">
              <a:spLocks noChangeArrowheads="1"/>
            </p:cNvSpPr>
            <p:nvPr/>
          </p:nvSpPr>
          <p:spPr bwMode="auto">
            <a:xfrm>
              <a:off x="768" y="2272"/>
              <a:ext cx="4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latin typeface="楷体_GB2312"/>
                </a:rPr>
                <a:t>◆ </a:t>
              </a:r>
              <a:r>
                <a:rPr kumimoji="1" lang="zh-CN" altLang="en-US" sz="2400">
                  <a:latin typeface="楷体_GB2312"/>
                </a:rPr>
                <a:t>电压增益小于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但接近于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楷体_GB2312"/>
                </a:rPr>
                <a:t>，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2400">
                  <a:latin typeface="楷体_GB2312"/>
                </a:rPr>
                <a:t>与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r>
                <a:rPr kumimoji="1" lang="zh-CN" altLang="en-US" sz="2400">
                  <a:latin typeface="楷体_GB2312"/>
                </a:rPr>
                <a:t>同相</a:t>
              </a:r>
            </a:p>
          </p:txBody>
        </p:sp>
        <p:sp>
          <p:nvSpPr>
            <p:cNvPr id="65547" name="Text Box 9"/>
            <p:cNvSpPr txBox="1">
              <a:spLocks noChangeArrowheads="1"/>
            </p:cNvSpPr>
            <p:nvPr/>
          </p:nvSpPr>
          <p:spPr bwMode="auto">
            <a:xfrm>
              <a:off x="768" y="2560"/>
              <a:ext cx="4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latin typeface="楷体_GB2312"/>
                </a:rPr>
                <a:t>◆ </a:t>
              </a:r>
              <a:r>
                <a:rPr kumimoji="1" lang="zh-CN" altLang="en-US" sz="2400">
                  <a:latin typeface="楷体_GB2312"/>
                </a:rPr>
                <a:t>输入电阻大，对电压信号源衰减小</a:t>
              </a:r>
            </a:p>
          </p:txBody>
        </p:sp>
        <p:sp>
          <p:nvSpPr>
            <p:cNvPr id="65548" name="Text Box 10"/>
            <p:cNvSpPr txBox="1">
              <a:spLocks noChangeArrowheads="1"/>
            </p:cNvSpPr>
            <p:nvPr/>
          </p:nvSpPr>
          <p:spPr bwMode="auto">
            <a:xfrm>
              <a:off x="768" y="2848"/>
              <a:ext cx="3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latin typeface="楷体_GB2312"/>
                </a:rPr>
                <a:t>◆ </a:t>
              </a:r>
              <a:r>
                <a:rPr kumimoji="1" lang="zh-CN" altLang="en-US" sz="2400">
                  <a:latin typeface="楷体_GB2312"/>
                </a:rPr>
                <a:t>输出电阻小，带电压负载能力强</a:t>
              </a:r>
            </a:p>
          </p:txBody>
        </p:sp>
      </p:grpSp>
      <p:graphicFrame>
        <p:nvGraphicFramePr>
          <p:cNvPr id="655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38737"/>
              </p:ext>
            </p:extLst>
          </p:nvPr>
        </p:nvGraphicFramePr>
        <p:xfrm>
          <a:off x="862013" y="1752761"/>
          <a:ext cx="36671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3" name="公式" r:id="rId5" imgW="1930400" imgH="444500" progId="Equation.3">
                  <p:embed/>
                </p:oleObj>
              </mc:Choice>
              <mc:Fallback>
                <p:oleObj name="公式" r:id="rId5" imgW="193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752761"/>
                        <a:ext cx="36671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86003"/>
              </p:ext>
            </p:extLst>
          </p:nvPr>
        </p:nvGraphicFramePr>
        <p:xfrm>
          <a:off x="862013" y="1298736"/>
          <a:ext cx="819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4" name="公式" r:id="rId7" imgW="431613" imgH="228501" progId="Equation.3">
                  <p:embed/>
                </p:oleObj>
              </mc:Choice>
              <mc:Fallback>
                <p:oleObj name="公式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298736"/>
                        <a:ext cx="819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2" name="Picture 14" descr="未标题-1 拷贝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92150"/>
            <a:ext cx="370681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</a:rPr>
              <a:t>1.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</a:t>
            </a:r>
            <a:r>
              <a:rPr lang="zh-CN" altLang="en-US" sz="2600" dirty="0">
                <a:solidFill>
                  <a:srgbClr val="CC0000"/>
                </a:solidFill>
              </a:rPr>
              <a:t>集电极放大电路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5.2.5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共集电极和共基极放大电路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3400" y="744538"/>
            <a:ext cx="634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 smtClean="0">
                <a:solidFill>
                  <a:srgbClr val="CC0000"/>
                </a:solidFill>
              </a:rPr>
              <a:t>2.  </a:t>
            </a:r>
            <a:r>
              <a:rPr lang="zh-CN" altLang="en-US" sz="2600" dirty="0" smtClean="0">
                <a:solidFill>
                  <a:srgbClr val="CC0000"/>
                </a:solidFill>
              </a:rPr>
              <a:t>共基极</a:t>
            </a:r>
            <a:r>
              <a:rPr lang="zh-CN" altLang="en-US" sz="2600" dirty="0">
                <a:solidFill>
                  <a:srgbClr val="CC0000"/>
                </a:solidFill>
              </a:rPr>
              <a:t>放大电路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76" y="908720"/>
            <a:ext cx="3658432" cy="3015027"/>
          </a:xfrm>
          <a:prstGeom prst="rect">
            <a:avLst/>
          </a:prstGeom>
        </p:spPr>
      </p:pic>
      <p:pic>
        <p:nvPicPr>
          <p:cNvPr id="5" name="BR660291.EPS" descr="id:2147511134;FounderCE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660" y="1268760"/>
            <a:ext cx="2236955" cy="2468880"/>
          </a:xfrm>
          <a:prstGeom prst="rect">
            <a:avLst/>
          </a:prstGeom>
        </p:spPr>
      </p:pic>
      <p:pic>
        <p:nvPicPr>
          <p:cNvPr id="6" name="BR660293.EPS" descr="id:2147511141;FounderC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83" y="3781008"/>
            <a:ext cx="4269105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对象 6"/>
          <p:cNvGraphicFramePr>
            <a:graphicFrameLocks noChangeAspect="1"/>
          </p:cNvGraphicFramePr>
          <p:nvPr/>
        </p:nvGraphicFramePr>
        <p:xfrm>
          <a:off x="673100" y="709613"/>
          <a:ext cx="24765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2" name="Picture" r:id="rId3" imgW="2063519" imgH="1769734" progId="Word.Picture.8">
                  <p:embed/>
                </p:oleObj>
              </mc:Choice>
              <mc:Fallback>
                <p:oleObj name="Picture" r:id="rId3" imgW="2063519" imgH="176973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709613"/>
                        <a:ext cx="24765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1" name="Text Box 3"/>
          <p:cNvSpPr txBox="1">
            <a:spLocks noChangeArrowheads="1"/>
          </p:cNvSpPr>
          <p:nvPr/>
        </p:nvSpPr>
        <p:spPr bwMode="auto">
          <a:xfrm>
            <a:off x="76200" y="3352800"/>
            <a:ext cx="161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电压增益：</a:t>
            </a:r>
          </a:p>
        </p:txBody>
      </p:sp>
      <p:graphicFrame>
        <p:nvGraphicFramePr>
          <p:cNvPr id="1056772" name="Object 4" descr="蓝色砂纸"/>
          <p:cNvGraphicFramePr>
            <a:graphicFrameLocks noChangeAspect="1"/>
          </p:cNvGraphicFramePr>
          <p:nvPr/>
        </p:nvGraphicFramePr>
        <p:xfrm>
          <a:off x="1684338" y="3346450"/>
          <a:ext cx="13350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3" name="公式" r:id="rId5" imgW="952087" imgH="444307" progId="Equation.3">
                  <p:embed/>
                </p:oleObj>
              </mc:Choice>
              <mc:Fallback>
                <p:oleObj name="公式" r:id="rId5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346450"/>
                        <a:ext cx="13350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Text Box 5"/>
          <p:cNvSpPr txBox="1">
            <a:spLocks noChangeArrowheads="1"/>
          </p:cNvSpPr>
          <p:nvPr/>
        </p:nvSpPr>
        <p:spPr bwMode="auto">
          <a:xfrm>
            <a:off x="76200" y="4038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输入电阻：</a:t>
            </a:r>
          </a:p>
        </p:txBody>
      </p:sp>
      <p:graphicFrame>
        <p:nvGraphicFramePr>
          <p:cNvPr id="1056774" name="Object 6" descr="蓝色砂纸"/>
          <p:cNvGraphicFramePr>
            <a:graphicFrameLocks noChangeAspect="1"/>
          </p:cNvGraphicFramePr>
          <p:nvPr/>
        </p:nvGraphicFramePr>
        <p:xfrm>
          <a:off x="1997075" y="4100513"/>
          <a:ext cx="6921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4" name="公式" r:id="rId8" imgW="495085" imgH="228501" progId="Equation.3">
                  <p:embed/>
                </p:oleObj>
              </mc:Choice>
              <mc:Fallback>
                <p:oleObj name="公式" r:id="rId8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100513"/>
                        <a:ext cx="6921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5" name="Text Box 7"/>
          <p:cNvSpPr txBox="1">
            <a:spLocks noChangeArrowheads="1"/>
          </p:cNvSpPr>
          <p:nvPr/>
        </p:nvSpPr>
        <p:spPr bwMode="auto">
          <a:xfrm>
            <a:off x="76200" y="46450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输出电阻：</a:t>
            </a:r>
          </a:p>
        </p:txBody>
      </p:sp>
      <p:graphicFrame>
        <p:nvGraphicFramePr>
          <p:cNvPr id="1056776" name="Object 8"/>
          <p:cNvGraphicFramePr>
            <a:graphicFrameLocks noChangeAspect="1"/>
          </p:cNvGraphicFramePr>
          <p:nvPr/>
        </p:nvGraphicFramePr>
        <p:xfrm>
          <a:off x="7189788" y="4725988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5" name="公式" r:id="rId10" imgW="190500" imgH="228600" progId="Equation.3">
                  <p:embed/>
                </p:oleObj>
              </mc:Choice>
              <mc:Fallback>
                <p:oleObj name="公式" r:id="rId10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725988"/>
                        <a:ext cx="266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7" name="Object 9"/>
          <p:cNvGraphicFramePr>
            <a:graphicFrameLocks noChangeAspect="1"/>
          </p:cNvGraphicFramePr>
          <p:nvPr/>
        </p:nvGraphicFramePr>
        <p:xfrm>
          <a:off x="3656013" y="3249613"/>
          <a:ext cx="2438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6" name="公式" r:id="rId12" imgW="1574800" imgH="444500" progId="Equation.3">
                  <p:embed/>
                </p:oleObj>
              </mc:Choice>
              <mc:Fallback>
                <p:oleObj name="公式" r:id="rId12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249613"/>
                        <a:ext cx="2438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8" name="Object 10"/>
          <p:cNvGraphicFramePr>
            <a:graphicFrameLocks noChangeAspect="1"/>
          </p:cNvGraphicFramePr>
          <p:nvPr/>
        </p:nvGraphicFramePr>
        <p:xfrm>
          <a:off x="3506788" y="4124325"/>
          <a:ext cx="23796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7" name="公式" r:id="rId14" imgW="1701800" imgH="228600" progId="Equation.3">
                  <p:embed/>
                </p:oleObj>
              </mc:Choice>
              <mc:Fallback>
                <p:oleObj name="公式" r:id="rId14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124325"/>
                        <a:ext cx="23796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9" name="Object 11"/>
          <p:cNvGraphicFramePr>
            <a:graphicFrameLocks noChangeAspect="1"/>
          </p:cNvGraphicFramePr>
          <p:nvPr/>
        </p:nvGraphicFramePr>
        <p:xfrm>
          <a:off x="3887788" y="4565650"/>
          <a:ext cx="1724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8" name="公式" r:id="rId16" imgW="1231366" imgH="431613" progId="Equation.3">
                  <p:embed/>
                </p:oleObj>
              </mc:Choice>
              <mc:Fallback>
                <p:oleObj name="公式" r:id="rId16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565650"/>
                        <a:ext cx="17240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0" name="Object 12"/>
          <p:cNvGraphicFramePr>
            <a:graphicFrameLocks noChangeAspect="1"/>
          </p:cNvGraphicFramePr>
          <p:nvPr/>
        </p:nvGraphicFramePr>
        <p:xfrm>
          <a:off x="6867525" y="3346450"/>
          <a:ext cx="11715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9" name="公式" r:id="rId18" imgW="837836" imgH="444307" progId="Equation.3">
                  <p:embed/>
                </p:oleObj>
              </mc:Choice>
              <mc:Fallback>
                <p:oleObj name="公式" r:id="rId18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3346450"/>
                        <a:ext cx="11715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1" name="Object 13"/>
          <p:cNvGraphicFramePr>
            <a:graphicFrameLocks noChangeAspect="1"/>
          </p:cNvGraphicFramePr>
          <p:nvPr/>
        </p:nvGraphicFramePr>
        <p:xfrm>
          <a:off x="6907213" y="3956050"/>
          <a:ext cx="941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90" name="公式" r:id="rId20" imgW="672808" imgH="431613" progId="Equation.3">
                  <p:embed/>
                </p:oleObj>
              </mc:Choice>
              <mc:Fallback>
                <p:oleObj name="公式" r:id="rId20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956050"/>
                        <a:ext cx="9413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2" name="Object 14"/>
          <p:cNvGraphicFramePr>
            <a:graphicFrameLocks noChangeAspect="1"/>
          </p:cNvGraphicFramePr>
          <p:nvPr/>
        </p:nvGraphicFramePr>
        <p:xfrm>
          <a:off x="2146300" y="4710113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91" name="公式" r:id="rId22" imgW="190500" imgH="228600" progId="Equation.3">
                  <p:embed/>
                </p:oleObj>
              </mc:Choice>
              <mc:Fallback>
                <p:oleObj name="公式" r:id="rId2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710113"/>
                        <a:ext cx="266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Text Box 15"/>
          <p:cNvSpPr txBox="1">
            <a:spLocks noChangeArrowheads="1"/>
          </p:cNvSpPr>
          <p:nvPr/>
        </p:nvSpPr>
        <p:spPr bwMode="auto">
          <a:xfrm>
            <a:off x="1190625" y="28178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共射极电路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3905250" y="2817813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共集电极电路</a:t>
            </a:r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6781800" y="2817813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共基极电路</a:t>
            </a:r>
          </a:p>
        </p:txBody>
      </p:sp>
      <p:pic>
        <p:nvPicPr>
          <p:cNvPr id="67603" name="Picture 23" descr="Tu5-5-10b.gi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838200"/>
            <a:ext cx="2187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4" name="Picture 24" descr="Tu5-5-10c.gif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52500"/>
            <a:ext cx="26130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6789" name="Text Box 21"/>
          <p:cNvSpPr txBox="1">
            <a:spLocks noChangeArrowheads="1"/>
          </p:cNvSpPr>
          <p:nvPr/>
        </p:nvSpPr>
        <p:spPr bwMode="auto">
          <a:xfrm>
            <a:off x="76200" y="51689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相位关系：</a:t>
            </a:r>
          </a:p>
        </p:txBody>
      </p:sp>
      <p:sp>
        <p:nvSpPr>
          <p:cNvPr id="1056790" name="Text Box 22"/>
          <p:cNvSpPr txBox="1">
            <a:spLocks noChangeArrowheads="1"/>
          </p:cNvSpPr>
          <p:nvPr/>
        </p:nvSpPr>
        <p:spPr bwMode="auto">
          <a:xfrm>
            <a:off x="1887538" y="51689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楷体_GB2312"/>
              </a:rPr>
              <a:t>反相</a:t>
            </a:r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4251325" y="5168900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楷体_GB2312"/>
              </a:rPr>
              <a:t>同相</a:t>
            </a:r>
          </a:p>
        </p:txBody>
      </p:sp>
      <p:sp>
        <p:nvSpPr>
          <p:cNvPr id="1056792" name="Text Box 24"/>
          <p:cNvSpPr txBox="1">
            <a:spLocks noChangeArrowheads="1"/>
          </p:cNvSpPr>
          <p:nvPr/>
        </p:nvSpPr>
        <p:spPr bwMode="auto">
          <a:xfrm>
            <a:off x="7007225" y="5168900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楷体_GB2312"/>
              </a:rPr>
              <a:t>同相</a:t>
            </a:r>
          </a:p>
        </p:txBody>
      </p:sp>
      <p:sp>
        <p:nvSpPr>
          <p:cNvPr id="1056793" name="Text Box 25"/>
          <p:cNvSpPr txBox="1">
            <a:spLocks noChangeArrowheads="1"/>
          </p:cNvSpPr>
          <p:nvPr/>
        </p:nvSpPr>
        <p:spPr bwMode="auto">
          <a:xfrm>
            <a:off x="584200" y="5618163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用途：</a:t>
            </a:r>
          </a:p>
        </p:txBody>
      </p:sp>
      <p:sp>
        <p:nvSpPr>
          <p:cNvPr id="1056794" name="Text Box 26"/>
          <p:cNvSpPr txBox="1">
            <a:spLocks noChangeArrowheads="1"/>
          </p:cNvSpPr>
          <p:nvPr/>
        </p:nvSpPr>
        <p:spPr bwMode="auto">
          <a:xfrm>
            <a:off x="1368425" y="5653088"/>
            <a:ext cx="225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多级放大电路的中间级</a:t>
            </a:r>
          </a:p>
        </p:txBody>
      </p:sp>
      <p:sp>
        <p:nvSpPr>
          <p:cNvPr id="1056795" name="Text Box 27"/>
          <p:cNvSpPr txBox="1">
            <a:spLocks noChangeArrowheads="1"/>
          </p:cNvSpPr>
          <p:nvPr/>
        </p:nvSpPr>
        <p:spPr bwMode="auto">
          <a:xfrm>
            <a:off x="3744913" y="5653088"/>
            <a:ext cx="255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输入级、中间级、输出级</a:t>
            </a:r>
          </a:p>
        </p:txBody>
      </p:sp>
      <p:sp>
        <p:nvSpPr>
          <p:cNvPr id="1056796" name="Text Box 28"/>
          <p:cNvSpPr txBox="1">
            <a:spLocks noChangeArrowheads="1"/>
          </p:cNvSpPr>
          <p:nvPr/>
        </p:nvSpPr>
        <p:spPr bwMode="auto">
          <a:xfrm>
            <a:off x="6500813" y="5653088"/>
            <a:ext cx="206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latin typeface="楷体_GB2312"/>
              </a:rPr>
              <a:t>高频或宽频带电路</a:t>
            </a:r>
          </a:p>
        </p:txBody>
      </p:sp>
      <p:sp>
        <p:nvSpPr>
          <p:cNvPr id="67613" name="Rectangle 7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7614" name="Rectangle 7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7615" name="Rectangle 7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3400" y="224644"/>
            <a:ext cx="6343650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 smtClean="0">
                <a:solidFill>
                  <a:srgbClr val="CC0000"/>
                </a:solidFill>
              </a:rPr>
              <a:t>3.  BJT</a:t>
            </a:r>
            <a:r>
              <a:rPr lang="zh-CN" altLang="en-US" sz="2600" dirty="0">
                <a:solidFill>
                  <a:srgbClr val="CC0000"/>
                </a:solidFill>
              </a:rPr>
              <a:t>放大电路三种组态的比较</a:t>
            </a: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7904163" y="2461431"/>
            <a:ext cx="67469" cy="674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5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5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5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5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0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5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05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05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05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05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5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105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05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/>
      <p:bldP spid="1056773" grpId="0"/>
      <p:bldP spid="1056775" grpId="0"/>
      <p:bldP spid="1056789" grpId="0"/>
      <p:bldP spid="1056790" grpId="0"/>
      <p:bldP spid="1056791" grpId="0"/>
      <p:bldP spid="1056792" grpId="0"/>
      <p:bldP spid="1056793" grpId="0"/>
      <p:bldP spid="1056794" grpId="0"/>
      <p:bldP spid="1056795" grpId="0"/>
      <p:bldP spid="105679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11188" y="79412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5  </a:t>
            </a:r>
            <a:r>
              <a:rPr lang="zh-CN" altLang="en-US" sz="3600" dirty="0">
                <a:solidFill>
                  <a:srgbClr val="000099"/>
                </a:solidFill>
              </a:rPr>
              <a:t>双极结型三极管及其放大电路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07604" y="1052736"/>
            <a:ext cx="73808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5.1 </a:t>
            </a:r>
            <a:r>
              <a:rPr lang="zh-CN" altLang="en-US" sz="2800" dirty="0">
                <a:latin typeface="Times New Roman" panose="02020603050405020304" pitchFamily="18" charset="0"/>
              </a:rPr>
              <a:t>双极结型三极管（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5.2 BJT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5.3  FET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及其基本放大电路性能的比较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*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5.4  </a:t>
            </a:r>
            <a:r>
              <a:rPr lang="zh-CN" altLang="en-US" sz="2800" dirty="0">
                <a:latin typeface="Times New Roman" panose="02020603050405020304" pitchFamily="18" charset="0"/>
              </a:rPr>
              <a:t>多级放大电路</a:t>
            </a:r>
          </a:p>
        </p:txBody>
      </p:sp>
    </p:spTree>
    <p:extLst>
      <p:ext uri="{BB962C8B-B14F-4D97-AF65-F5344CB8AC3E}">
        <p14:creationId xmlns:p14="http://schemas.microsoft.com/office/powerpoint/2010/main" val="38975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28638" y="1196752"/>
            <a:ext cx="814705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45000"/>
              </a:lnSpc>
              <a:spcBef>
                <a:spcPct val="20000"/>
              </a:spcBef>
              <a:defRPr/>
            </a:pPr>
            <a:r>
              <a:rPr lang="en-US" altLang="zh-CN" sz="2200" b="1" dirty="0">
                <a:ea typeface="楷体_GB2312" pitchFamily="49" charset="-122"/>
                <a:cs typeface="+mn-cs"/>
              </a:rPr>
              <a:t>FET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和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BJT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内部都含有两个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PN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结，外部都有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个电极。它们有如下的对应关系：</a:t>
            </a:r>
          </a:p>
          <a:p>
            <a:pPr>
              <a:lnSpc>
                <a:spcPct val="125000"/>
              </a:lnSpc>
              <a:spcBef>
                <a:spcPct val="10000"/>
              </a:spcBef>
              <a:defRPr/>
            </a:pPr>
            <a:r>
              <a:rPr lang="zh-CN" altLang="en-US" sz="2200" b="1" dirty="0">
                <a:ea typeface="楷体_GB2312" pitchFamily="49" charset="-122"/>
                <a:cs typeface="+mn-cs"/>
              </a:rPr>
              <a:t>                             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FET             BJT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200" b="1" dirty="0">
                <a:ea typeface="楷体_GB2312" pitchFamily="49" charset="-122"/>
                <a:cs typeface="+mn-cs"/>
              </a:rPr>
              <a:t>                        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栅极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g    </a:t>
            </a:r>
            <a:r>
              <a:rPr lang="en-US" altLang="zh-CN" sz="2200" b="1" dirty="0">
                <a:ea typeface="楷体_GB2312" pitchFamily="49" charset="-122"/>
                <a:cs typeface="+mn-cs"/>
                <a:sym typeface="Symbol" pitchFamily="18" charset="2"/>
              </a:rPr>
              <a:t>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基极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b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200" b="1" dirty="0">
                <a:ea typeface="楷体_GB2312" pitchFamily="49" charset="-122"/>
                <a:cs typeface="+mn-cs"/>
              </a:rPr>
              <a:t>                        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源极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s    </a:t>
            </a:r>
            <a:r>
              <a:rPr lang="en-US" altLang="zh-CN" sz="2200" b="1" dirty="0">
                <a:ea typeface="楷体_GB2312" pitchFamily="49" charset="-122"/>
                <a:cs typeface="+mn-cs"/>
                <a:sym typeface="Symbol" pitchFamily="18" charset="2"/>
              </a:rPr>
              <a:t> 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发射极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e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200" b="1" dirty="0">
                <a:ea typeface="楷体_GB2312" pitchFamily="49" charset="-122"/>
                <a:cs typeface="+mn-cs"/>
              </a:rPr>
              <a:t>                        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漏极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d    </a:t>
            </a:r>
            <a:r>
              <a:rPr lang="en-US" altLang="zh-CN" sz="2200" b="1" dirty="0">
                <a:ea typeface="楷体_GB2312" pitchFamily="49" charset="-122"/>
                <a:cs typeface="+mn-cs"/>
                <a:sym typeface="Symbol" pitchFamily="18" charset="2"/>
              </a:rPr>
              <a:t>   </a:t>
            </a:r>
            <a:r>
              <a:rPr lang="zh-CN" altLang="en-US" sz="2200" b="1" dirty="0">
                <a:ea typeface="楷体_GB2312" pitchFamily="49" charset="-122"/>
                <a:cs typeface="+mn-cs"/>
              </a:rPr>
              <a:t>集电极</a:t>
            </a:r>
            <a:r>
              <a:rPr lang="en-US" altLang="zh-CN" sz="2200" b="1" dirty="0">
                <a:ea typeface="楷体_GB2312" pitchFamily="49" charset="-122"/>
                <a:cs typeface="+mn-cs"/>
              </a:rPr>
              <a:t>c</a:t>
            </a: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200" b="1" dirty="0">
                <a:ea typeface="楷体_GB2312" pitchFamily="49" charset="-122"/>
                <a:cs typeface="+mn-cs"/>
              </a:rPr>
              <a:t>            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AutoNum type="arabicPeriod" startAt="2"/>
              <a:defRPr/>
            </a:pPr>
            <a:endParaRPr lang="en-US" altLang="zh-CN" sz="2200" b="1" dirty="0">
              <a:ea typeface="楷体_GB2312" pitchFamily="49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8638" y="102694"/>
            <a:ext cx="781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5.3 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FET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BJT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及其基本放大电路性能的比较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441325"/>
            <a:ext cx="85693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2400"/>
            <a:ext cx="7937500" cy="624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732240" y="2204864"/>
            <a:ext cx="2084388" cy="194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286000" indent="-4572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7432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2004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6576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41148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FontTx/>
              <a:buNone/>
            </a:pPr>
            <a:r>
              <a:rPr kumimoji="1" lang="en-US" altLang="zh-CN" sz="11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1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11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kumimoji="1" lang="en-US" altLang="zh-CN" sz="11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1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0</a:t>
            </a:r>
            <a:r>
              <a:rPr kumimoji="1" lang="en-US" altLang="zh-CN" sz="1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1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84368" y="1993268"/>
            <a:ext cx="423193" cy="190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286000" indent="-4572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7432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2004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6576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4114800" indent="-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FontTx/>
              <a:buNone/>
            </a:pPr>
            <a:r>
              <a:rPr kumimoji="1" lang="zh-CN" altLang="en-US" sz="1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硅管）</a:t>
            </a:r>
            <a:endParaRPr kumimoji="1" lang="en-US" altLang="zh-CN" sz="1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11188" y="79412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5  </a:t>
            </a:r>
            <a:r>
              <a:rPr lang="zh-CN" altLang="en-US" sz="3600">
                <a:solidFill>
                  <a:srgbClr val="000099"/>
                </a:solidFill>
              </a:rPr>
              <a:t>双极结型三极管及其放大电路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07604" y="1052736"/>
            <a:ext cx="73808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5.1 </a:t>
            </a:r>
            <a:r>
              <a:rPr lang="zh-CN" altLang="en-US" sz="2800" dirty="0">
                <a:latin typeface="Times New Roman" panose="02020603050405020304" pitchFamily="18" charset="0"/>
              </a:rPr>
              <a:t>双极结型三极管（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5.2 BJT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5.3  FET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BJT</a:t>
            </a:r>
            <a:r>
              <a:rPr lang="zh-CN" altLang="en-US" sz="2800" dirty="0">
                <a:latin typeface="Times New Roman" panose="02020603050405020304" pitchFamily="18" charset="0"/>
              </a:rPr>
              <a:t>及其基本放大电路性能的比较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5.4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多级放大电路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03238" y="780194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复合管的主要特性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5.4.2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共集放大电路</a:t>
            </a:r>
          </a:p>
        </p:txBody>
      </p:sp>
      <p:pic>
        <p:nvPicPr>
          <p:cNvPr id="72708" name="Picture 4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80194"/>
            <a:ext cx="36893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6192838" y="1407257"/>
            <a:ext cx="1511300" cy="1042987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7559675" y="1480282"/>
            <a:ext cx="215900" cy="1428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721600" y="1092932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复合管</a:t>
            </a:r>
          </a:p>
        </p:txBody>
      </p:sp>
      <p:grpSp>
        <p:nvGrpSpPr>
          <p:cNvPr id="1068040" name="Group 8"/>
          <p:cNvGrpSpPr>
            <a:grpSpLocks/>
          </p:cNvGrpSpPr>
          <p:nvPr/>
        </p:nvGrpSpPr>
        <p:grpSpPr bwMode="auto">
          <a:xfrm>
            <a:off x="431800" y="1731107"/>
            <a:ext cx="4062413" cy="3189287"/>
            <a:chOff x="205" y="1198"/>
            <a:chExt cx="2559" cy="2009"/>
          </a:xfrm>
        </p:grpSpPr>
        <p:pic>
          <p:nvPicPr>
            <p:cNvPr id="72714" name="Picture 9" descr="未标题-2 拷贝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1198"/>
              <a:ext cx="2559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5" name="Rectangle 10"/>
            <p:cNvSpPr>
              <a:spLocks noChangeArrowheads="1"/>
            </p:cNvSpPr>
            <p:nvPr/>
          </p:nvSpPr>
          <p:spPr bwMode="auto">
            <a:xfrm>
              <a:off x="409" y="2976"/>
              <a:ext cx="20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两只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NPN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型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BJT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组成的复合管 </a:t>
              </a:r>
            </a:p>
          </p:txBody>
        </p:sp>
      </p:grpSp>
      <p:sp>
        <p:nvSpPr>
          <p:cNvPr id="1068043" name="Rectangle 11"/>
          <p:cNvSpPr>
            <a:spLocks noChangeArrowheads="1"/>
          </p:cNvSpPr>
          <p:nvPr/>
        </p:nvSpPr>
        <p:spPr bwMode="auto">
          <a:xfrm>
            <a:off x="984250" y="5168044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be1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华康简宋"/>
              </a:rPr>
              <a:t>＋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(1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华康简宋"/>
              </a:rPr>
              <a:t>＋</a:t>
            </a:r>
            <a:r>
              <a:rPr kumimoji="1" lang="zh-CN" altLang="en-US" sz="2400" i="1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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)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be2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03238" y="780194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复合管的主要特性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5.4.2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共集放大电路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431800" y="1731107"/>
            <a:ext cx="4062413" cy="3189287"/>
            <a:chOff x="205" y="1198"/>
            <a:chExt cx="2559" cy="2009"/>
          </a:xfrm>
        </p:grpSpPr>
        <p:pic>
          <p:nvPicPr>
            <p:cNvPr id="73737" name="Picture 5" descr="未标题-2 拷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1198"/>
              <a:ext cx="2559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8" name="Rectangle 6"/>
            <p:cNvSpPr>
              <a:spLocks noChangeArrowheads="1"/>
            </p:cNvSpPr>
            <p:nvPr/>
          </p:nvSpPr>
          <p:spPr bwMode="auto">
            <a:xfrm>
              <a:off x="409" y="2976"/>
              <a:ext cx="20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两只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NPN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型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BJT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组成的复合管 </a:t>
              </a:r>
            </a:p>
          </p:txBody>
        </p:sp>
      </p:grpSp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984250" y="5168044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be1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华康简宋"/>
              </a:rPr>
              <a:t>＋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(1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华康简宋"/>
              </a:rPr>
              <a:t>＋</a:t>
            </a:r>
            <a:r>
              <a:rPr kumimoji="1" lang="zh-CN" altLang="en-US" sz="2400" i="1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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)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be2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069064" name="Group 8"/>
          <p:cNvGrpSpPr>
            <a:grpSpLocks/>
          </p:cNvGrpSpPr>
          <p:nvPr/>
        </p:nvGrpSpPr>
        <p:grpSpPr bwMode="auto">
          <a:xfrm>
            <a:off x="4787900" y="1705707"/>
            <a:ext cx="3960813" cy="3187700"/>
            <a:chOff x="3016" y="1212"/>
            <a:chExt cx="2495" cy="2008"/>
          </a:xfrm>
        </p:grpSpPr>
        <p:sp>
          <p:nvSpPr>
            <p:cNvPr id="73735" name="Rectangle 9"/>
            <p:cNvSpPr>
              <a:spLocks noChangeArrowheads="1"/>
            </p:cNvSpPr>
            <p:nvPr/>
          </p:nvSpPr>
          <p:spPr bwMode="auto">
            <a:xfrm>
              <a:off x="3374" y="2989"/>
              <a:ext cx="20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两只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PNP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型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BJT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组成的复合管 </a:t>
              </a:r>
            </a:p>
          </p:txBody>
        </p:sp>
        <p:pic>
          <p:nvPicPr>
            <p:cNvPr id="73736" name="Picture 10" descr="未标题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212"/>
              <a:ext cx="2495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5288" y="765175"/>
            <a:ext cx="79946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</a:t>
            </a:r>
            <a:r>
              <a:rPr lang="zh-CN" altLang="en-US" sz="2400">
                <a:solidFill>
                  <a:srgbClr val="000000"/>
                </a:solidFill>
              </a:rPr>
              <a:t>三极管的放大作用是在一定的外部条件控制下，通过载流子传输体现出来的。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270827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各区域作用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03463" y="2673350"/>
            <a:ext cx="36576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发射区：发射载流子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集电区：收集载流子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基区：传送和控制载流子</a:t>
            </a:r>
            <a:r>
              <a:rPr lang="zh-CN" altLang="en-US" sz="2400">
                <a:latin typeface="楷体_GB2312"/>
              </a:rPr>
              <a:t>  </a:t>
            </a:r>
            <a:endParaRPr lang="zh-CN" altLang="en-US" sz="2400">
              <a:solidFill>
                <a:srgbClr val="FF5050"/>
              </a:solidFill>
              <a:latin typeface="楷体_GB2312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95288" y="1844675"/>
            <a:ext cx="79946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外部条件：</a:t>
            </a:r>
            <a:r>
              <a:rPr lang="zh-CN" altLang="en-US" sz="2400" i="1">
                <a:solidFill>
                  <a:srgbClr val="0000CC"/>
                </a:solidFill>
                <a:ea typeface="黑体" panose="02010609060101010101" pitchFamily="49" charset="-122"/>
              </a:rPr>
              <a:t>发射结正偏，集电结反偏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10246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03238" y="779810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</a:rPr>
              <a:t>复合管的主要特性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5.4.2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共集放大电路</a:t>
            </a:r>
          </a:p>
        </p:txBody>
      </p:sp>
      <p:grpSp>
        <p:nvGrpSpPr>
          <p:cNvPr id="1070084" name="Group 4"/>
          <p:cNvGrpSpPr>
            <a:grpSpLocks/>
          </p:cNvGrpSpPr>
          <p:nvPr/>
        </p:nvGrpSpPr>
        <p:grpSpPr bwMode="auto">
          <a:xfrm>
            <a:off x="4795838" y="1812925"/>
            <a:ext cx="4060825" cy="3170238"/>
            <a:chOff x="3044" y="1208"/>
            <a:chExt cx="2558" cy="1997"/>
          </a:xfrm>
        </p:grpSpPr>
        <p:sp>
          <p:nvSpPr>
            <p:cNvPr id="74761" name="Rectangle 5"/>
            <p:cNvSpPr>
              <a:spLocks noChangeArrowheads="1"/>
            </p:cNvSpPr>
            <p:nvPr/>
          </p:nvSpPr>
          <p:spPr bwMode="auto">
            <a:xfrm>
              <a:off x="3288" y="2931"/>
              <a:ext cx="223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PNP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NPN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型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BJT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组成的复合管 </a:t>
              </a:r>
            </a:p>
          </p:txBody>
        </p:sp>
        <p:pic>
          <p:nvPicPr>
            <p:cNvPr id="74762" name="Picture 6" descr="未标题-1 拷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1208"/>
              <a:ext cx="2558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7" name="Group 7"/>
          <p:cNvGrpSpPr>
            <a:grpSpLocks/>
          </p:cNvGrpSpPr>
          <p:nvPr/>
        </p:nvGrpSpPr>
        <p:grpSpPr bwMode="auto">
          <a:xfrm>
            <a:off x="412750" y="1811338"/>
            <a:ext cx="4165600" cy="3175000"/>
            <a:chOff x="283" y="1207"/>
            <a:chExt cx="2624" cy="2000"/>
          </a:xfrm>
        </p:grpSpPr>
        <p:pic>
          <p:nvPicPr>
            <p:cNvPr id="74759" name="Picture 8" descr="未标题-4 拷贝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1207"/>
              <a:ext cx="2624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0" name="Rectangle 9"/>
            <p:cNvSpPr>
              <a:spLocks noChangeArrowheads="1"/>
            </p:cNvSpPr>
            <p:nvPr/>
          </p:nvSpPr>
          <p:spPr bwMode="auto">
            <a:xfrm>
              <a:off x="547" y="2976"/>
              <a:ext cx="2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NPN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PNP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型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BJT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组成的复合管 </a:t>
              </a:r>
            </a:p>
          </p:txBody>
        </p:sp>
      </p:grpSp>
      <p:sp>
        <p:nvSpPr>
          <p:cNvPr id="1070090" name="Rectangle 10"/>
          <p:cNvSpPr>
            <a:spLocks noChangeArrowheads="1"/>
          </p:cNvSpPr>
          <p:nvPr/>
        </p:nvSpPr>
        <p:spPr bwMode="auto">
          <a:xfrm>
            <a:off x="4019550" y="5027613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be1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9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14236"/>
              </p:ext>
            </p:extLst>
          </p:nvPr>
        </p:nvGraphicFramePr>
        <p:xfrm>
          <a:off x="1350963" y="1656631"/>
          <a:ext cx="63849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4" name="图片" r:id="rId3" imgW="2532147" imgH="1010887" progId="Word.Picture.8">
                  <p:embed/>
                </p:oleObj>
              </mc:Choice>
              <mc:Fallback>
                <p:oleObj name="图片" r:id="rId3" imgW="2532147" imgH="101088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656631"/>
                        <a:ext cx="638492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503238" y="762868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600">
                <a:solidFill>
                  <a:srgbClr val="CC0000"/>
                </a:solidFill>
                <a:latin typeface="Times New Roman" panose="02020603050405020304" pitchFamily="18" charset="0"/>
              </a:rPr>
              <a:t>复合管的主要特性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5.4.2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共集放大电路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3059113" y="4544293"/>
            <a:ext cx="327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MOS</a:t>
            </a:r>
            <a:r>
              <a:rPr kumimoji="1" lang="zh-CN" altLang="en-US" sz="2000">
                <a:latin typeface="Times New Roman" panose="02020603050405020304" pitchFamily="18" charset="0"/>
              </a:rPr>
              <a:t>管与</a:t>
            </a:r>
            <a:r>
              <a:rPr kumimoji="1" lang="en-US" altLang="zh-CN" sz="2000">
                <a:latin typeface="Times New Roman" panose="02020603050405020304" pitchFamily="18" charset="0"/>
              </a:rPr>
              <a:t>BJT</a:t>
            </a:r>
            <a:r>
              <a:rPr kumimoji="1" lang="zh-CN" altLang="en-US" sz="2000">
                <a:latin typeface="Times New Roman" panose="02020603050405020304" pitchFamily="18" charset="0"/>
              </a:rPr>
              <a:t>组成的复合管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02238" y="630932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41338" y="78253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内部载流子的传输过程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11267" name="Rectangle 26"/>
          <p:cNvSpPr>
            <a:spLocks noChangeArrowheads="1"/>
          </p:cNvSpPr>
          <p:nvPr/>
        </p:nvSpPr>
        <p:spPr bwMode="auto">
          <a:xfrm>
            <a:off x="4032250" y="750788"/>
            <a:ext cx="225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（以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NPN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为例）</a:t>
            </a:r>
            <a:r>
              <a:rPr lang="zh-CN" altLang="en-US" sz="2400">
                <a:solidFill>
                  <a:srgbClr val="FF5050"/>
                </a:solidFill>
                <a:latin typeface="楷体_GB2312"/>
              </a:rPr>
              <a:t> </a:t>
            </a:r>
          </a:p>
        </p:txBody>
      </p:sp>
      <p:sp>
        <p:nvSpPr>
          <p:cNvPr id="11268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27475" y="4059138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000">
                <a:solidFill>
                  <a:srgbClr val="000000"/>
                </a:solidFill>
                <a:latin typeface="仿宋_GB2312"/>
                <a:ea typeface="仿宋_GB2312"/>
                <a:cs typeface="仿宋_GB2312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63988" y="3662263"/>
            <a:ext cx="115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000">
                <a:solidFill>
                  <a:srgbClr val="000000"/>
                </a:solidFill>
                <a:latin typeface="仿宋_GB2312"/>
                <a:ea typeface="仿宋_GB2312"/>
                <a:cs typeface="仿宋_GB2312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29020"/>
              </p:ext>
            </p:extLst>
          </p:nvPr>
        </p:nvGraphicFramePr>
        <p:xfrm>
          <a:off x="255588" y="1322288"/>
          <a:ext cx="41925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2" name="图片" r:id="rId3" imgW="2980278" imgH="1534779" progId="Word.Picture.8">
                  <p:embed/>
                </p:oleObj>
              </mc:Choice>
              <mc:Fallback>
                <p:oleObj name="图片" r:id="rId3" imgW="2980278" imgH="15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22288"/>
                        <a:ext cx="4192587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68249"/>
              </p:ext>
            </p:extLst>
          </p:nvPr>
        </p:nvGraphicFramePr>
        <p:xfrm>
          <a:off x="652463" y="3662263"/>
          <a:ext cx="3008312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3" name="图片" r:id="rId5" imgW="2005748" imgH="1572977" progId="Word.Picture.8">
                  <p:embed/>
                </p:oleObj>
              </mc:Choice>
              <mc:Fallback>
                <p:oleObj name="图片" r:id="rId5" imgW="2005748" imgH="157297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662263"/>
                        <a:ext cx="3008312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91752"/>
              </p:ext>
            </p:extLst>
          </p:nvPr>
        </p:nvGraphicFramePr>
        <p:xfrm>
          <a:off x="5332413" y="3554313"/>
          <a:ext cx="32512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4" name="图片" r:id="rId7" imgW="2168230" imgH="1639644" progId="Word.Picture.8">
                  <p:embed/>
                </p:oleObj>
              </mc:Choice>
              <mc:Fallback>
                <p:oleObj name="图片" r:id="rId7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554313"/>
                        <a:ext cx="32512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4108450" y="4598888"/>
            <a:ext cx="863600" cy="10795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7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90031"/>
              </p:ext>
            </p:extLst>
          </p:nvPr>
        </p:nvGraphicFramePr>
        <p:xfrm>
          <a:off x="4756150" y="1322288"/>
          <a:ext cx="4178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5" name="图片" r:id="rId9" imgW="2970890" imgH="1525049" progId="Word.Picture.8">
                  <p:embed/>
                </p:oleObj>
              </mc:Choice>
              <mc:Fallback>
                <p:oleObj name="图片" r:id="rId9" imgW="2970890" imgH="152504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322288"/>
                        <a:ext cx="4178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41338" y="789459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内部载流子的传输过程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12291" name="Rectangle 49"/>
          <p:cNvSpPr>
            <a:spLocks noChangeArrowheads="1"/>
          </p:cNvSpPr>
          <p:nvPr/>
        </p:nvSpPr>
        <p:spPr bwMode="auto">
          <a:xfrm>
            <a:off x="1042988" y="77788"/>
            <a:ext cx="608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</a:rPr>
              <a:t>5.1.2  BJT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的工作原理</a:t>
            </a: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67922"/>
              </p:ext>
            </p:extLst>
          </p:nvPr>
        </p:nvGraphicFramePr>
        <p:xfrm>
          <a:off x="255588" y="1329209"/>
          <a:ext cx="41925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6" name="图片" r:id="rId3" imgW="2980278" imgH="1534779" progId="Word.Picture.8">
                  <p:embed/>
                </p:oleObj>
              </mc:Choice>
              <mc:Fallback>
                <p:oleObj name="图片" r:id="rId3" imgW="2980278" imgH="15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29209"/>
                        <a:ext cx="4192587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47715"/>
              </p:ext>
            </p:extLst>
          </p:nvPr>
        </p:nvGraphicFramePr>
        <p:xfrm>
          <a:off x="4576763" y="1294284"/>
          <a:ext cx="43545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7" name="图片" r:id="rId5" imgW="3095099" imgH="1544148" progId="Word.Picture.8">
                  <p:embed/>
                </p:oleObj>
              </mc:Choice>
              <mc:Fallback>
                <p:oleObj name="图片" r:id="rId5" imgW="3095099" imgH="15441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294284"/>
                        <a:ext cx="435451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56159"/>
              </p:ext>
            </p:extLst>
          </p:nvPr>
        </p:nvGraphicFramePr>
        <p:xfrm>
          <a:off x="508000" y="3634259"/>
          <a:ext cx="32512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8" name="图片" r:id="rId7" imgW="2168230" imgH="1639644" progId="Word.Picture.8">
                  <p:embed/>
                </p:oleObj>
              </mc:Choice>
              <mc:Fallback>
                <p:oleObj name="图片" r:id="rId7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634259"/>
                        <a:ext cx="32512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216400" y="4642321"/>
            <a:ext cx="863600" cy="10795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408113" y="3418359"/>
            <a:ext cx="3781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发射结正偏，发射区向基区注入载流子，基区有了大量与原基区少数载流子相同极性的载流子。</a:t>
            </a:r>
            <a:endParaRPr lang="zh-CN" altLang="en-US" sz="2000">
              <a:solidFill>
                <a:srgbClr val="FF5050"/>
              </a:solidFill>
              <a:latin typeface="楷体_GB231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408113" y="4720109"/>
            <a:ext cx="3781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楷体_GB2312"/>
              </a:rPr>
              <a:t>从而集电区收集到大量载流子，形成较大的集电极电流。</a:t>
            </a:r>
            <a:endParaRPr lang="zh-CN" altLang="en-US" sz="2000">
              <a:solidFill>
                <a:srgbClr val="FF5050"/>
              </a:solidFill>
              <a:latin typeface="楷体_GB2312"/>
            </a:endParaRP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66578"/>
              </p:ext>
            </p:extLst>
          </p:nvPr>
        </p:nvGraphicFramePr>
        <p:xfrm>
          <a:off x="5295900" y="3634259"/>
          <a:ext cx="32432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9" name="图片" r:id="rId9" imgW="2168230" imgH="1639644" progId="Word.Picture.8">
                  <p:embed/>
                </p:oleObj>
              </mc:Choice>
              <mc:Fallback>
                <p:oleObj name="图片" r:id="rId9" imgW="2168230" imgH="163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634259"/>
                        <a:ext cx="32432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utoUpdateAnimBg="0"/>
      <p:bldP spid="9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2728</Words>
  <Application>Microsoft Office PowerPoint</Application>
  <PresentationFormat>全屏显示(4:3)</PresentationFormat>
  <Paragraphs>381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93" baseType="lpstr">
      <vt:lpstr>仿宋_GB2312</vt:lpstr>
      <vt:lpstr>黑体</vt:lpstr>
      <vt:lpstr>华康简宋</vt:lpstr>
      <vt:lpstr>华文行楷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Book Antiqua</vt:lpstr>
      <vt:lpstr>Calibri</vt:lpstr>
      <vt:lpstr>Symbol</vt:lpstr>
      <vt:lpstr>Times New Roman</vt:lpstr>
      <vt:lpstr>Wingdings</vt:lpstr>
      <vt:lpstr>Office 主题​​</vt:lpstr>
      <vt:lpstr>图片</vt:lpstr>
      <vt:lpstr>公式</vt:lpstr>
      <vt:lpstr>Equation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1291</cp:revision>
  <dcterms:created xsi:type="dcterms:W3CDTF">2014-01-02T08:12:52Z</dcterms:created>
  <dcterms:modified xsi:type="dcterms:W3CDTF">2021-04-07T01:31:21Z</dcterms:modified>
</cp:coreProperties>
</file>