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17" r:id="rId2"/>
    <p:sldId id="918" r:id="rId3"/>
    <p:sldId id="923" r:id="rId4"/>
    <p:sldId id="924" r:id="rId5"/>
    <p:sldId id="925" r:id="rId6"/>
    <p:sldId id="926" r:id="rId7"/>
    <p:sldId id="928" r:id="rId8"/>
    <p:sldId id="929" r:id="rId9"/>
    <p:sldId id="931" r:id="rId10"/>
    <p:sldId id="955" r:id="rId11"/>
    <p:sldId id="956" r:id="rId12"/>
    <p:sldId id="957" r:id="rId13"/>
    <p:sldId id="974" r:id="rId14"/>
    <p:sldId id="959" r:id="rId15"/>
    <p:sldId id="975" r:id="rId16"/>
    <p:sldId id="976" r:id="rId17"/>
    <p:sldId id="977" r:id="rId18"/>
    <p:sldId id="978" r:id="rId19"/>
    <p:sldId id="979" r:id="rId20"/>
    <p:sldId id="980" r:id="rId21"/>
    <p:sldId id="937" r:id="rId22"/>
    <p:sldId id="938" r:id="rId23"/>
    <p:sldId id="943" r:id="rId24"/>
    <p:sldId id="981" r:id="rId25"/>
    <p:sldId id="982" r:id="rId26"/>
    <p:sldId id="945" r:id="rId27"/>
    <p:sldId id="946" r:id="rId28"/>
    <p:sldId id="947" r:id="rId29"/>
    <p:sldId id="948" r:id="rId30"/>
    <p:sldId id="949" r:id="rId31"/>
    <p:sldId id="950" r:id="rId32"/>
    <p:sldId id="951" r:id="rId33"/>
    <p:sldId id="983" r:id="rId34"/>
    <p:sldId id="953" r:id="rId35"/>
    <p:sldId id="942" r:id="rId36"/>
    <p:sldId id="984" r:id="rId37"/>
    <p:sldId id="964" r:id="rId38"/>
    <p:sldId id="965" r:id="rId39"/>
    <p:sldId id="985" r:id="rId40"/>
    <p:sldId id="986" r:id="rId41"/>
    <p:sldId id="966" r:id="rId42"/>
    <p:sldId id="987" r:id="rId43"/>
    <p:sldId id="967" r:id="rId44"/>
    <p:sldId id="989" r:id="rId45"/>
    <p:sldId id="988" r:id="rId46"/>
    <p:sldId id="990" r:id="rId47"/>
    <p:sldId id="991" r:id="rId48"/>
    <p:sldId id="971" r:id="rId49"/>
    <p:sldId id="968" r:id="rId50"/>
    <p:sldId id="969" r:id="rId51"/>
    <p:sldId id="970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CC00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>
        <p:scale>
          <a:sx n="90" d="100"/>
          <a:sy n="90" d="100"/>
        </p:scale>
        <p:origin x="29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57.wmf"/><Relationship Id="rId4" Type="http://schemas.openxmlformats.org/officeDocument/2006/relationships/image" Target="../media/image5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0.wmf"/><Relationship Id="rId1" Type="http://schemas.openxmlformats.org/officeDocument/2006/relationships/image" Target="../media/image71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emf"/><Relationship Id="rId1" Type="http://schemas.openxmlformats.org/officeDocument/2006/relationships/image" Target="../media/image47.e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emf"/><Relationship Id="rId1" Type="http://schemas.openxmlformats.org/officeDocument/2006/relationships/image" Target="../media/image8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3.e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85.emf"/><Relationship Id="rId4" Type="http://schemas.openxmlformats.org/officeDocument/2006/relationships/image" Target="../media/image10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e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e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emf"/><Relationship Id="rId4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0.wmf"/><Relationship Id="rId1" Type="http://schemas.openxmlformats.org/officeDocument/2006/relationships/image" Target="../media/image41.wmf"/><Relationship Id="rId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018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6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591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5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8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096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960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40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69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4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6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12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931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1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601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49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94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2835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ch06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75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60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134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095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76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265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141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540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86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56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81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537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1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5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622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854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169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9907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11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8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88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08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527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0976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386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6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7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197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902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428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901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91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9.e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emf"/><Relationship Id="rId11" Type="http://schemas.openxmlformats.org/officeDocument/2006/relationships/image" Target="../media/image62.tmp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8.emf"/><Relationship Id="rId9" Type="http://schemas.openxmlformats.org/officeDocument/2006/relationships/image" Target="../media/image62.tm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1.wmf"/><Relationship Id="rId9" Type="http://schemas.openxmlformats.org/officeDocument/2006/relationships/image" Target="../media/image6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0.e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0.e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04.w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9.wmf"/><Relationship Id="rId26" Type="http://schemas.openxmlformats.org/officeDocument/2006/relationships/image" Target="../media/image123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0.wmf"/><Relationship Id="rId3" Type="http://schemas.openxmlformats.org/officeDocument/2006/relationships/image" Target="../media/image63.tmp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9.wmf"/><Relationship Id="rId5" Type="http://schemas.openxmlformats.org/officeDocument/2006/relationships/image" Target="../media/image126.e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.e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tmp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tmp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tmp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4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jpeg"/><Relationship Id="rId3" Type="http://schemas.openxmlformats.org/officeDocument/2006/relationships/image" Target="../media/image138.jpeg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4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0.w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3.wmf"/><Relationship Id="rId32" Type="http://schemas.openxmlformats.org/officeDocument/2006/relationships/image" Target="../media/image37.e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5.e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w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6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4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4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6.e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911225" y="959174"/>
            <a:ext cx="7549207" cy="354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6.1 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时间常数</a:t>
            </a:r>
            <a:r>
              <a:rPr lang="en-US" altLang="zh-CN" sz="2800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电路的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频率响应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6.2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管放大电路的低频响应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管放大电路的高频响应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6.4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扩展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放大电路通频带的方法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多级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11188" y="43408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6  </a:t>
            </a:r>
            <a:r>
              <a:rPr lang="zh-CN" altLang="en-US" sz="3600" dirty="0" smtClean="0">
                <a:solidFill>
                  <a:srgbClr val="000099"/>
                </a:solidFill>
              </a:rPr>
              <a:t>频率响应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25427"/>
              </p:ext>
            </p:extLst>
          </p:nvPr>
        </p:nvGraphicFramePr>
        <p:xfrm>
          <a:off x="5112060" y="854545"/>
          <a:ext cx="3387422" cy="293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2" name="Picture" r:id="rId3" imgW="1881901" imgH="1630275" progId="Word.Picture.8">
                  <p:embed/>
                </p:oleObj>
              </mc:Choice>
              <mc:Fallback>
                <p:oleObj name="Picture" r:id="rId3" imgW="1881901" imgH="1630275" progId="Word.Picture.8">
                  <p:embed/>
                  <p:pic>
                    <p:nvPicPr>
                      <p:cNvPr id="0" name="Object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854545"/>
                        <a:ext cx="3387422" cy="2934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12" name="Rectangle 4"/>
          <p:cNvSpPr>
            <a:spLocks noChangeArrowheads="1"/>
          </p:cNvSpPr>
          <p:nvPr/>
        </p:nvSpPr>
        <p:spPr bwMode="auto">
          <a:xfrm>
            <a:off x="539552" y="1268760"/>
            <a:ext cx="4577096" cy="178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低频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区内，电路中的耦合电容、旁路电容的阻抗增大，不能再视为短路。而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FET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极间电容的阻抗比中频区还要大，仍可看作开路。</a:t>
            </a:r>
          </a:p>
        </p:txBody>
      </p:sp>
      <p:graphicFrame>
        <p:nvGraphicFramePr>
          <p:cNvPr id="129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20646"/>
              </p:ext>
            </p:extLst>
          </p:nvPr>
        </p:nvGraphicFramePr>
        <p:xfrm>
          <a:off x="431800" y="3068960"/>
          <a:ext cx="44735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3" name="图片" r:id="rId5" imgW="2488249" imgH="1437486" progId="Word.Picture.8">
                  <p:embed/>
                </p:oleObj>
              </mc:Choice>
              <mc:Fallback>
                <p:oleObj name="图片" r:id="rId5" imgW="2488249" imgH="143748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068960"/>
                        <a:ext cx="4473575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14" name="Rectangle 6"/>
          <p:cNvSpPr>
            <a:spLocks noChangeArrowheads="1"/>
          </p:cNvSpPr>
          <p:nvPr/>
        </p:nvSpPr>
        <p:spPr bwMode="auto">
          <a:xfrm>
            <a:off x="1331913" y="5666110"/>
            <a:ext cx="2844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zh-CN" altLang="en-US" sz="1600">
                <a:solidFill>
                  <a:srgbClr val="FF0066"/>
                </a:solidFill>
                <a:ea typeface="黑体" panose="02010609060101010101" pitchFamily="49" charset="-122"/>
              </a:rPr>
              <a:t>低频小信号等效电路</a:t>
            </a:r>
          </a:p>
        </p:txBody>
      </p:sp>
      <p:sp>
        <p:nvSpPr>
          <p:cNvPr id="1297415" name="Rectangle 7"/>
          <p:cNvSpPr>
            <a:spLocks noChangeArrowheads="1"/>
          </p:cNvSpPr>
          <p:nvPr/>
        </p:nvSpPr>
        <p:spPr bwMode="auto">
          <a:xfrm>
            <a:off x="5364163" y="4078587"/>
            <a:ext cx="2235200" cy="107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2200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30000" dirty="0" err="1">
                <a:latin typeface="Times New Roman" panose="02020603050405020304" pitchFamily="18" charset="0"/>
              </a:rPr>
              <a:t>g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30000" dirty="0">
                <a:latin typeface="Times New Roman" panose="02020603050405020304" pitchFamily="18" charset="0"/>
              </a:rPr>
              <a:t>g1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//</a:t>
            </a:r>
            <a:r>
              <a:rPr kumimoji="1" lang="en-US" altLang="zh-CN" sz="220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30000" dirty="0">
                <a:latin typeface="Times New Roman" panose="02020603050405020304" pitchFamily="18" charset="0"/>
              </a:rPr>
              <a:t>g2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忽略了</a:t>
            </a:r>
            <a:r>
              <a:rPr kumimoji="1" lang="en-US" altLang="zh-CN" sz="2200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200" baseline="-30000" dirty="0" err="1">
                <a:latin typeface="Times New Roman" panose="02020603050405020304" pitchFamily="18" charset="0"/>
              </a:rPr>
              <a:t>ds</a:t>
            </a: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的影响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源放大电路的低频响应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9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9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9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2" grpId="0" autoUpdateAnimBg="0"/>
      <p:bldP spid="1297414" grpId="0"/>
      <p:bldP spid="12974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565274" y="1196752"/>
            <a:ext cx="4222750" cy="51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为简化分析，设低频区内，有</a:t>
            </a:r>
          </a:p>
        </p:txBody>
      </p:sp>
      <p:graphicFrame>
        <p:nvGraphicFramePr>
          <p:cNvPr id="129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8157"/>
              </p:ext>
            </p:extLst>
          </p:nvPr>
        </p:nvGraphicFramePr>
        <p:xfrm>
          <a:off x="1595016" y="1736812"/>
          <a:ext cx="1320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9" name="公式" r:id="rId3" imgW="723586" imgH="431613" progId="Equation.3">
                  <p:embed/>
                </p:oleObj>
              </mc:Choice>
              <mc:Fallback>
                <p:oleObj name="公式" r:id="rId3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016" y="1736812"/>
                        <a:ext cx="13208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39" name="Rectangle 7"/>
          <p:cNvSpPr>
            <a:spLocks noChangeArrowheads="1"/>
          </p:cNvSpPr>
          <p:nvPr/>
        </p:nvSpPr>
        <p:spPr bwMode="auto">
          <a:xfrm>
            <a:off x="684213" y="2528900"/>
            <a:ext cx="4222750" cy="51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2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可作开路处理</a:t>
            </a:r>
          </a:p>
        </p:txBody>
      </p:sp>
      <p:graphicFrame>
        <p:nvGraphicFramePr>
          <p:cNvPr id="1298440" name="Object 8"/>
          <p:cNvGraphicFramePr>
            <a:graphicFrameLocks noChangeAspect="1"/>
          </p:cNvGraphicFramePr>
          <p:nvPr/>
        </p:nvGraphicFramePr>
        <p:xfrm>
          <a:off x="4392613" y="795338"/>
          <a:ext cx="44735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0" name="图片" r:id="rId5" imgW="2488249" imgH="1437486" progId="Word.Picture.8">
                  <p:embed/>
                </p:oleObj>
              </mc:Choice>
              <mc:Fallback>
                <p:oleObj name="图片" r:id="rId5" imgW="2488249" imgH="143748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795338"/>
                        <a:ext cx="4473575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0087"/>
              </p:ext>
            </p:extLst>
          </p:nvPr>
        </p:nvGraphicFramePr>
        <p:xfrm>
          <a:off x="431800" y="3068960"/>
          <a:ext cx="44735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1" name="图片" r:id="rId7" imgW="2488249" imgH="1437486" progId="Word.Picture.8">
                  <p:embed/>
                </p:oleObj>
              </mc:Choice>
              <mc:Fallback>
                <p:oleObj name="图片" r:id="rId7" imgW="2488249" imgH="143748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068960"/>
                        <a:ext cx="4473575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331913" y="5666110"/>
            <a:ext cx="2844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zh-CN" altLang="en-US" sz="1600" dirty="0">
                <a:solidFill>
                  <a:srgbClr val="FF0066"/>
                </a:solidFill>
                <a:ea typeface="黑体" panose="02010609060101010101" pitchFamily="49" charset="-122"/>
              </a:rPr>
              <a:t>低频小信号等效电路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源放大电路的低频响应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662260" y="1412776"/>
            <a:ext cx="4222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楷体_GB2312"/>
              </a:rPr>
              <a:t>源电压增益</a:t>
            </a:r>
          </a:p>
        </p:txBody>
      </p:sp>
      <p:graphicFrame>
        <p:nvGraphicFramePr>
          <p:cNvPr id="45059" name="Object 4"/>
          <p:cNvGraphicFramePr>
            <a:graphicFrameLocks noChangeAspect="1"/>
          </p:cNvGraphicFramePr>
          <p:nvPr/>
        </p:nvGraphicFramePr>
        <p:xfrm>
          <a:off x="4211638" y="3224213"/>
          <a:ext cx="44735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88" name="图片" r:id="rId3" imgW="2488249" imgH="1437486" progId="Word.Picture.8">
                  <p:embed/>
                </p:oleObj>
              </mc:Choice>
              <mc:Fallback>
                <p:oleObj name="图片" r:id="rId3" imgW="2488249" imgH="143748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24213"/>
                        <a:ext cx="4473575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33032"/>
              </p:ext>
            </p:extLst>
          </p:nvPr>
        </p:nvGraphicFramePr>
        <p:xfrm>
          <a:off x="2447764" y="1312851"/>
          <a:ext cx="58801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89" name="公式" r:id="rId5" imgW="3429000" imgH="444500" progId="Equation.3">
                  <p:embed/>
                </p:oleObj>
              </mc:Choice>
              <mc:Fallback>
                <p:oleObj name="公式" r:id="rId5" imgW="3429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1312851"/>
                        <a:ext cx="58801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9462" name="Rectangle 6"/>
          <p:cNvSpPr>
            <a:spLocks noChangeArrowheads="1"/>
          </p:cNvSpPr>
          <p:nvPr/>
        </p:nvSpPr>
        <p:spPr bwMode="auto">
          <a:xfrm>
            <a:off x="576263" y="2425899"/>
            <a:ext cx="22209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Times New Roman" panose="02020603050405020304" pitchFamily="18" charset="0"/>
              </a:rPr>
              <a:t>通带源电压增益 </a:t>
            </a:r>
          </a:p>
        </p:txBody>
      </p:sp>
      <p:graphicFrame>
        <p:nvGraphicFramePr>
          <p:cNvPr id="129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8446"/>
              </p:ext>
            </p:extLst>
          </p:nvPr>
        </p:nvGraphicFramePr>
        <p:xfrm>
          <a:off x="3059832" y="2240868"/>
          <a:ext cx="3362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90" name="公式" r:id="rId7" imgW="1968500" imgH="469900" progId="Equation.3">
                  <p:embed/>
                </p:oleObj>
              </mc:Choice>
              <mc:Fallback>
                <p:oleObj name="公式" r:id="rId7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40868"/>
                        <a:ext cx="3362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9465" name="Rectangle 9"/>
          <p:cNvSpPr>
            <a:spLocks noChangeArrowheads="1"/>
          </p:cNvSpPr>
          <p:nvPr/>
        </p:nvSpPr>
        <p:spPr bwMode="auto">
          <a:xfrm>
            <a:off x="576263" y="3105150"/>
            <a:ext cx="34845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3</a:t>
            </a:r>
            <a:r>
              <a:rPr kumimoji="1" lang="zh-CN" altLang="en-US" sz="2200">
                <a:latin typeface="Times New Roman" panose="02020603050405020304" pitchFamily="18" charset="0"/>
              </a:rPr>
              <a:t>个下限频率（转折频率） </a:t>
            </a:r>
          </a:p>
        </p:txBody>
      </p:sp>
      <p:graphicFrame>
        <p:nvGraphicFramePr>
          <p:cNvPr id="1299467" name="Object 11"/>
          <p:cNvGraphicFramePr>
            <a:graphicFrameLocks noChangeAspect="1"/>
          </p:cNvGraphicFramePr>
          <p:nvPr/>
        </p:nvGraphicFramePr>
        <p:xfrm>
          <a:off x="1050925" y="3617913"/>
          <a:ext cx="23955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91" name="公式" r:id="rId9" imgW="1409700" imgH="457200" progId="Equation.3">
                  <p:embed/>
                </p:oleObj>
              </mc:Choice>
              <mc:Fallback>
                <p:oleObj name="公式" r:id="rId9" imgW="140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617913"/>
                        <a:ext cx="23955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69" name="Object 13"/>
          <p:cNvGraphicFramePr>
            <a:graphicFrameLocks noChangeAspect="1"/>
          </p:cNvGraphicFramePr>
          <p:nvPr/>
        </p:nvGraphicFramePr>
        <p:xfrm>
          <a:off x="1062038" y="4448175"/>
          <a:ext cx="20494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92" name="公式" r:id="rId11" imgW="1205977" imgH="444307" progId="Equation.3">
                  <p:embed/>
                </p:oleObj>
              </mc:Choice>
              <mc:Fallback>
                <p:oleObj name="公式" r:id="rId11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448175"/>
                        <a:ext cx="20494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9471" name="Object 15"/>
          <p:cNvGraphicFramePr>
            <a:graphicFrameLocks noChangeAspect="1"/>
          </p:cNvGraphicFramePr>
          <p:nvPr/>
        </p:nvGraphicFramePr>
        <p:xfrm>
          <a:off x="1052513" y="5268913"/>
          <a:ext cx="24145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93" name="公式" r:id="rId13" imgW="1422400" imgH="444500" progId="Equation.3">
                  <p:embed/>
                </p:oleObj>
              </mc:Choice>
              <mc:Fallback>
                <p:oleObj name="公式" r:id="rId13" imgW="142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268913"/>
                        <a:ext cx="241458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源放大电路的低频响应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9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9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9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2" grpId="0"/>
      <p:bldP spid="12994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62260" y="1407783"/>
            <a:ext cx="4222750" cy="51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源电压增益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09030"/>
              </p:ext>
            </p:extLst>
          </p:nvPr>
        </p:nvGraphicFramePr>
        <p:xfrm>
          <a:off x="2447764" y="1312851"/>
          <a:ext cx="58801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2" name="公式" r:id="rId3" imgW="3429000" imgH="444500" progId="Equation.3">
                  <p:embed/>
                </p:oleObj>
              </mc:Choice>
              <mc:Fallback>
                <p:oleObj name="公式" r:id="rId3" imgW="3429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1312851"/>
                        <a:ext cx="58801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6263" y="2423974"/>
            <a:ext cx="2313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通带源电压增益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347149"/>
              </p:ext>
            </p:extLst>
          </p:nvPr>
        </p:nvGraphicFramePr>
        <p:xfrm>
          <a:off x="3059832" y="2240868"/>
          <a:ext cx="3362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3" name="公式" r:id="rId5" imgW="1968500" imgH="469900" progId="Equation.3">
                  <p:embed/>
                </p:oleObj>
              </mc:Choice>
              <mc:Fallback>
                <p:oleObj name="公式" r:id="rId5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40868"/>
                        <a:ext cx="3362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6263" y="3103226"/>
            <a:ext cx="35910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个下限频率（转折频率） 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050925" y="3617913"/>
          <a:ext cx="23955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4" name="公式" r:id="rId7" imgW="1409700" imgH="457200" progId="Equation.3">
                  <p:embed/>
                </p:oleObj>
              </mc:Choice>
              <mc:Fallback>
                <p:oleObj name="公式" r:id="rId7" imgW="140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617913"/>
                        <a:ext cx="23955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062038" y="4448175"/>
          <a:ext cx="20494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5" name="公式" r:id="rId9" imgW="1205977" imgH="444307" progId="Equation.3">
                  <p:embed/>
                </p:oleObj>
              </mc:Choice>
              <mc:Fallback>
                <p:oleObj name="公式" r:id="rId9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448175"/>
                        <a:ext cx="2049462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1052513" y="5268913"/>
          <a:ext cx="24145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6" name="公式" r:id="rId11" imgW="1422400" imgH="444500" progId="Equation.3">
                  <p:embed/>
                </p:oleObj>
              </mc:Choice>
              <mc:Fallback>
                <p:oleObj name="公式" r:id="rId11" imgW="142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5268913"/>
                        <a:ext cx="2414587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源放大电路的低频响应</a:t>
            </a:r>
          </a:p>
        </p:txBody>
      </p:sp>
      <p:sp>
        <p:nvSpPr>
          <p:cNvPr id="13" name="矩形 12"/>
          <p:cNvSpPr/>
          <p:nvPr/>
        </p:nvSpPr>
        <p:spPr>
          <a:xfrm>
            <a:off x="4373873" y="3684328"/>
            <a:ext cx="34744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方正书宋_GBK"/>
              </a:rPr>
              <a:t>f</a:t>
            </a:r>
            <a:r>
              <a:rPr lang="en-US" altLang="zh-CN" sz="2200" b="1" baseline="-25000" dirty="0" smtClean="0">
                <a:latin typeface="Times New Roman" panose="02020603050405020304" pitchFamily="18" charset="0"/>
                <a:ea typeface="方正书宋_GBK"/>
              </a:rPr>
              <a:t>L2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&gt;4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方正书宋_GBK"/>
              </a:rPr>
              <a:t>f</a:t>
            </a:r>
            <a:r>
              <a:rPr lang="en-US" altLang="zh-CN" sz="2200" b="1" baseline="-25000" dirty="0" smtClean="0">
                <a:latin typeface="Times New Roman" panose="02020603050405020304" pitchFamily="18" charset="0"/>
                <a:ea typeface="方正书宋_GBK"/>
              </a:rPr>
              <a:t>L1  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方正书宋_GBK"/>
              </a:rPr>
              <a:t>f</a:t>
            </a:r>
            <a:r>
              <a:rPr lang="en-US" altLang="zh-CN" sz="2200" b="1" baseline="-25000" dirty="0" smtClean="0">
                <a:latin typeface="Times New Roman" panose="02020603050405020304" pitchFamily="18" charset="0"/>
                <a:ea typeface="方正书宋_GBK"/>
              </a:rPr>
              <a:t>L2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&gt;4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方正书宋_GBK"/>
              </a:rPr>
              <a:t>f</a:t>
            </a:r>
            <a:r>
              <a:rPr lang="en-US" altLang="zh-CN" sz="2200" b="1" baseline="-25000" dirty="0" smtClean="0">
                <a:latin typeface="Times New Roman" panose="02020603050405020304" pitchFamily="18" charset="0"/>
                <a:ea typeface="方正书宋_GBK"/>
              </a:rPr>
              <a:t>L3</a:t>
            </a:r>
            <a:endParaRPr lang="zh-CN" altLang="en-US" sz="2200" b="1" dirty="0"/>
          </a:p>
        </p:txBody>
      </p:sp>
      <p:sp>
        <p:nvSpPr>
          <p:cNvPr id="14" name="矩形 13"/>
          <p:cNvSpPr/>
          <p:nvPr/>
        </p:nvSpPr>
        <p:spPr>
          <a:xfrm>
            <a:off x="4373873" y="4407374"/>
            <a:ext cx="34744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endParaRPr lang="zh-CN" altLang="en-US" sz="2200" b="1" dirty="0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69000"/>
              </p:ext>
            </p:extLst>
          </p:nvPr>
        </p:nvGraphicFramePr>
        <p:xfrm>
          <a:off x="5070074" y="4250390"/>
          <a:ext cx="27654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17" name="Equation" r:id="rId13" imgW="1612800" imgH="444240" progId="Equation.DSMT4">
                  <p:embed/>
                </p:oleObj>
              </mc:Choice>
              <mc:Fallback>
                <p:oleObj name="Equation" r:id="rId13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074" y="4250390"/>
                        <a:ext cx="27654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940152" y="5081118"/>
            <a:ext cx="2592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FontTx/>
              <a:buNone/>
            </a:pPr>
            <a:r>
              <a:rPr kumimoji="1"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是高通还是低通？</a:t>
            </a:r>
            <a:endParaRPr kumimoji="1" lang="zh-CN" altLang="en-US" sz="2000" dirty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5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753547"/>
              </p:ext>
            </p:extLst>
          </p:nvPr>
        </p:nvGraphicFramePr>
        <p:xfrm>
          <a:off x="5616116" y="1954640"/>
          <a:ext cx="29511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32" name="公式" r:id="rId3" imgW="1968500" imgH="469900" progId="Equation.3">
                  <p:embed/>
                </p:oleObj>
              </mc:Choice>
              <mc:Fallback>
                <p:oleObj name="公式" r:id="rId3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16" y="1954640"/>
                        <a:ext cx="29511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28348"/>
              </p:ext>
            </p:extLst>
          </p:nvPr>
        </p:nvGraphicFramePr>
        <p:xfrm>
          <a:off x="6475437" y="2816693"/>
          <a:ext cx="1809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33" name="公式" r:id="rId5" imgW="1205977" imgH="444307" progId="Equation.3">
                  <p:embed/>
                </p:oleObj>
              </mc:Choice>
              <mc:Fallback>
                <p:oleObj name="公式" r:id="rId5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37" y="2816693"/>
                        <a:ext cx="1809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981960"/>
              </p:ext>
            </p:extLst>
          </p:nvPr>
        </p:nvGraphicFramePr>
        <p:xfrm>
          <a:off x="5616116" y="960650"/>
          <a:ext cx="27654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34" name="Equation" r:id="rId7" imgW="1612800" imgH="444240" progId="Equation.DSMT4">
                  <p:embed/>
                </p:oleObj>
              </mc:Choice>
              <mc:Fallback>
                <p:oleObj name="Equation" r:id="rId7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16" y="960650"/>
                        <a:ext cx="27654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源放大电路的低频响应</a:t>
            </a:r>
          </a:p>
        </p:txBody>
      </p:sp>
      <p:graphicFrame>
        <p:nvGraphicFramePr>
          <p:cNvPr id="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84726"/>
              </p:ext>
            </p:extLst>
          </p:nvPr>
        </p:nvGraphicFramePr>
        <p:xfrm>
          <a:off x="467544" y="1420405"/>
          <a:ext cx="5554662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35" name="Picture" r:id="rId9" imgW="3702781" imgH="2926494" progId="Word.Picture.8">
                  <p:embed/>
                </p:oleObj>
              </mc:Choice>
              <mc:Fallback>
                <p:oleObj name="Picture" r:id="rId9" imgW="3702781" imgH="29264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20405"/>
                        <a:ext cx="5554662" cy="439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1052948"/>
            <a:ext cx="345638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短路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时间常数法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5556" y="1683929"/>
            <a:ext cx="8208912" cy="14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电路中有耦合电容和旁路电容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，可以求出每个电容单独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（其他电容均短路）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时间常数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，那么下限频率就近似为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08495"/>
              </p:ext>
            </p:extLst>
          </p:nvPr>
        </p:nvGraphicFramePr>
        <p:xfrm>
          <a:off x="3388321" y="3351625"/>
          <a:ext cx="1899095" cy="97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36" name="Equation" r:id="rId3" imgW="863225" imgH="444307" progId="Equation.DSMT4">
                  <p:embed/>
                </p:oleObj>
              </mc:Choice>
              <mc:Fallback>
                <p:oleObj name="Equation" r:id="rId3" imgW="863225" imgH="44430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321" y="3351625"/>
                        <a:ext cx="1899095" cy="97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9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10" y="872716"/>
            <a:ext cx="3925800" cy="2644033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8145"/>
            <a:ext cx="4201112" cy="3094152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共射放大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电路的低频响应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92033"/>
              </p:ext>
            </p:extLst>
          </p:nvPr>
        </p:nvGraphicFramePr>
        <p:xfrm>
          <a:off x="4527236" y="3579403"/>
          <a:ext cx="4077212" cy="221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58" name="Picture" r:id="rId5" imgW="2038606" imgH="1108471" progId="Word.Picture.8">
                  <p:embed/>
                </p:oleObj>
              </mc:Choice>
              <mc:Fallback>
                <p:oleObj name="Picture" r:id="rId5" imgW="2038606" imgH="110847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236" y="3579403"/>
                        <a:ext cx="4077212" cy="2216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68074" y="4687874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si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//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be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b1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70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共射放大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电路的低频响应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44469"/>
              </p:ext>
            </p:extLst>
          </p:nvPr>
        </p:nvGraphicFramePr>
        <p:xfrm>
          <a:off x="633731" y="1184266"/>
          <a:ext cx="3701842" cy="244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17" name="Picture" r:id="rId3" imgW="1948338" imgH="1289012" progId="Word.Picture.8">
                  <p:embed/>
                </p:oleObj>
              </mc:Choice>
              <mc:Fallback>
                <p:oleObj name="Picture" r:id="rId3" imgW="1948338" imgH="1289012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1" y="1184266"/>
                        <a:ext cx="3701842" cy="2449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12489"/>
              </p:ext>
            </p:extLst>
          </p:nvPr>
        </p:nvGraphicFramePr>
        <p:xfrm>
          <a:off x="633731" y="3609021"/>
          <a:ext cx="3701842" cy="244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18" name="Picture" r:id="rId5" imgW="1948338" imgH="1289012" progId="Word.Picture.8">
                  <p:embed/>
                </p:oleObj>
              </mc:Choice>
              <mc:Fallback>
                <p:oleObj name="Picture" r:id="rId5" imgW="1948338" imgH="128901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1" y="3609021"/>
                        <a:ext cx="3701842" cy="2449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64518"/>
              </p:ext>
            </p:extLst>
          </p:nvPr>
        </p:nvGraphicFramePr>
        <p:xfrm>
          <a:off x="5000625" y="3617913"/>
          <a:ext cx="3017088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19" name="Equation" r:id="rId7" imgW="1676160" imgH="457200" progId="Equation.DSMT4">
                  <p:embed/>
                </p:oleObj>
              </mc:Choice>
              <mc:Fallback>
                <p:oleObj name="Equation" r:id="rId7" imgW="16761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617913"/>
                        <a:ext cx="3017088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18387"/>
              </p:ext>
            </p:extLst>
          </p:nvPr>
        </p:nvGraphicFramePr>
        <p:xfrm>
          <a:off x="4999038" y="4727575"/>
          <a:ext cx="2994408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20" name="Equation" r:id="rId9" imgW="1663560" imgH="457200" progId="Equation.DSMT4">
                  <p:embed/>
                </p:oleObj>
              </mc:Choice>
              <mc:Fallback>
                <p:oleObj name="Equation" r:id="rId9" imgW="166356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4727575"/>
                        <a:ext cx="2994408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10" y="872716"/>
            <a:ext cx="3925800" cy="26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共射放大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电路的低频响应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41690"/>
              </p:ext>
            </p:extLst>
          </p:nvPr>
        </p:nvGraphicFramePr>
        <p:xfrm>
          <a:off x="791580" y="1227011"/>
          <a:ext cx="3715418" cy="221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95" name="Picture" r:id="rId3" imgW="1857709" imgH="1108471" progId="Word.Picture.8">
                  <p:embed/>
                </p:oleObj>
              </mc:Choice>
              <mc:Fallback>
                <p:oleObj name="Picture" r:id="rId3" imgW="1857709" imgH="110847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227011"/>
                        <a:ext cx="3715418" cy="2216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43608" y="3645664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c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b2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 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1070729" y="5373216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si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//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be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b1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 </a:t>
            </a:r>
            <a:endParaRPr lang="zh-CN" altLang="en-US" sz="24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35597"/>
              </p:ext>
            </p:extLst>
          </p:nvPr>
        </p:nvGraphicFramePr>
        <p:xfrm>
          <a:off x="1079500" y="4308475"/>
          <a:ext cx="33271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96" name="Equation" r:id="rId5" imgW="1663560" imgH="457200" progId="Equation.DSMT4">
                  <p:embed/>
                </p:oleObj>
              </mc:Choice>
              <mc:Fallback>
                <p:oleObj name="Equation" r:id="rId5" imgW="166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308475"/>
                        <a:ext cx="332712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147114"/>
              </p:ext>
            </p:extLst>
          </p:nvPr>
        </p:nvGraphicFramePr>
        <p:xfrm>
          <a:off x="5279537" y="4308475"/>
          <a:ext cx="292032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97" name="Equation" r:id="rId7" imgW="1460160" imgH="482400" progId="Equation.DSMT4">
                  <p:embed/>
                </p:oleObj>
              </mc:Choice>
              <mc:Fallback>
                <p:oleObj name="Equation" r:id="rId7" imgW="14601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537" y="4308475"/>
                        <a:ext cx="2920320" cy="96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10" y="872716"/>
            <a:ext cx="3925800" cy="26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共射放大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电路的低频响应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81085"/>
              </p:ext>
            </p:extLst>
          </p:nvPr>
        </p:nvGraphicFramePr>
        <p:xfrm>
          <a:off x="4794250" y="2185988"/>
          <a:ext cx="347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0" name="Equation" r:id="rId3" imgW="1739880" imgH="444240" progId="Equation.DSMT4">
                  <p:embed/>
                </p:oleObj>
              </mc:Choice>
              <mc:Fallback>
                <p:oleObj name="Equation" r:id="rId3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185988"/>
                        <a:ext cx="3479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18139"/>
              </p:ext>
            </p:extLst>
          </p:nvPr>
        </p:nvGraphicFramePr>
        <p:xfrm>
          <a:off x="4861588" y="3307991"/>
          <a:ext cx="312408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1" name="Equation" r:id="rId5" imgW="1562040" imgH="444240" progId="Equation.DSMT4">
                  <p:embed/>
                </p:oleObj>
              </mc:Choice>
              <mc:Fallback>
                <p:oleObj name="Equation" r:id="rId5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588" y="3307991"/>
                        <a:ext cx="312408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55403"/>
              </p:ext>
            </p:extLst>
          </p:nvPr>
        </p:nvGraphicFramePr>
        <p:xfrm>
          <a:off x="4963468" y="988869"/>
          <a:ext cx="292032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2" name="Equation" r:id="rId7" imgW="1460160" imgH="482400" progId="Equation.DSMT4">
                  <p:embed/>
                </p:oleObj>
              </mc:Choice>
              <mc:Fallback>
                <p:oleObj name="Equation" r:id="rId7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68" y="988869"/>
                        <a:ext cx="2920320" cy="96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8145"/>
            <a:ext cx="4201112" cy="30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08063" y="1304925"/>
            <a:ext cx="741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6.1.1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RC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高通电路的频率响应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6.1.2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低通电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路的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频率响应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6.1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时间常数</a:t>
            </a:r>
            <a:r>
              <a:rPr lang="en-US" altLang="zh-CN" sz="3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59320"/>
              </p:ext>
            </p:extLst>
          </p:nvPr>
        </p:nvGraphicFramePr>
        <p:xfrm>
          <a:off x="6120172" y="1664804"/>
          <a:ext cx="2783808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7" name="Equation" r:id="rId3" imgW="1739880" imgH="444240" progId="Equation.DSMT4">
                  <p:embed/>
                </p:oleObj>
              </mc:Choice>
              <mc:Fallback>
                <p:oleObj name="Equation" r:id="rId3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1664804"/>
                        <a:ext cx="2783808" cy="710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55091"/>
              </p:ext>
            </p:extLst>
          </p:nvPr>
        </p:nvGraphicFramePr>
        <p:xfrm>
          <a:off x="6095233" y="836712"/>
          <a:ext cx="2336256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8" name="Equation" r:id="rId5" imgW="1460160" imgH="482400" progId="Equation.DSMT4">
                  <p:embed/>
                </p:oleObj>
              </mc:Choice>
              <mc:Fallback>
                <p:oleObj name="Equation" r:id="rId5" imgW="146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233" y="836712"/>
                        <a:ext cx="2336256" cy="771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48196"/>
              </p:ext>
            </p:extLst>
          </p:nvPr>
        </p:nvGraphicFramePr>
        <p:xfrm>
          <a:off x="431540" y="1317164"/>
          <a:ext cx="6294728" cy="466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9" name="Picture" r:id="rId7" imgW="3702781" imgH="2745953" progId="Word.Picture.8">
                  <p:embed/>
                </p:oleObj>
              </mc:Choice>
              <mc:Fallback>
                <p:oleObj name="Picture" r:id="rId7" imgW="3702781" imgH="2745953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1317164"/>
                        <a:ext cx="6294728" cy="4668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放大电路的低频响应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共射放大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电路的低频响应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29131"/>
              </p:ext>
            </p:extLst>
          </p:nvPr>
        </p:nvGraphicFramePr>
        <p:xfrm>
          <a:off x="6112945" y="2420888"/>
          <a:ext cx="2499264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0" name="Equation" r:id="rId9" imgW="1562040" imgH="444240" progId="Equation.DSMT4">
                  <p:embed/>
                </p:oleObj>
              </mc:Choice>
              <mc:Fallback>
                <p:oleObj name="Equation" r:id="rId9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945" y="2420888"/>
                        <a:ext cx="2499264" cy="710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43408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6  </a:t>
            </a:r>
            <a:r>
              <a:rPr lang="zh-CN" altLang="en-US" sz="3600" dirty="0">
                <a:solidFill>
                  <a:srgbClr val="000099"/>
                </a:solidFill>
              </a:rPr>
              <a:t>放大电路频率响应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1225" y="959174"/>
            <a:ext cx="754920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时间常数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6.2  </a:t>
            </a:r>
            <a:r>
              <a:rPr lang="zh-CN" altLang="en-US" sz="2800" dirty="0">
                <a:latin typeface="Times New Roman" panose="02020603050405020304" pitchFamily="18" charset="0"/>
              </a:rPr>
              <a:t>单管放大电路的低频响应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6.3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单管放大电路的高频响应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6.4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扩展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放大电路通频带的方法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多级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73906" y="1520825"/>
            <a:ext cx="787598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6.3.1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的高频小信号模型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6.3.2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2800" dirty="0">
                <a:latin typeface="Times New Roman" panose="02020603050405020304" pitchFamily="18" charset="0"/>
              </a:rPr>
              <a:t>源放大电路的高频响应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2800" dirty="0">
                <a:latin typeface="Times New Roman" panose="02020603050405020304" pitchFamily="18" charset="0"/>
              </a:rPr>
              <a:t>射放大电路的高频响应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6.3.4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2800" dirty="0">
                <a:latin typeface="Times New Roman" panose="02020603050405020304" pitchFamily="18" charset="0"/>
              </a:rPr>
              <a:t>栅和共基放大电路的高频响应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6.3.5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基本放大电路通频带比较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73906" y="152636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三极管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的高频小信号模型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038725" y="782638"/>
          <a:ext cx="3294063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64" name="图片" r:id="rId3" imgW="1830241" imgH="1323394" progId="Word.Picture.8">
                  <p:embed/>
                </p:oleObj>
              </mc:Choice>
              <mc:Fallback>
                <p:oleObj name="图片" r:id="rId3" imgW="1830241" imgH="1323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782638"/>
                        <a:ext cx="3294063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6148" name="Object 4"/>
          <p:cNvGraphicFramePr>
            <a:graphicFrameLocks noChangeAspect="1"/>
          </p:cNvGraphicFramePr>
          <p:nvPr/>
        </p:nvGraphicFramePr>
        <p:xfrm>
          <a:off x="4645025" y="3105150"/>
          <a:ext cx="3979863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65" name="图片" r:id="rId5" imgW="2211497" imgH="1323394" progId="Word.Picture.8">
                  <p:embed/>
                </p:oleObj>
              </mc:Choice>
              <mc:Fallback>
                <p:oleObj name="图片" r:id="rId5" imgW="2211497" imgH="1323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105150"/>
                        <a:ext cx="3979863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6149" name="Rectangle 5"/>
          <p:cNvSpPr>
            <a:spLocks noChangeArrowheads="1"/>
          </p:cNvSpPr>
          <p:nvPr/>
        </p:nvSpPr>
        <p:spPr bwMode="auto">
          <a:xfrm>
            <a:off x="1007604" y="5472226"/>
            <a:ext cx="199481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往往忽略</a:t>
            </a:r>
            <a:r>
              <a:rPr kumimoji="1" lang="en-US" altLang="zh-CN" sz="20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ds</a:t>
            </a:r>
            <a:endParaRPr kumimoji="1"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6150" name="Rectangle 6"/>
          <p:cNvSpPr>
            <a:spLocks noChangeArrowheads="1"/>
          </p:cNvSpPr>
          <p:nvPr/>
        </p:nvSpPr>
        <p:spPr bwMode="auto">
          <a:xfrm>
            <a:off x="488950" y="2518589"/>
            <a:ext cx="415607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栅源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电容   </a:t>
            </a:r>
            <a:endParaRPr kumimoji="1"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栅漏电容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源衬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电容   </a:t>
            </a:r>
            <a:endParaRPr kumimoji="1"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漏衬电容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多数情况下，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管的源极和衬底连在一起，此时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sb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被短路，而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kumimoji="1"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漏源电容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86151" name="Text Box 7"/>
          <p:cNvSpPr txBox="1">
            <a:spLocks noChangeArrowheads="1"/>
          </p:cNvSpPr>
          <p:nvPr/>
        </p:nvSpPr>
        <p:spPr bwMode="auto">
          <a:xfrm>
            <a:off x="488950" y="1327924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当信号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频率处于高频区时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极间电容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的阻抗将减小，不能再视为开路，需考虑它们带来的影响。</a:t>
            </a:r>
          </a:p>
        </p:txBody>
      </p:sp>
      <p:sp>
        <p:nvSpPr>
          <p:cNvPr id="1286152" name="Rectangle 8"/>
          <p:cNvSpPr>
            <a:spLocks noChangeArrowheads="1"/>
          </p:cNvSpPr>
          <p:nvPr/>
        </p:nvSpPr>
        <p:spPr bwMode="auto">
          <a:xfrm>
            <a:off x="5219700" y="5337175"/>
            <a:ext cx="2844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zh-CN" altLang="en-US" sz="1600">
                <a:solidFill>
                  <a:srgbClr val="FF0066"/>
                </a:solidFill>
                <a:ea typeface="黑体" panose="02010609060101010101" pitchFamily="49" charset="-122"/>
              </a:rPr>
              <a:t>衬底与源极并接时的高频小信号模型（也称为</a:t>
            </a:r>
            <a:r>
              <a:rPr kumimoji="1" lang="zh-CN" altLang="en-US" sz="1600">
                <a:solidFill>
                  <a:srgbClr val="FF0066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kumimoji="1" lang="zh-CN" altLang="en-US" sz="1600">
                <a:solidFill>
                  <a:srgbClr val="FF0066"/>
                </a:solidFill>
                <a:ea typeface="黑体" panose="02010609060101010101" pitchFamily="49" charset="-122"/>
              </a:rPr>
              <a:t>模型）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1.MOSFET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高频小信号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8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8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8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8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8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8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/>
      <p:bldP spid="1286151" grpId="0"/>
      <p:bldP spid="12861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6.3.1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三极管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的高频小信号模型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2.BJT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高频小信号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BR660367.EPS" descr="id:2147512091;FounderC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659" y="959853"/>
            <a:ext cx="4114800" cy="511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4040246"/>
            <a:ext cx="2988945" cy="1903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46" y="1982901"/>
            <a:ext cx="2440305" cy="19088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7696" y="1262821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be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 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b'e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321"/>
              </p:ext>
            </p:extLst>
          </p:nvPr>
        </p:nvGraphicFramePr>
        <p:xfrm>
          <a:off x="2851150" y="1112838"/>
          <a:ext cx="11684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57" name="Equation" r:id="rId6" imgW="583920" imgH="444240" progId="Equation.DSMT4">
                  <p:embed/>
                </p:oleObj>
              </mc:Choice>
              <mc:Fallback>
                <p:oleObj name="Equation" r:id="rId6" imgW="5839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1112838"/>
                        <a:ext cx="116840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1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3906" y="1520825"/>
            <a:ext cx="787598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6.3.1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的高频小信号模型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共源放大电路的高频响应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2800" dirty="0">
                <a:latin typeface="Times New Roman" panose="02020603050405020304" pitchFamily="18" charset="0"/>
              </a:rPr>
              <a:t>射放大电路的高频响应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6.3.4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2800" dirty="0">
                <a:latin typeface="Times New Roman" panose="02020603050405020304" pitchFamily="18" charset="0"/>
              </a:rPr>
              <a:t>栅和共基放大电路的高频响应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6.3.5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基本放大电路通频带比较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3906" y="152636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</p:spTree>
    <p:extLst>
      <p:ext uri="{BB962C8B-B14F-4D97-AF65-F5344CB8AC3E}">
        <p14:creationId xmlns:p14="http://schemas.microsoft.com/office/powerpoint/2010/main" val="36877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94849"/>
              </p:ext>
            </p:extLst>
          </p:nvPr>
        </p:nvGraphicFramePr>
        <p:xfrm>
          <a:off x="4964998" y="692696"/>
          <a:ext cx="3387422" cy="293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14" name="Picture" r:id="rId3" imgW="1881901" imgH="1630275" progId="Word.Picture.8">
                  <p:embed/>
                </p:oleObj>
              </mc:Choice>
              <mc:Fallback>
                <p:oleObj name="Picture" r:id="rId3" imgW="1881901" imgH="16302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998" y="692696"/>
                        <a:ext cx="3387422" cy="2934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8573"/>
              </p:ext>
            </p:extLst>
          </p:nvPr>
        </p:nvGraphicFramePr>
        <p:xfrm>
          <a:off x="3563938" y="3537012"/>
          <a:ext cx="4765675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15" name="图片" r:id="rId5" imgW="2650048" imgH="1323394" progId="Word.Picture.8">
                  <p:embed/>
                </p:oleObj>
              </mc:Choice>
              <mc:Fallback>
                <p:oleObj name="图片" r:id="rId5" imgW="2650048" imgH="1323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37012"/>
                        <a:ext cx="4765675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76263" y="1244077"/>
            <a:ext cx="3923729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在高频区，电路中的耦合电容</a:t>
            </a:r>
            <a:r>
              <a:rPr kumimoji="1" lang="en-US" altLang="zh-CN" sz="2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b1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b2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和旁路电容</a:t>
            </a:r>
            <a:r>
              <a:rPr kumimoji="1" lang="en-US" altLang="zh-CN" sz="22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200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的容抗都很小，可视为短路，而</a:t>
            </a:r>
            <a:r>
              <a:rPr kumimoji="1"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MOSFET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的极间电容则不能再看作开路。 </a:t>
            </a:r>
          </a:p>
        </p:txBody>
      </p:sp>
      <p:graphicFrame>
        <p:nvGraphicFramePr>
          <p:cNvPr id="128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30311"/>
              </p:ext>
            </p:extLst>
          </p:nvPr>
        </p:nvGraphicFramePr>
        <p:xfrm>
          <a:off x="1511300" y="3690032"/>
          <a:ext cx="1670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16" name="公式" r:id="rId7" imgW="914400" imgH="241300" progId="Equation.3">
                  <p:embed/>
                </p:oleObj>
              </mc:Choice>
              <mc:Fallback>
                <p:oleObj name="公式" r:id="rId7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690032"/>
                        <a:ext cx="1670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201" name="Rectangle 9"/>
          <p:cNvSpPr>
            <a:spLocks noChangeArrowheads="1"/>
          </p:cNvSpPr>
          <p:nvPr/>
        </p:nvSpPr>
        <p:spPr bwMode="auto">
          <a:xfrm>
            <a:off x="677863" y="3574945"/>
            <a:ext cx="906462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zh-CN" altLang="en-US" sz="2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graphicFrame>
        <p:nvGraphicFramePr>
          <p:cNvPr id="128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40859"/>
              </p:ext>
            </p:extLst>
          </p:nvPr>
        </p:nvGraphicFramePr>
        <p:xfrm>
          <a:off x="1511300" y="4205970"/>
          <a:ext cx="15763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17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205970"/>
                        <a:ext cx="15763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203" name="Rectangle 11"/>
          <p:cNvSpPr>
            <a:spLocks noChangeArrowheads="1"/>
          </p:cNvSpPr>
          <p:nvPr/>
        </p:nvSpPr>
        <p:spPr bwMode="auto">
          <a:xfrm>
            <a:off x="4824437" y="5766333"/>
            <a:ext cx="25558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zh-CN" altLang="en-US" sz="1600" dirty="0">
                <a:solidFill>
                  <a:srgbClr val="FF0066"/>
                </a:solidFill>
                <a:ea typeface="黑体" panose="02010609060101010101" pitchFamily="49" charset="-122"/>
              </a:rPr>
              <a:t>高频小信号等效电路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004048" y="3645024"/>
            <a:ext cx="2520280" cy="219624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8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8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8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1" grpId="0"/>
      <p:bldP spid="1288203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3851275" y="800100"/>
          <a:ext cx="4765675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74" name="图片" r:id="rId3" imgW="2650048" imgH="1323394" progId="Word.Picture.8">
                  <p:embed/>
                </p:oleObj>
              </mc:Choice>
              <mc:Fallback>
                <p:oleObj name="图片" r:id="rId3" imgW="2650048" imgH="1323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800100"/>
                        <a:ext cx="4765675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9220" name="Object 4"/>
          <p:cNvGraphicFramePr>
            <a:graphicFrameLocks noChangeAspect="1"/>
          </p:cNvGraphicFramePr>
          <p:nvPr/>
        </p:nvGraphicFramePr>
        <p:xfrm>
          <a:off x="3308350" y="3429000"/>
          <a:ext cx="53086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75" name="图片" r:id="rId5" imgW="2945900" imgH="1323394" progId="Word.Picture.8">
                  <p:embed/>
                </p:oleObj>
              </mc:Choice>
              <mc:Fallback>
                <p:oleObj name="图片" r:id="rId5" imgW="2945900" imgH="1323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429000"/>
                        <a:ext cx="5308600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576263" y="1291592"/>
            <a:ext cx="3151187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信号源及内阻支路变换为诺顿等效电路 </a:t>
            </a:r>
          </a:p>
        </p:txBody>
      </p:sp>
      <p:graphicFrame>
        <p:nvGraphicFramePr>
          <p:cNvPr id="128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89763"/>
              </p:ext>
            </p:extLst>
          </p:nvPr>
        </p:nvGraphicFramePr>
        <p:xfrm>
          <a:off x="1462088" y="2402842"/>
          <a:ext cx="10223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576" name="公式" r:id="rId7" imgW="545863" imgH="457002" progId="Equation.3">
                  <p:embed/>
                </p:oleObj>
              </mc:Choice>
              <mc:Fallback>
                <p:oleObj name="公式" r:id="rId7" imgW="545863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402842"/>
                        <a:ext cx="10223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3308350" y="3429000"/>
          <a:ext cx="5308600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90" name="图片" r:id="rId3" imgW="2945900" imgH="1323394" progId="Word.Picture.8">
                  <p:embed/>
                </p:oleObj>
              </mc:Choice>
              <mc:Fallback>
                <p:oleObj name="图片" r:id="rId3" imgW="2945900" imgH="132339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429000"/>
                        <a:ext cx="5308600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44" name="Object 4"/>
          <p:cNvGraphicFramePr>
            <a:graphicFrameLocks noChangeAspect="1"/>
          </p:cNvGraphicFramePr>
          <p:nvPr/>
        </p:nvGraphicFramePr>
        <p:xfrm>
          <a:off x="4392613" y="800100"/>
          <a:ext cx="3735387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91" name="图片" r:id="rId5" imgW="2078165" imgH="1380260" progId="Word.Picture.8">
                  <p:embed/>
                </p:oleObj>
              </mc:Choice>
              <mc:Fallback>
                <p:oleObj name="图片" r:id="rId5" imgW="2078165" imgH="13802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800100"/>
                        <a:ext cx="3735387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45" name="Text Box 5"/>
          <p:cNvSpPr txBox="1">
            <a:spLocks noChangeArrowheads="1"/>
          </p:cNvSpPr>
          <p:nvPr/>
        </p:nvSpPr>
        <p:spPr bwMode="auto">
          <a:xfrm>
            <a:off x="576263" y="1268760"/>
            <a:ext cx="423545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5000"/>
              </a:spcBef>
              <a:buClrTx/>
              <a:buFontTx/>
              <a:buNone/>
            </a:pPr>
            <a:r>
              <a:rPr kumimoji="1"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为简单起见，作如下假设：</a:t>
            </a:r>
            <a:endParaRPr kumimoji="1"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9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36282"/>
              </p:ext>
            </p:extLst>
          </p:nvPr>
        </p:nvGraphicFramePr>
        <p:xfrm>
          <a:off x="960438" y="1985417"/>
          <a:ext cx="1114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92" name="公式" r:id="rId7" imgW="609600" imgH="228600" progId="Equation.3">
                  <p:embed/>
                </p:oleObj>
              </mc:Choice>
              <mc:Fallback>
                <p:oleObj name="公式" r:id="rId7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985417"/>
                        <a:ext cx="11144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247" name="Group 7"/>
          <p:cNvGrpSpPr>
            <a:grpSpLocks/>
          </p:cNvGrpSpPr>
          <p:nvPr/>
        </p:nvGrpSpPr>
        <p:grpSpPr bwMode="auto">
          <a:xfrm>
            <a:off x="2016125" y="1806029"/>
            <a:ext cx="1803400" cy="757238"/>
            <a:chOff x="1315" y="1297"/>
            <a:chExt cx="1136" cy="477"/>
          </a:xfrm>
        </p:grpSpPr>
        <p:graphicFrame>
          <p:nvGraphicFramePr>
            <p:cNvPr id="34830" name="Object 8"/>
            <p:cNvGraphicFramePr>
              <a:graphicFrameLocks noChangeAspect="1"/>
            </p:cNvGraphicFramePr>
            <p:nvPr/>
          </p:nvGraphicFramePr>
          <p:xfrm>
            <a:off x="1610" y="1297"/>
            <a:ext cx="841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093" name="公式" r:id="rId9" imgW="787058" imgH="444307" progId="Equation.3">
                    <p:embed/>
                  </p:oleObj>
                </mc:Choice>
                <mc:Fallback>
                  <p:oleObj name="公式" r:id="rId9" imgW="78705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297"/>
                          <a:ext cx="841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Text Box 9"/>
            <p:cNvSpPr txBox="1">
              <a:spLocks noChangeArrowheads="1"/>
            </p:cNvSpPr>
            <p:nvPr/>
          </p:nvSpPr>
          <p:spPr bwMode="auto">
            <a:xfrm>
              <a:off x="1315" y="1399"/>
              <a:ext cx="3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>
                  <a:latin typeface="楷体_GB2312"/>
                </a:rPr>
                <a:t>，</a:t>
              </a:r>
              <a:endParaRPr kumimoji="1" lang="zh-CN" altLang="en-US" sz="2200" b="0">
                <a:latin typeface="楷体_GB2312"/>
              </a:endParaRPr>
            </a:p>
          </p:txBody>
        </p:sp>
      </p:grpSp>
      <p:sp>
        <p:nvSpPr>
          <p:cNvPr id="1290250" name="Rectangle 10"/>
          <p:cNvSpPr>
            <a:spLocks noChangeArrowheads="1"/>
          </p:cNvSpPr>
          <p:nvPr/>
        </p:nvSpPr>
        <p:spPr bwMode="auto">
          <a:xfrm>
            <a:off x="576263" y="2552627"/>
            <a:ext cx="3490912" cy="10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左侧电路进行电源等效变换</a:t>
            </a:r>
          </a:p>
        </p:txBody>
      </p:sp>
      <p:sp>
        <p:nvSpPr>
          <p:cNvPr id="1290251" name="Text Box 11"/>
          <p:cNvSpPr txBox="1">
            <a:spLocks noChangeArrowheads="1"/>
          </p:cNvSpPr>
          <p:nvPr/>
        </p:nvSpPr>
        <p:spPr bwMode="auto">
          <a:xfrm>
            <a:off x="576263" y="4298106"/>
            <a:ext cx="1012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kumimoji="1" lang="zh-CN" altLang="en-US" sz="2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0252" name="Rectangle 12"/>
          <p:cNvSpPr>
            <a:spLocks noChangeArrowheads="1"/>
          </p:cNvSpPr>
          <p:nvPr/>
        </p:nvSpPr>
        <p:spPr bwMode="auto">
          <a:xfrm>
            <a:off x="576263" y="3546125"/>
            <a:ext cx="3243264" cy="56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得简化后的电路</a:t>
            </a:r>
          </a:p>
        </p:txBody>
      </p:sp>
      <p:graphicFrame>
        <p:nvGraphicFramePr>
          <p:cNvPr id="129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88011"/>
              </p:ext>
            </p:extLst>
          </p:nvPr>
        </p:nvGraphicFramePr>
        <p:xfrm>
          <a:off x="1436688" y="4221088"/>
          <a:ext cx="12779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94" name="公式" r:id="rId11" imgW="748975" imgH="444307" progId="Equation.3">
                  <p:embed/>
                </p:oleObj>
              </mc:Choice>
              <mc:Fallback>
                <p:oleObj name="公式" r:id="rId11" imgW="74897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221088"/>
                        <a:ext cx="12779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29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14009"/>
              </p:ext>
            </p:extLst>
          </p:nvPr>
        </p:nvGraphicFramePr>
        <p:xfrm>
          <a:off x="1198563" y="5071988"/>
          <a:ext cx="21113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095" name="公式" r:id="rId13" imgW="1218671" imgH="495085" progId="Equation.3">
                  <p:embed/>
                </p:oleObj>
              </mc:Choice>
              <mc:Fallback>
                <p:oleObj name="公式" r:id="rId13" imgW="1218671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5071988"/>
                        <a:ext cx="21113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9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9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2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2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50" grpId="0" autoUpdateAnimBg="0"/>
      <p:bldP spid="1290251" grpId="0"/>
      <p:bldP spid="129025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82613" y="123275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对节点 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列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KCL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9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57348"/>
              </p:ext>
            </p:extLst>
          </p:nvPr>
        </p:nvGraphicFramePr>
        <p:xfrm>
          <a:off x="792163" y="1646188"/>
          <a:ext cx="3530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86" name="公式" r:id="rId3" imgW="2082800" imgH="457200" progId="Equation.3">
                  <p:embed/>
                </p:oleObj>
              </mc:Choice>
              <mc:Fallback>
                <p:oleObj name="公式" r:id="rId3" imgW="20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646188"/>
                        <a:ext cx="3530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1270" name="Text Box 6"/>
          <p:cNvSpPr txBox="1">
            <a:spLocks noChangeArrowheads="1"/>
          </p:cNvSpPr>
          <p:nvPr/>
        </p:nvSpPr>
        <p:spPr bwMode="auto">
          <a:xfrm>
            <a:off x="477838" y="2474181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由于输出回路电流比较大，所以可以忽略的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分流，得</a:t>
            </a:r>
          </a:p>
        </p:txBody>
      </p:sp>
      <p:graphicFrame>
        <p:nvGraphicFramePr>
          <p:cNvPr id="129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08585"/>
              </p:ext>
            </p:extLst>
          </p:nvPr>
        </p:nvGraphicFramePr>
        <p:xfrm>
          <a:off x="1174750" y="3531456"/>
          <a:ext cx="1633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87" name="公式" r:id="rId5" imgW="952087" imgH="253890" progId="Equation.3">
                  <p:embed/>
                </p:oleObj>
              </mc:Choice>
              <mc:Fallback>
                <p:oleObj name="公式" r:id="rId5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531456"/>
                        <a:ext cx="1633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31737"/>
              </p:ext>
            </p:extLst>
          </p:nvPr>
        </p:nvGraphicFramePr>
        <p:xfrm>
          <a:off x="925513" y="5034818"/>
          <a:ext cx="2416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88" name="公式" r:id="rId7" imgW="1422400" imgH="266700" progId="Equation.3">
                  <p:embed/>
                </p:oleObj>
              </mc:Choice>
              <mc:Fallback>
                <p:oleObj name="公式" r:id="rId7" imgW="1422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034818"/>
                        <a:ext cx="24161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1273" name="Text Box 9"/>
          <p:cNvSpPr txBox="1">
            <a:spLocks noChangeArrowheads="1"/>
          </p:cNvSpPr>
          <p:nvPr/>
        </p:nvSpPr>
        <p:spPr bwMode="auto">
          <a:xfrm>
            <a:off x="554038" y="4034693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而输入回路电流比较小，所以不能忽略的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分流</a:t>
            </a:r>
          </a:p>
        </p:txBody>
      </p:sp>
      <p:graphicFrame>
        <p:nvGraphicFramePr>
          <p:cNvPr id="129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13614"/>
              </p:ext>
            </p:extLst>
          </p:nvPr>
        </p:nvGraphicFramePr>
        <p:xfrm>
          <a:off x="1439863" y="5584093"/>
          <a:ext cx="2373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89" name="公式" r:id="rId9" imgW="1396394" imgH="253890" progId="Equation.3">
                  <p:embed/>
                </p:oleObj>
              </mc:Choice>
              <mc:Fallback>
                <p:oleObj name="公式" r:id="rId9" imgW="139639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584093"/>
                        <a:ext cx="2373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1275" name="Group 11"/>
          <p:cNvGrpSpPr>
            <a:grpSpLocks/>
          </p:cNvGrpSpPr>
          <p:nvPr/>
        </p:nvGrpSpPr>
        <p:grpSpPr bwMode="auto">
          <a:xfrm>
            <a:off x="4500822" y="5445187"/>
            <a:ext cx="2424113" cy="457200"/>
            <a:chOff x="2937" y="3552"/>
            <a:chExt cx="1527" cy="288"/>
          </a:xfrm>
        </p:grpSpPr>
        <p:sp>
          <p:nvSpPr>
            <p:cNvPr id="35855" name="Text Box 12"/>
            <p:cNvSpPr txBox="1">
              <a:spLocks noChangeArrowheads="1"/>
            </p:cNvSpPr>
            <p:nvPr/>
          </p:nvSpPr>
          <p:spPr bwMode="auto">
            <a:xfrm>
              <a:off x="3216" y="355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称为</a:t>
              </a: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密勒电容</a:t>
              </a:r>
              <a:endPara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6" name="Object 13"/>
            <p:cNvGraphicFramePr>
              <a:graphicFrameLocks noChangeAspect="1"/>
            </p:cNvGraphicFramePr>
            <p:nvPr/>
          </p:nvGraphicFramePr>
          <p:xfrm>
            <a:off x="2937" y="3584"/>
            <a:ext cx="29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90" name="公式" r:id="rId11" imgW="279279" imgH="215806" progId="Equation.3">
                    <p:embed/>
                  </p:oleObj>
                </mc:Choice>
                <mc:Fallback>
                  <p:oleObj name="公式" r:id="rId11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3584"/>
                          <a:ext cx="29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63777"/>
              </p:ext>
            </p:extLst>
          </p:nvPr>
        </p:nvGraphicFramePr>
        <p:xfrm>
          <a:off x="4548447" y="3537012"/>
          <a:ext cx="31702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91" name="公式" r:id="rId13" imgW="1866900" imgH="508000" progId="Equation.3">
                  <p:embed/>
                </p:oleObj>
              </mc:Choice>
              <mc:Fallback>
                <p:oleObj name="公式" r:id="rId13" imgW="1866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447" y="3537012"/>
                        <a:ext cx="31702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1279" name="Rectangle 15"/>
          <p:cNvSpPr>
            <a:spLocks noChangeArrowheads="1"/>
          </p:cNvSpPr>
          <p:nvPr/>
        </p:nvSpPr>
        <p:spPr bwMode="auto">
          <a:xfrm>
            <a:off x="4534160" y="4473637"/>
            <a:ext cx="41783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相当于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之间存在一个电容，若用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表示，则</a:t>
            </a:r>
          </a:p>
        </p:txBody>
      </p:sp>
      <p:graphicFrame>
        <p:nvGraphicFramePr>
          <p:cNvPr id="129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153686"/>
              </p:ext>
            </p:extLst>
          </p:nvPr>
        </p:nvGraphicFramePr>
        <p:xfrm>
          <a:off x="6085147" y="5002274"/>
          <a:ext cx="2241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92" name="公式" r:id="rId15" imgW="1320227" imgH="241195" progId="Equation.3">
                  <p:embed/>
                </p:oleObj>
              </mc:Choice>
              <mc:Fallback>
                <p:oleObj name="公式" r:id="rId15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147" y="5002274"/>
                        <a:ext cx="2241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84059"/>
              </p:ext>
            </p:extLst>
          </p:nvPr>
        </p:nvGraphicFramePr>
        <p:xfrm>
          <a:off x="4593659" y="800100"/>
          <a:ext cx="3735387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93" name="图片" r:id="rId17" imgW="2078165" imgH="1380260" progId="Word.Picture.8">
                  <p:embed/>
                </p:oleObj>
              </mc:Choice>
              <mc:Fallback>
                <p:oleObj name="图片" r:id="rId17" imgW="2078165" imgH="13802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659" y="800100"/>
                        <a:ext cx="3735387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9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9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9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9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9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29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29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0" grpId="0"/>
      <p:bldP spid="1291273" grpId="0"/>
      <p:bldP spid="12912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5219701" y="836612"/>
            <a:ext cx="3141663" cy="2235199"/>
            <a:chOff x="3288" y="1872"/>
            <a:chExt cx="1979" cy="1408"/>
          </a:xfrm>
        </p:grpSpPr>
        <p:graphicFrame>
          <p:nvGraphicFramePr>
            <p:cNvPr id="10260" name="Object 4"/>
            <p:cNvGraphicFramePr>
              <a:graphicFrameLocks noChangeAspect="1"/>
            </p:cNvGraphicFramePr>
            <p:nvPr/>
          </p:nvGraphicFramePr>
          <p:xfrm>
            <a:off x="3288" y="1872"/>
            <a:ext cx="1979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30" name="图片" r:id="rId3" imgW="1576074" imgH="914957" progId="Word.Picture.8">
                    <p:embed/>
                  </p:oleObj>
                </mc:Choice>
                <mc:Fallback>
                  <p:oleObj name="图片" r:id="rId3" imgW="1576074" imgH="914957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72"/>
                          <a:ext cx="1979" cy="1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Text Box 5"/>
            <p:cNvSpPr txBox="1">
              <a:spLocks noChangeArrowheads="1"/>
            </p:cNvSpPr>
            <p:nvPr/>
          </p:nvSpPr>
          <p:spPr bwMode="auto">
            <a:xfrm>
              <a:off x="3536" y="3067"/>
              <a:ext cx="159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1600" i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RC</a:t>
              </a:r>
              <a:r>
                <a:rPr kumimoji="1" lang="zh-CN" altLang="en-US" sz="1600" dirty="0">
                  <a:solidFill>
                    <a:srgbClr val="FF0066"/>
                  </a:solidFill>
                  <a:ea typeface="黑体" panose="02010609060101010101" pitchFamily="49" charset="-122"/>
                </a:rPr>
                <a:t>低通电</a:t>
              </a:r>
              <a:r>
                <a:rPr kumimoji="1" lang="zh-CN" altLang="en-US" sz="1600" dirty="0" smtClean="0">
                  <a:solidFill>
                    <a:srgbClr val="FF0066"/>
                  </a:solidFill>
                  <a:ea typeface="黑体" panose="02010609060101010101" pitchFamily="49" charset="-122"/>
                </a:rPr>
                <a:t>路（高频响应）</a:t>
              </a:r>
              <a:endParaRPr kumimoji="1" lang="zh-CN" altLang="en-US" sz="1600" dirty="0">
                <a:solidFill>
                  <a:srgbClr val="FF0066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252358" name="Text Box 6"/>
          <p:cNvSpPr txBox="1">
            <a:spLocks noChangeArrowheads="1"/>
          </p:cNvSpPr>
          <p:nvPr/>
        </p:nvSpPr>
        <p:spPr bwMode="auto">
          <a:xfrm>
            <a:off x="628650" y="1331913"/>
            <a:ext cx="3871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电压增益（传递函数）：</a:t>
            </a:r>
          </a:p>
        </p:txBody>
      </p:sp>
      <p:graphicFrame>
        <p:nvGraphicFramePr>
          <p:cNvPr id="1252359" name="Object 7"/>
          <p:cNvGraphicFramePr>
            <a:graphicFrameLocks noChangeAspect="1"/>
          </p:cNvGraphicFramePr>
          <p:nvPr/>
        </p:nvGraphicFramePr>
        <p:xfrm>
          <a:off x="647700" y="1884363"/>
          <a:ext cx="421005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1" name="公式" r:id="rId5" imgW="2336800" imgH="838200" progId="Equation.3">
                  <p:embed/>
                </p:oleObj>
              </mc:Choice>
              <mc:Fallback>
                <p:oleObj name="公式" r:id="rId5" imgW="2336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884363"/>
                        <a:ext cx="421005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60" name="Text Box 8"/>
          <p:cNvSpPr txBox="1">
            <a:spLocks noChangeArrowheads="1"/>
          </p:cNvSpPr>
          <p:nvPr/>
        </p:nvSpPr>
        <p:spPr bwMode="auto">
          <a:xfrm>
            <a:off x="579438" y="35544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252361" name="Object 9"/>
          <p:cNvGraphicFramePr>
            <a:graphicFrameLocks noChangeAspect="1"/>
          </p:cNvGraphicFramePr>
          <p:nvPr/>
        </p:nvGraphicFramePr>
        <p:xfrm>
          <a:off x="1146175" y="3409950"/>
          <a:ext cx="15986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2" name="公式" r:id="rId7" imgW="888614" imgH="444307" progId="Equation.3">
                  <p:embed/>
                </p:oleObj>
              </mc:Choice>
              <mc:Fallback>
                <p:oleObj name="公式" r:id="rId7" imgW="88861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409950"/>
                        <a:ext cx="15986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62" name="Text Box 10"/>
          <p:cNvSpPr txBox="1">
            <a:spLocks noChangeArrowheads="1"/>
          </p:cNvSpPr>
          <p:nvPr/>
        </p:nvSpPr>
        <p:spPr bwMode="auto">
          <a:xfrm>
            <a:off x="2932113" y="35655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上限截止频率</a:t>
            </a:r>
          </a:p>
        </p:txBody>
      </p:sp>
      <p:sp>
        <p:nvSpPr>
          <p:cNvPr id="1252363" name="Text Box 11"/>
          <p:cNvSpPr txBox="1">
            <a:spLocks noChangeArrowheads="1"/>
          </p:cNvSpPr>
          <p:nvPr/>
        </p:nvSpPr>
        <p:spPr bwMode="auto">
          <a:xfrm>
            <a:off x="5151438" y="35861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则</a:t>
            </a:r>
          </a:p>
        </p:txBody>
      </p:sp>
      <p:grpSp>
        <p:nvGrpSpPr>
          <p:cNvPr id="1252364" name="Group 12"/>
          <p:cNvGrpSpPr>
            <a:grpSpLocks/>
          </p:cNvGrpSpPr>
          <p:nvPr/>
        </p:nvGrpSpPr>
        <p:grpSpPr bwMode="auto">
          <a:xfrm>
            <a:off x="5781675" y="3414713"/>
            <a:ext cx="2894013" cy="914400"/>
            <a:chOff x="3642" y="2400"/>
            <a:chExt cx="1823" cy="576"/>
          </a:xfrm>
        </p:grpSpPr>
        <p:sp>
          <p:nvSpPr>
            <p:cNvPr id="10258" name="AutoShape 13"/>
            <p:cNvSpPr>
              <a:spLocks noChangeArrowheads="1"/>
            </p:cNvSpPr>
            <p:nvPr/>
          </p:nvSpPr>
          <p:spPr bwMode="auto">
            <a:xfrm>
              <a:off x="3642" y="2400"/>
              <a:ext cx="1823" cy="57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9" name="Object 14"/>
            <p:cNvGraphicFramePr>
              <a:graphicFrameLocks noChangeAspect="1"/>
            </p:cNvGraphicFramePr>
            <p:nvPr/>
          </p:nvGraphicFramePr>
          <p:xfrm>
            <a:off x="3663" y="2412"/>
            <a:ext cx="176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33" name="公式" r:id="rId9" imgW="1562100" imgH="457200" progId="Equation.3">
                    <p:embed/>
                  </p:oleObj>
                </mc:Choice>
                <mc:Fallback>
                  <p:oleObj name="公式" r:id="rId9" imgW="15621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2412"/>
                          <a:ext cx="1768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2367" name="Text Box 15"/>
          <p:cNvSpPr txBox="1">
            <a:spLocks noChangeArrowheads="1"/>
          </p:cNvSpPr>
          <p:nvPr/>
        </p:nvSpPr>
        <p:spPr bwMode="auto">
          <a:xfrm>
            <a:off x="612775" y="4448175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电压增益的幅值（模）</a:t>
            </a:r>
          </a:p>
        </p:txBody>
      </p:sp>
      <p:graphicFrame>
        <p:nvGraphicFramePr>
          <p:cNvPr id="1252368" name="Object 16"/>
          <p:cNvGraphicFramePr>
            <a:graphicFrameLocks noChangeAspect="1"/>
          </p:cNvGraphicFramePr>
          <p:nvPr/>
        </p:nvGraphicFramePr>
        <p:xfrm>
          <a:off x="3851275" y="4306888"/>
          <a:ext cx="25574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4" name="公式" r:id="rId11" imgW="1422400" imgH="482600" progId="Equation.3">
                  <p:embed/>
                </p:oleObj>
              </mc:Choice>
              <mc:Fallback>
                <p:oleObj name="公式" r:id="rId11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06888"/>
                        <a:ext cx="25574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69" name="Text Box 17"/>
          <p:cNvSpPr txBox="1">
            <a:spLocks noChangeArrowheads="1"/>
          </p:cNvSpPr>
          <p:nvPr/>
        </p:nvSpPr>
        <p:spPr bwMode="auto">
          <a:xfrm>
            <a:off x="6423025" y="44227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（幅频响应）</a:t>
            </a:r>
          </a:p>
        </p:txBody>
      </p:sp>
      <p:sp>
        <p:nvSpPr>
          <p:cNvPr id="1252370" name="Text Box 18"/>
          <p:cNvSpPr txBox="1">
            <a:spLocks noChangeArrowheads="1"/>
          </p:cNvSpPr>
          <p:nvPr/>
        </p:nvSpPr>
        <p:spPr bwMode="auto">
          <a:xfrm>
            <a:off x="612775" y="52657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电压增益的相角</a:t>
            </a:r>
          </a:p>
        </p:txBody>
      </p:sp>
      <p:sp>
        <p:nvSpPr>
          <p:cNvPr id="1252371" name="Text Box 19"/>
          <p:cNvSpPr txBox="1">
            <a:spLocks noChangeArrowheads="1"/>
          </p:cNvSpPr>
          <p:nvPr/>
        </p:nvSpPr>
        <p:spPr bwMode="auto">
          <a:xfrm>
            <a:off x="6624638" y="52705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（相频响应）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533400" y="8366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增益频率函数</a:t>
            </a:r>
            <a:endParaRPr kumimoji="1" lang="zh-CN" altLang="en-US" sz="24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52373" name="Object 21"/>
          <p:cNvGraphicFramePr>
            <a:graphicFrameLocks noChangeAspect="1"/>
          </p:cNvGraphicFramePr>
          <p:nvPr/>
        </p:nvGraphicFramePr>
        <p:xfrm>
          <a:off x="3132138" y="5324475"/>
          <a:ext cx="3455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5" name="公式" r:id="rId13" imgW="1981200" imgH="228600" progId="Equation.3">
                  <p:embed/>
                </p:oleObj>
              </mc:Choice>
              <mc:Fallback>
                <p:oleObj name="公式" r:id="rId13" imgW="198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324475"/>
                        <a:ext cx="34559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6.1.2  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低通电路的频率响应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5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5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5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5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25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25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25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25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5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25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8" grpId="0" autoUpdateAnimBg="0"/>
      <p:bldP spid="1252360" grpId="0" autoUpdateAnimBg="0"/>
      <p:bldP spid="1252362" grpId="0" autoUpdateAnimBg="0"/>
      <p:bldP spid="1252363" grpId="0" autoUpdateAnimBg="0"/>
      <p:bldP spid="1252367" grpId="0" autoUpdateAnimBg="0"/>
      <p:bldP spid="1252369" grpId="0" autoUpdateAnimBg="0"/>
      <p:bldP spid="1252370" grpId="0" autoUpdateAnimBg="0"/>
      <p:bldP spid="125237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916238" y="1304764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密勒电容</a:t>
            </a:r>
            <a:endParaRPr kumimoji="1" lang="zh-CN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69810"/>
              </p:ext>
            </p:extLst>
          </p:nvPr>
        </p:nvGraphicFramePr>
        <p:xfrm>
          <a:off x="644525" y="1353976"/>
          <a:ext cx="2241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79" name="公式" r:id="rId3" imgW="1320227" imgH="241195" progId="Equation.3">
                  <p:embed/>
                </p:oleObj>
              </mc:Choice>
              <mc:Fallback>
                <p:oleObj name="公式" r:id="rId3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53976"/>
                        <a:ext cx="2241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42925" y="1792126"/>
            <a:ext cx="3733800" cy="933450"/>
            <a:chOff x="384" y="1440"/>
            <a:chExt cx="2352" cy="588"/>
          </a:xfrm>
        </p:grpSpPr>
        <p:sp>
          <p:nvSpPr>
            <p:cNvPr id="36876" name="Text Box 6"/>
            <p:cNvSpPr txBox="1">
              <a:spLocks noChangeArrowheads="1"/>
            </p:cNvSpPr>
            <p:nvPr/>
          </p:nvSpPr>
          <p:spPr bwMode="auto">
            <a:xfrm>
              <a:off x="384" y="1440"/>
              <a:ext cx="23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同理，在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、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之间也可以求得一个等效电容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0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M2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，且</a:t>
              </a:r>
            </a:p>
          </p:txBody>
        </p:sp>
        <p:graphicFrame>
          <p:nvGraphicFramePr>
            <p:cNvPr id="36877" name="Object 7"/>
            <p:cNvGraphicFramePr>
              <a:graphicFrameLocks noChangeAspect="1"/>
            </p:cNvGraphicFramePr>
            <p:nvPr/>
          </p:nvGraphicFramePr>
          <p:xfrm>
            <a:off x="2028" y="1769"/>
            <a:ext cx="70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980" name="公式" r:id="rId5" imgW="660113" imgH="241195" progId="Equation.3">
                    <p:embed/>
                  </p:oleObj>
                </mc:Choice>
                <mc:Fallback>
                  <p:oleObj name="公式" r:id="rId5" imgW="66011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769"/>
                          <a:ext cx="70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750" y="2728751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得等效后的电路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577"/>
              </p:ext>
            </p:extLst>
          </p:nvPr>
        </p:nvGraphicFramePr>
        <p:xfrm>
          <a:off x="1279525" y="4692489"/>
          <a:ext cx="1520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81" name="公式" r:id="rId7" imgW="888614" imgH="241195" progId="Equation.3">
                  <p:embed/>
                </p:oleObj>
              </mc:Choice>
              <mc:Fallback>
                <p:oleObj name="公式" r:id="rId7" imgW="88861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692489"/>
                        <a:ext cx="1520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19138" y="4659151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4200525" y="3524250"/>
          <a:ext cx="4189413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82" name="图片" r:id="rId9" imgW="2326089" imgH="1208943" progId="Word.Picture.8">
                  <p:embed/>
                </p:oleObj>
              </mc:Choice>
              <mc:Fallback>
                <p:oleObj name="图片" r:id="rId9" imgW="2326089" imgH="12089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524250"/>
                        <a:ext cx="4189413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78872" y="3366989"/>
            <a:ext cx="3632200" cy="10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&gt;&gt;1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&gt;&gt;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≈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，可以忽略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的影响。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98172"/>
              </p:ext>
            </p:extLst>
          </p:nvPr>
        </p:nvGraphicFramePr>
        <p:xfrm>
          <a:off x="4593659" y="800100"/>
          <a:ext cx="3735387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983" name="图片" r:id="rId11" imgW="2078165" imgH="1380260" progId="Word.Picture.8">
                  <p:embed/>
                </p:oleObj>
              </mc:Choice>
              <mc:Fallback>
                <p:oleObj name="图片" r:id="rId11" imgW="2078165" imgH="13802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659" y="800100"/>
                        <a:ext cx="3735387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2916238" y="1309601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密勒电容</a:t>
            </a:r>
            <a:endParaRPr kumimoji="1" lang="zh-CN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946215"/>
              </p:ext>
            </p:extLst>
          </p:nvPr>
        </p:nvGraphicFramePr>
        <p:xfrm>
          <a:off x="644525" y="1358813"/>
          <a:ext cx="2241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03" name="公式" r:id="rId3" imgW="1320227" imgH="241195" progId="Equation.3">
                  <p:embed/>
                </p:oleObj>
              </mc:Choice>
              <mc:Fallback>
                <p:oleObj name="公式" r:id="rId3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58813"/>
                        <a:ext cx="2241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542925" y="1796963"/>
            <a:ext cx="3733800" cy="933450"/>
            <a:chOff x="384" y="1440"/>
            <a:chExt cx="2352" cy="588"/>
          </a:xfrm>
        </p:grpSpPr>
        <p:sp>
          <p:nvSpPr>
            <p:cNvPr id="37900" name="Text Box 6"/>
            <p:cNvSpPr txBox="1">
              <a:spLocks noChangeArrowheads="1"/>
            </p:cNvSpPr>
            <p:nvPr/>
          </p:nvSpPr>
          <p:spPr bwMode="auto">
            <a:xfrm>
              <a:off x="384" y="1440"/>
              <a:ext cx="23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同理，在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、</a:t>
              </a:r>
              <a:r>
                <a:rPr kumimoji="1" lang="en-US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之间也可以求得一个等效电容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0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M2</a:t>
              </a: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，且</a:t>
              </a:r>
            </a:p>
          </p:txBody>
        </p:sp>
        <p:graphicFrame>
          <p:nvGraphicFramePr>
            <p:cNvPr id="37901" name="Object 7"/>
            <p:cNvGraphicFramePr>
              <a:graphicFrameLocks noChangeAspect="1"/>
            </p:cNvGraphicFramePr>
            <p:nvPr/>
          </p:nvGraphicFramePr>
          <p:xfrm>
            <a:off x="2028" y="1769"/>
            <a:ext cx="70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004" name="公式" r:id="rId5" imgW="660113" imgH="241195" progId="Equation.3">
                    <p:embed/>
                  </p:oleObj>
                </mc:Choice>
                <mc:Fallback>
                  <p:oleObj name="公式" r:id="rId5" imgW="66011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769"/>
                          <a:ext cx="70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539750" y="2733588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得等效后的电路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378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08195"/>
              </p:ext>
            </p:extLst>
          </p:nvPr>
        </p:nvGraphicFramePr>
        <p:xfrm>
          <a:off x="1279525" y="4697326"/>
          <a:ext cx="1520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05" name="公式" r:id="rId7" imgW="888614" imgH="241195" progId="Equation.3">
                  <p:embed/>
                </p:oleObj>
              </mc:Choice>
              <mc:Fallback>
                <p:oleObj name="公式" r:id="rId7" imgW="88861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697326"/>
                        <a:ext cx="1520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719138" y="46639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37896" name="Object 12"/>
          <p:cNvGraphicFramePr>
            <a:graphicFrameLocks noChangeAspect="1"/>
          </p:cNvGraphicFramePr>
          <p:nvPr/>
        </p:nvGraphicFramePr>
        <p:xfrm>
          <a:off x="4200525" y="3524250"/>
          <a:ext cx="4189413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06" name="图片" r:id="rId9" imgW="2326089" imgH="1208943" progId="Word.Picture.8">
                  <p:embed/>
                </p:oleObj>
              </mc:Choice>
              <mc:Fallback>
                <p:oleObj name="图片" r:id="rId9" imgW="2326089" imgH="12089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524250"/>
                        <a:ext cx="4189413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4"/>
          <p:cNvGraphicFramePr>
            <a:graphicFrameLocks noChangeAspect="1"/>
          </p:cNvGraphicFramePr>
          <p:nvPr/>
        </p:nvGraphicFramePr>
        <p:xfrm>
          <a:off x="4506913" y="962025"/>
          <a:ext cx="38830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07" name="图片" r:id="rId11" imgW="2154561" imgH="1218660" progId="Word.Picture.8">
                  <p:embed/>
                </p:oleObj>
              </mc:Choice>
              <mc:Fallback>
                <p:oleObj name="图片" r:id="rId11" imgW="2154561" imgH="12186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962025"/>
                        <a:ext cx="38830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78872" y="3366989"/>
            <a:ext cx="3632200" cy="10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&gt;&gt;1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&gt;&gt;</a:t>
            </a:r>
            <a:r>
              <a:rPr kumimoji="1"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≈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gd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，可以忽略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的影响。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4506913" y="962025"/>
          <a:ext cx="38830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6" name="图片" r:id="rId3" imgW="2154561" imgH="1218660" progId="Word.Picture.8">
                  <p:embed/>
                </p:oleObj>
              </mc:Choice>
              <mc:Fallback>
                <p:oleObj name="图片" r:id="rId3" imgW="2154561" imgH="12186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962025"/>
                        <a:ext cx="388302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019689"/>
              </p:ext>
            </p:extLst>
          </p:nvPr>
        </p:nvGraphicFramePr>
        <p:xfrm>
          <a:off x="758825" y="1311722"/>
          <a:ext cx="361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7" name="公式" r:id="rId5" imgW="190417" imgH="241195" progId="Equation.3">
                  <p:embed/>
                </p:oleObj>
              </mc:Choice>
              <mc:Fallback>
                <p:oleObj name="公式" r:id="rId5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311722"/>
                        <a:ext cx="3619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49593"/>
              </p:ext>
            </p:extLst>
          </p:nvPr>
        </p:nvGraphicFramePr>
        <p:xfrm>
          <a:off x="2408238" y="1311722"/>
          <a:ext cx="3905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8" name="公式" r:id="rId7" imgW="215713" imgH="253780" progId="Equation.3">
                  <p:embed/>
                </p:oleObj>
              </mc:Choice>
              <mc:Fallback>
                <p:oleObj name="公式" r:id="rId7" imgW="215713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1311722"/>
                        <a:ext cx="3905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1108075" y="1299022"/>
            <a:ext cx="1390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为输入、 </a:t>
            </a:r>
          </a:p>
        </p:txBody>
      </p:sp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2714625" y="1299022"/>
            <a:ext cx="167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Times New Roman" panose="02020603050405020304" pitchFamily="18" charset="0"/>
              </a:rPr>
              <a:t>为输出时， </a:t>
            </a: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588963" y="1810197"/>
            <a:ext cx="34671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i="1" dirty="0">
                <a:latin typeface="Times New Roman" panose="02020603050405020304" pitchFamily="18" charset="0"/>
              </a:rPr>
              <a:t>RC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电路就是一个低通电路 </a:t>
            </a:r>
          </a:p>
        </p:txBody>
      </p:sp>
      <p:grpSp>
        <p:nvGrpSpPr>
          <p:cNvPr id="1293337" name="Group 25"/>
          <p:cNvGrpSpPr>
            <a:grpSpLocks/>
          </p:cNvGrpSpPr>
          <p:nvPr/>
        </p:nvGrpSpPr>
        <p:grpSpPr bwMode="auto">
          <a:xfrm>
            <a:off x="569913" y="2272159"/>
            <a:ext cx="3409950" cy="1012825"/>
            <a:chOff x="342" y="1162"/>
            <a:chExt cx="2148" cy="638"/>
          </a:xfrm>
        </p:grpSpPr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342" y="1162"/>
              <a:ext cx="2148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等效电阻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z="22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2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kumimoji="1" lang="en-US" altLang="zh-CN" sz="2200" baseline="-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8931" name="Object 19"/>
            <p:cNvGraphicFramePr>
              <a:graphicFrameLocks noChangeAspect="1"/>
            </p:cNvGraphicFramePr>
            <p:nvPr/>
          </p:nvGraphicFramePr>
          <p:xfrm>
            <a:off x="1020" y="1496"/>
            <a:ext cx="136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19" name="公式" r:id="rId9" imgW="1066800" imgH="241300" progId="Equation.3">
                    <p:embed/>
                  </p:oleObj>
                </mc:Choice>
                <mc:Fallback>
                  <p:oleObj name="公式" r:id="rId9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96"/>
                          <a:ext cx="136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156848"/>
              </p:ext>
            </p:extLst>
          </p:nvPr>
        </p:nvGraphicFramePr>
        <p:xfrm>
          <a:off x="1444624" y="3718135"/>
          <a:ext cx="4213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0" name="Equation" r:id="rId11" imgW="2108160" imgH="241200" progId="Equation.DSMT4">
                  <p:embed/>
                </p:oleObj>
              </mc:Choice>
              <mc:Fallback>
                <p:oleObj name="Equation" r:id="rId11" imgW="2108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4" y="3718135"/>
                        <a:ext cx="4213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3330" name="Rectangle 18"/>
          <p:cNvSpPr>
            <a:spLocks noChangeArrowheads="1"/>
          </p:cNvSpPr>
          <p:nvPr/>
        </p:nvSpPr>
        <p:spPr bwMode="auto">
          <a:xfrm>
            <a:off x="542925" y="3221069"/>
            <a:ext cx="3409950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等效电容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C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93334" name="Rectangle 22"/>
          <p:cNvSpPr>
            <a:spLocks noChangeArrowheads="1"/>
          </p:cNvSpPr>
          <p:nvPr/>
        </p:nvSpPr>
        <p:spPr bwMode="auto">
          <a:xfrm>
            <a:off x="542925" y="4267200"/>
            <a:ext cx="22415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通带源电压增益 </a:t>
            </a:r>
          </a:p>
        </p:txBody>
      </p:sp>
      <p:graphicFrame>
        <p:nvGraphicFramePr>
          <p:cNvPr id="129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756841"/>
              </p:ext>
            </p:extLst>
          </p:nvPr>
        </p:nvGraphicFramePr>
        <p:xfrm>
          <a:off x="722313" y="4695825"/>
          <a:ext cx="3221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1" name="Equation" r:id="rId13" imgW="1879600" imgH="495300" progId="Equation.DSMT4">
                  <p:embed/>
                </p:oleObj>
              </mc:Choice>
              <mc:Fallback>
                <p:oleObj name="Equation" r:id="rId13" imgW="1879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695825"/>
                        <a:ext cx="3221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3336" name="Rectangle 24"/>
          <p:cNvSpPr>
            <a:spLocks noChangeArrowheads="1"/>
          </p:cNvSpPr>
          <p:nvPr/>
        </p:nvSpPr>
        <p:spPr bwMode="auto">
          <a:xfrm>
            <a:off x="1758950" y="5653152"/>
            <a:ext cx="436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（也可以采用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4.4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节的方法求得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i="1" baseline="-30000" dirty="0" err="1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55790"/>
              </p:ext>
            </p:extLst>
          </p:nvPr>
        </p:nvGraphicFramePr>
        <p:xfrm>
          <a:off x="3981284" y="4695324"/>
          <a:ext cx="47910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2" name="Equation" r:id="rId15" imgW="2794000" imgH="482600" progId="Equation.DSMT4">
                  <p:embed/>
                </p:oleObj>
              </mc:Choice>
              <mc:Fallback>
                <p:oleObj name="Equation" r:id="rId15" imgW="2794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284" y="4695324"/>
                        <a:ext cx="47910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03771"/>
              </p:ext>
            </p:extLst>
          </p:nvPr>
        </p:nvGraphicFramePr>
        <p:xfrm>
          <a:off x="6075363" y="3486150"/>
          <a:ext cx="1600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3" name="Equation" r:id="rId17" imgW="799920" imgH="444240" progId="Equation.DSMT4">
                  <p:embed/>
                </p:oleObj>
              </mc:Choice>
              <mc:Fallback>
                <p:oleObj name="Equation" r:id="rId17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63" y="3486150"/>
                        <a:ext cx="16002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9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9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9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29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30" grpId="0"/>
      <p:bldP spid="1293334" grpId="0"/>
      <p:bldP spid="12933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952638"/>
              </p:ext>
            </p:extLst>
          </p:nvPr>
        </p:nvGraphicFramePr>
        <p:xfrm>
          <a:off x="599268" y="1308025"/>
          <a:ext cx="6601024" cy="48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82" name="Picture" r:id="rId3" imgW="3882955" imgH="2836044" progId="Word.Picture.8">
                  <p:embed/>
                </p:oleObj>
              </mc:Choice>
              <mc:Fallback>
                <p:oleObj name="Picture" r:id="rId3" imgW="3882955" imgH="2836044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68" y="1308025"/>
                        <a:ext cx="6601024" cy="482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高频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536" y="13767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39549"/>
              </p:ext>
            </p:extLst>
          </p:nvPr>
        </p:nvGraphicFramePr>
        <p:xfrm>
          <a:off x="5218113" y="957263"/>
          <a:ext cx="26130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83" name="Equation" r:id="rId5" imgW="1523880" imgH="469800" progId="Equation.DSMT4">
                  <p:embed/>
                </p:oleObj>
              </mc:Choice>
              <mc:Fallback>
                <p:oleObj name="Equation" r:id="rId5" imgW="152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957263"/>
                        <a:ext cx="261302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96659"/>
              </p:ext>
            </p:extLst>
          </p:nvPr>
        </p:nvGraphicFramePr>
        <p:xfrm>
          <a:off x="3509715" y="957814"/>
          <a:ext cx="1252152" cy="69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84" name="Equation" r:id="rId7" imgW="736560" imgH="406080" progId="Equation.DSMT4">
                  <p:embed/>
                </p:oleObj>
              </mc:Choice>
              <mc:Fallback>
                <p:oleObj name="Equation" r:id="rId7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715" y="957814"/>
                        <a:ext cx="1252152" cy="690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363" name="Group 3"/>
          <p:cNvGrpSpPr>
            <a:grpSpLocks/>
          </p:cNvGrpSpPr>
          <p:nvPr/>
        </p:nvGrpSpPr>
        <p:grpSpPr bwMode="auto">
          <a:xfrm>
            <a:off x="6224588" y="977861"/>
            <a:ext cx="2668587" cy="1260475"/>
            <a:chOff x="3833" y="2207"/>
            <a:chExt cx="1681" cy="794"/>
          </a:xfrm>
        </p:grpSpPr>
        <p:sp>
          <p:nvSpPr>
            <p:cNvPr id="40979" name="Rectangle 4"/>
            <p:cNvSpPr>
              <a:spLocks noChangeArrowheads="1"/>
            </p:cNvSpPr>
            <p:nvPr/>
          </p:nvSpPr>
          <p:spPr bwMode="auto">
            <a:xfrm>
              <a:off x="3833" y="2207"/>
              <a:ext cx="1681" cy="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0" name="Object 5"/>
            <p:cNvGraphicFramePr>
              <a:graphicFrameLocks noChangeAspect="1"/>
            </p:cNvGraphicFramePr>
            <p:nvPr/>
          </p:nvGraphicFramePr>
          <p:xfrm>
            <a:off x="3921" y="2235"/>
            <a:ext cx="153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82" name="公式" r:id="rId3" imgW="1524000" imgH="241300" progId="Equation.3">
                    <p:embed/>
                  </p:oleObj>
                </mc:Choice>
                <mc:Fallback>
                  <p:oleObj name="公式" r:id="rId3" imgW="15240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2235"/>
                          <a:ext cx="153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6"/>
            <p:cNvGraphicFramePr>
              <a:graphicFrameLocks noChangeAspect="1"/>
            </p:cNvGraphicFramePr>
            <p:nvPr/>
          </p:nvGraphicFramePr>
          <p:xfrm>
            <a:off x="3908" y="2480"/>
            <a:ext cx="87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83" name="公式" r:id="rId5" imgW="863225" imgH="241195" progId="Equation.3">
                    <p:embed/>
                  </p:oleObj>
                </mc:Choice>
                <mc:Fallback>
                  <p:oleObj name="公式" r:id="rId5" imgW="86322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480"/>
                          <a:ext cx="87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2" name="Object 7"/>
            <p:cNvGraphicFramePr>
              <a:graphicFrameLocks noChangeAspect="1"/>
            </p:cNvGraphicFramePr>
            <p:nvPr/>
          </p:nvGraphicFramePr>
          <p:xfrm>
            <a:off x="3915" y="2750"/>
            <a:ext cx="87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84" name="公式" r:id="rId7" imgW="863225" imgH="228501" progId="Equation.3">
                    <p:embed/>
                  </p:oleObj>
                </mc:Choice>
                <mc:Fallback>
                  <p:oleObj name="公式" r:id="rId7" imgW="863225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2750"/>
                          <a:ext cx="87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5368" name="Text Box 8"/>
          <p:cNvSpPr txBox="1">
            <a:spLocks noChangeArrowheads="1"/>
          </p:cNvSpPr>
          <p:nvPr/>
        </p:nvSpPr>
        <p:spPr bwMode="auto">
          <a:xfrm>
            <a:off x="527050" y="1159408"/>
            <a:ext cx="591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一般放大电路有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&gt;&gt;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带宽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BW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000" baseline="-30000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endParaRPr kumimoji="1"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9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298989"/>
              </p:ext>
            </p:extLst>
          </p:nvPr>
        </p:nvGraphicFramePr>
        <p:xfrm>
          <a:off x="557213" y="1873846"/>
          <a:ext cx="1109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85" name="公式" r:id="rId9" imgW="647419" imgH="253890" progId="Equation.3">
                  <p:embed/>
                </p:oleObj>
              </mc:Choice>
              <mc:Fallback>
                <p:oleObj name="公式" r:id="rId9" imgW="64741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873846"/>
                        <a:ext cx="1109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542285"/>
              </p:ext>
            </p:extLst>
          </p:nvPr>
        </p:nvGraphicFramePr>
        <p:xfrm>
          <a:off x="1689100" y="1700808"/>
          <a:ext cx="1930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86" name="公式" r:id="rId11" imgW="1117600" imgH="469900" progId="Equation.3">
                  <p:embed/>
                </p:oleObj>
              </mc:Choice>
              <mc:Fallback>
                <p:oleObj name="公式" r:id="rId11" imgW="111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00808"/>
                        <a:ext cx="19304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11550"/>
              </p:ext>
            </p:extLst>
          </p:nvPr>
        </p:nvGraphicFramePr>
        <p:xfrm>
          <a:off x="3619500" y="1738908"/>
          <a:ext cx="9636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87" name="公式" r:id="rId13" imgW="571252" imgH="444307" progId="Equation.3">
                  <p:embed/>
                </p:oleObj>
              </mc:Choice>
              <mc:Fallback>
                <p:oleObj name="公式" r:id="rId13" imgW="57125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1738908"/>
                        <a:ext cx="9636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84425"/>
              </p:ext>
            </p:extLst>
          </p:nvPr>
        </p:nvGraphicFramePr>
        <p:xfrm>
          <a:off x="1689100" y="2491383"/>
          <a:ext cx="1930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88" name="公式" r:id="rId15" imgW="1117600" imgH="469900" progId="Equation.3">
                  <p:embed/>
                </p:oleObj>
              </mc:Choice>
              <mc:Fallback>
                <p:oleObj name="公式" r:id="rId15" imgW="111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491383"/>
                        <a:ext cx="19304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52583"/>
              </p:ext>
            </p:extLst>
          </p:nvPr>
        </p:nvGraphicFramePr>
        <p:xfrm>
          <a:off x="3629025" y="2508846"/>
          <a:ext cx="3276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89" name="公式" r:id="rId17" imgW="1943100" imgH="469900" progId="Equation.3">
                  <p:embed/>
                </p:oleObj>
              </mc:Choice>
              <mc:Fallback>
                <p:oleObj name="公式" r:id="rId17" imgW="1943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508846"/>
                        <a:ext cx="32766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203970"/>
              </p:ext>
            </p:extLst>
          </p:nvPr>
        </p:nvGraphicFramePr>
        <p:xfrm>
          <a:off x="1689100" y="3313708"/>
          <a:ext cx="31257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90" name="公式" r:id="rId19" imgW="1854200" imgH="457200" progId="Equation.3">
                  <p:embed/>
                </p:oleObj>
              </mc:Choice>
              <mc:Fallback>
                <p:oleObj name="公式" r:id="rId19" imgW="185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313708"/>
                        <a:ext cx="31257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78" name="Text Box 18"/>
          <p:cNvSpPr txBox="1">
            <a:spLocks noChangeArrowheads="1"/>
          </p:cNvSpPr>
          <p:nvPr/>
        </p:nvSpPr>
        <p:spPr bwMode="auto">
          <a:xfrm>
            <a:off x="575592" y="500280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95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66544"/>
              </p:ext>
            </p:extLst>
          </p:nvPr>
        </p:nvGraphicFramePr>
        <p:xfrm>
          <a:off x="1443038" y="4799608"/>
          <a:ext cx="2311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91" name="公式" r:id="rId21" imgW="1371600" imgH="457200" progId="Equation.3">
                  <p:embed/>
                </p:oleObj>
              </mc:Choice>
              <mc:Fallback>
                <p:oleObj name="公式" r:id="rId21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799608"/>
                        <a:ext cx="2311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80" name="Text Box 20"/>
          <p:cNvSpPr txBox="1">
            <a:spLocks noChangeArrowheads="1"/>
          </p:cNvSpPr>
          <p:nvPr/>
        </p:nvSpPr>
        <p:spPr bwMode="auto">
          <a:xfrm>
            <a:off x="760413" y="5720358"/>
            <a:ext cx="428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管一旦确定，对相同的信号源</a:t>
            </a:r>
          </a:p>
        </p:txBody>
      </p:sp>
      <p:sp>
        <p:nvSpPr>
          <p:cNvPr id="1295381" name="Text Box 21"/>
          <p:cNvSpPr txBox="1">
            <a:spLocks noChangeArrowheads="1"/>
          </p:cNvSpPr>
          <p:nvPr/>
        </p:nvSpPr>
        <p:spPr bwMode="auto">
          <a:xfrm>
            <a:off x="4841875" y="5720358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u="sng" dirty="0">
                <a:solidFill>
                  <a:srgbClr val="FF0000"/>
                </a:solidFill>
                <a:latin typeface="楷体_GB2312"/>
              </a:rPr>
              <a:t>增益</a:t>
            </a:r>
            <a:r>
              <a:rPr kumimoji="1"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zh-CN" altLang="en-US" sz="2000" u="sng" dirty="0">
                <a:solidFill>
                  <a:srgbClr val="FF0000"/>
                </a:solidFill>
                <a:latin typeface="楷体_GB2312"/>
              </a:rPr>
              <a:t>带宽积基本为常数</a:t>
            </a:r>
          </a:p>
        </p:txBody>
      </p:sp>
      <p:sp>
        <p:nvSpPr>
          <p:cNvPr id="1295383" name="Rectangle 23"/>
          <p:cNvSpPr>
            <a:spLocks noChangeArrowheads="1"/>
          </p:cNvSpPr>
          <p:nvPr/>
        </p:nvSpPr>
        <p:spPr bwMode="auto">
          <a:xfrm>
            <a:off x="5835650" y="3489921"/>
            <a:ext cx="2949575" cy="2085975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减低增益可以增加带宽，提高增益将使带宽变窄。选择电路参数时，必须兼顾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baseline="-30000" dirty="0" err="1">
                <a:latin typeface="Book Antiqua" panose="0204060205030503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sM</a:t>
            </a:r>
            <a:r>
              <a:rPr kumimoji="1"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aseline="-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的要求。 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6.3.2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共源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93713" y="728700"/>
            <a:ext cx="41767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增益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8963" y="4300538"/>
            <a:ext cx="4905375" cy="430212"/>
            <a:chOff x="588963" y="4300538"/>
            <a:chExt cx="4905375" cy="430212"/>
          </a:xfrm>
        </p:grpSpPr>
        <p:sp>
          <p:nvSpPr>
            <p:cNvPr id="1295374" name="Text Box 14"/>
            <p:cNvSpPr txBox="1">
              <a:spLocks noChangeArrowheads="1"/>
            </p:cNvSpPr>
            <p:nvPr/>
          </p:nvSpPr>
          <p:spPr bwMode="auto">
            <a:xfrm>
              <a:off x="588963" y="4328269"/>
              <a:ext cx="842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FF"/>
                      </a:gs>
                      <a:gs pos="100000">
                        <a:srgbClr val="66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若有</a:t>
              </a:r>
            </a:p>
          </p:txBody>
        </p:sp>
        <p:graphicFrame>
          <p:nvGraphicFramePr>
            <p:cNvPr id="129537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131614"/>
                </p:ext>
              </p:extLst>
            </p:nvPr>
          </p:nvGraphicFramePr>
          <p:xfrm>
            <a:off x="2924175" y="4300538"/>
            <a:ext cx="257016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92" name="Equation" r:id="rId23" imgW="1511280" imgH="253800" progId="Equation.DSMT4">
                    <p:embed/>
                  </p:oleObj>
                </mc:Choice>
                <mc:Fallback>
                  <p:oleObj name="Equation" r:id="rId23" imgW="15112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175" y="4300538"/>
                          <a:ext cx="257016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537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768707"/>
                </p:ext>
              </p:extLst>
            </p:nvPr>
          </p:nvGraphicFramePr>
          <p:xfrm>
            <a:off x="1412838" y="4333082"/>
            <a:ext cx="12509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93" name="公式" r:id="rId25" imgW="736280" imgH="215806" progId="Equation.3">
                    <p:embed/>
                  </p:oleObj>
                </mc:Choice>
                <mc:Fallback>
                  <p:oleObj name="公式" r:id="rId25" imgW="73628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838" y="4333082"/>
                          <a:ext cx="1250950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615431" y="4328269"/>
              <a:ext cx="5524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FF"/>
                      </a:gs>
                      <a:gs pos="100000">
                        <a:srgbClr val="66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  <a:endPara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9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9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9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9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9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9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29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29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29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29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8" grpId="0"/>
      <p:bldP spid="1295378" grpId="0" autoUpdateAnimBg="0"/>
      <p:bldP spid="1295380" grpId="0" autoUpdateAnimBg="0"/>
      <p:bldP spid="1295381" grpId="0" autoUpdateAnimBg="0"/>
      <p:bldP spid="12953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3906" y="1520825"/>
            <a:ext cx="787598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6.3.1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的高频小信号模型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6.3.2  </a:t>
            </a:r>
            <a:r>
              <a:rPr lang="zh-CN" altLang="en-US" sz="2800" dirty="0">
                <a:latin typeface="Times New Roman" panose="02020603050405020304" pitchFamily="18" charset="0"/>
              </a:rPr>
              <a:t>共源放大电路的高频响应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6.3.3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共射放大电路的高频响应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6.3.4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</a:t>
            </a:r>
            <a:r>
              <a:rPr lang="zh-CN" altLang="en-US" sz="2800" dirty="0">
                <a:latin typeface="Times New Roman" panose="02020603050405020304" pitchFamily="18" charset="0"/>
              </a:rPr>
              <a:t>栅和共基放大电路的高频响应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6.3.5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基本放大电路通频带比较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3906" y="152636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556" y="1052948"/>
            <a:ext cx="345638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开路</a:t>
            </a:r>
            <a:r>
              <a:rPr lang="zh-CN" altLang="zh-CN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时间常数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法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9572" y="1700808"/>
            <a:ext cx="795688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电路中有三极管极间电容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，可以求出每个电容单独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（其余电容均开路）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的时间常数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14880"/>
              </p:ext>
            </p:extLst>
          </p:nvPr>
        </p:nvGraphicFramePr>
        <p:xfrm>
          <a:off x="2497115" y="3392996"/>
          <a:ext cx="1396395" cy="94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99" name="Equation" r:id="rId3" imgW="634725" imgH="431613" progId="Equation.DSMT4">
                  <p:embed/>
                </p:oleObj>
              </mc:Choice>
              <mc:Fallback>
                <p:oleObj name="Equation" r:id="rId3" imgW="634725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15" y="3392996"/>
                        <a:ext cx="1396395" cy="949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36199"/>
              </p:ext>
            </p:extLst>
          </p:nvPr>
        </p:nvGraphicFramePr>
        <p:xfrm>
          <a:off x="4535996" y="3398415"/>
          <a:ext cx="1536033" cy="94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00" name="Equation" r:id="rId5" imgW="698197" imgH="431613" progId="Equation.DSMT4">
                  <p:embed/>
                </p:oleObj>
              </mc:Choice>
              <mc:Fallback>
                <p:oleObj name="Equation" r:id="rId5" imgW="698197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3398415"/>
                        <a:ext cx="1536033" cy="949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6.3.3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共射放大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电路的高频响应</a:t>
            </a:r>
          </a:p>
        </p:txBody>
      </p:sp>
    </p:spTree>
    <p:extLst>
      <p:ext uri="{BB962C8B-B14F-4D97-AF65-F5344CB8AC3E}">
        <p14:creationId xmlns:p14="http://schemas.microsoft.com/office/powerpoint/2010/main" val="9715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944724"/>
            <a:ext cx="3901032" cy="2873141"/>
          </a:xfrm>
          <a:prstGeom prst="rect">
            <a:avLst/>
          </a:prstGeom>
        </p:spPr>
      </p:pic>
      <p:sp>
        <p:nvSpPr>
          <p:cNvPr id="6" name="Rectangle 149"/>
          <p:cNvSpPr>
            <a:spLocks noChangeArrowheads="1"/>
          </p:cNvSpPr>
          <p:nvPr/>
        </p:nvSpPr>
        <p:spPr bwMode="auto">
          <a:xfrm>
            <a:off x="777875" y="6926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802"/>
              </p:ext>
            </p:extLst>
          </p:nvPr>
        </p:nvGraphicFramePr>
        <p:xfrm>
          <a:off x="4247964" y="806708"/>
          <a:ext cx="4602988" cy="239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9" name="Picture" r:id="rId4" imgW="2301494" imgH="1199437" progId="Word.Picture.8">
                  <p:embed/>
                </p:oleObj>
              </mc:Choice>
              <mc:Fallback>
                <p:oleObj name="Picture" r:id="rId4" imgW="2301494" imgH="1199437" progId="Word.Picture.8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806708"/>
                        <a:ext cx="4602988" cy="2398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83568" y="3933056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si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//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)//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b'e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683568" y="4509120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b'e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333259"/>
              </p:ext>
            </p:extLst>
          </p:nvPr>
        </p:nvGraphicFramePr>
        <p:xfrm>
          <a:off x="683568" y="5138676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0" name="Equation" r:id="rId6" imgW="1485720" imgH="228600" progId="Equation.DSMT4">
                  <p:embed/>
                </p:oleObj>
              </mc:Choice>
              <mc:Fallback>
                <p:oleObj name="Equation" r:id="rId6" imgW="1485720" imgH="228600" progId="Equation.DSMT4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38676"/>
                        <a:ext cx="297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5345"/>
              </p:ext>
            </p:extLst>
          </p:nvPr>
        </p:nvGraphicFramePr>
        <p:xfrm>
          <a:off x="683568" y="5737094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1" name="Equation" r:id="rId8" imgW="2311200" imgH="228600" progId="Equation.DSMT4">
                  <p:embed/>
                </p:oleObj>
              </mc:Choice>
              <mc:Fallback>
                <p:oleObj name="Equation" r:id="rId8" imgW="2311200" imgH="22860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737094"/>
                        <a:ext cx="4622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65957"/>
              </p:ext>
            </p:extLst>
          </p:nvPr>
        </p:nvGraphicFramePr>
        <p:xfrm>
          <a:off x="5155890" y="3768602"/>
          <a:ext cx="215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2" name="Equation" r:id="rId10" imgW="1079280" imgH="444240" progId="Equation.DSMT4">
                  <p:embed/>
                </p:oleObj>
              </mc:Choice>
              <mc:Fallback>
                <p:oleObj name="Equation" r:id="rId10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890" y="3768602"/>
                        <a:ext cx="2159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06159"/>
              </p:ext>
            </p:extLst>
          </p:nvPr>
        </p:nvGraphicFramePr>
        <p:xfrm>
          <a:off x="5129881" y="4709990"/>
          <a:ext cx="347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3" name="Equation" r:id="rId12" imgW="1739880" imgH="444240" progId="Equation.DSMT4">
                  <p:embed/>
                </p:oleObj>
              </mc:Choice>
              <mc:Fallback>
                <p:oleObj name="Equation" r:id="rId12" imgW="1739880" imgH="444240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881" y="4709990"/>
                        <a:ext cx="3479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6.3.3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共射放大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电路的高频响应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5436096" y="986020"/>
            <a:ext cx="2520280" cy="193892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27058"/>
              </p:ext>
            </p:extLst>
          </p:nvPr>
        </p:nvGraphicFramePr>
        <p:xfrm>
          <a:off x="7654637" y="3032956"/>
          <a:ext cx="1259712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4" name="Equation" r:id="rId14" imgW="787320" imgH="228600" progId="Equation.DSMT4">
                  <p:embed/>
                </p:oleObj>
              </mc:Choice>
              <mc:Fallback>
                <p:oleObj name="Equation" r:id="rId14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637" y="3032956"/>
                        <a:ext cx="1259712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74333"/>
              </p:ext>
            </p:extLst>
          </p:nvPr>
        </p:nvGraphicFramePr>
        <p:xfrm>
          <a:off x="4630738" y="3033591"/>
          <a:ext cx="13827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95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033591"/>
                        <a:ext cx="138271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3906" y="1520825"/>
            <a:ext cx="787598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6.3.1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的高频小信号模型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6.3.2  </a:t>
            </a:r>
            <a:r>
              <a:rPr lang="zh-CN" altLang="en-US" sz="2800" dirty="0">
                <a:latin typeface="Times New Roman" panose="02020603050405020304" pitchFamily="18" charset="0"/>
              </a:rPr>
              <a:t>共源放大电路的高频响应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6.3.3  </a:t>
            </a:r>
            <a:r>
              <a:rPr lang="zh-CN" altLang="en-US" sz="2800" dirty="0">
                <a:latin typeface="Times New Roman" panose="02020603050405020304" pitchFamily="18" charset="0"/>
              </a:rPr>
              <a:t>共射放大电路的高频响应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6.3.4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共栅和共基放大电路的高频响应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6.3.5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基本放大电路通频带比较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3906" y="152636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63688" y="1462843"/>
            <a:ext cx="4286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自学</a:t>
            </a:r>
            <a:endParaRPr kumimoji="1" lang="zh-CN" altLang="en-US" sz="3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6.3.4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共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栅和共基放大电路的高频响应</a:t>
            </a:r>
          </a:p>
        </p:txBody>
      </p:sp>
    </p:spTree>
    <p:extLst>
      <p:ext uri="{BB962C8B-B14F-4D97-AF65-F5344CB8AC3E}">
        <p14:creationId xmlns:p14="http://schemas.microsoft.com/office/powerpoint/2010/main" val="39411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3379" name="Object 3"/>
          <p:cNvGraphicFramePr>
            <a:graphicFrameLocks noChangeAspect="1"/>
          </p:cNvGraphicFramePr>
          <p:nvPr/>
        </p:nvGraphicFramePr>
        <p:xfrm>
          <a:off x="3024188" y="760413"/>
          <a:ext cx="6081712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26" name="图片" r:id="rId3" imgW="3811463" imgH="2659827" progId="Word.Picture.8">
                  <p:embed/>
                </p:oleObj>
              </mc:Choice>
              <mc:Fallback>
                <p:oleObj name="图片" r:id="rId3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0413"/>
                        <a:ext cx="6081712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04800" y="104616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楷体_GB2312"/>
              </a:rPr>
              <a:t>②</a:t>
            </a:r>
            <a:r>
              <a:rPr lang="zh-CN" altLang="en-US" sz="2400">
                <a:solidFill>
                  <a:srgbClr val="0000CC"/>
                </a:solidFill>
                <a:latin typeface="楷体_GB2312"/>
              </a:rPr>
              <a:t>频率响应曲线描述</a:t>
            </a:r>
          </a:p>
        </p:txBody>
      </p:sp>
      <p:sp>
        <p:nvSpPr>
          <p:cNvPr id="1253381" name="Text Box 5"/>
          <p:cNvSpPr txBox="1">
            <a:spLocks noChangeArrowheads="1"/>
          </p:cNvSpPr>
          <p:nvPr/>
        </p:nvSpPr>
        <p:spPr bwMode="auto">
          <a:xfrm>
            <a:off x="323850" y="1592263"/>
            <a:ext cx="14319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幅频响应</a:t>
            </a:r>
            <a:endParaRPr kumimoji="1" lang="zh-CN" altLang="en-US" sz="2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53382" name="Object 6"/>
          <p:cNvGraphicFramePr>
            <a:graphicFrameLocks noChangeAspect="1"/>
          </p:cNvGraphicFramePr>
          <p:nvPr/>
        </p:nvGraphicFramePr>
        <p:xfrm>
          <a:off x="588963" y="3579813"/>
          <a:ext cx="28336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27" name="公式" r:id="rId5" imgW="1574800" imgH="482600" progId="Equation.3">
                  <p:embed/>
                </p:oleObj>
              </mc:Choice>
              <mc:Fallback>
                <p:oleObj name="公式" r:id="rId5" imgW="1574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579813"/>
                        <a:ext cx="28336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383" name="Object 7"/>
          <p:cNvGraphicFramePr>
            <a:graphicFrameLocks noChangeAspect="1"/>
          </p:cNvGraphicFramePr>
          <p:nvPr/>
        </p:nvGraphicFramePr>
        <p:xfrm>
          <a:off x="687388" y="4565650"/>
          <a:ext cx="28336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28" name="公式" r:id="rId7" imgW="1574800" imgH="228600" progId="Equation.3">
                  <p:embed/>
                </p:oleObj>
              </mc:Choice>
              <mc:Fallback>
                <p:oleObj name="公式" r:id="rId7" imgW="157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565650"/>
                        <a:ext cx="28336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84" name="Text Box 8"/>
          <p:cNvSpPr txBox="1">
            <a:spLocks noChangeArrowheads="1"/>
          </p:cNvSpPr>
          <p:nvPr/>
        </p:nvSpPr>
        <p:spPr bwMode="auto">
          <a:xfrm>
            <a:off x="687388" y="5132388"/>
            <a:ext cx="2133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分贝水平线</a:t>
            </a:r>
          </a:p>
        </p:txBody>
      </p:sp>
      <p:graphicFrame>
        <p:nvGraphicFramePr>
          <p:cNvPr id="1253385" name="Object 9"/>
          <p:cNvGraphicFramePr>
            <a:graphicFrameLocks noChangeAspect="1"/>
          </p:cNvGraphicFramePr>
          <p:nvPr/>
        </p:nvGraphicFramePr>
        <p:xfrm>
          <a:off x="719138" y="2060575"/>
          <a:ext cx="25590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29" name="公式" r:id="rId9" imgW="1422400" imgH="482600" progId="Equation.3">
                  <p:embed/>
                </p:oleObj>
              </mc:Choice>
              <mc:Fallback>
                <p:oleObj name="公式" r:id="rId9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060575"/>
                        <a:ext cx="25590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86" name="Text Box 10"/>
          <p:cNvSpPr txBox="1">
            <a:spLocks noChangeArrowheads="1"/>
          </p:cNvSpPr>
          <p:nvPr/>
        </p:nvSpPr>
        <p:spPr bwMode="auto">
          <a:xfrm>
            <a:off x="323850" y="3051175"/>
            <a:ext cx="18272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当</a:t>
            </a:r>
            <a:r>
              <a:rPr kumimoji="1" lang="en-US" altLang="zh-CN" sz="2200" i="1">
                <a:latin typeface="Times New Roman" panose="02020603050405020304" pitchFamily="18" charset="0"/>
              </a:rPr>
              <a:t>f </a:t>
            </a:r>
            <a:r>
              <a:rPr kumimoji="1" lang="en-US" altLang="zh-CN" sz="2200">
                <a:latin typeface="Times New Roman" panose="02020603050405020304" pitchFamily="18" charset="0"/>
              </a:rPr>
              <a:t>&lt;&lt;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H</a:t>
            </a:r>
            <a:r>
              <a:rPr kumimoji="1" lang="zh-CN" altLang="en-US" sz="220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1253387" name="Text Box 11"/>
          <p:cNvSpPr txBox="1">
            <a:spLocks noChangeArrowheads="1"/>
          </p:cNvSpPr>
          <p:nvPr/>
        </p:nvSpPr>
        <p:spPr bwMode="auto">
          <a:xfrm>
            <a:off x="3024188" y="5661025"/>
            <a:ext cx="57927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200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也称为</a:t>
            </a:r>
            <a:r>
              <a:rPr kumimoji="1"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转折频率、</a:t>
            </a: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3dB</a:t>
            </a:r>
            <a:r>
              <a:rPr kumimoji="1"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上限</a:t>
            </a:r>
            <a:r>
              <a:rPr kumimoji="1" lang="zh-CN" altLang="en-US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截止频率</a:t>
            </a:r>
            <a:r>
              <a:rPr kumimoji="1" lang="zh-CN" altLang="en-US" sz="2200">
                <a:ea typeface="宋体" panose="02010600030101010101" pitchFamily="2" charset="-122"/>
              </a:rPr>
              <a:t> 。</a:t>
            </a:r>
          </a:p>
        </p:txBody>
      </p:sp>
      <p:graphicFrame>
        <p:nvGraphicFramePr>
          <p:cNvPr id="1253388" name="Object 12"/>
          <p:cNvGraphicFramePr>
            <a:graphicFrameLocks noChangeAspect="1"/>
          </p:cNvGraphicFramePr>
          <p:nvPr/>
        </p:nvGraphicFramePr>
        <p:xfrm>
          <a:off x="3024188" y="760413"/>
          <a:ext cx="6081712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30" name="图片" r:id="rId11" imgW="3811463" imgH="2659827" progId="Word.Picture.8">
                  <p:embed/>
                </p:oleObj>
              </mc:Choice>
              <mc:Fallback>
                <p:oleObj name="图片" r:id="rId11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0413"/>
                        <a:ext cx="6081712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389" name="Object 13"/>
          <p:cNvGraphicFramePr>
            <a:graphicFrameLocks noChangeAspect="1"/>
          </p:cNvGraphicFramePr>
          <p:nvPr/>
        </p:nvGraphicFramePr>
        <p:xfrm>
          <a:off x="3024188" y="760413"/>
          <a:ext cx="6081712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31" name="图片" r:id="rId13" imgW="3811463" imgH="2659827" progId="Word.Picture.8">
                  <p:embed/>
                </p:oleObj>
              </mc:Choice>
              <mc:Fallback>
                <p:oleObj name="图片" r:id="rId13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0413"/>
                        <a:ext cx="6081712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390" name="Object 14"/>
          <p:cNvGraphicFramePr>
            <a:graphicFrameLocks noChangeAspect="1"/>
          </p:cNvGraphicFramePr>
          <p:nvPr/>
        </p:nvGraphicFramePr>
        <p:xfrm>
          <a:off x="3024188" y="760413"/>
          <a:ext cx="6081712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32" name="图片" r:id="rId15" imgW="3811463" imgH="2659827" progId="Word.Picture.8">
                  <p:embed/>
                </p:oleObj>
              </mc:Choice>
              <mc:Fallback>
                <p:oleObj name="图片" r:id="rId15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0413"/>
                        <a:ext cx="6081712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391" name="Object 15"/>
          <p:cNvGraphicFramePr>
            <a:graphicFrameLocks noChangeAspect="1"/>
          </p:cNvGraphicFramePr>
          <p:nvPr/>
        </p:nvGraphicFramePr>
        <p:xfrm>
          <a:off x="4241800" y="3608388"/>
          <a:ext cx="342741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33" name="公式" r:id="rId17" imgW="1905000" imgH="482600" progId="Equation.3">
                  <p:embed/>
                </p:oleObj>
              </mc:Choice>
              <mc:Fallback>
                <p:oleObj name="公式" r:id="rId17" imgW="1905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608388"/>
                        <a:ext cx="3427413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92" name="Text Box 16"/>
          <p:cNvSpPr txBox="1">
            <a:spLocks noChangeArrowheads="1"/>
          </p:cNvSpPr>
          <p:nvPr/>
        </p:nvSpPr>
        <p:spPr bwMode="auto">
          <a:xfrm>
            <a:off x="3754438" y="3213100"/>
            <a:ext cx="18272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当</a:t>
            </a:r>
            <a:r>
              <a:rPr kumimoji="1" lang="en-US" altLang="zh-CN" sz="2200" i="1">
                <a:latin typeface="Times New Roman" panose="02020603050405020304" pitchFamily="18" charset="0"/>
              </a:rPr>
              <a:t>f </a:t>
            </a:r>
            <a:r>
              <a:rPr kumimoji="1" lang="en-US" altLang="zh-CN" sz="2200">
                <a:latin typeface="Times New Roman" panose="02020603050405020304" pitchFamily="18" charset="0"/>
              </a:rPr>
              <a:t>&gt;&gt;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baseline="-25000">
                <a:latin typeface="Times New Roman" panose="02020603050405020304" pitchFamily="18" charset="0"/>
              </a:rPr>
              <a:t>H</a:t>
            </a:r>
            <a:r>
              <a:rPr kumimoji="1" lang="zh-CN" altLang="en-US" sz="220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1253393" name="Text Box 17"/>
          <p:cNvSpPr txBox="1">
            <a:spLocks noChangeArrowheads="1"/>
          </p:cNvSpPr>
          <p:nvPr/>
        </p:nvSpPr>
        <p:spPr bwMode="auto">
          <a:xfrm>
            <a:off x="4254500" y="5121275"/>
            <a:ext cx="23733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最大误差 </a:t>
            </a:r>
            <a:r>
              <a:rPr kumimoji="1" lang="en-US" altLang="zh-CN" sz="2200">
                <a:solidFill>
                  <a:srgbClr val="FF0000"/>
                </a:solidFill>
                <a:latin typeface="楷体_GB2312"/>
              </a:rPr>
              <a:t>-</a:t>
            </a: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3dB</a:t>
            </a:r>
          </a:p>
        </p:txBody>
      </p:sp>
      <p:graphicFrame>
        <p:nvGraphicFramePr>
          <p:cNvPr id="1253394" name="Object 18"/>
          <p:cNvGraphicFramePr>
            <a:graphicFrameLocks noChangeAspect="1"/>
          </p:cNvGraphicFramePr>
          <p:nvPr/>
        </p:nvGraphicFramePr>
        <p:xfrm>
          <a:off x="4032250" y="4586288"/>
          <a:ext cx="4981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34" name="公式" r:id="rId19" imgW="2768600" imgH="228600" progId="Equation.3">
                  <p:embed/>
                </p:oleObj>
              </mc:Choice>
              <mc:Fallback>
                <p:oleObj name="公式" r:id="rId19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586288"/>
                        <a:ext cx="4981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95" name="Text Box 19"/>
          <p:cNvSpPr txBox="1">
            <a:spLocks noChangeArrowheads="1"/>
          </p:cNvSpPr>
          <p:nvPr/>
        </p:nvSpPr>
        <p:spPr bwMode="auto">
          <a:xfrm>
            <a:off x="3709988" y="938213"/>
            <a:ext cx="84137" cy="13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6.1.2  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低通电路的频率响应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5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5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5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5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25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25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5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25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25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1" grpId="0"/>
      <p:bldP spid="1253384" grpId="0" autoUpdateAnimBg="0"/>
      <p:bldP spid="1253386" grpId="0"/>
      <p:bldP spid="1253387" grpId="0" autoUpdateAnimBg="0"/>
      <p:bldP spid="1253392" grpId="0"/>
      <p:bldP spid="1253393" grpId="0" autoUpdateAnimBg="0"/>
      <p:bldP spid="125339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3906" y="1520825"/>
            <a:ext cx="787598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6.3.1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三极管</a:t>
            </a:r>
            <a:r>
              <a:rPr lang="zh-CN" altLang="en-US" sz="2800" dirty="0">
                <a:latin typeface="Times New Roman" panose="02020603050405020304" pitchFamily="18" charset="0"/>
              </a:rPr>
              <a:t>的高频小信号模型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6.3.2  </a:t>
            </a:r>
            <a:r>
              <a:rPr lang="zh-CN" altLang="en-US" sz="2800" dirty="0">
                <a:latin typeface="Times New Roman" panose="02020603050405020304" pitchFamily="18" charset="0"/>
              </a:rPr>
              <a:t>共源放大电路的高频响应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6.3.3  </a:t>
            </a:r>
            <a:r>
              <a:rPr lang="zh-CN" altLang="en-US" sz="2800" dirty="0">
                <a:latin typeface="Times New Roman" panose="02020603050405020304" pitchFamily="18" charset="0"/>
              </a:rPr>
              <a:t>共射放大电路的高频响应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6.3.4  </a:t>
            </a:r>
            <a:r>
              <a:rPr lang="zh-CN" altLang="en-US" sz="2800" dirty="0">
                <a:latin typeface="Times New Roman" panose="02020603050405020304" pitchFamily="18" charset="0"/>
              </a:rPr>
              <a:t>共栅和共基放大电路的高频响应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6.3.5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三极管基本放大电路通频带比较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3906" y="152636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6.3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单管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放大电路的高频响应</a:t>
            </a:r>
          </a:p>
        </p:txBody>
      </p:sp>
    </p:spTree>
    <p:extLst>
      <p:ext uri="{BB962C8B-B14F-4D97-AF65-F5344CB8AC3E}">
        <p14:creationId xmlns:p14="http://schemas.microsoft.com/office/powerpoint/2010/main" val="150273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" y="1123428"/>
            <a:ext cx="8901402" cy="448880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8872" y="139701"/>
            <a:ext cx="8029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6.3.5  </a:t>
            </a:r>
            <a:r>
              <a:rPr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三极管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基本放大电路通频带比较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99"/>
                </a:solidFill>
              </a:rPr>
              <a:t>6  </a:t>
            </a:r>
            <a:r>
              <a:rPr lang="zh-CN" altLang="en-US" sz="3600">
                <a:solidFill>
                  <a:srgbClr val="000099"/>
                </a:solidFill>
              </a:rPr>
              <a:t>放大电路频率响应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11225" y="959174"/>
            <a:ext cx="754920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时间常数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6.2  </a:t>
            </a:r>
            <a:r>
              <a:rPr lang="zh-CN" altLang="en-US" sz="2800" dirty="0">
                <a:latin typeface="Times New Roman" panose="02020603050405020304" pitchFamily="18" charset="0"/>
              </a:rPr>
              <a:t>单管放大电路的低频响应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  </a:t>
            </a:r>
            <a:r>
              <a:rPr lang="zh-CN" altLang="en-US" sz="2800" dirty="0">
                <a:latin typeface="Times New Roman" panose="02020603050405020304" pitchFamily="18" charset="0"/>
              </a:rPr>
              <a:t>单管放大电路的高频响应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扩展放大电路通频带的方法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多级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5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扩展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放大电路通频带的方法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75556" y="903493"/>
            <a:ext cx="3456384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降低下限频率：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596" y="1406014"/>
            <a:ext cx="6006773" cy="1000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增大低频区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高通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电路的时间常数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采用直接耦合放大电路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6744" y="2425983"/>
            <a:ext cx="428447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怎样增大时间常数？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048" y="3102464"/>
            <a:ext cx="3456384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提高上限频率：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0089" y="3604985"/>
            <a:ext cx="747434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选用结电容小的三极管（高频管）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利用级联减小高频区等效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低通电路的等效电容或等效电阻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7" grpId="0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32681"/>
            <a:ext cx="4397639" cy="4212543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扩展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放大电路通频带的方法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764704"/>
            <a:ext cx="676875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提高上限频率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——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共源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-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共基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电路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7547" y="2896838"/>
            <a:ext cx="2026315" cy="477724"/>
            <a:chOff x="6876256" y="2888940"/>
            <a:chExt cx="2026315" cy="477724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876256" y="2888940"/>
              <a:ext cx="0" cy="2468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76256" y="3140968"/>
              <a:ext cx="14761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352420" y="2904999"/>
              <a:ext cx="5501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i2</a:t>
              </a:r>
              <a:endParaRPr lang="zh-CN" altLang="en-US" sz="24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5580112" y="1623677"/>
            <a:ext cx="2143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方正书宋_GBK"/>
              </a:rPr>
              <a:t>i2</a:t>
            </a:r>
            <a:r>
              <a:rPr lang="en-US" altLang="zh-CN" sz="2400" b="1" dirty="0" smtClean="0">
                <a:latin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方正书宋_GBK"/>
              </a:rPr>
              <a:t>b'e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/(1+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方正书宋_GBK"/>
              </a:rPr>
              <a:t>)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7783691" y="16288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很小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580112" y="2321717"/>
            <a:ext cx="31683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共源电路的密勒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电容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方正书宋_GBK"/>
              </a:rPr>
              <a:t>i2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</a:t>
            </a:r>
            <a:endParaRPr lang="zh-CN" altLang="zh-CN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0112" y="336135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减小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429854" y="4029744"/>
            <a:ext cx="4444051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源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-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共栅电路也有类似效果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79926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44924"/>
            <a:ext cx="3741275" cy="358380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扩展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放大电路通频带的方法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764704"/>
            <a:ext cx="676875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提高上限频率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——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共源</a:t>
            </a:r>
            <a:r>
              <a: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-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共基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电路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329797"/>
            <a:ext cx="8100900" cy="238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共基电路无密勒电容，上限频率远高于共源电路的上限频率</a:t>
            </a:r>
            <a:endParaRPr lang="en-US" altLang="zh-CN" sz="2200" b="1" dirty="0" smtClean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基电路的输入电阻小，作为共源电路的负载，降低了共源电路的增益（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减小），减小了共源电路的密勒电容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[(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1+</a:t>
            </a:r>
            <a:r>
              <a:rPr lang="en-US" altLang="zh-CN" sz="2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2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2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2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2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，从而提高了上限频率</a:t>
            </a:r>
            <a:endParaRPr lang="en-US" altLang="zh-CN" sz="2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损失的增益由共基电路弥补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9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" y="1400774"/>
            <a:ext cx="3721080" cy="310834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6.4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扩展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放大电路通频带的方法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764704"/>
            <a:ext cx="676875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提高上限频率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——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共集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-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共射电路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80471" y="3223808"/>
            <a:ext cx="615468" cy="1609348"/>
            <a:chOff x="2580471" y="3176972"/>
            <a:chExt cx="615468" cy="1609348"/>
          </a:xfrm>
        </p:grpSpPr>
        <p:grpSp>
          <p:nvGrpSpPr>
            <p:cNvPr id="9" name="组合 8"/>
            <p:cNvGrpSpPr/>
            <p:nvPr/>
          </p:nvGrpSpPr>
          <p:grpSpPr>
            <a:xfrm rot="16200000" flipH="1">
              <a:off x="2133259" y="3624184"/>
              <a:ext cx="1146453" cy="252029"/>
              <a:chOff x="1356335" y="4525818"/>
              <a:chExt cx="1146453" cy="2520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V="1">
                <a:off x="1356335" y="4525818"/>
                <a:ext cx="0" cy="24689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rot="16200000" flipH="1">
                <a:off x="1929562" y="4204620"/>
                <a:ext cx="0" cy="11464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2591286" y="4324655"/>
              <a:ext cx="6046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 altLang="zh-CN" sz="2400" b="1" baseline="-25000" dirty="0" err="1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si</a:t>
              </a:r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4296632" y="1257789"/>
            <a:ext cx="455984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共集电路带宽远大于共射电路的带宽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集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电路的输出电阻小，作为共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电路信号源的内阻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，减小了共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电路输入回路的时间常数，从而提高了上限频率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03352"/>
              </p:ext>
            </p:extLst>
          </p:nvPr>
        </p:nvGraphicFramePr>
        <p:xfrm>
          <a:off x="4681641" y="4111780"/>
          <a:ext cx="1600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16" name="Equation" r:id="rId4" imgW="799920" imgH="444240" progId="Equation.DSMT4">
                  <p:embed/>
                </p:oleObj>
              </mc:Choice>
              <mc:Fallback>
                <p:oleObj name="Equation" r:id="rId4" imgW="79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641" y="4111780"/>
                        <a:ext cx="16002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792245" y="5121188"/>
            <a:ext cx="4444051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b">
            <a:sp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共漏</a:t>
            </a:r>
            <a:r>
              <a:rPr lang="en-US" altLang="zh-CN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-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共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源</a:t>
            </a:r>
            <a:r>
              <a:rPr lang="zh-CN" altLang="en-US" sz="26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电路也有类似效果</a:t>
            </a:r>
            <a:endParaRPr lang="zh-CN" altLang="en-US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760413" y="4400277"/>
            <a:ext cx="182005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（交流通路）</a:t>
            </a:r>
            <a:endParaRPr kumimoji="1"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99"/>
                </a:solidFill>
              </a:rPr>
              <a:t>6  </a:t>
            </a:r>
            <a:r>
              <a:rPr lang="zh-CN" altLang="en-US" sz="3600">
                <a:solidFill>
                  <a:srgbClr val="000099"/>
                </a:solidFill>
              </a:rPr>
              <a:t>放大电路频率响应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11225" y="959174"/>
            <a:ext cx="754920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时间常数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6.2  </a:t>
            </a:r>
            <a:r>
              <a:rPr lang="zh-CN" altLang="en-US" sz="2800" dirty="0">
                <a:latin typeface="Times New Roman" panose="02020603050405020304" pitchFamily="18" charset="0"/>
              </a:rPr>
              <a:t>单管放大电路的低频响应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  </a:t>
            </a:r>
            <a:r>
              <a:rPr lang="zh-CN" altLang="en-US" sz="2800" dirty="0">
                <a:latin typeface="Times New Roman" panose="02020603050405020304" pitchFamily="18" charset="0"/>
              </a:rPr>
              <a:t>单管放大电路的高频响应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6.4  </a:t>
            </a:r>
            <a:r>
              <a:rPr lang="zh-CN" altLang="en-US" sz="2800" dirty="0">
                <a:latin typeface="Times New Roman" panose="02020603050405020304" pitchFamily="18" charset="0"/>
              </a:rPr>
              <a:t>扩展放大电路通频带的方法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6.5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多级放大电路的频率响应</a:t>
            </a:r>
          </a:p>
        </p:txBody>
      </p:sp>
    </p:spTree>
    <p:extLst>
      <p:ext uri="{BB962C8B-B14F-4D97-AF65-F5344CB8AC3E}">
        <p14:creationId xmlns:p14="http://schemas.microsoft.com/office/powerpoint/2010/main" val="25750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9"/>
          <p:cNvGrpSpPr>
            <a:grpSpLocks/>
          </p:cNvGrpSpPr>
          <p:nvPr/>
        </p:nvGrpSpPr>
        <p:grpSpPr bwMode="auto">
          <a:xfrm>
            <a:off x="373596" y="2315245"/>
            <a:ext cx="2362200" cy="1981200"/>
            <a:chOff x="144" y="1776"/>
            <a:chExt cx="1488" cy="1248"/>
          </a:xfrm>
        </p:grpSpPr>
        <p:sp>
          <p:nvSpPr>
            <p:cNvPr id="59404" name="AutoShape 60" descr="羊皮纸"/>
            <p:cNvSpPr>
              <a:spLocks noChangeArrowheads="1"/>
            </p:cNvSpPr>
            <p:nvPr/>
          </p:nvSpPr>
          <p:spPr bwMode="auto">
            <a:xfrm>
              <a:off x="144" y="1776"/>
              <a:ext cx="1488" cy="124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05" name="Text Box 61"/>
            <p:cNvSpPr txBox="1">
              <a:spLocks noChangeArrowheads="1"/>
            </p:cNvSpPr>
            <p:nvPr/>
          </p:nvSpPr>
          <p:spPr bwMode="auto">
            <a:xfrm>
              <a:off x="192" y="1776"/>
              <a:ext cx="1392" cy="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•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多级放大电路的通频带比构成它的任何一级都窄。</a:t>
              </a:r>
              <a:endParaRPr kumimoji="1"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9396" name="Group 63"/>
          <p:cNvGrpSpPr>
            <a:grpSpLocks/>
          </p:cNvGrpSpPr>
          <p:nvPr/>
        </p:nvGrpSpPr>
        <p:grpSpPr bwMode="auto">
          <a:xfrm>
            <a:off x="304800" y="908720"/>
            <a:ext cx="8610600" cy="977900"/>
            <a:chOff x="192" y="864"/>
            <a:chExt cx="5424" cy="616"/>
          </a:xfrm>
        </p:grpSpPr>
        <p:sp>
          <p:nvSpPr>
            <p:cNvPr id="29" name="Text Box 64"/>
            <p:cNvSpPr txBox="1">
              <a:spLocks noChangeArrowheads="1"/>
            </p:cNvSpPr>
            <p:nvPr/>
          </p:nvSpPr>
          <p:spPr bwMode="auto">
            <a:xfrm>
              <a:off x="2352" y="864"/>
              <a:ext cx="244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则单级的上下限频率处的增益为</a:t>
              </a:r>
            </a:p>
          </p:txBody>
        </p:sp>
        <p:sp>
          <p:nvSpPr>
            <p:cNvPr id="30" name="Text Box 65"/>
            <p:cNvSpPr txBox="1">
              <a:spLocks noChangeArrowheads="1"/>
            </p:cNvSpPr>
            <p:nvPr/>
          </p:nvSpPr>
          <p:spPr bwMode="auto">
            <a:xfrm>
              <a:off x="192" y="864"/>
              <a:ext cx="235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当两级增益和频带均相同时，</a:t>
              </a:r>
            </a:p>
          </p:txBody>
        </p:sp>
        <p:graphicFrame>
          <p:nvGraphicFramePr>
            <p:cNvPr id="59400" name="Object 66"/>
            <p:cNvGraphicFramePr>
              <a:graphicFrameLocks noChangeAspect="1"/>
            </p:cNvGraphicFramePr>
            <p:nvPr/>
          </p:nvGraphicFramePr>
          <p:xfrm>
            <a:off x="4706" y="912"/>
            <a:ext cx="9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66" name="公式" r:id="rId4" imgW="723586" imgH="215806" progId="Equation.3">
                    <p:embed/>
                  </p:oleObj>
                </mc:Choice>
                <mc:Fallback>
                  <p:oleObj name="公式" r:id="rId4" imgW="723586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" y="912"/>
                          <a:ext cx="91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67"/>
            <p:cNvSpPr txBox="1">
              <a:spLocks noChangeArrowheads="1"/>
            </p:cNvSpPr>
            <p:nvPr/>
          </p:nvSpPr>
          <p:spPr bwMode="auto">
            <a:xfrm>
              <a:off x="192" y="1160"/>
              <a:ext cx="1296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两级的增益为</a:t>
              </a:r>
            </a:p>
          </p:txBody>
        </p:sp>
        <p:graphicFrame>
          <p:nvGraphicFramePr>
            <p:cNvPr id="59402" name="Object 68"/>
            <p:cNvGraphicFramePr>
              <a:graphicFrameLocks noChangeAspect="1"/>
            </p:cNvGraphicFramePr>
            <p:nvPr/>
          </p:nvGraphicFramePr>
          <p:xfrm>
            <a:off x="1248" y="1200"/>
            <a:ext cx="19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67" name="公式" r:id="rId6" imgW="1523339" imgH="215806" progId="Equation.3">
                    <p:embed/>
                  </p:oleObj>
                </mc:Choice>
                <mc:Fallback>
                  <p:oleObj name="公式" r:id="rId6" imgW="152333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9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3216" y="1160"/>
              <a:ext cx="24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 kern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即两级的带宽小于单级带宽。</a:t>
              </a:r>
            </a:p>
          </p:txBody>
        </p:sp>
      </p:grpSp>
      <p:pic>
        <p:nvPicPr>
          <p:cNvPr id="35" name="Picture 70" descr="未标题-1 拷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104108"/>
            <a:ext cx="5761037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6.5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多级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468313" y="737676"/>
            <a:ext cx="8353425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若每个运放电路都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有一个起主要作用</a:t>
            </a:r>
            <a:r>
              <a:rPr kumimoji="1"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的等效</a:t>
            </a:r>
            <a:r>
              <a:rPr kumimoji="1" lang="en-US" altLang="zh-CN" sz="22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电路，则</a:t>
            </a:r>
            <a:r>
              <a:rPr kumimoji="1"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个运放电路构成的</a:t>
            </a:r>
            <a:r>
              <a:rPr kumimoji="1" lang="en-US" altLang="zh-CN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级放大电路的等效电路可表示为：</a:t>
            </a:r>
            <a:endParaRPr kumimoji="1"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2838" name="Rectangle 6"/>
          <p:cNvSpPr>
            <a:spLocks noChangeArrowheads="1"/>
          </p:cNvSpPr>
          <p:nvPr/>
        </p:nvSpPr>
        <p:spPr bwMode="auto">
          <a:xfrm>
            <a:off x="468313" y="3269778"/>
            <a:ext cx="3924300" cy="48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电压增益的频率响应为</a:t>
            </a:r>
          </a:p>
        </p:txBody>
      </p:sp>
      <p:graphicFrame>
        <p:nvGraphicFramePr>
          <p:cNvPr id="1272840" name="Object 8"/>
          <p:cNvGraphicFramePr>
            <a:graphicFrameLocks noChangeAspect="1"/>
          </p:cNvGraphicFramePr>
          <p:nvPr/>
        </p:nvGraphicFramePr>
        <p:xfrm>
          <a:off x="1611313" y="3725863"/>
          <a:ext cx="5562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1" name="公式" r:id="rId3" imgW="3086100" imgH="444500" progId="Equation.3">
                  <p:embed/>
                </p:oleObj>
              </mc:Choice>
              <mc:Fallback>
                <p:oleObj name="公式" r:id="rId3" imgW="3086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725863"/>
                        <a:ext cx="5562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2841" name="Rectangle 9"/>
          <p:cNvSpPr>
            <a:spLocks noChangeArrowheads="1"/>
          </p:cNvSpPr>
          <p:nvPr/>
        </p:nvSpPr>
        <p:spPr bwMode="auto">
          <a:xfrm>
            <a:off x="792163" y="4752655"/>
            <a:ext cx="1814920" cy="5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个转折频率 </a:t>
            </a:r>
          </a:p>
        </p:txBody>
      </p:sp>
      <p:graphicFrame>
        <p:nvGraphicFramePr>
          <p:cNvPr id="1272842" name="Object 10"/>
          <p:cNvGraphicFramePr>
            <a:graphicFrameLocks noChangeAspect="1"/>
          </p:cNvGraphicFramePr>
          <p:nvPr/>
        </p:nvGraphicFramePr>
        <p:xfrm>
          <a:off x="1349375" y="5221288"/>
          <a:ext cx="16906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2" name="公式" r:id="rId5" imgW="914400" imgH="444500" progId="Equation.3">
                  <p:embed/>
                </p:oleObj>
              </mc:Choice>
              <mc:Fallback>
                <p:oleObj name="公式" r:id="rId5" imgW="914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221288"/>
                        <a:ext cx="16906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2843" name="Object 11"/>
          <p:cNvGraphicFramePr>
            <a:graphicFrameLocks noChangeAspect="1"/>
          </p:cNvGraphicFramePr>
          <p:nvPr/>
        </p:nvGraphicFramePr>
        <p:xfrm>
          <a:off x="3565525" y="5221288"/>
          <a:ext cx="17383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3" name="公式" r:id="rId7" imgW="939392" imgH="444307" progId="Equation.3">
                  <p:embed/>
                </p:oleObj>
              </mc:Choice>
              <mc:Fallback>
                <p:oleObj name="公式" r:id="rId7" imgW="93939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5221288"/>
                        <a:ext cx="17383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2844" name="Object 12"/>
          <p:cNvGraphicFramePr>
            <a:graphicFrameLocks noChangeAspect="1"/>
          </p:cNvGraphicFramePr>
          <p:nvPr/>
        </p:nvGraphicFramePr>
        <p:xfrm>
          <a:off x="5759450" y="5221288"/>
          <a:ext cx="17367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94" name="公式" r:id="rId9" imgW="939392" imgH="444307" progId="Equation.3">
                  <p:embed/>
                </p:oleObj>
              </mc:Choice>
              <mc:Fallback>
                <p:oleObj name="公式" r:id="rId9" imgW="93939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221288"/>
                        <a:ext cx="17367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2849" name="Group 17"/>
          <p:cNvGrpSpPr>
            <a:grpSpLocks/>
          </p:cNvGrpSpPr>
          <p:nvPr/>
        </p:nvGrpSpPr>
        <p:grpSpPr bwMode="auto">
          <a:xfrm>
            <a:off x="863600" y="1828800"/>
            <a:ext cx="7427913" cy="1252538"/>
            <a:chOff x="544" y="1152"/>
            <a:chExt cx="4679" cy="789"/>
          </a:xfrm>
        </p:grpSpPr>
        <p:graphicFrame>
          <p:nvGraphicFramePr>
            <p:cNvPr id="56331" name="Object 4"/>
            <p:cNvGraphicFramePr>
              <a:graphicFrameLocks noChangeAspect="1"/>
            </p:cNvGraphicFramePr>
            <p:nvPr/>
          </p:nvGraphicFramePr>
          <p:xfrm>
            <a:off x="544" y="1152"/>
            <a:ext cx="4679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95" name="图片" r:id="rId11" imgW="4137592" imgH="694629" progId="Word.Picture.8">
                    <p:embed/>
                  </p:oleObj>
                </mc:Choice>
                <mc:Fallback>
                  <p:oleObj name="图片" r:id="rId11" imgW="4137592" imgH="69462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1152"/>
                          <a:ext cx="4679" cy="7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2" name="Text Box 14"/>
            <p:cNvSpPr txBox="1">
              <a:spLocks noChangeArrowheads="1"/>
            </p:cNvSpPr>
            <p:nvPr/>
          </p:nvSpPr>
          <p:spPr bwMode="auto">
            <a:xfrm>
              <a:off x="1088" y="1418"/>
              <a:ext cx="68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latin typeface="Book Antiqua" panose="02040602050305030304" pitchFamily="18" charset="0"/>
                </a:rPr>
                <a:t>v</a:t>
              </a:r>
            </a:p>
          </p:txBody>
        </p:sp>
        <p:sp>
          <p:nvSpPr>
            <p:cNvPr id="56333" name="Text Box 15"/>
            <p:cNvSpPr txBox="1">
              <a:spLocks noChangeArrowheads="1"/>
            </p:cNvSpPr>
            <p:nvPr/>
          </p:nvSpPr>
          <p:spPr bwMode="auto">
            <a:xfrm>
              <a:off x="2457" y="1412"/>
              <a:ext cx="68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latin typeface="Book Antiqua" panose="02040602050305030304" pitchFamily="18" charset="0"/>
                </a:rPr>
                <a:t>v</a:t>
              </a:r>
            </a:p>
          </p:txBody>
        </p:sp>
        <p:sp>
          <p:nvSpPr>
            <p:cNvPr id="56334" name="Text Box 16"/>
            <p:cNvSpPr txBox="1">
              <a:spLocks noChangeArrowheads="1"/>
            </p:cNvSpPr>
            <p:nvPr/>
          </p:nvSpPr>
          <p:spPr bwMode="auto">
            <a:xfrm>
              <a:off x="3810" y="1416"/>
              <a:ext cx="68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i="1">
                  <a:latin typeface="Book Antiqua" panose="02040602050305030304" pitchFamily="18" charset="0"/>
                </a:rPr>
                <a:t>v</a:t>
              </a:r>
            </a:p>
          </p:txBody>
        </p:sp>
      </p:grp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6.5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多级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7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7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8" grpId="0"/>
      <p:bldP spid="12728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4800" y="104616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楷体_GB2312"/>
              </a:rPr>
              <a:t>②</a:t>
            </a:r>
            <a:r>
              <a:rPr lang="zh-CN" altLang="en-US" sz="2400">
                <a:solidFill>
                  <a:srgbClr val="0000CC"/>
                </a:solidFill>
                <a:latin typeface="楷体_GB2312"/>
              </a:rPr>
              <a:t>频率响应曲线描述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24188" y="765175"/>
          <a:ext cx="6081712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2" name="图片" r:id="rId3" imgW="3811463" imgH="2659827" progId="Word.Picture.8">
                  <p:embed/>
                </p:oleObj>
              </mc:Choice>
              <mc:Fallback>
                <p:oleObj name="图片" r:id="rId3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5175"/>
                        <a:ext cx="6081712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05" name="Object 5"/>
          <p:cNvGraphicFramePr>
            <a:graphicFrameLocks noChangeAspect="1"/>
          </p:cNvGraphicFramePr>
          <p:nvPr/>
        </p:nvGraphicFramePr>
        <p:xfrm>
          <a:off x="349250" y="2563813"/>
          <a:ext cx="16192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3" name="公式" r:id="rId5" imgW="952087" imgH="215806" progId="Equation.3">
                  <p:embed/>
                </p:oleObj>
              </mc:Choice>
              <mc:Fallback>
                <p:oleObj name="公式" r:id="rId5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2563813"/>
                        <a:ext cx="16192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06" name="Object 6"/>
          <p:cNvGraphicFramePr>
            <a:graphicFrameLocks noChangeAspect="1"/>
          </p:cNvGraphicFramePr>
          <p:nvPr/>
        </p:nvGraphicFramePr>
        <p:xfrm>
          <a:off x="349250" y="3133725"/>
          <a:ext cx="16176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4" name="公式" r:id="rId7" imgW="952087" imgH="215806" progId="Equation.3">
                  <p:embed/>
                </p:oleObj>
              </mc:Choice>
              <mc:Fallback>
                <p:oleObj name="公式" r:id="rId7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33725"/>
                        <a:ext cx="16176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07" name="Text Box 7"/>
          <p:cNvSpPr txBox="1">
            <a:spLocks noChangeArrowheads="1"/>
          </p:cNvSpPr>
          <p:nvPr/>
        </p:nvSpPr>
        <p:spPr bwMode="auto">
          <a:xfrm>
            <a:off x="228600" y="1592263"/>
            <a:ext cx="1752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 dirty="0">
                <a:latin typeface="Times New Roman" panose="02020603050405020304" pitchFamily="18" charset="0"/>
              </a:rPr>
              <a:t>相频响应</a:t>
            </a:r>
            <a:endParaRPr kumimoji="1" lang="zh-CN" altLang="en-US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54408" name="Object 8"/>
          <p:cNvGraphicFramePr>
            <a:graphicFrameLocks noChangeAspect="1"/>
          </p:cNvGraphicFramePr>
          <p:nvPr/>
        </p:nvGraphicFramePr>
        <p:xfrm>
          <a:off x="727075" y="2054225"/>
          <a:ext cx="2371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5" name="Equation" r:id="rId9" imgW="1396394" imgH="215806" progId="Equation.3">
                  <p:embed/>
                </p:oleObj>
              </mc:Choice>
              <mc:Fallback>
                <p:oleObj name="Equation" r:id="rId9" imgW="139639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054225"/>
                        <a:ext cx="2371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09" name="Object 9"/>
          <p:cNvGraphicFramePr>
            <a:graphicFrameLocks noChangeAspect="1"/>
          </p:cNvGraphicFramePr>
          <p:nvPr/>
        </p:nvGraphicFramePr>
        <p:xfrm>
          <a:off x="2101850" y="2563813"/>
          <a:ext cx="9937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6" name="公式" r:id="rId11" imgW="583693" imgH="215713" progId="Equation.3">
                  <p:embed/>
                </p:oleObj>
              </mc:Choice>
              <mc:Fallback>
                <p:oleObj name="公式" r:id="rId11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563813"/>
                        <a:ext cx="9937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0" name="Object 10"/>
          <p:cNvGraphicFramePr>
            <a:graphicFrameLocks noChangeAspect="1"/>
          </p:cNvGraphicFramePr>
          <p:nvPr/>
        </p:nvGraphicFramePr>
        <p:xfrm>
          <a:off x="2051050" y="3133725"/>
          <a:ext cx="12731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7" name="Equation" r:id="rId13" imgW="748975" imgH="215806" progId="Equation.3">
                  <p:embed/>
                </p:oleObj>
              </mc:Choice>
              <mc:Fallback>
                <p:oleObj name="Equation" r:id="rId13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33725"/>
                        <a:ext cx="12731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1" name="Object 11"/>
          <p:cNvGraphicFramePr>
            <a:graphicFrameLocks noChangeAspect="1"/>
          </p:cNvGraphicFramePr>
          <p:nvPr/>
        </p:nvGraphicFramePr>
        <p:xfrm>
          <a:off x="349250" y="3675063"/>
          <a:ext cx="1466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8" name="公式" r:id="rId15" imgW="863225" imgH="215806" progId="Equation.3">
                  <p:embed/>
                </p:oleObj>
              </mc:Choice>
              <mc:Fallback>
                <p:oleObj name="公式" r:id="rId15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675063"/>
                        <a:ext cx="14668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2" name="Object 12"/>
          <p:cNvGraphicFramePr>
            <a:graphicFrameLocks noChangeAspect="1"/>
          </p:cNvGraphicFramePr>
          <p:nvPr/>
        </p:nvGraphicFramePr>
        <p:xfrm>
          <a:off x="1979613" y="3673475"/>
          <a:ext cx="11652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9" name="公式" r:id="rId17" imgW="685502" imgH="215806" progId="Equation.3">
                  <p:embed/>
                </p:oleObj>
              </mc:Choice>
              <mc:Fallback>
                <p:oleObj name="公式" r:id="rId17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73475"/>
                        <a:ext cx="11652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13" name="Object 13"/>
          <p:cNvGraphicFramePr>
            <a:graphicFrameLocks noChangeAspect="1"/>
          </p:cNvGraphicFramePr>
          <p:nvPr/>
        </p:nvGraphicFramePr>
        <p:xfrm>
          <a:off x="336550" y="4286250"/>
          <a:ext cx="25892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0" name="公式" r:id="rId19" imgW="1523339" imgH="215806" progId="Equation.3">
                  <p:embed/>
                </p:oleObj>
              </mc:Choice>
              <mc:Fallback>
                <p:oleObj name="公式" r:id="rId19" imgW="152333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286250"/>
                        <a:ext cx="25892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14" name="Text Box 14"/>
          <p:cNvSpPr txBox="1">
            <a:spLocks noChangeArrowheads="1"/>
          </p:cNvSpPr>
          <p:nvPr/>
        </p:nvSpPr>
        <p:spPr bwMode="auto">
          <a:xfrm>
            <a:off x="727075" y="5810250"/>
            <a:ext cx="37988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表明高频时，输出滞后输入</a:t>
            </a:r>
            <a:endParaRPr kumimoji="1" lang="zh-CN" altLang="en-US" sz="2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4415" name="Text Box 15"/>
          <p:cNvSpPr txBox="1">
            <a:spLocks noChangeArrowheads="1"/>
          </p:cNvSpPr>
          <p:nvPr/>
        </p:nvSpPr>
        <p:spPr bwMode="auto">
          <a:xfrm>
            <a:off x="323850" y="4765675"/>
            <a:ext cx="35274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200">
                <a:latin typeface="Times New Roman" panose="02020603050405020304" pitchFamily="18" charset="0"/>
              </a:rPr>
              <a:t>斜率为</a:t>
            </a:r>
            <a:r>
              <a:rPr kumimoji="1" lang="en-US" altLang="zh-CN" sz="2200">
                <a:latin typeface="Times New Roman" panose="02020603050405020304" pitchFamily="18" charset="0"/>
              </a:rPr>
              <a:t>-45</a:t>
            </a:r>
            <a:r>
              <a:rPr kumimoji="1" lang="en-US" altLang="zh-CN" sz="220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kumimoji="1" lang="en-US" altLang="zh-CN" sz="2200">
                <a:latin typeface="Times New Roman" panose="02020603050405020304" pitchFamily="18" charset="0"/>
              </a:rPr>
              <a:t>/</a:t>
            </a:r>
            <a:r>
              <a:rPr kumimoji="1" lang="zh-CN" altLang="en-US" sz="2200">
                <a:latin typeface="Times New Roman" panose="02020603050405020304" pitchFamily="18" charset="0"/>
              </a:rPr>
              <a:t>十倍频的直线</a:t>
            </a:r>
          </a:p>
        </p:txBody>
      </p:sp>
      <p:graphicFrame>
        <p:nvGraphicFramePr>
          <p:cNvPr id="1254416" name="Object 16"/>
          <p:cNvGraphicFramePr>
            <a:graphicFrameLocks noChangeAspect="1"/>
          </p:cNvGraphicFramePr>
          <p:nvPr/>
        </p:nvGraphicFramePr>
        <p:xfrm>
          <a:off x="3024188" y="765175"/>
          <a:ext cx="6081712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1" name="图片" r:id="rId21" imgW="3811463" imgH="2659827" progId="Word.Picture.8">
                  <p:embed/>
                </p:oleObj>
              </mc:Choice>
              <mc:Fallback>
                <p:oleObj name="图片" r:id="rId21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5175"/>
                        <a:ext cx="6081712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4417" name="Group 17"/>
          <p:cNvGrpSpPr>
            <a:grpSpLocks/>
          </p:cNvGrpSpPr>
          <p:nvPr/>
        </p:nvGrpSpPr>
        <p:grpSpPr bwMode="auto">
          <a:xfrm>
            <a:off x="787400" y="5324475"/>
            <a:ext cx="6124575" cy="433388"/>
            <a:chOff x="496" y="3354"/>
            <a:chExt cx="3858" cy="273"/>
          </a:xfrm>
        </p:grpSpPr>
        <p:graphicFrame>
          <p:nvGraphicFramePr>
            <p:cNvPr id="12312" name="Object 18"/>
            <p:cNvGraphicFramePr>
              <a:graphicFrameLocks noChangeAspect="1"/>
            </p:cNvGraphicFramePr>
            <p:nvPr/>
          </p:nvGraphicFramePr>
          <p:xfrm>
            <a:off x="496" y="3354"/>
            <a:ext cx="79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92" name="公式" r:id="rId23" imgW="711200" imgH="228600" progId="Equation.3">
                    <p:embed/>
                  </p:oleObj>
                </mc:Choice>
                <mc:Fallback>
                  <p:oleObj name="公式" r:id="rId23" imgW="71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3354"/>
                          <a:ext cx="79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Text Box 19"/>
            <p:cNvSpPr txBox="1">
              <a:spLocks noChangeArrowheads="1"/>
            </p:cNvSpPr>
            <p:nvPr/>
          </p:nvSpPr>
          <p:spPr bwMode="auto">
            <a:xfrm>
              <a:off x="1292" y="3358"/>
              <a:ext cx="30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200">
                  <a:latin typeface="Times New Roman" panose="02020603050405020304" pitchFamily="18" charset="0"/>
                </a:rPr>
                <a:t>表示输出与输入的相位差</a:t>
              </a:r>
            </a:p>
          </p:txBody>
        </p:sp>
      </p:grpSp>
      <p:graphicFrame>
        <p:nvGraphicFramePr>
          <p:cNvPr id="1254420" name="Object 20"/>
          <p:cNvGraphicFramePr>
            <a:graphicFrameLocks noChangeAspect="1"/>
          </p:cNvGraphicFramePr>
          <p:nvPr/>
        </p:nvGraphicFramePr>
        <p:xfrm>
          <a:off x="3024188" y="765175"/>
          <a:ext cx="6081712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3" name="图片" r:id="rId25" imgW="3811463" imgH="2659827" progId="Word.Picture.8">
                  <p:embed/>
                </p:oleObj>
              </mc:Choice>
              <mc:Fallback>
                <p:oleObj name="图片" r:id="rId25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5175"/>
                        <a:ext cx="6081712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21" name="Object 21"/>
          <p:cNvGraphicFramePr>
            <a:graphicFrameLocks noChangeAspect="1"/>
          </p:cNvGraphicFramePr>
          <p:nvPr/>
        </p:nvGraphicFramePr>
        <p:xfrm>
          <a:off x="3024188" y="765175"/>
          <a:ext cx="6081712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4" name="图片" r:id="rId27" imgW="3811463" imgH="2659827" progId="Word.Picture.8">
                  <p:embed/>
                </p:oleObj>
              </mc:Choice>
              <mc:Fallback>
                <p:oleObj name="图片" r:id="rId27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5175"/>
                        <a:ext cx="6081712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22" name="Object 22"/>
          <p:cNvGraphicFramePr>
            <a:graphicFrameLocks noChangeAspect="1"/>
          </p:cNvGraphicFramePr>
          <p:nvPr/>
        </p:nvGraphicFramePr>
        <p:xfrm>
          <a:off x="3024188" y="765175"/>
          <a:ext cx="6081712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5" name="图片" r:id="rId29" imgW="3811463" imgH="2659827" progId="Word.Picture.8">
                  <p:embed/>
                </p:oleObj>
              </mc:Choice>
              <mc:Fallback>
                <p:oleObj name="图片" r:id="rId29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5175"/>
                        <a:ext cx="6081712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23" name="Object 23"/>
          <p:cNvGraphicFramePr>
            <a:graphicFrameLocks noChangeAspect="1"/>
          </p:cNvGraphicFramePr>
          <p:nvPr/>
        </p:nvGraphicFramePr>
        <p:xfrm>
          <a:off x="3024188" y="765175"/>
          <a:ext cx="6081712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6" name="图片" r:id="rId31" imgW="3811463" imgH="2659827" progId="Word.Picture.8">
                  <p:embed/>
                </p:oleObj>
              </mc:Choice>
              <mc:Fallback>
                <p:oleObj name="图片" r:id="rId31" imgW="3811463" imgH="26598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765175"/>
                        <a:ext cx="6081712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24" name="Text Box 24"/>
          <p:cNvSpPr txBox="1">
            <a:spLocks noChangeArrowheads="1"/>
          </p:cNvSpPr>
          <p:nvPr/>
        </p:nvSpPr>
        <p:spPr bwMode="auto">
          <a:xfrm>
            <a:off x="5170488" y="483235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66"/>
                </a:solidFill>
                <a:ea typeface="黑体" panose="02010609060101010101" pitchFamily="49" charset="-122"/>
              </a:rPr>
              <a:t>波特图</a:t>
            </a:r>
          </a:p>
        </p:txBody>
      </p:sp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3708400" y="952500"/>
            <a:ext cx="107950" cy="13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6.1.2  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低通电路的频率响应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5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25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25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25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25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25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630027" y="2476728"/>
            <a:ext cx="3924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幅频响应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630027" y="3983265"/>
            <a:ext cx="4175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相频响应（假设通带内无反相）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73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59047"/>
              </p:ext>
            </p:extLst>
          </p:nvPr>
        </p:nvGraphicFramePr>
        <p:xfrm>
          <a:off x="1333289" y="2892653"/>
          <a:ext cx="64801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2" name="公式" r:id="rId3" imgW="3492500" imgH="482600" progId="Equation.3">
                  <p:embed/>
                </p:oleObj>
              </mc:Choice>
              <mc:Fallback>
                <p:oleObj name="公式" r:id="rId3" imgW="3492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289" y="2892653"/>
                        <a:ext cx="64801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73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23710"/>
              </p:ext>
            </p:extLst>
          </p:nvPr>
        </p:nvGraphicFramePr>
        <p:xfrm>
          <a:off x="1439652" y="4610328"/>
          <a:ext cx="65579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3" name="公式" r:id="rId5" imgW="3632200" imgH="228600" progId="Equation.3">
                  <p:embed/>
                </p:oleObj>
              </mc:Choice>
              <mc:Fallback>
                <p:oleObj name="公式" r:id="rId5" imgW="363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4610328"/>
                        <a:ext cx="65579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6.5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多级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放大电路的频率响应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0027" y="908720"/>
            <a:ext cx="3924300" cy="48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电压增益的频率响应为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09523"/>
              </p:ext>
            </p:extLst>
          </p:nvPr>
        </p:nvGraphicFramePr>
        <p:xfrm>
          <a:off x="1611313" y="1457749"/>
          <a:ext cx="5562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4" name="公式" r:id="rId7" imgW="3086100" imgH="444500" progId="Equation.3">
                  <p:embed/>
                </p:oleObj>
              </mc:Choice>
              <mc:Fallback>
                <p:oleObj name="公式" r:id="rId7" imgW="3086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457749"/>
                        <a:ext cx="5562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287338" y="842963"/>
            <a:ext cx="39243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幅频响应波特图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0" y="193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8372" name="Object 5"/>
          <p:cNvGraphicFramePr>
            <a:graphicFrameLocks noChangeAspect="1"/>
          </p:cNvGraphicFramePr>
          <p:nvPr/>
        </p:nvGraphicFramePr>
        <p:xfrm>
          <a:off x="1406525" y="955675"/>
          <a:ext cx="7381875" cy="502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78" name="图片" r:id="rId3" imgW="4604612" imgH="3132669" progId="Word.Picture.8">
                  <p:embed/>
                </p:oleObj>
              </mc:Choice>
              <mc:Fallback>
                <p:oleObj name="图片" r:id="rId3" imgW="4604612" imgH="313266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955675"/>
                        <a:ext cx="7381875" cy="502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1228725" y="2192338"/>
            <a:ext cx="17224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 dirty="0" smtClean="0">
                <a:solidFill>
                  <a:srgbClr val="FF0066"/>
                </a:solidFill>
                <a:latin typeface="楷体_GB2312"/>
                <a:ea typeface="黑体" panose="02010609060101010101" pitchFamily="49" charset="-122"/>
              </a:rPr>
              <a:t>各级</a:t>
            </a:r>
            <a:r>
              <a:rPr kumimoji="1" lang="zh-CN" altLang="en-US" sz="1600" dirty="0">
                <a:solidFill>
                  <a:srgbClr val="FF0066"/>
                </a:solidFill>
                <a:latin typeface="楷体_GB2312"/>
                <a:ea typeface="黑体" panose="02010609060101010101" pitchFamily="49" charset="-122"/>
              </a:rPr>
              <a:t>的幅频响应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1193800" y="4748213"/>
            <a:ext cx="172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600">
                <a:solidFill>
                  <a:srgbClr val="FF0066"/>
                </a:solidFill>
                <a:latin typeface="楷体_GB2312"/>
                <a:ea typeface="黑体" panose="02010609060101010101" pitchFamily="49" charset="-122"/>
              </a:rPr>
              <a:t>总幅频响应 </a:t>
            </a: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3495675" y="1103313"/>
            <a:ext cx="6985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3716338" y="1571625"/>
            <a:ext cx="69850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3719513" y="1839913"/>
            <a:ext cx="69850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3719513" y="2224088"/>
            <a:ext cx="69850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3505200" y="3038475"/>
            <a:ext cx="84138" cy="13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2881313" y="3454400"/>
            <a:ext cx="6985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738563" y="3457575"/>
            <a:ext cx="6985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2024063" y="3454400"/>
            <a:ext cx="69850" cy="11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0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22288" y="5300018"/>
            <a:ext cx="417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相频响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应会怎样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6.5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多级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放大电路的频率响应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148064" y="63075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6.1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时间常数</a:t>
            </a:r>
            <a:r>
              <a:rPr lang="en-US" altLang="zh-CN" sz="3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电路的频率响应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8063" y="1304925"/>
            <a:ext cx="741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6.1.1 </a:t>
            </a:r>
            <a:r>
              <a:rPr lang="en-US" altLang="zh-CN" sz="3200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高通电路的频率响应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6.1.2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RC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低通电</a:t>
            </a:r>
            <a:r>
              <a:rPr lang="zh-CN" altLang="en-US" sz="3200" dirty="0">
                <a:latin typeface="Times New Roman" panose="02020603050405020304" pitchFamily="18" charset="0"/>
              </a:rPr>
              <a:t>路的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74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107276"/>
              </p:ext>
            </p:extLst>
          </p:nvPr>
        </p:nvGraphicFramePr>
        <p:xfrm>
          <a:off x="4067175" y="2312988"/>
          <a:ext cx="5073650" cy="394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8" name="图片" r:id="rId3" imgW="3391177" imgH="2631358" progId="Word.Picture.8">
                  <p:embed/>
                </p:oleObj>
              </mc:Choice>
              <mc:Fallback>
                <p:oleObj name="图片" r:id="rId3" imgW="3391177" imgH="26313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312988"/>
                        <a:ext cx="5073650" cy="394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894388" y="512763"/>
          <a:ext cx="267335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9" name="图片" r:id="rId5" imgW="1490139" imgH="972255" progId="Word.Picture.8">
                  <p:embed/>
                </p:oleObj>
              </mc:Choice>
              <mc:Fallback>
                <p:oleObj name="图片" r:id="rId5" imgW="1490139" imgH="9722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512763"/>
                        <a:ext cx="2673350" cy="1747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978525" y="2247900"/>
            <a:ext cx="27336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400" dirty="0">
                <a:solidFill>
                  <a:srgbClr val="FF0066"/>
                </a:solidFill>
                <a:ea typeface="黑体" panose="02010609060101010101" pitchFamily="49" charset="-122"/>
              </a:rPr>
              <a:t>RC</a:t>
            </a:r>
            <a:r>
              <a:rPr kumimoji="1" lang="zh-CN" altLang="en-US" sz="1400" dirty="0">
                <a:solidFill>
                  <a:srgbClr val="FF0066"/>
                </a:solidFill>
                <a:ea typeface="黑体" panose="02010609060101010101" pitchFamily="49" charset="-122"/>
              </a:rPr>
              <a:t>高通电路（</a:t>
            </a:r>
            <a:r>
              <a:rPr kumimoji="1" lang="zh-CN" altLang="en-US" sz="1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低频响应）</a:t>
            </a:r>
            <a:endParaRPr kumimoji="1" lang="zh-CN" altLang="en-US" sz="1400" dirty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9750" y="765175"/>
            <a:ext cx="3871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电压增益（传递函数）：</a:t>
            </a:r>
          </a:p>
        </p:txBody>
      </p:sp>
      <p:sp>
        <p:nvSpPr>
          <p:cNvPr id="1257478" name="Text Box 6"/>
          <p:cNvSpPr txBox="1">
            <a:spLocks noChangeArrowheads="1"/>
          </p:cNvSpPr>
          <p:nvPr/>
        </p:nvSpPr>
        <p:spPr bwMode="auto">
          <a:xfrm>
            <a:off x="400050" y="249555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1257479" name="Text Box 7"/>
          <p:cNvSpPr txBox="1">
            <a:spLocks noChangeArrowheads="1"/>
          </p:cNvSpPr>
          <p:nvPr/>
        </p:nvSpPr>
        <p:spPr bwMode="auto">
          <a:xfrm>
            <a:off x="2481263" y="2600325"/>
            <a:ext cx="183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下限截止频率</a:t>
            </a:r>
          </a:p>
        </p:txBody>
      </p:sp>
      <p:sp>
        <p:nvSpPr>
          <p:cNvPr id="1257480" name="Text Box 8"/>
          <p:cNvSpPr txBox="1">
            <a:spLocks noChangeArrowheads="1"/>
          </p:cNvSpPr>
          <p:nvPr/>
        </p:nvSpPr>
        <p:spPr bwMode="auto">
          <a:xfrm>
            <a:off x="647700" y="31797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257481" name="Object 9"/>
          <p:cNvGraphicFramePr>
            <a:graphicFrameLocks noChangeAspect="1"/>
          </p:cNvGraphicFramePr>
          <p:nvPr/>
        </p:nvGraphicFramePr>
        <p:xfrm>
          <a:off x="971550" y="1339850"/>
          <a:ext cx="25193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0" name="公式" r:id="rId7" imgW="1485900" imgH="647700" progId="Equation.3">
                  <p:embed/>
                </p:oleObj>
              </mc:Choice>
              <mc:Fallback>
                <p:oleObj name="公式" r:id="rId7" imgW="1485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39850"/>
                        <a:ext cx="25193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82" name="Object 10"/>
          <p:cNvGraphicFramePr>
            <a:graphicFrameLocks noChangeAspect="1"/>
          </p:cNvGraphicFramePr>
          <p:nvPr/>
        </p:nvGraphicFramePr>
        <p:xfrm>
          <a:off x="863600" y="2360613"/>
          <a:ext cx="14716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1" name="公式" r:id="rId9" imgW="863225" imgH="444307" progId="Equation.3">
                  <p:embed/>
                </p:oleObj>
              </mc:Choice>
              <mc:Fallback>
                <p:oleObj name="公式" r:id="rId9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360613"/>
                        <a:ext cx="14716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83" name="Object 11"/>
          <p:cNvGraphicFramePr>
            <a:graphicFrameLocks noChangeAspect="1"/>
          </p:cNvGraphicFramePr>
          <p:nvPr/>
        </p:nvGraphicFramePr>
        <p:xfrm>
          <a:off x="1181100" y="3046413"/>
          <a:ext cx="20589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2" name="公式" r:id="rId11" imgW="1205977" imgH="444307" progId="Equation.3">
                  <p:embed/>
                </p:oleObj>
              </mc:Choice>
              <mc:Fallback>
                <p:oleObj name="公式" r:id="rId11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046413"/>
                        <a:ext cx="20589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7484" name="Group 12"/>
          <p:cNvGrpSpPr>
            <a:grpSpLocks/>
          </p:cNvGrpSpPr>
          <p:nvPr/>
        </p:nvGrpSpPr>
        <p:grpSpPr bwMode="auto">
          <a:xfrm>
            <a:off x="381000" y="4708525"/>
            <a:ext cx="3649663" cy="457200"/>
            <a:chOff x="240" y="3261"/>
            <a:chExt cx="2299" cy="288"/>
          </a:xfrm>
        </p:grpSpPr>
        <p:sp>
          <p:nvSpPr>
            <p:cNvPr id="15379" name="Text Box 13"/>
            <p:cNvSpPr txBox="1">
              <a:spLocks noChangeArrowheads="1"/>
            </p:cNvSpPr>
            <p:nvPr/>
          </p:nvSpPr>
          <p:spPr bwMode="auto">
            <a:xfrm>
              <a:off x="240" y="326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相频响应</a:t>
              </a:r>
            </a:p>
          </p:txBody>
        </p:sp>
        <p:graphicFrame>
          <p:nvGraphicFramePr>
            <p:cNvPr id="15380" name="Object 14"/>
            <p:cNvGraphicFramePr>
              <a:graphicFrameLocks noChangeAspect="1"/>
            </p:cNvGraphicFramePr>
            <p:nvPr/>
          </p:nvGraphicFramePr>
          <p:xfrm>
            <a:off x="1179" y="3289"/>
            <a:ext cx="136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23" name="Equation" r:id="rId13" imgW="1269449" imgH="215806" progId="Equation.3">
                    <p:embed/>
                  </p:oleObj>
                </mc:Choice>
                <mc:Fallback>
                  <p:oleObj name="Equation" r:id="rId13" imgW="126944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289"/>
                          <a:ext cx="136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7487" name="Text Box 15"/>
          <p:cNvSpPr txBox="1">
            <a:spLocks noChangeArrowheads="1"/>
          </p:cNvSpPr>
          <p:nvPr/>
        </p:nvSpPr>
        <p:spPr bwMode="auto">
          <a:xfrm>
            <a:off x="647700" y="52959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输出超前输入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57488" name="Group 16"/>
          <p:cNvGrpSpPr>
            <a:grpSpLocks/>
          </p:cNvGrpSpPr>
          <p:nvPr/>
        </p:nvGrpSpPr>
        <p:grpSpPr bwMode="auto">
          <a:xfrm>
            <a:off x="360363" y="3808413"/>
            <a:ext cx="3817937" cy="820737"/>
            <a:chOff x="227" y="2694"/>
            <a:chExt cx="2405" cy="517"/>
          </a:xfrm>
        </p:grpSpPr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227" y="2762"/>
              <a:ext cx="9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幅频响应</a:t>
              </a:r>
            </a:p>
          </p:txBody>
        </p:sp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1152" y="2694"/>
            <a:ext cx="1480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24" name="公式" r:id="rId15" imgW="1371600" imgH="482600" progId="Equation.3">
                    <p:embed/>
                  </p:oleObj>
                </mc:Choice>
                <mc:Fallback>
                  <p:oleObj name="公式" r:id="rId15" imgW="13716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94"/>
                          <a:ext cx="1480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7492" name="Text Box 20"/>
          <p:cNvSpPr txBox="1">
            <a:spLocks noChangeArrowheads="1"/>
          </p:cNvSpPr>
          <p:nvPr/>
        </p:nvSpPr>
        <p:spPr bwMode="auto">
          <a:xfrm>
            <a:off x="4716463" y="2500313"/>
            <a:ext cx="84137" cy="13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00" i="1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6.1.1  </a:t>
            </a:r>
            <a:r>
              <a:rPr lang="en-US" altLang="zh-CN" sz="32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高通电路的频率响应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5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5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5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25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5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5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8" grpId="0" autoUpdateAnimBg="0"/>
      <p:bldP spid="1257479" grpId="0" autoUpdateAnimBg="0"/>
      <p:bldP spid="1257480" grpId="0" autoUpdateAnimBg="0"/>
      <p:bldP spid="1257487" grpId="0" autoUpdateAnimBg="0"/>
      <p:bldP spid="12574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07921"/>
            <a:ext cx="7740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6.1  </a:t>
            </a:r>
            <a:r>
              <a:rPr lang="zh-CN" altLang="en-US" sz="32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单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时间常数</a:t>
            </a:r>
            <a:r>
              <a:rPr lang="en-US" altLang="zh-CN" sz="3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RC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</a:rPr>
              <a:t>电路的频率响应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7544" y="848444"/>
            <a:ext cx="3651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ts val="1800"/>
              </a:spcBef>
              <a:buClrTx/>
              <a:buFontTx/>
              <a:buNone/>
            </a:pP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 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，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且 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0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0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kumimoji="1"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827" y="1255460"/>
            <a:ext cx="3529574" cy="666462"/>
            <a:chOff x="464827" y="1255460"/>
            <a:chExt cx="3529574" cy="666462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3974158"/>
                </p:ext>
              </p:extLst>
            </p:nvPr>
          </p:nvGraphicFramePr>
          <p:xfrm>
            <a:off x="899592" y="1255461"/>
            <a:ext cx="1294838" cy="666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82" name="公式" r:id="rId3" imgW="863225" imgH="444307" progId="Equation.3">
                    <p:embed/>
                  </p:oleObj>
                </mc:Choice>
                <mc:Fallback>
                  <p:oleObj name="公式" r:id="rId3" imgW="863225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255461"/>
                          <a:ext cx="1294838" cy="666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874035"/>
                </p:ext>
              </p:extLst>
            </p:nvPr>
          </p:nvGraphicFramePr>
          <p:xfrm>
            <a:off x="2661480" y="1255460"/>
            <a:ext cx="1332921" cy="666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83" name="公式" r:id="rId5" imgW="888614" imgH="444307" progId="Equation.3">
                    <p:embed/>
                  </p:oleObj>
                </mc:Choice>
                <mc:Fallback>
                  <p:oleObj name="公式" r:id="rId5" imgW="888614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1480" y="1255460"/>
                          <a:ext cx="1332921" cy="666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464827" y="1388636"/>
              <a:ext cx="442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即</a:t>
              </a:r>
              <a:endPara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2194430" y="1388636"/>
              <a:ext cx="4764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0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&lt;&lt;</a:t>
              </a:r>
              <a:endPara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34396"/>
              </p:ext>
            </p:extLst>
          </p:nvPr>
        </p:nvGraphicFramePr>
        <p:xfrm>
          <a:off x="4613089" y="656692"/>
          <a:ext cx="42433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4" name="图片" r:id="rId7" imgW="2836933" imgH="972255" progId="Word.Picture.8">
                  <p:embed/>
                </p:oleObj>
              </mc:Choice>
              <mc:Fallback>
                <p:oleObj name="图片" r:id="rId7" imgW="2836933" imgH="9722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089" y="656692"/>
                        <a:ext cx="4243387" cy="1457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4827" y="2062004"/>
            <a:ext cx="1277425" cy="22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buClrTx/>
              <a:buFontTx/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则可忽略两个</a:t>
            </a:r>
            <a:r>
              <a:rPr kumimoji="1"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电路的相互影响，电路的频率响应为</a:t>
            </a:r>
            <a:endParaRPr kumimoji="1"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65698"/>
              </p:ext>
            </p:extLst>
          </p:nvPr>
        </p:nvGraphicFramePr>
        <p:xfrm>
          <a:off x="1742252" y="2113671"/>
          <a:ext cx="7114224" cy="4254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5" name="图片" r:id="rId9" imgW="5472480" imgH="3272679" progId="Word.Picture.8">
                  <p:embed/>
                </p:oleObj>
              </mc:Choice>
              <mc:Fallback>
                <p:oleObj name="图片" r:id="rId9" imgW="5472480" imgH="3272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252" y="2113671"/>
                        <a:ext cx="7114224" cy="4254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306543" y="2250104"/>
            <a:ext cx="78548" cy="134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100" i="1" dirty="0">
                <a:latin typeface="Book Antiqua" panose="02040602050305030304" pitchFamily="18" charset="0"/>
              </a:rPr>
              <a:t>v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077772" y="2086639"/>
            <a:ext cx="11144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400" dirty="0">
                <a:solidFill>
                  <a:srgbClr val="FF0066"/>
                </a:solidFill>
                <a:ea typeface="黑体" panose="02010609060101010101" pitchFamily="49" charset="-122"/>
              </a:rPr>
              <a:t>RC</a:t>
            </a:r>
            <a:r>
              <a:rPr kumimoji="1" lang="zh-CN" altLang="en-US" sz="1400" dirty="0">
                <a:solidFill>
                  <a:srgbClr val="FF0066"/>
                </a:solidFill>
                <a:ea typeface="黑体" panose="02010609060101010101" pitchFamily="49" charset="-122"/>
              </a:rPr>
              <a:t>高通电</a:t>
            </a:r>
            <a:r>
              <a:rPr kumimoji="1" lang="zh-CN" altLang="en-US" sz="1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路</a:t>
            </a:r>
            <a:endParaRPr kumimoji="1" lang="zh-CN" altLang="en-US" sz="1400" dirty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164288" y="2086639"/>
            <a:ext cx="11144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1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RC</a:t>
            </a:r>
            <a:r>
              <a:rPr kumimoji="1" lang="zh-CN" altLang="en-US" sz="14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低通电路</a:t>
            </a:r>
            <a:endParaRPr kumimoji="1" lang="zh-CN" altLang="en-US" sz="1400" dirty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7772" y="656692"/>
            <a:ext cx="1114408" cy="17377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4288" y="647460"/>
            <a:ext cx="1114408" cy="17377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240081" y="1950018"/>
            <a:ext cx="1373008" cy="578882"/>
          </a:xfrm>
          <a:prstGeom prst="wedgeRoundRectCallout">
            <a:avLst>
              <a:gd name="adj1" fmla="val 104924"/>
              <a:gd name="adj2" fmla="val 93819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中频区增益也称为通带增益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4" grpId="0" autoUpdateAnimBg="0"/>
      <p:bldP spid="1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611188" y="43408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99"/>
                </a:solidFill>
              </a:rPr>
              <a:t>6  </a:t>
            </a:r>
            <a:r>
              <a:rPr lang="zh-CN" altLang="en-US" sz="3600" dirty="0">
                <a:solidFill>
                  <a:srgbClr val="000099"/>
                </a:solidFill>
              </a:rPr>
              <a:t>放大电路频率响应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1225" y="959174"/>
            <a:ext cx="754920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6.1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时间常数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RC</a:t>
            </a:r>
            <a:r>
              <a:rPr lang="zh-CN" altLang="en-US" sz="2800" dirty="0">
                <a:latin typeface="Times New Roman" panose="02020603050405020304" pitchFamily="18" charset="0"/>
              </a:rPr>
              <a:t>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6.2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单管放大电路的低频响应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2800" dirty="0">
                <a:latin typeface="Times New Roman" panose="02020603050405020304" pitchFamily="18" charset="0"/>
              </a:rPr>
              <a:t>管放大电路的高频响应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6.4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扩展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放大电路通频带的方法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6.5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多级</a:t>
            </a:r>
            <a:r>
              <a:rPr lang="zh-CN" altLang="en-US" sz="2800" dirty="0">
                <a:latin typeface="Times New Roman" panose="02020603050405020304" pitchFamily="18" charset="0"/>
              </a:rPr>
              <a:t>放大电路的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频率响应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7749</TotalTime>
  <Words>2194</Words>
  <Application>Microsoft Office PowerPoint</Application>
  <PresentationFormat>全屏显示(4:3)</PresentationFormat>
  <Paragraphs>295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方正书宋_GBK</vt:lpstr>
      <vt:lpstr>黑体</vt:lpstr>
      <vt:lpstr>华文行楷</vt:lpstr>
      <vt:lpstr>楷体</vt:lpstr>
      <vt:lpstr>楷体_GB2312</vt:lpstr>
      <vt:lpstr>宋体</vt:lpstr>
      <vt:lpstr>Arial</vt:lpstr>
      <vt:lpstr>Arial Narrow</vt:lpstr>
      <vt:lpstr>Book Antiqua</vt:lpstr>
      <vt:lpstr>Calibri</vt:lpstr>
      <vt:lpstr>Symbol</vt:lpstr>
      <vt:lpstr>Times New Roman</vt:lpstr>
      <vt:lpstr>Wingdings</vt:lpstr>
      <vt:lpstr>Office 主题​​</vt:lpstr>
      <vt:lpstr>图片</vt:lpstr>
      <vt:lpstr>公式</vt:lpstr>
      <vt:lpstr>Equation</vt:lpstr>
      <vt:lpstr>Picture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1432</cp:revision>
  <dcterms:created xsi:type="dcterms:W3CDTF">2014-01-02T08:12:52Z</dcterms:created>
  <dcterms:modified xsi:type="dcterms:W3CDTF">2021-04-07T01:28:54Z</dcterms:modified>
</cp:coreProperties>
</file>