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sldIdLst>
    <p:sldId id="992" r:id="rId2"/>
    <p:sldId id="993" r:id="rId3"/>
    <p:sldId id="994" r:id="rId4"/>
    <p:sldId id="995" r:id="rId5"/>
    <p:sldId id="996" r:id="rId6"/>
    <p:sldId id="997" r:id="rId7"/>
    <p:sldId id="998" r:id="rId8"/>
    <p:sldId id="999" r:id="rId9"/>
    <p:sldId id="1000" r:id="rId10"/>
    <p:sldId id="1001" r:id="rId11"/>
    <p:sldId id="1002" r:id="rId12"/>
    <p:sldId id="1003" r:id="rId13"/>
    <p:sldId id="1004" r:id="rId14"/>
    <p:sldId id="1005" r:id="rId15"/>
    <p:sldId id="1009" r:id="rId16"/>
    <p:sldId id="1010" r:id="rId17"/>
    <p:sldId id="1114" r:id="rId18"/>
    <p:sldId id="1022" r:id="rId19"/>
    <p:sldId id="1023" r:id="rId20"/>
    <p:sldId id="1160" r:id="rId21"/>
    <p:sldId id="1024" r:id="rId22"/>
    <p:sldId id="1025" r:id="rId23"/>
    <p:sldId id="1026" r:id="rId24"/>
    <p:sldId id="1028" r:id="rId25"/>
    <p:sldId id="1029" r:id="rId26"/>
    <p:sldId id="1030" r:id="rId27"/>
    <p:sldId id="1031" r:id="rId28"/>
    <p:sldId id="1032" r:id="rId29"/>
    <p:sldId id="1033" r:id="rId30"/>
    <p:sldId id="1034" r:id="rId31"/>
    <p:sldId id="1035" r:id="rId32"/>
    <p:sldId id="1036" r:id="rId33"/>
    <p:sldId id="1115" r:id="rId34"/>
    <p:sldId id="1037" r:id="rId35"/>
    <p:sldId id="1038" r:id="rId36"/>
    <p:sldId id="1040" r:id="rId37"/>
    <p:sldId id="1039" r:id="rId38"/>
    <p:sldId id="1041" r:id="rId39"/>
    <p:sldId id="1042" r:id="rId40"/>
    <p:sldId id="1043" r:id="rId41"/>
    <p:sldId id="1044" r:id="rId42"/>
    <p:sldId id="1116" r:id="rId43"/>
    <p:sldId id="1045" r:id="rId44"/>
    <p:sldId id="1046" r:id="rId45"/>
    <p:sldId id="1047" r:id="rId46"/>
    <p:sldId id="1053" r:id="rId47"/>
    <p:sldId id="1057" r:id="rId48"/>
    <p:sldId id="1117" r:id="rId49"/>
    <p:sldId id="1054" r:id="rId50"/>
    <p:sldId id="1055" r:id="rId51"/>
    <p:sldId id="1118" r:id="rId52"/>
    <p:sldId id="1048" r:id="rId53"/>
    <p:sldId id="1119" r:id="rId54"/>
    <p:sldId id="1120" r:id="rId55"/>
    <p:sldId id="1050" r:id="rId56"/>
    <p:sldId id="1121" r:id="rId57"/>
    <p:sldId id="1122" r:id="rId58"/>
    <p:sldId id="1059" r:id="rId59"/>
    <p:sldId id="1061" r:id="rId60"/>
    <p:sldId id="1062" r:id="rId61"/>
    <p:sldId id="1123" r:id="rId62"/>
    <p:sldId id="1124" r:id="rId63"/>
    <p:sldId id="1125" r:id="rId64"/>
    <p:sldId id="1126" r:id="rId65"/>
    <p:sldId id="1127" r:id="rId66"/>
    <p:sldId id="1128" r:id="rId67"/>
    <p:sldId id="1129" r:id="rId68"/>
    <p:sldId id="1130" r:id="rId69"/>
    <p:sldId id="1131" r:id="rId70"/>
    <p:sldId id="1132" r:id="rId71"/>
    <p:sldId id="1133" r:id="rId72"/>
    <p:sldId id="1134" r:id="rId73"/>
    <p:sldId id="1063" r:id="rId74"/>
    <p:sldId id="1135" r:id="rId75"/>
    <p:sldId id="1136" r:id="rId76"/>
    <p:sldId id="1064" r:id="rId77"/>
    <p:sldId id="1137" r:id="rId78"/>
    <p:sldId id="1065" r:id="rId79"/>
    <p:sldId id="1066" r:id="rId80"/>
    <p:sldId id="1067" r:id="rId81"/>
    <p:sldId id="1138" r:id="rId82"/>
    <p:sldId id="1139" r:id="rId83"/>
    <p:sldId id="1068" r:id="rId84"/>
    <p:sldId id="1070" r:id="rId85"/>
    <p:sldId id="1071" r:id="rId86"/>
    <p:sldId id="1140" r:id="rId87"/>
    <p:sldId id="1141" r:id="rId88"/>
    <p:sldId id="1142" r:id="rId89"/>
    <p:sldId id="1143" r:id="rId90"/>
    <p:sldId id="1144" r:id="rId91"/>
    <p:sldId id="1146" r:id="rId92"/>
    <p:sldId id="1147" r:id="rId93"/>
    <p:sldId id="1148" r:id="rId94"/>
    <p:sldId id="1149" r:id="rId95"/>
    <p:sldId id="1073" r:id="rId96"/>
    <p:sldId id="1074" r:id="rId97"/>
    <p:sldId id="1075" r:id="rId98"/>
    <p:sldId id="1076" r:id="rId99"/>
    <p:sldId id="1077" r:id="rId100"/>
    <p:sldId id="1078" r:id="rId101"/>
    <p:sldId id="1154" r:id="rId102"/>
    <p:sldId id="1079" r:id="rId103"/>
    <p:sldId id="1080" r:id="rId104"/>
    <p:sldId id="1081" r:id="rId105"/>
    <p:sldId id="1082" r:id="rId106"/>
    <p:sldId id="1083" r:id="rId107"/>
    <p:sldId id="1151" r:id="rId108"/>
    <p:sldId id="1104" r:id="rId109"/>
    <p:sldId id="1105" r:id="rId110"/>
    <p:sldId id="1106" r:id="rId111"/>
    <p:sldId id="1107" r:id="rId112"/>
    <p:sldId id="1108" r:id="rId113"/>
    <p:sldId id="1109" r:id="rId114"/>
    <p:sldId id="1110" r:id="rId115"/>
    <p:sldId id="1111" r:id="rId116"/>
    <p:sldId id="1161" r:id="rId1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6600"/>
    <a:srgbClr val="CC0000"/>
    <a:srgbClr val="000099"/>
    <a:srgbClr val="000066"/>
    <a:srgbClr val="00FFFF"/>
    <a:srgbClr val="D0D8E8"/>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04" autoAdjust="0"/>
  </p:normalViewPr>
  <p:slideViewPr>
    <p:cSldViewPr>
      <p:cViewPr>
        <p:scale>
          <a:sx n="90" d="100"/>
          <a:sy n="90" d="100"/>
        </p:scale>
        <p:origin x="1014" y="1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44.wmf"/><Relationship Id="rId2" Type="http://schemas.openxmlformats.org/officeDocument/2006/relationships/image" Target="../media/image39.wmf"/><Relationship Id="rId1" Type="http://schemas.openxmlformats.org/officeDocument/2006/relationships/image" Target="../media/image38.e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image" Target="../media/image59.wmf"/><Relationship Id="rId3" Type="http://schemas.openxmlformats.org/officeDocument/2006/relationships/image" Target="../media/image49.emf"/><Relationship Id="rId7" Type="http://schemas.openxmlformats.org/officeDocument/2006/relationships/image" Target="../media/image53.emf"/><Relationship Id="rId12" Type="http://schemas.openxmlformats.org/officeDocument/2006/relationships/image" Target="../media/image58.wmf"/><Relationship Id="rId2" Type="http://schemas.openxmlformats.org/officeDocument/2006/relationships/image" Target="../media/image48.emf"/><Relationship Id="rId1" Type="http://schemas.openxmlformats.org/officeDocument/2006/relationships/image" Target="../media/image47.wmf"/><Relationship Id="rId6" Type="http://schemas.openxmlformats.org/officeDocument/2006/relationships/image" Target="../media/image52.emf"/><Relationship Id="rId11" Type="http://schemas.openxmlformats.org/officeDocument/2006/relationships/image" Target="../media/image57.wmf"/><Relationship Id="rId5" Type="http://schemas.openxmlformats.org/officeDocument/2006/relationships/image" Target="../media/image51.wmf"/><Relationship Id="rId15" Type="http://schemas.openxmlformats.org/officeDocument/2006/relationships/image" Target="../media/image61.wmf"/><Relationship Id="rId10" Type="http://schemas.openxmlformats.org/officeDocument/2006/relationships/image" Target="../media/image56.wmf"/><Relationship Id="rId4" Type="http://schemas.openxmlformats.org/officeDocument/2006/relationships/image" Target="../media/image50.wmf"/><Relationship Id="rId9" Type="http://schemas.openxmlformats.org/officeDocument/2006/relationships/image" Target="../media/image55.wmf"/><Relationship Id="rId14" Type="http://schemas.openxmlformats.org/officeDocument/2006/relationships/image" Target="../media/image6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image" Target="../media/image62.emf"/><Relationship Id="rId4" Type="http://schemas.openxmlformats.org/officeDocument/2006/relationships/image" Target="../media/image6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2.emf"/><Relationship Id="rId1" Type="http://schemas.openxmlformats.org/officeDocument/2006/relationships/image" Target="../media/image66.e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6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68.wmf"/><Relationship Id="rId1" Type="http://schemas.openxmlformats.org/officeDocument/2006/relationships/image" Target="../media/image67.wmf"/><Relationship Id="rId5" Type="http://schemas.openxmlformats.org/officeDocument/2006/relationships/image" Target="../media/image66.emf"/><Relationship Id="rId4"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image" Target="../media/image69.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e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image" Target="../media/image6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wmf"/><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image" Target="../media/image79.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4" Type="http://schemas.openxmlformats.org/officeDocument/2006/relationships/image" Target="../media/image79.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79.emf"/><Relationship Id="rId4" Type="http://schemas.openxmlformats.org/officeDocument/2006/relationships/image" Target="../media/image8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3.emf"/><Relationship Id="rId1" Type="http://schemas.openxmlformats.org/officeDocument/2006/relationships/image" Target="../media/image9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2.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94.emf"/><Relationship Id="rId1" Type="http://schemas.openxmlformats.org/officeDocument/2006/relationships/image" Target="../media/image66.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image" Target="../media/image9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96.emf"/><Relationship Id="rId1" Type="http://schemas.openxmlformats.org/officeDocument/2006/relationships/image" Target="../media/image97.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99.wmf"/><Relationship Id="rId7" Type="http://schemas.openxmlformats.org/officeDocument/2006/relationships/image" Target="../media/image103.wmf"/><Relationship Id="rId2" Type="http://schemas.openxmlformats.org/officeDocument/2006/relationships/image" Target="../media/image98.wmf"/><Relationship Id="rId1" Type="http://schemas.openxmlformats.org/officeDocument/2006/relationships/image" Target="../media/image97.e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97.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5" Type="http://schemas.openxmlformats.org/officeDocument/2006/relationships/image" Target="../media/image66.emf"/><Relationship Id="rId4" Type="http://schemas.openxmlformats.org/officeDocument/2006/relationships/image" Target="../media/image109.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111.emf"/><Relationship Id="rId1" Type="http://schemas.openxmlformats.org/officeDocument/2006/relationships/image" Target="../media/image110.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image" Target="../media/image114.emf"/><Relationship Id="rId7" Type="http://schemas.openxmlformats.org/officeDocument/2006/relationships/image" Target="../media/image117.wmf"/><Relationship Id="rId2" Type="http://schemas.openxmlformats.org/officeDocument/2006/relationships/image" Target="../media/image113.wmf"/><Relationship Id="rId1" Type="http://schemas.openxmlformats.org/officeDocument/2006/relationships/image" Target="../media/image112.emf"/><Relationship Id="rId6" Type="http://schemas.openxmlformats.org/officeDocument/2006/relationships/image" Target="../media/image99.wmf"/><Relationship Id="rId5" Type="http://schemas.openxmlformats.org/officeDocument/2006/relationships/image" Target="../media/image116.wmf"/><Relationship Id="rId4" Type="http://schemas.openxmlformats.org/officeDocument/2006/relationships/image" Target="../media/image115.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1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9.emf"/><Relationship Id="rId1" Type="http://schemas.openxmlformats.org/officeDocument/2006/relationships/image" Target="../media/image12.emf"/><Relationship Id="rId4" Type="http://schemas.openxmlformats.org/officeDocument/2006/relationships/image" Target="../media/image14.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20.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25.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26.emf"/><Relationship Id="rId1" Type="http://schemas.openxmlformats.org/officeDocument/2006/relationships/image" Target="../media/image125.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26.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5" Type="http://schemas.openxmlformats.org/officeDocument/2006/relationships/image" Target="../media/image132.wmf"/><Relationship Id="rId4" Type="http://schemas.openxmlformats.org/officeDocument/2006/relationships/image" Target="../media/image131.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34.emf"/><Relationship Id="rId1" Type="http://schemas.openxmlformats.org/officeDocument/2006/relationships/image" Target="../media/image133.e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35.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33.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33.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e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35.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33.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33.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37.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37.e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39.emf"/><Relationship Id="rId2" Type="http://schemas.openxmlformats.org/officeDocument/2006/relationships/image" Target="../media/image138.emf"/><Relationship Id="rId1" Type="http://schemas.openxmlformats.org/officeDocument/2006/relationships/image" Target="../media/image137.e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41.emf"/><Relationship Id="rId2" Type="http://schemas.openxmlformats.org/officeDocument/2006/relationships/image" Target="../media/image140.emf"/><Relationship Id="rId1" Type="http://schemas.openxmlformats.org/officeDocument/2006/relationships/image" Target="../media/image133.e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41.emf"/><Relationship Id="rId1" Type="http://schemas.openxmlformats.org/officeDocument/2006/relationships/image" Target="../media/image133.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33.e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133.emf"/><Relationship Id="rId1" Type="http://schemas.openxmlformats.org/officeDocument/2006/relationships/image" Target="../media/image14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emf"/><Relationship Id="rId4" Type="http://schemas.openxmlformats.org/officeDocument/2006/relationships/image" Target="../media/image24.w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144.emf"/><Relationship Id="rId1" Type="http://schemas.openxmlformats.org/officeDocument/2006/relationships/image" Target="../media/image143.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45.e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146.emf"/><Relationship Id="rId1" Type="http://schemas.openxmlformats.org/officeDocument/2006/relationships/image" Target="../media/image145.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47.e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149.wmf"/><Relationship Id="rId1" Type="http://schemas.openxmlformats.org/officeDocument/2006/relationships/image" Target="../media/image148.e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151.emf"/><Relationship Id="rId2" Type="http://schemas.openxmlformats.org/officeDocument/2006/relationships/image" Target="../media/image150.emf"/><Relationship Id="rId1" Type="http://schemas.openxmlformats.org/officeDocument/2006/relationships/image" Target="../media/image148.emf"/><Relationship Id="rId4" Type="http://schemas.openxmlformats.org/officeDocument/2006/relationships/image" Target="../media/image149.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153.emf"/><Relationship Id="rId7" Type="http://schemas.openxmlformats.org/officeDocument/2006/relationships/image" Target="../media/image157.wmf"/><Relationship Id="rId2" Type="http://schemas.openxmlformats.org/officeDocument/2006/relationships/image" Target="../media/image150.emf"/><Relationship Id="rId1" Type="http://schemas.openxmlformats.org/officeDocument/2006/relationships/image" Target="../media/image152.emf"/><Relationship Id="rId6" Type="http://schemas.openxmlformats.org/officeDocument/2006/relationships/image" Target="../media/image156.wmf"/><Relationship Id="rId5" Type="http://schemas.openxmlformats.org/officeDocument/2006/relationships/image" Target="../media/image155.wmf"/><Relationship Id="rId4" Type="http://schemas.openxmlformats.org/officeDocument/2006/relationships/image" Target="../media/image154.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 Id="rId6" Type="http://schemas.openxmlformats.org/officeDocument/2006/relationships/image" Target="../media/image163.wmf"/><Relationship Id="rId5" Type="http://schemas.openxmlformats.org/officeDocument/2006/relationships/image" Target="../media/image162.wmf"/><Relationship Id="rId4" Type="http://schemas.openxmlformats.org/officeDocument/2006/relationships/image" Target="../media/image161.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166.wmf"/><Relationship Id="rId7" Type="http://schemas.openxmlformats.org/officeDocument/2006/relationships/image" Target="../media/image170.wmf"/><Relationship Id="rId2" Type="http://schemas.openxmlformats.org/officeDocument/2006/relationships/image" Target="../media/image165.wmf"/><Relationship Id="rId1" Type="http://schemas.openxmlformats.org/officeDocument/2006/relationships/image" Target="../media/image164.emf"/><Relationship Id="rId6" Type="http://schemas.openxmlformats.org/officeDocument/2006/relationships/image" Target="../media/image169.wmf"/><Relationship Id="rId5" Type="http://schemas.openxmlformats.org/officeDocument/2006/relationships/image" Target="../media/image168.wmf"/><Relationship Id="rId4" Type="http://schemas.openxmlformats.org/officeDocument/2006/relationships/image" Target="../media/image167.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64.emf"/><Relationship Id="rId5" Type="http://schemas.openxmlformats.org/officeDocument/2006/relationships/image" Target="../media/image174.wmf"/><Relationship Id="rId4" Type="http://schemas.openxmlformats.org/officeDocument/2006/relationships/image" Target="../media/image17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wmf"/><Relationship Id="rId1" Type="http://schemas.openxmlformats.org/officeDocument/2006/relationships/image" Target="../media/image25.emf"/><Relationship Id="rId4" Type="http://schemas.openxmlformats.org/officeDocument/2006/relationships/image" Target="../media/image28.w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75.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45.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76.emf"/></Relationships>
</file>

<file path=ppt/drawings/_rels/vmlDrawing73.vml.rels><?xml version="1.0" encoding="UTF-8" standalone="yes"?>
<Relationships xmlns="http://schemas.openxmlformats.org/package/2006/relationships"><Relationship Id="rId2" Type="http://schemas.openxmlformats.org/officeDocument/2006/relationships/image" Target="../media/image178.emf"/><Relationship Id="rId1" Type="http://schemas.openxmlformats.org/officeDocument/2006/relationships/image" Target="../media/image177.e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emf"/><Relationship Id="rId4" Type="http://schemas.openxmlformats.org/officeDocument/2006/relationships/image" Target="../media/image182.e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173.wmf"/><Relationship Id="rId1" Type="http://schemas.openxmlformats.org/officeDocument/2006/relationships/image" Target="../media/image183.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184.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137.e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187.emf"/><Relationship Id="rId2" Type="http://schemas.openxmlformats.org/officeDocument/2006/relationships/image" Target="../media/image186.emf"/><Relationship Id="rId1" Type="http://schemas.openxmlformats.org/officeDocument/2006/relationships/image" Target="../media/image185.emf"/></Relationships>
</file>

<file path=ppt/drawings/_rels/vmlDrawing79.vml.rels><?xml version="1.0" encoding="UTF-8" standalone="yes"?>
<Relationships xmlns="http://schemas.openxmlformats.org/package/2006/relationships"><Relationship Id="rId2" Type="http://schemas.openxmlformats.org/officeDocument/2006/relationships/image" Target="../media/image189.wmf"/><Relationship Id="rId1" Type="http://schemas.openxmlformats.org/officeDocument/2006/relationships/image" Target="../media/image188.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e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80.vml.rels><?xml version="1.0" encoding="UTF-8" standalone="yes"?>
<Relationships xmlns="http://schemas.openxmlformats.org/package/2006/relationships"><Relationship Id="rId2" Type="http://schemas.openxmlformats.org/officeDocument/2006/relationships/image" Target="../media/image191.emf"/><Relationship Id="rId1" Type="http://schemas.openxmlformats.org/officeDocument/2006/relationships/image" Target="../media/image190.w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192.wmf"/></Relationships>
</file>

<file path=ppt/drawings/_rels/vmlDrawing82.vml.rels><?xml version="1.0" encoding="UTF-8" standalone="yes"?>
<Relationships xmlns="http://schemas.openxmlformats.org/package/2006/relationships"><Relationship Id="rId2" Type="http://schemas.openxmlformats.org/officeDocument/2006/relationships/image" Target="../media/image194.emf"/><Relationship Id="rId1" Type="http://schemas.openxmlformats.org/officeDocument/2006/relationships/image" Target="../media/image193.emf"/></Relationships>
</file>

<file path=ppt/drawings/_rels/vmlDrawing83.vml.rels><?xml version="1.0" encoding="UTF-8" standalone="yes"?>
<Relationships xmlns="http://schemas.openxmlformats.org/package/2006/relationships"><Relationship Id="rId2" Type="http://schemas.openxmlformats.org/officeDocument/2006/relationships/image" Target="../media/image196.wmf"/><Relationship Id="rId1" Type="http://schemas.openxmlformats.org/officeDocument/2006/relationships/image" Target="../media/image195.emf"/></Relationships>
</file>

<file path=ppt/drawings/_rels/vmlDrawing84.vml.rels><?xml version="1.0" encoding="UTF-8" standalone="yes"?>
<Relationships xmlns="http://schemas.openxmlformats.org/package/2006/relationships"><Relationship Id="rId2" Type="http://schemas.openxmlformats.org/officeDocument/2006/relationships/image" Target="../media/image198.emf"/><Relationship Id="rId1" Type="http://schemas.openxmlformats.org/officeDocument/2006/relationships/image" Target="../media/image197.emf"/></Relationships>
</file>

<file path=ppt/drawings/_rels/vmlDrawing85.vml.rels><?xml version="1.0" encoding="UTF-8" standalone="yes"?>
<Relationships xmlns="http://schemas.openxmlformats.org/package/2006/relationships"><Relationship Id="rId3" Type="http://schemas.openxmlformats.org/officeDocument/2006/relationships/image" Target="../media/image198.emf"/><Relationship Id="rId2" Type="http://schemas.openxmlformats.org/officeDocument/2006/relationships/image" Target="../media/image199.wmf"/><Relationship Id="rId1" Type="http://schemas.openxmlformats.org/officeDocument/2006/relationships/image" Target="../media/image197.e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202.emf"/><Relationship Id="rId2" Type="http://schemas.openxmlformats.org/officeDocument/2006/relationships/image" Target="../media/image201.emf"/><Relationship Id="rId1" Type="http://schemas.openxmlformats.org/officeDocument/2006/relationships/image" Target="../media/image200.emf"/><Relationship Id="rId4" Type="http://schemas.openxmlformats.org/officeDocument/2006/relationships/image" Target="../media/image203.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206.emf"/><Relationship Id="rId2" Type="http://schemas.openxmlformats.org/officeDocument/2006/relationships/image" Target="../media/image205.emf"/><Relationship Id="rId1" Type="http://schemas.openxmlformats.org/officeDocument/2006/relationships/image" Target="../media/image204.emf"/><Relationship Id="rId4" Type="http://schemas.openxmlformats.org/officeDocument/2006/relationships/image" Target="../media/image207.w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210.wmf"/><Relationship Id="rId2" Type="http://schemas.openxmlformats.org/officeDocument/2006/relationships/image" Target="../media/image209.wmf"/><Relationship Id="rId1" Type="http://schemas.openxmlformats.org/officeDocument/2006/relationships/image" Target="../media/image208.emf"/><Relationship Id="rId4" Type="http://schemas.openxmlformats.org/officeDocument/2006/relationships/image" Target="../media/image211.w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21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FF0292-CE89-4AE0-A0A8-DADC9864CE78}" type="datetimeFigureOut">
              <a:rPr lang="zh-CN" altLang="en-US" smtClean="0"/>
              <a:pPr/>
              <a:t>2021/4/7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BAFB88-D1C7-4D25-8F20-1D80C72D0C00}" type="slidenum">
              <a:rPr lang="zh-CN" altLang="en-US" smtClean="0"/>
              <a:pPr/>
              <a:t>‹#›</a:t>
            </a:fld>
            <a:endParaRPr lang="zh-CN" altLang="en-US"/>
          </a:p>
        </p:txBody>
      </p:sp>
    </p:spTree>
    <p:extLst>
      <p:ext uri="{BB962C8B-B14F-4D97-AF65-F5344CB8AC3E}">
        <p14:creationId xmlns:p14="http://schemas.microsoft.com/office/powerpoint/2010/main" val="1647052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238410-958B-4436-8EF9-039AB3ED97F8}" type="datetimeFigureOut">
              <a:rPr lang="zh-CN" altLang="en-US" smtClean="0"/>
              <a:pPr/>
              <a:t>2021/4/7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5" name="标题 1"/>
          <p:cNvSpPr>
            <a:spLocks noGrp="1"/>
          </p:cNvSpPr>
          <p:nvPr>
            <p:ph type="ctrTitle"/>
          </p:nvPr>
        </p:nvSpPr>
        <p:spPr>
          <a:xfrm>
            <a:off x="467544" y="764704"/>
            <a:ext cx="8007325" cy="864096"/>
          </a:xfrm>
          <a:prstGeom prst="rect">
            <a:avLst/>
          </a:prstGeom>
        </p:spPr>
        <p:txBody>
          <a:bodyPr>
            <a:noAutofit/>
          </a:bodyPr>
          <a:lstStyle>
            <a:lvl1pPr>
              <a:defRPr sz="4400" b="1">
                <a:solidFill>
                  <a:schemeClr val="accent1">
                    <a:lumMod val="75000"/>
                  </a:schemeClr>
                </a:solidFill>
                <a:effectLst/>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1371600" y="1988840"/>
            <a:ext cx="6400800" cy="3649960"/>
          </a:xfrm>
        </p:spPr>
        <p:txBody>
          <a:bodyPr>
            <a:normAutofit/>
          </a:bodyPr>
          <a:lstStyle>
            <a:lvl1pPr marL="0" indent="0" algn="l">
              <a:lnSpc>
                <a:spcPct val="110000"/>
              </a:lnSpc>
              <a:buNone/>
              <a:defRPr sz="3600" b="1">
                <a:solidFill>
                  <a:schemeClr val="tx1"/>
                </a:solidFill>
                <a:latin typeface="黑体" panose="02010609060101010101" pitchFamily="49" charset="-122"/>
                <a:ea typeface="黑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AutoShape 4"/>
          <p:cNvSpPr>
            <a:spLocks noChangeArrowheads="1"/>
          </p:cNvSpPr>
          <p:nvPr userDrawn="1"/>
        </p:nvSpPr>
        <p:spPr bwMode="auto">
          <a:xfrm>
            <a:off x="609600" y="1700808"/>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pic>
        <p:nvPicPr>
          <p:cNvPr id="8"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userDrawn="1"/>
        </p:nvSpPr>
        <p:spPr>
          <a:xfrm>
            <a:off x="2987824" y="6429450"/>
            <a:ext cx="180020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   </a:t>
            </a:r>
          </a:p>
        </p:txBody>
      </p:sp>
      <p:sp>
        <p:nvSpPr>
          <p:cNvPr id="13" name="TextBox 12"/>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spTree>
    <p:extLst>
      <p:ext uri="{BB962C8B-B14F-4D97-AF65-F5344CB8AC3E}">
        <p14:creationId xmlns:p14="http://schemas.microsoft.com/office/powerpoint/2010/main" val="3840401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238410-958B-4436-8EF9-039AB3ED97F8}" type="datetimeFigureOut">
              <a:rPr lang="zh-CN" altLang="en-US" smtClean="0"/>
              <a:pPr/>
              <a:t>2021/4/7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37DCB-93B7-43BA-9650-2B9DF94B1A4F}" type="slidenum">
              <a:rPr lang="zh-CN" altLang="en-US" smtClean="0"/>
              <a:pPr/>
              <a:t>‹#›</a:t>
            </a:fld>
            <a:endParaRPr lang="zh-CN" altLang="en-US"/>
          </a:p>
        </p:txBody>
      </p:sp>
    </p:spTree>
    <p:extLst>
      <p:ext uri="{BB962C8B-B14F-4D97-AF65-F5344CB8AC3E}">
        <p14:creationId xmlns:p14="http://schemas.microsoft.com/office/powerpoint/2010/main" val="2756020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238410-958B-4436-8EF9-039AB3ED97F8}" type="datetimeFigureOut">
              <a:rPr lang="zh-CN" altLang="en-US" smtClean="0"/>
              <a:pPr/>
              <a:t>2021/4/7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37DCB-93B7-43BA-9650-2B9DF94B1A4F}" type="slidenum">
              <a:rPr lang="zh-CN" altLang="en-US" smtClean="0"/>
              <a:pPr/>
              <a:t>‹#›</a:t>
            </a:fld>
            <a:endParaRPr lang="zh-CN" altLang="en-US"/>
          </a:p>
        </p:txBody>
      </p:sp>
    </p:spTree>
    <p:extLst>
      <p:ext uri="{BB962C8B-B14F-4D97-AF65-F5344CB8AC3E}">
        <p14:creationId xmlns:p14="http://schemas.microsoft.com/office/powerpoint/2010/main" val="1554489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4101858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976855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759169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415941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880651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096970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596086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340395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980728"/>
            <a:ext cx="7772400" cy="720080"/>
          </a:xfrm>
          <a:prstGeom prst="rect">
            <a:avLst/>
          </a:prstGeom>
        </p:spPr>
        <p:txBody>
          <a:bodyPr>
            <a:normAutofit/>
          </a:bodyPr>
          <a:lstStyle>
            <a:lvl1pPr>
              <a:defRPr sz="4000">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1988840"/>
            <a:ext cx="6400800" cy="3649960"/>
          </a:xfrm>
        </p:spPr>
        <p:txBody>
          <a:bodyPr/>
          <a:lstStyle>
            <a:lvl1pPr marL="0" indent="0" algn="l">
              <a:buNone/>
              <a:defRPr>
                <a:solidFill>
                  <a:schemeClr val="tx1">
                    <a:tint val="75000"/>
                  </a:schemeClr>
                </a:solidFill>
                <a:latin typeface="楷体" panose="02010609060101010101" pitchFamily="49" charset="-122"/>
                <a:ea typeface="楷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92238410-958B-4436-8EF9-039AB3ED97F8}" type="datetimeFigureOut">
              <a:rPr lang="zh-CN" altLang="en-US" smtClean="0"/>
              <a:pPr/>
              <a:t>2021/4/7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7" name="AutoShape 4"/>
          <p:cNvSpPr>
            <a:spLocks noChangeArrowheads="1"/>
          </p:cNvSpPr>
          <p:nvPr userDrawn="1"/>
        </p:nvSpPr>
        <p:spPr bwMode="auto">
          <a:xfrm>
            <a:off x="609600" y="1700808"/>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2987824" y="6429450"/>
            <a:ext cx="180020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   </a:t>
            </a:r>
          </a:p>
        </p:txBody>
      </p:sp>
      <p:sp>
        <p:nvSpPr>
          <p:cNvPr id="9" name="TextBox 8"/>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10"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4" name="Line 5"/>
          <p:cNvSpPr>
            <a:spLocks noChangeShapeType="1"/>
          </p:cNvSpPr>
          <p:nvPr userDrawn="1"/>
        </p:nvSpPr>
        <p:spPr bwMode="auto">
          <a:xfrm flipV="1">
            <a:off x="609600" y="6429375"/>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312369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769720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864557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486762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912988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931955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411432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601284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049691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894546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283570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728700"/>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180020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    张林</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ch07</a:t>
            </a:r>
          </a:p>
        </p:txBody>
      </p:sp>
    </p:spTree>
    <p:extLst>
      <p:ext uri="{BB962C8B-B14F-4D97-AF65-F5344CB8AC3E}">
        <p14:creationId xmlns:p14="http://schemas.microsoft.com/office/powerpoint/2010/main" val="1437502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375859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760478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134251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809578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876763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5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29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5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026536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5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423745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6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141426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854067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92238410-958B-4436-8EF9-039AB3ED97F8}" type="datetimeFigureOut">
              <a:rPr lang="zh-CN" altLang="en-US" smtClean="0"/>
              <a:pPr/>
              <a:t>2021/4/7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37DCB-93B7-43BA-9650-2B9DF94B1A4F}" type="slidenum">
              <a:rPr lang="zh-CN" altLang="en-US" smtClean="0"/>
              <a:pPr/>
              <a:t>‹#›</a:t>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544589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6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886633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6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556920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6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281499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537948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6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97194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6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85769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6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062271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6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585491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7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416933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7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990730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238410-958B-4436-8EF9-039AB3ED97F8}" type="datetimeFigureOut">
              <a:rPr lang="zh-CN" altLang="en-US" smtClean="0"/>
              <a:pPr/>
              <a:t>2021/4/7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37DCB-93B7-43BA-9650-2B9DF94B1A4F}" type="slidenum">
              <a:rPr lang="zh-CN" altLang="en-US" smtClean="0"/>
              <a:pPr/>
              <a:t>‹#›</a:t>
            </a:fld>
            <a:endParaRPr lang="zh-CN" altLang="en-US"/>
          </a:p>
        </p:txBody>
      </p:sp>
    </p:spTree>
    <p:extLst>
      <p:ext uri="{BB962C8B-B14F-4D97-AF65-F5344CB8AC3E}">
        <p14:creationId xmlns:p14="http://schemas.microsoft.com/office/powerpoint/2010/main" val="1872170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7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291182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7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488246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7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788345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7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40853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7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52706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7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4097697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7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386883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7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66810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8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417921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8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319731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2238410-958B-4436-8EF9-039AB3ED97F8}" type="datetimeFigureOut">
              <a:rPr lang="zh-CN" altLang="en-US" smtClean="0"/>
              <a:pPr/>
              <a:t>2021/4/7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37DCB-93B7-43BA-9650-2B9DF94B1A4F}" type="slidenum">
              <a:rPr lang="zh-CN" altLang="en-US" smtClean="0"/>
              <a:pPr/>
              <a:t>‹#›</a:t>
            </a:fld>
            <a:endParaRPr lang="zh-CN" altLang="en-US"/>
          </a:p>
        </p:txBody>
      </p:sp>
    </p:spTree>
    <p:extLst>
      <p:ext uri="{BB962C8B-B14F-4D97-AF65-F5344CB8AC3E}">
        <p14:creationId xmlns:p14="http://schemas.microsoft.com/office/powerpoint/2010/main" val="773798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8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868124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8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390278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8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428881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8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2690175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8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pPr/>
              <a:t>2021/4/7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pPr/>
              <a:t>‹#›</a:t>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headEnd/>
            <a:tailEnd/>
          </a:ln>
        </p:spPr>
        <p:txBody>
          <a:bodyPr/>
          <a:lstStyle/>
          <a:p>
            <a:pPr algn="l"/>
            <a:endParaRPr lang="zh-CN" altLang="zh-CN" sz="2400" b="0">
              <a:ea typeface="宋体"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charset="0"/>
                <a:ea typeface="华文行楷"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200" b="0" i="1" u="none" strike="noStrike" kern="1200" cap="none" spc="0" normalizeH="0" baseline="0" dirty="0">
              <a:ln>
                <a:noFill/>
              </a:ln>
              <a:solidFill>
                <a:srgbClr val="0099CC"/>
              </a:solidFill>
              <a:effectLst/>
              <a:uLnTx/>
              <a:uFillTx/>
              <a:latin typeface="Arial" charset="0"/>
              <a:ea typeface="华文行楷"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0" i="1" u="none" strike="noStrike" kern="1200" cap="none" spc="0" normalizeH="0" baseline="0" noProof="0" dirty="0" smtClean="0">
                <a:ln>
                  <a:noFill/>
                </a:ln>
                <a:solidFill>
                  <a:srgbClr val="0099CC"/>
                </a:solidFill>
                <a:effectLst/>
                <a:uLnTx/>
                <a:uFillTx/>
                <a:latin typeface="Arial" charset="0"/>
                <a:ea typeface="华文行楷" pitchFamily="2" charset="-122"/>
              </a:rPr>
              <a:t>华中科技大学电信学院     张林   </a:t>
            </a: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itchFamily="34" charset="0"/>
                <a:ea typeface="宋体" pitchFamily="2" charset="-122"/>
              </a:defRPr>
            </a:lvl1pPr>
            <a:lvl2pPr marL="742950" indent="-285750" eaLnBrk="0" hangingPunct="0">
              <a:defRPr b="1">
                <a:solidFill>
                  <a:schemeClr val="tx1"/>
                </a:solidFill>
                <a:latin typeface="Arial Narrow" pitchFamily="34" charset="0"/>
                <a:ea typeface="宋体" pitchFamily="2" charset="-122"/>
              </a:defRPr>
            </a:lvl2pPr>
            <a:lvl3pPr marL="1143000" indent="-228600" eaLnBrk="0" hangingPunct="0">
              <a:defRPr b="1">
                <a:solidFill>
                  <a:schemeClr val="tx1"/>
                </a:solidFill>
                <a:latin typeface="Arial Narrow" pitchFamily="34" charset="0"/>
                <a:ea typeface="宋体" pitchFamily="2" charset="-122"/>
              </a:defRPr>
            </a:lvl3pPr>
            <a:lvl4pPr marL="1600200" indent="-228600" eaLnBrk="0" hangingPunct="0">
              <a:defRPr b="1">
                <a:solidFill>
                  <a:schemeClr val="tx1"/>
                </a:solidFill>
                <a:latin typeface="Arial Narrow" pitchFamily="34" charset="0"/>
                <a:ea typeface="宋体" pitchFamily="2" charset="-122"/>
              </a:defRPr>
            </a:lvl4pPr>
            <a:lvl5pPr marL="2057400" indent="-228600" eaLnBrk="0" hangingPunct="0">
              <a:defRPr b="1">
                <a:solidFill>
                  <a:schemeClr val="tx1"/>
                </a:solidFill>
                <a:latin typeface="Arial Narrow" pitchFamily="34" charset="0"/>
                <a:ea typeface="宋体" pitchFamily="2" charset="-122"/>
              </a:defRPr>
            </a:lvl5pPr>
            <a:lvl6pPr marL="2514600" indent="-228600" algn="ctr" eaLnBrk="0" fontAlgn="base" hangingPunct="0">
              <a:spcBef>
                <a:spcPct val="0"/>
              </a:spcBef>
              <a:spcAft>
                <a:spcPct val="0"/>
              </a:spcAft>
              <a:defRPr b="1">
                <a:solidFill>
                  <a:schemeClr val="tx1"/>
                </a:solidFill>
                <a:latin typeface="Arial Narrow" pitchFamily="34" charset="0"/>
                <a:ea typeface="宋体" pitchFamily="2" charset="-122"/>
              </a:defRPr>
            </a:lvl6pPr>
            <a:lvl7pPr marL="2971800" indent="-228600" algn="ctr" eaLnBrk="0" fontAlgn="base" hangingPunct="0">
              <a:spcBef>
                <a:spcPct val="0"/>
              </a:spcBef>
              <a:spcAft>
                <a:spcPct val="0"/>
              </a:spcAft>
              <a:defRPr b="1">
                <a:solidFill>
                  <a:schemeClr val="tx1"/>
                </a:solidFill>
                <a:latin typeface="Arial Narrow" pitchFamily="34" charset="0"/>
                <a:ea typeface="宋体" pitchFamily="2" charset="-122"/>
              </a:defRPr>
            </a:lvl7pPr>
            <a:lvl8pPr marL="3429000" indent="-228600" algn="ctr" eaLnBrk="0" fontAlgn="base" hangingPunct="0">
              <a:spcBef>
                <a:spcPct val="0"/>
              </a:spcBef>
              <a:spcAft>
                <a:spcPct val="0"/>
              </a:spcAft>
              <a:defRPr b="1">
                <a:solidFill>
                  <a:schemeClr val="tx1"/>
                </a:solidFill>
                <a:latin typeface="Arial Narrow" pitchFamily="34" charset="0"/>
                <a:ea typeface="宋体" pitchFamily="2" charset="-122"/>
              </a:defRPr>
            </a:lvl8pPr>
            <a:lvl9pPr marL="3886200" indent="-228600" algn="ctr" eaLnBrk="0" fontAlgn="base" hangingPunct="0">
              <a:spcBef>
                <a:spcPct val="0"/>
              </a:spcBef>
              <a:spcAft>
                <a:spcPct val="0"/>
              </a:spcAft>
              <a:defRPr b="1">
                <a:solidFill>
                  <a:schemeClr val="tx1"/>
                </a:solidFill>
                <a:latin typeface="Arial Narrow" pitchFamily="34" charset="0"/>
                <a:ea typeface="宋体" pitchFamily="2" charset="-122"/>
              </a:defRPr>
            </a:lvl9pPr>
          </a:lstStyle>
          <a:p>
            <a:pPr eaLnBrk="1" hangingPunct="1">
              <a:defRPr/>
            </a:pPr>
            <a:r>
              <a:rPr lang="en-US" altLang="zh-CN" sz="1200" b="0" i="1" dirty="0" smtClean="0">
                <a:solidFill>
                  <a:srgbClr val="0099CC"/>
                </a:solidFill>
                <a:latin typeface="Arial" charset="0"/>
              </a:rPr>
              <a:t>ch02</a:t>
            </a:r>
          </a:p>
        </p:txBody>
      </p:sp>
    </p:spTree>
    <p:extLst>
      <p:ext uri="{BB962C8B-B14F-4D97-AF65-F5344CB8AC3E}">
        <p14:creationId xmlns:p14="http://schemas.microsoft.com/office/powerpoint/2010/main" val="1091002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2238410-958B-4436-8EF9-039AB3ED97F8}" type="datetimeFigureOut">
              <a:rPr lang="zh-CN" altLang="en-US" smtClean="0"/>
              <a:pPr/>
              <a:t>2021/4/7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37DCB-93B7-43BA-9650-2B9DF94B1A4F}" type="slidenum">
              <a:rPr lang="zh-CN" altLang="en-US" smtClean="0"/>
              <a:pPr/>
              <a:t>‹#›</a:t>
            </a:fld>
            <a:endParaRPr lang="zh-CN" altLang="en-US"/>
          </a:p>
        </p:txBody>
      </p:sp>
    </p:spTree>
    <p:extLst>
      <p:ext uri="{BB962C8B-B14F-4D97-AF65-F5344CB8AC3E}">
        <p14:creationId xmlns:p14="http://schemas.microsoft.com/office/powerpoint/2010/main" val="4241244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2238410-958B-4436-8EF9-039AB3ED97F8}" type="datetimeFigureOut">
              <a:rPr lang="zh-CN" altLang="en-US" smtClean="0"/>
              <a:pPr/>
              <a:t>2021/4/7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137DCB-93B7-43BA-9650-2B9DF94B1A4F}" type="slidenum">
              <a:rPr lang="zh-CN" altLang="en-US" smtClean="0"/>
              <a:pPr/>
              <a:t>‹#›</a:t>
            </a:fld>
            <a:endParaRPr lang="zh-CN" altLang="en-US"/>
          </a:p>
        </p:txBody>
      </p:sp>
    </p:spTree>
    <p:extLst>
      <p:ext uri="{BB962C8B-B14F-4D97-AF65-F5344CB8AC3E}">
        <p14:creationId xmlns:p14="http://schemas.microsoft.com/office/powerpoint/2010/main" val="26478316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2238410-958B-4436-8EF9-039AB3ED97F8}" type="datetimeFigureOut">
              <a:rPr lang="zh-CN" altLang="en-US" smtClean="0"/>
              <a:pPr/>
              <a:t>2021/4/7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37DCB-93B7-43BA-9650-2B9DF94B1A4F}" type="slidenum">
              <a:rPr lang="zh-CN" altLang="en-US" smtClean="0"/>
              <a:pPr/>
              <a:t>‹#›</a:t>
            </a:fld>
            <a:endParaRPr lang="zh-CN" altLang="en-US"/>
          </a:p>
        </p:txBody>
      </p:sp>
    </p:spTree>
    <p:extLst>
      <p:ext uri="{BB962C8B-B14F-4D97-AF65-F5344CB8AC3E}">
        <p14:creationId xmlns:p14="http://schemas.microsoft.com/office/powerpoint/2010/main" val="2528117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image" Target="../media/image2.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238410-958B-4436-8EF9-039AB3ED97F8}" type="datetimeFigureOut">
              <a:rPr lang="zh-CN" altLang="en-US" smtClean="0"/>
              <a:pPr/>
              <a:t>2021/4/7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137DCB-93B7-43BA-9650-2B9DF94B1A4F}" type="slidenum">
              <a:rPr lang="zh-CN" altLang="en-US" smtClean="0"/>
              <a:pPr/>
              <a:t>‹#›</a:t>
            </a:fld>
            <a:endParaRPr lang="zh-CN" altLang="en-US"/>
          </a:p>
        </p:txBody>
      </p:sp>
      <p:pic>
        <p:nvPicPr>
          <p:cNvPr id="8" name="Picture 23" descr="HUSTXiaohui(s)"/>
          <p:cNvPicPr>
            <a:picLocks noChangeAspect="1" noChangeArrowheads="1"/>
          </p:cNvPicPr>
          <p:nvPr userDrawn="1"/>
        </p:nvPicPr>
        <p:blipFill>
          <a:blip r:embed="rId66" cstate="print">
            <a:extLst>
              <a:ext uri="{28A0092B-C50C-407E-A947-70E740481C1C}">
                <a14:useLocalDpi xmlns:a14="http://schemas.microsoft.com/office/drawing/2010/main" val="0"/>
              </a:ext>
            </a:extLst>
          </a:blip>
          <a:srcRect/>
          <a:stretch>
            <a:fillRect/>
          </a:stretch>
        </p:blipFill>
        <p:spPr bwMode="auto">
          <a:xfrm>
            <a:off x="8172400" y="44624"/>
            <a:ext cx="842772" cy="6315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3" descr="未命名-1"/>
          <p:cNvPicPr>
            <a:picLocks noChangeAspect="1" noChangeArrowheads="1"/>
          </p:cNvPicPr>
          <p:nvPr userDrawn="1"/>
        </p:nvPicPr>
        <p:blipFill>
          <a:blip r:embed="rId67" cstate="print">
            <a:extLst>
              <a:ext uri="{28A0092B-C50C-407E-A947-70E740481C1C}">
                <a14:useLocalDpi xmlns:a14="http://schemas.microsoft.com/office/drawing/2010/main" val="0"/>
              </a:ext>
            </a:extLst>
          </a:blip>
          <a:srcRect/>
          <a:stretch>
            <a:fillRect/>
          </a:stretch>
        </p:blipFill>
        <p:spPr bwMode="auto">
          <a:xfrm>
            <a:off x="2692040" y="6461906"/>
            <a:ext cx="331788" cy="171450"/>
          </a:xfrm>
          <a:prstGeom prst="rect">
            <a:avLst/>
          </a:prstGeom>
          <a:noFill/>
          <a:extLst>
            <a:ext uri="{909E8E84-426E-40DD-AFC4-6F175D3DCCD1}">
              <a14:hiddenFill xmlns:a14="http://schemas.microsoft.com/office/drawing/2010/main">
                <a:solidFill>
                  <a:srgbClr val="FFFFFF"/>
                </a:solidFill>
              </a14:hiddenFill>
            </a:ext>
          </a:extLst>
        </p:spPr>
      </p:pic>
      <p:sp>
        <p:nvSpPr>
          <p:cNvPr id="10" name="Line 20"/>
          <p:cNvSpPr>
            <a:spLocks noChangeShapeType="1"/>
          </p:cNvSpPr>
          <p:nvPr userDrawn="1"/>
        </p:nvSpPr>
        <p:spPr bwMode="auto">
          <a:xfrm>
            <a:off x="0" y="0"/>
            <a:ext cx="0" cy="68580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21"/>
          <p:cNvSpPr>
            <a:spLocks noChangeShapeType="1"/>
          </p:cNvSpPr>
          <p:nvPr userDrawn="1"/>
        </p:nvSpPr>
        <p:spPr bwMode="auto">
          <a:xfrm>
            <a:off x="107504" y="0"/>
            <a:ext cx="0" cy="68580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22"/>
          <p:cNvSpPr>
            <a:spLocks noChangeShapeType="1"/>
          </p:cNvSpPr>
          <p:nvPr userDrawn="1"/>
        </p:nvSpPr>
        <p:spPr bwMode="auto">
          <a:xfrm>
            <a:off x="50800" y="0"/>
            <a:ext cx="0" cy="6858000"/>
          </a:xfrm>
          <a:prstGeom prst="line">
            <a:avLst/>
          </a:prstGeom>
          <a:noFill/>
          <a:ln w="254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033199411"/>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61" r:id="rId3"/>
    <p:sldLayoutId id="2147483657" r:id="rId4"/>
    <p:sldLayoutId id="2147483650" r:id="rId5"/>
    <p:sldLayoutId id="2147483651" r:id="rId6"/>
    <p:sldLayoutId id="2147483652" r:id="rId7"/>
    <p:sldLayoutId id="2147483653" r:id="rId8"/>
    <p:sldLayoutId id="2147483656" r:id="rId9"/>
    <p:sldLayoutId id="2147483658" r:id="rId10"/>
    <p:sldLayoutId id="2147483659"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 id="2147483716" r:id="rId34"/>
    <p:sldLayoutId id="2147483717" r:id="rId35"/>
    <p:sldLayoutId id="2147483718" r:id="rId36"/>
    <p:sldLayoutId id="2147483719" r:id="rId37"/>
    <p:sldLayoutId id="2147483720" r:id="rId38"/>
    <p:sldLayoutId id="2147483721" r:id="rId39"/>
    <p:sldLayoutId id="2147483722" r:id="rId40"/>
    <p:sldLayoutId id="2147483723" r:id="rId41"/>
    <p:sldLayoutId id="2147483724" r:id="rId42"/>
    <p:sldLayoutId id="2147483725" r:id="rId43"/>
    <p:sldLayoutId id="2147483726" r:id="rId44"/>
    <p:sldLayoutId id="2147483727" r:id="rId45"/>
    <p:sldLayoutId id="2147483728" r:id="rId46"/>
    <p:sldLayoutId id="2147483729" r:id="rId47"/>
    <p:sldLayoutId id="2147483730" r:id="rId48"/>
    <p:sldLayoutId id="2147483731" r:id="rId49"/>
    <p:sldLayoutId id="2147483732" r:id="rId50"/>
    <p:sldLayoutId id="2147483733" r:id="rId51"/>
    <p:sldLayoutId id="2147483734" r:id="rId52"/>
    <p:sldLayoutId id="2147483735" r:id="rId53"/>
    <p:sldLayoutId id="2147483736" r:id="rId54"/>
    <p:sldLayoutId id="2147483737" r:id="rId55"/>
    <p:sldLayoutId id="2147483738" r:id="rId56"/>
    <p:sldLayoutId id="2147483739" r:id="rId57"/>
    <p:sldLayoutId id="2147483740" r:id="rId58"/>
    <p:sldLayoutId id="2147483741" r:id="rId59"/>
    <p:sldLayoutId id="2147483742" r:id="rId60"/>
    <p:sldLayoutId id="2147483743" r:id="rId61"/>
    <p:sldLayoutId id="2147483744" r:id="rId62"/>
    <p:sldLayoutId id="2147483745" r:id="rId63"/>
    <p:sldLayoutId id="2147483746" r:id="rId64"/>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8" Type="http://schemas.openxmlformats.org/officeDocument/2006/relationships/image" Target="../media/image187.emf"/><Relationship Id="rId3" Type="http://schemas.openxmlformats.org/officeDocument/2006/relationships/oleObject" Target="../embeddings/oleObject229.bin"/><Relationship Id="rId7" Type="http://schemas.openxmlformats.org/officeDocument/2006/relationships/oleObject" Target="../embeddings/oleObject231.bin"/><Relationship Id="rId2" Type="http://schemas.openxmlformats.org/officeDocument/2006/relationships/slideLayout" Target="../slideLayouts/slideLayout3.xml"/><Relationship Id="rId1" Type="http://schemas.openxmlformats.org/officeDocument/2006/relationships/vmlDrawing" Target="../drawings/vmlDrawing78.vml"/><Relationship Id="rId6" Type="http://schemas.openxmlformats.org/officeDocument/2006/relationships/image" Target="../media/image186.emf"/><Relationship Id="rId5" Type="http://schemas.openxmlformats.org/officeDocument/2006/relationships/oleObject" Target="../embeddings/oleObject230.bin"/><Relationship Id="rId4" Type="http://schemas.openxmlformats.org/officeDocument/2006/relationships/image" Target="../media/image185.e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232.bin"/><Relationship Id="rId2" Type="http://schemas.openxmlformats.org/officeDocument/2006/relationships/slideLayout" Target="../slideLayouts/slideLayout3.xml"/><Relationship Id="rId1" Type="http://schemas.openxmlformats.org/officeDocument/2006/relationships/vmlDrawing" Target="../drawings/vmlDrawing79.vml"/><Relationship Id="rId6" Type="http://schemas.openxmlformats.org/officeDocument/2006/relationships/image" Target="../media/image189.wmf"/><Relationship Id="rId5" Type="http://schemas.openxmlformats.org/officeDocument/2006/relationships/oleObject" Target="../embeddings/oleObject233.bin"/><Relationship Id="rId4" Type="http://schemas.openxmlformats.org/officeDocument/2006/relationships/image" Target="../media/image188.e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234.bin"/><Relationship Id="rId2" Type="http://schemas.openxmlformats.org/officeDocument/2006/relationships/slideLayout" Target="../slideLayouts/slideLayout3.xml"/><Relationship Id="rId1" Type="http://schemas.openxmlformats.org/officeDocument/2006/relationships/vmlDrawing" Target="../drawings/vmlDrawing80.vml"/><Relationship Id="rId6" Type="http://schemas.openxmlformats.org/officeDocument/2006/relationships/image" Target="../media/image191.emf"/><Relationship Id="rId5" Type="http://schemas.openxmlformats.org/officeDocument/2006/relationships/oleObject" Target="../embeddings/oleObject235.bin"/><Relationship Id="rId4" Type="http://schemas.openxmlformats.org/officeDocument/2006/relationships/image" Target="../media/image190.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236.bin"/><Relationship Id="rId2" Type="http://schemas.openxmlformats.org/officeDocument/2006/relationships/slideLayout" Target="../slideLayouts/slideLayout3.xml"/><Relationship Id="rId1" Type="http://schemas.openxmlformats.org/officeDocument/2006/relationships/vmlDrawing" Target="../drawings/vmlDrawing81.vml"/><Relationship Id="rId5" Type="http://schemas.openxmlformats.org/officeDocument/2006/relationships/slide" Target="slide2.xml"/><Relationship Id="rId4" Type="http://schemas.openxmlformats.org/officeDocument/2006/relationships/image" Target="../media/image192.w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237.bin"/><Relationship Id="rId2" Type="http://schemas.openxmlformats.org/officeDocument/2006/relationships/slideLayout" Target="../slideLayouts/slideLayout3.xml"/><Relationship Id="rId1" Type="http://schemas.openxmlformats.org/officeDocument/2006/relationships/vmlDrawing" Target="../drawings/vmlDrawing82.vml"/><Relationship Id="rId6" Type="http://schemas.openxmlformats.org/officeDocument/2006/relationships/image" Target="../media/image194.emf"/><Relationship Id="rId5" Type="http://schemas.openxmlformats.org/officeDocument/2006/relationships/oleObject" Target="../embeddings/oleObject238.bin"/><Relationship Id="rId4" Type="http://schemas.openxmlformats.org/officeDocument/2006/relationships/image" Target="../media/image193.emf"/></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239.bin"/><Relationship Id="rId2" Type="http://schemas.openxmlformats.org/officeDocument/2006/relationships/slideLayout" Target="../slideLayouts/slideLayout3.xml"/><Relationship Id="rId1" Type="http://schemas.openxmlformats.org/officeDocument/2006/relationships/vmlDrawing" Target="../drawings/vmlDrawing83.vml"/><Relationship Id="rId6" Type="http://schemas.openxmlformats.org/officeDocument/2006/relationships/image" Target="../media/image196.wmf"/><Relationship Id="rId5" Type="http://schemas.openxmlformats.org/officeDocument/2006/relationships/oleObject" Target="../embeddings/oleObject240.bin"/><Relationship Id="rId4" Type="http://schemas.openxmlformats.org/officeDocument/2006/relationships/image" Target="../media/image195.emf"/></Relationships>
</file>

<file path=ppt/slides/_rels/slide11.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3.wmf"/><Relationship Id="rId2" Type="http://schemas.openxmlformats.org/officeDocument/2006/relationships/slideLayout" Target="../slideLayouts/slideLayout3.xml"/><Relationship Id="rId16" Type="http://schemas.openxmlformats.org/officeDocument/2006/relationships/image" Target="../media/image35.wmf"/><Relationship Id="rId1" Type="http://schemas.openxmlformats.org/officeDocument/2006/relationships/vmlDrawing" Target="../drawings/vmlDrawing8.vml"/><Relationship Id="rId6" Type="http://schemas.openxmlformats.org/officeDocument/2006/relationships/image" Target="../media/image30.w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32.wmf"/><Relationship Id="rId4" Type="http://schemas.openxmlformats.org/officeDocument/2006/relationships/image" Target="../media/image29.emf"/><Relationship Id="rId9" Type="http://schemas.openxmlformats.org/officeDocument/2006/relationships/oleObject" Target="../embeddings/oleObject28.bin"/><Relationship Id="rId14" Type="http://schemas.openxmlformats.org/officeDocument/2006/relationships/image" Target="../media/image34.wmf"/></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241.bin"/><Relationship Id="rId2" Type="http://schemas.openxmlformats.org/officeDocument/2006/relationships/slideLayout" Target="../slideLayouts/slideLayout3.xml"/><Relationship Id="rId1" Type="http://schemas.openxmlformats.org/officeDocument/2006/relationships/vmlDrawing" Target="../drawings/vmlDrawing84.vml"/><Relationship Id="rId6" Type="http://schemas.openxmlformats.org/officeDocument/2006/relationships/image" Target="../media/image198.emf"/><Relationship Id="rId5" Type="http://schemas.openxmlformats.org/officeDocument/2006/relationships/oleObject" Target="../embeddings/oleObject242.bin"/><Relationship Id="rId4" Type="http://schemas.openxmlformats.org/officeDocument/2006/relationships/image" Target="../media/image197.emf"/></Relationships>
</file>

<file path=ppt/slides/_rels/slide111.xml.rels><?xml version="1.0" encoding="UTF-8" standalone="yes"?>
<Relationships xmlns="http://schemas.openxmlformats.org/package/2006/relationships"><Relationship Id="rId8" Type="http://schemas.openxmlformats.org/officeDocument/2006/relationships/image" Target="../media/image198.emf"/><Relationship Id="rId3" Type="http://schemas.openxmlformats.org/officeDocument/2006/relationships/oleObject" Target="../embeddings/oleObject243.bin"/><Relationship Id="rId7" Type="http://schemas.openxmlformats.org/officeDocument/2006/relationships/oleObject" Target="../embeddings/oleObject245.bin"/><Relationship Id="rId2" Type="http://schemas.openxmlformats.org/officeDocument/2006/relationships/slideLayout" Target="../slideLayouts/slideLayout3.xml"/><Relationship Id="rId1" Type="http://schemas.openxmlformats.org/officeDocument/2006/relationships/vmlDrawing" Target="../drawings/vmlDrawing85.vml"/><Relationship Id="rId6" Type="http://schemas.openxmlformats.org/officeDocument/2006/relationships/image" Target="../media/image199.wmf"/><Relationship Id="rId5" Type="http://schemas.openxmlformats.org/officeDocument/2006/relationships/oleObject" Target="../embeddings/oleObject244.bin"/><Relationship Id="rId4" Type="http://schemas.openxmlformats.org/officeDocument/2006/relationships/image" Target="../media/image197.emf"/></Relationships>
</file>

<file path=ppt/slides/_rels/slide112.xml.rels><?xml version="1.0" encoding="UTF-8" standalone="yes"?>
<Relationships xmlns="http://schemas.openxmlformats.org/package/2006/relationships"><Relationship Id="rId8" Type="http://schemas.openxmlformats.org/officeDocument/2006/relationships/image" Target="../media/image202.emf"/><Relationship Id="rId3" Type="http://schemas.openxmlformats.org/officeDocument/2006/relationships/oleObject" Target="../embeddings/oleObject246.bin"/><Relationship Id="rId7" Type="http://schemas.openxmlformats.org/officeDocument/2006/relationships/oleObject" Target="../embeddings/oleObject248.bin"/><Relationship Id="rId2" Type="http://schemas.openxmlformats.org/officeDocument/2006/relationships/slideLayout" Target="../slideLayouts/slideLayout3.xml"/><Relationship Id="rId1" Type="http://schemas.openxmlformats.org/officeDocument/2006/relationships/vmlDrawing" Target="../drawings/vmlDrawing86.vml"/><Relationship Id="rId6" Type="http://schemas.openxmlformats.org/officeDocument/2006/relationships/image" Target="../media/image201.emf"/><Relationship Id="rId5" Type="http://schemas.openxmlformats.org/officeDocument/2006/relationships/oleObject" Target="../embeddings/oleObject247.bin"/><Relationship Id="rId10" Type="http://schemas.openxmlformats.org/officeDocument/2006/relationships/image" Target="../media/image203.wmf"/><Relationship Id="rId4" Type="http://schemas.openxmlformats.org/officeDocument/2006/relationships/image" Target="../media/image200.emf"/><Relationship Id="rId9" Type="http://schemas.openxmlformats.org/officeDocument/2006/relationships/oleObject" Target="../embeddings/oleObject249.bin"/></Relationships>
</file>

<file path=ppt/slides/_rels/slide113.xml.rels><?xml version="1.0" encoding="UTF-8" standalone="yes"?>
<Relationships xmlns="http://schemas.openxmlformats.org/package/2006/relationships"><Relationship Id="rId8" Type="http://schemas.openxmlformats.org/officeDocument/2006/relationships/image" Target="../media/image206.emf"/><Relationship Id="rId3" Type="http://schemas.openxmlformats.org/officeDocument/2006/relationships/oleObject" Target="../embeddings/oleObject250.bin"/><Relationship Id="rId7" Type="http://schemas.openxmlformats.org/officeDocument/2006/relationships/oleObject" Target="../embeddings/oleObject252.bin"/><Relationship Id="rId2" Type="http://schemas.openxmlformats.org/officeDocument/2006/relationships/slideLayout" Target="../slideLayouts/slideLayout3.xml"/><Relationship Id="rId1" Type="http://schemas.openxmlformats.org/officeDocument/2006/relationships/vmlDrawing" Target="../drawings/vmlDrawing87.vml"/><Relationship Id="rId6" Type="http://schemas.openxmlformats.org/officeDocument/2006/relationships/image" Target="../media/image205.emf"/><Relationship Id="rId5" Type="http://schemas.openxmlformats.org/officeDocument/2006/relationships/oleObject" Target="../embeddings/oleObject251.bin"/><Relationship Id="rId10" Type="http://schemas.openxmlformats.org/officeDocument/2006/relationships/image" Target="../media/image207.wmf"/><Relationship Id="rId4" Type="http://schemas.openxmlformats.org/officeDocument/2006/relationships/image" Target="../media/image204.emf"/><Relationship Id="rId9" Type="http://schemas.openxmlformats.org/officeDocument/2006/relationships/oleObject" Target="../embeddings/oleObject253.bin"/></Relationships>
</file>

<file path=ppt/slides/_rels/slide114.xml.rels><?xml version="1.0" encoding="UTF-8" standalone="yes"?>
<Relationships xmlns="http://schemas.openxmlformats.org/package/2006/relationships"><Relationship Id="rId8" Type="http://schemas.openxmlformats.org/officeDocument/2006/relationships/image" Target="../media/image210.wmf"/><Relationship Id="rId3" Type="http://schemas.openxmlformats.org/officeDocument/2006/relationships/oleObject" Target="../embeddings/oleObject254.bin"/><Relationship Id="rId7" Type="http://schemas.openxmlformats.org/officeDocument/2006/relationships/oleObject" Target="../embeddings/oleObject256.bin"/><Relationship Id="rId2" Type="http://schemas.openxmlformats.org/officeDocument/2006/relationships/slideLayout" Target="../slideLayouts/slideLayout3.xml"/><Relationship Id="rId1" Type="http://schemas.openxmlformats.org/officeDocument/2006/relationships/vmlDrawing" Target="../drawings/vmlDrawing88.vml"/><Relationship Id="rId6" Type="http://schemas.openxmlformats.org/officeDocument/2006/relationships/image" Target="../media/image209.wmf"/><Relationship Id="rId5" Type="http://schemas.openxmlformats.org/officeDocument/2006/relationships/oleObject" Target="../embeddings/oleObject255.bin"/><Relationship Id="rId10" Type="http://schemas.openxmlformats.org/officeDocument/2006/relationships/image" Target="../media/image211.wmf"/><Relationship Id="rId4" Type="http://schemas.openxmlformats.org/officeDocument/2006/relationships/image" Target="../media/image208.emf"/><Relationship Id="rId9" Type="http://schemas.openxmlformats.org/officeDocument/2006/relationships/oleObject" Target="../embeddings/oleObject257.bin"/></Relationships>
</file>

<file path=ppt/slides/_rels/slide115.xml.rels><?xml version="1.0" encoding="UTF-8" standalone="yes"?>
<Relationships xmlns="http://schemas.openxmlformats.org/package/2006/relationships"><Relationship Id="rId3" Type="http://schemas.openxmlformats.org/officeDocument/2006/relationships/image" Target="../media/image213.tmp"/><Relationship Id="rId2" Type="http://schemas.openxmlformats.org/officeDocument/2006/relationships/image" Target="../media/image212.tmp"/><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215.tmp"/><Relationship Id="rId2" Type="http://schemas.openxmlformats.org/officeDocument/2006/relationships/slideLayout" Target="../slideLayouts/slideLayout3.xml"/><Relationship Id="rId1" Type="http://schemas.openxmlformats.org/officeDocument/2006/relationships/vmlDrawing" Target="../drawings/vmlDrawing89.vml"/><Relationship Id="rId5" Type="http://schemas.openxmlformats.org/officeDocument/2006/relationships/image" Target="../media/image214.emf"/><Relationship Id="rId4" Type="http://schemas.openxmlformats.org/officeDocument/2006/relationships/oleObject" Target="../embeddings/oleObject258.bin"/></Relationships>
</file>

<file path=ppt/slides/_rels/slide12.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36.wmf"/><Relationship Id="rId5" Type="http://schemas.openxmlformats.org/officeDocument/2006/relationships/oleObject" Target="../embeddings/oleObject33.bin"/><Relationship Id="rId4" Type="http://schemas.openxmlformats.org/officeDocument/2006/relationships/image" Target="../media/image29.emf"/></Relationships>
</file>

<file path=ppt/slides/_rels/slide13.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42.wmf"/><Relationship Id="rId2" Type="http://schemas.openxmlformats.org/officeDocument/2006/relationships/slideLayout" Target="../slideLayouts/slideLayout3.xml"/><Relationship Id="rId16" Type="http://schemas.openxmlformats.org/officeDocument/2006/relationships/image" Target="../media/image44.wmf"/><Relationship Id="rId1" Type="http://schemas.openxmlformats.org/officeDocument/2006/relationships/vmlDrawing" Target="../drawings/vmlDrawing10.vml"/><Relationship Id="rId6" Type="http://schemas.openxmlformats.org/officeDocument/2006/relationships/image" Target="../media/image39.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41.wmf"/><Relationship Id="rId4" Type="http://schemas.openxmlformats.org/officeDocument/2006/relationships/image" Target="../media/image38.emf"/><Relationship Id="rId9" Type="http://schemas.openxmlformats.org/officeDocument/2006/relationships/oleObject" Target="../embeddings/oleObject38.bin"/><Relationship Id="rId14" Type="http://schemas.openxmlformats.org/officeDocument/2006/relationships/image" Target="../media/image4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46.wmf"/><Relationship Id="rId5" Type="http://schemas.openxmlformats.org/officeDocument/2006/relationships/oleObject" Target="../embeddings/oleObject43.bin"/><Relationship Id="rId4" Type="http://schemas.openxmlformats.org/officeDocument/2006/relationships/image" Target="../media/image4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49.emf"/><Relationship Id="rId13" Type="http://schemas.openxmlformats.org/officeDocument/2006/relationships/oleObject" Target="../embeddings/oleObject49.bin"/><Relationship Id="rId18" Type="http://schemas.openxmlformats.org/officeDocument/2006/relationships/image" Target="../media/image54.wmf"/><Relationship Id="rId26" Type="http://schemas.openxmlformats.org/officeDocument/2006/relationships/image" Target="../media/image58.wmf"/><Relationship Id="rId3" Type="http://schemas.openxmlformats.org/officeDocument/2006/relationships/oleObject" Target="../embeddings/oleObject44.bin"/><Relationship Id="rId21" Type="http://schemas.openxmlformats.org/officeDocument/2006/relationships/oleObject" Target="../embeddings/oleObject53.bin"/><Relationship Id="rId7" Type="http://schemas.openxmlformats.org/officeDocument/2006/relationships/oleObject" Target="../embeddings/oleObject46.bin"/><Relationship Id="rId12" Type="http://schemas.openxmlformats.org/officeDocument/2006/relationships/image" Target="../media/image51.wmf"/><Relationship Id="rId17" Type="http://schemas.openxmlformats.org/officeDocument/2006/relationships/oleObject" Target="../embeddings/oleObject51.bin"/><Relationship Id="rId25" Type="http://schemas.openxmlformats.org/officeDocument/2006/relationships/oleObject" Target="../embeddings/oleObject55.bin"/><Relationship Id="rId2" Type="http://schemas.openxmlformats.org/officeDocument/2006/relationships/slideLayout" Target="../slideLayouts/slideLayout3.xml"/><Relationship Id="rId16" Type="http://schemas.openxmlformats.org/officeDocument/2006/relationships/image" Target="../media/image53.emf"/><Relationship Id="rId20" Type="http://schemas.openxmlformats.org/officeDocument/2006/relationships/image" Target="../media/image55.wmf"/><Relationship Id="rId29" Type="http://schemas.openxmlformats.org/officeDocument/2006/relationships/oleObject" Target="../embeddings/oleObject57.bin"/><Relationship Id="rId1" Type="http://schemas.openxmlformats.org/officeDocument/2006/relationships/vmlDrawing" Target="../drawings/vmlDrawing12.vml"/><Relationship Id="rId6" Type="http://schemas.openxmlformats.org/officeDocument/2006/relationships/image" Target="../media/image48.emf"/><Relationship Id="rId11" Type="http://schemas.openxmlformats.org/officeDocument/2006/relationships/oleObject" Target="../embeddings/oleObject48.bin"/><Relationship Id="rId24" Type="http://schemas.openxmlformats.org/officeDocument/2006/relationships/image" Target="../media/image57.wmf"/><Relationship Id="rId32" Type="http://schemas.openxmlformats.org/officeDocument/2006/relationships/image" Target="../media/image61.wmf"/><Relationship Id="rId5" Type="http://schemas.openxmlformats.org/officeDocument/2006/relationships/oleObject" Target="../embeddings/oleObject45.bin"/><Relationship Id="rId15" Type="http://schemas.openxmlformats.org/officeDocument/2006/relationships/oleObject" Target="../embeddings/oleObject50.bin"/><Relationship Id="rId23" Type="http://schemas.openxmlformats.org/officeDocument/2006/relationships/oleObject" Target="../embeddings/oleObject54.bin"/><Relationship Id="rId28" Type="http://schemas.openxmlformats.org/officeDocument/2006/relationships/image" Target="../media/image59.wmf"/><Relationship Id="rId10" Type="http://schemas.openxmlformats.org/officeDocument/2006/relationships/image" Target="../media/image50.wmf"/><Relationship Id="rId19" Type="http://schemas.openxmlformats.org/officeDocument/2006/relationships/oleObject" Target="../embeddings/oleObject52.bin"/><Relationship Id="rId31" Type="http://schemas.openxmlformats.org/officeDocument/2006/relationships/oleObject" Target="../embeddings/oleObject58.bin"/><Relationship Id="rId4" Type="http://schemas.openxmlformats.org/officeDocument/2006/relationships/image" Target="../media/image47.wmf"/><Relationship Id="rId9" Type="http://schemas.openxmlformats.org/officeDocument/2006/relationships/oleObject" Target="../embeddings/oleObject47.bin"/><Relationship Id="rId14" Type="http://schemas.openxmlformats.org/officeDocument/2006/relationships/image" Target="../media/image52.emf"/><Relationship Id="rId22" Type="http://schemas.openxmlformats.org/officeDocument/2006/relationships/image" Target="../media/image56.wmf"/><Relationship Id="rId27" Type="http://schemas.openxmlformats.org/officeDocument/2006/relationships/oleObject" Target="../embeddings/oleObject56.bin"/><Relationship Id="rId30" Type="http://schemas.openxmlformats.org/officeDocument/2006/relationships/image" Target="../media/image60.wmf"/></Relationships>
</file>

<file path=ppt/slides/_rels/slide18.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63.emf"/><Relationship Id="rId11" Type="http://schemas.openxmlformats.org/officeDocument/2006/relationships/slide" Target="slide2.xml"/><Relationship Id="rId5" Type="http://schemas.openxmlformats.org/officeDocument/2006/relationships/oleObject" Target="../embeddings/oleObject60.bin"/><Relationship Id="rId10" Type="http://schemas.openxmlformats.org/officeDocument/2006/relationships/image" Target="../media/image65.wmf"/><Relationship Id="rId4" Type="http://schemas.openxmlformats.org/officeDocument/2006/relationships/image" Target="../media/image62.emf"/><Relationship Id="rId9" Type="http://schemas.openxmlformats.org/officeDocument/2006/relationships/oleObject" Target="../embeddings/oleObject62.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50.wmf"/><Relationship Id="rId3" Type="http://schemas.openxmlformats.org/officeDocument/2006/relationships/oleObject" Target="../embeddings/oleObject63.bin"/><Relationship Id="rId7" Type="http://schemas.openxmlformats.org/officeDocument/2006/relationships/slide" Target="slide2.xml"/><Relationship Id="rId12" Type="http://schemas.openxmlformats.org/officeDocument/2006/relationships/oleObject" Target="../embeddings/oleObject67.bin"/><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openxmlformats.org/officeDocument/2006/relationships/image" Target="../media/image62.emf"/><Relationship Id="rId11" Type="http://schemas.openxmlformats.org/officeDocument/2006/relationships/image" Target="../media/image68.wmf"/><Relationship Id="rId5" Type="http://schemas.openxmlformats.org/officeDocument/2006/relationships/oleObject" Target="../embeddings/oleObject64.bin"/><Relationship Id="rId15" Type="http://schemas.openxmlformats.org/officeDocument/2006/relationships/image" Target="../media/image51.wmf"/><Relationship Id="rId10" Type="http://schemas.openxmlformats.org/officeDocument/2006/relationships/oleObject" Target="../embeddings/oleObject66.bin"/><Relationship Id="rId4" Type="http://schemas.openxmlformats.org/officeDocument/2006/relationships/image" Target="../media/image66.emf"/><Relationship Id="rId9" Type="http://schemas.openxmlformats.org/officeDocument/2006/relationships/image" Target="../media/image67.wmf"/><Relationship Id="rId14" Type="http://schemas.openxmlformats.org/officeDocument/2006/relationships/oleObject" Target="../embeddings/oleObject6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66.emf"/><Relationship Id="rId3" Type="http://schemas.openxmlformats.org/officeDocument/2006/relationships/slide" Target="slide2.xml"/><Relationship Id="rId7" Type="http://schemas.openxmlformats.org/officeDocument/2006/relationships/image" Target="../media/image68.wmf"/><Relationship Id="rId12" Type="http://schemas.openxmlformats.org/officeDocument/2006/relationships/oleObject" Target="../embeddings/oleObject73.bin"/><Relationship Id="rId2" Type="http://schemas.openxmlformats.org/officeDocument/2006/relationships/slideLayout" Target="../slideLayouts/slideLayout3.xml"/><Relationship Id="rId1" Type="http://schemas.openxmlformats.org/officeDocument/2006/relationships/vmlDrawing" Target="../drawings/vmlDrawing15.vml"/><Relationship Id="rId6" Type="http://schemas.openxmlformats.org/officeDocument/2006/relationships/oleObject" Target="../embeddings/oleObject70.bin"/><Relationship Id="rId11" Type="http://schemas.openxmlformats.org/officeDocument/2006/relationships/image" Target="../media/image51.wmf"/><Relationship Id="rId5" Type="http://schemas.openxmlformats.org/officeDocument/2006/relationships/image" Target="../media/image67.wmf"/><Relationship Id="rId10" Type="http://schemas.openxmlformats.org/officeDocument/2006/relationships/oleObject" Target="../embeddings/oleObject72.bin"/><Relationship Id="rId4" Type="http://schemas.openxmlformats.org/officeDocument/2006/relationships/oleObject" Target="../embeddings/oleObject69.bin"/><Relationship Id="rId9" Type="http://schemas.openxmlformats.org/officeDocument/2006/relationships/image" Target="../media/image50.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4.bin"/><Relationship Id="rId7" Type="http://schemas.openxmlformats.org/officeDocument/2006/relationships/image" Target="../media/image66.emf"/><Relationship Id="rId2" Type="http://schemas.openxmlformats.org/officeDocument/2006/relationships/slideLayout" Target="../slideLayouts/slideLayout3.xml"/><Relationship Id="rId1" Type="http://schemas.openxmlformats.org/officeDocument/2006/relationships/vmlDrawing" Target="../drawings/vmlDrawing16.vml"/><Relationship Id="rId6" Type="http://schemas.openxmlformats.org/officeDocument/2006/relationships/oleObject" Target="../embeddings/oleObject75.bin"/><Relationship Id="rId5" Type="http://schemas.openxmlformats.org/officeDocument/2006/relationships/slide" Target="slide2.xml"/><Relationship Id="rId4" Type="http://schemas.openxmlformats.org/officeDocument/2006/relationships/image" Target="../media/image69.e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78.bin"/><Relationship Id="rId13" Type="http://schemas.openxmlformats.org/officeDocument/2006/relationships/image" Target="../media/image73.wmf"/><Relationship Id="rId18" Type="http://schemas.openxmlformats.org/officeDocument/2006/relationships/oleObject" Target="../embeddings/oleObject83.bin"/><Relationship Id="rId3" Type="http://schemas.openxmlformats.org/officeDocument/2006/relationships/slide" Target="slide2.xml"/><Relationship Id="rId7" Type="http://schemas.openxmlformats.org/officeDocument/2006/relationships/image" Target="../media/image70.wmf"/><Relationship Id="rId12" Type="http://schemas.openxmlformats.org/officeDocument/2006/relationships/oleObject" Target="../embeddings/oleObject80.bin"/><Relationship Id="rId17" Type="http://schemas.openxmlformats.org/officeDocument/2006/relationships/image" Target="../media/image75.wmf"/><Relationship Id="rId2" Type="http://schemas.openxmlformats.org/officeDocument/2006/relationships/slideLayout" Target="../slideLayouts/slideLayout3.xml"/><Relationship Id="rId16" Type="http://schemas.openxmlformats.org/officeDocument/2006/relationships/oleObject" Target="../embeddings/oleObject82.bin"/><Relationship Id="rId1" Type="http://schemas.openxmlformats.org/officeDocument/2006/relationships/vmlDrawing" Target="../drawings/vmlDrawing17.vml"/><Relationship Id="rId6" Type="http://schemas.openxmlformats.org/officeDocument/2006/relationships/oleObject" Target="../embeddings/oleObject77.bin"/><Relationship Id="rId11" Type="http://schemas.openxmlformats.org/officeDocument/2006/relationships/image" Target="../media/image72.wmf"/><Relationship Id="rId5" Type="http://schemas.openxmlformats.org/officeDocument/2006/relationships/image" Target="../media/image69.emf"/><Relationship Id="rId15" Type="http://schemas.openxmlformats.org/officeDocument/2006/relationships/image" Target="../media/image74.wmf"/><Relationship Id="rId10" Type="http://schemas.openxmlformats.org/officeDocument/2006/relationships/oleObject" Target="../embeddings/oleObject79.bin"/><Relationship Id="rId19" Type="http://schemas.openxmlformats.org/officeDocument/2006/relationships/image" Target="../media/image76.wmf"/><Relationship Id="rId4" Type="http://schemas.openxmlformats.org/officeDocument/2006/relationships/oleObject" Target="../embeddings/oleObject76.bin"/><Relationship Id="rId9" Type="http://schemas.openxmlformats.org/officeDocument/2006/relationships/image" Target="../media/image71.wmf"/><Relationship Id="rId14" Type="http://schemas.openxmlformats.org/officeDocument/2006/relationships/oleObject" Target="../embeddings/oleObject81.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4.bin"/><Relationship Id="rId7" Type="http://schemas.openxmlformats.org/officeDocument/2006/relationships/image" Target="../media/image77.emf"/><Relationship Id="rId2" Type="http://schemas.openxmlformats.org/officeDocument/2006/relationships/slideLayout" Target="../slideLayouts/slideLayout3.xml"/><Relationship Id="rId1" Type="http://schemas.openxmlformats.org/officeDocument/2006/relationships/vmlDrawing" Target="../drawings/vmlDrawing18.vml"/><Relationship Id="rId6" Type="http://schemas.openxmlformats.org/officeDocument/2006/relationships/oleObject" Target="../embeddings/oleObject85.bin"/><Relationship Id="rId5" Type="http://schemas.openxmlformats.org/officeDocument/2006/relationships/slide" Target="slide2.xml"/><Relationship Id="rId4" Type="http://schemas.openxmlformats.org/officeDocument/2006/relationships/image" Target="../media/image66.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3.xml"/><Relationship Id="rId1" Type="http://schemas.openxmlformats.org/officeDocument/2006/relationships/vmlDrawing" Target="../drawings/vmlDrawing19.vml"/><Relationship Id="rId5" Type="http://schemas.openxmlformats.org/officeDocument/2006/relationships/slide" Target="slide2.xml"/><Relationship Id="rId4" Type="http://schemas.openxmlformats.org/officeDocument/2006/relationships/image" Target="../media/image7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7.bin"/><Relationship Id="rId7" Type="http://schemas.openxmlformats.org/officeDocument/2006/relationships/image" Target="../media/image78.emf"/><Relationship Id="rId2" Type="http://schemas.openxmlformats.org/officeDocument/2006/relationships/slideLayout" Target="../slideLayouts/slideLayout3.xml"/><Relationship Id="rId1" Type="http://schemas.openxmlformats.org/officeDocument/2006/relationships/vmlDrawing" Target="../drawings/vmlDrawing20.vml"/><Relationship Id="rId6" Type="http://schemas.openxmlformats.org/officeDocument/2006/relationships/oleObject" Target="../embeddings/oleObject88.bin"/><Relationship Id="rId5" Type="http://schemas.openxmlformats.org/officeDocument/2006/relationships/slide" Target="slide2.xml"/><Relationship Id="rId4" Type="http://schemas.openxmlformats.org/officeDocument/2006/relationships/image" Target="../media/image79.e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slide" Target="slide2.xml"/><Relationship Id="rId7" Type="http://schemas.openxmlformats.org/officeDocument/2006/relationships/image" Target="../media/image81.wmf"/><Relationship Id="rId2" Type="http://schemas.openxmlformats.org/officeDocument/2006/relationships/slideLayout" Target="../slideLayouts/slideLayout3.xml"/><Relationship Id="rId1" Type="http://schemas.openxmlformats.org/officeDocument/2006/relationships/vmlDrawing" Target="../drawings/vmlDrawing21.vml"/><Relationship Id="rId6" Type="http://schemas.openxmlformats.org/officeDocument/2006/relationships/oleObject" Target="../embeddings/oleObject90.bin"/><Relationship Id="rId11" Type="http://schemas.openxmlformats.org/officeDocument/2006/relationships/image" Target="../media/image79.emf"/><Relationship Id="rId5" Type="http://schemas.openxmlformats.org/officeDocument/2006/relationships/image" Target="../media/image80.wmf"/><Relationship Id="rId10" Type="http://schemas.openxmlformats.org/officeDocument/2006/relationships/oleObject" Target="../embeddings/oleObject92.bin"/><Relationship Id="rId4" Type="http://schemas.openxmlformats.org/officeDocument/2006/relationships/oleObject" Target="../embeddings/oleObject89.bin"/><Relationship Id="rId9" Type="http://schemas.openxmlformats.org/officeDocument/2006/relationships/image" Target="../media/image82.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oleObject" Target="../embeddings/oleObject93.bin"/><Relationship Id="rId7" Type="http://schemas.openxmlformats.org/officeDocument/2006/relationships/image" Target="../media/image84.wmf"/><Relationship Id="rId2" Type="http://schemas.openxmlformats.org/officeDocument/2006/relationships/slideLayout" Target="../slideLayouts/slideLayout3.xml"/><Relationship Id="rId1" Type="http://schemas.openxmlformats.org/officeDocument/2006/relationships/vmlDrawing" Target="../drawings/vmlDrawing22.vml"/><Relationship Id="rId6" Type="http://schemas.openxmlformats.org/officeDocument/2006/relationships/oleObject" Target="../embeddings/oleObject94.bin"/><Relationship Id="rId5" Type="http://schemas.openxmlformats.org/officeDocument/2006/relationships/slide" Target="slide2.xml"/><Relationship Id="rId4" Type="http://schemas.openxmlformats.org/officeDocument/2006/relationships/image" Target="../media/image83.emf"/><Relationship Id="rId9" Type="http://schemas.openxmlformats.org/officeDocument/2006/relationships/image" Target="../media/image85.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98.bin"/><Relationship Id="rId3" Type="http://schemas.openxmlformats.org/officeDocument/2006/relationships/oleObject" Target="../embeddings/oleObject96.bin"/><Relationship Id="rId7" Type="http://schemas.openxmlformats.org/officeDocument/2006/relationships/image" Target="../media/image86.wmf"/><Relationship Id="rId2" Type="http://schemas.openxmlformats.org/officeDocument/2006/relationships/slideLayout" Target="../slideLayouts/slideLayout3.xml"/><Relationship Id="rId1" Type="http://schemas.openxmlformats.org/officeDocument/2006/relationships/vmlDrawing" Target="../drawings/vmlDrawing23.vml"/><Relationship Id="rId6" Type="http://schemas.openxmlformats.org/officeDocument/2006/relationships/oleObject" Target="../embeddings/oleObject97.bin"/><Relationship Id="rId11" Type="http://schemas.openxmlformats.org/officeDocument/2006/relationships/image" Target="../media/image88.wmf"/><Relationship Id="rId5" Type="http://schemas.openxmlformats.org/officeDocument/2006/relationships/slide" Target="slide2.xml"/><Relationship Id="rId10" Type="http://schemas.openxmlformats.org/officeDocument/2006/relationships/oleObject" Target="../embeddings/oleObject99.bin"/><Relationship Id="rId4" Type="http://schemas.openxmlformats.org/officeDocument/2006/relationships/image" Target="../media/image79.emf"/><Relationship Id="rId9" Type="http://schemas.openxmlformats.org/officeDocument/2006/relationships/image" Target="../media/image87.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02.bin"/><Relationship Id="rId3" Type="http://schemas.openxmlformats.org/officeDocument/2006/relationships/slide" Target="slide2.xml"/><Relationship Id="rId7" Type="http://schemas.openxmlformats.org/officeDocument/2006/relationships/image" Target="../media/image90.wmf"/><Relationship Id="rId2" Type="http://schemas.openxmlformats.org/officeDocument/2006/relationships/slideLayout" Target="../slideLayouts/slideLayout3.xml"/><Relationship Id="rId1" Type="http://schemas.openxmlformats.org/officeDocument/2006/relationships/vmlDrawing" Target="../drawings/vmlDrawing24.vml"/><Relationship Id="rId6" Type="http://schemas.openxmlformats.org/officeDocument/2006/relationships/oleObject" Target="../embeddings/oleObject101.bin"/><Relationship Id="rId5" Type="http://schemas.openxmlformats.org/officeDocument/2006/relationships/image" Target="../media/image89.emf"/><Relationship Id="rId4" Type="http://schemas.openxmlformats.org/officeDocument/2006/relationships/oleObject" Target="../embeddings/oleObject100.bin"/><Relationship Id="rId9" Type="http://schemas.openxmlformats.org/officeDocument/2006/relationships/image" Target="../media/image91.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image" Target="../media/image8.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3.bin"/><Relationship Id="rId7" Type="http://schemas.openxmlformats.org/officeDocument/2006/relationships/slide" Target="slide2.xml"/><Relationship Id="rId2" Type="http://schemas.openxmlformats.org/officeDocument/2006/relationships/slideLayout" Target="../slideLayouts/slideLayout3.xml"/><Relationship Id="rId1" Type="http://schemas.openxmlformats.org/officeDocument/2006/relationships/vmlDrawing" Target="../drawings/vmlDrawing25.vml"/><Relationship Id="rId6" Type="http://schemas.openxmlformats.org/officeDocument/2006/relationships/image" Target="../media/image93.emf"/><Relationship Id="rId5" Type="http://schemas.openxmlformats.org/officeDocument/2006/relationships/oleObject" Target="../embeddings/oleObject104.bin"/><Relationship Id="rId4" Type="http://schemas.openxmlformats.org/officeDocument/2006/relationships/image" Target="../media/image92.emf"/></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3.xml"/><Relationship Id="rId1" Type="http://schemas.openxmlformats.org/officeDocument/2006/relationships/vmlDrawing" Target="../drawings/vmlDrawing26.vml"/><Relationship Id="rId5" Type="http://schemas.openxmlformats.org/officeDocument/2006/relationships/image" Target="../media/image92.emf"/><Relationship Id="rId4" Type="http://schemas.openxmlformats.org/officeDocument/2006/relationships/oleObject" Target="../embeddings/oleObject105.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6.bin"/><Relationship Id="rId7" Type="http://schemas.openxmlformats.org/officeDocument/2006/relationships/slide" Target="slide2.xml"/><Relationship Id="rId2" Type="http://schemas.openxmlformats.org/officeDocument/2006/relationships/slideLayout" Target="../slideLayouts/slideLayout3.xml"/><Relationship Id="rId1" Type="http://schemas.openxmlformats.org/officeDocument/2006/relationships/vmlDrawing" Target="../drawings/vmlDrawing27.vml"/><Relationship Id="rId6" Type="http://schemas.openxmlformats.org/officeDocument/2006/relationships/image" Target="../media/image94.emf"/><Relationship Id="rId5" Type="http://schemas.openxmlformats.org/officeDocument/2006/relationships/oleObject" Target="../embeddings/oleObject107.bin"/><Relationship Id="rId4" Type="http://schemas.openxmlformats.org/officeDocument/2006/relationships/image" Target="../media/image66.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8.bin"/><Relationship Id="rId7" Type="http://schemas.openxmlformats.org/officeDocument/2006/relationships/image" Target="../media/image95.emf"/><Relationship Id="rId2" Type="http://schemas.openxmlformats.org/officeDocument/2006/relationships/slideLayout" Target="../slideLayouts/slideLayout3.xml"/><Relationship Id="rId1" Type="http://schemas.openxmlformats.org/officeDocument/2006/relationships/vmlDrawing" Target="../drawings/vmlDrawing28.vml"/><Relationship Id="rId6" Type="http://schemas.openxmlformats.org/officeDocument/2006/relationships/oleObject" Target="../embeddings/oleObject109.bin"/><Relationship Id="rId5" Type="http://schemas.openxmlformats.org/officeDocument/2006/relationships/slide" Target="slide2.xml"/><Relationship Id="rId4" Type="http://schemas.openxmlformats.org/officeDocument/2006/relationships/image" Target="../media/image94.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3.xml"/><Relationship Id="rId1" Type="http://schemas.openxmlformats.org/officeDocument/2006/relationships/vmlDrawing" Target="../drawings/vmlDrawing29.vml"/><Relationship Id="rId5" Type="http://schemas.openxmlformats.org/officeDocument/2006/relationships/slide" Target="slide2.xml"/><Relationship Id="rId4" Type="http://schemas.openxmlformats.org/officeDocument/2006/relationships/image" Target="../media/image96.emf"/></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96.emf"/><Relationship Id="rId2" Type="http://schemas.openxmlformats.org/officeDocument/2006/relationships/slideLayout" Target="../slideLayouts/slideLayout3.xml"/><Relationship Id="rId1" Type="http://schemas.openxmlformats.org/officeDocument/2006/relationships/vmlDrawing" Target="../drawings/vmlDrawing30.vml"/><Relationship Id="rId6" Type="http://schemas.openxmlformats.org/officeDocument/2006/relationships/oleObject" Target="../embeddings/oleObject112.bin"/><Relationship Id="rId5" Type="http://schemas.openxmlformats.org/officeDocument/2006/relationships/image" Target="../media/image97.emf"/><Relationship Id="rId4" Type="http://schemas.openxmlformats.org/officeDocument/2006/relationships/oleObject" Target="../embeddings/oleObject111.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15.bin"/><Relationship Id="rId13" Type="http://schemas.openxmlformats.org/officeDocument/2006/relationships/image" Target="../media/image101.wmf"/><Relationship Id="rId3" Type="http://schemas.openxmlformats.org/officeDocument/2006/relationships/slide" Target="slide2.xml"/><Relationship Id="rId7" Type="http://schemas.openxmlformats.org/officeDocument/2006/relationships/image" Target="../media/image98.wmf"/><Relationship Id="rId12" Type="http://schemas.openxmlformats.org/officeDocument/2006/relationships/oleObject" Target="../embeddings/oleObject117.bin"/><Relationship Id="rId17" Type="http://schemas.openxmlformats.org/officeDocument/2006/relationships/image" Target="../media/image103.wmf"/><Relationship Id="rId2" Type="http://schemas.openxmlformats.org/officeDocument/2006/relationships/slideLayout" Target="../slideLayouts/slideLayout3.xml"/><Relationship Id="rId16" Type="http://schemas.openxmlformats.org/officeDocument/2006/relationships/oleObject" Target="../embeddings/oleObject119.bin"/><Relationship Id="rId1" Type="http://schemas.openxmlformats.org/officeDocument/2006/relationships/vmlDrawing" Target="../drawings/vmlDrawing31.vml"/><Relationship Id="rId6" Type="http://schemas.openxmlformats.org/officeDocument/2006/relationships/oleObject" Target="../embeddings/oleObject114.bin"/><Relationship Id="rId11" Type="http://schemas.openxmlformats.org/officeDocument/2006/relationships/image" Target="../media/image100.wmf"/><Relationship Id="rId5" Type="http://schemas.openxmlformats.org/officeDocument/2006/relationships/image" Target="../media/image97.emf"/><Relationship Id="rId15" Type="http://schemas.openxmlformats.org/officeDocument/2006/relationships/image" Target="../media/image102.wmf"/><Relationship Id="rId10" Type="http://schemas.openxmlformats.org/officeDocument/2006/relationships/oleObject" Target="../embeddings/oleObject116.bin"/><Relationship Id="rId4" Type="http://schemas.openxmlformats.org/officeDocument/2006/relationships/oleObject" Target="../embeddings/oleObject113.bin"/><Relationship Id="rId9" Type="http://schemas.openxmlformats.org/officeDocument/2006/relationships/image" Target="../media/image99.wmf"/><Relationship Id="rId14" Type="http://schemas.openxmlformats.org/officeDocument/2006/relationships/oleObject" Target="../embeddings/oleObject118.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22.bin"/><Relationship Id="rId3" Type="http://schemas.openxmlformats.org/officeDocument/2006/relationships/slide" Target="slide2.xml"/><Relationship Id="rId7" Type="http://schemas.openxmlformats.org/officeDocument/2006/relationships/image" Target="../media/image104.wmf"/><Relationship Id="rId2" Type="http://schemas.openxmlformats.org/officeDocument/2006/relationships/slideLayout" Target="../slideLayouts/slideLayout3.xml"/><Relationship Id="rId1" Type="http://schemas.openxmlformats.org/officeDocument/2006/relationships/vmlDrawing" Target="../drawings/vmlDrawing32.vml"/><Relationship Id="rId6" Type="http://schemas.openxmlformats.org/officeDocument/2006/relationships/oleObject" Target="../embeddings/oleObject121.bin"/><Relationship Id="rId5" Type="http://schemas.openxmlformats.org/officeDocument/2006/relationships/image" Target="../media/image97.emf"/><Relationship Id="rId4" Type="http://schemas.openxmlformats.org/officeDocument/2006/relationships/oleObject" Target="../embeddings/oleObject120.bin"/><Relationship Id="rId9" Type="http://schemas.openxmlformats.org/officeDocument/2006/relationships/image" Target="../media/image105.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3.xml"/><Relationship Id="rId1" Type="http://schemas.openxmlformats.org/officeDocument/2006/relationships/vmlDrawing" Target="../drawings/vmlDrawing33.vml"/><Relationship Id="rId5" Type="http://schemas.openxmlformats.org/officeDocument/2006/relationships/slide" Target="slide2.xml"/><Relationship Id="rId4" Type="http://schemas.openxmlformats.org/officeDocument/2006/relationships/image" Target="../media/image66.e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26.bin"/><Relationship Id="rId13" Type="http://schemas.openxmlformats.org/officeDocument/2006/relationships/image" Target="../media/image66.emf"/><Relationship Id="rId3" Type="http://schemas.openxmlformats.org/officeDocument/2006/relationships/slide" Target="slide2.xml"/><Relationship Id="rId7" Type="http://schemas.openxmlformats.org/officeDocument/2006/relationships/image" Target="../media/image107.wmf"/><Relationship Id="rId12" Type="http://schemas.openxmlformats.org/officeDocument/2006/relationships/oleObject" Target="../embeddings/oleObject128.bin"/><Relationship Id="rId2" Type="http://schemas.openxmlformats.org/officeDocument/2006/relationships/slideLayout" Target="../slideLayouts/slideLayout3.xml"/><Relationship Id="rId1" Type="http://schemas.openxmlformats.org/officeDocument/2006/relationships/vmlDrawing" Target="../drawings/vmlDrawing34.vml"/><Relationship Id="rId6" Type="http://schemas.openxmlformats.org/officeDocument/2006/relationships/oleObject" Target="../embeddings/oleObject125.bin"/><Relationship Id="rId11" Type="http://schemas.openxmlformats.org/officeDocument/2006/relationships/image" Target="../media/image109.wmf"/><Relationship Id="rId5" Type="http://schemas.openxmlformats.org/officeDocument/2006/relationships/image" Target="../media/image106.wmf"/><Relationship Id="rId10" Type="http://schemas.openxmlformats.org/officeDocument/2006/relationships/oleObject" Target="../embeddings/oleObject127.bin"/><Relationship Id="rId4" Type="http://schemas.openxmlformats.org/officeDocument/2006/relationships/oleObject" Target="../embeddings/oleObject124.bin"/><Relationship Id="rId9" Type="http://schemas.openxmlformats.org/officeDocument/2006/relationships/image" Target="../media/image108.wmf"/></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10.w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31.bin"/><Relationship Id="rId3" Type="http://schemas.openxmlformats.org/officeDocument/2006/relationships/slide" Target="slide2.xml"/><Relationship Id="rId7" Type="http://schemas.openxmlformats.org/officeDocument/2006/relationships/image" Target="../media/image111.emf"/><Relationship Id="rId2" Type="http://schemas.openxmlformats.org/officeDocument/2006/relationships/slideLayout" Target="../slideLayouts/slideLayout3.xml"/><Relationship Id="rId1" Type="http://schemas.openxmlformats.org/officeDocument/2006/relationships/vmlDrawing" Target="../drawings/vmlDrawing35.vml"/><Relationship Id="rId6" Type="http://schemas.openxmlformats.org/officeDocument/2006/relationships/oleObject" Target="../embeddings/oleObject130.bin"/><Relationship Id="rId5" Type="http://schemas.openxmlformats.org/officeDocument/2006/relationships/image" Target="../media/image110.emf"/><Relationship Id="rId4" Type="http://schemas.openxmlformats.org/officeDocument/2006/relationships/oleObject" Target="../embeddings/oleObject129.bin"/><Relationship Id="rId9" Type="http://schemas.openxmlformats.org/officeDocument/2006/relationships/image" Target="../media/image66.emf"/></Relationships>
</file>

<file path=ppt/slides/_rels/slide4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3.xml"/><Relationship Id="rId1" Type="http://schemas.openxmlformats.org/officeDocument/2006/relationships/vmlDrawing" Target="../drawings/vmlDrawing36.vml"/><Relationship Id="rId5" Type="http://schemas.openxmlformats.org/officeDocument/2006/relationships/image" Target="../media/image66.emf"/><Relationship Id="rId4" Type="http://schemas.openxmlformats.org/officeDocument/2006/relationships/oleObject" Target="../embeddings/oleObject132.bin"/></Relationships>
</file>

<file path=ppt/slides/_rels/slide4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3.xml"/><Relationship Id="rId1" Type="http://schemas.openxmlformats.org/officeDocument/2006/relationships/vmlDrawing" Target="../drawings/vmlDrawing37.vml"/><Relationship Id="rId5" Type="http://schemas.openxmlformats.org/officeDocument/2006/relationships/image" Target="../media/image66.emf"/><Relationship Id="rId4" Type="http://schemas.openxmlformats.org/officeDocument/2006/relationships/oleObject" Target="../embeddings/oleObject133.bin"/></Relationships>
</file>

<file path=ppt/slides/_rels/slide43.xml.rels><?xml version="1.0" encoding="UTF-8" standalone="yes"?>
<Relationships xmlns="http://schemas.openxmlformats.org/package/2006/relationships"><Relationship Id="rId8" Type="http://schemas.openxmlformats.org/officeDocument/2006/relationships/image" Target="../media/image114.emf"/><Relationship Id="rId13" Type="http://schemas.openxmlformats.org/officeDocument/2006/relationships/oleObject" Target="../embeddings/oleObject139.bin"/><Relationship Id="rId18" Type="http://schemas.openxmlformats.org/officeDocument/2006/relationships/image" Target="../media/image118.wmf"/><Relationship Id="rId3" Type="http://schemas.openxmlformats.org/officeDocument/2006/relationships/oleObject" Target="../embeddings/oleObject134.bin"/><Relationship Id="rId7" Type="http://schemas.openxmlformats.org/officeDocument/2006/relationships/oleObject" Target="../embeddings/oleObject136.bin"/><Relationship Id="rId12" Type="http://schemas.openxmlformats.org/officeDocument/2006/relationships/image" Target="../media/image116.wmf"/><Relationship Id="rId17" Type="http://schemas.openxmlformats.org/officeDocument/2006/relationships/oleObject" Target="../embeddings/oleObject141.bin"/><Relationship Id="rId2" Type="http://schemas.openxmlformats.org/officeDocument/2006/relationships/slideLayout" Target="../slideLayouts/slideLayout3.xml"/><Relationship Id="rId16" Type="http://schemas.openxmlformats.org/officeDocument/2006/relationships/image" Target="../media/image117.wmf"/><Relationship Id="rId1" Type="http://schemas.openxmlformats.org/officeDocument/2006/relationships/vmlDrawing" Target="../drawings/vmlDrawing38.vml"/><Relationship Id="rId6" Type="http://schemas.openxmlformats.org/officeDocument/2006/relationships/image" Target="../media/image113.wmf"/><Relationship Id="rId11" Type="http://schemas.openxmlformats.org/officeDocument/2006/relationships/oleObject" Target="../embeddings/oleObject138.bin"/><Relationship Id="rId5" Type="http://schemas.openxmlformats.org/officeDocument/2006/relationships/oleObject" Target="../embeddings/oleObject135.bin"/><Relationship Id="rId15" Type="http://schemas.openxmlformats.org/officeDocument/2006/relationships/oleObject" Target="../embeddings/oleObject140.bin"/><Relationship Id="rId10" Type="http://schemas.openxmlformats.org/officeDocument/2006/relationships/image" Target="../media/image115.wmf"/><Relationship Id="rId4" Type="http://schemas.openxmlformats.org/officeDocument/2006/relationships/image" Target="../media/image112.emf"/><Relationship Id="rId9" Type="http://schemas.openxmlformats.org/officeDocument/2006/relationships/oleObject" Target="../embeddings/oleObject137.bin"/><Relationship Id="rId14" Type="http://schemas.openxmlformats.org/officeDocument/2006/relationships/image" Target="../media/image99.wmf"/></Relationships>
</file>

<file path=ppt/slides/_rels/slide4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3.xml"/><Relationship Id="rId1" Type="http://schemas.openxmlformats.org/officeDocument/2006/relationships/vmlDrawing" Target="../drawings/vmlDrawing39.vml"/><Relationship Id="rId4" Type="http://schemas.openxmlformats.org/officeDocument/2006/relationships/image" Target="../media/image119.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3.xml"/><Relationship Id="rId1" Type="http://schemas.openxmlformats.org/officeDocument/2006/relationships/vmlDrawing" Target="../drawings/vmlDrawing40.vml"/><Relationship Id="rId4" Type="http://schemas.openxmlformats.org/officeDocument/2006/relationships/image" Target="../media/image120.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oleObject" Target="../embeddings/oleObject144.bin"/><Relationship Id="rId7" Type="http://schemas.openxmlformats.org/officeDocument/2006/relationships/oleObject" Target="../embeddings/oleObject146.bin"/><Relationship Id="rId2" Type="http://schemas.openxmlformats.org/officeDocument/2006/relationships/slideLayout" Target="../slideLayouts/slideLayout3.xml"/><Relationship Id="rId1" Type="http://schemas.openxmlformats.org/officeDocument/2006/relationships/vmlDrawing" Target="../drawings/vmlDrawing41.vml"/><Relationship Id="rId6" Type="http://schemas.openxmlformats.org/officeDocument/2006/relationships/image" Target="../media/image122.wmf"/><Relationship Id="rId5" Type="http://schemas.openxmlformats.org/officeDocument/2006/relationships/oleObject" Target="../embeddings/oleObject145.bin"/><Relationship Id="rId4" Type="http://schemas.openxmlformats.org/officeDocument/2006/relationships/image" Target="../media/image1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50.xml.rels><?xml version="1.0" encoding="UTF-8" standalone="yes"?>
<Relationships xmlns="http://schemas.openxmlformats.org/package/2006/relationships"><Relationship Id="rId2" Type="http://schemas.openxmlformats.org/officeDocument/2006/relationships/image" Target="../media/image124.tmp"/><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Layout" Target="../slideLayouts/slideLayout3.xml"/><Relationship Id="rId1" Type="http://schemas.openxmlformats.org/officeDocument/2006/relationships/vmlDrawing" Target="../drawings/vmlDrawing42.vml"/><Relationship Id="rId5" Type="http://schemas.openxmlformats.org/officeDocument/2006/relationships/image" Target="../media/image125.emf"/><Relationship Id="rId4" Type="http://schemas.openxmlformats.org/officeDocument/2006/relationships/oleObject" Target="../embeddings/oleObject147.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48.bin"/><Relationship Id="rId7" Type="http://schemas.openxmlformats.org/officeDocument/2006/relationships/image" Target="../media/image126.emf"/><Relationship Id="rId2" Type="http://schemas.openxmlformats.org/officeDocument/2006/relationships/slideLayout" Target="../slideLayouts/slideLayout3.xml"/><Relationship Id="rId1" Type="http://schemas.openxmlformats.org/officeDocument/2006/relationships/vmlDrawing" Target="../drawings/vmlDrawing43.vml"/><Relationship Id="rId6" Type="http://schemas.openxmlformats.org/officeDocument/2006/relationships/oleObject" Target="../embeddings/oleObject149.bin"/><Relationship Id="rId5" Type="http://schemas.openxmlformats.org/officeDocument/2006/relationships/slide" Target="slide12.xml"/><Relationship Id="rId4" Type="http://schemas.openxmlformats.org/officeDocument/2006/relationships/image" Target="../media/image125.emf"/></Relationships>
</file>

<file path=ppt/slides/_rels/slide54.xml.rels><?xml version="1.0" encoding="UTF-8" standalone="yes"?>
<Relationships xmlns="http://schemas.openxmlformats.org/package/2006/relationships"><Relationship Id="rId3" Type="http://schemas.openxmlformats.org/officeDocument/2006/relationships/image" Target="../media/image127.jpeg"/><Relationship Id="rId2" Type="http://schemas.openxmlformats.org/officeDocument/2006/relationships/slideLayout" Target="../slideLayouts/slideLayout3.xml"/><Relationship Id="rId1" Type="http://schemas.openxmlformats.org/officeDocument/2006/relationships/vmlDrawing" Target="../drawings/vmlDrawing44.vml"/><Relationship Id="rId6" Type="http://schemas.openxmlformats.org/officeDocument/2006/relationships/image" Target="../media/image126.emf"/><Relationship Id="rId5" Type="http://schemas.openxmlformats.org/officeDocument/2006/relationships/oleObject" Target="../embeddings/oleObject150.bin"/><Relationship Id="rId4" Type="http://schemas.openxmlformats.org/officeDocument/2006/relationships/slide" Target="slide12.xml"/></Relationships>
</file>

<file path=ppt/slides/_rels/slide55.x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oleObject" Target="../embeddings/oleObject155.bin"/><Relationship Id="rId3" Type="http://schemas.openxmlformats.org/officeDocument/2006/relationships/slide" Target="slide12.xml"/><Relationship Id="rId7" Type="http://schemas.openxmlformats.org/officeDocument/2006/relationships/oleObject" Target="../embeddings/oleObject152.bin"/><Relationship Id="rId12" Type="http://schemas.openxmlformats.org/officeDocument/2006/relationships/image" Target="../media/image131.wmf"/><Relationship Id="rId2" Type="http://schemas.openxmlformats.org/officeDocument/2006/relationships/slideLayout" Target="../slideLayouts/slideLayout3.xml"/><Relationship Id="rId1" Type="http://schemas.openxmlformats.org/officeDocument/2006/relationships/vmlDrawing" Target="../drawings/vmlDrawing45.vml"/><Relationship Id="rId6" Type="http://schemas.openxmlformats.org/officeDocument/2006/relationships/image" Target="../media/image128.wmf"/><Relationship Id="rId11" Type="http://schemas.openxmlformats.org/officeDocument/2006/relationships/oleObject" Target="../embeddings/oleObject154.bin"/><Relationship Id="rId5" Type="http://schemas.openxmlformats.org/officeDocument/2006/relationships/oleObject" Target="../embeddings/oleObject151.bin"/><Relationship Id="rId10" Type="http://schemas.openxmlformats.org/officeDocument/2006/relationships/image" Target="../media/image130.wmf"/><Relationship Id="rId4" Type="http://schemas.openxmlformats.org/officeDocument/2006/relationships/image" Target="../media/image127.jpeg"/><Relationship Id="rId9" Type="http://schemas.openxmlformats.org/officeDocument/2006/relationships/oleObject" Target="../embeddings/oleObject153.bin"/><Relationship Id="rId14" Type="http://schemas.openxmlformats.org/officeDocument/2006/relationships/image" Target="../media/image132.wmf"/></Relationships>
</file>

<file path=ppt/slides/_rels/slide56.xml.rels><?xml version="1.0" encoding="UTF-8" standalone="yes"?>
<Relationships xmlns="http://schemas.openxmlformats.org/package/2006/relationships"><Relationship Id="rId3" Type="http://schemas.openxmlformats.org/officeDocument/2006/relationships/image" Target="../media/image127.jpeg"/><Relationship Id="rId2" Type="http://schemas.openxmlformats.org/officeDocument/2006/relationships/slide" Target="slide1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Layout" Target="../slideLayouts/slideLayout3.xml"/><Relationship Id="rId1" Type="http://schemas.openxmlformats.org/officeDocument/2006/relationships/vmlDrawing" Target="../drawings/vmlDrawing46.vml"/><Relationship Id="rId6" Type="http://schemas.openxmlformats.org/officeDocument/2006/relationships/image" Target="../media/image134.emf"/><Relationship Id="rId5" Type="http://schemas.openxmlformats.org/officeDocument/2006/relationships/oleObject" Target="../embeddings/oleObject157.bin"/><Relationship Id="rId4" Type="http://schemas.openxmlformats.org/officeDocument/2006/relationships/image" Target="../media/image133.emf"/></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8.bin"/><Relationship Id="rId10" Type="http://schemas.openxmlformats.org/officeDocument/2006/relationships/image" Target="../media/image14.wmf"/><Relationship Id="rId4" Type="http://schemas.openxmlformats.org/officeDocument/2006/relationships/image" Target="../media/image12.emf"/><Relationship Id="rId9" Type="http://schemas.openxmlformats.org/officeDocument/2006/relationships/oleObject" Target="../embeddings/oleObject10.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58.bin"/><Relationship Id="rId2" Type="http://schemas.openxmlformats.org/officeDocument/2006/relationships/slideLayout" Target="../slideLayouts/slideLayout3.xml"/><Relationship Id="rId1" Type="http://schemas.openxmlformats.org/officeDocument/2006/relationships/vmlDrawing" Target="../drawings/vmlDrawing47.vml"/><Relationship Id="rId6" Type="http://schemas.openxmlformats.org/officeDocument/2006/relationships/image" Target="../media/image136.wmf"/><Relationship Id="rId5" Type="http://schemas.openxmlformats.org/officeDocument/2006/relationships/oleObject" Target="../embeddings/oleObject159.bin"/><Relationship Id="rId4" Type="http://schemas.openxmlformats.org/officeDocument/2006/relationships/image" Target="../media/image135.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Layout" Target="../slideLayouts/slideLayout3.xml"/><Relationship Id="rId1" Type="http://schemas.openxmlformats.org/officeDocument/2006/relationships/vmlDrawing" Target="../drawings/vmlDrawing48.vml"/><Relationship Id="rId4" Type="http://schemas.openxmlformats.org/officeDocument/2006/relationships/image" Target="../media/image133.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3.xml"/><Relationship Id="rId1" Type="http://schemas.openxmlformats.org/officeDocument/2006/relationships/vmlDrawing" Target="../drawings/vmlDrawing49.vml"/><Relationship Id="rId4" Type="http://schemas.openxmlformats.org/officeDocument/2006/relationships/image" Target="../media/image133.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slideLayout" Target="../slideLayouts/slideLayout3.xml"/><Relationship Id="rId1" Type="http://schemas.openxmlformats.org/officeDocument/2006/relationships/vmlDrawing" Target="../drawings/vmlDrawing50.vml"/><Relationship Id="rId4" Type="http://schemas.openxmlformats.org/officeDocument/2006/relationships/image" Target="../media/image135.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slideLayout" Target="../slideLayouts/slideLayout3.xml"/><Relationship Id="rId1" Type="http://schemas.openxmlformats.org/officeDocument/2006/relationships/vmlDrawing" Target="../drawings/vmlDrawing51.vml"/><Relationship Id="rId4" Type="http://schemas.openxmlformats.org/officeDocument/2006/relationships/image" Target="../media/image133.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64.bin"/><Relationship Id="rId2" Type="http://schemas.openxmlformats.org/officeDocument/2006/relationships/slideLayout" Target="../slideLayouts/slideLayout3.xml"/><Relationship Id="rId1" Type="http://schemas.openxmlformats.org/officeDocument/2006/relationships/vmlDrawing" Target="../drawings/vmlDrawing52.vml"/><Relationship Id="rId4" Type="http://schemas.openxmlformats.org/officeDocument/2006/relationships/image" Target="../media/image133.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65.bin"/><Relationship Id="rId2" Type="http://schemas.openxmlformats.org/officeDocument/2006/relationships/slideLayout" Target="../slideLayouts/slideLayout3.xml"/><Relationship Id="rId1" Type="http://schemas.openxmlformats.org/officeDocument/2006/relationships/vmlDrawing" Target="../drawings/vmlDrawing53.vml"/><Relationship Id="rId4" Type="http://schemas.openxmlformats.org/officeDocument/2006/relationships/image" Target="../media/image137.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66.bin"/><Relationship Id="rId2" Type="http://schemas.openxmlformats.org/officeDocument/2006/relationships/slideLayout" Target="../slideLayouts/slideLayout3.xml"/><Relationship Id="rId1" Type="http://schemas.openxmlformats.org/officeDocument/2006/relationships/vmlDrawing" Target="../drawings/vmlDrawing54.vml"/><Relationship Id="rId4" Type="http://schemas.openxmlformats.org/officeDocument/2006/relationships/image" Target="../media/image137.emf"/></Relationships>
</file>

<file path=ppt/slides/_rels/slide68.xml.rels><?xml version="1.0" encoding="UTF-8" standalone="yes"?>
<Relationships xmlns="http://schemas.openxmlformats.org/package/2006/relationships"><Relationship Id="rId8" Type="http://schemas.openxmlformats.org/officeDocument/2006/relationships/image" Target="../media/image139.emf"/><Relationship Id="rId3" Type="http://schemas.openxmlformats.org/officeDocument/2006/relationships/oleObject" Target="../embeddings/oleObject167.bin"/><Relationship Id="rId7" Type="http://schemas.openxmlformats.org/officeDocument/2006/relationships/oleObject" Target="../embeddings/oleObject169.bin"/><Relationship Id="rId2" Type="http://schemas.openxmlformats.org/officeDocument/2006/relationships/slideLayout" Target="../slideLayouts/slideLayout3.xml"/><Relationship Id="rId1" Type="http://schemas.openxmlformats.org/officeDocument/2006/relationships/vmlDrawing" Target="../drawings/vmlDrawing55.vml"/><Relationship Id="rId6" Type="http://schemas.openxmlformats.org/officeDocument/2006/relationships/image" Target="../media/image138.emf"/><Relationship Id="rId5" Type="http://schemas.openxmlformats.org/officeDocument/2006/relationships/oleObject" Target="../embeddings/oleObject168.bin"/><Relationship Id="rId4" Type="http://schemas.openxmlformats.org/officeDocument/2006/relationships/image" Target="../media/image137.emf"/></Relationships>
</file>

<file path=ppt/slides/_rels/slide69.xml.rels><?xml version="1.0" encoding="UTF-8" standalone="yes"?>
<Relationships xmlns="http://schemas.openxmlformats.org/package/2006/relationships"><Relationship Id="rId8" Type="http://schemas.openxmlformats.org/officeDocument/2006/relationships/image" Target="../media/image141.emf"/><Relationship Id="rId3" Type="http://schemas.openxmlformats.org/officeDocument/2006/relationships/oleObject" Target="../embeddings/oleObject170.bin"/><Relationship Id="rId7" Type="http://schemas.openxmlformats.org/officeDocument/2006/relationships/oleObject" Target="../embeddings/oleObject172.bin"/><Relationship Id="rId2" Type="http://schemas.openxmlformats.org/officeDocument/2006/relationships/slideLayout" Target="../slideLayouts/slideLayout3.xml"/><Relationship Id="rId1" Type="http://schemas.openxmlformats.org/officeDocument/2006/relationships/vmlDrawing" Target="../drawings/vmlDrawing56.vml"/><Relationship Id="rId6" Type="http://schemas.openxmlformats.org/officeDocument/2006/relationships/image" Target="../media/image140.emf"/><Relationship Id="rId5" Type="http://schemas.openxmlformats.org/officeDocument/2006/relationships/oleObject" Target="../embeddings/oleObject171.bin"/><Relationship Id="rId4" Type="http://schemas.openxmlformats.org/officeDocument/2006/relationships/image" Target="../media/image133.emf"/></Relationships>
</file>

<file path=ppt/slides/_rels/slide7.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9.w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6.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8.wmf"/><Relationship Id="rId4" Type="http://schemas.openxmlformats.org/officeDocument/2006/relationships/image" Target="../media/image15.emf"/><Relationship Id="rId9" Type="http://schemas.openxmlformats.org/officeDocument/2006/relationships/oleObject" Target="../embeddings/oleObject14.bin"/><Relationship Id="rId14" Type="http://schemas.openxmlformats.org/officeDocument/2006/relationships/image" Target="../media/image20.w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73.bin"/><Relationship Id="rId2" Type="http://schemas.openxmlformats.org/officeDocument/2006/relationships/slideLayout" Target="../slideLayouts/slideLayout3.xml"/><Relationship Id="rId1" Type="http://schemas.openxmlformats.org/officeDocument/2006/relationships/vmlDrawing" Target="../drawings/vmlDrawing57.vml"/><Relationship Id="rId6" Type="http://schemas.openxmlformats.org/officeDocument/2006/relationships/image" Target="../media/image141.emf"/><Relationship Id="rId5" Type="http://schemas.openxmlformats.org/officeDocument/2006/relationships/oleObject" Target="../embeddings/oleObject174.bin"/><Relationship Id="rId4" Type="http://schemas.openxmlformats.org/officeDocument/2006/relationships/image" Target="../media/image133.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75.bin"/><Relationship Id="rId2" Type="http://schemas.openxmlformats.org/officeDocument/2006/relationships/slideLayout" Target="../slideLayouts/slideLayout3.xml"/><Relationship Id="rId1" Type="http://schemas.openxmlformats.org/officeDocument/2006/relationships/vmlDrawing" Target="../drawings/vmlDrawing58.vml"/><Relationship Id="rId4" Type="http://schemas.openxmlformats.org/officeDocument/2006/relationships/image" Target="../media/image133.e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76.bin"/><Relationship Id="rId2" Type="http://schemas.openxmlformats.org/officeDocument/2006/relationships/slideLayout" Target="../slideLayouts/slideLayout3.xml"/><Relationship Id="rId1" Type="http://schemas.openxmlformats.org/officeDocument/2006/relationships/vmlDrawing" Target="../drawings/vmlDrawing59.vml"/><Relationship Id="rId6" Type="http://schemas.openxmlformats.org/officeDocument/2006/relationships/image" Target="../media/image133.emf"/><Relationship Id="rId5" Type="http://schemas.openxmlformats.org/officeDocument/2006/relationships/oleObject" Target="../embeddings/oleObject177.bin"/><Relationship Id="rId4" Type="http://schemas.openxmlformats.org/officeDocument/2006/relationships/image" Target="../media/image142.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78.bin"/><Relationship Id="rId2" Type="http://schemas.openxmlformats.org/officeDocument/2006/relationships/slideLayout" Target="../slideLayouts/slideLayout3.xml"/><Relationship Id="rId1" Type="http://schemas.openxmlformats.org/officeDocument/2006/relationships/vmlDrawing" Target="../drawings/vmlDrawing60.vml"/><Relationship Id="rId6" Type="http://schemas.openxmlformats.org/officeDocument/2006/relationships/image" Target="../media/image144.emf"/><Relationship Id="rId5" Type="http://schemas.openxmlformats.org/officeDocument/2006/relationships/oleObject" Target="../embeddings/oleObject179.bin"/><Relationship Id="rId4" Type="http://schemas.openxmlformats.org/officeDocument/2006/relationships/image" Target="../media/image143.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80.bin"/><Relationship Id="rId2" Type="http://schemas.openxmlformats.org/officeDocument/2006/relationships/slideLayout" Target="../slideLayouts/slideLayout3.xml"/><Relationship Id="rId1" Type="http://schemas.openxmlformats.org/officeDocument/2006/relationships/vmlDrawing" Target="../drawings/vmlDrawing61.vml"/><Relationship Id="rId4" Type="http://schemas.openxmlformats.org/officeDocument/2006/relationships/image" Target="../media/image145.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81.bin"/><Relationship Id="rId2" Type="http://schemas.openxmlformats.org/officeDocument/2006/relationships/slideLayout" Target="../slideLayouts/slideLayout3.xml"/><Relationship Id="rId1" Type="http://schemas.openxmlformats.org/officeDocument/2006/relationships/vmlDrawing" Target="../drawings/vmlDrawing62.vml"/><Relationship Id="rId6" Type="http://schemas.openxmlformats.org/officeDocument/2006/relationships/image" Target="../media/image146.emf"/><Relationship Id="rId5" Type="http://schemas.openxmlformats.org/officeDocument/2006/relationships/oleObject" Target="../embeddings/oleObject182.bin"/><Relationship Id="rId4" Type="http://schemas.openxmlformats.org/officeDocument/2006/relationships/image" Target="../media/image145.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83.bin"/><Relationship Id="rId2" Type="http://schemas.openxmlformats.org/officeDocument/2006/relationships/slideLayout" Target="../slideLayouts/slideLayout3.xml"/><Relationship Id="rId1" Type="http://schemas.openxmlformats.org/officeDocument/2006/relationships/vmlDrawing" Target="../drawings/vmlDrawing63.vml"/><Relationship Id="rId4" Type="http://schemas.openxmlformats.org/officeDocument/2006/relationships/image" Target="../media/image147.e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22.wmf"/><Relationship Id="rId5" Type="http://schemas.openxmlformats.org/officeDocument/2006/relationships/oleObject" Target="../embeddings/oleObject18.bin"/><Relationship Id="rId10" Type="http://schemas.openxmlformats.org/officeDocument/2006/relationships/image" Target="../media/image24.wmf"/><Relationship Id="rId4" Type="http://schemas.openxmlformats.org/officeDocument/2006/relationships/image" Target="../media/image21.emf"/><Relationship Id="rId9" Type="http://schemas.openxmlformats.org/officeDocument/2006/relationships/oleObject" Target="../embeddings/oleObject20.bin"/></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84.bin"/><Relationship Id="rId7" Type="http://schemas.openxmlformats.org/officeDocument/2006/relationships/image" Target="../media/image149.wmf"/><Relationship Id="rId2" Type="http://schemas.openxmlformats.org/officeDocument/2006/relationships/slideLayout" Target="../slideLayouts/slideLayout3.xml"/><Relationship Id="rId1" Type="http://schemas.openxmlformats.org/officeDocument/2006/relationships/vmlDrawing" Target="../drawings/vmlDrawing64.vml"/><Relationship Id="rId6" Type="http://schemas.openxmlformats.org/officeDocument/2006/relationships/oleObject" Target="../embeddings/oleObject185.bin"/><Relationship Id="rId5" Type="http://schemas.openxmlformats.org/officeDocument/2006/relationships/slide" Target="slide2.xml"/><Relationship Id="rId4" Type="http://schemas.openxmlformats.org/officeDocument/2006/relationships/image" Target="../media/image148.emf"/></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188.bin"/><Relationship Id="rId3" Type="http://schemas.openxmlformats.org/officeDocument/2006/relationships/oleObject" Target="../embeddings/oleObject186.bin"/><Relationship Id="rId7" Type="http://schemas.openxmlformats.org/officeDocument/2006/relationships/image" Target="../media/image150.emf"/><Relationship Id="rId2" Type="http://schemas.openxmlformats.org/officeDocument/2006/relationships/slideLayout" Target="../slideLayouts/slideLayout3.xml"/><Relationship Id="rId1" Type="http://schemas.openxmlformats.org/officeDocument/2006/relationships/vmlDrawing" Target="../drawings/vmlDrawing65.vml"/><Relationship Id="rId6" Type="http://schemas.openxmlformats.org/officeDocument/2006/relationships/oleObject" Target="../embeddings/oleObject187.bin"/><Relationship Id="rId11" Type="http://schemas.openxmlformats.org/officeDocument/2006/relationships/image" Target="../media/image149.wmf"/><Relationship Id="rId5" Type="http://schemas.openxmlformats.org/officeDocument/2006/relationships/slide" Target="slide2.xml"/><Relationship Id="rId10" Type="http://schemas.openxmlformats.org/officeDocument/2006/relationships/oleObject" Target="../embeddings/oleObject189.bin"/><Relationship Id="rId4" Type="http://schemas.openxmlformats.org/officeDocument/2006/relationships/image" Target="../media/image148.emf"/><Relationship Id="rId9" Type="http://schemas.openxmlformats.org/officeDocument/2006/relationships/image" Target="../media/image151.emf"/></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192.bin"/><Relationship Id="rId13" Type="http://schemas.openxmlformats.org/officeDocument/2006/relationships/image" Target="../media/image155.wmf"/><Relationship Id="rId3" Type="http://schemas.openxmlformats.org/officeDocument/2006/relationships/oleObject" Target="../embeddings/oleObject190.bin"/><Relationship Id="rId7" Type="http://schemas.openxmlformats.org/officeDocument/2006/relationships/image" Target="../media/image150.emf"/><Relationship Id="rId12" Type="http://schemas.openxmlformats.org/officeDocument/2006/relationships/oleObject" Target="../embeddings/oleObject194.bin"/><Relationship Id="rId17" Type="http://schemas.openxmlformats.org/officeDocument/2006/relationships/image" Target="../media/image157.wmf"/><Relationship Id="rId2" Type="http://schemas.openxmlformats.org/officeDocument/2006/relationships/slideLayout" Target="../slideLayouts/slideLayout3.xml"/><Relationship Id="rId16" Type="http://schemas.openxmlformats.org/officeDocument/2006/relationships/oleObject" Target="../embeddings/oleObject196.bin"/><Relationship Id="rId1" Type="http://schemas.openxmlformats.org/officeDocument/2006/relationships/vmlDrawing" Target="../drawings/vmlDrawing66.vml"/><Relationship Id="rId6" Type="http://schemas.openxmlformats.org/officeDocument/2006/relationships/oleObject" Target="../embeddings/oleObject191.bin"/><Relationship Id="rId11" Type="http://schemas.openxmlformats.org/officeDocument/2006/relationships/image" Target="../media/image154.wmf"/><Relationship Id="rId5" Type="http://schemas.openxmlformats.org/officeDocument/2006/relationships/slide" Target="slide2.xml"/><Relationship Id="rId15" Type="http://schemas.openxmlformats.org/officeDocument/2006/relationships/image" Target="../media/image156.wmf"/><Relationship Id="rId10" Type="http://schemas.openxmlformats.org/officeDocument/2006/relationships/oleObject" Target="../embeddings/oleObject193.bin"/><Relationship Id="rId4" Type="http://schemas.openxmlformats.org/officeDocument/2006/relationships/image" Target="../media/image152.emf"/><Relationship Id="rId9" Type="http://schemas.openxmlformats.org/officeDocument/2006/relationships/image" Target="../media/image153.emf"/><Relationship Id="rId14" Type="http://schemas.openxmlformats.org/officeDocument/2006/relationships/oleObject" Target="../embeddings/oleObject195.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8" Type="http://schemas.openxmlformats.org/officeDocument/2006/relationships/image" Target="../media/image160.wmf"/><Relationship Id="rId13" Type="http://schemas.openxmlformats.org/officeDocument/2006/relationships/hyperlink" Target="../../../../&#31181;&#23376;&#29677;/2012/Ele_A_E6/07/AVI/a08203.avi" TargetMode="External"/><Relationship Id="rId3" Type="http://schemas.openxmlformats.org/officeDocument/2006/relationships/oleObject" Target="../embeddings/oleObject197.bin"/><Relationship Id="rId7" Type="http://schemas.openxmlformats.org/officeDocument/2006/relationships/oleObject" Target="../embeddings/oleObject199.bin"/><Relationship Id="rId12" Type="http://schemas.openxmlformats.org/officeDocument/2006/relationships/image" Target="../media/image162.wmf"/><Relationship Id="rId2" Type="http://schemas.openxmlformats.org/officeDocument/2006/relationships/slideLayout" Target="../slideLayouts/slideLayout3.xml"/><Relationship Id="rId16" Type="http://schemas.openxmlformats.org/officeDocument/2006/relationships/slide" Target="slide78.xml"/><Relationship Id="rId1" Type="http://schemas.openxmlformats.org/officeDocument/2006/relationships/vmlDrawing" Target="../drawings/vmlDrawing67.vml"/><Relationship Id="rId6" Type="http://schemas.openxmlformats.org/officeDocument/2006/relationships/image" Target="../media/image159.wmf"/><Relationship Id="rId11" Type="http://schemas.openxmlformats.org/officeDocument/2006/relationships/oleObject" Target="../embeddings/oleObject201.bin"/><Relationship Id="rId5" Type="http://schemas.openxmlformats.org/officeDocument/2006/relationships/oleObject" Target="../embeddings/oleObject198.bin"/><Relationship Id="rId15" Type="http://schemas.openxmlformats.org/officeDocument/2006/relationships/image" Target="../media/image163.wmf"/><Relationship Id="rId10" Type="http://schemas.openxmlformats.org/officeDocument/2006/relationships/image" Target="../media/image161.wmf"/><Relationship Id="rId4" Type="http://schemas.openxmlformats.org/officeDocument/2006/relationships/image" Target="../media/image158.wmf"/><Relationship Id="rId9" Type="http://schemas.openxmlformats.org/officeDocument/2006/relationships/oleObject" Target="../embeddings/oleObject200.bin"/><Relationship Id="rId14" Type="http://schemas.openxmlformats.org/officeDocument/2006/relationships/oleObject" Target="../embeddings/oleObject202.bin"/></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205.bin"/><Relationship Id="rId13" Type="http://schemas.openxmlformats.org/officeDocument/2006/relationships/image" Target="../media/image168.wmf"/><Relationship Id="rId3" Type="http://schemas.openxmlformats.org/officeDocument/2006/relationships/oleObject" Target="../embeddings/oleObject203.bin"/><Relationship Id="rId7" Type="http://schemas.openxmlformats.org/officeDocument/2006/relationships/image" Target="../media/image165.wmf"/><Relationship Id="rId12" Type="http://schemas.openxmlformats.org/officeDocument/2006/relationships/oleObject" Target="../embeddings/oleObject207.bin"/><Relationship Id="rId17" Type="http://schemas.openxmlformats.org/officeDocument/2006/relationships/image" Target="../media/image170.wmf"/><Relationship Id="rId2" Type="http://schemas.openxmlformats.org/officeDocument/2006/relationships/slideLayout" Target="../slideLayouts/slideLayout3.xml"/><Relationship Id="rId16" Type="http://schemas.openxmlformats.org/officeDocument/2006/relationships/oleObject" Target="../embeddings/oleObject209.bin"/><Relationship Id="rId1" Type="http://schemas.openxmlformats.org/officeDocument/2006/relationships/vmlDrawing" Target="../drawings/vmlDrawing68.vml"/><Relationship Id="rId6" Type="http://schemas.openxmlformats.org/officeDocument/2006/relationships/oleObject" Target="../embeddings/oleObject204.bin"/><Relationship Id="rId11" Type="http://schemas.openxmlformats.org/officeDocument/2006/relationships/image" Target="../media/image167.wmf"/><Relationship Id="rId5" Type="http://schemas.openxmlformats.org/officeDocument/2006/relationships/hyperlink" Target="../../../../Ele_A_E5M/06/AVI/a08203.avi" TargetMode="External"/><Relationship Id="rId15" Type="http://schemas.openxmlformats.org/officeDocument/2006/relationships/image" Target="../media/image169.wmf"/><Relationship Id="rId10" Type="http://schemas.openxmlformats.org/officeDocument/2006/relationships/oleObject" Target="../embeddings/oleObject206.bin"/><Relationship Id="rId4" Type="http://schemas.openxmlformats.org/officeDocument/2006/relationships/image" Target="../media/image164.emf"/><Relationship Id="rId9" Type="http://schemas.openxmlformats.org/officeDocument/2006/relationships/image" Target="../media/image166.wmf"/><Relationship Id="rId14" Type="http://schemas.openxmlformats.org/officeDocument/2006/relationships/oleObject" Target="../embeddings/oleObject208.bin"/></Relationships>
</file>

<file path=ppt/slides/_rels/slide88.x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oleObject" Target="../embeddings/oleObject210.bin"/><Relationship Id="rId7" Type="http://schemas.openxmlformats.org/officeDocument/2006/relationships/oleObject" Target="../embeddings/oleObject212.bin"/><Relationship Id="rId12" Type="http://schemas.openxmlformats.org/officeDocument/2006/relationships/image" Target="../media/image174.wmf"/><Relationship Id="rId2" Type="http://schemas.openxmlformats.org/officeDocument/2006/relationships/slideLayout" Target="../slideLayouts/slideLayout3.xml"/><Relationship Id="rId1" Type="http://schemas.openxmlformats.org/officeDocument/2006/relationships/vmlDrawing" Target="../drawings/vmlDrawing69.vml"/><Relationship Id="rId6" Type="http://schemas.openxmlformats.org/officeDocument/2006/relationships/image" Target="../media/image171.wmf"/><Relationship Id="rId11" Type="http://schemas.openxmlformats.org/officeDocument/2006/relationships/oleObject" Target="../embeddings/oleObject214.bin"/><Relationship Id="rId5" Type="http://schemas.openxmlformats.org/officeDocument/2006/relationships/oleObject" Target="../embeddings/oleObject211.bin"/><Relationship Id="rId10" Type="http://schemas.openxmlformats.org/officeDocument/2006/relationships/image" Target="../media/image173.wmf"/><Relationship Id="rId4" Type="http://schemas.openxmlformats.org/officeDocument/2006/relationships/image" Target="../media/image164.emf"/><Relationship Id="rId9" Type="http://schemas.openxmlformats.org/officeDocument/2006/relationships/oleObject" Target="../embeddings/oleObject213.bin"/></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15.bin"/><Relationship Id="rId2" Type="http://schemas.openxmlformats.org/officeDocument/2006/relationships/slideLayout" Target="../slideLayouts/slideLayout3.xml"/><Relationship Id="rId1" Type="http://schemas.openxmlformats.org/officeDocument/2006/relationships/vmlDrawing" Target="../drawings/vmlDrawing70.vml"/><Relationship Id="rId4" Type="http://schemas.openxmlformats.org/officeDocument/2006/relationships/image" Target="../media/image175.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slide" Target="slide2.xml"/><Relationship Id="rId7" Type="http://schemas.openxmlformats.org/officeDocument/2006/relationships/image" Target="../media/image26.wmf"/><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oleObject" Target="../embeddings/oleObject22.bin"/><Relationship Id="rId11" Type="http://schemas.openxmlformats.org/officeDocument/2006/relationships/image" Target="../media/image28.wmf"/><Relationship Id="rId5" Type="http://schemas.openxmlformats.org/officeDocument/2006/relationships/image" Target="../media/image25.e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7.emf"/></Relationships>
</file>

<file path=ppt/slides/_rels/slide90.xml.rels><?xml version="1.0" encoding="UTF-8" standalone="yes"?>
<Relationships xmlns="http://schemas.openxmlformats.org/package/2006/relationships"><Relationship Id="rId3" Type="http://schemas.openxmlformats.org/officeDocument/2006/relationships/hyperlink" Target="../../../../Ele_A_E5M/06/AVI/0630201-a.swf" TargetMode="External"/><Relationship Id="rId2" Type="http://schemas.openxmlformats.org/officeDocument/2006/relationships/slideLayout" Target="../slideLayouts/slideLayout3.xml"/><Relationship Id="rId1" Type="http://schemas.openxmlformats.org/officeDocument/2006/relationships/vmlDrawing" Target="../drawings/vmlDrawing71.vml"/><Relationship Id="rId5" Type="http://schemas.openxmlformats.org/officeDocument/2006/relationships/image" Target="../media/image145.emf"/><Relationship Id="rId4" Type="http://schemas.openxmlformats.org/officeDocument/2006/relationships/oleObject" Target="../embeddings/oleObject216.bin"/></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17.bin"/><Relationship Id="rId2" Type="http://schemas.openxmlformats.org/officeDocument/2006/relationships/slideLayout" Target="../slideLayouts/slideLayout3.xml"/><Relationship Id="rId1" Type="http://schemas.openxmlformats.org/officeDocument/2006/relationships/vmlDrawing" Target="../drawings/vmlDrawing72.vml"/><Relationship Id="rId4" Type="http://schemas.openxmlformats.org/officeDocument/2006/relationships/image" Target="../media/image176.e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18.bin"/><Relationship Id="rId2" Type="http://schemas.openxmlformats.org/officeDocument/2006/relationships/slideLayout" Target="../slideLayouts/slideLayout3.xml"/><Relationship Id="rId1" Type="http://schemas.openxmlformats.org/officeDocument/2006/relationships/vmlDrawing" Target="../drawings/vmlDrawing73.vml"/><Relationship Id="rId6" Type="http://schemas.openxmlformats.org/officeDocument/2006/relationships/image" Target="../media/image178.emf"/><Relationship Id="rId5" Type="http://schemas.openxmlformats.org/officeDocument/2006/relationships/oleObject" Target="../embeddings/oleObject219.bin"/><Relationship Id="rId4" Type="http://schemas.openxmlformats.org/officeDocument/2006/relationships/image" Target="../media/image177.emf"/></Relationships>
</file>

<file path=ppt/slides/_rels/slide93.xml.rels><?xml version="1.0" encoding="UTF-8" standalone="yes"?>
<Relationships xmlns="http://schemas.openxmlformats.org/package/2006/relationships"><Relationship Id="rId8" Type="http://schemas.openxmlformats.org/officeDocument/2006/relationships/image" Target="../media/image181.wmf"/><Relationship Id="rId3" Type="http://schemas.openxmlformats.org/officeDocument/2006/relationships/oleObject" Target="../embeddings/oleObject220.bin"/><Relationship Id="rId7" Type="http://schemas.openxmlformats.org/officeDocument/2006/relationships/oleObject" Target="../embeddings/oleObject222.bin"/><Relationship Id="rId2" Type="http://schemas.openxmlformats.org/officeDocument/2006/relationships/slideLayout" Target="../slideLayouts/slideLayout3.xml"/><Relationship Id="rId1" Type="http://schemas.openxmlformats.org/officeDocument/2006/relationships/vmlDrawing" Target="../drawings/vmlDrawing74.vml"/><Relationship Id="rId6" Type="http://schemas.openxmlformats.org/officeDocument/2006/relationships/image" Target="../media/image180.wmf"/><Relationship Id="rId5" Type="http://schemas.openxmlformats.org/officeDocument/2006/relationships/oleObject" Target="../embeddings/oleObject221.bin"/><Relationship Id="rId10" Type="http://schemas.openxmlformats.org/officeDocument/2006/relationships/image" Target="../media/image182.emf"/><Relationship Id="rId4" Type="http://schemas.openxmlformats.org/officeDocument/2006/relationships/image" Target="../media/image179.emf"/><Relationship Id="rId9" Type="http://schemas.openxmlformats.org/officeDocument/2006/relationships/oleObject" Target="../embeddings/oleObject223.bin"/></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24.bin"/><Relationship Id="rId7" Type="http://schemas.openxmlformats.org/officeDocument/2006/relationships/oleObject" Target="../embeddings/oleObject226.bin"/><Relationship Id="rId2" Type="http://schemas.openxmlformats.org/officeDocument/2006/relationships/slideLayout" Target="../slideLayouts/slideLayout3.xml"/><Relationship Id="rId1" Type="http://schemas.openxmlformats.org/officeDocument/2006/relationships/vmlDrawing" Target="../drawings/vmlDrawing75.vml"/><Relationship Id="rId6" Type="http://schemas.openxmlformats.org/officeDocument/2006/relationships/image" Target="../media/image173.wmf"/><Relationship Id="rId5" Type="http://schemas.openxmlformats.org/officeDocument/2006/relationships/oleObject" Target="../embeddings/oleObject225.bin"/><Relationship Id="rId4" Type="http://schemas.openxmlformats.org/officeDocument/2006/relationships/image" Target="../media/image183.e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27.bin"/><Relationship Id="rId2" Type="http://schemas.openxmlformats.org/officeDocument/2006/relationships/slideLayout" Target="../slideLayouts/slideLayout3.xml"/><Relationship Id="rId1" Type="http://schemas.openxmlformats.org/officeDocument/2006/relationships/vmlDrawing" Target="../drawings/vmlDrawing76.vml"/><Relationship Id="rId4" Type="http://schemas.openxmlformats.org/officeDocument/2006/relationships/image" Target="../media/image184.e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28.bin"/><Relationship Id="rId2" Type="http://schemas.openxmlformats.org/officeDocument/2006/relationships/slideLayout" Target="../slideLayouts/slideLayout3.xml"/><Relationship Id="rId1" Type="http://schemas.openxmlformats.org/officeDocument/2006/relationships/vmlDrawing" Target="../drawings/vmlDrawing77.vml"/><Relationship Id="rId4" Type="http://schemas.openxmlformats.org/officeDocument/2006/relationships/image" Target="../media/image137.e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ChangeArrowheads="1"/>
          </p:cNvSpPr>
          <p:nvPr/>
        </p:nvSpPr>
        <p:spPr bwMode="auto">
          <a:xfrm>
            <a:off x="611188" y="0"/>
            <a:ext cx="8137525"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99"/>
                </a:solidFill>
              </a:rPr>
              <a:t>7  </a:t>
            </a:r>
            <a:r>
              <a:rPr lang="zh-CN" altLang="en-US" sz="3600">
                <a:solidFill>
                  <a:srgbClr val="000099"/>
                </a:solidFill>
              </a:rPr>
              <a:t>模拟集成电路</a:t>
            </a:r>
          </a:p>
        </p:txBody>
      </p:sp>
      <p:sp>
        <p:nvSpPr>
          <p:cNvPr id="4099" name="Rectangle 4"/>
          <p:cNvSpPr>
            <a:spLocks noChangeArrowheads="1"/>
          </p:cNvSpPr>
          <p:nvPr/>
        </p:nvSpPr>
        <p:spPr bwMode="auto">
          <a:xfrm>
            <a:off x="792163" y="1449388"/>
            <a:ext cx="759626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50000"/>
              </a:lnSpc>
              <a:spcBef>
                <a:spcPct val="0"/>
              </a:spcBef>
              <a:buClrTx/>
              <a:buFontTx/>
              <a:buNone/>
            </a:pPr>
            <a:r>
              <a:rPr lang="en-US" altLang="zh-CN" sz="3200" dirty="0">
                <a:solidFill>
                  <a:schemeClr val="accent2"/>
                </a:solidFill>
                <a:latin typeface="Times New Roman" panose="02020603050405020304" pitchFamily="18" charset="0"/>
              </a:rPr>
              <a:t>7.1 </a:t>
            </a:r>
            <a:r>
              <a:rPr lang="zh-CN" altLang="en-US" sz="3200" dirty="0" smtClean="0">
                <a:solidFill>
                  <a:schemeClr val="accent2"/>
                </a:solidFill>
                <a:latin typeface="Times New Roman" panose="02020603050405020304" pitchFamily="18" charset="0"/>
              </a:rPr>
              <a:t>模拟集成电路</a:t>
            </a:r>
            <a:r>
              <a:rPr lang="zh-CN" altLang="en-US" sz="3200" dirty="0">
                <a:solidFill>
                  <a:schemeClr val="accent2"/>
                </a:solidFill>
                <a:latin typeface="Times New Roman" panose="02020603050405020304" pitchFamily="18" charset="0"/>
              </a:rPr>
              <a:t>中的直流偏置技术</a:t>
            </a:r>
          </a:p>
          <a:p>
            <a:pPr eaLnBrk="1" hangingPunct="1">
              <a:lnSpc>
                <a:spcPct val="150000"/>
              </a:lnSpc>
              <a:spcBef>
                <a:spcPct val="0"/>
              </a:spcBef>
              <a:buClrTx/>
              <a:buFontTx/>
              <a:buNone/>
            </a:pPr>
            <a:r>
              <a:rPr lang="en-US" altLang="zh-CN" sz="3200" dirty="0">
                <a:latin typeface="Times New Roman" panose="02020603050405020304" pitchFamily="18" charset="0"/>
              </a:rPr>
              <a:t>7.2 </a:t>
            </a:r>
            <a:r>
              <a:rPr lang="zh-CN" altLang="en-US" sz="3200" dirty="0">
                <a:latin typeface="Times New Roman" panose="02020603050405020304" pitchFamily="18" charset="0"/>
              </a:rPr>
              <a:t>差分式放大电路 </a:t>
            </a:r>
          </a:p>
          <a:p>
            <a:pPr eaLnBrk="1" hangingPunct="1">
              <a:lnSpc>
                <a:spcPct val="150000"/>
              </a:lnSpc>
              <a:spcBef>
                <a:spcPct val="0"/>
              </a:spcBef>
              <a:buClrTx/>
              <a:buFontTx/>
              <a:buNone/>
            </a:pPr>
            <a:r>
              <a:rPr lang="en-US" altLang="zh-CN" sz="3200" dirty="0" smtClean="0">
                <a:latin typeface="Times New Roman" panose="02020603050405020304" pitchFamily="18" charset="0"/>
              </a:rPr>
              <a:t>*7.3 </a:t>
            </a:r>
            <a:r>
              <a:rPr lang="zh-CN" altLang="en-US" sz="3200" dirty="0" smtClean="0">
                <a:latin typeface="Times New Roman" panose="02020603050405020304" pitchFamily="18" charset="0"/>
              </a:rPr>
              <a:t>带</a:t>
            </a:r>
            <a:r>
              <a:rPr lang="zh-CN" altLang="en-US" sz="3200" dirty="0">
                <a:latin typeface="Times New Roman" panose="02020603050405020304" pitchFamily="18" charset="0"/>
              </a:rPr>
              <a:t>有源负载的差分式放大</a:t>
            </a:r>
            <a:r>
              <a:rPr lang="zh-CN" altLang="en-US" sz="3200" dirty="0" smtClean="0">
                <a:latin typeface="Times New Roman" panose="02020603050405020304" pitchFamily="18" charset="0"/>
              </a:rPr>
              <a:t>电路</a:t>
            </a:r>
            <a:endParaRPr lang="en-US" altLang="zh-CN" sz="3200" dirty="0" smtClean="0">
              <a:latin typeface="Times New Roman" panose="02020603050405020304" pitchFamily="18" charset="0"/>
            </a:endParaRPr>
          </a:p>
          <a:p>
            <a:pPr eaLnBrk="1" hangingPunct="1">
              <a:lnSpc>
                <a:spcPct val="150000"/>
              </a:lnSpc>
              <a:spcBef>
                <a:spcPct val="0"/>
              </a:spcBef>
              <a:buClrTx/>
              <a:buFontTx/>
              <a:buNone/>
            </a:pPr>
            <a:r>
              <a:rPr lang="en-US" altLang="zh-CN" sz="3200" dirty="0" smtClean="0">
                <a:latin typeface="Times New Roman" panose="02020603050405020304" pitchFamily="18" charset="0"/>
              </a:rPr>
              <a:t>7.4 </a:t>
            </a:r>
            <a:r>
              <a:rPr lang="zh-CN" altLang="en-US" sz="3200" dirty="0" smtClean="0">
                <a:latin typeface="Times New Roman" panose="02020603050405020304" pitchFamily="18" charset="0"/>
              </a:rPr>
              <a:t>集成</a:t>
            </a:r>
            <a:r>
              <a:rPr lang="zh-CN" altLang="en-US" sz="3200" dirty="0">
                <a:latin typeface="Times New Roman" panose="02020603050405020304" pitchFamily="18" charset="0"/>
              </a:rPr>
              <a:t>运算放大器电路简介</a:t>
            </a:r>
          </a:p>
          <a:p>
            <a:pPr eaLnBrk="1" hangingPunct="1">
              <a:lnSpc>
                <a:spcPct val="150000"/>
              </a:lnSpc>
              <a:spcBef>
                <a:spcPct val="0"/>
              </a:spcBef>
              <a:buClrTx/>
              <a:buFontTx/>
              <a:buNone/>
            </a:pPr>
            <a:r>
              <a:rPr lang="en-US" altLang="zh-CN" sz="3200" dirty="0" smtClean="0">
                <a:latin typeface="Times New Roman" panose="02020603050405020304" pitchFamily="18" charset="0"/>
              </a:rPr>
              <a:t>7.5 </a:t>
            </a:r>
            <a:r>
              <a:rPr lang="zh-CN" altLang="en-US" sz="3200" dirty="0" smtClean="0">
                <a:latin typeface="Times New Roman" panose="02020603050405020304" pitchFamily="18" charset="0"/>
              </a:rPr>
              <a:t>运放主要</a:t>
            </a:r>
            <a:r>
              <a:rPr lang="zh-CN" altLang="en-US" sz="3200" dirty="0">
                <a:latin typeface="Times New Roman" panose="02020603050405020304" pitchFamily="18" charset="0"/>
              </a:rPr>
              <a:t>参数和相关应用问题</a:t>
            </a:r>
            <a:endParaRPr lang="en-US" altLang="zh-CN" sz="3200"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150938" y="1520825"/>
            <a:ext cx="66976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50000"/>
              </a:lnSpc>
              <a:spcBef>
                <a:spcPct val="0"/>
              </a:spcBef>
              <a:buClrTx/>
              <a:buFontTx/>
              <a:buNone/>
            </a:pPr>
            <a:r>
              <a:rPr lang="en-US" altLang="zh-CN" sz="3200" dirty="0">
                <a:latin typeface="Times New Roman" panose="02020603050405020304" pitchFamily="18" charset="0"/>
              </a:rPr>
              <a:t>7.1.1  </a:t>
            </a:r>
            <a:r>
              <a:rPr lang="en-US" altLang="zh-CN" sz="3200" dirty="0" smtClean="0">
                <a:latin typeface="Times New Roman" panose="02020603050405020304" pitchFamily="18" charset="0"/>
              </a:rPr>
              <a:t>MOSFET</a:t>
            </a:r>
            <a:r>
              <a:rPr lang="zh-CN" altLang="en-US" sz="3200" dirty="0">
                <a:latin typeface="Times New Roman" panose="02020603050405020304" pitchFamily="18" charset="0"/>
              </a:rPr>
              <a:t>电流源</a:t>
            </a:r>
          </a:p>
          <a:p>
            <a:pPr eaLnBrk="1" hangingPunct="1">
              <a:lnSpc>
                <a:spcPct val="150000"/>
              </a:lnSpc>
              <a:spcBef>
                <a:spcPct val="0"/>
              </a:spcBef>
              <a:buClrTx/>
              <a:buFontTx/>
              <a:buNone/>
            </a:pPr>
            <a:r>
              <a:rPr lang="en-US" altLang="zh-CN" sz="3200" dirty="0">
                <a:solidFill>
                  <a:schemeClr val="accent2"/>
                </a:solidFill>
                <a:latin typeface="Times New Roman" panose="02020603050405020304" pitchFamily="18" charset="0"/>
              </a:rPr>
              <a:t>7.1.2  BJT</a:t>
            </a:r>
            <a:r>
              <a:rPr lang="zh-CN" altLang="en-US" sz="3200" dirty="0" smtClean="0">
                <a:solidFill>
                  <a:schemeClr val="accent2"/>
                </a:solidFill>
                <a:latin typeface="Times New Roman" panose="02020603050405020304" pitchFamily="18" charset="0"/>
              </a:rPr>
              <a:t>电流源</a:t>
            </a:r>
            <a:endParaRPr lang="zh-CN" altLang="en-US" sz="3200" dirty="0">
              <a:latin typeface="Times New Roman" panose="02020603050405020304" pitchFamily="18" charset="0"/>
            </a:endParaRPr>
          </a:p>
        </p:txBody>
      </p:sp>
      <p:sp>
        <p:nvSpPr>
          <p:cNvPr id="4" name="Rectangle 3"/>
          <p:cNvSpPr>
            <a:spLocks noChangeArrowheads="1"/>
          </p:cNvSpPr>
          <p:nvPr/>
        </p:nvSpPr>
        <p:spPr bwMode="auto">
          <a:xfrm>
            <a:off x="503758" y="46365"/>
            <a:ext cx="77406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dirty="0">
                <a:solidFill>
                  <a:srgbClr val="0000CC"/>
                </a:solidFill>
                <a:latin typeface="Times New Roman" panose="02020603050405020304" pitchFamily="18" charset="0"/>
              </a:rPr>
              <a:t>7.1  </a:t>
            </a:r>
            <a:r>
              <a:rPr lang="zh-CN" altLang="en-US" sz="3600" dirty="0" smtClean="0">
                <a:solidFill>
                  <a:srgbClr val="0000CC"/>
                </a:solidFill>
                <a:latin typeface="Times New Roman" panose="02020603050405020304" pitchFamily="18" charset="0"/>
              </a:rPr>
              <a:t>模拟集成电路</a:t>
            </a:r>
            <a:r>
              <a:rPr lang="zh-CN" altLang="en-US" sz="3600" dirty="0">
                <a:solidFill>
                  <a:srgbClr val="0000CC"/>
                </a:solidFill>
                <a:latin typeface="Times New Roman" panose="02020603050405020304" pitchFamily="18" charset="0"/>
              </a:rPr>
              <a:t>中的直流偏置技术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503238" y="815975"/>
            <a:ext cx="60134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a:solidFill>
                  <a:srgbClr val="CC0000"/>
                </a:solidFill>
                <a:latin typeface="Times New Roman" panose="02020603050405020304" pitchFamily="18" charset="0"/>
              </a:rPr>
              <a:t>1. </a:t>
            </a:r>
            <a:r>
              <a:rPr kumimoji="1" lang="zh-CN" altLang="en-US" sz="2600">
                <a:solidFill>
                  <a:srgbClr val="CC0000"/>
                </a:solidFill>
                <a:latin typeface="Times New Roman" panose="02020603050405020304" pitchFamily="18" charset="0"/>
              </a:rPr>
              <a:t>共模抑制比</a:t>
            </a:r>
            <a:r>
              <a:rPr kumimoji="1" lang="en-US" altLang="zh-CN" sz="2600" i="1">
                <a:solidFill>
                  <a:srgbClr val="CC0000"/>
                </a:solidFill>
                <a:latin typeface="Times New Roman" panose="02020603050405020304" pitchFamily="18" charset="0"/>
              </a:rPr>
              <a:t>K</a:t>
            </a:r>
            <a:r>
              <a:rPr kumimoji="1" lang="en-US" altLang="zh-CN" sz="2600" baseline="-30000">
                <a:solidFill>
                  <a:srgbClr val="CC0000"/>
                </a:solidFill>
                <a:latin typeface="Times New Roman" panose="02020603050405020304" pitchFamily="18" charset="0"/>
              </a:rPr>
              <a:t>CMR</a:t>
            </a:r>
            <a:r>
              <a:rPr kumimoji="1" lang="zh-CN" altLang="en-US" sz="2600">
                <a:solidFill>
                  <a:srgbClr val="CC0000"/>
                </a:solidFill>
                <a:latin typeface="Times New Roman" panose="02020603050405020304" pitchFamily="18" charset="0"/>
              </a:rPr>
              <a:t>和共模输入电阻</a:t>
            </a:r>
            <a:r>
              <a:rPr kumimoji="1" lang="en-US" altLang="zh-CN" sz="2600" i="1">
                <a:solidFill>
                  <a:srgbClr val="CC0000"/>
                </a:solidFill>
                <a:latin typeface="Times New Roman" panose="02020603050405020304" pitchFamily="18" charset="0"/>
              </a:rPr>
              <a:t>r</a:t>
            </a:r>
            <a:r>
              <a:rPr kumimoji="1" lang="en-US" altLang="zh-CN" sz="2600" baseline="-30000">
                <a:solidFill>
                  <a:srgbClr val="CC0000"/>
                </a:solidFill>
                <a:latin typeface="Times New Roman" panose="02020603050405020304" pitchFamily="18" charset="0"/>
              </a:rPr>
              <a:t>ic</a:t>
            </a:r>
            <a:endParaRPr lang="en-US" altLang="zh-CN" sz="2600">
              <a:solidFill>
                <a:srgbClr val="CC0000"/>
              </a:solidFill>
              <a:latin typeface="Times New Roman" panose="02020603050405020304" pitchFamily="18" charset="0"/>
            </a:endParaRPr>
          </a:p>
        </p:txBody>
      </p:sp>
      <p:sp>
        <p:nvSpPr>
          <p:cNvPr id="93187" name="Rectangle 3"/>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7.5.3  </a:t>
            </a:r>
            <a:r>
              <a:rPr lang="zh-CN" altLang="en-US" sz="3200" dirty="0">
                <a:solidFill>
                  <a:srgbClr val="0000CC"/>
                </a:solidFill>
                <a:latin typeface="Times New Roman" panose="02020603050405020304" pitchFamily="18" charset="0"/>
              </a:rPr>
              <a:t>共模特性</a:t>
            </a:r>
          </a:p>
        </p:txBody>
      </p:sp>
      <p:sp>
        <p:nvSpPr>
          <p:cNvPr id="575492" name="Rectangle 4"/>
          <p:cNvSpPr>
            <a:spLocks noChangeArrowheads="1"/>
          </p:cNvSpPr>
          <p:nvPr/>
        </p:nvSpPr>
        <p:spPr bwMode="auto">
          <a:xfrm>
            <a:off x="806450" y="1366838"/>
            <a:ext cx="7761288"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
                <a:srgbClr val="FF0000"/>
              </a:buClr>
              <a:buFont typeface="Wingdings" panose="05000000000000000000" pitchFamily="2" charset="2"/>
              <a:buNone/>
            </a:pP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400" dirty="0">
                <a:latin typeface="Times New Roman" panose="02020603050405020304" pitchFamily="18" charset="0"/>
                <a:ea typeface="楷体" panose="02010609060101010101" pitchFamily="49" charset="-122"/>
                <a:cs typeface="Times New Roman" panose="02020603050405020304" pitchFamily="18" charset="0"/>
              </a:rPr>
              <a:t>一般通用型运放</a:t>
            </a:r>
            <a:r>
              <a:rPr kumimoji="1" lang="en-US" altLang="zh-CN" sz="2400" i="1" dirty="0">
                <a:latin typeface="Times New Roman" panose="02020603050405020304" pitchFamily="18" charset="0"/>
                <a:ea typeface="楷体" panose="02010609060101010101" pitchFamily="49" charset="-122"/>
                <a:cs typeface="Times New Roman" panose="02020603050405020304" pitchFamily="18" charset="0"/>
              </a:rPr>
              <a:t>K</a:t>
            </a:r>
            <a:r>
              <a:rPr kumimoji="1"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CMR</a:t>
            </a:r>
            <a:r>
              <a:rPr kumimoji="1" lang="zh-CN" altLang="en-US" sz="2400" dirty="0">
                <a:latin typeface="Times New Roman" panose="02020603050405020304" pitchFamily="18" charset="0"/>
                <a:ea typeface="楷体" panose="02010609060101010101" pitchFamily="49" charset="-122"/>
                <a:cs typeface="Times New Roman" panose="02020603050405020304" pitchFamily="18" charset="0"/>
              </a:rPr>
              <a:t>为</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80</a:t>
            </a:r>
            <a:r>
              <a:rPr kumimoji="1"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120 dB</a:t>
            </a:r>
            <a:r>
              <a:rPr kumimoji="1" lang="zh-CN" altLang="en-US" sz="2400" dirty="0">
                <a:latin typeface="Times New Roman" panose="02020603050405020304" pitchFamily="18" charset="0"/>
                <a:ea typeface="楷体" panose="02010609060101010101" pitchFamily="49" charset="-122"/>
                <a:cs typeface="Times New Roman" panose="02020603050405020304" pitchFamily="18" charset="0"/>
              </a:rPr>
              <a:t>，高精度运放可达</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140dB</a:t>
            </a:r>
            <a:r>
              <a:rPr kumimoji="1"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i="1" dirty="0">
                <a:latin typeface="Times New Roman" panose="02020603050405020304" pitchFamily="18" charset="0"/>
                <a:ea typeface="楷体" panose="02010609060101010101" pitchFamily="49" charset="-122"/>
                <a:cs typeface="Times New Roman" panose="02020603050405020304" pitchFamily="18" charset="0"/>
              </a:rPr>
              <a:t>r</a:t>
            </a:r>
            <a:r>
              <a:rPr kumimoji="1"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ic</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≥100MΩ</a:t>
            </a:r>
            <a:r>
              <a:rPr kumimoji="1" lang="zh-CN" altLang="en-US" sz="2400" dirty="0">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575493" name="Text Box 5"/>
          <p:cNvSpPr txBox="1">
            <a:spLocks noChangeArrowheads="1"/>
          </p:cNvSpPr>
          <p:nvPr/>
        </p:nvSpPr>
        <p:spPr bwMode="auto">
          <a:xfrm>
            <a:off x="577850" y="2852936"/>
            <a:ext cx="7010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en-US" altLang="zh-CN" sz="2600">
                <a:solidFill>
                  <a:srgbClr val="CC0000"/>
                </a:solidFill>
                <a:latin typeface="Times New Roman" panose="02020603050405020304" pitchFamily="18" charset="0"/>
              </a:rPr>
              <a:t>2. </a:t>
            </a:r>
            <a:r>
              <a:rPr kumimoji="1" lang="zh-CN" altLang="en-US" sz="2600">
                <a:solidFill>
                  <a:srgbClr val="CC0000"/>
                </a:solidFill>
                <a:latin typeface="Times New Roman" panose="02020603050405020304" pitchFamily="18" charset="0"/>
              </a:rPr>
              <a:t>最大共模输入电压</a:t>
            </a:r>
            <a:r>
              <a:rPr kumimoji="1" lang="en-US" altLang="zh-CN" sz="2600" i="1">
                <a:solidFill>
                  <a:srgbClr val="CC0000"/>
                </a:solidFill>
                <a:latin typeface="Times New Roman" panose="02020603050405020304" pitchFamily="18" charset="0"/>
              </a:rPr>
              <a:t>V</a:t>
            </a:r>
            <a:r>
              <a:rPr kumimoji="1" lang="en-US" altLang="zh-CN" sz="2600" baseline="-25000">
                <a:solidFill>
                  <a:srgbClr val="CC0000"/>
                </a:solidFill>
                <a:latin typeface="Times New Roman" panose="02020603050405020304" pitchFamily="18" charset="0"/>
              </a:rPr>
              <a:t>icmax </a:t>
            </a:r>
          </a:p>
        </p:txBody>
      </p:sp>
      <p:sp>
        <p:nvSpPr>
          <p:cNvPr id="575494" name="Rectangle 6"/>
          <p:cNvSpPr>
            <a:spLocks noChangeArrowheads="1"/>
          </p:cNvSpPr>
          <p:nvPr/>
        </p:nvSpPr>
        <p:spPr bwMode="auto">
          <a:xfrm>
            <a:off x="806450" y="3429000"/>
            <a:ext cx="7924800"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
                <a:srgbClr val="FF0000"/>
              </a:buClr>
              <a:buFontTx/>
              <a:buNone/>
            </a:pP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400" dirty="0">
                <a:latin typeface="Times New Roman" panose="02020603050405020304" pitchFamily="18" charset="0"/>
                <a:ea typeface="楷体" panose="02010609060101010101" pitchFamily="49" charset="-122"/>
                <a:cs typeface="Times New Roman" panose="02020603050405020304" pitchFamily="18" charset="0"/>
              </a:rPr>
              <a:t>运放作为电压跟随器时，使输出电压产生</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400" dirty="0">
                <a:latin typeface="Times New Roman" panose="02020603050405020304" pitchFamily="18" charset="0"/>
                <a:ea typeface="楷体" panose="02010609060101010101" pitchFamily="49" charset="-122"/>
                <a:cs typeface="Times New Roman" panose="02020603050405020304" pitchFamily="18" charset="0"/>
              </a:rPr>
              <a:t>跟随误差的共模输入电压幅值。有些运放可达到正、负电源电压值，称为</a:t>
            </a:r>
            <a:r>
              <a:rPr kumimoji="1" lang="en-US" altLang="zh-CN" sz="24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RRI</a:t>
            </a:r>
            <a:r>
              <a:rPr kumimoji="1"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Rail -to-Rail Input</a:t>
            </a:r>
            <a:r>
              <a:rPr kumimoji="1" lang="zh-CN" altLang="en-US" sz="2400" dirty="0">
                <a:latin typeface="Times New Roman" panose="02020603050405020304" pitchFamily="18" charset="0"/>
                <a:ea typeface="楷体" panose="02010609060101010101" pitchFamily="49" charset="-122"/>
                <a:cs typeface="Times New Roman" panose="02020603050405020304" pitchFamily="18" charset="0"/>
              </a:rPr>
              <a:t>）输入特性，</a:t>
            </a:r>
            <a:r>
              <a:rPr kumimoji="1"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即</a:t>
            </a:r>
            <a:endParaRPr kumimoji="1"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eaLnBrk="1" hangingPunct="1">
              <a:lnSpc>
                <a:spcPct val="140000"/>
              </a:lnSpc>
              <a:spcBef>
                <a:spcPct val="0"/>
              </a:spcBef>
              <a:buClr>
                <a:srgbClr val="FF0000"/>
              </a:buClr>
              <a:buFontTx/>
              <a:buNone/>
            </a:pPr>
            <a:r>
              <a:rPr kumimoji="1" lang="en-US" altLang="zh-CN" sz="2400" i="1" dirty="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i="1" dirty="0" smtClean="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i="1" dirty="0" err="1" smtClean="0">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400" baseline="-30000" dirty="0" err="1" smtClean="0">
                <a:latin typeface="Times New Roman" panose="02020603050405020304" pitchFamily="18" charset="0"/>
                <a:ea typeface="楷体" panose="02010609060101010101" pitchFamily="49" charset="-122"/>
                <a:cs typeface="Times New Roman" panose="02020603050405020304" pitchFamily="18" charset="0"/>
              </a:rPr>
              <a:t>icmax</a:t>
            </a:r>
            <a:r>
              <a:rPr kumimoji="1" lang="en-US" altLang="zh-CN" sz="2400" dirty="0" err="1" smtClean="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1" lang="en-US" altLang="zh-CN" sz="2400" i="1" dirty="0" err="1" smtClean="0">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dirty="0" smtClean="0">
                <a:latin typeface="+mn-ea"/>
                <a:ea typeface="+mn-ea"/>
                <a:cs typeface="Times New Roman" panose="02020603050405020304" pitchFamily="18" charset="0"/>
              </a:rPr>
              <a:t>-</a:t>
            </a:r>
            <a:r>
              <a:rPr kumimoji="1" lang="en-US" altLang="zh-CN" sz="2400" i="1" dirty="0" err="1" smtClean="0">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400" baseline="-30000" dirty="0" err="1" smtClean="0">
                <a:latin typeface="Times New Roman" panose="02020603050405020304" pitchFamily="18" charset="0"/>
                <a:ea typeface="楷体" panose="02010609060101010101" pitchFamily="49" charset="-122"/>
                <a:cs typeface="Times New Roman" panose="02020603050405020304" pitchFamily="18" charset="0"/>
              </a:rPr>
              <a:t>icmax</a:t>
            </a: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 </a:t>
            </a:r>
            <a:r>
              <a:rPr kumimoji="1" lang="en-US" altLang="zh-CN" sz="2400" i="1" dirty="0" smtClean="0">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400" i="1" baseline="-30000" dirty="0">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1983301345"/>
              </p:ext>
            </p:extLst>
          </p:nvPr>
        </p:nvGraphicFramePr>
        <p:xfrm>
          <a:off x="5122137" y="908720"/>
          <a:ext cx="3482311" cy="2032835"/>
        </p:xfrm>
        <a:graphic>
          <a:graphicData uri="http://schemas.openxmlformats.org/presentationml/2006/ole">
            <mc:AlternateContent xmlns:mc="http://schemas.openxmlformats.org/markup-compatibility/2006">
              <mc:Choice xmlns:v="urn:schemas-microsoft-com:vml" Requires="v">
                <p:oleObj spid="_x0000_s556460" name="Picture" r:id="rId3" imgW="1832795" imgH="1069913" progId="Word.Picture.8">
                  <p:embed/>
                </p:oleObj>
              </mc:Choice>
              <mc:Fallback>
                <p:oleObj name="Picture" r:id="rId3" imgW="1832795" imgH="1069913" progId="Word.Picture.8">
                  <p:embed/>
                  <p:pic>
                    <p:nvPicPr>
                      <p:cNvPr id="0" name="Object 3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2137" y="908720"/>
                        <a:ext cx="3482311" cy="20328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691" name="Text Box 2"/>
          <p:cNvSpPr txBox="1">
            <a:spLocks noChangeArrowheads="1"/>
          </p:cNvSpPr>
          <p:nvPr/>
        </p:nvSpPr>
        <p:spPr bwMode="auto">
          <a:xfrm>
            <a:off x="491430" y="714762"/>
            <a:ext cx="840105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kumimoji="1" lang="zh-CN" altLang="en-US" sz="2400" dirty="0" smtClean="0">
                <a:solidFill>
                  <a:srgbClr val="CC0000"/>
                </a:solidFill>
                <a:ea typeface="楷体_GB2312"/>
                <a:cs typeface="楷体_GB2312"/>
              </a:rPr>
              <a:t>具有</a:t>
            </a:r>
            <a:r>
              <a:rPr kumimoji="1" lang="en-US" altLang="zh-CN" sz="2400" dirty="0" smtClean="0">
                <a:solidFill>
                  <a:srgbClr val="CC0000"/>
                </a:solidFill>
                <a:ea typeface="楷体_GB2312"/>
                <a:cs typeface="楷体_GB2312"/>
              </a:rPr>
              <a:t>RRO</a:t>
            </a:r>
            <a:r>
              <a:rPr kumimoji="1" lang="zh-CN" altLang="en-US" sz="2400" dirty="0" smtClean="0">
                <a:solidFill>
                  <a:srgbClr val="CC0000"/>
                </a:solidFill>
                <a:ea typeface="楷体_GB2312"/>
                <a:cs typeface="楷体_GB2312"/>
              </a:rPr>
              <a:t>和</a:t>
            </a:r>
            <a:r>
              <a:rPr kumimoji="1" lang="en-US" altLang="zh-CN" sz="2400" dirty="0" smtClean="0">
                <a:solidFill>
                  <a:srgbClr val="CC0000"/>
                </a:solidFill>
                <a:ea typeface="楷体_GB2312"/>
                <a:cs typeface="楷体_GB2312"/>
              </a:rPr>
              <a:t>RRI</a:t>
            </a:r>
            <a:r>
              <a:rPr kumimoji="1" lang="zh-CN" altLang="en-US" sz="2400" dirty="0" smtClean="0">
                <a:solidFill>
                  <a:srgbClr val="CC0000"/>
                </a:solidFill>
                <a:ea typeface="楷体_GB2312"/>
                <a:cs typeface="楷体_GB2312"/>
              </a:rPr>
              <a:t>特性运</a:t>
            </a:r>
            <a:r>
              <a:rPr kumimoji="1" lang="zh-CN" altLang="en-US" sz="2400" dirty="0">
                <a:solidFill>
                  <a:srgbClr val="CC0000"/>
                </a:solidFill>
                <a:ea typeface="楷体_GB2312"/>
                <a:cs typeface="楷体_GB2312"/>
              </a:rPr>
              <a:t>放的优势</a:t>
            </a:r>
          </a:p>
        </p:txBody>
      </p:sp>
      <p:sp>
        <p:nvSpPr>
          <p:cNvPr id="114692" name="Rectangle 3"/>
          <p:cNvSpPr>
            <a:spLocks noChangeArrowheads="1"/>
          </p:cNvSpPr>
          <p:nvPr/>
        </p:nvSpPr>
        <p:spPr bwMode="auto">
          <a:xfrm>
            <a:off x="533400" y="1374775"/>
            <a:ext cx="48253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dirty="0">
                <a:latin typeface="楷体" panose="02010609060101010101" pitchFamily="49" charset="-122"/>
                <a:ea typeface="楷体" panose="02010609060101010101" pitchFamily="49" charset="-122"/>
              </a:rPr>
              <a:t>低电源电压下两种运放的电压摆幅</a:t>
            </a:r>
          </a:p>
        </p:txBody>
      </p:sp>
      <p:grpSp>
        <p:nvGrpSpPr>
          <p:cNvPr id="9" name="组合 8"/>
          <p:cNvGrpSpPr/>
          <p:nvPr/>
        </p:nvGrpSpPr>
        <p:grpSpPr>
          <a:xfrm>
            <a:off x="5188346" y="3065561"/>
            <a:ext cx="2840038" cy="2046288"/>
            <a:chOff x="5188346" y="3065561"/>
            <a:chExt cx="2840038" cy="2046288"/>
          </a:xfrm>
        </p:grpSpPr>
        <p:graphicFrame>
          <p:nvGraphicFramePr>
            <p:cNvPr id="114694" name="Object 7"/>
            <p:cNvGraphicFramePr>
              <a:graphicFrameLocks noChangeAspect="1"/>
            </p:cNvGraphicFramePr>
            <p:nvPr>
              <p:extLst>
                <p:ext uri="{D42A27DB-BD31-4B8C-83A1-F6EECF244321}">
                  <p14:modId xmlns:p14="http://schemas.microsoft.com/office/powerpoint/2010/main" val="4221460304"/>
                </p:ext>
              </p:extLst>
            </p:nvPr>
          </p:nvGraphicFramePr>
          <p:xfrm>
            <a:off x="5188346" y="3065561"/>
            <a:ext cx="2840038" cy="1674813"/>
          </p:xfrm>
          <a:graphic>
            <a:graphicData uri="http://schemas.openxmlformats.org/presentationml/2006/ole">
              <mc:AlternateContent xmlns:mc="http://schemas.openxmlformats.org/markup-compatibility/2006">
                <mc:Choice xmlns:v="urn:schemas-microsoft-com:vml" Requires="v">
                  <p:oleObj spid="_x0000_s556461" name="图片" r:id="rId5" imgW="1420158" imgH="837514" progId="Word.Picture.8">
                    <p:embed/>
                  </p:oleObj>
                </mc:Choice>
                <mc:Fallback>
                  <p:oleObj name="图片" r:id="rId5" imgW="1420158" imgH="837514"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8346" y="3065561"/>
                          <a:ext cx="2840038" cy="167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696" name="Rectangle 9"/>
            <p:cNvSpPr>
              <a:spLocks noChangeArrowheads="1"/>
            </p:cNvSpPr>
            <p:nvPr/>
          </p:nvSpPr>
          <p:spPr bwMode="auto">
            <a:xfrm>
              <a:off x="6034484" y="4714974"/>
              <a:ext cx="1462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rgbClr val="FF0000"/>
                  </a:solidFill>
                  <a:ea typeface="黑体" panose="02010609060101010101" pitchFamily="49" charset="-122"/>
                </a:rPr>
                <a:t>轨到轨运放</a:t>
              </a:r>
            </a:p>
          </p:txBody>
        </p:sp>
      </p:grpSp>
      <p:grpSp>
        <p:nvGrpSpPr>
          <p:cNvPr id="8" name="组合 7"/>
          <p:cNvGrpSpPr/>
          <p:nvPr/>
        </p:nvGrpSpPr>
        <p:grpSpPr>
          <a:xfrm>
            <a:off x="971600" y="2398811"/>
            <a:ext cx="3997325" cy="3046413"/>
            <a:chOff x="971600" y="2398811"/>
            <a:chExt cx="3997325" cy="3046413"/>
          </a:xfrm>
        </p:grpSpPr>
        <p:graphicFrame>
          <p:nvGraphicFramePr>
            <p:cNvPr id="114693" name="Object 5"/>
            <p:cNvGraphicFramePr>
              <a:graphicFrameLocks noChangeAspect="1"/>
            </p:cNvGraphicFramePr>
            <p:nvPr>
              <p:extLst>
                <p:ext uri="{D42A27DB-BD31-4B8C-83A1-F6EECF244321}">
                  <p14:modId xmlns:p14="http://schemas.microsoft.com/office/powerpoint/2010/main" val="3715608182"/>
                </p:ext>
              </p:extLst>
            </p:nvPr>
          </p:nvGraphicFramePr>
          <p:xfrm>
            <a:off x="971600" y="3049686"/>
            <a:ext cx="2840038" cy="1674813"/>
          </p:xfrm>
          <a:graphic>
            <a:graphicData uri="http://schemas.openxmlformats.org/presentationml/2006/ole">
              <mc:AlternateContent xmlns:mc="http://schemas.openxmlformats.org/markup-compatibility/2006">
                <mc:Choice xmlns:v="urn:schemas-microsoft-com:vml" Requires="v">
                  <p:oleObj spid="_x0000_s556462" name="图片" r:id="rId7" imgW="1420158" imgH="837514" progId="Word.Picture.8">
                    <p:embed/>
                  </p:oleObj>
                </mc:Choice>
                <mc:Fallback>
                  <p:oleObj name="图片" r:id="rId7" imgW="1420158" imgH="837514"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600" y="3049686"/>
                          <a:ext cx="2840038" cy="167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695" name="Rectangle 8"/>
            <p:cNvSpPr>
              <a:spLocks noChangeArrowheads="1"/>
            </p:cNvSpPr>
            <p:nvPr/>
          </p:nvSpPr>
          <p:spPr bwMode="auto">
            <a:xfrm>
              <a:off x="1692325" y="4714974"/>
              <a:ext cx="171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rgbClr val="FF0000"/>
                  </a:solidFill>
                  <a:ea typeface="黑体" panose="02010609060101010101" pitchFamily="49" charset="-122"/>
                </a:rPr>
                <a:t>非轨到轨运放</a:t>
              </a:r>
            </a:p>
          </p:txBody>
        </p:sp>
        <p:sp>
          <p:nvSpPr>
            <p:cNvPr id="114697" name="AutoShape 20"/>
            <p:cNvSpPr>
              <a:spLocks noChangeArrowheads="1"/>
            </p:cNvSpPr>
            <p:nvPr/>
          </p:nvSpPr>
          <p:spPr bwMode="auto">
            <a:xfrm>
              <a:off x="2738488" y="2398811"/>
              <a:ext cx="1368425" cy="666750"/>
            </a:xfrm>
            <a:prstGeom prst="wedgeRoundRectCallout">
              <a:avLst>
                <a:gd name="adj1" fmla="val -62181"/>
                <a:gd name="adj2" fmla="val 103333"/>
                <a:gd name="adj3" fmla="val 16667"/>
              </a:avLst>
            </a:prstGeom>
            <a:solidFill>
              <a:srgbClr val="CCFFCC"/>
            </a:solidFill>
            <a:ln w="9525">
              <a:solidFill>
                <a:srgbClr val="FF6600"/>
              </a:solidFill>
              <a:miter lim="800000"/>
              <a:headEnd/>
              <a:tailEnd/>
            </a:ln>
          </p:spPr>
          <p:txBody>
            <a:bodyPr lIns="0" tIns="0" rIns="0" bIns="0">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zh-CN" altLang="en-US" sz="2000" dirty="0">
                  <a:solidFill>
                    <a:srgbClr val="000000"/>
                  </a:solidFill>
                  <a:latin typeface="Times New Roman" panose="02020603050405020304" pitchFamily="18" charset="0"/>
                </a:rPr>
                <a:t>运放的饱和压降</a:t>
              </a:r>
            </a:p>
          </p:txBody>
        </p:sp>
        <p:sp>
          <p:nvSpPr>
            <p:cNvPr id="114698" name="AutoShape 20"/>
            <p:cNvSpPr>
              <a:spLocks noChangeArrowheads="1"/>
            </p:cNvSpPr>
            <p:nvPr/>
          </p:nvSpPr>
          <p:spPr bwMode="auto">
            <a:xfrm>
              <a:off x="3600500" y="4778474"/>
              <a:ext cx="1368425" cy="666750"/>
            </a:xfrm>
            <a:prstGeom prst="wedgeRoundRectCallout">
              <a:avLst>
                <a:gd name="adj1" fmla="val -59977"/>
                <a:gd name="adj2" fmla="val -103333"/>
                <a:gd name="adj3" fmla="val 16667"/>
              </a:avLst>
            </a:prstGeom>
            <a:solidFill>
              <a:srgbClr val="CCFFCC"/>
            </a:solidFill>
            <a:ln w="9525">
              <a:solidFill>
                <a:srgbClr val="FF6600"/>
              </a:solidFill>
              <a:miter lim="800000"/>
              <a:headEnd/>
              <a:tailEnd/>
            </a:ln>
          </p:spPr>
          <p:txBody>
            <a:bodyPr lIns="0" tIns="0" rIns="0" bIns="0">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zh-CN" altLang="en-US" sz="2000" dirty="0">
                  <a:solidFill>
                    <a:srgbClr val="000000"/>
                  </a:solidFill>
                  <a:latin typeface="Times New Roman" panose="02020603050405020304" pitchFamily="18" charset="0"/>
                </a:rPr>
                <a:t>运放的饱和压降</a:t>
              </a:r>
            </a:p>
          </p:txBody>
        </p:sp>
      </p:grpSp>
      <p:sp>
        <p:nvSpPr>
          <p:cNvPr id="11" name="Rectangle 3"/>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7.5.3  </a:t>
            </a:r>
            <a:r>
              <a:rPr lang="zh-CN" altLang="en-US" sz="3200" dirty="0">
                <a:solidFill>
                  <a:srgbClr val="0000CC"/>
                </a:solidFill>
                <a:latin typeface="Times New Roman" panose="02020603050405020304" pitchFamily="18" charset="0"/>
              </a:rPr>
              <a:t>共模特性</a:t>
            </a:r>
          </a:p>
        </p:txBody>
      </p:sp>
      <p:sp>
        <p:nvSpPr>
          <p:cNvPr id="4" name="线形标注 1(无边框) 3"/>
          <p:cNvSpPr/>
          <p:nvPr/>
        </p:nvSpPr>
        <p:spPr>
          <a:xfrm>
            <a:off x="3649713" y="3049686"/>
            <a:ext cx="914400" cy="612648"/>
          </a:xfrm>
          <a:prstGeom prst="callout1">
            <a:avLst>
              <a:gd name="adj1" fmla="val 69923"/>
              <a:gd name="adj2" fmla="val 24524"/>
              <a:gd name="adj3" fmla="val 150879"/>
              <a:gd name="adj4" fmla="val -62619"/>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i="1" dirty="0" err="1" smtClean="0">
                <a:solidFill>
                  <a:srgbClr val="C00000"/>
                </a:solidFill>
                <a:latin typeface="Book Antiqua" panose="02040602050305030304" pitchFamily="18" charset="0"/>
              </a:rPr>
              <a:t>v</a:t>
            </a:r>
            <a:r>
              <a:rPr lang="en-US" altLang="zh-CN" sz="2400" b="1" baseline="-25000" dirty="0" err="1" smtClean="0">
                <a:solidFill>
                  <a:srgbClr val="C00000"/>
                </a:solidFill>
              </a:rPr>
              <a:t>O</a:t>
            </a:r>
            <a:endParaRPr lang="zh-CN" altLang="en-US" sz="2400" b="1" baseline="-25000" dirty="0">
              <a:solidFill>
                <a:srgbClr val="C00000"/>
              </a:solidFill>
            </a:endParaRPr>
          </a:p>
        </p:txBody>
      </p:sp>
      <p:sp>
        <p:nvSpPr>
          <p:cNvPr id="17" name="线形标注 1(无边框) 16"/>
          <p:cNvSpPr/>
          <p:nvPr/>
        </p:nvSpPr>
        <p:spPr>
          <a:xfrm>
            <a:off x="7258000" y="2611849"/>
            <a:ext cx="914400" cy="612648"/>
          </a:xfrm>
          <a:prstGeom prst="callout1">
            <a:avLst>
              <a:gd name="adj1" fmla="val 69923"/>
              <a:gd name="adj2" fmla="val 24524"/>
              <a:gd name="adj3" fmla="val 150879"/>
              <a:gd name="adj4" fmla="val -62619"/>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i="1" dirty="0" err="1" smtClean="0">
                <a:solidFill>
                  <a:srgbClr val="C00000"/>
                </a:solidFill>
                <a:latin typeface="Book Antiqua" panose="02040602050305030304" pitchFamily="18" charset="0"/>
              </a:rPr>
              <a:t>v</a:t>
            </a:r>
            <a:r>
              <a:rPr lang="en-US" altLang="zh-CN" sz="2400" b="1" baseline="-25000" dirty="0" err="1" smtClean="0">
                <a:solidFill>
                  <a:srgbClr val="C00000"/>
                </a:solidFill>
              </a:rPr>
              <a:t>O</a:t>
            </a:r>
            <a:endParaRPr lang="zh-CN" altLang="en-US" sz="2400" b="1" baseline="-25000" dirty="0">
              <a:solidFill>
                <a:srgbClr val="C00000"/>
              </a:solidFill>
            </a:endParaRPr>
          </a:p>
        </p:txBody>
      </p:sp>
    </p:spTree>
    <p:extLst>
      <p:ext uri="{BB962C8B-B14F-4D97-AF65-F5344CB8AC3E}">
        <p14:creationId xmlns:p14="http://schemas.microsoft.com/office/powerpoint/2010/main" val="222030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up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500"/>
                            </p:stCondLst>
                            <p:childTnLst>
                              <p:par>
                                <p:cTn id="18" presetID="18" presetClass="entr" presetSubtype="3"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trips(upRight)">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785786" y="1000108"/>
            <a:ext cx="799943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50000"/>
              </a:lnSpc>
              <a:spcBef>
                <a:spcPct val="0"/>
              </a:spcBef>
              <a:buClrTx/>
              <a:buFontTx/>
              <a:buNone/>
            </a:pPr>
            <a:r>
              <a:rPr lang="en-US" altLang="zh-CN" sz="3200" dirty="0" smtClean="0">
                <a:latin typeface="Times New Roman" panose="02020603050405020304" pitchFamily="18" charset="0"/>
              </a:rPr>
              <a:t>7.5.1 </a:t>
            </a:r>
            <a:r>
              <a:rPr lang="zh-CN" altLang="en-US" sz="3200" dirty="0">
                <a:latin typeface="Times New Roman" panose="02020603050405020304" pitchFamily="18" charset="0"/>
              </a:rPr>
              <a:t>输入直流误差特性（输入失调特性）</a:t>
            </a:r>
          </a:p>
          <a:p>
            <a:pPr eaLnBrk="1" hangingPunct="1">
              <a:lnSpc>
                <a:spcPct val="150000"/>
              </a:lnSpc>
              <a:spcBef>
                <a:spcPct val="0"/>
              </a:spcBef>
              <a:buClrTx/>
              <a:buNone/>
            </a:pPr>
            <a:r>
              <a:rPr lang="en-US" altLang="zh-CN" sz="3200" dirty="0" smtClean="0">
                <a:latin typeface="Times New Roman" panose="02020603050405020304" pitchFamily="18" charset="0"/>
              </a:rPr>
              <a:t>7.5.2 </a:t>
            </a:r>
            <a:r>
              <a:rPr lang="zh-CN" altLang="en-US" sz="3200" dirty="0">
                <a:latin typeface="Times New Roman" panose="02020603050405020304" pitchFamily="18" charset="0"/>
              </a:rPr>
              <a:t>差模特性</a:t>
            </a:r>
          </a:p>
          <a:p>
            <a:pPr eaLnBrk="1" hangingPunct="1">
              <a:lnSpc>
                <a:spcPct val="150000"/>
              </a:lnSpc>
              <a:spcBef>
                <a:spcPct val="0"/>
              </a:spcBef>
              <a:buClrTx/>
              <a:buNone/>
            </a:pPr>
            <a:r>
              <a:rPr lang="en-US" altLang="zh-CN" sz="3200" dirty="0" smtClean="0">
                <a:latin typeface="Times New Roman" panose="02020603050405020304" pitchFamily="18" charset="0"/>
              </a:rPr>
              <a:t>7.5.3 </a:t>
            </a:r>
            <a:r>
              <a:rPr lang="zh-CN" altLang="en-US" sz="3200" dirty="0">
                <a:latin typeface="Times New Roman" panose="02020603050405020304" pitchFamily="18" charset="0"/>
              </a:rPr>
              <a:t>共模特性</a:t>
            </a:r>
          </a:p>
          <a:p>
            <a:pPr eaLnBrk="1" hangingPunct="1">
              <a:lnSpc>
                <a:spcPct val="150000"/>
              </a:lnSpc>
              <a:spcBef>
                <a:spcPct val="0"/>
              </a:spcBef>
              <a:buClrTx/>
              <a:buNone/>
            </a:pPr>
            <a:r>
              <a:rPr lang="en-US" altLang="zh-CN" sz="3200" dirty="0" smtClean="0">
                <a:solidFill>
                  <a:srgbClr val="C00000"/>
                </a:solidFill>
                <a:latin typeface="Times New Roman" panose="02020603050405020304" pitchFamily="18" charset="0"/>
              </a:rPr>
              <a:t>7.5.4 </a:t>
            </a:r>
            <a:r>
              <a:rPr lang="zh-CN" altLang="en-US" sz="3200" dirty="0">
                <a:solidFill>
                  <a:srgbClr val="C00000"/>
                </a:solidFill>
                <a:latin typeface="Times New Roman" panose="02020603050405020304" pitchFamily="18" charset="0"/>
              </a:rPr>
              <a:t>大信号动态特性</a:t>
            </a:r>
          </a:p>
          <a:p>
            <a:pPr eaLnBrk="1" hangingPunct="1">
              <a:lnSpc>
                <a:spcPct val="150000"/>
              </a:lnSpc>
              <a:spcBef>
                <a:spcPct val="0"/>
              </a:spcBef>
              <a:buClrTx/>
              <a:buFontTx/>
              <a:buNone/>
            </a:pPr>
            <a:r>
              <a:rPr lang="en-US" altLang="zh-CN" sz="3200" dirty="0" smtClean="0">
                <a:latin typeface="Times New Roman" panose="02020603050405020304" pitchFamily="18" charset="0"/>
              </a:rPr>
              <a:t>7.5.5 </a:t>
            </a:r>
            <a:r>
              <a:rPr lang="zh-CN" altLang="en-US" sz="3200" dirty="0">
                <a:latin typeface="Times New Roman" panose="02020603050405020304" pitchFamily="18" charset="0"/>
              </a:rPr>
              <a:t>电源</a:t>
            </a:r>
            <a:r>
              <a:rPr lang="zh-CN" altLang="en-US" sz="3200" dirty="0" smtClean="0">
                <a:latin typeface="Times New Roman" panose="02020603050405020304" pitchFamily="18" charset="0"/>
              </a:rPr>
              <a:t>特性</a:t>
            </a:r>
            <a:endParaRPr lang="en-US" altLang="zh-CN" sz="3200" dirty="0" smtClean="0">
              <a:latin typeface="Times New Roman" panose="02020603050405020304" pitchFamily="18" charset="0"/>
            </a:endParaRPr>
          </a:p>
          <a:p>
            <a:pPr eaLnBrk="1" hangingPunct="1">
              <a:lnSpc>
                <a:spcPct val="150000"/>
              </a:lnSpc>
              <a:spcBef>
                <a:spcPct val="0"/>
              </a:spcBef>
              <a:buClrTx/>
              <a:buFontTx/>
              <a:buNone/>
            </a:pPr>
            <a:r>
              <a:rPr lang="en-US" altLang="zh-CN" sz="3200" dirty="0" smtClean="0">
                <a:latin typeface="Times New Roman" panose="02020603050405020304" pitchFamily="18" charset="0"/>
              </a:rPr>
              <a:t>7.5.6 </a:t>
            </a:r>
            <a:r>
              <a:rPr lang="zh-CN" altLang="en-US" sz="3200" dirty="0" smtClean="0"/>
              <a:t>运放在单电源下工作</a:t>
            </a:r>
            <a:endParaRPr lang="zh-CN" altLang="en-US" sz="3200" dirty="0">
              <a:latin typeface="Times New Roman" panose="02020603050405020304" pitchFamily="18" charset="0"/>
            </a:endParaRPr>
          </a:p>
        </p:txBody>
      </p:sp>
      <p:sp>
        <p:nvSpPr>
          <p:cNvPr id="5" name="Rectangle 3"/>
          <p:cNvSpPr>
            <a:spLocks noChangeArrowheads="1"/>
          </p:cNvSpPr>
          <p:nvPr/>
        </p:nvSpPr>
        <p:spPr bwMode="auto">
          <a:xfrm>
            <a:off x="571472" y="71414"/>
            <a:ext cx="774065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None/>
            </a:pPr>
            <a:r>
              <a:rPr lang="en-US" altLang="zh-CN" sz="3400" dirty="0" smtClean="0">
                <a:solidFill>
                  <a:srgbClr val="0000CC"/>
                </a:solidFill>
                <a:latin typeface="Times New Roman" panose="02020603050405020304" pitchFamily="18" charset="0"/>
              </a:rPr>
              <a:t>7.5  </a:t>
            </a:r>
            <a:r>
              <a:rPr lang="zh-CN" altLang="en-US" sz="3400" dirty="0" smtClean="0">
                <a:solidFill>
                  <a:srgbClr val="0000CC"/>
                </a:solidFill>
                <a:latin typeface="Times New Roman" panose="02020603050405020304" pitchFamily="18" charset="0"/>
              </a:rPr>
              <a:t>运放主要参数</a:t>
            </a:r>
            <a:r>
              <a:rPr lang="zh-CN" altLang="en-US" sz="3400" dirty="0">
                <a:solidFill>
                  <a:srgbClr val="0000CC"/>
                </a:solidFill>
                <a:latin typeface="Times New Roman" panose="02020603050405020304" pitchFamily="18" charset="0"/>
              </a:rPr>
              <a:t>和相关应用问题</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4" name="Object 10"/>
          <p:cNvGraphicFramePr>
            <a:graphicFrameLocks noChangeAspect="1"/>
          </p:cNvGraphicFramePr>
          <p:nvPr/>
        </p:nvGraphicFramePr>
        <p:xfrm>
          <a:off x="1076325" y="3108325"/>
          <a:ext cx="7132638" cy="2303463"/>
        </p:xfrm>
        <a:graphic>
          <a:graphicData uri="http://schemas.openxmlformats.org/presentationml/2006/ole">
            <mc:AlternateContent xmlns:mc="http://schemas.openxmlformats.org/markup-compatibility/2006">
              <mc:Choice xmlns:v="urn:schemas-microsoft-com:vml" Requires="v">
                <p:oleObj spid="_x0000_s400984" name="图片" r:id="rId3" imgW="3969681" imgH="1277669" progId="Word.Picture.8">
                  <p:embed/>
                </p:oleObj>
              </mc:Choice>
              <mc:Fallback>
                <p:oleObj name="图片" r:id="rId3" imgW="3969681" imgH="1277669" progId="Word.Picture.8">
                  <p:embed/>
                  <p:pic>
                    <p:nvPicPr>
                      <p:cNvPr id="0" name="Picture 2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325" y="3108325"/>
                        <a:ext cx="7132638" cy="2303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35" name="Rectangle 3"/>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7.5.4  </a:t>
            </a:r>
            <a:r>
              <a:rPr lang="zh-CN" altLang="en-US" sz="3200" dirty="0">
                <a:solidFill>
                  <a:srgbClr val="0000CC"/>
                </a:solidFill>
                <a:latin typeface="Times New Roman" panose="02020603050405020304" pitchFamily="18" charset="0"/>
              </a:rPr>
              <a:t>大信号动态特性</a:t>
            </a:r>
          </a:p>
        </p:txBody>
      </p:sp>
      <p:sp>
        <p:nvSpPr>
          <p:cNvPr id="95236" name="Rectangle 4"/>
          <p:cNvSpPr>
            <a:spLocks noChangeArrowheads="1"/>
          </p:cNvSpPr>
          <p:nvPr/>
        </p:nvSpPr>
        <p:spPr bwMode="auto">
          <a:xfrm>
            <a:off x="503238" y="815975"/>
            <a:ext cx="60134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a:solidFill>
                  <a:srgbClr val="CC0000"/>
                </a:solidFill>
                <a:latin typeface="Times New Roman" panose="02020603050405020304" pitchFamily="18" charset="0"/>
              </a:rPr>
              <a:t>1. </a:t>
            </a:r>
            <a:r>
              <a:rPr kumimoji="1" lang="zh-CN" altLang="en-US" sz="2600">
                <a:solidFill>
                  <a:srgbClr val="CC0000"/>
                </a:solidFill>
                <a:latin typeface="Times New Roman" panose="02020603050405020304" pitchFamily="18" charset="0"/>
                <a:cs typeface="Times New Roman" panose="02020603050405020304" pitchFamily="18" charset="0"/>
              </a:rPr>
              <a:t>转换速率</a:t>
            </a:r>
            <a:r>
              <a:rPr kumimoji="1" lang="en-US" altLang="zh-CN" sz="2600" i="1">
                <a:solidFill>
                  <a:srgbClr val="CC0000"/>
                </a:solidFill>
                <a:latin typeface="Times New Roman" panose="02020603050405020304" pitchFamily="18" charset="0"/>
              </a:rPr>
              <a:t>S</a:t>
            </a:r>
            <a:r>
              <a:rPr kumimoji="1" lang="en-US" altLang="zh-CN" sz="2600" baseline="-30000">
                <a:solidFill>
                  <a:srgbClr val="CC0000"/>
                </a:solidFill>
                <a:latin typeface="Times New Roman" panose="02020603050405020304" pitchFamily="18" charset="0"/>
              </a:rPr>
              <a:t>R</a:t>
            </a:r>
            <a:r>
              <a:rPr kumimoji="1" lang="zh-CN" altLang="en-US" sz="2600">
                <a:solidFill>
                  <a:srgbClr val="CC0000"/>
                </a:solidFill>
                <a:latin typeface="Times New Roman" panose="02020603050405020304" pitchFamily="18" charset="0"/>
              </a:rPr>
              <a:t>（</a:t>
            </a:r>
            <a:r>
              <a:rPr kumimoji="1" lang="en-US" altLang="zh-CN" sz="2600">
                <a:solidFill>
                  <a:srgbClr val="CC0000"/>
                </a:solidFill>
                <a:latin typeface="Times New Roman" panose="02020603050405020304" pitchFamily="18" charset="0"/>
              </a:rPr>
              <a:t>Slew Rate</a:t>
            </a:r>
            <a:r>
              <a:rPr kumimoji="1" lang="zh-CN" altLang="en-US" sz="2600">
                <a:solidFill>
                  <a:srgbClr val="CC0000"/>
                </a:solidFill>
                <a:latin typeface="Times New Roman" panose="02020603050405020304" pitchFamily="18" charset="0"/>
              </a:rPr>
              <a:t>） </a:t>
            </a:r>
          </a:p>
        </p:txBody>
      </p:sp>
      <p:sp>
        <p:nvSpPr>
          <p:cNvPr id="1241093" name="Rectangle 5"/>
          <p:cNvSpPr>
            <a:spLocks noChangeArrowheads="1"/>
          </p:cNvSpPr>
          <p:nvPr/>
        </p:nvSpPr>
        <p:spPr bwMode="auto">
          <a:xfrm>
            <a:off x="685800" y="2421285"/>
            <a:ext cx="898525" cy="587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60000"/>
              </a:lnSpc>
              <a:spcBef>
                <a:spcPct val="0"/>
              </a:spcBef>
              <a:buClr>
                <a:srgbClr val="FF0000"/>
              </a:buClr>
              <a:buFont typeface="Wingdings" panose="05000000000000000000" pitchFamily="2" charset="2"/>
              <a:buNone/>
            </a:pPr>
            <a:r>
              <a:rPr kumimoji="1" lang="zh-CN" altLang="en-US" sz="2400" dirty="0">
                <a:latin typeface="楷体" panose="02010609060101010101" pitchFamily="49" charset="-122"/>
                <a:ea typeface="楷体" panose="02010609060101010101" pitchFamily="49" charset="-122"/>
              </a:rPr>
              <a:t>即</a:t>
            </a:r>
          </a:p>
        </p:txBody>
      </p:sp>
      <p:sp>
        <p:nvSpPr>
          <p:cNvPr id="1241094" name="Rectangle 6"/>
          <p:cNvSpPr>
            <a:spLocks noChangeArrowheads="1"/>
          </p:cNvSpPr>
          <p:nvPr/>
        </p:nvSpPr>
        <p:spPr bwMode="auto">
          <a:xfrm>
            <a:off x="503238" y="1268760"/>
            <a:ext cx="8297862" cy="1049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40000"/>
              </a:lnSpc>
              <a:spcBef>
                <a:spcPct val="0"/>
              </a:spcBef>
              <a:buClr>
                <a:srgbClr val="FF0000"/>
              </a:buClr>
              <a:buFont typeface="Wingdings" panose="05000000000000000000" pitchFamily="2" charset="2"/>
              <a:buNone/>
            </a:pPr>
            <a:r>
              <a:rPr kumimoji="1" lang="en-US" altLang="zh-CN" sz="2400" dirty="0">
                <a:latin typeface="楷体" panose="02010609060101010101" pitchFamily="49" charset="-122"/>
                <a:ea typeface="楷体" panose="02010609060101010101" pitchFamily="49" charset="-122"/>
              </a:rPr>
              <a:t>   </a:t>
            </a:r>
            <a:r>
              <a:rPr kumimoji="1" lang="zh-CN" altLang="en-US" sz="2400" dirty="0" smtClean="0">
                <a:latin typeface="楷体" panose="02010609060101010101" pitchFamily="49" charset="-122"/>
                <a:ea typeface="楷体" panose="02010609060101010101" pitchFamily="49" charset="-122"/>
              </a:rPr>
              <a:t>也</a:t>
            </a:r>
            <a:r>
              <a:rPr kumimoji="1" lang="zh-CN" altLang="en-US" sz="2400" dirty="0">
                <a:latin typeface="楷体" panose="02010609060101010101" pitchFamily="49" charset="-122"/>
                <a:ea typeface="楷体" panose="02010609060101010101" pitchFamily="49" charset="-122"/>
              </a:rPr>
              <a:t>称为“压摆率”，放大电路在闭环状态下，输入为大信号（例如阶跃信号）时，输出电压对时间的最大变化速率。 </a:t>
            </a:r>
          </a:p>
        </p:txBody>
      </p:sp>
      <p:graphicFrame>
        <p:nvGraphicFramePr>
          <p:cNvPr id="1241095" name="Object 7"/>
          <p:cNvGraphicFramePr>
            <a:graphicFrameLocks noChangeAspect="1"/>
          </p:cNvGraphicFramePr>
          <p:nvPr>
            <p:extLst>
              <p:ext uri="{D42A27DB-BD31-4B8C-83A1-F6EECF244321}">
                <p14:modId xmlns:p14="http://schemas.microsoft.com/office/powerpoint/2010/main" val="2077796288"/>
              </p:ext>
            </p:extLst>
          </p:nvPr>
        </p:nvGraphicFramePr>
        <p:xfrm>
          <a:off x="1327150" y="2383185"/>
          <a:ext cx="2047875" cy="914400"/>
        </p:xfrm>
        <a:graphic>
          <a:graphicData uri="http://schemas.openxmlformats.org/presentationml/2006/ole">
            <mc:AlternateContent xmlns:mc="http://schemas.openxmlformats.org/markup-compatibility/2006">
              <mc:Choice xmlns:v="urn:schemas-microsoft-com:vml" Requires="v">
                <p:oleObj spid="_x0000_s400985" name="公式" r:id="rId5" imgW="1016000" imgH="457200" progId="Equation.3">
                  <p:embed/>
                </p:oleObj>
              </mc:Choice>
              <mc:Fallback>
                <p:oleObj name="公式" r:id="rId5" imgW="1016000" imgH="457200" progId="Equation.3">
                  <p:embed/>
                  <p:pic>
                    <p:nvPicPr>
                      <p:cNvPr id="0" name="Picture 2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7150" y="2383185"/>
                        <a:ext cx="204787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1096" name="Rectangle 8"/>
          <p:cNvSpPr>
            <a:spLocks noChangeArrowheads="1"/>
          </p:cNvSpPr>
          <p:nvPr/>
        </p:nvSpPr>
        <p:spPr bwMode="auto">
          <a:xfrm>
            <a:off x="868437" y="5013176"/>
            <a:ext cx="5819626"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
                <a:srgbClr val="FF0000"/>
              </a:buClr>
              <a:buFont typeface="Wingdings" panose="05000000000000000000" pitchFamily="2" charset="2"/>
              <a:buNone/>
            </a:pPr>
            <a:r>
              <a:rPr kumimoji="1" lang="zh-CN" altLang="en-US" sz="2400" dirty="0">
                <a:latin typeface="楷体" panose="02010609060101010101" pitchFamily="49" charset="-122"/>
                <a:ea typeface="楷体" panose="02010609060101010101" pitchFamily="49" charset="-122"/>
              </a:rPr>
              <a:t>若信号</a:t>
            </a:r>
            <a:r>
              <a:rPr kumimoji="1" lang="zh-CN" altLang="en-US" sz="2400" dirty="0" smtClean="0">
                <a:latin typeface="楷体" panose="02010609060101010101" pitchFamily="49" charset="-122"/>
                <a:ea typeface="楷体" panose="02010609060101010101" pitchFamily="49" charset="-122"/>
              </a:rPr>
              <a:t>为 </a:t>
            </a:r>
            <a:r>
              <a:rPr kumimoji="1" lang="en-US" altLang="zh-CN" sz="2400" i="1" dirty="0" smtClean="0">
                <a:latin typeface="Book Antiqua" panose="02040602050305030304" pitchFamily="18" charset="0"/>
              </a:rPr>
              <a:t>v</a:t>
            </a:r>
            <a:r>
              <a:rPr kumimoji="1" lang="en-US" altLang="zh-CN" sz="2400" baseline="-30000" dirty="0" smtClean="0">
                <a:latin typeface="Times New Roman" panose="02020603050405020304" pitchFamily="18" charset="0"/>
                <a:ea typeface="华康简宋"/>
                <a:cs typeface="华康简宋"/>
              </a:rPr>
              <a:t>i</a:t>
            </a:r>
            <a:r>
              <a:rPr kumimoji="1" lang="zh-CN" altLang="en-US" sz="2400" dirty="0">
                <a:latin typeface="Times New Roman" panose="02020603050405020304" pitchFamily="18" charset="0"/>
                <a:ea typeface="华康简宋"/>
                <a:cs typeface="华康简宋"/>
              </a:rPr>
              <a:t>＝</a:t>
            </a:r>
            <a:r>
              <a:rPr kumimoji="1" lang="en-US" altLang="zh-CN" sz="2400" i="1" dirty="0" smtClean="0">
                <a:latin typeface="Times New Roman" panose="02020603050405020304" pitchFamily="18" charset="0"/>
                <a:ea typeface="华康简宋"/>
                <a:cs typeface="华康简宋"/>
              </a:rPr>
              <a:t>V</a:t>
            </a:r>
            <a:r>
              <a:rPr kumimoji="1" lang="en-US" altLang="zh-CN" sz="2400" baseline="-30000" dirty="0" smtClean="0">
                <a:latin typeface="Times New Roman" panose="02020603050405020304" pitchFamily="18" charset="0"/>
                <a:ea typeface="华康简宋"/>
                <a:cs typeface="华康简宋"/>
              </a:rPr>
              <a:t>im</a:t>
            </a:r>
            <a:r>
              <a:rPr kumimoji="1" lang="en-US" altLang="zh-CN" sz="2400" dirty="0" smtClean="0">
                <a:latin typeface="Times New Roman" panose="02020603050405020304" pitchFamily="18" charset="0"/>
                <a:ea typeface="华康简宋"/>
                <a:cs typeface="华康简宋"/>
              </a:rPr>
              <a:t>sin2</a:t>
            </a:r>
            <a:r>
              <a:rPr kumimoji="1" lang="en-US" altLang="zh-CN" sz="2400" dirty="0">
                <a:latin typeface="Times New Roman" panose="02020603050405020304" pitchFamily="18" charset="0"/>
                <a:ea typeface="华康简宋"/>
                <a:cs typeface="华康简宋"/>
                <a:sym typeface="Symbol" panose="05050102010706020507" pitchFamily="18" charset="2"/>
              </a:rPr>
              <a:t></a:t>
            </a:r>
            <a:r>
              <a:rPr kumimoji="1" lang="en-US" altLang="zh-CN" sz="2400" i="1" dirty="0">
                <a:latin typeface="Times New Roman" panose="02020603050405020304" pitchFamily="18" charset="0"/>
                <a:ea typeface="华康简宋"/>
                <a:cs typeface="华康简宋"/>
                <a:sym typeface="Symbol" panose="05050102010706020507" pitchFamily="18" charset="2"/>
              </a:rPr>
              <a:t>f</a:t>
            </a:r>
            <a:r>
              <a:rPr kumimoji="1" lang="en-US" altLang="zh-CN" sz="2400" i="1" dirty="0">
                <a:latin typeface="Times New Roman" panose="02020603050405020304" pitchFamily="18" charset="0"/>
                <a:ea typeface="华康简宋"/>
                <a:cs typeface="华康简宋"/>
              </a:rPr>
              <a:t>t</a:t>
            </a:r>
            <a:r>
              <a:rPr kumimoji="1" lang="en-US" altLang="zh-CN" sz="2400" dirty="0">
                <a:latin typeface="Times New Roman" panose="02020603050405020304" pitchFamily="18" charset="0"/>
              </a:rPr>
              <a:t> </a:t>
            </a:r>
            <a:endParaRPr kumimoji="1" lang="en-US" altLang="zh-CN" sz="2400" dirty="0" smtClean="0">
              <a:latin typeface="楷体" panose="02010609060101010101" pitchFamily="49" charset="-122"/>
              <a:ea typeface="楷体" panose="02010609060101010101" pitchFamily="49" charset="-122"/>
            </a:endParaRPr>
          </a:p>
          <a:p>
            <a:pPr eaLnBrk="1" hangingPunct="1">
              <a:lnSpc>
                <a:spcPct val="140000"/>
              </a:lnSpc>
              <a:spcBef>
                <a:spcPct val="0"/>
              </a:spcBef>
              <a:buClr>
                <a:srgbClr val="FF0000"/>
              </a:buClr>
              <a:buFont typeface="Wingdings" panose="05000000000000000000" pitchFamily="2" charset="2"/>
              <a:buNone/>
            </a:pPr>
            <a:r>
              <a:rPr kumimoji="1" lang="zh-CN" altLang="en-US" sz="2400" dirty="0" smtClean="0">
                <a:latin typeface="楷体" panose="02010609060101010101" pitchFamily="49" charset="-122"/>
                <a:ea typeface="楷体" panose="02010609060101010101" pitchFamily="49" charset="-122"/>
              </a:rPr>
              <a:t>则</a:t>
            </a:r>
            <a:r>
              <a:rPr kumimoji="1" lang="zh-CN" altLang="en-US" sz="2400" dirty="0">
                <a:latin typeface="楷体" panose="02010609060101010101" pitchFamily="49" charset="-122"/>
                <a:ea typeface="楷体" panose="02010609060101010101" pitchFamily="49" charset="-122"/>
              </a:rPr>
              <a:t>运放的</a:t>
            </a:r>
            <a:r>
              <a:rPr kumimoji="1" lang="en-US" altLang="zh-CN" sz="2400" i="1" dirty="0">
                <a:latin typeface="Times New Roman" panose="02020603050405020304" pitchFamily="18" charset="0"/>
                <a:ea typeface="华康简宋"/>
                <a:cs typeface="华康简宋"/>
              </a:rPr>
              <a:t>S</a:t>
            </a:r>
            <a:r>
              <a:rPr kumimoji="1" lang="en-US" altLang="zh-CN" sz="2400" baseline="-30000" dirty="0">
                <a:latin typeface="Times New Roman" panose="02020603050405020304" pitchFamily="18" charset="0"/>
                <a:ea typeface="华康简宋"/>
                <a:cs typeface="华康简宋"/>
              </a:rPr>
              <a:t>R</a:t>
            </a:r>
            <a:r>
              <a:rPr kumimoji="1" lang="zh-CN" altLang="en-US" sz="2400" dirty="0">
                <a:latin typeface="楷体" panose="02010609060101010101" pitchFamily="49" charset="-122"/>
                <a:ea typeface="楷体" panose="02010609060101010101" pitchFamily="49" charset="-122"/>
              </a:rPr>
              <a:t>必须</a:t>
            </a:r>
            <a:r>
              <a:rPr kumimoji="1" lang="zh-CN" altLang="en-US" sz="2400" dirty="0" smtClean="0">
                <a:latin typeface="楷体" panose="02010609060101010101" pitchFamily="49" charset="-122"/>
                <a:ea typeface="楷体" panose="02010609060101010101" pitchFamily="49" charset="-122"/>
              </a:rPr>
              <a:t>满足 </a:t>
            </a:r>
            <a:r>
              <a:rPr kumimoji="1" lang="en-US" altLang="zh-CN" sz="2400" i="1" dirty="0" smtClean="0">
                <a:latin typeface="Times New Roman" panose="02020603050405020304" pitchFamily="18" charset="0"/>
                <a:ea typeface="华康简宋"/>
                <a:cs typeface="华康简宋"/>
              </a:rPr>
              <a:t>S</a:t>
            </a:r>
            <a:r>
              <a:rPr kumimoji="1" lang="en-US" altLang="zh-CN" sz="2400" baseline="-30000" dirty="0" smtClean="0">
                <a:latin typeface="Times New Roman" panose="02020603050405020304" pitchFamily="18" charset="0"/>
                <a:ea typeface="华康简宋"/>
                <a:cs typeface="华康简宋"/>
              </a:rPr>
              <a:t>R </a:t>
            </a:r>
            <a:r>
              <a:rPr kumimoji="1" lang="en-US" altLang="zh-CN" sz="2400" dirty="0" smtClean="0">
                <a:latin typeface="Times New Roman" panose="02020603050405020304" pitchFamily="18" charset="0"/>
                <a:ea typeface="华康简宋"/>
                <a:cs typeface="华康简宋"/>
              </a:rPr>
              <a:t>≥ 2π</a:t>
            </a:r>
            <a:r>
              <a:rPr kumimoji="1" lang="en-US" altLang="zh-CN" sz="2400" i="1" dirty="0" err="1" smtClean="0">
                <a:latin typeface="Times New Roman" panose="02020603050405020304" pitchFamily="18" charset="0"/>
                <a:ea typeface="华康简宋"/>
                <a:cs typeface="华康简宋"/>
              </a:rPr>
              <a:t>f</a:t>
            </a:r>
            <a:r>
              <a:rPr kumimoji="1" lang="en-US" altLang="zh-CN" sz="2400" baseline="-30000" dirty="0" err="1" smtClean="0">
                <a:latin typeface="Times New Roman" panose="02020603050405020304" pitchFamily="18" charset="0"/>
                <a:ea typeface="华康简宋"/>
                <a:cs typeface="华康简宋"/>
              </a:rPr>
              <a:t>max</a:t>
            </a:r>
            <a:r>
              <a:rPr kumimoji="1" lang="en-US" altLang="zh-CN" sz="2400" i="1" dirty="0" err="1" smtClean="0">
                <a:latin typeface="Times New Roman" panose="02020603050405020304" pitchFamily="18" charset="0"/>
                <a:ea typeface="华康简宋"/>
                <a:cs typeface="华康简宋"/>
              </a:rPr>
              <a:t>V</a:t>
            </a:r>
            <a:r>
              <a:rPr kumimoji="1" lang="en-US" altLang="zh-CN" sz="2400" baseline="-30000" dirty="0" err="1" smtClean="0">
                <a:latin typeface="Times New Roman" panose="02020603050405020304" pitchFamily="18" charset="0"/>
                <a:ea typeface="华康简宋"/>
                <a:cs typeface="华康简宋"/>
              </a:rPr>
              <a:t>om</a:t>
            </a:r>
            <a:endParaRPr kumimoji="1" lang="en-US" altLang="zh-CN" sz="2400" baseline="-30000" dirty="0">
              <a:latin typeface="Times New Roman" panose="02020603050405020304" pitchFamily="18" charset="0"/>
              <a:ea typeface="华康简宋"/>
              <a:cs typeface="华康简宋"/>
            </a:endParaRPr>
          </a:p>
        </p:txBody>
      </p:sp>
      <p:sp>
        <p:nvSpPr>
          <p:cNvPr id="1241097" name="Rectangle 9"/>
          <p:cNvSpPr>
            <a:spLocks noChangeArrowheads="1"/>
          </p:cNvSpPr>
          <p:nvPr/>
        </p:nvSpPr>
        <p:spPr bwMode="auto">
          <a:xfrm>
            <a:off x="3778250" y="2538116"/>
            <a:ext cx="25154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en-US" altLang="zh-CN" sz="2400" i="1" dirty="0">
                <a:latin typeface="Times New Roman" panose="02020603050405020304" pitchFamily="18" charset="0"/>
              </a:rPr>
              <a:t>S</a:t>
            </a:r>
            <a:r>
              <a:rPr kumimoji="1" lang="en-US" altLang="zh-CN" sz="2400" baseline="-30000" dirty="0">
                <a:latin typeface="Times New Roman" panose="02020603050405020304" pitchFamily="18" charset="0"/>
              </a:rPr>
              <a:t>R</a:t>
            </a:r>
            <a:r>
              <a:rPr kumimoji="1" lang="zh-CN" altLang="en-US" sz="2400" dirty="0">
                <a:latin typeface="楷体" panose="02010609060101010101" pitchFamily="49" charset="-122"/>
                <a:ea typeface="楷体" panose="02010609060101010101" pitchFamily="49" charset="-122"/>
              </a:rPr>
              <a:t>通常取绝对值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41094"/>
                                        </p:tgtEl>
                                        <p:attrNameLst>
                                          <p:attrName>style.visibility</p:attrName>
                                        </p:attrNameLst>
                                      </p:cBhvr>
                                      <p:to>
                                        <p:strVal val="visible"/>
                                      </p:to>
                                    </p:set>
                                    <p:animEffect transition="in" filter="strips(downRight)">
                                      <p:cBhvr>
                                        <p:cTn id="7" dur="500"/>
                                        <p:tgtEl>
                                          <p:spTgt spid="12410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41093"/>
                                        </p:tgtEl>
                                        <p:attrNameLst>
                                          <p:attrName>style.visibility</p:attrName>
                                        </p:attrNameLst>
                                      </p:cBhvr>
                                      <p:to>
                                        <p:strVal val="visible"/>
                                      </p:to>
                                    </p:set>
                                    <p:animEffect transition="in" filter="strips(downRight)">
                                      <p:cBhvr>
                                        <p:cTn id="12" dur="500"/>
                                        <p:tgtEl>
                                          <p:spTgt spid="1241093"/>
                                        </p:tgtEl>
                                      </p:cBhvr>
                                    </p:animEffect>
                                  </p:childTnLst>
                                </p:cTn>
                              </p:par>
                            </p:childTnLst>
                          </p:cTn>
                        </p:par>
                        <p:par>
                          <p:cTn id="13" fill="hold" nodeType="afterGroup">
                            <p:stCondLst>
                              <p:cond delay="500"/>
                            </p:stCondLst>
                            <p:childTnLst>
                              <p:par>
                                <p:cTn id="14" presetID="18" presetClass="entr" presetSubtype="6" fill="hold" nodeType="afterEffect">
                                  <p:stCondLst>
                                    <p:cond delay="0"/>
                                  </p:stCondLst>
                                  <p:childTnLst>
                                    <p:set>
                                      <p:cBhvr>
                                        <p:cTn id="15" dur="1" fill="hold">
                                          <p:stCondLst>
                                            <p:cond delay="0"/>
                                          </p:stCondLst>
                                        </p:cTn>
                                        <p:tgtEl>
                                          <p:spTgt spid="1241095"/>
                                        </p:tgtEl>
                                        <p:attrNameLst>
                                          <p:attrName>style.visibility</p:attrName>
                                        </p:attrNameLst>
                                      </p:cBhvr>
                                      <p:to>
                                        <p:strVal val="visible"/>
                                      </p:to>
                                    </p:set>
                                    <p:animEffect transition="in" filter="strips(downRight)">
                                      <p:cBhvr>
                                        <p:cTn id="16" dur="500"/>
                                        <p:tgtEl>
                                          <p:spTgt spid="124109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241097"/>
                                        </p:tgtEl>
                                        <p:attrNameLst>
                                          <p:attrName>style.visibility</p:attrName>
                                        </p:attrNameLst>
                                      </p:cBhvr>
                                      <p:to>
                                        <p:strVal val="visible"/>
                                      </p:to>
                                    </p:set>
                                    <p:animEffect transition="in" filter="strips(downRight)">
                                      <p:cBhvr>
                                        <p:cTn id="21" dur="500"/>
                                        <p:tgtEl>
                                          <p:spTgt spid="124109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241096"/>
                                        </p:tgtEl>
                                        <p:attrNameLst>
                                          <p:attrName>style.visibility</p:attrName>
                                        </p:attrNameLst>
                                      </p:cBhvr>
                                      <p:to>
                                        <p:strVal val="visible"/>
                                      </p:to>
                                    </p:set>
                                    <p:animEffect transition="in" filter="strips(downRight)">
                                      <p:cBhvr>
                                        <p:cTn id="26" dur="500"/>
                                        <p:tgtEl>
                                          <p:spTgt spid="1241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1093" grpId="0" autoUpdateAnimBg="0"/>
      <p:bldP spid="1241094" grpId="0" autoUpdateAnimBg="0"/>
      <p:bldP spid="1241096" grpId="0" autoUpdateAnimBg="0"/>
      <p:bldP spid="1241097"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7.5.4  </a:t>
            </a:r>
            <a:r>
              <a:rPr lang="zh-CN" altLang="en-US" sz="3200" dirty="0">
                <a:solidFill>
                  <a:srgbClr val="0000CC"/>
                </a:solidFill>
                <a:latin typeface="Times New Roman" panose="02020603050405020304" pitchFamily="18" charset="0"/>
              </a:rPr>
              <a:t>大信号动态特性</a:t>
            </a:r>
          </a:p>
        </p:txBody>
      </p:sp>
      <p:sp>
        <p:nvSpPr>
          <p:cNvPr id="96259" name="Rectangle 3"/>
          <p:cNvSpPr>
            <a:spLocks noChangeArrowheads="1"/>
          </p:cNvSpPr>
          <p:nvPr/>
        </p:nvSpPr>
        <p:spPr bwMode="auto">
          <a:xfrm>
            <a:off x="503238" y="815975"/>
            <a:ext cx="60134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a:solidFill>
                  <a:srgbClr val="CC0000"/>
                </a:solidFill>
                <a:latin typeface="Times New Roman" panose="02020603050405020304" pitchFamily="18" charset="0"/>
              </a:rPr>
              <a:t>2. </a:t>
            </a:r>
            <a:r>
              <a:rPr kumimoji="1" lang="zh-CN" altLang="en-US" sz="2600">
                <a:solidFill>
                  <a:srgbClr val="CC0000"/>
                </a:solidFill>
                <a:latin typeface="Times New Roman" panose="02020603050405020304" pitchFamily="18" charset="0"/>
                <a:cs typeface="Times New Roman" panose="02020603050405020304" pitchFamily="18" charset="0"/>
              </a:rPr>
              <a:t>全功率带宽</a:t>
            </a:r>
            <a:r>
              <a:rPr kumimoji="1" lang="en-US" altLang="zh-CN" sz="2600" i="1">
                <a:solidFill>
                  <a:srgbClr val="CC0000"/>
                </a:solidFill>
                <a:latin typeface="Times New Roman" panose="02020603050405020304" pitchFamily="18" charset="0"/>
                <a:cs typeface="Times New Roman" panose="02020603050405020304" pitchFamily="18" charset="0"/>
              </a:rPr>
              <a:t>BW</a:t>
            </a:r>
            <a:r>
              <a:rPr kumimoji="1" lang="en-US" altLang="zh-CN" sz="2600" baseline="-30000">
                <a:solidFill>
                  <a:srgbClr val="CC0000"/>
                </a:solidFill>
                <a:latin typeface="Times New Roman" panose="02020603050405020304" pitchFamily="18" charset="0"/>
                <a:cs typeface="Times New Roman" panose="02020603050405020304" pitchFamily="18" charset="0"/>
              </a:rPr>
              <a:t>P</a:t>
            </a:r>
            <a:r>
              <a:rPr kumimoji="1" lang="en-US" altLang="zh-CN" sz="2600">
                <a:solidFill>
                  <a:srgbClr val="CC0000"/>
                </a:solidFill>
                <a:latin typeface="Times New Roman" panose="02020603050405020304" pitchFamily="18" charset="0"/>
              </a:rPr>
              <a:t>  </a:t>
            </a:r>
          </a:p>
        </p:txBody>
      </p:sp>
      <p:sp>
        <p:nvSpPr>
          <p:cNvPr id="1242116" name="Rectangle 4"/>
          <p:cNvSpPr>
            <a:spLocks noChangeArrowheads="1"/>
          </p:cNvSpPr>
          <p:nvPr/>
        </p:nvSpPr>
        <p:spPr bwMode="auto">
          <a:xfrm>
            <a:off x="1116013" y="1357298"/>
            <a:ext cx="7265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kumimoji="1" lang="zh-CN" altLang="en-US" sz="2400" dirty="0">
                <a:latin typeface="Times New Roman" panose="02020603050405020304" pitchFamily="18" charset="0"/>
                <a:ea typeface="楷体" panose="02010609060101010101" pitchFamily="49" charset="-122"/>
                <a:cs typeface="Times New Roman" panose="02020603050405020304" pitchFamily="18" charset="0"/>
              </a:rPr>
              <a:t>运放输出最大峰值电压时允许的最高频率，即</a:t>
            </a:r>
          </a:p>
        </p:txBody>
      </p:sp>
      <p:sp>
        <p:nvSpPr>
          <p:cNvPr id="1242117" name="Rectangle 5"/>
          <p:cNvSpPr>
            <a:spLocks noChangeArrowheads="1"/>
          </p:cNvSpPr>
          <p:nvPr/>
        </p:nvSpPr>
        <p:spPr bwMode="auto">
          <a:xfrm>
            <a:off x="827088" y="3836976"/>
            <a:ext cx="7799387" cy="238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55000"/>
              </a:lnSpc>
              <a:spcBef>
                <a:spcPct val="0"/>
              </a:spcBef>
              <a:buClrTx/>
              <a:buFontTx/>
              <a:buNone/>
            </a:pPr>
            <a:r>
              <a:rPr kumimoji="1" lang="en-US" altLang="zh-CN" sz="2400" i="1">
                <a:latin typeface="Times New Roman" panose="02020603050405020304" pitchFamily="18" charset="0"/>
                <a:ea typeface="楷体" panose="02010609060101010101" pitchFamily="49" charset="-122"/>
                <a:cs typeface="Times New Roman" panose="02020603050405020304" pitchFamily="18" charset="0"/>
              </a:rPr>
              <a:t>S</a:t>
            </a:r>
            <a:r>
              <a:rPr kumimoji="1" lang="en-US" altLang="zh-CN" sz="2400" baseline="-30000">
                <a:latin typeface="Times New Roman" panose="02020603050405020304" pitchFamily="18" charset="0"/>
                <a:ea typeface="楷体" panose="02010609060101010101" pitchFamily="49" charset="-122"/>
                <a:cs typeface="Times New Roman" panose="02020603050405020304" pitchFamily="18" charset="0"/>
              </a:rPr>
              <a:t>R</a:t>
            </a:r>
            <a:r>
              <a:rPr kumimoji="1" lang="zh-CN" altLang="en-US" sz="2400">
                <a:latin typeface="Times New Roman" panose="02020603050405020304" pitchFamily="18" charset="0"/>
                <a:ea typeface="楷体" panose="02010609060101010101" pitchFamily="49" charset="-122"/>
                <a:cs typeface="Times New Roman" panose="02020603050405020304" pitchFamily="18" charset="0"/>
              </a:rPr>
              <a:t>和</a:t>
            </a:r>
            <a:r>
              <a:rPr kumimoji="1" lang="en-US" altLang="zh-CN" sz="2400" i="1">
                <a:latin typeface="Times New Roman" panose="02020603050405020304" pitchFamily="18" charset="0"/>
                <a:ea typeface="楷体" panose="02010609060101010101" pitchFamily="49" charset="-122"/>
                <a:cs typeface="Times New Roman" panose="02020603050405020304" pitchFamily="18" charset="0"/>
              </a:rPr>
              <a:t>BW</a:t>
            </a:r>
            <a:r>
              <a:rPr kumimoji="1" lang="en-US" altLang="zh-CN" sz="2400" baseline="-30000">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400">
                <a:latin typeface="Times New Roman" panose="02020603050405020304" pitchFamily="18" charset="0"/>
                <a:ea typeface="楷体" panose="02010609060101010101" pitchFamily="49" charset="-122"/>
                <a:cs typeface="Times New Roman" panose="02020603050405020304" pitchFamily="18" charset="0"/>
              </a:rPr>
              <a:t>是大信号和高频信号工作时的重要指标</a:t>
            </a:r>
          </a:p>
          <a:p>
            <a:pPr algn="just" eaLnBrk="1" hangingPunct="1">
              <a:lnSpc>
                <a:spcPct val="155000"/>
              </a:lnSpc>
              <a:spcBef>
                <a:spcPct val="0"/>
              </a:spcBef>
              <a:buClrTx/>
              <a:buFontTx/>
              <a:buNone/>
            </a:pPr>
            <a:r>
              <a:rPr kumimoji="1" lang="zh-CN" altLang="en-US" sz="2400">
                <a:latin typeface="Times New Roman" panose="02020603050405020304" pitchFamily="18" charset="0"/>
                <a:ea typeface="楷体" panose="02010609060101010101" pitchFamily="49" charset="-122"/>
                <a:cs typeface="Times New Roman" panose="02020603050405020304" pitchFamily="18" charset="0"/>
              </a:rPr>
              <a:t>一般通用型运放</a:t>
            </a:r>
            <a:r>
              <a:rPr kumimoji="1" lang="en-US" altLang="zh-CN" sz="2400" i="1">
                <a:latin typeface="Times New Roman" panose="02020603050405020304" pitchFamily="18" charset="0"/>
                <a:ea typeface="楷体" panose="02010609060101010101" pitchFamily="49" charset="-122"/>
                <a:cs typeface="Times New Roman" panose="02020603050405020304" pitchFamily="18" charset="0"/>
              </a:rPr>
              <a:t>S</a:t>
            </a:r>
            <a:r>
              <a:rPr kumimoji="1" lang="en-US" altLang="zh-CN" sz="2400" baseline="-30000">
                <a:latin typeface="Times New Roman" panose="02020603050405020304" pitchFamily="18" charset="0"/>
                <a:ea typeface="楷体" panose="02010609060101010101" pitchFamily="49" charset="-122"/>
                <a:cs typeface="Times New Roman" panose="02020603050405020304" pitchFamily="18" charset="0"/>
              </a:rPr>
              <a:t>R</a:t>
            </a:r>
            <a:r>
              <a:rPr kumimoji="1" lang="zh-CN" altLang="en-US" sz="2400">
                <a:latin typeface="Times New Roman" panose="02020603050405020304" pitchFamily="18" charset="0"/>
                <a:ea typeface="楷体" panose="02010609060101010101" pitchFamily="49" charset="-122"/>
                <a:cs typeface="Times New Roman" panose="02020603050405020304" pitchFamily="18" charset="0"/>
              </a:rPr>
              <a:t>在</a:t>
            </a:r>
            <a:r>
              <a:rPr kumimoji="1" lang="en-US" altLang="zh-CN" sz="2400">
                <a:latin typeface="Times New Roman" panose="02020603050405020304" pitchFamily="18" charset="0"/>
                <a:ea typeface="楷体" panose="02010609060101010101" pitchFamily="49" charset="-122"/>
                <a:cs typeface="Times New Roman" panose="02020603050405020304" pitchFamily="18" charset="0"/>
              </a:rPr>
              <a:t>1V/</a:t>
            </a:r>
            <a:r>
              <a:rPr kumimoji="1" lang="en-US" altLang="zh-CN" sz="240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1" lang="en-US" altLang="zh-CN" sz="2400">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400">
                <a:latin typeface="Times New Roman" panose="02020603050405020304" pitchFamily="18" charset="0"/>
                <a:ea typeface="楷体" panose="02010609060101010101" pitchFamily="49" charset="-122"/>
                <a:cs typeface="Times New Roman" panose="02020603050405020304" pitchFamily="18" charset="0"/>
              </a:rPr>
              <a:t>以下，</a:t>
            </a:r>
            <a:r>
              <a:rPr kumimoji="1" lang="en-US" altLang="zh-CN" sz="2400">
                <a:latin typeface="Times New Roman" panose="02020603050405020304" pitchFamily="18" charset="0"/>
                <a:ea typeface="楷体" panose="02010609060101010101" pitchFamily="49" charset="-122"/>
                <a:cs typeface="Times New Roman" panose="02020603050405020304" pitchFamily="18" charset="0"/>
              </a:rPr>
              <a:t>741</a:t>
            </a:r>
            <a:r>
              <a:rPr kumimoji="1" lang="zh-CN" altLang="en-US" sz="2400">
                <a:latin typeface="Times New Roman" panose="02020603050405020304" pitchFamily="18" charset="0"/>
                <a:ea typeface="楷体" panose="02010609060101010101" pitchFamily="49" charset="-122"/>
                <a:cs typeface="Times New Roman" panose="02020603050405020304" pitchFamily="18" charset="0"/>
              </a:rPr>
              <a:t>的</a:t>
            </a:r>
            <a:r>
              <a:rPr kumimoji="1" lang="en-US" altLang="zh-CN" sz="2400" i="1">
                <a:latin typeface="Times New Roman" panose="02020603050405020304" pitchFamily="18" charset="0"/>
                <a:ea typeface="楷体" panose="02010609060101010101" pitchFamily="49" charset="-122"/>
                <a:cs typeface="Times New Roman" panose="02020603050405020304" pitchFamily="18" charset="0"/>
              </a:rPr>
              <a:t>S</a:t>
            </a:r>
            <a:r>
              <a:rPr kumimoji="1" lang="en-US" altLang="zh-CN" sz="2400" baseline="-30000">
                <a:latin typeface="Times New Roman" panose="02020603050405020304" pitchFamily="18" charset="0"/>
                <a:ea typeface="楷体" panose="02010609060101010101" pitchFamily="49" charset="-122"/>
                <a:cs typeface="Times New Roman" panose="02020603050405020304" pitchFamily="18" charset="0"/>
              </a:rPr>
              <a:t>R</a:t>
            </a:r>
            <a:r>
              <a:rPr kumimoji="1" lang="en-US" altLang="zh-CN" sz="2400">
                <a:latin typeface="Times New Roman" panose="02020603050405020304" pitchFamily="18" charset="0"/>
                <a:ea typeface="楷体" panose="02010609060101010101" pitchFamily="49" charset="-122"/>
                <a:cs typeface="Times New Roman" panose="02020603050405020304" pitchFamily="18" charset="0"/>
              </a:rPr>
              <a:t>= 0.5V/</a:t>
            </a:r>
            <a:r>
              <a:rPr kumimoji="1" lang="en-US" altLang="zh-CN" sz="240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1" lang="en-US" altLang="zh-CN" sz="2400">
                <a:latin typeface="Times New Roman" panose="02020603050405020304" pitchFamily="18" charset="0"/>
                <a:ea typeface="楷体" panose="02010609060101010101" pitchFamily="49" charset="-122"/>
                <a:cs typeface="Times New Roman" panose="02020603050405020304" pitchFamily="18" charset="0"/>
              </a:rPr>
              <a:t>s</a:t>
            </a:r>
          </a:p>
          <a:p>
            <a:pPr algn="just" eaLnBrk="1" hangingPunct="1">
              <a:lnSpc>
                <a:spcPct val="155000"/>
              </a:lnSpc>
              <a:spcBef>
                <a:spcPct val="0"/>
              </a:spcBef>
              <a:buClrTx/>
              <a:buFontTx/>
              <a:buNone/>
            </a:pPr>
            <a:r>
              <a:rPr kumimoji="1" lang="zh-CN" altLang="en-US" sz="2400">
                <a:latin typeface="Times New Roman" panose="02020603050405020304" pitchFamily="18" charset="0"/>
                <a:ea typeface="楷体" panose="02010609060101010101" pitchFamily="49" charset="-122"/>
                <a:cs typeface="Times New Roman" panose="02020603050405020304" pitchFamily="18" charset="0"/>
              </a:rPr>
              <a:t>高速运放要求</a:t>
            </a:r>
            <a:r>
              <a:rPr kumimoji="1" lang="en-US" altLang="zh-CN" sz="2400" i="1">
                <a:latin typeface="Times New Roman" panose="02020603050405020304" pitchFamily="18" charset="0"/>
                <a:ea typeface="楷体" panose="02010609060101010101" pitchFamily="49" charset="-122"/>
                <a:cs typeface="Times New Roman" panose="02020603050405020304" pitchFamily="18" charset="0"/>
              </a:rPr>
              <a:t>S</a:t>
            </a:r>
            <a:r>
              <a:rPr kumimoji="1" lang="en-US" altLang="zh-CN" sz="2400" baseline="-30000">
                <a:latin typeface="Times New Roman" panose="02020603050405020304" pitchFamily="18" charset="0"/>
                <a:ea typeface="楷体" panose="02010609060101010101" pitchFamily="49" charset="-122"/>
                <a:cs typeface="Times New Roman" panose="02020603050405020304" pitchFamily="18" charset="0"/>
              </a:rPr>
              <a:t>R</a:t>
            </a:r>
            <a:r>
              <a:rPr kumimoji="1" lang="en-US" altLang="zh-CN" sz="2400">
                <a:latin typeface="Times New Roman" panose="02020603050405020304" pitchFamily="18" charset="0"/>
                <a:ea typeface="楷体" panose="02010609060101010101" pitchFamily="49" charset="-122"/>
                <a:cs typeface="Times New Roman" panose="02020603050405020304" pitchFamily="18" charset="0"/>
              </a:rPr>
              <a:t>&gt;30V/</a:t>
            </a:r>
            <a:r>
              <a:rPr kumimoji="1" lang="en-US" altLang="zh-CN" sz="240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1" lang="en-US" altLang="zh-CN" sz="2400">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400">
                <a:latin typeface="Times New Roman" panose="02020603050405020304" pitchFamily="18" charset="0"/>
                <a:ea typeface="楷体" panose="02010609060101010101" pitchFamily="49" charset="-122"/>
                <a:cs typeface="Times New Roman" panose="02020603050405020304" pitchFamily="18" charset="0"/>
              </a:rPr>
              <a:t>以上。</a:t>
            </a:r>
          </a:p>
          <a:p>
            <a:pPr algn="just" eaLnBrk="1" hangingPunct="1">
              <a:lnSpc>
                <a:spcPct val="155000"/>
              </a:lnSpc>
              <a:spcBef>
                <a:spcPct val="0"/>
              </a:spcBef>
              <a:buClrTx/>
              <a:buFontTx/>
              <a:buNone/>
            </a:pPr>
            <a:r>
              <a:rPr kumimoji="1" lang="zh-CN" altLang="en-US" sz="2400">
                <a:latin typeface="Times New Roman" panose="02020603050405020304" pitchFamily="18" charset="0"/>
                <a:ea typeface="楷体" panose="02010609060101010101" pitchFamily="49" charset="-122"/>
                <a:cs typeface="Times New Roman" panose="02020603050405020304" pitchFamily="18" charset="0"/>
              </a:rPr>
              <a:t>目前超高速的运放如</a:t>
            </a:r>
            <a:r>
              <a:rPr kumimoji="1" lang="en-US" altLang="zh-CN" sz="2400">
                <a:latin typeface="Times New Roman" panose="02020603050405020304" pitchFamily="18" charset="0"/>
                <a:ea typeface="楷体" panose="02010609060101010101" pitchFamily="49" charset="-122"/>
                <a:cs typeface="Times New Roman" panose="02020603050405020304" pitchFamily="18" charset="0"/>
              </a:rPr>
              <a:t>AD9610</a:t>
            </a:r>
            <a:r>
              <a:rPr kumimoji="1" lang="zh-CN" altLang="en-US" sz="2400">
                <a:latin typeface="Times New Roman" panose="02020603050405020304" pitchFamily="18" charset="0"/>
                <a:ea typeface="楷体" panose="02010609060101010101" pitchFamily="49" charset="-122"/>
                <a:cs typeface="Times New Roman" panose="02020603050405020304" pitchFamily="18" charset="0"/>
              </a:rPr>
              <a:t>的</a:t>
            </a:r>
            <a:r>
              <a:rPr kumimoji="1" lang="en-US" altLang="zh-CN" sz="2400" i="1">
                <a:latin typeface="Times New Roman" panose="02020603050405020304" pitchFamily="18" charset="0"/>
                <a:ea typeface="楷体" panose="02010609060101010101" pitchFamily="49" charset="-122"/>
                <a:cs typeface="Times New Roman" panose="02020603050405020304" pitchFamily="18" charset="0"/>
              </a:rPr>
              <a:t>S</a:t>
            </a:r>
            <a:r>
              <a:rPr kumimoji="1" lang="en-US" altLang="zh-CN" sz="2400" baseline="-30000">
                <a:latin typeface="Times New Roman" panose="02020603050405020304" pitchFamily="18" charset="0"/>
                <a:ea typeface="楷体" panose="02010609060101010101" pitchFamily="49" charset="-122"/>
                <a:cs typeface="Times New Roman" panose="02020603050405020304" pitchFamily="18" charset="0"/>
              </a:rPr>
              <a:t>R </a:t>
            </a:r>
            <a:r>
              <a:rPr kumimoji="1" lang="en-US" altLang="zh-CN" sz="2400">
                <a:latin typeface="Times New Roman" panose="02020603050405020304" pitchFamily="18" charset="0"/>
                <a:ea typeface="楷体" panose="02010609060101010101" pitchFamily="49" charset="-122"/>
                <a:cs typeface="Times New Roman" panose="02020603050405020304" pitchFamily="18" charset="0"/>
              </a:rPr>
              <a:t>&gt; 3500V/</a:t>
            </a:r>
            <a:r>
              <a:rPr kumimoji="1" lang="en-US" altLang="zh-CN" sz="240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1" lang="en-US" altLang="zh-CN" sz="2400">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400">
                <a:latin typeface="Times New Roman" panose="02020603050405020304" pitchFamily="18" charset="0"/>
                <a:ea typeface="楷体" panose="02010609060101010101" pitchFamily="49" charset="-122"/>
                <a:cs typeface="Times New Roman" panose="02020603050405020304" pitchFamily="18" charset="0"/>
              </a:rPr>
              <a:t>。</a:t>
            </a:r>
          </a:p>
        </p:txBody>
      </p:sp>
      <p:graphicFrame>
        <p:nvGraphicFramePr>
          <p:cNvPr id="1242118" name="Object 6"/>
          <p:cNvGraphicFramePr>
            <a:graphicFrameLocks noChangeAspect="1"/>
          </p:cNvGraphicFramePr>
          <p:nvPr>
            <p:extLst>
              <p:ext uri="{D42A27DB-BD31-4B8C-83A1-F6EECF244321}">
                <p14:modId xmlns:p14="http://schemas.microsoft.com/office/powerpoint/2010/main" val="491070097"/>
              </p:ext>
            </p:extLst>
          </p:nvPr>
        </p:nvGraphicFramePr>
        <p:xfrm>
          <a:off x="1403648" y="2107952"/>
          <a:ext cx="2792413" cy="889000"/>
        </p:xfrm>
        <a:graphic>
          <a:graphicData uri="http://schemas.openxmlformats.org/presentationml/2006/ole">
            <mc:AlternateContent xmlns:mc="http://schemas.openxmlformats.org/markup-compatibility/2006">
              <mc:Choice xmlns:v="urn:schemas-microsoft-com:vml" Requires="v">
                <p:oleObj spid="_x0000_s401869" name="公式" r:id="rId3" imgW="1384300" imgH="444500" progId="Equation.3">
                  <p:embed/>
                </p:oleObj>
              </mc:Choice>
              <mc:Fallback>
                <p:oleObj name="公式" r:id="rId3" imgW="1384300" imgH="444500" progId="Equation.3">
                  <p:embed/>
                  <p:pic>
                    <p:nvPicPr>
                      <p:cNvPr id="0" name="Picture 1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2107952"/>
                        <a:ext cx="2792413"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1553" name="Rectangle 14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1552" name="Object 144"/>
          <p:cNvGraphicFramePr>
            <a:graphicFrameLocks noChangeAspect="1"/>
          </p:cNvGraphicFramePr>
          <p:nvPr/>
        </p:nvGraphicFramePr>
        <p:xfrm>
          <a:off x="4929190" y="1736714"/>
          <a:ext cx="2400300" cy="2171700"/>
        </p:xfrm>
        <a:graphic>
          <a:graphicData uri="http://schemas.openxmlformats.org/presentationml/2006/ole">
            <mc:AlternateContent xmlns:mc="http://schemas.openxmlformats.org/markup-compatibility/2006">
              <mc:Choice xmlns:v="urn:schemas-microsoft-com:vml" Requires="v">
                <p:oleObj spid="_x0000_s401870" name="Picture" r:id="rId5" imgW="1438974" imgH="1346888" progId="Word.Picture.8">
                  <p:embed/>
                </p:oleObj>
              </mc:Choice>
              <mc:Fallback>
                <p:oleObj name="Picture" r:id="rId5" imgW="1438974" imgH="1346888" progId="Word.Picture.8">
                  <p:embed/>
                  <p:pic>
                    <p:nvPicPr>
                      <p:cNvPr id="0" name="Picture 1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9190" y="1736714"/>
                        <a:ext cx="2400300" cy="217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42116"/>
                                        </p:tgtEl>
                                        <p:attrNameLst>
                                          <p:attrName>style.visibility</p:attrName>
                                        </p:attrNameLst>
                                      </p:cBhvr>
                                      <p:to>
                                        <p:strVal val="visible"/>
                                      </p:to>
                                    </p:set>
                                    <p:animEffect transition="in" filter="strips(downRight)">
                                      <p:cBhvr>
                                        <p:cTn id="7" dur="500"/>
                                        <p:tgtEl>
                                          <p:spTgt spid="124211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242118"/>
                                        </p:tgtEl>
                                        <p:attrNameLst>
                                          <p:attrName>style.visibility</p:attrName>
                                        </p:attrNameLst>
                                      </p:cBhvr>
                                      <p:to>
                                        <p:strVal val="visible"/>
                                      </p:to>
                                    </p:set>
                                    <p:animEffect transition="in" filter="strips(downRight)">
                                      <p:cBhvr>
                                        <p:cTn id="12" dur="500"/>
                                        <p:tgtEl>
                                          <p:spTgt spid="12421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01552"/>
                                        </p:tgtEl>
                                        <p:attrNameLst>
                                          <p:attrName>style.visibility</p:attrName>
                                        </p:attrNameLst>
                                      </p:cBhvr>
                                      <p:to>
                                        <p:strVal val="visible"/>
                                      </p:to>
                                    </p:set>
                                    <p:animEffect transition="in" filter="wipe(left)">
                                      <p:cBhvr>
                                        <p:cTn id="17" dur="500"/>
                                        <p:tgtEl>
                                          <p:spTgt spid="40155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242117"/>
                                        </p:tgtEl>
                                        <p:attrNameLst>
                                          <p:attrName>style.visibility</p:attrName>
                                        </p:attrNameLst>
                                      </p:cBhvr>
                                      <p:to>
                                        <p:strVal val="visible"/>
                                      </p:to>
                                    </p:set>
                                    <p:animEffect transition="in" filter="strips(downRight)">
                                      <p:cBhvr>
                                        <p:cTn id="22" dur="500"/>
                                        <p:tgtEl>
                                          <p:spTgt spid="1242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2116" grpId="0" autoUpdateAnimBg="0"/>
      <p:bldP spid="1242117"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785786" y="1000108"/>
            <a:ext cx="799943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50000"/>
              </a:lnSpc>
              <a:spcBef>
                <a:spcPct val="0"/>
              </a:spcBef>
              <a:buClrTx/>
              <a:buFontTx/>
              <a:buNone/>
            </a:pPr>
            <a:r>
              <a:rPr lang="en-US" altLang="zh-CN" sz="3200" dirty="0" smtClean="0">
                <a:latin typeface="Times New Roman" panose="02020603050405020304" pitchFamily="18" charset="0"/>
              </a:rPr>
              <a:t>7.5.1 </a:t>
            </a:r>
            <a:r>
              <a:rPr lang="zh-CN" altLang="en-US" sz="3200" dirty="0">
                <a:latin typeface="Times New Roman" panose="02020603050405020304" pitchFamily="18" charset="0"/>
              </a:rPr>
              <a:t>输入直流误差特性（输入失调特性）</a:t>
            </a:r>
          </a:p>
          <a:p>
            <a:pPr eaLnBrk="1" hangingPunct="1">
              <a:lnSpc>
                <a:spcPct val="150000"/>
              </a:lnSpc>
              <a:spcBef>
                <a:spcPct val="0"/>
              </a:spcBef>
              <a:buClrTx/>
              <a:buNone/>
            </a:pPr>
            <a:r>
              <a:rPr lang="en-US" altLang="zh-CN" sz="3200" dirty="0" smtClean="0">
                <a:latin typeface="Times New Roman" panose="02020603050405020304" pitchFamily="18" charset="0"/>
              </a:rPr>
              <a:t>7.5.2 </a:t>
            </a:r>
            <a:r>
              <a:rPr lang="zh-CN" altLang="en-US" sz="3200" dirty="0">
                <a:latin typeface="Times New Roman" panose="02020603050405020304" pitchFamily="18" charset="0"/>
              </a:rPr>
              <a:t>差模特性</a:t>
            </a:r>
          </a:p>
          <a:p>
            <a:pPr eaLnBrk="1" hangingPunct="1">
              <a:lnSpc>
                <a:spcPct val="150000"/>
              </a:lnSpc>
              <a:spcBef>
                <a:spcPct val="0"/>
              </a:spcBef>
              <a:buClrTx/>
              <a:buNone/>
            </a:pPr>
            <a:r>
              <a:rPr lang="en-US" altLang="zh-CN" sz="3200" dirty="0" smtClean="0">
                <a:latin typeface="Times New Roman" panose="02020603050405020304" pitchFamily="18" charset="0"/>
              </a:rPr>
              <a:t>7.5.3 </a:t>
            </a:r>
            <a:r>
              <a:rPr lang="zh-CN" altLang="en-US" sz="3200" dirty="0">
                <a:latin typeface="Times New Roman" panose="02020603050405020304" pitchFamily="18" charset="0"/>
              </a:rPr>
              <a:t>共模特性</a:t>
            </a:r>
          </a:p>
          <a:p>
            <a:pPr eaLnBrk="1" hangingPunct="1">
              <a:lnSpc>
                <a:spcPct val="150000"/>
              </a:lnSpc>
              <a:spcBef>
                <a:spcPct val="0"/>
              </a:spcBef>
              <a:buClrTx/>
              <a:buNone/>
            </a:pPr>
            <a:r>
              <a:rPr lang="en-US" altLang="zh-CN" sz="3200" dirty="0" smtClean="0">
                <a:latin typeface="Times New Roman" panose="02020603050405020304" pitchFamily="18" charset="0"/>
              </a:rPr>
              <a:t>7.5.4 </a:t>
            </a:r>
            <a:r>
              <a:rPr lang="zh-CN" altLang="en-US" sz="3200" dirty="0">
                <a:latin typeface="Times New Roman" panose="02020603050405020304" pitchFamily="18" charset="0"/>
              </a:rPr>
              <a:t>大信号动态特性</a:t>
            </a:r>
          </a:p>
          <a:p>
            <a:pPr eaLnBrk="1" hangingPunct="1">
              <a:lnSpc>
                <a:spcPct val="150000"/>
              </a:lnSpc>
              <a:spcBef>
                <a:spcPct val="0"/>
              </a:spcBef>
              <a:buClrTx/>
              <a:buNone/>
            </a:pPr>
            <a:r>
              <a:rPr lang="en-US" altLang="zh-CN" sz="3200" dirty="0" smtClean="0">
                <a:solidFill>
                  <a:srgbClr val="C00000"/>
                </a:solidFill>
                <a:latin typeface="Times New Roman" panose="02020603050405020304" pitchFamily="18" charset="0"/>
              </a:rPr>
              <a:t>7.5.5 </a:t>
            </a:r>
            <a:r>
              <a:rPr lang="zh-CN" altLang="en-US" sz="3200" dirty="0">
                <a:solidFill>
                  <a:srgbClr val="C00000"/>
                </a:solidFill>
                <a:latin typeface="Times New Roman" panose="02020603050405020304" pitchFamily="18" charset="0"/>
              </a:rPr>
              <a:t>电源</a:t>
            </a:r>
            <a:r>
              <a:rPr lang="zh-CN" altLang="en-US" sz="3200" dirty="0" smtClean="0">
                <a:solidFill>
                  <a:srgbClr val="C00000"/>
                </a:solidFill>
                <a:latin typeface="Times New Roman" panose="02020603050405020304" pitchFamily="18" charset="0"/>
              </a:rPr>
              <a:t>特性</a:t>
            </a:r>
            <a:endParaRPr lang="en-US" altLang="zh-CN" sz="3200" dirty="0" smtClean="0">
              <a:solidFill>
                <a:srgbClr val="C00000"/>
              </a:solidFill>
              <a:latin typeface="Times New Roman" panose="02020603050405020304" pitchFamily="18" charset="0"/>
            </a:endParaRPr>
          </a:p>
          <a:p>
            <a:pPr eaLnBrk="1" hangingPunct="1">
              <a:lnSpc>
                <a:spcPct val="150000"/>
              </a:lnSpc>
              <a:spcBef>
                <a:spcPct val="0"/>
              </a:spcBef>
              <a:buClrTx/>
              <a:buFontTx/>
              <a:buNone/>
            </a:pPr>
            <a:r>
              <a:rPr lang="en-US" altLang="zh-CN" sz="3200" dirty="0" smtClean="0">
                <a:latin typeface="Times New Roman" panose="02020603050405020304" pitchFamily="18" charset="0"/>
              </a:rPr>
              <a:t>7.5.6 </a:t>
            </a:r>
            <a:r>
              <a:rPr lang="zh-CN" altLang="en-US" sz="3200" dirty="0" smtClean="0"/>
              <a:t>运放在单电源下工作</a:t>
            </a:r>
            <a:endParaRPr lang="zh-CN" altLang="en-US" sz="3200" dirty="0">
              <a:latin typeface="Times New Roman" panose="02020603050405020304" pitchFamily="18" charset="0"/>
            </a:endParaRPr>
          </a:p>
        </p:txBody>
      </p:sp>
      <p:sp>
        <p:nvSpPr>
          <p:cNvPr id="5" name="Rectangle 3"/>
          <p:cNvSpPr>
            <a:spLocks noChangeArrowheads="1"/>
          </p:cNvSpPr>
          <p:nvPr/>
        </p:nvSpPr>
        <p:spPr bwMode="auto">
          <a:xfrm>
            <a:off x="571472" y="71414"/>
            <a:ext cx="774065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None/>
            </a:pPr>
            <a:r>
              <a:rPr lang="en-US" altLang="zh-CN" sz="3400" dirty="0" smtClean="0">
                <a:solidFill>
                  <a:srgbClr val="0000CC"/>
                </a:solidFill>
                <a:latin typeface="Times New Roman" panose="02020603050405020304" pitchFamily="18" charset="0"/>
              </a:rPr>
              <a:t>7.5  </a:t>
            </a:r>
            <a:r>
              <a:rPr lang="zh-CN" altLang="en-US" sz="3400" dirty="0" smtClean="0">
                <a:solidFill>
                  <a:srgbClr val="0000CC"/>
                </a:solidFill>
                <a:latin typeface="Times New Roman" panose="02020603050405020304" pitchFamily="18" charset="0"/>
              </a:rPr>
              <a:t>运放主要参数</a:t>
            </a:r>
            <a:r>
              <a:rPr lang="zh-CN" altLang="en-US" sz="3400" dirty="0">
                <a:solidFill>
                  <a:srgbClr val="0000CC"/>
                </a:solidFill>
                <a:latin typeface="Times New Roman" panose="02020603050405020304" pitchFamily="18" charset="0"/>
              </a:rPr>
              <a:t>和相关应用问题</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7.5.5  </a:t>
            </a:r>
            <a:r>
              <a:rPr lang="zh-CN" altLang="en-US" sz="3200" dirty="0">
                <a:solidFill>
                  <a:srgbClr val="0000CC"/>
                </a:solidFill>
                <a:latin typeface="Times New Roman" panose="02020603050405020304" pitchFamily="18" charset="0"/>
              </a:rPr>
              <a:t>电源特性</a:t>
            </a:r>
          </a:p>
        </p:txBody>
      </p:sp>
      <p:sp>
        <p:nvSpPr>
          <p:cNvPr id="98307" name="Rectangle 3"/>
          <p:cNvSpPr>
            <a:spLocks noChangeArrowheads="1"/>
          </p:cNvSpPr>
          <p:nvPr/>
        </p:nvSpPr>
        <p:spPr bwMode="auto">
          <a:xfrm>
            <a:off x="503238" y="815975"/>
            <a:ext cx="6013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a:solidFill>
                  <a:srgbClr val="CC0000"/>
                </a:solidFill>
                <a:latin typeface="Times New Roman" panose="02020603050405020304" pitchFamily="18" charset="0"/>
              </a:rPr>
              <a:t>1. </a:t>
            </a:r>
            <a:r>
              <a:rPr kumimoji="1" lang="zh-CN" altLang="en-US" sz="2600">
                <a:solidFill>
                  <a:srgbClr val="CC0000"/>
                </a:solidFill>
                <a:latin typeface="Times New Roman" panose="02020603050405020304" pitchFamily="18" charset="0"/>
              </a:rPr>
              <a:t>电源电压抑制比</a:t>
            </a:r>
            <a:r>
              <a:rPr kumimoji="1" lang="en-US" altLang="zh-CN" sz="2600" i="1">
                <a:solidFill>
                  <a:srgbClr val="CC0000"/>
                </a:solidFill>
                <a:latin typeface="Times New Roman" panose="02020603050405020304" pitchFamily="18" charset="0"/>
              </a:rPr>
              <a:t>K</a:t>
            </a:r>
            <a:r>
              <a:rPr kumimoji="1" lang="en-US" altLang="zh-CN" sz="2600" baseline="-30000">
                <a:solidFill>
                  <a:srgbClr val="CC0000"/>
                </a:solidFill>
                <a:latin typeface="Times New Roman" panose="02020603050405020304" pitchFamily="18" charset="0"/>
              </a:rPr>
              <a:t>SVR</a:t>
            </a:r>
            <a:r>
              <a:rPr kumimoji="1" lang="en-US" altLang="zh-CN" sz="2800">
                <a:solidFill>
                  <a:srgbClr val="000000"/>
                </a:solidFill>
                <a:latin typeface="Times New Roman" panose="02020603050405020304" pitchFamily="18" charset="0"/>
              </a:rPr>
              <a:t> </a:t>
            </a:r>
          </a:p>
        </p:txBody>
      </p:sp>
      <p:sp>
        <p:nvSpPr>
          <p:cNvPr id="1244164" name="Rectangle 4"/>
          <p:cNvSpPr>
            <a:spLocks noChangeArrowheads="1"/>
          </p:cNvSpPr>
          <p:nvPr/>
        </p:nvSpPr>
        <p:spPr bwMode="auto">
          <a:xfrm>
            <a:off x="1543050" y="1449388"/>
            <a:ext cx="6376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kumimoji="1" lang="zh-CN" altLang="en-US" sz="2400" dirty="0">
                <a:latin typeface="楷体" panose="02010609060101010101" pitchFamily="49" charset="-122"/>
                <a:ea typeface="楷体" panose="02010609060101010101" pitchFamily="49" charset="-122"/>
              </a:rPr>
              <a:t>衡量电源电压波动对输出电压的影响 </a:t>
            </a:r>
          </a:p>
        </p:txBody>
      </p:sp>
      <p:sp>
        <p:nvSpPr>
          <p:cNvPr id="1244165" name="Text Box 5"/>
          <p:cNvSpPr txBox="1">
            <a:spLocks noChangeArrowheads="1"/>
          </p:cNvSpPr>
          <p:nvPr/>
        </p:nvSpPr>
        <p:spPr bwMode="auto">
          <a:xfrm>
            <a:off x="503238" y="2832100"/>
            <a:ext cx="7010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en-US" altLang="zh-CN" sz="2600" dirty="0">
                <a:solidFill>
                  <a:srgbClr val="CC0000"/>
                </a:solidFill>
                <a:latin typeface="Times New Roman" panose="02020603050405020304" pitchFamily="18" charset="0"/>
              </a:rPr>
              <a:t>2. </a:t>
            </a:r>
            <a:r>
              <a:rPr kumimoji="1" lang="zh-CN" altLang="en-US" sz="2600" dirty="0">
                <a:solidFill>
                  <a:srgbClr val="CC0000"/>
                </a:solidFill>
                <a:latin typeface="Times New Roman" panose="02020603050405020304" pitchFamily="18" charset="0"/>
              </a:rPr>
              <a:t>静态功耗</a:t>
            </a:r>
            <a:r>
              <a:rPr kumimoji="1" lang="en-US" altLang="zh-CN" sz="2600" i="1" dirty="0">
                <a:solidFill>
                  <a:srgbClr val="CC0000"/>
                </a:solidFill>
                <a:latin typeface="Times New Roman" panose="02020603050405020304" pitchFamily="18" charset="0"/>
              </a:rPr>
              <a:t>P</a:t>
            </a:r>
            <a:r>
              <a:rPr kumimoji="1" lang="en-US" altLang="zh-CN" sz="2600" i="1" baseline="-25000" dirty="0">
                <a:solidFill>
                  <a:srgbClr val="CC0000"/>
                </a:solidFill>
                <a:latin typeface="Times New Roman" panose="02020603050405020304" pitchFamily="18" charset="0"/>
              </a:rPr>
              <a:t>V</a:t>
            </a:r>
            <a:r>
              <a:rPr kumimoji="1" lang="en-US" altLang="zh-CN" sz="2600" i="1" dirty="0">
                <a:solidFill>
                  <a:srgbClr val="CC0000"/>
                </a:solidFill>
                <a:latin typeface="Times New Roman" panose="02020603050405020304" pitchFamily="18" charset="0"/>
              </a:rPr>
              <a:t> </a:t>
            </a:r>
          </a:p>
        </p:txBody>
      </p:sp>
      <p:graphicFrame>
        <p:nvGraphicFramePr>
          <p:cNvPr id="1244166" name="Object 6"/>
          <p:cNvGraphicFramePr>
            <a:graphicFrameLocks noChangeAspect="1"/>
          </p:cNvGraphicFramePr>
          <p:nvPr/>
        </p:nvGraphicFramePr>
        <p:xfrm>
          <a:off x="2808288" y="1976438"/>
          <a:ext cx="2684462" cy="890587"/>
        </p:xfrm>
        <a:graphic>
          <a:graphicData uri="http://schemas.openxmlformats.org/presentationml/2006/ole">
            <mc:AlternateContent xmlns:mc="http://schemas.openxmlformats.org/markup-compatibility/2006">
              <mc:Choice xmlns:v="urn:schemas-microsoft-com:vml" Requires="v">
                <p:oleObj spid="_x0000_s402734" name="公式" r:id="rId3" imgW="1333500" imgH="444500" progId="Equation.3">
                  <p:embed/>
                </p:oleObj>
              </mc:Choice>
              <mc:Fallback>
                <p:oleObj name="公式" r:id="rId3" imgW="1333500" imgH="444500" progId="Equation.3">
                  <p:embed/>
                  <p:pic>
                    <p:nvPicPr>
                      <p:cNvPr id="0" name="Picture 1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8288" y="1976438"/>
                        <a:ext cx="2684462" cy="89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4167" name="Rectangle 7"/>
          <p:cNvSpPr>
            <a:spLocks noChangeArrowheads="1"/>
          </p:cNvSpPr>
          <p:nvPr/>
        </p:nvSpPr>
        <p:spPr bwMode="auto">
          <a:xfrm>
            <a:off x="1447800" y="3408363"/>
            <a:ext cx="5392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zh-CN" altLang="en-US" sz="2400" dirty="0">
                <a:latin typeface="楷体" panose="02010609060101010101" pitchFamily="49" charset="-122"/>
                <a:ea typeface="楷体" panose="02010609060101010101" pitchFamily="49" charset="-122"/>
              </a:rPr>
              <a:t>当输入信号为零时，运放消耗的总功率</a:t>
            </a:r>
          </a:p>
        </p:txBody>
      </p:sp>
      <p:sp>
        <p:nvSpPr>
          <p:cNvPr id="1244168" name="Rectangle 8"/>
          <p:cNvSpPr>
            <a:spLocks noChangeArrowheads="1"/>
          </p:cNvSpPr>
          <p:nvPr/>
        </p:nvSpPr>
        <p:spPr bwMode="auto">
          <a:xfrm>
            <a:off x="2647950" y="3933825"/>
            <a:ext cx="2998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en-US" altLang="zh-CN" sz="2400" i="1">
                <a:latin typeface="Times New Roman" panose="02020603050405020304" pitchFamily="18" charset="0"/>
                <a:ea typeface="宋体" panose="02010600030101010101" pitchFamily="2" charset="-122"/>
              </a:rPr>
              <a:t>P</a:t>
            </a:r>
            <a:r>
              <a:rPr kumimoji="1" lang="en-US" altLang="zh-CN" sz="2400" i="1" baseline="-30000">
                <a:latin typeface="Times New Roman" panose="02020603050405020304" pitchFamily="18" charset="0"/>
                <a:ea typeface="宋体" panose="02010600030101010101" pitchFamily="2" charset="-122"/>
              </a:rPr>
              <a:t>V</a:t>
            </a:r>
            <a:r>
              <a:rPr kumimoji="1" lang="zh-CN" altLang="en-US" sz="2400">
                <a:latin typeface="宋体" panose="02010600030101010101" pitchFamily="2" charset="-122"/>
                <a:ea typeface="宋体" panose="02010600030101010101" pitchFamily="2" charset="-122"/>
                <a:cs typeface="Times New Roman" panose="02020603050405020304" pitchFamily="18" charset="0"/>
              </a:rPr>
              <a:t>＝</a:t>
            </a:r>
            <a:r>
              <a:rPr kumimoji="1" lang="en-US" altLang="zh-CN" sz="2400" i="1">
                <a:latin typeface="Times New Roman" panose="02020603050405020304" pitchFamily="18" charset="0"/>
                <a:ea typeface="宋体" panose="02010600030101010101" pitchFamily="2" charset="-122"/>
              </a:rPr>
              <a:t>V</a:t>
            </a:r>
            <a:r>
              <a:rPr kumimoji="1" lang="en-US" altLang="zh-CN" sz="2400" baseline="-30000">
                <a:latin typeface="Times New Roman" panose="02020603050405020304" pitchFamily="18" charset="0"/>
                <a:ea typeface="宋体" panose="02010600030101010101" pitchFamily="2" charset="-122"/>
              </a:rPr>
              <a:t>CC</a:t>
            </a:r>
            <a:r>
              <a:rPr kumimoji="1" lang="en-US" altLang="zh-CN" sz="2400" i="1">
                <a:latin typeface="Times New Roman" panose="02020603050405020304" pitchFamily="18" charset="0"/>
                <a:ea typeface="宋体" panose="02010600030101010101" pitchFamily="2" charset="-122"/>
              </a:rPr>
              <a:t>I</a:t>
            </a:r>
            <a:r>
              <a:rPr kumimoji="1" lang="en-US" altLang="zh-CN" sz="2400" baseline="-30000">
                <a:latin typeface="Times New Roman" panose="02020603050405020304" pitchFamily="18" charset="0"/>
                <a:ea typeface="宋体" panose="02010600030101010101" pitchFamily="2" charset="-122"/>
              </a:rPr>
              <a:t>CO</a:t>
            </a:r>
            <a:r>
              <a:rPr kumimoji="1" lang="zh-CN" altLang="en-US" sz="2400">
                <a:latin typeface="宋体" panose="02010600030101010101" pitchFamily="2" charset="-122"/>
                <a:ea typeface="宋体" panose="02010600030101010101" pitchFamily="2" charset="-122"/>
              </a:rPr>
              <a:t>＋</a:t>
            </a:r>
            <a:r>
              <a:rPr kumimoji="1" lang="en-US" altLang="zh-CN" sz="2400" i="1">
                <a:latin typeface="Times New Roman" panose="02020603050405020304" pitchFamily="18" charset="0"/>
                <a:ea typeface="宋体" panose="02010600030101010101" pitchFamily="2" charset="-122"/>
              </a:rPr>
              <a:t>V</a:t>
            </a:r>
            <a:r>
              <a:rPr kumimoji="1" lang="en-US" altLang="zh-CN" sz="2400" baseline="-30000">
                <a:latin typeface="Times New Roman" panose="02020603050405020304" pitchFamily="18" charset="0"/>
                <a:ea typeface="宋体" panose="02010600030101010101" pitchFamily="2" charset="-122"/>
              </a:rPr>
              <a:t>EE</a:t>
            </a:r>
            <a:r>
              <a:rPr kumimoji="1" lang="en-US" altLang="zh-CN" sz="2400" i="1">
                <a:latin typeface="Times New Roman" panose="02020603050405020304" pitchFamily="18" charset="0"/>
                <a:ea typeface="宋体" panose="02010600030101010101" pitchFamily="2" charset="-122"/>
              </a:rPr>
              <a:t>I</a:t>
            </a:r>
            <a:r>
              <a:rPr kumimoji="1" lang="en-US" altLang="zh-CN" sz="2400" baseline="-30000">
                <a:latin typeface="Times New Roman" panose="02020603050405020304" pitchFamily="18" charset="0"/>
                <a:ea typeface="宋体" panose="02010600030101010101" pitchFamily="2" charset="-122"/>
              </a:rPr>
              <a:t>EO</a:t>
            </a:r>
            <a:r>
              <a:rPr kumimoji="1" lang="en-US" altLang="zh-CN" sz="2400">
                <a:latin typeface="Times New Roman" panose="02020603050405020304" pitchFamily="18" charset="0"/>
              </a:rPr>
              <a:t> </a:t>
            </a:r>
          </a:p>
        </p:txBody>
      </p:sp>
      <p:sp>
        <p:nvSpPr>
          <p:cNvPr id="9" name="Text Box 8"/>
          <p:cNvSpPr txBox="1">
            <a:spLocks noChangeArrowheads="1"/>
          </p:cNvSpPr>
          <p:nvPr/>
        </p:nvSpPr>
        <p:spPr bwMode="auto">
          <a:xfrm>
            <a:off x="2428860" y="4643446"/>
            <a:ext cx="607223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marL="514350" indent="-514350" eaLnBrk="1" hangingPunct="1">
              <a:lnSpc>
                <a:spcPct val="120000"/>
              </a:lnSpc>
              <a:spcBef>
                <a:spcPct val="0"/>
              </a:spcBef>
              <a:buClrTx/>
              <a:buNone/>
            </a:pPr>
            <a:r>
              <a:rPr kumimoji="1" lang="zh-CN" altLang="en-US" sz="2400" dirty="0" smtClean="0">
                <a:solidFill>
                  <a:srgbClr val="000000"/>
                </a:solidFill>
                <a:latin typeface="Times New Roman" panose="02020603050405020304" pitchFamily="18" charset="0"/>
              </a:rPr>
              <a:t>电源电压范围、最大耗散功耗</a:t>
            </a:r>
            <a:r>
              <a:rPr kumimoji="1" lang="en-US" altLang="zh-CN" sz="2400" i="1" dirty="0" smtClean="0">
                <a:solidFill>
                  <a:srgbClr val="000000"/>
                </a:solidFill>
                <a:latin typeface="Times New Roman" panose="02020603050405020304" pitchFamily="18" charset="0"/>
              </a:rPr>
              <a:t>P</a:t>
            </a:r>
            <a:r>
              <a:rPr kumimoji="1" lang="en-US" altLang="zh-CN" sz="2400" baseline="-30000" dirty="0" smtClean="0">
                <a:solidFill>
                  <a:srgbClr val="000000"/>
                </a:solidFill>
                <a:latin typeface="Times New Roman" panose="02020603050405020304" pitchFamily="18" charset="0"/>
              </a:rPr>
              <a:t>CO</a:t>
            </a:r>
            <a:r>
              <a:rPr kumimoji="1" lang="zh-CN" altLang="en-US" sz="2400" dirty="0" smtClean="0">
                <a:solidFill>
                  <a:srgbClr val="000000"/>
                </a:solidFill>
                <a:latin typeface="Times New Roman" panose="02020603050405020304" pitchFamily="18" charset="0"/>
              </a:rPr>
              <a:t>等</a:t>
            </a:r>
            <a:endParaRPr kumimoji="1" lang="zh-CN" altLang="en-US" sz="2400" dirty="0">
              <a:solidFill>
                <a:srgbClr val="000000"/>
              </a:solidFill>
              <a:latin typeface="Times New Roman" panose="02020603050405020304" pitchFamily="18" charset="0"/>
            </a:endParaRPr>
          </a:p>
        </p:txBody>
      </p:sp>
      <p:sp>
        <p:nvSpPr>
          <p:cNvPr id="12" name="Rectangle 13">
            <a:hlinkClick r:id="rId5" action="ppaction://hlinksldjump"/>
          </p:cNvPr>
          <p:cNvSpPr>
            <a:spLocks noChangeArrowheads="1"/>
          </p:cNvSpPr>
          <p:nvPr/>
        </p:nvSpPr>
        <p:spPr bwMode="auto">
          <a:xfrm>
            <a:off x="571472" y="4643446"/>
            <a:ext cx="1857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800" dirty="0">
                <a:solidFill>
                  <a:srgbClr val="0000CC"/>
                </a:solidFill>
                <a:ea typeface="黑体" panose="02010609060101010101" pitchFamily="49" charset="-122"/>
              </a:rPr>
              <a:t>极限</a:t>
            </a:r>
            <a:r>
              <a:rPr lang="zh-CN" altLang="en-US" sz="2800" dirty="0" smtClean="0">
                <a:solidFill>
                  <a:srgbClr val="0000CC"/>
                </a:solidFill>
                <a:ea typeface="黑体" panose="02010609060101010101" pitchFamily="49" charset="-122"/>
              </a:rPr>
              <a:t>参数：</a:t>
            </a:r>
            <a:endParaRPr lang="zh-CN" altLang="en-US" sz="2800" dirty="0">
              <a:solidFill>
                <a:srgbClr val="0000CC"/>
              </a:solidFill>
              <a:ea typeface="黑体" panose="02010609060101010101" pitchFamily="49" charset="-122"/>
            </a:endParaRPr>
          </a:p>
        </p:txBody>
      </p:sp>
      <p:sp>
        <p:nvSpPr>
          <p:cNvPr id="13" name="Rectangle 9"/>
          <p:cNvSpPr>
            <a:spLocks noChangeArrowheads="1"/>
          </p:cNvSpPr>
          <p:nvPr/>
        </p:nvSpPr>
        <p:spPr bwMode="auto">
          <a:xfrm>
            <a:off x="571472" y="5286388"/>
            <a:ext cx="7594600" cy="588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lang="zh-CN" altLang="en-US" sz="2800" dirty="0">
                <a:solidFill>
                  <a:srgbClr val="0000CC"/>
                </a:solidFill>
                <a:ea typeface="黑体" panose="02010609060101010101" pitchFamily="49" charset="-122"/>
              </a:rPr>
              <a:t>另外还有噪声特性等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Right)">
                                      <p:cBhvr>
                                        <p:cTn id="7" dur="500"/>
                                        <p:tgtEl>
                                          <p:spTgt spid="12"/>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trips(downRigh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strips(downRigh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2" grpId="0"/>
      <p:bldP spid="13"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85786" y="1000108"/>
            <a:ext cx="799943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50000"/>
              </a:lnSpc>
              <a:spcBef>
                <a:spcPct val="0"/>
              </a:spcBef>
              <a:buClrTx/>
              <a:buFontTx/>
              <a:buNone/>
            </a:pPr>
            <a:r>
              <a:rPr lang="en-US" altLang="zh-CN" sz="3200" dirty="0" smtClean="0">
                <a:latin typeface="Times New Roman" panose="02020603050405020304" pitchFamily="18" charset="0"/>
              </a:rPr>
              <a:t>7.5.1 </a:t>
            </a:r>
            <a:r>
              <a:rPr lang="zh-CN" altLang="en-US" sz="3200" dirty="0">
                <a:latin typeface="Times New Roman" panose="02020603050405020304" pitchFamily="18" charset="0"/>
              </a:rPr>
              <a:t>输入直流误差特性（输入失调特性）</a:t>
            </a:r>
          </a:p>
          <a:p>
            <a:pPr eaLnBrk="1" hangingPunct="1">
              <a:lnSpc>
                <a:spcPct val="150000"/>
              </a:lnSpc>
              <a:spcBef>
                <a:spcPct val="0"/>
              </a:spcBef>
              <a:buClrTx/>
              <a:buNone/>
            </a:pPr>
            <a:r>
              <a:rPr lang="en-US" altLang="zh-CN" sz="3200" dirty="0" smtClean="0">
                <a:latin typeface="Times New Roman" panose="02020603050405020304" pitchFamily="18" charset="0"/>
              </a:rPr>
              <a:t>7.5.2 </a:t>
            </a:r>
            <a:r>
              <a:rPr lang="zh-CN" altLang="en-US" sz="3200" dirty="0">
                <a:latin typeface="Times New Roman" panose="02020603050405020304" pitchFamily="18" charset="0"/>
              </a:rPr>
              <a:t>差模特性</a:t>
            </a:r>
          </a:p>
          <a:p>
            <a:pPr eaLnBrk="1" hangingPunct="1">
              <a:lnSpc>
                <a:spcPct val="150000"/>
              </a:lnSpc>
              <a:spcBef>
                <a:spcPct val="0"/>
              </a:spcBef>
              <a:buClrTx/>
              <a:buNone/>
            </a:pPr>
            <a:r>
              <a:rPr lang="en-US" altLang="zh-CN" sz="3200" dirty="0" smtClean="0">
                <a:latin typeface="Times New Roman" panose="02020603050405020304" pitchFamily="18" charset="0"/>
              </a:rPr>
              <a:t>7.5.3 </a:t>
            </a:r>
            <a:r>
              <a:rPr lang="zh-CN" altLang="en-US" sz="3200" dirty="0">
                <a:latin typeface="Times New Roman" panose="02020603050405020304" pitchFamily="18" charset="0"/>
              </a:rPr>
              <a:t>共模特性</a:t>
            </a:r>
          </a:p>
          <a:p>
            <a:pPr eaLnBrk="1" hangingPunct="1">
              <a:lnSpc>
                <a:spcPct val="150000"/>
              </a:lnSpc>
              <a:spcBef>
                <a:spcPct val="0"/>
              </a:spcBef>
              <a:buClrTx/>
              <a:buNone/>
            </a:pPr>
            <a:r>
              <a:rPr lang="en-US" altLang="zh-CN" sz="3200" dirty="0" smtClean="0">
                <a:latin typeface="Times New Roman" panose="02020603050405020304" pitchFamily="18" charset="0"/>
              </a:rPr>
              <a:t>7.5.4 </a:t>
            </a:r>
            <a:r>
              <a:rPr lang="zh-CN" altLang="en-US" sz="3200" dirty="0">
                <a:latin typeface="Times New Roman" panose="02020603050405020304" pitchFamily="18" charset="0"/>
              </a:rPr>
              <a:t>大信号动态特性</a:t>
            </a:r>
          </a:p>
          <a:p>
            <a:pPr eaLnBrk="1" hangingPunct="1">
              <a:lnSpc>
                <a:spcPct val="150000"/>
              </a:lnSpc>
              <a:spcBef>
                <a:spcPct val="0"/>
              </a:spcBef>
              <a:buClrTx/>
              <a:buNone/>
            </a:pPr>
            <a:r>
              <a:rPr lang="en-US" altLang="zh-CN" sz="3200" dirty="0" smtClean="0">
                <a:latin typeface="Times New Roman" panose="02020603050405020304" pitchFamily="18" charset="0"/>
              </a:rPr>
              <a:t>7.5.5 </a:t>
            </a:r>
            <a:r>
              <a:rPr lang="zh-CN" altLang="en-US" sz="3200" dirty="0">
                <a:latin typeface="Times New Roman" panose="02020603050405020304" pitchFamily="18" charset="0"/>
              </a:rPr>
              <a:t>电源</a:t>
            </a:r>
            <a:r>
              <a:rPr lang="zh-CN" altLang="en-US" sz="3200" dirty="0" smtClean="0">
                <a:latin typeface="Times New Roman" panose="02020603050405020304" pitchFamily="18" charset="0"/>
              </a:rPr>
              <a:t>特性</a:t>
            </a:r>
            <a:endParaRPr lang="en-US" altLang="zh-CN" sz="3200" dirty="0" smtClean="0">
              <a:latin typeface="Times New Roman" panose="02020603050405020304" pitchFamily="18" charset="0"/>
            </a:endParaRPr>
          </a:p>
          <a:p>
            <a:pPr eaLnBrk="1" hangingPunct="1">
              <a:lnSpc>
                <a:spcPct val="150000"/>
              </a:lnSpc>
              <a:spcBef>
                <a:spcPct val="0"/>
              </a:spcBef>
              <a:buClrTx/>
              <a:buNone/>
            </a:pPr>
            <a:r>
              <a:rPr lang="en-US" altLang="zh-CN" sz="3200" dirty="0" smtClean="0">
                <a:solidFill>
                  <a:srgbClr val="C00000"/>
                </a:solidFill>
                <a:latin typeface="Times New Roman" panose="02020603050405020304" pitchFamily="18" charset="0"/>
              </a:rPr>
              <a:t>7.5.6 </a:t>
            </a:r>
            <a:r>
              <a:rPr lang="zh-CN" altLang="en-US" sz="3200" dirty="0" smtClean="0">
                <a:solidFill>
                  <a:srgbClr val="C00000"/>
                </a:solidFill>
                <a:latin typeface="Times New Roman" panose="02020603050405020304" pitchFamily="18" charset="0"/>
              </a:rPr>
              <a:t>运放在单电源下工作</a:t>
            </a:r>
            <a:endParaRPr lang="zh-CN" altLang="en-US" sz="3200" dirty="0">
              <a:solidFill>
                <a:srgbClr val="C00000"/>
              </a:solidFill>
              <a:latin typeface="Times New Roman" panose="02020603050405020304" pitchFamily="18" charset="0"/>
            </a:endParaRPr>
          </a:p>
        </p:txBody>
      </p:sp>
      <p:sp>
        <p:nvSpPr>
          <p:cNvPr id="3" name="Rectangle 3"/>
          <p:cNvSpPr>
            <a:spLocks noChangeArrowheads="1"/>
          </p:cNvSpPr>
          <p:nvPr/>
        </p:nvSpPr>
        <p:spPr bwMode="auto">
          <a:xfrm>
            <a:off x="571472" y="71414"/>
            <a:ext cx="774065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None/>
            </a:pPr>
            <a:r>
              <a:rPr lang="en-US" altLang="zh-CN" sz="3400" dirty="0" smtClean="0">
                <a:solidFill>
                  <a:srgbClr val="0000CC"/>
                </a:solidFill>
                <a:latin typeface="Times New Roman" panose="02020603050405020304" pitchFamily="18" charset="0"/>
              </a:rPr>
              <a:t>7.5  </a:t>
            </a:r>
            <a:r>
              <a:rPr lang="zh-CN" altLang="en-US" sz="3400" dirty="0" smtClean="0">
                <a:solidFill>
                  <a:srgbClr val="0000CC"/>
                </a:solidFill>
                <a:latin typeface="Times New Roman" panose="02020603050405020304" pitchFamily="18" charset="0"/>
              </a:rPr>
              <a:t>运放主要参数</a:t>
            </a:r>
            <a:r>
              <a:rPr lang="zh-CN" altLang="en-US" sz="3400" dirty="0">
                <a:solidFill>
                  <a:srgbClr val="0000CC"/>
                </a:solidFill>
                <a:latin typeface="Times New Roman" panose="02020603050405020304" pitchFamily="18" charset="0"/>
              </a:rPr>
              <a:t>和相关应用问题</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12" name="Object 7"/>
          <p:cNvGraphicFramePr>
            <a:graphicFrameLocks noChangeAspect="1"/>
          </p:cNvGraphicFramePr>
          <p:nvPr>
            <p:extLst>
              <p:ext uri="{D42A27DB-BD31-4B8C-83A1-F6EECF244321}">
                <p14:modId xmlns:p14="http://schemas.microsoft.com/office/powerpoint/2010/main" val="317539366"/>
              </p:ext>
            </p:extLst>
          </p:nvPr>
        </p:nvGraphicFramePr>
        <p:xfrm>
          <a:off x="971600" y="2418681"/>
          <a:ext cx="3292475" cy="2079625"/>
        </p:xfrm>
        <a:graphic>
          <a:graphicData uri="http://schemas.openxmlformats.org/presentationml/2006/ole">
            <mc:AlternateContent xmlns:mc="http://schemas.openxmlformats.org/markup-compatibility/2006">
              <mc:Choice xmlns:v="urn:schemas-microsoft-com:vml" Requires="v">
                <p:oleObj spid="_x0000_s421464" name="图片" r:id="rId3" imgW="1811143" imgH="1151717" progId="Word.Picture.8">
                  <p:embed/>
                </p:oleObj>
              </mc:Choice>
              <mc:Fallback>
                <p:oleObj name="图片" r:id="rId3" imgW="1811143" imgH="1151717" progId="Word.Picture.8">
                  <p:embed/>
                  <p:pic>
                    <p:nvPicPr>
                      <p:cNvPr id="0" name="Picture 2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418681"/>
                        <a:ext cx="3292475" cy="207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13" name="Object 9"/>
          <p:cNvGraphicFramePr>
            <a:graphicFrameLocks noChangeAspect="1"/>
          </p:cNvGraphicFramePr>
          <p:nvPr>
            <p:extLst>
              <p:ext uri="{D42A27DB-BD31-4B8C-83A1-F6EECF244321}">
                <p14:modId xmlns:p14="http://schemas.microsoft.com/office/powerpoint/2010/main" val="2824856166"/>
              </p:ext>
            </p:extLst>
          </p:nvPr>
        </p:nvGraphicFramePr>
        <p:xfrm>
          <a:off x="4895900" y="2418681"/>
          <a:ext cx="3297237" cy="2114550"/>
        </p:xfrm>
        <a:graphic>
          <a:graphicData uri="http://schemas.openxmlformats.org/presentationml/2006/ole">
            <mc:AlternateContent xmlns:mc="http://schemas.openxmlformats.org/markup-compatibility/2006">
              <mc:Choice xmlns:v="urn:schemas-microsoft-com:vml" Requires="v">
                <p:oleObj spid="_x0000_s421465" name="图片" r:id="rId5" imgW="1830241" imgH="1180510" progId="Word.Picture.8">
                  <p:embed/>
                </p:oleObj>
              </mc:Choice>
              <mc:Fallback>
                <p:oleObj name="图片" r:id="rId5" imgW="1830241" imgH="1180510" progId="Word.Picture.8">
                  <p:embed/>
                  <p:pic>
                    <p:nvPicPr>
                      <p:cNvPr id="0" name="Picture 2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5900" y="2418681"/>
                        <a:ext cx="3297237" cy="211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814" name="Rectangle 10"/>
          <p:cNvSpPr>
            <a:spLocks noChangeArrowheads="1"/>
          </p:cNvSpPr>
          <p:nvPr/>
        </p:nvSpPr>
        <p:spPr bwMode="auto">
          <a:xfrm>
            <a:off x="971600" y="1340768"/>
            <a:ext cx="7231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dirty="0">
                <a:latin typeface="楷体" panose="02010609060101010101" pitchFamily="49" charset="-122"/>
                <a:ea typeface="楷体" panose="02010609060101010101" pitchFamily="49" charset="-122"/>
              </a:rPr>
              <a:t>关键是将输出端的静态电压设置为电源电压的</a:t>
            </a:r>
            <a:r>
              <a:rPr lang="zh-CN" altLang="en-US" sz="2400" dirty="0" smtClean="0">
                <a:latin typeface="楷体" panose="02010609060101010101" pitchFamily="49" charset="-122"/>
                <a:ea typeface="楷体" panose="02010609060101010101" pitchFamily="49" charset="-122"/>
              </a:rPr>
              <a:t>一半</a:t>
            </a:r>
            <a:endParaRPr lang="zh-CN" altLang="en-US" sz="2400" dirty="0">
              <a:latin typeface="楷体" panose="02010609060101010101" pitchFamily="49" charset="-122"/>
              <a:ea typeface="楷体" panose="02010609060101010101" pitchFamily="49" charset="-122"/>
            </a:endParaRPr>
          </a:p>
        </p:txBody>
      </p:sp>
      <p:sp>
        <p:nvSpPr>
          <p:cNvPr id="119815" name="Rectangle 11"/>
          <p:cNvSpPr>
            <a:spLocks noChangeArrowheads="1"/>
          </p:cNvSpPr>
          <p:nvPr/>
        </p:nvSpPr>
        <p:spPr bwMode="auto">
          <a:xfrm>
            <a:off x="1701850" y="4560218"/>
            <a:ext cx="202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FF0000"/>
                </a:solidFill>
                <a:ea typeface="黑体" panose="02010609060101010101" pitchFamily="49" charset="-122"/>
              </a:rPr>
              <a:t>对称的双电源工作</a:t>
            </a:r>
          </a:p>
        </p:txBody>
      </p:sp>
      <p:sp>
        <p:nvSpPr>
          <p:cNvPr id="119816" name="Rectangle 12"/>
          <p:cNvSpPr>
            <a:spLocks noChangeArrowheads="1"/>
          </p:cNvSpPr>
          <p:nvPr/>
        </p:nvSpPr>
        <p:spPr bwMode="auto">
          <a:xfrm>
            <a:off x="5976987" y="4560218"/>
            <a:ext cx="1335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FF0000"/>
                </a:solidFill>
                <a:ea typeface="黑体" panose="02010609060101010101" pitchFamily="49" charset="-122"/>
              </a:rPr>
              <a:t>单电源工作</a:t>
            </a:r>
          </a:p>
        </p:txBody>
      </p:sp>
      <p:sp>
        <p:nvSpPr>
          <p:cNvPr id="9"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7.5.6  </a:t>
            </a:r>
            <a:r>
              <a:rPr lang="zh-CN" altLang="en-US" sz="3200" dirty="0" smtClean="0">
                <a:solidFill>
                  <a:srgbClr val="0000CC"/>
                </a:solidFill>
                <a:latin typeface="Times New Roman" panose="02020603050405020304" pitchFamily="18" charset="0"/>
              </a:rPr>
              <a:t>运</a:t>
            </a:r>
            <a:r>
              <a:rPr lang="zh-CN" altLang="en-US" sz="3200" dirty="0">
                <a:solidFill>
                  <a:srgbClr val="0000CC"/>
                </a:solidFill>
                <a:latin typeface="Times New Roman" panose="02020603050405020304" pitchFamily="18" charset="0"/>
              </a:rPr>
              <a:t>放在单电源下工作</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834" name="Object 7"/>
          <p:cNvGraphicFramePr>
            <a:graphicFrameLocks noChangeAspect="1"/>
          </p:cNvGraphicFramePr>
          <p:nvPr>
            <p:extLst>
              <p:ext uri="{D42A27DB-BD31-4B8C-83A1-F6EECF244321}">
                <p14:modId xmlns:p14="http://schemas.microsoft.com/office/powerpoint/2010/main" val="603845497"/>
              </p:ext>
            </p:extLst>
          </p:nvPr>
        </p:nvGraphicFramePr>
        <p:xfrm>
          <a:off x="539750" y="1196752"/>
          <a:ext cx="6884988" cy="4198938"/>
        </p:xfrm>
        <a:graphic>
          <a:graphicData uri="http://schemas.openxmlformats.org/presentationml/2006/ole">
            <mc:AlternateContent xmlns:mc="http://schemas.openxmlformats.org/markup-compatibility/2006">
              <mc:Choice xmlns:v="urn:schemas-microsoft-com:vml" Requires="v">
                <p:oleObj spid="_x0000_s422488" name="图片" r:id="rId3" imgW="4588595" imgH="2804094" progId="Word.Picture.8">
                  <p:embed/>
                </p:oleObj>
              </mc:Choice>
              <mc:Fallback>
                <p:oleObj name="图片" r:id="rId3" imgW="4588595" imgH="2804094" progId="Word.Picture.8">
                  <p:embed/>
                  <p:pic>
                    <p:nvPicPr>
                      <p:cNvPr id="0" name="Picture 2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196752"/>
                        <a:ext cx="6884988" cy="419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AutoShape 8"/>
          <p:cNvSpPr>
            <a:spLocks noChangeArrowheads="1"/>
          </p:cNvSpPr>
          <p:nvPr/>
        </p:nvSpPr>
        <p:spPr bwMode="auto">
          <a:xfrm>
            <a:off x="7461250" y="1773015"/>
            <a:ext cx="1431925" cy="1362075"/>
          </a:xfrm>
          <a:prstGeom prst="wedgeRoundRectCallout">
            <a:avLst>
              <a:gd name="adj1" fmla="val -86366"/>
              <a:gd name="adj2" fmla="val 64287"/>
              <a:gd name="adj3" fmla="val 16667"/>
            </a:avLst>
          </a:prstGeom>
          <a:solidFill>
            <a:srgbClr val="CCFFCC"/>
          </a:solidFill>
          <a:ln w="9525">
            <a:solidFill>
              <a:srgbClr val="FF6600"/>
            </a:solidFill>
            <a:miter lim="800000"/>
            <a:headEnd/>
            <a:tailEnd/>
          </a:ln>
        </p:spPr>
        <p:txBody>
          <a:bodyPr lIns="0" tIns="0" rIns="0" bIns="0">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zh-CN" altLang="en-US" sz="2000">
                <a:latin typeface="Times New Roman" panose="02020603050405020304" pitchFamily="18" charset="0"/>
                <a:ea typeface="楷体" panose="02010609060101010101" pitchFamily="49" charset="-122"/>
                <a:cs typeface="Times New Roman" panose="02020603050405020304" pitchFamily="18" charset="0"/>
              </a:rPr>
              <a:t>能否将输出端的静态电压设置在</a:t>
            </a:r>
            <a:r>
              <a:rPr lang="en-US" altLang="zh-CN" sz="2000" i="1">
                <a:latin typeface="Times New Roman" panose="02020603050405020304" pitchFamily="18" charset="0"/>
                <a:ea typeface="楷体" panose="02010609060101010101" pitchFamily="49" charset="-122"/>
                <a:cs typeface="Times New Roman" panose="02020603050405020304" pitchFamily="18" charset="0"/>
              </a:rPr>
              <a:t>V</a:t>
            </a:r>
            <a:r>
              <a:rPr lang="en-US" altLang="zh-CN" sz="2000" baseline="-25000">
                <a:latin typeface="Times New Roman" panose="02020603050405020304" pitchFamily="18" charset="0"/>
                <a:ea typeface="楷体" panose="02010609060101010101" pitchFamily="49" charset="-122"/>
                <a:cs typeface="Times New Roman" panose="02020603050405020304" pitchFamily="18" charset="0"/>
              </a:rPr>
              <a:t>CC</a:t>
            </a:r>
            <a:r>
              <a:rPr lang="en-US" altLang="zh-CN" sz="2000">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a:latin typeface="Times New Roman" panose="02020603050405020304" pitchFamily="18" charset="0"/>
                <a:ea typeface="楷体" panose="02010609060101010101" pitchFamily="49" charset="-122"/>
                <a:cs typeface="Times New Roman" panose="02020603050405020304" pitchFamily="18" charset="0"/>
              </a:rPr>
              <a:t>处？</a:t>
            </a:r>
          </a:p>
        </p:txBody>
      </p:sp>
      <p:sp>
        <p:nvSpPr>
          <p:cNvPr id="120836" name="Rectangle 9"/>
          <p:cNvSpPr>
            <a:spLocks noChangeArrowheads="1"/>
          </p:cNvSpPr>
          <p:nvPr/>
        </p:nvSpPr>
        <p:spPr bwMode="auto">
          <a:xfrm>
            <a:off x="3167063" y="5271865"/>
            <a:ext cx="19796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kumimoji="1" lang="en-US" altLang="zh-CN" sz="1800">
                <a:solidFill>
                  <a:srgbClr val="FF0000"/>
                </a:solidFill>
                <a:latin typeface="黑体" panose="02010609060101010101" pitchFamily="49" charset="-122"/>
                <a:ea typeface="黑体" panose="02010609060101010101" pitchFamily="49" charset="-122"/>
              </a:rPr>
              <a:t>741</a:t>
            </a:r>
            <a:r>
              <a:rPr kumimoji="1" lang="zh-CN" altLang="en-US" sz="1800">
                <a:solidFill>
                  <a:srgbClr val="FF0000"/>
                </a:solidFill>
                <a:latin typeface="黑体" panose="02010609060101010101" pitchFamily="49" charset="-122"/>
                <a:ea typeface="黑体" panose="02010609060101010101" pitchFamily="49" charset="-122"/>
              </a:rPr>
              <a:t>简化电路</a:t>
            </a:r>
          </a:p>
        </p:txBody>
      </p:sp>
      <p:graphicFrame>
        <p:nvGraphicFramePr>
          <p:cNvPr id="5" name="Object 10"/>
          <p:cNvGraphicFramePr>
            <a:graphicFrameLocks noChangeAspect="1"/>
          </p:cNvGraphicFramePr>
          <p:nvPr>
            <p:extLst>
              <p:ext uri="{D42A27DB-BD31-4B8C-83A1-F6EECF244321}">
                <p14:modId xmlns:p14="http://schemas.microsoft.com/office/powerpoint/2010/main" val="3285402986"/>
              </p:ext>
            </p:extLst>
          </p:nvPr>
        </p:nvGraphicFramePr>
        <p:xfrm>
          <a:off x="7078663" y="3447827"/>
          <a:ext cx="1741487" cy="809625"/>
        </p:xfrm>
        <a:graphic>
          <a:graphicData uri="http://schemas.openxmlformats.org/presentationml/2006/ole">
            <mc:AlternateContent xmlns:mc="http://schemas.openxmlformats.org/markup-compatibility/2006">
              <mc:Choice xmlns:v="urn:schemas-microsoft-com:vml" Requires="v">
                <p:oleObj spid="_x0000_s422489" name="公式" r:id="rId5" imgW="837836" imgH="406224" progId="Equation.3">
                  <p:embed/>
                </p:oleObj>
              </mc:Choice>
              <mc:Fallback>
                <p:oleObj name="公式" r:id="rId5" imgW="837836" imgH="406224" progId="Equation.3">
                  <p:embed/>
                  <p:pic>
                    <p:nvPicPr>
                      <p:cNvPr id="0" name="Picture 2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8663" y="3447827"/>
                        <a:ext cx="1741487"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7.5.6  </a:t>
            </a:r>
            <a:r>
              <a:rPr lang="zh-CN" altLang="en-US" sz="3200" dirty="0" smtClean="0">
                <a:solidFill>
                  <a:srgbClr val="0000CC"/>
                </a:solidFill>
                <a:latin typeface="Times New Roman" panose="02020603050405020304" pitchFamily="18" charset="0"/>
              </a:rPr>
              <a:t>运</a:t>
            </a:r>
            <a:r>
              <a:rPr lang="zh-CN" altLang="en-US" sz="3200" dirty="0">
                <a:solidFill>
                  <a:srgbClr val="0000CC"/>
                </a:solidFill>
                <a:latin typeface="Times New Roman" panose="02020603050405020304" pitchFamily="18" charset="0"/>
              </a:rPr>
              <a:t>放在单电源下工作</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trips(downRigh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503238" y="779810"/>
            <a:ext cx="51482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a:solidFill>
                  <a:srgbClr val="CC0000"/>
                </a:solidFill>
                <a:latin typeface="Times New Roman" panose="02020603050405020304" pitchFamily="18" charset="0"/>
              </a:rPr>
              <a:t>1. </a:t>
            </a:r>
            <a:r>
              <a:rPr lang="zh-CN" altLang="en-US" sz="2600">
                <a:solidFill>
                  <a:srgbClr val="CC0000"/>
                </a:solidFill>
                <a:latin typeface="Times New Roman" panose="02020603050405020304" pitchFamily="18" charset="0"/>
              </a:rPr>
              <a:t>镜像电流源</a:t>
            </a:r>
          </a:p>
        </p:txBody>
      </p:sp>
      <p:sp>
        <p:nvSpPr>
          <p:cNvPr id="14339" name="Rectangle 3"/>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7.1.2  BJT</a:t>
            </a:r>
            <a:r>
              <a:rPr lang="zh-CN" altLang="en-US" sz="3200">
                <a:solidFill>
                  <a:srgbClr val="0000CC"/>
                </a:solidFill>
                <a:latin typeface="Times New Roman" panose="02020603050405020304" pitchFamily="18" charset="0"/>
              </a:rPr>
              <a:t>电流源</a:t>
            </a:r>
          </a:p>
        </p:txBody>
      </p:sp>
      <p:graphicFrame>
        <p:nvGraphicFramePr>
          <p:cNvPr id="14341" name="Object 5"/>
          <p:cNvGraphicFramePr>
            <a:graphicFrameLocks noChangeAspect="1"/>
          </p:cNvGraphicFramePr>
          <p:nvPr>
            <p:extLst>
              <p:ext uri="{D42A27DB-BD31-4B8C-83A1-F6EECF244321}">
                <p14:modId xmlns:p14="http://schemas.microsoft.com/office/powerpoint/2010/main" val="752517033"/>
              </p:ext>
            </p:extLst>
          </p:nvPr>
        </p:nvGraphicFramePr>
        <p:xfrm>
          <a:off x="5219700" y="864021"/>
          <a:ext cx="3468688" cy="3487738"/>
        </p:xfrm>
        <a:graphic>
          <a:graphicData uri="http://schemas.openxmlformats.org/presentationml/2006/ole">
            <mc:AlternateContent xmlns:mc="http://schemas.openxmlformats.org/markup-compatibility/2006">
              <mc:Choice xmlns:v="urn:schemas-microsoft-com:vml" Requires="v">
                <p:oleObj spid="_x0000_s583727" name="图片" r:id="rId3" imgW="1734747" imgH="1742331" progId="Word.Picture.8">
                  <p:embed/>
                </p:oleObj>
              </mc:Choice>
              <mc:Fallback>
                <p:oleObj name="图片" r:id="rId3" imgW="1734747" imgH="1742331" progId="Word.Picture.8">
                  <p:embed/>
                  <p:pic>
                    <p:nvPicPr>
                      <p:cNvPr id="0" name="Picture 9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864021"/>
                        <a:ext cx="3468688" cy="348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7494" name="Object 6"/>
          <p:cNvGraphicFramePr>
            <a:graphicFrameLocks noChangeAspect="1"/>
          </p:cNvGraphicFramePr>
          <p:nvPr>
            <p:extLst>
              <p:ext uri="{D42A27DB-BD31-4B8C-83A1-F6EECF244321}">
                <p14:modId xmlns:p14="http://schemas.microsoft.com/office/powerpoint/2010/main" val="684822250"/>
              </p:ext>
            </p:extLst>
          </p:nvPr>
        </p:nvGraphicFramePr>
        <p:xfrm>
          <a:off x="755650" y="2170534"/>
          <a:ext cx="1423988" cy="446087"/>
        </p:xfrm>
        <a:graphic>
          <a:graphicData uri="http://schemas.openxmlformats.org/presentationml/2006/ole">
            <mc:AlternateContent xmlns:mc="http://schemas.openxmlformats.org/markup-compatibility/2006">
              <mc:Choice xmlns:v="urn:schemas-microsoft-com:vml" Requires="v">
                <p:oleObj spid="_x0000_s583728" name="公式" r:id="rId5" imgW="647419" imgH="203112" progId="Equation.3">
                  <p:embed/>
                </p:oleObj>
              </mc:Choice>
              <mc:Fallback>
                <p:oleObj name="公式" r:id="rId5" imgW="647419" imgH="203112" progId="Equation.3">
                  <p:embed/>
                  <p:pic>
                    <p:nvPicPr>
                      <p:cNvPr id="0" name="Picture 9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2170534"/>
                        <a:ext cx="1423988"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7495" name="Object 7"/>
          <p:cNvGraphicFramePr>
            <a:graphicFrameLocks noChangeAspect="1"/>
          </p:cNvGraphicFramePr>
          <p:nvPr>
            <p:extLst>
              <p:ext uri="{D42A27DB-BD31-4B8C-83A1-F6EECF244321}">
                <p14:modId xmlns:p14="http://schemas.microsoft.com/office/powerpoint/2010/main" val="3488755587"/>
              </p:ext>
            </p:extLst>
          </p:nvPr>
        </p:nvGraphicFramePr>
        <p:xfrm>
          <a:off x="2563813" y="2830934"/>
          <a:ext cx="863600" cy="431800"/>
        </p:xfrm>
        <a:graphic>
          <a:graphicData uri="http://schemas.openxmlformats.org/presentationml/2006/ole">
            <mc:AlternateContent xmlns:mc="http://schemas.openxmlformats.org/markup-compatibility/2006">
              <mc:Choice xmlns:v="urn:schemas-microsoft-com:vml" Requires="v">
                <p:oleObj spid="_x0000_s583729" name="公式" r:id="rId7" imgW="431613" imgH="215806" progId="Equation.3">
                  <p:embed/>
                </p:oleObj>
              </mc:Choice>
              <mc:Fallback>
                <p:oleObj name="公式" r:id="rId7" imgW="431613" imgH="215806" progId="Equation.3">
                  <p:embed/>
                  <p:pic>
                    <p:nvPicPr>
                      <p:cNvPr id="0" name="Picture 99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3813" y="2830934"/>
                        <a:ext cx="863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7496" name="Object 8"/>
          <p:cNvGraphicFramePr>
            <a:graphicFrameLocks noChangeAspect="1"/>
          </p:cNvGraphicFramePr>
          <p:nvPr>
            <p:extLst>
              <p:ext uri="{D42A27DB-BD31-4B8C-83A1-F6EECF244321}">
                <p14:modId xmlns:p14="http://schemas.microsoft.com/office/powerpoint/2010/main" val="1159985773"/>
              </p:ext>
            </p:extLst>
          </p:nvPr>
        </p:nvGraphicFramePr>
        <p:xfrm>
          <a:off x="2706688" y="2170534"/>
          <a:ext cx="1173162" cy="446087"/>
        </p:xfrm>
        <a:graphic>
          <a:graphicData uri="http://schemas.openxmlformats.org/presentationml/2006/ole">
            <mc:AlternateContent xmlns:mc="http://schemas.openxmlformats.org/markup-compatibility/2006">
              <mc:Choice xmlns:v="urn:schemas-microsoft-com:vml" Requires="v">
                <p:oleObj spid="_x0000_s583730" name="公式" r:id="rId9" imgW="533169" imgH="203112" progId="Equation.3">
                  <p:embed/>
                </p:oleObj>
              </mc:Choice>
              <mc:Fallback>
                <p:oleObj name="公式" r:id="rId9" imgW="533169" imgH="203112" progId="Equation.3">
                  <p:embed/>
                  <p:pic>
                    <p:nvPicPr>
                      <p:cNvPr id="0" name="Picture 99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6688" y="2170534"/>
                        <a:ext cx="1173162"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7497" name="Object 9"/>
          <p:cNvGraphicFramePr>
            <a:graphicFrameLocks noChangeAspect="1"/>
          </p:cNvGraphicFramePr>
          <p:nvPr>
            <p:extLst>
              <p:ext uri="{D42A27DB-BD31-4B8C-83A1-F6EECF244321}">
                <p14:modId xmlns:p14="http://schemas.microsoft.com/office/powerpoint/2010/main" val="3577823402"/>
              </p:ext>
            </p:extLst>
          </p:nvPr>
        </p:nvGraphicFramePr>
        <p:xfrm>
          <a:off x="762000" y="2818234"/>
          <a:ext cx="1801813" cy="457200"/>
        </p:xfrm>
        <a:graphic>
          <a:graphicData uri="http://schemas.openxmlformats.org/presentationml/2006/ole">
            <mc:AlternateContent xmlns:mc="http://schemas.openxmlformats.org/markup-compatibility/2006">
              <mc:Choice xmlns:v="urn:schemas-microsoft-com:vml" Requires="v">
                <p:oleObj spid="_x0000_s583731" name="公式" r:id="rId11" imgW="901309" imgH="228501" progId="Equation.3">
                  <p:embed/>
                </p:oleObj>
              </mc:Choice>
              <mc:Fallback>
                <p:oleObj name="公式" r:id="rId11" imgW="901309" imgH="228501" progId="Equation.3">
                  <p:embed/>
                  <p:pic>
                    <p:nvPicPr>
                      <p:cNvPr id="0" name="Picture 99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0" y="2818234"/>
                        <a:ext cx="18018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7498" name="Rectangle 10"/>
          <p:cNvSpPr>
            <a:spLocks noChangeArrowheads="1"/>
          </p:cNvSpPr>
          <p:nvPr/>
        </p:nvSpPr>
        <p:spPr bwMode="auto">
          <a:xfrm>
            <a:off x="755650" y="4481934"/>
            <a:ext cx="65532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40000"/>
              </a:lnSpc>
              <a:buFont typeface="Wingdings" panose="05000000000000000000" pitchFamily="2" charset="2"/>
              <a:buNone/>
            </a:pPr>
            <a:r>
              <a:rPr lang="en-US" altLang="zh-CN" sz="2400" i="1">
                <a:solidFill>
                  <a:srgbClr val="000000"/>
                </a:solidFill>
                <a:latin typeface="Times New Roman" panose="02020603050405020304" pitchFamily="18" charset="0"/>
              </a:rPr>
              <a:t>I</a:t>
            </a:r>
            <a:r>
              <a:rPr lang="en-US" altLang="zh-CN" sz="2400" baseline="-25000">
                <a:solidFill>
                  <a:srgbClr val="000000"/>
                </a:solidFill>
                <a:latin typeface="Times New Roman" panose="02020603050405020304" pitchFamily="18" charset="0"/>
              </a:rPr>
              <a:t>O</a:t>
            </a:r>
            <a:r>
              <a:rPr lang="zh-CN" altLang="en-US" sz="2400">
                <a:solidFill>
                  <a:srgbClr val="000000"/>
                </a:solidFill>
                <a:latin typeface="Times New Roman" panose="02020603050405020304" pitchFamily="18" charset="0"/>
              </a:rPr>
              <a:t>在一定范围内与负载无关。</a:t>
            </a:r>
          </a:p>
        </p:txBody>
      </p:sp>
      <p:sp>
        <p:nvSpPr>
          <p:cNvPr id="14347" name="Rectangle 11"/>
          <p:cNvSpPr>
            <a:spLocks noChangeArrowheads="1"/>
          </p:cNvSpPr>
          <p:nvPr/>
        </p:nvSpPr>
        <p:spPr bwMode="auto">
          <a:xfrm>
            <a:off x="762000" y="1465684"/>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en-US" altLang="zh-CN" sz="2400">
                <a:latin typeface="Times New Roman" panose="02020603050405020304" pitchFamily="18" charset="0"/>
              </a:rPr>
              <a:t>T</a:t>
            </a:r>
            <a:r>
              <a:rPr kumimoji="1" lang="en-US" altLang="zh-CN" sz="2400" baseline="-300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T</a:t>
            </a:r>
            <a:r>
              <a:rPr kumimoji="1" lang="en-US" altLang="zh-CN" sz="2400" baseline="-30000">
                <a:latin typeface="Times New Roman" panose="02020603050405020304" pitchFamily="18" charset="0"/>
              </a:rPr>
              <a:t>2</a:t>
            </a:r>
            <a:r>
              <a:rPr kumimoji="1" lang="zh-CN" altLang="en-US" sz="2400">
                <a:latin typeface="Times New Roman" panose="02020603050405020304" pitchFamily="18" charset="0"/>
              </a:rPr>
              <a:t>的参数全同 </a:t>
            </a:r>
          </a:p>
        </p:txBody>
      </p:sp>
      <p:graphicFrame>
        <p:nvGraphicFramePr>
          <p:cNvPr id="1087500" name="Object 12"/>
          <p:cNvGraphicFramePr>
            <a:graphicFrameLocks noChangeAspect="1"/>
          </p:cNvGraphicFramePr>
          <p:nvPr>
            <p:extLst>
              <p:ext uri="{D42A27DB-BD31-4B8C-83A1-F6EECF244321}">
                <p14:modId xmlns:p14="http://schemas.microsoft.com/office/powerpoint/2010/main" val="2612686685"/>
              </p:ext>
            </p:extLst>
          </p:nvPr>
        </p:nvGraphicFramePr>
        <p:xfrm>
          <a:off x="1174750" y="3540546"/>
          <a:ext cx="2665413" cy="811213"/>
        </p:xfrm>
        <a:graphic>
          <a:graphicData uri="http://schemas.openxmlformats.org/presentationml/2006/ole">
            <mc:AlternateContent xmlns:mc="http://schemas.openxmlformats.org/markup-compatibility/2006">
              <mc:Choice xmlns:v="urn:schemas-microsoft-com:vml" Requires="v">
                <p:oleObj spid="_x0000_s583732" name="公式" r:id="rId13" imgW="1332921" imgH="406224" progId="Equation.3">
                  <p:embed/>
                </p:oleObj>
              </mc:Choice>
              <mc:Fallback>
                <p:oleObj name="公式" r:id="rId13" imgW="1332921" imgH="406224" progId="Equation.3">
                  <p:embed/>
                  <p:pic>
                    <p:nvPicPr>
                      <p:cNvPr id="0" name="Picture 99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74750" y="3540546"/>
                        <a:ext cx="2665413"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7501" name="Object 13"/>
          <p:cNvGraphicFramePr>
            <a:graphicFrameLocks noChangeAspect="1"/>
          </p:cNvGraphicFramePr>
          <p:nvPr>
            <p:extLst>
              <p:ext uri="{D42A27DB-BD31-4B8C-83A1-F6EECF244321}">
                <p14:modId xmlns:p14="http://schemas.microsoft.com/office/powerpoint/2010/main" val="3309496272"/>
              </p:ext>
            </p:extLst>
          </p:nvPr>
        </p:nvGraphicFramePr>
        <p:xfrm>
          <a:off x="3810000" y="3540546"/>
          <a:ext cx="1547813" cy="811213"/>
        </p:xfrm>
        <a:graphic>
          <a:graphicData uri="http://schemas.openxmlformats.org/presentationml/2006/ole">
            <mc:AlternateContent xmlns:mc="http://schemas.openxmlformats.org/markup-compatibility/2006">
              <mc:Choice xmlns:v="urn:schemas-microsoft-com:vml" Requires="v">
                <p:oleObj spid="_x0000_s583733" name="公式" r:id="rId15" imgW="774364" imgH="406224" progId="Equation.3">
                  <p:embed/>
                </p:oleObj>
              </mc:Choice>
              <mc:Fallback>
                <p:oleObj name="公式" r:id="rId15" imgW="774364" imgH="406224" progId="Equation.3">
                  <p:embed/>
                  <p:pic>
                    <p:nvPicPr>
                      <p:cNvPr id="0" name="Picture 99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00" y="3540546"/>
                        <a:ext cx="1547813"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087494"/>
                                        </p:tgtEl>
                                        <p:attrNameLst>
                                          <p:attrName>style.visibility</p:attrName>
                                        </p:attrNameLst>
                                      </p:cBhvr>
                                      <p:to>
                                        <p:strVal val="visible"/>
                                      </p:to>
                                    </p:set>
                                    <p:animEffect transition="in" filter="strips(downRight)">
                                      <p:cBhvr>
                                        <p:cTn id="7" dur="500"/>
                                        <p:tgtEl>
                                          <p:spTgt spid="10874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087496"/>
                                        </p:tgtEl>
                                        <p:attrNameLst>
                                          <p:attrName>style.visibility</p:attrName>
                                        </p:attrNameLst>
                                      </p:cBhvr>
                                      <p:to>
                                        <p:strVal val="visible"/>
                                      </p:to>
                                    </p:set>
                                    <p:animEffect transition="in" filter="strips(downRight)">
                                      <p:cBhvr>
                                        <p:cTn id="12" dur="500"/>
                                        <p:tgtEl>
                                          <p:spTgt spid="10874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087497"/>
                                        </p:tgtEl>
                                        <p:attrNameLst>
                                          <p:attrName>style.visibility</p:attrName>
                                        </p:attrNameLst>
                                      </p:cBhvr>
                                      <p:to>
                                        <p:strVal val="visible"/>
                                      </p:to>
                                    </p:set>
                                    <p:animEffect transition="in" filter="strips(downRight)">
                                      <p:cBhvr>
                                        <p:cTn id="17" dur="500"/>
                                        <p:tgtEl>
                                          <p:spTgt spid="10874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087495"/>
                                        </p:tgtEl>
                                        <p:attrNameLst>
                                          <p:attrName>style.visibility</p:attrName>
                                        </p:attrNameLst>
                                      </p:cBhvr>
                                      <p:to>
                                        <p:strVal val="visible"/>
                                      </p:to>
                                    </p:set>
                                    <p:animEffect transition="in" filter="strips(downRight)">
                                      <p:cBhvr>
                                        <p:cTn id="22" dur="500"/>
                                        <p:tgtEl>
                                          <p:spTgt spid="10874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087500"/>
                                        </p:tgtEl>
                                        <p:attrNameLst>
                                          <p:attrName>style.visibility</p:attrName>
                                        </p:attrNameLst>
                                      </p:cBhvr>
                                      <p:to>
                                        <p:strVal val="visible"/>
                                      </p:to>
                                    </p:set>
                                    <p:animEffect transition="in" filter="strips(downRight)">
                                      <p:cBhvr>
                                        <p:cTn id="27" dur="500"/>
                                        <p:tgtEl>
                                          <p:spTgt spid="10875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1087501"/>
                                        </p:tgtEl>
                                        <p:attrNameLst>
                                          <p:attrName>style.visibility</p:attrName>
                                        </p:attrNameLst>
                                      </p:cBhvr>
                                      <p:to>
                                        <p:strVal val="visible"/>
                                      </p:to>
                                    </p:set>
                                    <p:animEffect transition="in" filter="strips(downRight)">
                                      <p:cBhvr>
                                        <p:cTn id="32" dur="500"/>
                                        <p:tgtEl>
                                          <p:spTgt spid="10875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87498"/>
                                        </p:tgtEl>
                                        <p:attrNameLst>
                                          <p:attrName>style.visibility</p:attrName>
                                        </p:attrNameLst>
                                      </p:cBhvr>
                                      <p:to>
                                        <p:strVal val="visible"/>
                                      </p:to>
                                    </p:set>
                                    <p:anim calcmode="lin" valueType="num">
                                      <p:cBhvr additive="base">
                                        <p:cTn id="37" dur="500" fill="hold"/>
                                        <p:tgtEl>
                                          <p:spTgt spid="1087498"/>
                                        </p:tgtEl>
                                        <p:attrNameLst>
                                          <p:attrName>ppt_x</p:attrName>
                                        </p:attrNameLst>
                                      </p:cBhvr>
                                      <p:tavLst>
                                        <p:tav tm="0">
                                          <p:val>
                                            <p:strVal val="0-#ppt_w/2"/>
                                          </p:val>
                                        </p:tav>
                                        <p:tav tm="100000">
                                          <p:val>
                                            <p:strVal val="#ppt_x"/>
                                          </p:val>
                                        </p:tav>
                                      </p:tavLst>
                                    </p:anim>
                                    <p:anim calcmode="lin" valueType="num">
                                      <p:cBhvr additive="base">
                                        <p:cTn id="38" dur="500" fill="hold"/>
                                        <p:tgtEl>
                                          <p:spTgt spid="10874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7498"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3969603435"/>
              </p:ext>
            </p:extLst>
          </p:nvPr>
        </p:nvGraphicFramePr>
        <p:xfrm>
          <a:off x="827584" y="1841848"/>
          <a:ext cx="3232739" cy="2402600"/>
        </p:xfrm>
        <a:graphic>
          <a:graphicData uri="http://schemas.openxmlformats.org/presentationml/2006/ole">
            <mc:AlternateContent xmlns:mc="http://schemas.openxmlformats.org/markup-compatibility/2006">
              <mc:Choice xmlns:v="urn:schemas-microsoft-com:vml" Requires="v">
                <p:oleObj spid="_x0000_s423514" name="Picture" r:id="rId3" imgW="1795966" imgH="1334778" progId="Word.Picture.8">
                  <p:embed/>
                </p:oleObj>
              </mc:Choice>
              <mc:Fallback>
                <p:oleObj name="Picture" r:id="rId3" imgW="1795966" imgH="1334778" progId="Word.Picture.8">
                  <p:embed/>
                  <p:pic>
                    <p:nvPicPr>
                      <p:cNvPr id="0" name="Object 5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841848"/>
                        <a:ext cx="3232739" cy="240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2"/>
          <p:cNvGraphicFramePr>
            <a:graphicFrameLocks noChangeAspect="1"/>
          </p:cNvGraphicFramePr>
          <p:nvPr>
            <p:extLst>
              <p:ext uri="{D42A27DB-BD31-4B8C-83A1-F6EECF244321}">
                <p14:modId xmlns:p14="http://schemas.microsoft.com/office/powerpoint/2010/main" val="3478404005"/>
              </p:ext>
            </p:extLst>
          </p:nvPr>
        </p:nvGraphicFramePr>
        <p:xfrm>
          <a:off x="4051300" y="1841848"/>
          <a:ext cx="4714875" cy="2400300"/>
        </p:xfrm>
        <a:graphic>
          <a:graphicData uri="http://schemas.openxmlformats.org/presentationml/2006/ole">
            <mc:AlternateContent xmlns:mc="http://schemas.openxmlformats.org/markup-compatibility/2006">
              <mc:Choice xmlns:v="urn:schemas-microsoft-com:vml" Requires="v">
                <p:oleObj spid="_x0000_s423515" name="图片" r:id="rId5" imgW="2621580" imgH="1332752" progId="Word.Picture.8">
                  <p:embed/>
                </p:oleObj>
              </mc:Choice>
              <mc:Fallback>
                <p:oleObj name="图片" r:id="rId5" imgW="2621580" imgH="1332752" progId="Word.Picture.8">
                  <p:embed/>
                  <p:pic>
                    <p:nvPicPr>
                      <p:cNvPr id="0" name="Picture 2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1300" y="1841848"/>
                        <a:ext cx="4714875" cy="240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a:spLocks noChangeArrowheads="1"/>
          </p:cNvSpPr>
          <p:nvPr/>
        </p:nvSpPr>
        <p:spPr bwMode="auto">
          <a:xfrm>
            <a:off x="1366838" y="4731062"/>
            <a:ext cx="7021512"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zh-CN" altLang="en-US" sz="2400">
                <a:ea typeface="楷体" panose="02010609060101010101" pitchFamily="49" charset="-122"/>
                <a:cs typeface="Times New Roman" panose="02020603050405020304" pitchFamily="18" charset="0"/>
              </a:rPr>
              <a:t>接入</a:t>
            </a:r>
            <a:r>
              <a:rPr kumimoji="1" lang="en-US" altLang="zh-CN" sz="2400" i="1">
                <a:ea typeface="楷体" panose="02010609060101010101" pitchFamily="49" charset="-122"/>
                <a:cs typeface="Times New Roman" panose="02020603050405020304" pitchFamily="18" charset="0"/>
              </a:rPr>
              <a:t>C</a:t>
            </a:r>
            <a:r>
              <a:rPr kumimoji="1" lang="en-US" altLang="zh-CN" sz="2400" baseline="-30000">
                <a:ea typeface="楷体" panose="02010609060101010101" pitchFamily="49" charset="-122"/>
                <a:cs typeface="Times New Roman" panose="02020603050405020304" pitchFamily="18" charset="0"/>
              </a:rPr>
              <a:t>1</a:t>
            </a:r>
            <a:r>
              <a:rPr kumimoji="1" lang="zh-CN" altLang="en-US" sz="2400">
                <a:ea typeface="楷体" panose="02010609060101010101" pitchFamily="49" charset="-122"/>
                <a:cs typeface="Times New Roman" panose="02020603050405020304" pitchFamily="18" charset="0"/>
              </a:rPr>
              <a:t>和</a:t>
            </a:r>
            <a:r>
              <a:rPr kumimoji="1" lang="en-US" altLang="zh-CN" sz="2400" i="1">
                <a:ea typeface="楷体" panose="02010609060101010101" pitchFamily="49" charset="-122"/>
                <a:cs typeface="Times New Roman" panose="02020603050405020304" pitchFamily="18" charset="0"/>
              </a:rPr>
              <a:t>C</a:t>
            </a:r>
            <a:r>
              <a:rPr kumimoji="1" lang="en-US" altLang="zh-CN" sz="2400" baseline="-30000">
                <a:ea typeface="楷体" panose="02010609060101010101" pitchFamily="49" charset="-122"/>
                <a:cs typeface="Times New Roman" panose="02020603050405020304" pitchFamily="18" charset="0"/>
              </a:rPr>
              <a:t>2</a:t>
            </a:r>
            <a:r>
              <a:rPr kumimoji="1" lang="zh-CN" altLang="en-US" sz="2400">
                <a:ea typeface="楷体" panose="02010609060101010101" pitchFamily="49" charset="-122"/>
                <a:cs typeface="Times New Roman" panose="02020603050405020304" pitchFamily="18" charset="0"/>
              </a:rPr>
              <a:t>避免信号源和负载影响静态工作点</a:t>
            </a:r>
          </a:p>
        </p:txBody>
      </p:sp>
      <p:sp>
        <p:nvSpPr>
          <p:cNvPr id="7" name="Rectangle 7"/>
          <p:cNvSpPr>
            <a:spLocks noChangeArrowheads="1"/>
          </p:cNvSpPr>
          <p:nvPr/>
        </p:nvSpPr>
        <p:spPr bwMode="auto">
          <a:xfrm>
            <a:off x="827088" y="126876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dirty="0">
                <a:latin typeface="楷体" panose="02010609060101010101" pitchFamily="49" charset="-122"/>
                <a:ea typeface="楷体" panose="02010609060101010101" pitchFamily="49" charset="-122"/>
              </a:rPr>
              <a:t>设置输出静态电压</a:t>
            </a:r>
          </a:p>
        </p:txBody>
      </p:sp>
      <p:sp>
        <p:nvSpPr>
          <p:cNvPr id="8" name="Rectangle 8"/>
          <p:cNvSpPr>
            <a:spLocks noChangeArrowheads="1"/>
          </p:cNvSpPr>
          <p:nvPr/>
        </p:nvSpPr>
        <p:spPr bwMode="auto">
          <a:xfrm>
            <a:off x="4554538" y="1268760"/>
            <a:ext cx="383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dirty="0">
                <a:ea typeface="楷体" panose="02010609060101010101" pitchFamily="49" charset="-122"/>
                <a:cs typeface="Times New Roman" panose="02020603050405020304" pitchFamily="18" charset="0"/>
              </a:rPr>
              <a:t>阻容耦合反相放大电路</a:t>
            </a:r>
          </a:p>
        </p:txBody>
      </p:sp>
      <p:sp>
        <p:nvSpPr>
          <p:cNvPr id="9" name="矩形 8"/>
          <p:cNvSpPr>
            <a:spLocks noChangeArrowheads="1"/>
          </p:cNvSpPr>
          <p:nvPr/>
        </p:nvSpPr>
        <p:spPr bwMode="auto">
          <a:xfrm>
            <a:off x="5940425" y="4029423"/>
            <a:ext cx="238283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en-US" altLang="zh-CN" sz="1800" i="1">
                <a:solidFill>
                  <a:srgbClr val="CC0000"/>
                </a:solidFill>
                <a:latin typeface="Book Antiqua" panose="02040602050305030304" pitchFamily="18" charset="0"/>
              </a:rPr>
              <a:t>v</a:t>
            </a:r>
            <a:r>
              <a:rPr lang="en-US" altLang="zh-CN" sz="1800" baseline="-25000">
                <a:solidFill>
                  <a:srgbClr val="CC0000"/>
                </a:solidFill>
              </a:rPr>
              <a:t>i</a:t>
            </a:r>
            <a:r>
              <a:rPr lang="en-US" altLang="zh-CN" sz="1800">
                <a:solidFill>
                  <a:srgbClr val="CC0000"/>
                </a:solidFill>
              </a:rPr>
              <a:t> </a:t>
            </a:r>
            <a:r>
              <a:rPr lang="zh-CN" altLang="en-US" sz="1800">
                <a:solidFill>
                  <a:srgbClr val="CC0000"/>
                </a:solidFill>
              </a:rPr>
              <a:t>是正负对称的信号</a:t>
            </a:r>
            <a:endParaRPr lang="zh-CN" altLang="en-US" sz="1800" b="0">
              <a:solidFill>
                <a:srgbClr val="CC0000"/>
              </a:solidFill>
              <a:latin typeface="Arial Rounded MT Bold" panose="020F0704030504030204" pitchFamily="34" charset="0"/>
            </a:endParaRPr>
          </a:p>
        </p:txBody>
      </p:sp>
      <p:sp>
        <p:nvSpPr>
          <p:cNvPr id="10"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7.5.6  </a:t>
            </a:r>
            <a:r>
              <a:rPr lang="zh-CN" altLang="en-US" sz="3200" dirty="0" smtClean="0">
                <a:solidFill>
                  <a:srgbClr val="0000CC"/>
                </a:solidFill>
                <a:latin typeface="Times New Roman" panose="02020603050405020304" pitchFamily="18" charset="0"/>
              </a:rPr>
              <a:t>运</a:t>
            </a:r>
            <a:r>
              <a:rPr lang="zh-CN" altLang="en-US" sz="3200" dirty="0">
                <a:solidFill>
                  <a:srgbClr val="0000CC"/>
                </a:solidFill>
                <a:latin typeface="Times New Roman" panose="02020603050405020304" pitchFamily="18" charset="0"/>
              </a:rPr>
              <a:t>放在单电源下工作</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Righ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对象 12"/>
          <p:cNvGraphicFramePr>
            <a:graphicFrameLocks noChangeAspect="1"/>
          </p:cNvGraphicFramePr>
          <p:nvPr>
            <p:extLst>
              <p:ext uri="{D42A27DB-BD31-4B8C-83A1-F6EECF244321}">
                <p14:modId xmlns:p14="http://schemas.microsoft.com/office/powerpoint/2010/main" val="4144301631"/>
              </p:ext>
            </p:extLst>
          </p:nvPr>
        </p:nvGraphicFramePr>
        <p:xfrm>
          <a:off x="835205" y="3474672"/>
          <a:ext cx="3232739" cy="2402600"/>
        </p:xfrm>
        <a:graphic>
          <a:graphicData uri="http://schemas.openxmlformats.org/presentationml/2006/ole">
            <mc:AlternateContent xmlns:mc="http://schemas.openxmlformats.org/markup-compatibility/2006">
              <mc:Choice xmlns:v="urn:schemas-microsoft-com:vml" Requires="v">
                <p:oleObj spid="_x0000_s424835" name="Picture" r:id="rId3" imgW="1795966" imgH="1334778" progId="Word.Picture.8">
                  <p:embed/>
                </p:oleObj>
              </mc:Choice>
              <mc:Fallback>
                <p:oleObj name="Picture" r:id="rId3" imgW="1795966" imgH="1334778"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205" y="3474672"/>
                        <a:ext cx="3232739" cy="240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8"/>
          <p:cNvGraphicFramePr>
            <a:graphicFrameLocks noChangeAspect="1"/>
          </p:cNvGraphicFramePr>
          <p:nvPr>
            <p:extLst>
              <p:ext uri="{D42A27DB-BD31-4B8C-83A1-F6EECF244321}">
                <p14:modId xmlns:p14="http://schemas.microsoft.com/office/powerpoint/2010/main" val="1380222306"/>
              </p:ext>
            </p:extLst>
          </p:nvPr>
        </p:nvGraphicFramePr>
        <p:xfrm>
          <a:off x="433388" y="908720"/>
          <a:ext cx="3873500" cy="2247900"/>
        </p:xfrm>
        <a:graphic>
          <a:graphicData uri="http://schemas.openxmlformats.org/presentationml/2006/ole">
            <mc:AlternateContent xmlns:mc="http://schemas.openxmlformats.org/markup-compatibility/2006">
              <mc:Choice xmlns:v="urn:schemas-microsoft-com:vml" Requires="v">
                <p:oleObj spid="_x0000_s424836" name="Picture" r:id="rId5" imgW="2153852" imgH="1248566" progId="Word.Picture.8">
                  <p:embed/>
                </p:oleObj>
              </mc:Choice>
              <mc:Fallback>
                <p:oleObj name="Picture" r:id="rId5" imgW="2153852" imgH="1248566" progId="Word.Picture.8">
                  <p:embed/>
                  <p:pic>
                    <p:nvPicPr>
                      <p:cNvPr id="0" name="Picture 4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388" y="908720"/>
                        <a:ext cx="3873500" cy="224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11"/>
          <p:cNvSpPr>
            <a:spLocks noChangeArrowheads="1"/>
          </p:cNvSpPr>
          <p:nvPr/>
        </p:nvSpPr>
        <p:spPr bwMode="auto">
          <a:xfrm>
            <a:off x="1869167" y="5821414"/>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dirty="0">
                <a:solidFill>
                  <a:srgbClr val="FF0000"/>
                </a:solidFill>
                <a:ea typeface="黑体" panose="02010609060101010101" pitchFamily="49" charset="-122"/>
              </a:rPr>
              <a:t>直流通路</a:t>
            </a:r>
          </a:p>
        </p:txBody>
      </p:sp>
      <p:sp>
        <p:nvSpPr>
          <p:cNvPr id="7" name="Rectangle 12"/>
          <p:cNvSpPr>
            <a:spLocks noChangeArrowheads="1"/>
          </p:cNvSpPr>
          <p:nvPr/>
        </p:nvSpPr>
        <p:spPr bwMode="auto">
          <a:xfrm>
            <a:off x="2052638" y="2896270"/>
            <a:ext cx="1104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FF0000"/>
                </a:solidFill>
                <a:ea typeface="黑体" panose="02010609060101010101" pitchFamily="49" charset="-122"/>
              </a:rPr>
              <a:t>交流通路</a:t>
            </a:r>
          </a:p>
        </p:txBody>
      </p:sp>
      <p:sp>
        <p:nvSpPr>
          <p:cNvPr id="8" name="Rectangle 13"/>
          <p:cNvSpPr>
            <a:spLocks noChangeArrowheads="1"/>
          </p:cNvSpPr>
          <p:nvPr/>
        </p:nvSpPr>
        <p:spPr bwMode="auto">
          <a:xfrm>
            <a:off x="2843808" y="3690941"/>
            <a:ext cx="2087563" cy="458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zh-CN" altLang="en-US" sz="2000" dirty="0">
                <a:solidFill>
                  <a:srgbClr val="000000"/>
                </a:solidFill>
                <a:latin typeface="楷体" panose="02010609060101010101" pitchFamily="49" charset="-122"/>
                <a:ea typeface="楷体" panose="02010609060101010101" pitchFamily="49" charset="-122"/>
                <a:sym typeface="Symbol" panose="05050102010706020507" pitchFamily="18" charset="2"/>
              </a:rPr>
              <a:t>对</a:t>
            </a:r>
            <a:r>
              <a:rPr kumimoji="1" lang="zh-CN" altLang="en-US" sz="2000" dirty="0">
                <a:solidFill>
                  <a:srgbClr val="000000"/>
                </a:solidFill>
              </a:rPr>
              <a:t> </a:t>
            </a:r>
            <a:r>
              <a:rPr kumimoji="1" lang="en-US" altLang="zh-CN" sz="2000" i="1" dirty="0" err="1" smtClean="0">
                <a:solidFill>
                  <a:srgbClr val="000000"/>
                </a:solidFill>
                <a:latin typeface="Book Antiqua" panose="02040602050305030304" pitchFamily="18" charset="0"/>
              </a:rPr>
              <a:t>v</a:t>
            </a:r>
            <a:r>
              <a:rPr kumimoji="1" lang="en-US" altLang="zh-CN" sz="2000" baseline="-30000" dirty="0" err="1" smtClean="0">
                <a:solidFill>
                  <a:srgbClr val="000000"/>
                </a:solidFill>
              </a:rPr>
              <a:t>P</a:t>
            </a:r>
            <a:r>
              <a:rPr kumimoji="1" lang="zh-CN" altLang="en-US" sz="2000" dirty="0" smtClean="0">
                <a:solidFill>
                  <a:srgbClr val="000000"/>
                </a:solidFill>
                <a:latin typeface="楷体" panose="02010609060101010101" pitchFamily="49" charset="-122"/>
                <a:ea typeface="楷体" panose="02010609060101010101" pitchFamily="49" charset="-122"/>
              </a:rPr>
              <a:t>是</a:t>
            </a:r>
            <a:r>
              <a:rPr kumimoji="1" lang="zh-CN" altLang="en-US" sz="2000" dirty="0">
                <a:solidFill>
                  <a:srgbClr val="000000"/>
                </a:solidFill>
                <a:latin typeface="楷体" panose="02010609060101010101" pitchFamily="49" charset="-122"/>
                <a:ea typeface="楷体" panose="02010609060101010101" pitchFamily="49" charset="-122"/>
              </a:rPr>
              <a:t>电压跟随</a:t>
            </a:r>
          </a:p>
        </p:txBody>
      </p:sp>
      <p:sp>
        <p:nvSpPr>
          <p:cNvPr id="11"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7.5.6  </a:t>
            </a:r>
            <a:r>
              <a:rPr lang="zh-CN" altLang="en-US" sz="3200" dirty="0" smtClean="0">
                <a:solidFill>
                  <a:srgbClr val="0000CC"/>
                </a:solidFill>
                <a:latin typeface="Times New Roman" panose="02020603050405020304" pitchFamily="18" charset="0"/>
              </a:rPr>
              <a:t>运</a:t>
            </a:r>
            <a:r>
              <a:rPr lang="zh-CN" altLang="en-US" sz="3200" dirty="0">
                <a:solidFill>
                  <a:srgbClr val="0000CC"/>
                </a:solidFill>
                <a:latin typeface="Times New Roman" panose="02020603050405020304" pitchFamily="18" charset="0"/>
              </a:rPr>
              <a:t>放在单电源下工作</a:t>
            </a:r>
          </a:p>
        </p:txBody>
      </p:sp>
      <p:graphicFrame>
        <p:nvGraphicFramePr>
          <p:cNvPr id="10" name="Object 2"/>
          <p:cNvGraphicFramePr>
            <a:graphicFrameLocks noChangeAspect="1"/>
          </p:cNvGraphicFramePr>
          <p:nvPr>
            <p:extLst>
              <p:ext uri="{D42A27DB-BD31-4B8C-83A1-F6EECF244321}">
                <p14:modId xmlns:p14="http://schemas.microsoft.com/office/powerpoint/2010/main" val="1497556611"/>
              </p:ext>
            </p:extLst>
          </p:nvPr>
        </p:nvGraphicFramePr>
        <p:xfrm>
          <a:off x="4051300" y="1841848"/>
          <a:ext cx="4714875" cy="2400300"/>
        </p:xfrm>
        <a:graphic>
          <a:graphicData uri="http://schemas.openxmlformats.org/presentationml/2006/ole">
            <mc:AlternateContent xmlns:mc="http://schemas.openxmlformats.org/markup-compatibility/2006">
              <mc:Choice xmlns:v="urn:schemas-microsoft-com:vml" Requires="v">
                <p:oleObj spid="_x0000_s424837" name="图片" r:id="rId7" imgW="2621580" imgH="1332752" progId="Word.Picture.8">
                  <p:embed/>
                </p:oleObj>
              </mc:Choice>
              <mc:Fallback>
                <p:oleObj name="图片" r:id="rId7" imgW="2621580" imgH="1332752"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1300" y="1841848"/>
                        <a:ext cx="4714875" cy="240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8"/>
          <p:cNvSpPr>
            <a:spLocks noChangeArrowheads="1"/>
          </p:cNvSpPr>
          <p:nvPr/>
        </p:nvSpPr>
        <p:spPr bwMode="auto">
          <a:xfrm>
            <a:off x="4554538" y="1268760"/>
            <a:ext cx="383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dirty="0">
                <a:ea typeface="楷体" panose="02010609060101010101" pitchFamily="49" charset="-122"/>
                <a:cs typeface="Times New Roman" panose="02020603050405020304" pitchFamily="18" charset="0"/>
              </a:rPr>
              <a:t>阻容耦合反相放大电路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Righ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对象 12"/>
          <p:cNvGraphicFramePr>
            <a:graphicFrameLocks noChangeAspect="1"/>
          </p:cNvGraphicFramePr>
          <p:nvPr>
            <p:extLst>
              <p:ext uri="{D42A27DB-BD31-4B8C-83A1-F6EECF244321}">
                <p14:modId xmlns:p14="http://schemas.microsoft.com/office/powerpoint/2010/main" val="1685677067"/>
              </p:ext>
            </p:extLst>
          </p:nvPr>
        </p:nvGraphicFramePr>
        <p:xfrm>
          <a:off x="576263" y="1265908"/>
          <a:ext cx="4539742" cy="2402600"/>
        </p:xfrm>
        <a:graphic>
          <a:graphicData uri="http://schemas.openxmlformats.org/presentationml/2006/ole">
            <mc:AlternateContent xmlns:mc="http://schemas.openxmlformats.org/markup-compatibility/2006">
              <mc:Choice xmlns:v="urn:schemas-microsoft-com:vml" Requires="v">
                <p:oleObj spid="_x0000_s577716" name="Picture" r:id="rId3" imgW="2522079" imgH="1334778" progId="Word.Picture.8">
                  <p:embed/>
                </p:oleObj>
              </mc:Choice>
              <mc:Fallback>
                <p:oleObj name="Picture" r:id="rId3" imgW="2522079" imgH="1334778" progId="Word.Picture.8">
                  <p:embed/>
                  <p:pic>
                    <p:nvPicPr>
                      <p:cNvPr id="0" name="Object 11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3" y="1265908"/>
                        <a:ext cx="4539742" cy="240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621125540"/>
              </p:ext>
            </p:extLst>
          </p:nvPr>
        </p:nvGraphicFramePr>
        <p:xfrm>
          <a:off x="5557722" y="810376"/>
          <a:ext cx="2974718" cy="2402600"/>
        </p:xfrm>
        <a:graphic>
          <a:graphicData uri="http://schemas.openxmlformats.org/presentationml/2006/ole">
            <mc:AlternateContent xmlns:mc="http://schemas.openxmlformats.org/markup-compatibility/2006">
              <mc:Choice xmlns:v="urn:schemas-microsoft-com:vml" Requires="v">
                <p:oleObj spid="_x0000_s577717" name="Picture" r:id="rId5" imgW="1652621" imgH="1334778" progId="Word.Picture.8">
                  <p:embed/>
                </p:oleObj>
              </mc:Choice>
              <mc:Fallback>
                <p:oleObj name="Picture" r:id="rId5" imgW="1652621" imgH="1334778" progId="Word.Picture.8">
                  <p:embed/>
                  <p:pic>
                    <p:nvPicPr>
                      <p:cNvPr id="0" name="Object 11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7722" y="810376"/>
                        <a:ext cx="2974718" cy="240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908" name="Rectangle 3"/>
          <p:cNvSpPr>
            <a:spLocks noChangeArrowheads="1"/>
          </p:cNvSpPr>
          <p:nvPr/>
        </p:nvSpPr>
        <p:spPr bwMode="auto">
          <a:xfrm>
            <a:off x="468313" y="908720"/>
            <a:ext cx="38877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dirty="0">
                <a:latin typeface="楷体" panose="02010609060101010101" pitchFamily="49" charset="-122"/>
                <a:ea typeface="楷体" panose="02010609060101010101" pitchFamily="49" charset="-122"/>
              </a:rPr>
              <a:t>交流同相放大电路</a:t>
            </a:r>
          </a:p>
        </p:txBody>
      </p:sp>
      <p:graphicFrame>
        <p:nvGraphicFramePr>
          <p:cNvPr id="6" name="Object 7"/>
          <p:cNvGraphicFramePr>
            <a:graphicFrameLocks noChangeAspect="1"/>
          </p:cNvGraphicFramePr>
          <p:nvPr>
            <p:extLst>
              <p:ext uri="{D42A27DB-BD31-4B8C-83A1-F6EECF244321}">
                <p14:modId xmlns:p14="http://schemas.microsoft.com/office/powerpoint/2010/main" val="2910619899"/>
              </p:ext>
            </p:extLst>
          </p:nvPr>
        </p:nvGraphicFramePr>
        <p:xfrm>
          <a:off x="5030788" y="3628554"/>
          <a:ext cx="3616325" cy="2108200"/>
        </p:xfrm>
        <a:graphic>
          <a:graphicData uri="http://schemas.openxmlformats.org/presentationml/2006/ole">
            <mc:AlternateContent xmlns:mc="http://schemas.openxmlformats.org/markup-compatibility/2006">
              <mc:Choice xmlns:v="urn:schemas-microsoft-com:vml" Requires="v">
                <p:oleObj spid="_x0000_s577718" name="图片" r:id="rId7" imgW="2011500" imgH="1170792" progId="Word.Picture.8">
                  <p:embed/>
                </p:oleObj>
              </mc:Choice>
              <mc:Fallback>
                <p:oleObj name="图片" r:id="rId7" imgW="2011500" imgH="1170792" progId="Word.Picture.8">
                  <p:embed/>
                  <p:pic>
                    <p:nvPicPr>
                      <p:cNvPr id="0" name="Picture 5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30788" y="3628554"/>
                        <a:ext cx="3616325" cy="210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9"/>
          <p:cNvSpPr>
            <a:spLocks noChangeArrowheads="1"/>
          </p:cNvSpPr>
          <p:nvPr/>
        </p:nvSpPr>
        <p:spPr bwMode="auto">
          <a:xfrm>
            <a:off x="6551613" y="2950691"/>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dirty="0">
                <a:solidFill>
                  <a:srgbClr val="FF0000"/>
                </a:solidFill>
                <a:ea typeface="黑体" panose="02010609060101010101" pitchFamily="49" charset="-122"/>
              </a:rPr>
              <a:t>直流通路</a:t>
            </a:r>
          </a:p>
        </p:txBody>
      </p:sp>
      <p:sp>
        <p:nvSpPr>
          <p:cNvPr id="9" name="Rectangle 10"/>
          <p:cNvSpPr>
            <a:spLocks noChangeArrowheads="1"/>
          </p:cNvSpPr>
          <p:nvPr/>
        </p:nvSpPr>
        <p:spPr bwMode="auto">
          <a:xfrm>
            <a:off x="6551613" y="5736754"/>
            <a:ext cx="1104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FF0000"/>
                </a:solidFill>
                <a:ea typeface="黑体" panose="02010609060101010101" pitchFamily="49" charset="-122"/>
              </a:rPr>
              <a:t>交流通路</a:t>
            </a:r>
          </a:p>
        </p:txBody>
      </p:sp>
      <p:sp>
        <p:nvSpPr>
          <p:cNvPr id="10" name="Rectangle 11"/>
          <p:cNvSpPr>
            <a:spLocks noChangeArrowheads="1"/>
          </p:cNvSpPr>
          <p:nvPr/>
        </p:nvSpPr>
        <p:spPr bwMode="auto">
          <a:xfrm>
            <a:off x="4422141" y="5112153"/>
            <a:ext cx="119126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zh-CN" altLang="en-US" sz="24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输入电阻有限</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 </a:t>
            </a:r>
          </a:p>
        </p:txBody>
      </p:sp>
      <p:grpSp>
        <p:nvGrpSpPr>
          <p:cNvPr id="11" name="Group 12"/>
          <p:cNvGrpSpPr>
            <a:grpSpLocks/>
          </p:cNvGrpSpPr>
          <p:nvPr/>
        </p:nvGrpSpPr>
        <p:grpSpPr bwMode="auto">
          <a:xfrm>
            <a:off x="5580063" y="5058891"/>
            <a:ext cx="539750" cy="865188"/>
            <a:chOff x="3288" y="3294"/>
            <a:chExt cx="340" cy="545"/>
          </a:xfrm>
        </p:grpSpPr>
        <p:sp>
          <p:nvSpPr>
            <p:cNvPr id="123919" name="Line 13"/>
            <p:cNvSpPr>
              <a:spLocks noChangeShapeType="1"/>
            </p:cNvSpPr>
            <p:nvPr/>
          </p:nvSpPr>
          <p:spPr bwMode="auto">
            <a:xfrm>
              <a:off x="3309" y="3294"/>
              <a:ext cx="226" cy="0"/>
            </a:xfrm>
            <a:prstGeom prst="line">
              <a:avLst/>
            </a:prstGeom>
            <a:noFill/>
            <a:ln w="22225">
              <a:solidFill>
                <a:srgbClr val="FF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20" name="Line 14"/>
            <p:cNvSpPr>
              <a:spLocks noChangeShapeType="1"/>
            </p:cNvSpPr>
            <p:nvPr/>
          </p:nvSpPr>
          <p:spPr bwMode="auto">
            <a:xfrm>
              <a:off x="3309" y="3294"/>
              <a:ext cx="0" cy="423"/>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21" name="Rectangle 15"/>
            <p:cNvSpPr>
              <a:spLocks noChangeArrowheads="1"/>
            </p:cNvSpPr>
            <p:nvPr/>
          </p:nvSpPr>
          <p:spPr bwMode="auto">
            <a:xfrm>
              <a:off x="3288" y="3531"/>
              <a:ext cx="34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en-US" altLang="zh-CN" sz="2000" i="1">
                  <a:solidFill>
                    <a:srgbClr val="000000"/>
                  </a:solidFill>
                </a:rPr>
                <a:t>R</a:t>
              </a:r>
              <a:r>
                <a:rPr kumimoji="1" lang="en-US" altLang="zh-CN" sz="2000" baseline="-30000">
                  <a:solidFill>
                    <a:srgbClr val="000000"/>
                  </a:solidFill>
                </a:rPr>
                <a:t>i</a:t>
              </a:r>
              <a:endParaRPr kumimoji="1" lang="en-US" altLang="zh-CN" sz="2000"/>
            </a:p>
          </p:txBody>
        </p:sp>
      </p:grpSp>
      <p:sp>
        <p:nvSpPr>
          <p:cNvPr id="123916" name="矩形 14"/>
          <p:cNvSpPr>
            <a:spLocks noChangeArrowheads="1"/>
          </p:cNvSpPr>
          <p:nvPr/>
        </p:nvSpPr>
        <p:spPr bwMode="auto">
          <a:xfrm>
            <a:off x="741363" y="3667795"/>
            <a:ext cx="23844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en-US" altLang="zh-CN" sz="1800" i="1">
                <a:solidFill>
                  <a:srgbClr val="CC0000"/>
                </a:solidFill>
                <a:latin typeface="Book Antiqua" panose="02040602050305030304" pitchFamily="18" charset="0"/>
              </a:rPr>
              <a:t>v</a:t>
            </a:r>
            <a:r>
              <a:rPr lang="en-US" altLang="zh-CN" sz="1800" baseline="-25000">
                <a:solidFill>
                  <a:srgbClr val="CC0000"/>
                </a:solidFill>
              </a:rPr>
              <a:t>i</a:t>
            </a:r>
            <a:r>
              <a:rPr lang="en-US" altLang="zh-CN" sz="1800">
                <a:solidFill>
                  <a:srgbClr val="CC0000"/>
                </a:solidFill>
              </a:rPr>
              <a:t> </a:t>
            </a:r>
            <a:r>
              <a:rPr lang="zh-CN" altLang="en-US" sz="1800">
                <a:solidFill>
                  <a:srgbClr val="CC0000"/>
                </a:solidFill>
              </a:rPr>
              <a:t>是正负对称的信号</a:t>
            </a:r>
            <a:endParaRPr lang="zh-CN" altLang="en-US" sz="1800" b="0">
              <a:solidFill>
                <a:srgbClr val="CC0000"/>
              </a:solidFill>
              <a:latin typeface="Arial Rounded MT Bold" panose="020F0704030504030204" pitchFamily="34" charset="0"/>
            </a:endParaRPr>
          </a:p>
        </p:txBody>
      </p:sp>
      <p:sp>
        <p:nvSpPr>
          <p:cNvPr id="16" name="Rectangle 8"/>
          <p:cNvSpPr>
            <a:spLocks noChangeArrowheads="1"/>
          </p:cNvSpPr>
          <p:nvPr/>
        </p:nvSpPr>
        <p:spPr bwMode="auto">
          <a:xfrm>
            <a:off x="1013080" y="4162564"/>
            <a:ext cx="3384550"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zh-CN" altLang="en-US" sz="2400" dirty="0">
                <a:latin typeface="楷体" panose="02010609060101010101" pitchFamily="49" charset="-122"/>
                <a:ea typeface="楷体" panose="02010609060101010101" pitchFamily="49" charset="-122"/>
              </a:rPr>
              <a:t>交流电压增益为</a:t>
            </a:r>
          </a:p>
        </p:txBody>
      </p:sp>
      <p:graphicFrame>
        <p:nvGraphicFramePr>
          <p:cNvPr id="17" name="Object 9"/>
          <p:cNvGraphicFramePr>
            <a:graphicFrameLocks noChangeAspect="1"/>
          </p:cNvGraphicFramePr>
          <p:nvPr>
            <p:extLst>
              <p:ext uri="{D42A27DB-BD31-4B8C-83A1-F6EECF244321}">
                <p14:modId xmlns:p14="http://schemas.microsoft.com/office/powerpoint/2010/main" val="349049477"/>
              </p:ext>
            </p:extLst>
          </p:nvPr>
        </p:nvGraphicFramePr>
        <p:xfrm>
          <a:off x="2355851" y="4726666"/>
          <a:ext cx="1403350" cy="892175"/>
        </p:xfrm>
        <a:graphic>
          <a:graphicData uri="http://schemas.openxmlformats.org/presentationml/2006/ole">
            <mc:AlternateContent xmlns:mc="http://schemas.openxmlformats.org/markup-compatibility/2006">
              <mc:Choice xmlns:v="urn:schemas-microsoft-com:vml" Requires="v">
                <p:oleObj spid="_x0000_s577719" name="公式" r:id="rId9" imgW="710891" imgH="444307" progId="Equation.3">
                  <p:embed/>
                </p:oleObj>
              </mc:Choice>
              <mc:Fallback>
                <p:oleObj name="公式" r:id="rId9" imgW="710891" imgH="444307" progId="Equation.3">
                  <p:embed/>
                  <p:pic>
                    <p:nvPicPr>
                      <p:cNvPr id="0" name="Picture 5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5851" y="4726666"/>
                        <a:ext cx="1403350"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7.5.6  </a:t>
            </a:r>
            <a:r>
              <a:rPr lang="zh-CN" altLang="en-US" sz="3200" dirty="0" smtClean="0">
                <a:solidFill>
                  <a:srgbClr val="0000CC"/>
                </a:solidFill>
                <a:latin typeface="Times New Roman" panose="02020603050405020304" pitchFamily="18" charset="0"/>
              </a:rPr>
              <a:t>运</a:t>
            </a:r>
            <a:r>
              <a:rPr lang="zh-CN" altLang="en-US" sz="3200" dirty="0">
                <a:solidFill>
                  <a:srgbClr val="0000CC"/>
                </a:solidFill>
                <a:latin typeface="Times New Roman" panose="02020603050405020304" pitchFamily="18" charset="0"/>
              </a:rPr>
              <a:t>放在单电源下工作</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trips(downRight)">
                                      <p:cBhvr>
                                        <p:cTn id="23" dur="500"/>
                                        <p:tgtEl>
                                          <p:spTgt spid="16"/>
                                        </p:tgtEl>
                                      </p:cBhvr>
                                    </p:animEffect>
                                  </p:childTnLst>
                                </p:cTn>
                              </p:par>
                            </p:childTnLst>
                          </p:cTn>
                        </p:par>
                        <p:par>
                          <p:cTn id="24" fill="hold">
                            <p:stCondLst>
                              <p:cond delay="500"/>
                            </p:stCondLst>
                            <p:childTnLst>
                              <p:par>
                                <p:cTn id="25" presetID="18" presetClass="entr" presetSubtype="6"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strips(downRigh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trips(upRigh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strips(downRight)">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6"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2739251266"/>
              </p:ext>
            </p:extLst>
          </p:nvPr>
        </p:nvGraphicFramePr>
        <p:xfrm>
          <a:off x="4916488" y="980728"/>
          <a:ext cx="3913718" cy="1831716"/>
        </p:xfrm>
        <a:graphic>
          <a:graphicData uri="http://schemas.openxmlformats.org/presentationml/2006/ole">
            <mc:AlternateContent xmlns:mc="http://schemas.openxmlformats.org/markup-compatibility/2006">
              <mc:Choice xmlns:v="urn:schemas-microsoft-com:vml" Requires="v">
                <p:oleObj spid="_x0000_s578738" name="Picture" r:id="rId3" imgW="2302187" imgH="1077480" progId="Word.Picture.8">
                  <p:embed/>
                </p:oleObj>
              </mc:Choice>
              <mc:Fallback>
                <p:oleObj name="Picture" r:id="rId3" imgW="2302187" imgH="1077480" progId="Word.Picture.8">
                  <p:embed/>
                  <p:pic>
                    <p:nvPicPr>
                      <p:cNvPr id="0" name="Object 11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6488" y="980728"/>
                        <a:ext cx="3913718" cy="18317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32" name="Rectangle 3"/>
          <p:cNvSpPr>
            <a:spLocks noChangeArrowheads="1"/>
          </p:cNvSpPr>
          <p:nvPr/>
        </p:nvSpPr>
        <p:spPr bwMode="auto">
          <a:xfrm>
            <a:off x="468313" y="908720"/>
            <a:ext cx="43640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dirty="0">
                <a:latin typeface="楷体" panose="02010609060101010101" pitchFamily="49" charset="-122"/>
                <a:ea typeface="楷体" panose="02010609060101010101" pitchFamily="49" charset="-122"/>
              </a:rPr>
              <a:t>高输入阻抗交流同相放大电路</a:t>
            </a:r>
          </a:p>
        </p:txBody>
      </p:sp>
      <p:graphicFrame>
        <p:nvGraphicFramePr>
          <p:cNvPr id="124933" name="Object 5"/>
          <p:cNvGraphicFramePr>
            <a:graphicFrameLocks noChangeAspect="1"/>
          </p:cNvGraphicFramePr>
          <p:nvPr>
            <p:extLst>
              <p:ext uri="{D42A27DB-BD31-4B8C-83A1-F6EECF244321}">
                <p14:modId xmlns:p14="http://schemas.microsoft.com/office/powerpoint/2010/main" val="2595373119"/>
              </p:ext>
            </p:extLst>
          </p:nvPr>
        </p:nvGraphicFramePr>
        <p:xfrm>
          <a:off x="539750" y="1481808"/>
          <a:ext cx="4292600" cy="2184400"/>
        </p:xfrm>
        <a:graphic>
          <a:graphicData uri="http://schemas.openxmlformats.org/presentationml/2006/ole">
            <mc:AlternateContent xmlns:mc="http://schemas.openxmlformats.org/markup-compatibility/2006">
              <mc:Choice xmlns:v="urn:schemas-microsoft-com:vml" Requires="v">
                <p:oleObj spid="_x0000_s578739" name="图片" r:id="rId5" imgW="2526086" imgH="1285244" progId="Word.Picture.8">
                  <p:embed/>
                </p:oleObj>
              </mc:Choice>
              <mc:Fallback>
                <p:oleObj name="图片" r:id="rId5" imgW="2526086" imgH="1285244" progId="Word.Picture.8">
                  <p:embed/>
                  <p:pic>
                    <p:nvPicPr>
                      <p:cNvPr id="0" name="Picture 5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1481808"/>
                        <a:ext cx="4292600" cy="218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9"/>
          <p:cNvGraphicFramePr>
            <a:graphicFrameLocks noChangeAspect="1"/>
          </p:cNvGraphicFramePr>
          <p:nvPr>
            <p:extLst>
              <p:ext uri="{D42A27DB-BD31-4B8C-83A1-F6EECF244321}">
                <p14:modId xmlns:p14="http://schemas.microsoft.com/office/powerpoint/2010/main" val="242284302"/>
              </p:ext>
            </p:extLst>
          </p:nvPr>
        </p:nvGraphicFramePr>
        <p:xfrm>
          <a:off x="4848225" y="3429000"/>
          <a:ext cx="3792538" cy="1920875"/>
        </p:xfrm>
        <a:graphic>
          <a:graphicData uri="http://schemas.openxmlformats.org/presentationml/2006/ole">
            <mc:AlternateContent xmlns:mc="http://schemas.openxmlformats.org/markup-compatibility/2006">
              <mc:Choice xmlns:v="urn:schemas-microsoft-com:vml" Requires="v">
                <p:oleObj spid="_x0000_s578740" name="图片" r:id="rId7" imgW="2106633" imgH="1066058" progId="Word.Picture.8">
                  <p:embed/>
                </p:oleObj>
              </mc:Choice>
              <mc:Fallback>
                <p:oleObj name="图片" r:id="rId7" imgW="2106633" imgH="1066058" progId="Word.Picture.8">
                  <p:embed/>
                  <p:pic>
                    <p:nvPicPr>
                      <p:cNvPr id="0" name="Picture 5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8225" y="3429000"/>
                        <a:ext cx="3792538" cy="192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10"/>
          <p:cNvSpPr>
            <a:spLocks noChangeArrowheads="1"/>
          </p:cNvSpPr>
          <p:nvPr/>
        </p:nvSpPr>
        <p:spPr bwMode="auto">
          <a:xfrm>
            <a:off x="6551613" y="2855566"/>
            <a:ext cx="1104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FF0000"/>
                </a:solidFill>
                <a:ea typeface="黑体" panose="02010609060101010101" pitchFamily="49" charset="-122"/>
              </a:rPr>
              <a:t>直流通路</a:t>
            </a:r>
          </a:p>
        </p:txBody>
      </p:sp>
      <p:sp>
        <p:nvSpPr>
          <p:cNvPr id="9" name="Rectangle 11"/>
          <p:cNvSpPr>
            <a:spLocks noChangeArrowheads="1"/>
          </p:cNvSpPr>
          <p:nvPr/>
        </p:nvSpPr>
        <p:spPr bwMode="auto">
          <a:xfrm>
            <a:off x="6551613" y="5222875"/>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FF0000"/>
                </a:solidFill>
                <a:ea typeface="黑体" panose="02010609060101010101" pitchFamily="49" charset="-122"/>
              </a:rPr>
              <a:t>交流通路</a:t>
            </a:r>
          </a:p>
        </p:txBody>
      </p:sp>
      <p:grpSp>
        <p:nvGrpSpPr>
          <p:cNvPr id="10" name="Group 12"/>
          <p:cNvGrpSpPr>
            <a:grpSpLocks/>
          </p:cNvGrpSpPr>
          <p:nvPr/>
        </p:nvGrpSpPr>
        <p:grpSpPr bwMode="auto">
          <a:xfrm>
            <a:off x="5400685" y="4846636"/>
            <a:ext cx="539751" cy="1015999"/>
            <a:chOff x="3197" y="3294"/>
            <a:chExt cx="340" cy="640"/>
          </a:xfrm>
        </p:grpSpPr>
        <p:sp>
          <p:nvSpPr>
            <p:cNvPr id="124943" name="Line 13"/>
            <p:cNvSpPr>
              <a:spLocks noChangeShapeType="1"/>
            </p:cNvSpPr>
            <p:nvPr/>
          </p:nvSpPr>
          <p:spPr bwMode="auto">
            <a:xfrm>
              <a:off x="3309" y="3294"/>
              <a:ext cx="226" cy="0"/>
            </a:xfrm>
            <a:prstGeom prst="line">
              <a:avLst/>
            </a:prstGeom>
            <a:noFill/>
            <a:ln w="22225">
              <a:solidFill>
                <a:srgbClr val="FF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44" name="Line 14"/>
            <p:cNvSpPr>
              <a:spLocks noChangeShapeType="1"/>
            </p:cNvSpPr>
            <p:nvPr/>
          </p:nvSpPr>
          <p:spPr bwMode="auto">
            <a:xfrm>
              <a:off x="3309" y="3294"/>
              <a:ext cx="0" cy="423"/>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45" name="Rectangle 15"/>
            <p:cNvSpPr>
              <a:spLocks noChangeArrowheads="1"/>
            </p:cNvSpPr>
            <p:nvPr/>
          </p:nvSpPr>
          <p:spPr bwMode="auto">
            <a:xfrm>
              <a:off x="3197" y="3626"/>
              <a:ext cx="34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en-US" altLang="zh-CN" sz="2000" i="1" dirty="0" err="1">
                  <a:solidFill>
                    <a:srgbClr val="000000"/>
                  </a:solidFill>
                </a:rPr>
                <a:t>R</a:t>
              </a:r>
              <a:r>
                <a:rPr kumimoji="1" lang="en-US" altLang="zh-CN" sz="2000" baseline="-30000" dirty="0" err="1">
                  <a:solidFill>
                    <a:srgbClr val="000000"/>
                  </a:solidFill>
                </a:rPr>
                <a:t>i</a:t>
              </a:r>
              <a:endParaRPr kumimoji="1" lang="en-US" altLang="zh-CN" sz="2000" dirty="0"/>
            </a:p>
          </p:txBody>
        </p:sp>
      </p:grpSp>
      <p:sp>
        <p:nvSpPr>
          <p:cNvPr id="14" name="Rectangle 16"/>
          <p:cNvSpPr>
            <a:spLocks noChangeArrowheads="1"/>
          </p:cNvSpPr>
          <p:nvPr/>
        </p:nvSpPr>
        <p:spPr bwMode="auto">
          <a:xfrm>
            <a:off x="758540" y="3895266"/>
            <a:ext cx="39714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kumimoji="1" lang="en-US" altLang="zh-CN" sz="2400" i="1" dirty="0" err="1">
                <a:solidFill>
                  <a:srgbClr val="000000"/>
                </a:solidFill>
                <a:latin typeface="Book Antiqua" panose="02040602050305030304" pitchFamily="18" charset="0"/>
                <a:cs typeface="Times New Roman" panose="02020603050405020304" pitchFamily="18" charset="0"/>
              </a:rPr>
              <a:t>v</a:t>
            </a:r>
            <a:r>
              <a:rPr kumimoji="1" lang="en-US" altLang="zh-CN" sz="2400" baseline="-30000" dirty="0" err="1">
                <a:solidFill>
                  <a:srgbClr val="000000"/>
                </a:solidFill>
                <a:cs typeface="Times New Roman" panose="02020603050405020304" pitchFamily="18" charset="0"/>
              </a:rPr>
              <a:t>n</a:t>
            </a:r>
            <a:r>
              <a:rPr kumimoji="1" lang="en-US" altLang="zh-CN" sz="2400" baseline="-30000" dirty="0">
                <a:solidFill>
                  <a:srgbClr val="000000"/>
                </a:solidFill>
                <a:cs typeface="Times New Roman" panose="02020603050405020304" pitchFamily="18" charset="0"/>
              </a:rPr>
              <a:t> </a:t>
            </a:r>
            <a:r>
              <a:rPr kumimoji="1" lang="en-US" altLang="zh-CN" sz="2400" dirty="0">
                <a:solidFill>
                  <a:srgbClr val="000000"/>
                </a:solidFill>
                <a:cs typeface="Times New Roman" panose="02020603050405020304" pitchFamily="18" charset="0"/>
                <a:sym typeface="Symbol" panose="05050102010706020507" pitchFamily="18" charset="2"/>
              </a:rPr>
              <a:t></a:t>
            </a:r>
            <a:r>
              <a:rPr kumimoji="1" lang="en-US" altLang="zh-CN" sz="2400" dirty="0">
                <a:solidFill>
                  <a:srgbClr val="000000"/>
                </a:solidFill>
                <a:cs typeface="Times New Roman" panose="02020603050405020304" pitchFamily="18" charset="0"/>
              </a:rPr>
              <a:t> </a:t>
            </a:r>
            <a:r>
              <a:rPr kumimoji="1" lang="en-US" altLang="zh-CN" sz="2400" i="1" dirty="0" err="1" smtClean="0">
                <a:solidFill>
                  <a:srgbClr val="000000"/>
                </a:solidFill>
                <a:latin typeface="Book Antiqua" panose="02040602050305030304" pitchFamily="18" charset="0"/>
                <a:cs typeface="Times New Roman" panose="02020603050405020304" pitchFamily="18" charset="0"/>
              </a:rPr>
              <a:t>v</a:t>
            </a:r>
            <a:r>
              <a:rPr kumimoji="1" lang="en-US" altLang="zh-CN" sz="2400" baseline="-30000" dirty="0" err="1" smtClean="0">
                <a:solidFill>
                  <a:srgbClr val="000000"/>
                </a:solidFill>
                <a:cs typeface="Times New Roman" panose="02020603050405020304" pitchFamily="18" charset="0"/>
              </a:rPr>
              <a:t>p</a:t>
            </a:r>
            <a:r>
              <a:rPr kumimoji="1" lang="zh-CN" altLang="en-US" sz="2400" dirty="0" smtClean="0">
                <a:solidFill>
                  <a:srgbClr val="000000"/>
                </a:solidFill>
                <a:latin typeface="楷体" panose="02010609060101010101" pitchFamily="49" charset="-122"/>
                <a:ea typeface="楷体" panose="02010609060101010101" pitchFamily="49" charset="-122"/>
                <a:cs typeface="Times New Roman" panose="02020603050405020304" pitchFamily="18" charset="0"/>
              </a:rPr>
              <a:t>，输入端电流极小</a:t>
            </a:r>
            <a:endParaRPr kumimoji="1" lang="zh-CN" altLang="en-US" sz="24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16" name="Rectangle 8"/>
          <p:cNvSpPr>
            <a:spLocks noChangeArrowheads="1"/>
          </p:cNvSpPr>
          <p:nvPr/>
        </p:nvSpPr>
        <p:spPr bwMode="auto">
          <a:xfrm>
            <a:off x="758540" y="5175377"/>
            <a:ext cx="2772345"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zh-CN" altLang="en-US" sz="2400" dirty="0">
                <a:latin typeface="楷体" panose="02010609060101010101" pitchFamily="49" charset="-122"/>
                <a:ea typeface="楷体" panose="02010609060101010101" pitchFamily="49" charset="-122"/>
              </a:rPr>
              <a:t>交流电压增益为</a:t>
            </a:r>
          </a:p>
        </p:txBody>
      </p:sp>
      <p:graphicFrame>
        <p:nvGraphicFramePr>
          <p:cNvPr id="17" name="Object 9"/>
          <p:cNvGraphicFramePr>
            <a:graphicFrameLocks noChangeAspect="1"/>
          </p:cNvGraphicFramePr>
          <p:nvPr>
            <p:extLst>
              <p:ext uri="{D42A27DB-BD31-4B8C-83A1-F6EECF244321}">
                <p14:modId xmlns:p14="http://schemas.microsoft.com/office/powerpoint/2010/main" val="3237242584"/>
              </p:ext>
            </p:extLst>
          </p:nvPr>
        </p:nvGraphicFramePr>
        <p:xfrm>
          <a:off x="3106738" y="5057775"/>
          <a:ext cx="1528762" cy="892175"/>
        </p:xfrm>
        <a:graphic>
          <a:graphicData uri="http://schemas.openxmlformats.org/presentationml/2006/ole">
            <mc:AlternateContent xmlns:mc="http://schemas.openxmlformats.org/markup-compatibility/2006">
              <mc:Choice xmlns:v="urn:schemas-microsoft-com:vml" Requires="v">
                <p:oleObj spid="_x0000_s578741" name="Equation" r:id="rId9" imgW="774360" imgH="444240" progId="Equation.DSMT4">
                  <p:embed/>
                </p:oleObj>
              </mc:Choice>
              <mc:Fallback>
                <p:oleObj name="Equation" r:id="rId9" imgW="774360" imgH="444240" progId="Equation.DSMT4">
                  <p:embed/>
                  <p:pic>
                    <p:nvPicPr>
                      <p:cNvPr id="0" name="Picture 569"/>
                      <p:cNvPicPr>
                        <a:picLocks noChangeAspect="1" noChangeArrowheads="1"/>
                      </p:cNvPicPr>
                      <p:nvPr/>
                    </p:nvPicPr>
                    <p:blipFill>
                      <a:blip r:embed="rId10"/>
                      <a:srcRect/>
                      <a:stretch>
                        <a:fillRect/>
                      </a:stretch>
                    </p:blipFill>
                    <p:spPr bwMode="auto">
                      <a:xfrm>
                        <a:off x="3106738" y="5057775"/>
                        <a:ext cx="1528762"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7.5.6  </a:t>
            </a:r>
            <a:r>
              <a:rPr lang="zh-CN" altLang="en-US" sz="3200" dirty="0" smtClean="0">
                <a:solidFill>
                  <a:srgbClr val="0000CC"/>
                </a:solidFill>
                <a:latin typeface="Times New Roman" panose="02020603050405020304" pitchFamily="18" charset="0"/>
              </a:rPr>
              <a:t>运</a:t>
            </a:r>
            <a:r>
              <a:rPr lang="zh-CN" altLang="en-US" sz="3200" dirty="0">
                <a:solidFill>
                  <a:srgbClr val="0000CC"/>
                </a:solidFill>
                <a:latin typeface="Times New Roman" panose="02020603050405020304" pitchFamily="18" charset="0"/>
              </a:rPr>
              <a:t>放在单电源下工作</a:t>
            </a:r>
          </a:p>
        </p:txBody>
      </p:sp>
      <p:sp>
        <p:nvSpPr>
          <p:cNvPr id="20" name="Rectangle 16"/>
          <p:cNvSpPr>
            <a:spLocks noChangeArrowheads="1"/>
          </p:cNvSpPr>
          <p:nvPr/>
        </p:nvSpPr>
        <p:spPr bwMode="auto">
          <a:xfrm>
            <a:off x="758540" y="4509120"/>
            <a:ext cx="39714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kumimoji="1" lang="zh-CN" altLang="en-US" sz="2400" dirty="0" smtClean="0">
                <a:solidFill>
                  <a:srgbClr val="000000"/>
                </a:solidFill>
                <a:latin typeface="楷体" panose="02010609060101010101" pitchFamily="49" charset="-122"/>
                <a:ea typeface="楷体" panose="02010609060101010101" pitchFamily="49" charset="-122"/>
                <a:cs typeface="Times New Roman" panose="02020603050405020304" pitchFamily="18" charset="0"/>
              </a:rPr>
              <a:t>输入电阻</a:t>
            </a:r>
            <a:r>
              <a:rPr kumimoji="1" lang="zh-CN" altLang="en-US" sz="24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大大</a:t>
            </a:r>
            <a:r>
              <a:rPr kumimoji="1" lang="zh-CN" altLang="en-US" sz="2400" dirty="0" smtClean="0">
                <a:solidFill>
                  <a:srgbClr val="000000"/>
                </a:solidFill>
                <a:latin typeface="楷体" panose="02010609060101010101" pitchFamily="49" charset="-122"/>
                <a:ea typeface="楷体" panose="02010609060101010101" pitchFamily="49" charset="-122"/>
                <a:cs typeface="Times New Roman" panose="02020603050405020304" pitchFamily="18" charset="0"/>
              </a:rPr>
              <a:t>提高</a:t>
            </a:r>
            <a:endParaRPr kumimoji="1" lang="zh-CN" altLang="en-US" sz="2400" dirty="0">
              <a:latin typeface="楷体" panose="02010609060101010101" pitchFamily="49" charset="-122"/>
              <a:ea typeface="楷体" panose="02010609060101010101" pitchFamily="49" charset="-122"/>
              <a:cs typeface="Times New Roman" panose="02020603050405020304" pitchFamily="18" charset="0"/>
            </a:endParaRPr>
          </a:p>
        </p:txBody>
      </p:sp>
      <p:grpSp>
        <p:nvGrpSpPr>
          <p:cNvPr id="21" name="Group 12"/>
          <p:cNvGrpSpPr>
            <a:grpSpLocks/>
          </p:cNvGrpSpPr>
          <p:nvPr/>
        </p:nvGrpSpPr>
        <p:grpSpPr bwMode="auto">
          <a:xfrm>
            <a:off x="5638227" y="4941168"/>
            <a:ext cx="658813" cy="492125"/>
            <a:chOff x="3288" y="3232"/>
            <a:chExt cx="415" cy="310"/>
          </a:xfrm>
        </p:grpSpPr>
        <p:sp>
          <p:nvSpPr>
            <p:cNvPr id="22" name="Line 13"/>
            <p:cNvSpPr>
              <a:spLocks noChangeShapeType="1"/>
            </p:cNvSpPr>
            <p:nvPr/>
          </p:nvSpPr>
          <p:spPr bwMode="auto">
            <a:xfrm>
              <a:off x="3309" y="3294"/>
              <a:ext cx="159" cy="0"/>
            </a:xfrm>
            <a:prstGeom prst="line">
              <a:avLst/>
            </a:prstGeom>
            <a:noFill/>
            <a:ln w="22225">
              <a:solidFill>
                <a:srgbClr val="FF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Rectangle 15"/>
            <p:cNvSpPr>
              <a:spLocks noChangeArrowheads="1"/>
            </p:cNvSpPr>
            <p:nvPr/>
          </p:nvSpPr>
          <p:spPr bwMode="auto">
            <a:xfrm>
              <a:off x="3288" y="3232"/>
              <a:ext cx="415"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en-US" altLang="zh-CN" sz="2000" i="1" dirty="0" smtClean="0">
                  <a:solidFill>
                    <a:srgbClr val="000000"/>
                  </a:solidFill>
                </a:rPr>
                <a:t>i</a:t>
              </a:r>
              <a:r>
                <a:rPr kumimoji="1" lang="en-US" altLang="zh-CN" sz="2000" baseline="-30000" dirty="0" smtClean="0">
                  <a:solidFill>
                    <a:srgbClr val="000000"/>
                  </a:solidFill>
                </a:rPr>
                <a:t>i</a:t>
              </a:r>
              <a:r>
                <a:rPr kumimoji="1" lang="en-US" altLang="zh-CN" sz="2000" dirty="0">
                  <a:solidFill>
                    <a:srgbClr val="000000"/>
                  </a:solidFill>
                  <a:sym typeface="Symbol" panose="05050102010706020507" pitchFamily="18" charset="2"/>
                </a:rPr>
                <a:t></a:t>
              </a:r>
              <a:r>
                <a:rPr kumimoji="1" lang="en-US" altLang="zh-CN" sz="2000" dirty="0" smtClean="0">
                  <a:solidFill>
                    <a:srgbClr val="000000"/>
                  </a:solidFill>
                  <a:sym typeface="Symbol" panose="05050102010706020507" pitchFamily="18" charset="2"/>
                </a:rPr>
                <a:t>0</a:t>
              </a:r>
              <a:endParaRPr kumimoji="1" lang="en-US" altLang="zh-CN" sz="20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animEffect transition="in" filter="strips(downRight)">
                                      <p:cBhvr>
                                        <p:cTn id="23" dur="500"/>
                                        <p:tgtEl>
                                          <p:spTgt spid="1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3"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strips(upRight)">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strips(upRigh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20">
                                            <p:txEl>
                                              <p:pRg st="0" end="0"/>
                                            </p:txEl>
                                          </p:spTgt>
                                        </p:tgtEl>
                                        <p:attrNameLst>
                                          <p:attrName>style.visibility</p:attrName>
                                        </p:attrNameLst>
                                      </p:cBhvr>
                                      <p:to>
                                        <p:strVal val="visible"/>
                                      </p:to>
                                    </p:set>
                                    <p:animEffect transition="in" filter="strips(downRight)">
                                      <p:cBhvr>
                                        <p:cTn id="38" dur="500"/>
                                        <p:tgtEl>
                                          <p:spTgt spid="2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strips(downRight)">
                                      <p:cBhvr>
                                        <p:cTn id="43" dur="500"/>
                                        <p:tgtEl>
                                          <p:spTgt spid="16"/>
                                        </p:tgtEl>
                                      </p:cBhvr>
                                    </p:animEffect>
                                  </p:childTnLst>
                                </p:cTn>
                              </p:par>
                            </p:childTnLst>
                          </p:cTn>
                        </p:par>
                        <p:par>
                          <p:cTn id="44" fill="hold">
                            <p:stCondLst>
                              <p:cond delay="500"/>
                            </p:stCondLst>
                            <p:childTnLst>
                              <p:par>
                                <p:cTn id="45" presetID="18" presetClass="entr" presetSubtype="6" fill="hold"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strips(downRight)">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3"/>
          <p:cNvSpPr>
            <a:spLocks noChangeArrowheads="1"/>
          </p:cNvSpPr>
          <p:nvPr/>
        </p:nvSpPr>
        <p:spPr bwMode="auto">
          <a:xfrm>
            <a:off x="468313" y="836712"/>
            <a:ext cx="51482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latin typeface="楷体" panose="02010609060101010101" pitchFamily="49" charset="-122"/>
                <a:ea typeface="楷体" panose="02010609060101010101" pitchFamily="49" charset="-122"/>
              </a:rPr>
              <a:t>直接耦合反相放大电路</a:t>
            </a:r>
          </a:p>
        </p:txBody>
      </p:sp>
      <p:graphicFrame>
        <p:nvGraphicFramePr>
          <p:cNvPr id="125957" name="Object 5"/>
          <p:cNvGraphicFramePr>
            <a:graphicFrameLocks noChangeAspect="1"/>
          </p:cNvGraphicFramePr>
          <p:nvPr/>
        </p:nvGraphicFramePr>
        <p:xfrm>
          <a:off x="4824413" y="800100"/>
          <a:ext cx="3789362" cy="2400300"/>
        </p:xfrm>
        <a:graphic>
          <a:graphicData uri="http://schemas.openxmlformats.org/presentationml/2006/ole">
            <mc:AlternateContent xmlns:mc="http://schemas.openxmlformats.org/markup-compatibility/2006">
              <mc:Choice xmlns:v="urn:schemas-microsoft-com:vml" Requires="v">
                <p:oleObj spid="_x0000_s579758" name="图片" r:id="rId3" imgW="2106633" imgH="1332752" progId="Word.Picture.8">
                  <p:embed/>
                </p:oleObj>
              </mc:Choice>
              <mc:Fallback>
                <p:oleObj name="图片" r:id="rId3" imgW="2106633" imgH="1332752" progId="Word.Picture.8">
                  <p:embed/>
                  <p:pic>
                    <p:nvPicPr>
                      <p:cNvPr id="0" name="Picture 5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3" y="800100"/>
                        <a:ext cx="3789362" cy="240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709613" y="1289462"/>
            <a:ext cx="3529012"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zh-CN" altLang="en-US" sz="2400" dirty="0">
                <a:latin typeface="楷体" panose="02010609060101010101" pitchFamily="49" charset="-122"/>
                <a:ea typeface="楷体" panose="02010609060101010101" pitchFamily="49" charset="-122"/>
              </a:rPr>
              <a:t>电阻应满足关系：  </a:t>
            </a:r>
          </a:p>
        </p:txBody>
      </p:sp>
      <p:graphicFrame>
        <p:nvGraphicFramePr>
          <p:cNvPr id="7" name="Object 8"/>
          <p:cNvGraphicFramePr>
            <a:graphicFrameLocks noChangeAspect="1"/>
          </p:cNvGraphicFramePr>
          <p:nvPr>
            <p:extLst>
              <p:ext uri="{D42A27DB-BD31-4B8C-83A1-F6EECF244321}">
                <p14:modId xmlns:p14="http://schemas.microsoft.com/office/powerpoint/2010/main" val="1557724162"/>
              </p:ext>
            </p:extLst>
          </p:nvPr>
        </p:nvGraphicFramePr>
        <p:xfrm>
          <a:off x="1042988" y="1889225"/>
          <a:ext cx="2801937" cy="892175"/>
        </p:xfrm>
        <a:graphic>
          <a:graphicData uri="http://schemas.openxmlformats.org/presentationml/2006/ole">
            <mc:AlternateContent xmlns:mc="http://schemas.openxmlformats.org/markup-compatibility/2006">
              <mc:Choice xmlns:v="urn:schemas-microsoft-com:vml" Requires="v">
                <p:oleObj spid="_x0000_s579759" name="公式" r:id="rId5" imgW="1371600" imgH="444500" progId="Equation.3">
                  <p:embed/>
                </p:oleObj>
              </mc:Choice>
              <mc:Fallback>
                <p:oleObj name="公式" r:id="rId5" imgW="1371600" imgH="444500" progId="Equation.3">
                  <p:embed/>
                  <p:pic>
                    <p:nvPicPr>
                      <p:cNvPr id="0" name="Picture 5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1889225"/>
                        <a:ext cx="2801937"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9"/>
          <p:cNvSpPr>
            <a:spLocks noChangeArrowheads="1"/>
          </p:cNvSpPr>
          <p:nvPr/>
        </p:nvSpPr>
        <p:spPr bwMode="auto">
          <a:xfrm>
            <a:off x="709613" y="2830924"/>
            <a:ext cx="3529012"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zh-CN" altLang="en-US" sz="2400" dirty="0">
                <a:latin typeface="楷体" panose="02010609060101010101" pitchFamily="49" charset="-122"/>
                <a:ea typeface="楷体" panose="02010609060101010101" pitchFamily="49" charset="-122"/>
              </a:rPr>
              <a:t>此时输出电压  </a:t>
            </a:r>
          </a:p>
        </p:txBody>
      </p:sp>
      <p:graphicFrame>
        <p:nvGraphicFramePr>
          <p:cNvPr id="9" name="Object 11"/>
          <p:cNvGraphicFramePr>
            <a:graphicFrameLocks noChangeAspect="1"/>
          </p:cNvGraphicFramePr>
          <p:nvPr>
            <p:extLst>
              <p:ext uri="{D42A27DB-BD31-4B8C-83A1-F6EECF244321}">
                <p14:modId xmlns:p14="http://schemas.microsoft.com/office/powerpoint/2010/main" val="1081622293"/>
              </p:ext>
            </p:extLst>
          </p:nvPr>
        </p:nvGraphicFramePr>
        <p:xfrm>
          <a:off x="1173163" y="3400525"/>
          <a:ext cx="6511925" cy="892175"/>
        </p:xfrm>
        <a:graphic>
          <a:graphicData uri="http://schemas.openxmlformats.org/presentationml/2006/ole">
            <mc:AlternateContent xmlns:mc="http://schemas.openxmlformats.org/markup-compatibility/2006">
              <mc:Choice xmlns:v="urn:schemas-microsoft-com:vml" Requires="v">
                <p:oleObj spid="_x0000_s579760" name="公式" r:id="rId7" imgW="3289300" imgH="444500" progId="Equation.3">
                  <p:embed/>
                </p:oleObj>
              </mc:Choice>
              <mc:Fallback>
                <p:oleObj name="公式" r:id="rId7" imgW="3289300" imgH="444500" progId="Equation.3">
                  <p:embed/>
                  <p:pic>
                    <p:nvPicPr>
                      <p:cNvPr id="0" name="Picture 5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3163" y="3400525"/>
                        <a:ext cx="6511925"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p:cNvSpPr>
            <a:spLocks noChangeArrowheads="1"/>
          </p:cNvSpPr>
          <p:nvPr/>
        </p:nvSpPr>
        <p:spPr bwMode="auto">
          <a:xfrm>
            <a:off x="709613" y="4346663"/>
            <a:ext cx="3529012"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en-US" altLang="zh-CN" sz="2400" i="1" dirty="0" err="1">
                <a:solidFill>
                  <a:srgbClr val="000000"/>
                </a:solidFill>
                <a:latin typeface="Book Antiqua" panose="02040602050305030304" pitchFamily="18" charset="0"/>
              </a:rPr>
              <a:t>v</a:t>
            </a:r>
            <a:r>
              <a:rPr kumimoji="1" lang="en-US" altLang="zh-CN" sz="2400" baseline="-30000" dirty="0" err="1">
                <a:solidFill>
                  <a:srgbClr val="000000"/>
                </a:solidFill>
              </a:rPr>
              <a:t>O</a:t>
            </a:r>
            <a:r>
              <a:rPr kumimoji="1" lang="zh-CN" altLang="en-US" sz="2400" dirty="0">
                <a:latin typeface="楷体" panose="02010609060101010101" pitchFamily="49" charset="-122"/>
                <a:ea typeface="楷体" panose="02010609060101010101" pitchFamily="49" charset="-122"/>
              </a:rPr>
              <a:t>与</a:t>
            </a:r>
            <a:r>
              <a:rPr kumimoji="1" lang="en-US" altLang="zh-CN" sz="2400" i="1" dirty="0" err="1">
                <a:solidFill>
                  <a:srgbClr val="000000"/>
                </a:solidFill>
                <a:latin typeface="Book Antiqua" panose="02040602050305030304" pitchFamily="18" charset="0"/>
              </a:rPr>
              <a:t>v</a:t>
            </a:r>
            <a:r>
              <a:rPr kumimoji="1" lang="en-US" altLang="zh-CN" sz="2400" baseline="-30000" dirty="0" err="1">
                <a:solidFill>
                  <a:srgbClr val="000000"/>
                </a:solidFill>
              </a:rPr>
              <a:t>I</a:t>
            </a:r>
            <a:r>
              <a:rPr kumimoji="1" lang="zh-CN" altLang="en-US" sz="2400" dirty="0">
                <a:latin typeface="楷体" panose="02010609060101010101" pitchFamily="49" charset="-122"/>
                <a:ea typeface="楷体" panose="02010609060101010101" pitchFamily="49" charset="-122"/>
              </a:rPr>
              <a:t>的变化关系</a:t>
            </a:r>
          </a:p>
        </p:txBody>
      </p:sp>
      <p:graphicFrame>
        <p:nvGraphicFramePr>
          <p:cNvPr id="11" name="Object 14"/>
          <p:cNvGraphicFramePr>
            <a:graphicFrameLocks noChangeAspect="1"/>
          </p:cNvGraphicFramePr>
          <p:nvPr>
            <p:extLst>
              <p:ext uri="{D42A27DB-BD31-4B8C-83A1-F6EECF244321}">
                <p14:modId xmlns:p14="http://schemas.microsoft.com/office/powerpoint/2010/main" val="2250367338"/>
              </p:ext>
            </p:extLst>
          </p:nvPr>
        </p:nvGraphicFramePr>
        <p:xfrm>
          <a:off x="1511300" y="4916264"/>
          <a:ext cx="2036763" cy="889000"/>
        </p:xfrm>
        <a:graphic>
          <a:graphicData uri="http://schemas.openxmlformats.org/presentationml/2006/ole">
            <mc:AlternateContent xmlns:mc="http://schemas.openxmlformats.org/markup-compatibility/2006">
              <mc:Choice xmlns:v="urn:schemas-microsoft-com:vml" Requires="v">
                <p:oleObj spid="_x0000_s579761" name="公式" r:id="rId9" imgW="1028254" imgH="444307" progId="Equation.3">
                  <p:embed/>
                </p:oleObj>
              </mc:Choice>
              <mc:Fallback>
                <p:oleObj name="公式" r:id="rId9" imgW="1028254" imgH="444307" progId="Equation.3">
                  <p:embed/>
                  <p:pic>
                    <p:nvPicPr>
                      <p:cNvPr id="0" name="Picture 5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1300" y="4916264"/>
                        <a:ext cx="2036763"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AutoShape 8"/>
          <p:cNvSpPr>
            <a:spLocks noChangeArrowheads="1"/>
          </p:cNvSpPr>
          <p:nvPr/>
        </p:nvSpPr>
        <p:spPr bwMode="auto">
          <a:xfrm>
            <a:off x="6073775" y="4583212"/>
            <a:ext cx="1343025" cy="338138"/>
          </a:xfrm>
          <a:prstGeom prst="wedgeRoundRectCallout">
            <a:avLst>
              <a:gd name="adj1" fmla="val -32505"/>
              <a:gd name="adj2" fmla="val -173944"/>
              <a:gd name="adj3" fmla="val 16667"/>
            </a:avLst>
          </a:prstGeom>
          <a:solidFill>
            <a:srgbClr val="CCFFCC"/>
          </a:solidFill>
          <a:ln w="9525">
            <a:solidFill>
              <a:srgbClr val="FF6600"/>
            </a:solidFill>
            <a:miter lim="800000"/>
            <a:headEnd/>
            <a:tailEnd/>
          </a:ln>
        </p:spPr>
        <p:txBody>
          <a:bodyPr lIns="0" tIns="0" rIns="0" bIns="0">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zh-CN" altLang="en-US" sz="2000">
                <a:latin typeface="Times New Roman" panose="02020603050405020304" pitchFamily="18" charset="0"/>
              </a:rPr>
              <a:t>直流偏移</a:t>
            </a:r>
          </a:p>
        </p:txBody>
      </p:sp>
      <p:sp>
        <p:nvSpPr>
          <p:cNvPr id="13" name="Rectangle 16"/>
          <p:cNvSpPr>
            <a:spLocks noChangeArrowheads="1"/>
          </p:cNvSpPr>
          <p:nvPr/>
        </p:nvSpPr>
        <p:spPr bwMode="auto">
          <a:xfrm>
            <a:off x="3771900" y="5049926"/>
            <a:ext cx="1917700"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zh-CN" altLang="en-US" sz="2400">
                <a:latin typeface="楷体" panose="02010609060101010101" pitchFamily="49" charset="-122"/>
                <a:ea typeface="楷体" panose="02010609060101010101" pitchFamily="49" charset="-122"/>
              </a:rPr>
              <a:t>反相放大</a:t>
            </a:r>
          </a:p>
        </p:txBody>
      </p:sp>
      <p:sp>
        <p:nvSpPr>
          <p:cNvPr id="125966" name="矩形 13"/>
          <p:cNvSpPr>
            <a:spLocks noChangeArrowheads="1"/>
          </p:cNvSpPr>
          <p:nvPr/>
        </p:nvSpPr>
        <p:spPr bwMode="auto">
          <a:xfrm>
            <a:off x="6335713" y="2833688"/>
            <a:ext cx="2382837"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en-US" altLang="zh-CN" sz="1800" i="1">
                <a:solidFill>
                  <a:srgbClr val="CC0000"/>
                </a:solidFill>
                <a:latin typeface="Book Antiqua" panose="02040602050305030304" pitchFamily="18" charset="0"/>
              </a:rPr>
              <a:t>v</a:t>
            </a:r>
            <a:r>
              <a:rPr lang="en-US" altLang="zh-CN" sz="1800" baseline="-25000">
                <a:solidFill>
                  <a:srgbClr val="CC0000"/>
                </a:solidFill>
              </a:rPr>
              <a:t>i</a:t>
            </a:r>
            <a:r>
              <a:rPr lang="en-US" altLang="zh-CN" sz="1800">
                <a:solidFill>
                  <a:srgbClr val="CC0000"/>
                </a:solidFill>
              </a:rPr>
              <a:t> </a:t>
            </a:r>
            <a:r>
              <a:rPr lang="zh-CN" altLang="en-US" sz="1800">
                <a:solidFill>
                  <a:srgbClr val="CC0000"/>
                </a:solidFill>
              </a:rPr>
              <a:t>是正负对称的信号</a:t>
            </a:r>
            <a:endParaRPr lang="zh-CN" altLang="en-US" sz="1800" b="0">
              <a:solidFill>
                <a:srgbClr val="CC0000"/>
              </a:solidFill>
              <a:latin typeface="Arial Rounded MT Bold" panose="020F0704030504030204" pitchFamily="34" charset="0"/>
            </a:endParaRPr>
          </a:p>
        </p:txBody>
      </p:sp>
      <p:sp>
        <p:nvSpPr>
          <p:cNvPr id="16"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7.5.6  </a:t>
            </a:r>
            <a:r>
              <a:rPr lang="zh-CN" altLang="en-US" sz="3200" dirty="0" smtClean="0">
                <a:solidFill>
                  <a:srgbClr val="0000CC"/>
                </a:solidFill>
                <a:latin typeface="Times New Roman" panose="02020603050405020304" pitchFamily="18" charset="0"/>
              </a:rPr>
              <a:t>运</a:t>
            </a:r>
            <a:r>
              <a:rPr lang="zh-CN" altLang="en-US" sz="3200" dirty="0">
                <a:solidFill>
                  <a:srgbClr val="0000CC"/>
                </a:solidFill>
                <a:latin typeface="Times New Roman" panose="02020603050405020304" pitchFamily="18" charset="0"/>
              </a:rPr>
              <a:t>放在单电源下工作</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trips(downRight)">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strips(downRight)">
                                      <p:cBhvr>
                                        <p:cTn id="16" dur="500"/>
                                        <p:tgtEl>
                                          <p:spTgt spid="8"/>
                                        </p:tgtEl>
                                      </p:cBhvr>
                                    </p:animEffect>
                                  </p:childTnLst>
                                </p:cTn>
                              </p:par>
                            </p:childTnLst>
                          </p:cTn>
                        </p:par>
                        <p:par>
                          <p:cTn id="17" fill="hold" nodeType="afterGroup">
                            <p:stCondLst>
                              <p:cond delay="500"/>
                            </p:stCondLst>
                            <p:childTnLst>
                              <p:par>
                                <p:cTn id="18" presetID="18" presetClass="entr" presetSubtype="6"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strips(downRight)">
                                      <p:cBhvr>
                                        <p:cTn id="20" dur="500"/>
                                        <p:tgtEl>
                                          <p:spTgt spid="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strips(downRight)">
                                      <p:cBhvr>
                                        <p:cTn id="30" dur="500"/>
                                        <p:tgtEl>
                                          <p:spTgt spid="10"/>
                                        </p:tgtEl>
                                      </p:cBhvr>
                                    </p:animEffect>
                                  </p:childTnLst>
                                </p:cTn>
                              </p:par>
                            </p:childTnLst>
                          </p:cTn>
                        </p:par>
                        <p:par>
                          <p:cTn id="31" fill="hold" nodeType="afterGroup">
                            <p:stCondLst>
                              <p:cond delay="500"/>
                            </p:stCondLst>
                            <p:childTnLst>
                              <p:par>
                                <p:cTn id="32" presetID="18" presetClass="entr" presetSubtype="6"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strips(downRight)">
                                      <p:cBhvr>
                                        <p:cTn id="34" dur="500"/>
                                        <p:tgtEl>
                                          <p:spTgt spid="1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strips(downRight)">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animBg="1"/>
      <p:bldP spid="1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
          <p:cNvSpPr>
            <a:spLocks noChangeArrowheads="1"/>
          </p:cNvSpPr>
          <p:nvPr/>
        </p:nvSpPr>
        <p:spPr bwMode="auto">
          <a:xfrm>
            <a:off x="2344389" y="4103084"/>
            <a:ext cx="5366448"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zh-CN" altLang="en-US" sz="2400" dirty="0">
                <a:ea typeface="楷体" panose="02010609060101010101" pitchFamily="49" charset="-122"/>
                <a:cs typeface="Times New Roman" panose="02020603050405020304" pitchFamily="18" charset="0"/>
              </a:rPr>
              <a:t>须</a:t>
            </a:r>
            <a:r>
              <a:rPr kumimoji="1" lang="zh-CN" altLang="en-US" sz="2400" dirty="0" smtClean="0">
                <a:ea typeface="楷体" panose="02010609060101010101" pitchFamily="49" charset="-122"/>
                <a:cs typeface="Times New Roman" panose="02020603050405020304" pitchFamily="18" charset="0"/>
              </a:rPr>
              <a:t>选用具有</a:t>
            </a:r>
            <a:r>
              <a:rPr kumimoji="1" lang="en-US" altLang="zh-CN" sz="2400" dirty="0" smtClean="0">
                <a:ea typeface="楷体" panose="02010609060101010101" pitchFamily="49" charset="-122"/>
                <a:cs typeface="Times New Roman" panose="02020603050405020304" pitchFamily="18" charset="0"/>
              </a:rPr>
              <a:t>RRIO</a:t>
            </a:r>
            <a:r>
              <a:rPr kumimoji="1" lang="zh-CN" altLang="en-US" sz="2400" dirty="0" smtClean="0">
                <a:ea typeface="楷体" panose="02010609060101010101" pitchFamily="49" charset="-122"/>
                <a:cs typeface="Times New Roman" panose="02020603050405020304" pitchFamily="18" charset="0"/>
              </a:rPr>
              <a:t>特性的运放</a:t>
            </a:r>
            <a:endParaRPr kumimoji="1" lang="zh-CN" altLang="en-US" sz="2400" dirty="0">
              <a:ea typeface="楷体" panose="02010609060101010101" pitchFamily="49" charset="-122"/>
              <a:cs typeface="Times New Roman" panose="02020603050405020304" pitchFamily="18" charset="0"/>
            </a:endParaRPr>
          </a:p>
        </p:txBody>
      </p:sp>
      <p:sp>
        <p:nvSpPr>
          <p:cNvPr id="13"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7.5.6  </a:t>
            </a:r>
            <a:r>
              <a:rPr lang="zh-CN" altLang="en-US" sz="3200" dirty="0" smtClean="0">
                <a:solidFill>
                  <a:srgbClr val="0000CC"/>
                </a:solidFill>
                <a:latin typeface="Times New Roman" panose="02020603050405020304" pitchFamily="18" charset="0"/>
              </a:rPr>
              <a:t>运</a:t>
            </a:r>
            <a:r>
              <a:rPr lang="zh-CN" altLang="en-US" sz="3200" dirty="0">
                <a:solidFill>
                  <a:srgbClr val="0000CC"/>
                </a:solidFill>
                <a:latin typeface="Times New Roman" panose="02020603050405020304" pitchFamily="18" charset="0"/>
              </a:rPr>
              <a:t>放在单电源下工作</a:t>
            </a:r>
          </a:p>
        </p:txBody>
      </p:sp>
      <p:sp>
        <p:nvSpPr>
          <p:cNvPr id="14" name="Rectangle 3"/>
          <p:cNvSpPr>
            <a:spLocks noChangeArrowheads="1"/>
          </p:cNvSpPr>
          <p:nvPr/>
        </p:nvSpPr>
        <p:spPr bwMode="auto">
          <a:xfrm>
            <a:off x="539552" y="836712"/>
            <a:ext cx="51482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400" i="1" dirty="0" err="1">
                <a:solidFill>
                  <a:srgbClr val="000000"/>
                </a:solidFill>
                <a:latin typeface="Book Antiqua" panose="02040602050305030304" pitchFamily="18" charset="0"/>
              </a:rPr>
              <a:t>v</a:t>
            </a:r>
            <a:r>
              <a:rPr kumimoji="1" lang="en-US" altLang="zh-CN" sz="2400" baseline="-30000" dirty="0" err="1">
                <a:solidFill>
                  <a:srgbClr val="000000"/>
                </a:solidFill>
              </a:rPr>
              <a:t>I</a:t>
            </a:r>
            <a:r>
              <a:rPr lang="zh-CN" altLang="en-US" sz="2400" dirty="0" smtClean="0">
                <a:latin typeface="楷体" panose="02010609060101010101" pitchFamily="49" charset="-122"/>
                <a:ea typeface="楷体" panose="02010609060101010101" pitchFamily="49" charset="-122"/>
              </a:rPr>
              <a:t>为单极性电压信号时</a:t>
            </a:r>
            <a:endParaRPr lang="zh-CN" altLang="en-US" sz="2400" dirty="0">
              <a:latin typeface="楷体" panose="02010609060101010101" pitchFamily="49" charset="-122"/>
              <a:ea typeface="楷体" panose="02010609060101010101" pitchFamily="49" charset="-122"/>
            </a:endParaRP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688" y="1424914"/>
            <a:ext cx="3830061" cy="232394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5488" y="1287818"/>
            <a:ext cx="3886742" cy="2429214"/>
          </a:xfrm>
          <a:prstGeom prst="rect">
            <a:avLst/>
          </a:prstGeom>
        </p:spPr>
      </p:pic>
      <p:sp>
        <p:nvSpPr>
          <p:cNvPr id="12" name="圆角矩形 11"/>
          <p:cNvSpPr/>
          <p:nvPr/>
        </p:nvSpPr>
        <p:spPr>
          <a:xfrm>
            <a:off x="1042988" y="3325162"/>
            <a:ext cx="864716" cy="39187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4716016" y="3253154"/>
            <a:ext cx="864716" cy="39187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750"/>
                                        <p:tgtEl>
                                          <p:spTgt spid="12"/>
                                        </p:tgtEl>
                                      </p:cBhvr>
                                    </p:animEffect>
                                  </p:childTnLst>
                                </p:cTn>
                              </p:par>
                            </p:childTnLst>
                          </p:cTn>
                        </p:par>
                        <p:par>
                          <p:cTn id="8" fill="hold">
                            <p:stCondLst>
                              <p:cond delay="750"/>
                            </p:stCondLst>
                            <p:childTnLst>
                              <p:par>
                                <p:cTn id="9" presetID="21" presetClass="entr" presetSubtype="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heel(1)">
                                      <p:cBhvr>
                                        <p:cTn id="11" dur="75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trips(downRigh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17"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7.5.6  </a:t>
            </a:r>
            <a:r>
              <a:rPr lang="zh-CN" altLang="en-US" sz="3200" dirty="0" smtClean="0">
                <a:solidFill>
                  <a:srgbClr val="0000CC"/>
                </a:solidFill>
                <a:latin typeface="Times New Roman" panose="02020603050405020304" pitchFamily="18" charset="0"/>
              </a:rPr>
              <a:t>运</a:t>
            </a:r>
            <a:r>
              <a:rPr lang="zh-CN" altLang="en-US" sz="3200" dirty="0">
                <a:solidFill>
                  <a:srgbClr val="0000CC"/>
                </a:solidFill>
                <a:latin typeface="Times New Roman" panose="02020603050405020304" pitchFamily="18" charset="0"/>
              </a:rPr>
              <a:t>放在单电源下工作</a:t>
            </a:r>
          </a:p>
        </p:txBody>
      </p:sp>
      <p:sp>
        <p:nvSpPr>
          <p:cNvPr id="3" name="Rectangle 3"/>
          <p:cNvSpPr>
            <a:spLocks noChangeArrowheads="1"/>
          </p:cNvSpPr>
          <p:nvPr/>
        </p:nvSpPr>
        <p:spPr bwMode="auto">
          <a:xfrm>
            <a:off x="539552" y="836712"/>
            <a:ext cx="51482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dirty="0" smtClean="0">
                <a:latin typeface="楷体" panose="02010609060101010101" pitchFamily="49" charset="-122"/>
                <a:ea typeface="楷体" panose="02010609060101010101" pitchFamily="49" charset="-122"/>
              </a:rPr>
              <a:t>“浮地”工作方式</a:t>
            </a:r>
            <a:endParaRPr lang="zh-CN" altLang="en-US" sz="2400" dirty="0">
              <a:latin typeface="楷体" panose="02010609060101010101" pitchFamily="49" charset="-122"/>
              <a:ea typeface="楷体" panose="02010609060101010101" pitchFamily="49" charset="-122"/>
            </a:endParaRP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0525" y="866813"/>
            <a:ext cx="4807939" cy="3714315"/>
          </a:xfrm>
          <a:prstGeom prst="rect">
            <a:avLst/>
          </a:prstGeom>
        </p:spPr>
      </p:pic>
      <p:sp>
        <p:nvSpPr>
          <p:cNvPr id="5" name="矩形 4"/>
          <p:cNvSpPr/>
          <p:nvPr/>
        </p:nvSpPr>
        <p:spPr>
          <a:xfrm>
            <a:off x="5213640" y="4611229"/>
            <a:ext cx="2886752" cy="430887"/>
          </a:xfrm>
          <a:prstGeom prst="rect">
            <a:avLst/>
          </a:prstGeom>
        </p:spPr>
        <p:txBody>
          <a:bodyPr wrap="none">
            <a:spAutoFit/>
          </a:bodyPr>
          <a:lstStyle/>
          <a:p>
            <a:r>
              <a:rPr lang="en-US" altLang="zh-CN" sz="2200" b="1" i="1" kern="100" dirty="0" err="1">
                <a:latin typeface="Times New Roman" panose="02020603050405020304" pitchFamily="18" charset="0"/>
                <a:ea typeface="华文行楷" panose="02010800040101010101" pitchFamily="2" charset="-122"/>
              </a:rPr>
              <a:t>i</a:t>
            </a:r>
            <a:r>
              <a:rPr lang="en-US" altLang="zh-CN" sz="2200" b="1" kern="100" baseline="-25000" dirty="0" err="1">
                <a:latin typeface="Times New Roman" panose="02020603050405020304" pitchFamily="18" charset="0"/>
                <a:ea typeface="华文行楷" panose="02010800040101010101" pitchFamily="2" charset="-122"/>
              </a:rPr>
              <a:t>Zmin</a:t>
            </a:r>
            <a:r>
              <a:rPr lang="en-US" altLang="zh-CN" sz="2200" b="1" kern="100" baseline="-25000" dirty="0">
                <a:latin typeface="Times New Roman" panose="02020603050405020304" pitchFamily="18" charset="0"/>
                <a:ea typeface="华文行楷" panose="02010800040101010101" pitchFamily="2" charset="-122"/>
              </a:rPr>
              <a:t> </a:t>
            </a:r>
            <a:r>
              <a:rPr lang="en-US" altLang="zh-CN" sz="2200" b="1" kern="100" baseline="-25000" dirty="0" smtClean="0">
                <a:latin typeface="Times New Roman" panose="02020603050405020304" pitchFamily="18" charset="0"/>
                <a:ea typeface="华文行楷" panose="02010800040101010101" pitchFamily="2" charset="-122"/>
              </a:rPr>
              <a:t> </a:t>
            </a:r>
            <a:r>
              <a:rPr lang="en-US" altLang="zh-CN" sz="2200" b="1" kern="100" dirty="0" smtClean="0">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  </a:t>
            </a:r>
            <a:r>
              <a:rPr lang="en-US" altLang="zh-CN" sz="2200" b="1" i="1" kern="100" dirty="0" err="1" smtClean="0">
                <a:latin typeface="Times New Roman" panose="02020603050405020304" pitchFamily="18" charset="0"/>
                <a:ea typeface="华文行楷" panose="02010800040101010101" pitchFamily="2" charset="-122"/>
              </a:rPr>
              <a:t>i</a:t>
            </a:r>
            <a:r>
              <a:rPr lang="en-US" altLang="zh-CN" sz="2200" b="1" kern="100" baseline="-25000" dirty="0" err="1" smtClean="0">
                <a:latin typeface="Times New Roman" panose="02020603050405020304" pitchFamily="18" charset="0"/>
                <a:ea typeface="华文行楷" panose="02010800040101010101" pitchFamily="2" charset="-122"/>
              </a:rPr>
              <a:t>R</a:t>
            </a:r>
            <a:r>
              <a:rPr lang="en-US" altLang="zh-CN" sz="2200" b="1" kern="100" dirty="0" err="1" smtClean="0">
                <a:latin typeface="Times New Roman" panose="02020603050405020304" pitchFamily="18" charset="0"/>
                <a:ea typeface="华文行楷" panose="02010800040101010101" pitchFamily="2" charset="-122"/>
              </a:rPr>
              <a:t>+</a:t>
            </a:r>
            <a:r>
              <a:rPr lang="en-US" altLang="zh-CN" sz="2200" b="1" i="1" kern="100" dirty="0" err="1" smtClean="0">
                <a:latin typeface="Times New Roman" panose="02020603050405020304" pitchFamily="18" charset="0"/>
                <a:ea typeface="华文行楷" panose="02010800040101010101" pitchFamily="2" charset="-122"/>
              </a:rPr>
              <a:t>i</a:t>
            </a:r>
            <a:r>
              <a:rPr lang="en-US" altLang="zh-CN" sz="2200" b="1" kern="100" baseline="-25000" dirty="0" err="1" smtClean="0">
                <a:latin typeface="Times New Roman" panose="02020603050405020304" pitchFamily="18" charset="0"/>
                <a:ea typeface="华文行楷" panose="02010800040101010101" pitchFamily="2" charset="-122"/>
              </a:rPr>
              <a:t>L</a:t>
            </a:r>
            <a:r>
              <a:rPr lang="en-US" altLang="zh-CN" sz="2200" b="1" kern="100" dirty="0" err="1" smtClean="0">
                <a:latin typeface="Times New Roman" panose="02020603050405020304" pitchFamily="18" charset="0"/>
                <a:ea typeface="华文行楷" panose="02010800040101010101" pitchFamily="2" charset="-122"/>
              </a:rPr>
              <a:t>+</a:t>
            </a:r>
            <a:r>
              <a:rPr lang="en-US" altLang="zh-CN" sz="2200" b="1" i="1" kern="100" dirty="0" err="1" smtClean="0">
                <a:latin typeface="Times New Roman" panose="02020603050405020304" pitchFamily="18" charset="0"/>
                <a:ea typeface="华文行楷" panose="02010800040101010101" pitchFamily="2" charset="-122"/>
              </a:rPr>
              <a:t>i</a:t>
            </a:r>
            <a:r>
              <a:rPr lang="en-US" altLang="zh-CN" sz="2200" b="1" kern="100" baseline="-25000" dirty="0" err="1" smtClean="0">
                <a:latin typeface="Times New Roman" panose="02020603050405020304" pitchFamily="18" charset="0"/>
                <a:ea typeface="华文行楷" panose="02010800040101010101" pitchFamily="2" charset="-122"/>
              </a:rPr>
              <a:t>F</a:t>
            </a:r>
            <a:r>
              <a:rPr lang="en-US" altLang="zh-CN" sz="2200" b="1" kern="100" baseline="-25000" dirty="0" smtClean="0">
                <a:latin typeface="Times New Roman" panose="02020603050405020304" pitchFamily="18" charset="0"/>
                <a:ea typeface="华文行楷" panose="02010800040101010101" pitchFamily="2" charset="-122"/>
              </a:rPr>
              <a:t>  </a:t>
            </a:r>
            <a:r>
              <a:rPr lang="en-US" altLang="zh-CN" sz="2200" b="1" kern="100" dirty="0" smtClean="0">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 </a:t>
            </a:r>
            <a:r>
              <a:rPr lang="en-US" altLang="zh-CN" sz="2200" b="1" i="1" kern="100" dirty="0" err="1" smtClean="0">
                <a:latin typeface="Times New Roman" panose="02020603050405020304" pitchFamily="18" charset="0"/>
                <a:ea typeface="华文行楷" panose="02010800040101010101" pitchFamily="2" charset="-122"/>
              </a:rPr>
              <a:t>i</a:t>
            </a:r>
            <a:r>
              <a:rPr lang="en-US" altLang="zh-CN" sz="2200" b="1" kern="100" baseline="-25000" dirty="0" err="1" smtClean="0">
                <a:latin typeface="Times New Roman" panose="02020603050405020304" pitchFamily="18" charset="0"/>
                <a:ea typeface="华文行楷" panose="02010800040101010101" pitchFamily="2" charset="-122"/>
              </a:rPr>
              <a:t>Zmax</a:t>
            </a:r>
            <a:endParaRPr lang="zh-CN" altLang="en-US" sz="2200" b="1" dirty="0"/>
          </a:p>
        </p:txBody>
      </p:sp>
      <p:graphicFrame>
        <p:nvGraphicFramePr>
          <p:cNvPr id="9" name="对象 8"/>
          <p:cNvGraphicFramePr>
            <a:graphicFrameLocks noChangeAspect="1"/>
          </p:cNvGraphicFramePr>
          <p:nvPr>
            <p:extLst>
              <p:ext uri="{D42A27DB-BD31-4B8C-83A1-F6EECF244321}">
                <p14:modId xmlns:p14="http://schemas.microsoft.com/office/powerpoint/2010/main" val="685655990"/>
              </p:ext>
            </p:extLst>
          </p:nvPr>
        </p:nvGraphicFramePr>
        <p:xfrm>
          <a:off x="662106" y="1445531"/>
          <a:ext cx="3136550" cy="2110709"/>
        </p:xfrm>
        <a:graphic>
          <a:graphicData uri="http://schemas.openxmlformats.org/presentationml/2006/ole">
            <mc:AlternateContent xmlns:mc="http://schemas.openxmlformats.org/markup-compatibility/2006">
              <mc:Choice xmlns:v="urn:schemas-microsoft-com:vml" Requires="v">
                <p:oleObj spid="_x0000_s585736" name="Picture" r:id="rId4" imgW="1742528" imgH="1172616" progId="Word.Picture.8">
                  <p:embed/>
                </p:oleObj>
              </mc:Choice>
              <mc:Fallback>
                <p:oleObj name="Picture" r:id="rId4" imgW="1742528" imgH="1172616" progId="Word.Picture.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106" y="1445531"/>
                        <a:ext cx="3136550" cy="21107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0"/>
          <p:cNvSpPr>
            <a:spLocks noChangeArrowheads="1"/>
          </p:cNvSpPr>
          <p:nvPr/>
        </p:nvSpPr>
        <p:spPr bwMode="auto">
          <a:xfrm>
            <a:off x="655737" y="4272537"/>
            <a:ext cx="3981902" cy="15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zh-CN" altLang="en-US" sz="2400" dirty="0" smtClean="0">
                <a:ea typeface="楷体" panose="02010609060101010101" pitchFamily="49" charset="-122"/>
                <a:cs typeface="Times New Roman" panose="02020603050405020304" pitchFamily="18" charset="0"/>
              </a:rPr>
              <a:t>要求“浮地”与电源地之间对信号来说必须具有低阻特性，理想情况其阻抗为零。</a:t>
            </a:r>
            <a:endParaRPr kumimoji="1" lang="zh-CN" altLang="en-US" sz="2400" dirty="0">
              <a:ea typeface="楷体" panose="02010609060101010101" pitchFamily="49" charset="-122"/>
              <a:cs typeface="Times New Roman" panose="02020603050405020304" pitchFamily="18" charset="0"/>
            </a:endParaRPr>
          </a:p>
        </p:txBody>
      </p:sp>
      <p:sp>
        <p:nvSpPr>
          <p:cNvPr id="11" name="Rectangle 11"/>
          <p:cNvSpPr>
            <a:spLocks noChangeArrowheads="1"/>
          </p:cNvSpPr>
          <p:nvPr/>
        </p:nvSpPr>
        <p:spPr bwMode="auto">
          <a:xfrm>
            <a:off x="1770631" y="3551012"/>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FF0000"/>
                </a:solidFill>
                <a:ea typeface="黑体" panose="02010609060101010101" pitchFamily="49" charset="-122"/>
              </a:rPr>
              <a:t>交流通路</a:t>
            </a:r>
          </a:p>
        </p:txBody>
      </p:sp>
      <p:sp>
        <p:nvSpPr>
          <p:cNvPr id="12" name="Text Box 3"/>
          <p:cNvSpPr txBox="1">
            <a:spLocks noChangeArrowheads="1"/>
          </p:cNvSpPr>
          <p:nvPr/>
        </p:nvSpPr>
        <p:spPr bwMode="auto">
          <a:xfrm>
            <a:off x="5184068" y="630932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50000"/>
              </a:spcBef>
              <a:buClrTx/>
              <a:buFontTx/>
              <a:buNone/>
            </a:pPr>
            <a:r>
              <a:rPr kumimoji="1" lang="en-US" altLang="zh-CN" sz="2400" dirty="0">
                <a:solidFill>
                  <a:srgbClr val="FF0000"/>
                </a:solidFill>
                <a:latin typeface="Times New Roman" panose="02020603050405020304" pitchFamily="18" charset="0"/>
                <a:ea typeface="宋体" panose="02010600030101010101" pitchFamily="2" charset="-122"/>
              </a:rPr>
              <a:t>end</a:t>
            </a:r>
          </a:p>
        </p:txBody>
      </p:sp>
    </p:spTree>
    <p:extLst>
      <p:ext uri="{BB962C8B-B14F-4D97-AF65-F5344CB8AC3E}">
        <p14:creationId xmlns:p14="http://schemas.microsoft.com/office/powerpoint/2010/main" val="417432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Righ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503238" y="778941"/>
            <a:ext cx="51482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a:solidFill>
                  <a:srgbClr val="CC0000"/>
                </a:solidFill>
                <a:latin typeface="Times New Roman" panose="02020603050405020304" pitchFamily="18" charset="0"/>
              </a:rPr>
              <a:t>1. </a:t>
            </a:r>
            <a:r>
              <a:rPr lang="zh-CN" altLang="en-US" sz="2600">
                <a:solidFill>
                  <a:srgbClr val="CC0000"/>
                </a:solidFill>
                <a:latin typeface="Times New Roman" panose="02020603050405020304" pitchFamily="18" charset="0"/>
              </a:rPr>
              <a:t>镜像电流源</a:t>
            </a:r>
          </a:p>
        </p:txBody>
      </p:sp>
      <p:sp>
        <p:nvSpPr>
          <p:cNvPr id="15363" name="Rectangle 3"/>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7.1.2  BJT</a:t>
            </a:r>
            <a:r>
              <a:rPr lang="zh-CN" altLang="en-US" sz="3200">
                <a:solidFill>
                  <a:srgbClr val="0000CC"/>
                </a:solidFill>
                <a:latin typeface="Times New Roman" panose="02020603050405020304" pitchFamily="18" charset="0"/>
              </a:rPr>
              <a:t>电流源</a:t>
            </a:r>
          </a:p>
        </p:txBody>
      </p:sp>
      <p:graphicFrame>
        <p:nvGraphicFramePr>
          <p:cNvPr id="15364" name="Object 4"/>
          <p:cNvGraphicFramePr>
            <a:graphicFrameLocks noChangeAspect="1"/>
          </p:cNvGraphicFramePr>
          <p:nvPr>
            <p:extLst>
              <p:ext uri="{D42A27DB-BD31-4B8C-83A1-F6EECF244321}">
                <p14:modId xmlns:p14="http://schemas.microsoft.com/office/powerpoint/2010/main" val="2792419727"/>
              </p:ext>
            </p:extLst>
          </p:nvPr>
        </p:nvGraphicFramePr>
        <p:xfrm>
          <a:off x="5219700" y="877366"/>
          <a:ext cx="3468688" cy="3487738"/>
        </p:xfrm>
        <a:graphic>
          <a:graphicData uri="http://schemas.openxmlformats.org/presentationml/2006/ole">
            <mc:AlternateContent xmlns:mc="http://schemas.openxmlformats.org/markup-compatibility/2006">
              <mc:Choice xmlns:v="urn:schemas-microsoft-com:vml" Requires="v">
                <p:oleObj spid="_x0000_s345987" name="图片" r:id="rId3" imgW="1734747" imgH="1742331" progId="Word.Picture.8">
                  <p:embed/>
                </p:oleObj>
              </mc:Choice>
              <mc:Fallback>
                <p:oleObj name="图片" r:id="rId3" imgW="1734747" imgH="1742331" progId="Word.Picture.8">
                  <p:embed/>
                  <p:pic>
                    <p:nvPicPr>
                      <p:cNvPr id="0" name="Picture 4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877366"/>
                        <a:ext cx="3468688" cy="348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5" name="Rectangle 5"/>
          <p:cNvSpPr>
            <a:spLocks noChangeArrowheads="1"/>
          </p:cNvSpPr>
          <p:nvPr/>
        </p:nvSpPr>
        <p:spPr bwMode="auto">
          <a:xfrm>
            <a:off x="682625" y="1352029"/>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a:latin typeface="楷体_GB2312"/>
              </a:rPr>
              <a:t>动态电阻 </a:t>
            </a:r>
          </a:p>
        </p:txBody>
      </p:sp>
      <p:graphicFrame>
        <p:nvGraphicFramePr>
          <p:cNvPr id="1088518" name="Object 6"/>
          <p:cNvGraphicFramePr>
            <a:graphicFrameLocks noChangeAspect="1"/>
          </p:cNvGraphicFramePr>
          <p:nvPr>
            <p:extLst>
              <p:ext uri="{D42A27DB-BD31-4B8C-83A1-F6EECF244321}">
                <p14:modId xmlns:p14="http://schemas.microsoft.com/office/powerpoint/2010/main" val="551252590"/>
              </p:ext>
            </p:extLst>
          </p:nvPr>
        </p:nvGraphicFramePr>
        <p:xfrm>
          <a:off x="939800" y="1990204"/>
          <a:ext cx="2354263" cy="893762"/>
        </p:xfrm>
        <a:graphic>
          <a:graphicData uri="http://schemas.openxmlformats.org/presentationml/2006/ole">
            <mc:AlternateContent xmlns:mc="http://schemas.openxmlformats.org/markup-compatibility/2006">
              <mc:Choice xmlns:v="urn:schemas-microsoft-com:vml" Requires="v">
                <p:oleObj spid="_x0000_s345988" name="Equation" r:id="rId5" imgW="1066337" imgH="406224" progId="Equation.3">
                  <p:embed/>
                </p:oleObj>
              </mc:Choice>
              <mc:Fallback>
                <p:oleObj name="Equation" r:id="rId5" imgW="1066337" imgH="406224" progId="Equation.3">
                  <p:embed/>
                  <p:pic>
                    <p:nvPicPr>
                      <p:cNvPr id="0" name="Picture 4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800" y="1990204"/>
                        <a:ext cx="2354263" cy="893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8519" name="Rectangle 7"/>
          <p:cNvSpPr>
            <a:spLocks noChangeArrowheads="1"/>
          </p:cNvSpPr>
          <p:nvPr/>
        </p:nvSpPr>
        <p:spPr bwMode="auto">
          <a:xfrm>
            <a:off x="533400" y="3528491"/>
            <a:ext cx="36925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20000"/>
              </a:lnSpc>
              <a:buFont typeface="Wingdings" panose="05000000000000000000" pitchFamily="2" charset="2"/>
              <a:buNone/>
            </a:pPr>
            <a:r>
              <a:rPr lang="zh-CN" altLang="en-US" sz="2400">
                <a:solidFill>
                  <a:srgbClr val="000000"/>
                </a:solidFill>
                <a:latin typeface="Times New Roman" panose="02020603050405020304" pitchFamily="18" charset="0"/>
              </a:rPr>
              <a:t>一般</a:t>
            </a:r>
            <a:r>
              <a:rPr lang="en-US" altLang="zh-CN" sz="2400" i="1">
                <a:solidFill>
                  <a:srgbClr val="000000"/>
                </a:solidFill>
                <a:latin typeface="Times New Roman" panose="02020603050405020304" pitchFamily="18" charset="0"/>
              </a:rPr>
              <a:t>r</a:t>
            </a:r>
            <a:r>
              <a:rPr lang="en-US" altLang="zh-CN" sz="2400" baseline="-25000">
                <a:solidFill>
                  <a:srgbClr val="000000"/>
                </a:solidFill>
                <a:latin typeface="Times New Roman" panose="02020603050405020304" pitchFamily="18" charset="0"/>
              </a:rPr>
              <a:t>o</a:t>
            </a:r>
            <a:r>
              <a:rPr lang="zh-CN" altLang="en-US" sz="2400">
                <a:solidFill>
                  <a:srgbClr val="000000"/>
                </a:solidFill>
                <a:latin typeface="Times New Roman" panose="02020603050405020304" pitchFamily="18" charset="0"/>
              </a:rPr>
              <a:t>在几百千欧以上</a:t>
            </a:r>
          </a:p>
        </p:txBody>
      </p:sp>
      <p:graphicFrame>
        <p:nvGraphicFramePr>
          <p:cNvPr id="1088520" name="Object 8"/>
          <p:cNvGraphicFramePr>
            <a:graphicFrameLocks noChangeAspect="1"/>
          </p:cNvGraphicFramePr>
          <p:nvPr>
            <p:extLst>
              <p:ext uri="{D42A27DB-BD31-4B8C-83A1-F6EECF244321}">
                <p14:modId xmlns:p14="http://schemas.microsoft.com/office/powerpoint/2010/main" val="1982868083"/>
              </p:ext>
            </p:extLst>
          </p:nvPr>
        </p:nvGraphicFramePr>
        <p:xfrm>
          <a:off x="2838450" y="2180704"/>
          <a:ext cx="954088" cy="446087"/>
        </p:xfrm>
        <a:graphic>
          <a:graphicData uri="http://schemas.openxmlformats.org/presentationml/2006/ole">
            <mc:AlternateContent xmlns:mc="http://schemas.openxmlformats.org/markup-compatibility/2006">
              <mc:Choice xmlns:v="urn:schemas-microsoft-com:vml" Requires="v">
                <p:oleObj spid="_x0000_s345989" name="Equation" r:id="rId7" imgW="431613" imgH="203112" progId="Equation.3">
                  <p:embed/>
                </p:oleObj>
              </mc:Choice>
              <mc:Fallback>
                <p:oleObj name="Equation" r:id="rId7" imgW="431613" imgH="203112" progId="Equation.3">
                  <p:embed/>
                  <p:pic>
                    <p:nvPicPr>
                      <p:cNvPr id="0" name="Picture 4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8450" y="2180704"/>
                        <a:ext cx="954088"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088518"/>
                                        </p:tgtEl>
                                        <p:attrNameLst>
                                          <p:attrName>style.visibility</p:attrName>
                                        </p:attrNameLst>
                                      </p:cBhvr>
                                      <p:to>
                                        <p:strVal val="visible"/>
                                      </p:to>
                                    </p:set>
                                    <p:animEffect transition="in" filter="strips(downRight)">
                                      <p:cBhvr>
                                        <p:cTn id="7" dur="500"/>
                                        <p:tgtEl>
                                          <p:spTgt spid="10885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088520"/>
                                        </p:tgtEl>
                                        <p:attrNameLst>
                                          <p:attrName>style.visibility</p:attrName>
                                        </p:attrNameLst>
                                      </p:cBhvr>
                                      <p:to>
                                        <p:strVal val="visible"/>
                                      </p:to>
                                    </p:set>
                                    <p:animEffect transition="in" filter="strips(downRight)">
                                      <p:cBhvr>
                                        <p:cTn id="12" dur="500"/>
                                        <p:tgtEl>
                                          <p:spTgt spid="10885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88519"/>
                                        </p:tgtEl>
                                        <p:attrNameLst>
                                          <p:attrName>style.visibility</p:attrName>
                                        </p:attrNameLst>
                                      </p:cBhvr>
                                      <p:to>
                                        <p:strVal val="visible"/>
                                      </p:to>
                                    </p:set>
                                    <p:anim calcmode="lin" valueType="num">
                                      <p:cBhvr additive="base">
                                        <p:cTn id="17" dur="500" fill="hold"/>
                                        <p:tgtEl>
                                          <p:spTgt spid="1088519"/>
                                        </p:tgtEl>
                                        <p:attrNameLst>
                                          <p:attrName>ppt_x</p:attrName>
                                        </p:attrNameLst>
                                      </p:cBhvr>
                                      <p:tavLst>
                                        <p:tav tm="0">
                                          <p:val>
                                            <p:strVal val="0-#ppt_w/2"/>
                                          </p:val>
                                        </p:tav>
                                        <p:tav tm="100000">
                                          <p:val>
                                            <p:strVal val="#ppt_x"/>
                                          </p:val>
                                        </p:tav>
                                      </p:tavLst>
                                    </p:anim>
                                    <p:anim calcmode="lin" valueType="num">
                                      <p:cBhvr additive="base">
                                        <p:cTn id="18" dur="500" fill="hold"/>
                                        <p:tgtEl>
                                          <p:spTgt spid="10885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851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503238" y="794543"/>
            <a:ext cx="51482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a:solidFill>
                  <a:srgbClr val="CC0000"/>
                </a:solidFill>
                <a:latin typeface="Times New Roman" panose="02020603050405020304" pitchFamily="18" charset="0"/>
              </a:rPr>
              <a:t>2. </a:t>
            </a:r>
            <a:r>
              <a:rPr lang="zh-CN" altLang="en-US" sz="2600">
                <a:solidFill>
                  <a:srgbClr val="CC0000"/>
                </a:solidFill>
                <a:latin typeface="Times New Roman" panose="02020603050405020304" pitchFamily="18" charset="0"/>
              </a:rPr>
              <a:t>微电流源</a:t>
            </a:r>
          </a:p>
        </p:txBody>
      </p:sp>
      <p:sp>
        <p:nvSpPr>
          <p:cNvPr id="16387" name="Rectangle 3"/>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7.1.2  BJT</a:t>
            </a:r>
            <a:r>
              <a:rPr lang="zh-CN" altLang="en-US" sz="3200">
                <a:solidFill>
                  <a:srgbClr val="0000CC"/>
                </a:solidFill>
                <a:latin typeface="Times New Roman" panose="02020603050405020304" pitchFamily="18" charset="0"/>
              </a:rPr>
              <a:t>电流源</a:t>
            </a:r>
          </a:p>
        </p:txBody>
      </p:sp>
      <p:graphicFrame>
        <p:nvGraphicFramePr>
          <p:cNvPr id="16389" name="Object 5"/>
          <p:cNvGraphicFramePr>
            <a:graphicFrameLocks noChangeAspect="1"/>
          </p:cNvGraphicFramePr>
          <p:nvPr>
            <p:extLst>
              <p:ext uri="{D42A27DB-BD31-4B8C-83A1-F6EECF244321}">
                <p14:modId xmlns:p14="http://schemas.microsoft.com/office/powerpoint/2010/main" val="1232648261"/>
              </p:ext>
            </p:extLst>
          </p:nvPr>
        </p:nvGraphicFramePr>
        <p:xfrm>
          <a:off x="5003800" y="794543"/>
          <a:ext cx="3757613" cy="3975100"/>
        </p:xfrm>
        <a:graphic>
          <a:graphicData uri="http://schemas.openxmlformats.org/presentationml/2006/ole">
            <mc:AlternateContent xmlns:mc="http://schemas.openxmlformats.org/markup-compatibility/2006">
              <mc:Choice xmlns:v="urn:schemas-microsoft-com:vml" Requires="v">
                <p:oleObj spid="_x0000_s584751" name="图片" r:id="rId3" imgW="1868439" imgH="1980233" progId="Word.Picture.8">
                  <p:embed/>
                </p:oleObj>
              </mc:Choice>
              <mc:Fallback>
                <p:oleObj name="图片" r:id="rId3" imgW="1868439" imgH="1980233" progId="Word.Picture.8">
                  <p:embed/>
                  <p:pic>
                    <p:nvPicPr>
                      <p:cNvPr id="0" name="Picture 9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794543"/>
                        <a:ext cx="3757613" cy="397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9542" name="Object 6"/>
          <p:cNvGraphicFramePr>
            <a:graphicFrameLocks noChangeAspect="1"/>
          </p:cNvGraphicFramePr>
          <p:nvPr>
            <p:extLst>
              <p:ext uri="{D42A27DB-BD31-4B8C-83A1-F6EECF244321}">
                <p14:modId xmlns:p14="http://schemas.microsoft.com/office/powerpoint/2010/main" val="2245342389"/>
              </p:ext>
            </p:extLst>
          </p:nvPr>
        </p:nvGraphicFramePr>
        <p:xfrm>
          <a:off x="2678113" y="1346993"/>
          <a:ext cx="1727200" cy="887413"/>
        </p:xfrm>
        <a:graphic>
          <a:graphicData uri="http://schemas.openxmlformats.org/presentationml/2006/ole">
            <mc:AlternateContent xmlns:mc="http://schemas.openxmlformats.org/markup-compatibility/2006">
              <mc:Choice xmlns:v="urn:schemas-microsoft-com:vml" Requires="v">
                <p:oleObj spid="_x0000_s584752" name="公式" r:id="rId5" imgW="863225" imgH="444307" progId="Equation.3">
                  <p:embed/>
                </p:oleObj>
              </mc:Choice>
              <mc:Fallback>
                <p:oleObj name="公式" r:id="rId5" imgW="863225" imgH="444307" progId="Equation.3">
                  <p:embed/>
                  <p:pic>
                    <p:nvPicPr>
                      <p:cNvPr id="0" name="Picture 9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8113" y="1346993"/>
                        <a:ext cx="1727200"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9543" name="Object 7"/>
          <p:cNvGraphicFramePr>
            <a:graphicFrameLocks noChangeAspect="1"/>
          </p:cNvGraphicFramePr>
          <p:nvPr>
            <p:extLst>
              <p:ext uri="{D42A27DB-BD31-4B8C-83A1-F6EECF244321}">
                <p14:modId xmlns:p14="http://schemas.microsoft.com/office/powerpoint/2010/main" val="101934911"/>
              </p:ext>
            </p:extLst>
          </p:nvPr>
        </p:nvGraphicFramePr>
        <p:xfrm>
          <a:off x="798513" y="1537493"/>
          <a:ext cx="1803400" cy="457200"/>
        </p:xfrm>
        <a:graphic>
          <a:graphicData uri="http://schemas.openxmlformats.org/presentationml/2006/ole">
            <mc:AlternateContent xmlns:mc="http://schemas.openxmlformats.org/markup-compatibility/2006">
              <mc:Choice xmlns:v="urn:schemas-microsoft-com:vml" Requires="v">
                <p:oleObj spid="_x0000_s584753" name="公式" r:id="rId7" imgW="901309" imgH="228501" progId="Equation.3">
                  <p:embed/>
                </p:oleObj>
              </mc:Choice>
              <mc:Fallback>
                <p:oleObj name="公式" r:id="rId7" imgW="901309" imgH="228501" progId="Equation.3">
                  <p:embed/>
                  <p:pic>
                    <p:nvPicPr>
                      <p:cNvPr id="0" name="Picture 99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8513" y="1537493"/>
                        <a:ext cx="180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9544" name="Object 8"/>
          <p:cNvGraphicFramePr>
            <a:graphicFrameLocks noChangeAspect="1"/>
          </p:cNvGraphicFramePr>
          <p:nvPr>
            <p:extLst>
              <p:ext uri="{D42A27DB-BD31-4B8C-83A1-F6EECF244321}">
                <p14:modId xmlns:p14="http://schemas.microsoft.com/office/powerpoint/2010/main" val="1084589571"/>
              </p:ext>
            </p:extLst>
          </p:nvPr>
        </p:nvGraphicFramePr>
        <p:xfrm>
          <a:off x="2690813" y="2234406"/>
          <a:ext cx="1041400" cy="887412"/>
        </p:xfrm>
        <a:graphic>
          <a:graphicData uri="http://schemas.openxmlformats.org/presentationml/2006/ole">
            <mc:AlternateContent xmlns:mc="http://schemas.openxmlformats.org/markup-compatibility/2006">
              <mc:Choice xmlns:v="urn:schemas-microsoft-com:vml" Requires="v">
                <p:oleObj spid="_x0000_s584754" name="公式" r:id="rId9" imgW="520474" imgH="444307" progId="Equation.3">
                  <p:embed/>
                </p:oleObj>
              </mc:Choice>
              <mc:Fallback>
                <p:oleObj name="公式" r:id="rId9" imgW="520474" imgH="444307" progId="Equation.3">
                  <p:embed/>
                  <p:pic>
                    <p:nvPicPr>
                      <p:cNvPr id="0" name="Picture 99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90813" y="2234406"/>
                        <a:ext cx="1041400" cy="88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89545" name="Group 9"/>
          <p:cNvGrpSpPr>
            <a:grpSpLocks/>
          </p:cNvGrpSpPr>
          <p:nvPr/>
        </p:nvGrpSpPr>
        <p:grpSpPr bwMode="auto">
          <a:xfrm>
            <a:off x="647700" y="3352006"/>
            <a:ext cx="4645026" cy="495300"/>
            <a:chOff x="317" y="2177"/>
            <a:chExt cx="2926" cy="312"/>
          </a:xfrm>
        </p:grpSpPr>
        <p:sp>
          <p:nvSpPr>
            <p:cNvPr id="16401" name="Rectangle 10"/>
            <p:cNvSpPr>
              <a:spLocks noChangeArrowheads="1"/>
            </p:cNvSpPr>
            <p:nvPr/>
          </p:nvSpPr>
          <p:spPr bwMode="auto">
            <a:xfrm>
              <a:off x="317" y="2177"/>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8572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27635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545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11455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717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289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861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433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buFont typeface="Wingdings" panose="05000000000000000000" pitchFamily="2" charset="2"/>
                <a:buNone/>
              </a:pPr>
              <a:r>
                <a:rPr lang="zh-CN" altLang="en-US" sz="2400"/>
                <a:t>由于</a:t>
              </a:r>
            </a:p>
          </p:txBody>
        </p:sp>
        <p:sp>
          <p:nvSpPr>
            <p:cNvPr id="16402" name="Rectangle 11"/>
            <p:cNvSpPr>
              <a:spLocks noChangeArrowheads="1"/>
            </p:cNvSpPr>
            <p:nvPr/>
          </p:nvSpPr>
          <p:spPr bwMode="auto">
            <a:xfrm>
              <a:off x="1224" y="2177"/>
              <a:ext cx="201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8572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27635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545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11455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717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289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861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433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buNone/>
              </a:pPr>
              <a:r>
                <a:rPr lang="zh-CN" altLang="en-US" sz="2400" dirty="0"/>
                <a:t>很小</a:t>
              </a:r>
              <a:r>
                <a:rPr lang="zh-CN" altLang="en-US" sz="2400" dirty="0" smtClean="0"/>
                <a:t>，</a:t>
              </a:r>
              <a:r>
                <a:rPr lang="zh-CN" altLang="en-US" sz="2400" dirty="0">
                  <a:latin typeface="Times New Roman" panose="02020603050405020304" pitchFamily="18" charset="0"/>
                </a:rPr>
                <a:t>所以</a:t>
              </a:r>
              <a:r>
                <a:rPr lang="en-US" altLang="zh-CN" sz="2400" i="1" dirty="0">
                  <a:solidFill>
                    <a:srgbClr val="000000"/>
                  </a:solidFill>
                  <a:latin typeface="Times New Roman" panose="02020603050405020304" pitchFamily="18" charset="0"/>
                </a:rPr>
                <a:t>I</a:t>
              </a:r>
              <a:r>
                <a:rPr lang="en-US" altLang="zh-CN" sz="2400" baseline="-25000" dirty="0">
                  <a:solidFill>
                    <a:srgbClr val="000000"/>
                  </a:solidFill>
                  <a:latin typeface="Times New Roman" panose="02020603050405020304" pitchFamily="18" charset="0"/>
                </a:rPr>
                <a:t>C2</a:t>
              </a:r>
              <a:r>
                <a:rPr lang="zh-CN" altLang="en-US" sz="2400" dirty="0">
                  <a:solidFill>
                    <a:srgbClr val="000000"/>
                  </a:solidFill>
                  <a:latin typeface="Times New Roman" panose="02020603050405020304" pitchFamily="18" charset="0"/>
                </a:rPr>
                <a:t>也很</a:t>
              </a:r>
              <a:r>
                <a:rPr lang="zh-CN" altLang="en-US" sz="2400" dirty="0" smtClean="0">
                  <a:solidFill>
                    <a:srgbClr val="000000"/>
                  </a:solidFill>
                  <a:latin typeface="Times New Roman" panose="02020603050405020304" pitchFamily="18" charset="0"/>
                </a:rPr>
                <a:t>小</a:t>
              </a:r>
              <a:endParaRPr lang="zh-CN" altLang="en-US" sz="2400" dirty="0"/>
            </a:p>
          </p:txBody>
        </p:sp>
        <p:graphicFrame>
          <p:nvGraphicFramePr>
            <p:cNvPr id="16403" name="Object 12"/>
            <p:cNvGraphicFramePr>
              <a:graphicFrameLocks noChangeAspect="1"/>
            </p:cNvGraphicFramePr>
            <p:nvPr/>
          </p:nvGraphicFramePr>
          <p:xfrm>
            <a:off x="793" y="2217"/>
            <a:ext cx="465" cy="272"/>
          </p:xfrm>
          <a:graphic>
            <a:graphicData uri="http://schemas.openxmlformats.org/presentationml/2006/ole">
              <mc:AlternateContent xmlns:mc="http://schemas.openxmlformats.org/markup-compatibility/2006">
                <mc:Choice xmlns:v="urn:schemas-microsoft-com:vml" Requires="v">
                  <p:oleObj spid="_x0000_s584755" name="公式" r:id="rId11" imgW="368140" imgH="215806" progId="Equation.3">
                    <p:embed/>
                  </p:oleObj>
                </mc:Choice>
                <mc:Fallback>
                  <p:oleObj name="公式" r:id="rId11" imgW="368140" imgH="215806" progId="Equation.3">
                    <p:embed/>
                    <p:pic>
                      <p:nvPicPr>
                        <p:cNvPr id="0" name="Picture 99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3" y="2217"/>
                          <a:ext cx="465"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89549" name="Group 13"/>
          <p:cNvGrpSpPr>
            <a:grpSpLocks/>
          </p:cNvGrpSpPr>
          <p:nvPr/>
        </p:nvGrpSpPr>
        <p:grpSpPr bwMode="auto">
          <a:xfrm>
            <a:off x="1036638" y="4013993"/>
            <a:ext cx="4495800" cy="935038"/>
            <a:chOff x="672" y="3443"/>
            <a:chExt cx="2832" cy="589"/>
          </a:xfrm>
        </p:grpSpPr>
        <p:sp>
          <p:nvSpPr>
            <p:cNvPr id="16399" name="Rectangle 14"/>
            <p:cNvSpPr>
              <a:spLocks noChangeArrowheads="1"/>
            </p:cNvSpPr>
            <p:nvPr/>
          </p:nvSpPr>
          <p:spPr bwMode="auto">
            <a:xfrm>
              <a:off x="672" y="3552"/>
              <a:ext cx="28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en-US" altLang="zh-CN" sz="2800" i="1">
                  <a:latin typeface="Times New Roman" panose="02020603050405020304" pitchFamily="18" charset="0"/>
                  <a:ea typeface="华康简宋"/>
                  <a:cs typeface="华康简宋"/>
                </a:rPr>
                <a:t>r</a:t>
              </a:r>
              <a:r>
                <a:rPr kumimoji="1" lang="en-US" altLang="zh-CN" sz="2800" baseline="-30000">
                  <a:latin typeface="Times New Roman" panose="02020603050405020304" pitchFamily="18" charset="0"/>
                  <a:ea typeface="华康简宋"/>
                  <a:cs typeface="华康简宋"/>
                </a:rPr>
                <a:t>o</a:t>
              </a:r>
              <a:r>
                <a:rPr kumimoji="1" lang="en-US" altLang="zh-CN" sz="2800">
                  <a:latin typeface="Times New Roman" panose="02020603050405020304" pitchFamily="18" charset="0"/>
                  <a:ea typeface="华康简宋"/>
                  <a:cs typeface="华康简宋"/>
                </a:rPr>
                <a:t>≈</a:t>
              </a:r>
              <a:r>
                <a:rPr kumimoji="1" lang="en-US" altLang="zh-CN" sz="2800" i="1">
                  <a:latin typeface="Times New Roman" panose="02020603050405020304" pitchFamily="18" charset="0"/>
                  <a:ea typeface="华康简宋"/>
                  <a:cs typeface="华康简宋"/>
                </a:rPr>
                <a:t>r</a:t>
              </a:r>
              <a:r>
                <a:rPr kumimoji="1" lang="en-US" altLang="zh-CN" sz="2800" baseline="-30000">
                  <a:latin typeface="Times New Roman" panose="02020603050405020304" pitchFamily="18" charset="0"/>
                  <a:ea typeface="华康简宋"/>
                  <a:cs typeface="华康简宋"/>
                </a:rPr>
                <a:t>ce2</a:t>
              </a:r>
              <a:r>
                <a:rPr kumimoji="1" lang="zh-CN" altLang="en-US" sz="2800">
                  <a:latin typeface="Times New Roman" panose="02020603050405020304" pitchFamily="18" charset="0"/>
                  <a:ea typeface="华康简宋"/>
                  <a:cs typeface="华康简宋"/>
                </a:rPr>
                <a:t>（</a:t>
              </a:r>
              <a:r>
                <a:rPr kumimoji="1" lang="en-US" altLang="zh-CN" sz="2800">
                  <a:latin typeface="Times New Roman" panose="02020603050405020304" pitchFamily="18" charset="0"/>
                  <a:ea typeface="华康简宋"/>
                  <a:cs typeface="华康简宋"/>
                </a:rPr>
                <a:t>1</a:t>
              </a:r>
              <a:r>
                <a:rPr kumimoji="1" lang="zh-CN" altLang="en-US" sz="2800">
                  <a:latin typeface="Times New Roman" panose="02020603050405020304" pitchFamily="18" charset="0"/>
                  <a:ea typeface="华康简宋"/>
                  <a:cs typeface="华康简宋"/>
                </a:rPr>
                <a:t>＋                 ）</a:t>
              </a:r>
              <a:r>
                <a:rPr kumimoji="1" lang="zh-CN" altLang="en-US" sz="2800">
                  <a:latin typeface="Times New Roman" panose="02020603050405020304" pitchFamily="18" charset="0"/>
                </a:rPr>
                <a:t> </a:t>
              </a:r>
              <a:endParaRPr kumimoji="1" lang="zh-CN" altLang="en-US" sz="2800">
                <a:latin typeface="Times New Roman" panose="02020603050405020304" pitchFamily="18" charset="0"/>
                <a:ea typeface="宋体" panose="02010600030101010101" pitchFamily="2" charset="-122"/>
              </a:endParaRPr>
            </a:p>
          </p:txBody>
        </p:sp>
        <p:graphicFrame>
          <p:nvGraphicFramePr>
            <p:cNvPr id="16400" name="Object 15"/>
            <p:cNvGraphicFramePr>
              <a:graphicFrameLocks noChangeAspect="1"/>
            </p:cNvGraphicFramePr>
            <p:nvPr>
              <p:extLst>
                <p:ext uri="{D42A27DB-BD31-4B8C-83A1-F6EECF244321}">
                  <p14:modId xmlns:p14="http://schemas.microsoft.com/office/powerpoint/2010/main" val="1870037925"/>
                </p:ext>
              </p:extLst>
            </p:nvPr>
          </p:nvGraphicFramePr>
          <p:xfrm>
            <a:off x="1924" y="3443"/>
            <a:ext cx="884" cy="589"/>
          </p:xfrm>
          <a:graphic>
            <a:graphicData uri="http://schemas.openxmlformats.org/presentationml/2006/ole">
              <mc:AlternateContent xmlns:mc="http://schemas.openxmlformats.org/markup-compatibility/2006">
                <mc:Choice xmlns:v="urn:schemas-microsoft-com:vml" Requires="v">
                  <p:oleObj spid="_x0000_s584756" name="Equation" r:id="rId13" imgW="609336" imgH="406224" progId="Equation.DSMT4">
                    <p:embed/>
                  </p:oleObj>
                </mc:Choice>
                <mc:Fallback>
                  <p:oleObj name="Equation" r:id="rId13" imgW="609336" imgH="406224" progId="Equation.DSMT4">
                    <p:embed/>
                    <p:pic>
                      <p:nvPicPr>
                        <p:cNvPr id="0" name="Picture 99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24" y="3443"/>
                          <a:ext cx="884" cy="5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89552" name="Group 16"/>
          <p:cNvGrpSpPr>
            <a:grpSpLocks/>
          </p:cNvGrpSpPr>
          <p:nvPr/>
        </p:nvGrpSpPr>
        <p:grpSpPr bwMode="auto">
          <a:xfrm>
            <a:off x="862013" y="5237956"/>
            <a:ext cx="6629400" cy="495300"/>
            <a:chOff x="912" y="3528"/>
            <a:chExt cx="4176" cy="312"/>
          </a:xfrm>
        </p:grpSpPr>
        <p:sp>
          <p:nvSpPr>
            <p:cNvPr id="16397" name="Rectangle 17"/>
            <p:cNvSpPr>
              <a:spLocks noChangeArrowheads="1"/>
            </p:cNvSpPr>
            <p:nvPr/>
          </p:nvSpPr>
          <p:spPr bwMode="auto">
            <a:xfrm>
              <a:off x="912" y="3528"/>
              <a:ext cx="4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8572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27635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545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11455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717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289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861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433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buFont typeface="Wingdings" panose="05000000000000000000" pitchFamily="2" charset="2"/>
                <a:buNone/>
              </a:pPr>
              <a:r>
                <a:rPr lang="zh-CN" altLang="en-US" sz="2400">
                  <a:latin typeface="楷体_GB2312"/>
                </a:rPr>
                <a:t>（参考射极偏置共射放大电路的输出电阻  ）</a:t>
              </a:r>
            </a:p>
          </p:txBody>
        </p:sp>
        <p:graphicFrame>
          <p:nvGraphicFramePr>
            <p:cNvPr id="16398" name="Object 18"/>
            <p:cNvGraphicFramePr>
              <a:graphicFrameLocks noChangeAspect="1"/>
            </p:cNvGraphicFramePr>
            <p:nvPr/>
          </p:nvGraphicFramePr>
          <p:xfrm>
            <a:off x="4423" y="3559"/>
            <a:ext cx="281" cy="281"/>
          </p:xfrm>
          <a:graphic>
            <a:graphicData uri="http://schemas.openxmlformats.org/presentationml/2006/ole">
              <mc:AlternateContent xmlns:mc="http://schemas.openxmlformats.org/markup-compatibility/2006">
                <mc:Choice xmlns:v="urn:schemas-microsoft-com:vml" Requires="v">
                  <p:oleObj spid="_x0000_s584757" name="Equation" r:id="rId15" imgW="203024" imgH="203024" progId="Equation.3">
                    <p:embed/>
                  </p:oleObj>
                </mc:Choice>
                <mc:Fallback>
                  <p:oleObj name="Equation" r:id="rId15" imgW="203024" imgH="203024" progId="Equation.3">
                    <p:embed/>
                    <p:pic>
                      <p:nvPicPr>
                        <p:cNvPr id="0" name="Picture 99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23" y="3559"/>
                          <a:ext cx="281"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089543"/>
                                        </p:tgtEl>
                                        <p:attrNameLst>
                                          <p:attrName>style.visibility</p:attrName>
                                        </p:attrNameLst>
                                      </p:cBhvr>
                                      <p:to>
                                        <p:strVal val="visible"/>
                                      </p:to>
                                    </p:set>
                                    <p:animEffect transition="in" filter="strips(downRight)">
                                      <p:cBhvr>
                                        <p:cTn id="7" dur="500"/>
                                        <p:tgtEl>
                                          <p:spTgt spid="10895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089542"/>
                                        </p:tgtEl>
                                        <p:attrNameLst>
                                          <p:attrName>style.visibility</p:attrName>
                                        </p:attrNameLst>
                                      </p:cBhvr>
                                      <p:to>
                                        <p:strVal val="visible"/>
                                      </p:to>
                                    </p:set>
                                    <p:animEffect transition="in" filter="strips(downRight)">
                                      <p:cBhvr>
                                        <p:cTn id="12" dur="500"/>
                                        <p:tgtEl>
                                          <p:spTgt spid="10895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089544"/>
                                        </p:tgtEl>
                                        <p:attrNameLst>
                                          <p:attrName>style.visibility</p:attrName>
                                        </p:attrNameLst>
                                      </p:cBhvr>
                                      <p:to>
                                        <p:strVal val="visible"/>
                                      </p:to>
                                    </p:set>
                                    <p:animEffect transition="in" filter="strips(downRight)">
                                      <p:cBhvr>
                                        <p:cTn id="17" dur="500"/>
                                        <p:tgtEl>
                                          <p:spTgt spid="10895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089545"/>
                                        </p:tgtEl>
                                        <p:attrNameLst>
                                          <p:attrName>style.visibility</p:attrName>
                                        </p:attrNameLst>
                                      </p:cBhvr>
                                      <p:to>
                                        <p:strVal val="visible"/>
                                      </p:to>
                                    </p:set>
                                    <p:animEffect transition="in" filter="strips(downRight)">
                                      <p:cBhvr>
                                        <p:cTn id="22" dur="500"/>
                                        <p:tgtEl>
                                          <p:spTgt spid="10895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089549"/>
                                        </p:tgtEl>
                                        <p:attrNameLst>
                                          <p:attrName>style.visibility</p:attrName>
                                        </p:attrNameLst>
                                      </p:cBhvr>
                                      <p:to>
                                        <p:strVal val="visible"/>
                                      </p:to>
                                    </p:set>
                                    <p:animEffect transition="in" filter="strips(downRight)">
                                      <p:cBhvr>
                                        <p:cTn id="27" dur="500"/>
                                        <p:tgtEl>
                                          <p:spTgt spid="1089549"/>
                                        </p:tgtEl>
                                      </p:cBhvr>
                                    </p:animEffect>
                                  </p:childTnLst>
                                </p:cTn>
                              </p:par>
                            </p:childTnLst>
                          </p:cTn>
                        </p:par>
                        <p:par>
                          <p:cTn id="28" fill="hold" nodeType="afterGroup">
                            <p:stCondLst>
                              <p:cond delay="500"/>
                            </p:stCondLst>
                            <p:childTnLst>
                              <p:par>
                                <p:cTn id="29" presetID="18" presetClass="entr" presetSubtype="6" fill="hold" nodeType="afterEffect">
                                  <p:stCondLst>
                                    <p:cond delay="0"/>
                                  </p:stCondLst>
                                  <p:childTnLst>
                                    <p:set>
                                      <p:cBhvr>
                                        <p:cTn id="30" dur="1" fill="hold">
                                          <p:stCondLst>
                                            <p:cond delay="0"/>
                                          </p:stCondLst>
                                        </p:cTn>
                                        <p:tgtEl>
                                          <p:spTgt spid="1089552"/>
                                        </p:tgtEl>
                                        <p:attrNameLst>
                                          <p:attrName>style.visibility</p:attrName>
                                        </p:attrNameLst>
                                      </p:cBhvr>
                                      <p:to>
                                        <p:strVal val="visible"/>
                                      </p:to>
                                    </p:set>
                                    <p:animEffect transition="in" filter="strips(downRight)">
                                      <p:cBhvr>
                                        <p:cTn id="31" dur="500"/>
                                        <p:tgtEl>
                                          <p:spTgt spid="1089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503238" y="763488"/>
            <a:ext cx="51482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a:solidFill>
                  <a:srgbClr val="CC0000"/>
                </a:solidFill>
                <a:latin typeface="Times New Roman" panose="02020603050405020304" pitchFamily="18" charset="0"/>
              </a:rPr>
              <a:t>3. </a:t>
            </a:r>
            <a:r>
              <a:rPr lang="zh-CN" altLang="en-US" sz="2600">
                <a:solidFill>
                  <a:srgbClr val="CC0000"/>
                </a:solidFill>
                <a:latin typeface="Times New Roman" panose="02020603050405020304" pitchFamily="18" charset="0"/>
              </a:rPr>
              <a:t>多路电流源</a:t>
            </a:r>
          </a:p>
        </p:txBody>
      </p:sp>
      <p:sp>
        <p:nvSpPr>
          <p:cNvPr id="17411" name="Rectangle 3"/>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7.1.2  BJT</a:t>
            </a:r>
            <a:r>
              <a:rPr lang="zh-CN" altLang="en-US" sz="3200">
                <a:solidFill>
                  <a:srgbClr val="0000CC"/>
                </a:solidFill>
                <a:latin typeface="Times New Roman" panose="02020603050405020304" pitchFamily="18" charset="0"/>
              </a:rPr>
              <a:t>电流源</a:t>
            </a:r>
          </a:p>
        </p:txBody>
      </p:sp>
      <p:graphicFrame>
        <p:nvGraphicFramePr>
          <p:cNvPr id="17413" name="Object 5"/>
          <p:cNvGraphicFramePr>
            <a:graphicFrameLocks noChangeAspect="1"/>
          </p:cNvGraphicFramePr>
          <p:nvPr>
            <p:extLst>
              <p:ext uri="{D42A27DB-BD31-4B8C-83A1-F6EECF244321}">
                <p14:modId xmlns:p14="http://schemas.microsoft.com/office/powerpoint/2010/main" val="952246034"/>
              </p:ext>
            </p:extLst>
          </p:nvPr>
        </p:nvGraphicFramePr>
        <p:xfrm>
          <a:off x="5219700" y="922238"/>
          <a:ext cx="3192463" cy="5099050"/>
        </p:xfrm>
        <a:graphic>
          <a:graphicData uri="http://schemas.openxmlformats.org/presentationml/2006/ole">
            <mc:AlternateContent xmlns:mc="http://schemas.openxmlformats.org/markup-compatibility/2006">
              <mc:Choice xmlns:v="urn:schemas-microsoft-com:vml" Requires="v">
                <p:oleObj spid="_x0000_s347736" name="图片" r:id="rId3" imgW="1772945" imgH="2827824" progId="Word.Picture.8">
                  <p:embed/>
                </p:oleObj>
              </mc:Choice>
              <mc:Fallback>
                <p:oleObj name="图片" r:id="rId3" imgW="1772945" imgH="2827824" progId="Word.Picture.8">
                  <p:embed/>
                  <p:pic>
                    <p:nvPicPr>
                      <p:cNvPr id="0" name="Picture 2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922238"/>
                        <a:ext cx="3192463" cy="5099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0566" name="Rectangle 6"/>
          <p:cNvSpPr>
            <a:spLocks noChangeArrowheads="1"/>
          </p:cNvSpPr>
          <p:nvPr/>
        </p:nvSpPr>
        <p:spPr bwMode="auto">
          <a:xfrm>
            <a:off x="395288" y="1606451"/>
            <a:ext cx="4884737"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5000"/>
              </a:lnSpc>
              <a:spcBef>
                <a:spcPct val="0"/>
              </a:spcBef>
              <a:buClrTx/>
              <a:buFontTx/>
              <a:buNone/>
            </a:pPr>
            <a:r>
              <a:rPr kumimoji="1" lang="en-US" altLang="zh-CN" sz="2400">
                <a:latin typeface="Times New Roman" panose="02020603050405020304" pitchFamily="18" charset="0"/>
              </a:rPr>
              <a:t>T</a:t>
            </a:r>
            <a:r>
              <a:rPr kumimoji="1" lang="en-US" altLang="zh-CN" sz="2400" baseline="-300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i="1">
                <a:latin typeface="Times New Roman" panose="02020603050405020304" pitchFamily="18" charset="0"/>
              </a:rPr>
              <a:t>R</a:t>
            </a:r>
            <a:r>
              <a:rPr kumimoji="1" lang="en-US" altLang="zh-CN" sz="2400" baseline="-30000">
                <a:latin typeface="Times New Roman" panose="02020603050405020304" pitchFamily="18" charset="0"/>
              </a:rPr>
              <a:t>1 </a:t>
            </a:r>
            <a:r>
              <a:rPr kumimoji="1" lang="zh-CN" altLang="en-US" sz="2400">
                <a:latin typeface="Times New Roman" panose="02020603050405020304" pitchFamily="18" charset="0"/>
              </a:rPr>
              <a:t>和</a:t>
            </a:r>
            <a:r>
              <a:rPr kumimoji="1" lang="en-US" altLang="zh-CN" sz="2400">
                <a:latin typeface="Times New Roman" panose="02020603050405020304" pitchFamily="18" charset="0"/>
              </a:rPr>
              <a:t>T</a:t>
            </a:r>
            <a:r>
              <a:rPr kumimoji="1" lang="en-US" altLang="zh-CN" sz="2400" baseline="-30000">
                <a:latin typeface="Times New Roman" panose="02020603050405020304" pitchFamily="18" charset="0"/>
              </a:rPr>
              <a:t>4</a:t>
            </a:r>
            <a:r>
              <a:rPr kumimoji="1" lang="zh-CN" altLang="en-US" sz="2400">
                <a:latin typeface="Times New Roman" panose="02020603050405020304" pitchFamily="18" charset="0"/>
              </a:rPr>
              <a:t>支路产生基准电流</a:t>
            </a:r>
            <a:r>
              <a:rPr kumimoji="1" lang="en-US" altLang="zh-CN" sz="2400" i="1">
                <a:latin typeface="Times New Roman" panose="02020603050405020304" pitchFamily="18" charset="0"/>
              </a:rPr>
              <a:t>I</a:t>
            </a:r>
            <a:r>
              <a:rPr kumimoji="1" lang="en-US" altLang="zh-CN" sz="2400" baseline="-30000">
                <a:latin typeface="Times New Roman" panose="02020603050405020304" pitchFamily="18" charset="0"/>
              </a:rPr>
              <a:t>REF</a:t>
            </a:r>
            <a:endParaRPr kumimoji="1" lang="en-US" altLang="zh-CN" sz="2400">
              <a:latin typeface="Times New Roman" panose="02020603050405020304" pitchFamily="18" charset="0"/>
            </a:endParaRPr>
          </a:p>
        </p:txBody>
      </p:sp>
      <p:graphicFrame>
        <p:nvGraphicFramePr>
          <p:cNvPr id="1090567" name="Object 7"/>
          <p:cNvGraphicFramePr>
            <a:graphicFrameLocks noChangeAspect="1"/>
          </p:cNvGraphicFramePr>
          <p:nvPr>
            <p:extLst>
              <p:ext uri="{D42A27DB-BD31-4B8C-83A1-F6EECF244321}">
                <p14:modId xmlns:p14="http://schemas.microsoft.com/office/powerpoint/2010/main" val="649206062"/>
              </p:ext>
            </p:extLst>
          </p:nvPr>
        </p:nvGraphicFramePr>
        <p:xfrm>
          <a:off x="550863" y="3932138"/>
          <a:ext cx="4340225" cy="933450"/>
        </p:xfrm>
        <a:graphic>
          <a:graphicData uri="http://schemas.openxmlformats.org/presentationml/2006/ole">
            <mc:AlternateContent xmlns:mc="http://schemas.openxmlformats.org/markup-compatibility/2006">
              <mc:Choice xmlns:v="urn:schemas-microsoft-com:vml" Requires="v">
                <p:oleObj spid="_x0000_s347737" name="Equation" r:id="rId5" imgW="1853396" imgH="406224" progId="Equation.3">
                  <p:embed/>
                </p:oleObj>
              </mc:Choice>
              <mc:Fallback>
                <p:oleObj name="Equation" r:id="rId5" imgW="1853396" imgH="406224" progId="Equation.3">
                  <p:embed/>
                  <p:pic>
                    <p:nvPicPr>
                      <p:cNvPr id="0" name="Picture 2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3" y="3932138"/>
                        <a:ext cx="4340225"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0568" name="Rectangle 8"/>
          <p:cNvSpPr>
            <a:spLocks noChangeArrowheads="1"/>
          </p:cNvSpPr>
          <p:nvPr/>
        </p:nvSpPr>
        <p:spPr bwMode="auto">
          <a:xfrm>
            <a:off x="398463" y="2300188"/>
            <a:ext cx="5326062"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5000"/>
              </a:lnSpc>
              <a:spcBef>
                <a:spcPct val="0"/>
              </a:spcBef>
              <a:buClrTx/>
              <a:buFontTx/>
              <a:buNone/>
            </a:pPr>
            <a:r>
              <a:rPr kumimoji="1" lang="en-US" altLang="zh-CN" sz="2400">
                <a:latin typeface="Times New Roman" panose="02020603050405020304" pitchFamily="18" charset="0"/>
              </a:rPr>
              <a:t>T</a:t>
            </a:r>
            <a:r>
              <a:rPr kumimoji="1" lang="en-US" altLang="zh-CN" sz="2400" baseline="-30000">
                <a:latin typeface="Times New Roman" panose="02020603050405020304" pitchFamily="18" charset="0"/>
              </a:rPr>
              <a:t>1</a:t>
            </a:r>
            <a:r>
              <a:rPr kumimoji="1" lang="zh-CN" altLang="en-US" sz="2400">
                <a:latin typeface="Times New Roman" panose="02020603050405020304" pitchFamily="18" charset="0"/>
              </a:rPr>
              <a:t>和</a:t>
            </a:r>
            <a:r>
              <a:rPr kumimoji="1" lang="en-US" altLang="zh-CN" sz="2400">
                <a:latin typeface="Times New Roman" panose="02020603050405020304" pitchFamily="18" charset="0"/>
              </a:rPr>
              <a:t>T</a:t>
            </a:r>
            <a:r>
              <a:rPr kumimoji="1" lang="en-US" altLang="zh-CN" sz="2400" baseline="-30000">
                <a:latin typeface="Times New Roman" panose="02020603050405020304" pitchFamily="18" charset="0"/>
              </a:rPr>
              <a:t>2</a:t>
            </a:r>
            <a:r>
              <a:rPr kumimoji="1" lang="zh-CN" altLang="en-US" sz="2400" i="1">
                <a:latin typeface="Times New Roman" panose="02020603050405020304" pitchFamily="18" charset="0"/>
              </a:rPr>
              <a:t>、</a:t>
            </a:r>
            <a:r>
              <a:rPr kumimoji="1" lang="en-US" altLang="zh-CN" sz="2400">
                <a:latin typeface="Times New Roman" panose="02020603050405020304" pitchFamily="18" charset="0"/>
              </a:rPr>
              <a:t>T</a:t>
            </a:r>
            <a:r>
              <a:rPr kumimoji="1" lang="en-US" altLang="zh-CN" sz="2400" baseline="-30000">
                <a:latin typeface="Times New Roman" panose="02020603050405020304" pitchFamily="18" charset="0"/>
              </a:rPr>
              <a:t>4</a:t>
            </a:r>
            <a:r>
              <a:rPr kumimoji="1" lang="zh-CN" altLang="en-US" sz="2400">
                <a:latin typeface="Times New Roman" panose="02020603050405020304" pitchFamily="18" charset="0"/>
              </a:rPr>
              <a:t>和</a:t>
            </a:r>
            <a:r>
              <a:rPr kumimoji="1" lang="en-US" altLang="zh-CN" sz="2400">
                <a:latin typeface="Times New Roman" panose="02020603050405020304" pitchFamily="18" charset="0"/>
              </a:rPr>
              <a:t>T</a:t>
            </a:r>
            <a:r>
              <a:rPr kumimoji="1" lang="en-US" altLang="zh-CN" sz="2400" baseline="-30000">
                <a:latin typeface="Times New Roman" panose="02020603050405020304" pitchFamily="18" charset="0"/>
              </a:rPr>
              <a:t>5</a:t>
            </a:r>
            <a:r>
              <a:rPr kumimoji="1" lang="zh-CN" altLang="en-US" sz="2400">
                <a:latin typeface="Times New Roman" panose="02020603050405020304" pitchFamily="18" charset="0"/>
              </a:rPr>
              <a:t>构成镜像电流源</a:t>
            </a:r>
          </a:p>
        </p:txBody>
      </p:sp>
      <p:sp>
        <p:nvSpPr>
          <p:cNvPr id="1090569" name="Rectangle 9"/>
          <p:cNvSpPr>
            <a:spLocks noChangeArrowheads="1"/>
          </p:cNvSpPr>
          <p:nvPr/>
        </p:nvSpPr>
        <p:spPr bwMode="auto">
          <a:xfrm>
            <a:off x="398463" y="2985988"/>
            <a:ext cx="5326062"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5000"/>
              </a:lnSpc>
              <a:spcBef>
                <a:spcPct val="0"/>
              </a:spcBef>
              <a:buClrTx/>
              <a:buFontTx/>
              <a:buNone/>
            </a:pPr>
            <a:r>
              <a:rPr kumimoji="1" lang="en-US" altLang="zh-CN" sz="2400">
                <a:latin typeface="Times New Roman" panose="02020603050405020304" pitchFamily="18" charset="0"/>
              </a:rPr>
              <a:t>T</a:t>
            </a:r>
            <a:r>
              <a:rPr kumimoji="1" lang="en-US" altLang="zh-CN" sz="2400" baseline="-30000">
                <a:latin typeface="Times New Roman" panose="02020603050405020304" pitchFamily="18" charset="0"/>
              </a:rPr>
              <a:t>1</a:t>
            </a:r>
            <a:r>
              <a:rPr kumimoji="1" lang="zh-CN" altLang="en-US" sz="2400">
                <a:latin typeface="Times New Roman" panose="02020603050405020304" pitchFamily="18" charset="0"/>
              </a:rPr>
              <a:t>和</a:t>
            </a:r>
            <a:r>
              <a:rPr kumimoji="1" lang="en-US" altLang="zh-CN" sz="2400">
                <a:latin typeface="Times New Roman" panose="02020603050405020304" pitchFamily="18" charset="0"/>
              </a:rPr>
              <a:t>T</a:t>
            </a:r>
            <a:r>
              <a:rPr kumimoji="1" lang="en-US" altLang="zh-CN" sz="2400" baseline="-30000">
                <a:latin typeface="Times New Roman" panose="02020603050405020304" pitchFamily="18" charset="0"/>
              </a:rPr>
              <a:t>3</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T</a:t>
            </a:r>
            <a:r>
              <a:rPr kumimoji="1" lang="en-US" altLang="zh-CN" sz="2400" baseline="-30000">
                <a:latin typeface="Times New Roman" panose="02020603050405020304" pitchFamily="18" charset="0"/>
              </a:rPr>
              <a:t>4</a:t>
            </a:r>
            <a:r>
              <a:rPr kumimoji="1" lang="zh-CN" altLang="en-US" sz="2400">
                <a:latin typeface="Times New Roman" panose="02020603050405020304" pitchFamily="18" charset="0"/>
              </a:rPr>
              <a:t>和</a:t>
            </a:r>
            <a:r>
              <a:rPr kumimoji="1" lang="en-US" altLang="zh-CN" sz="2400">
                <a:latin typeface="Times New Roman" panose="02020603050405020304" pitchFamily="18" charset="0"/>
              </a:rPr>
              <a:t>T</a:t>
            </a:r>
            <a:r>
              <a:rPr kumimoji="1" lang="en-US" altLang="zh-CN" sz="2400" baseline="-30000">
                <a:latin typeface="Times New Roman" panose="02020603050405020304" pitchFamily="18" charset="0"/>
              </a:rPr>
              <a:t>6</a:t>
            </a:r>
            <a:r>
              <a:rPr kumimoji="1" lang="zh-CN" altLang="en-US" sz="2400">
                <a:latin typeface="Times New Roman" panose="02020603050405020304" pitchFamily="18" charset="0"/>
              </a:rPr>
              <a:t>构成了微电流源</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90566"/>
                                        </p:tgtEl>
                                        <p:attrNameLst>
                                          <p:attrName>style.visibility</p:attrName>
                                        </p:attrNameLst>
                                      </p:cBhvr>
                                      <p:to>
                                        <p:strVal val="visible"/>
                                      </p:to>
                                    </p:set>
                                    <p:animEffect transition="in" filter="strips(downRight)">
                                      <p:cBhvr>
                                        <p:cTn id="7" dur="500"/>
                                        <p:tgtEl>
                                          <p:spTgt spid="10905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90568"/>
                                        </p:tgtEl>
                                        <p:attrNameLst>
                                          <p:attrName>style.visibility</p:attrName>
                                        </p:attrNameLst>
                                      </p:cBhvr>
                                      <p:to>
                                        <p:strVal val="visible"/>
                                      </p:to>
                                    </p:set>
                                    <p:animEffect transition="in" filter="strips(downRight)">
                                      <p:cBhvr>
                                        <p:cTn id="12" dur="500"/>
                                        <p:tgtEl>
                                          <p:spTgt spid="10905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90569"/>
                                        </p:tgtEl>
                                        <p:attrNameLst>
                                          <p:attrName>style.visibility</p:attrName>
                                        </p:attrNameLst>
                                      </p:cBhvr>
                                      <p:to>
                                        <p:strVal val="visible"/>
                                      </p:to>
                                    </p:set>
                                    <p:animEffect transition="in" filter="strips(downRight)">
                                      <p:cBhvr>
                                        <p:cTn id="17" dur="500"/>
                                        <p:tgtEl>
                                          <p:spTgt spid="10905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090567"/>
                                        </p:tgtEl>
                                        <p:attrNameLst>
                                          <p:attrName>style.visibility</p:attrName>
                                        </p:attrNameLst>
                                      </p:cBhvr>
                                      <p:to>
                                        <p:strVal val="visible"/>
                                      </p:to>
                                    </p:set>
                                    <p:animEffect transition="in" filter="strips(downRight)">
                                      <p:cBhvr>
                                        <p:cTn id="22" dur="500"/>
                                        <p:tgtEl>
                                          <p:spTgt spid="1090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0566" grpId="0" autoUpdateAnimBg="0"/>
      <p:bldP spid="1090568" grpId="0" autoUpdateAnimBg="0"/>
      <p:bldP spid="109056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ChangeArrowheads="1"/>
          </p:cNvSpPr>
          <p:nvPr/>
        </p:nvSpPr>
        <p:spPr bwMode="auto">
          <a:xfrm>
            <a:off x="611188" y="0"/>
            <a:ext cx="8137525"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99"/>
                </a:solidFill>
              </a:rPr>
              <a:t>7  </a:t>
            </a:r>
            <a:r>
              <a:rPr lang="zh-CN" altLang="en-US" sz="3600">
                <a:solidFill>
                  <a:srgbClr val="000099"/>
                </a:solidFill>
              </a:rPr>
              <a:t>模拟集成电路</a:t>
            </a:r>
          </a:p>
        </p:txBody>
      </p:sp>
      <p:sp>
        <p:nvSpPr>
          <p:cNvPr id="4" name="Rectangle 4"/>
          <p:cNvSpPr>
            <a:spLocks noChangeArrowheads="1"/>
          </p:cNvSpPr>
          <p:nvPr/>
        </p:nvSpPr>
        <p:spPr bwMode="auto">
          <a:xfrm>
            <a:off x="792163" y="1449388"/>
            <a:ext cx="813593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50000"/>
              </a:lnSpc>
              <a:spcBef>
                <a:spcPct val="0"/>
              </a:spcBef>
              <a:buClrTx/>
              <a:buFontTx/>
              <a:buNone/>
            </a:pPr>
            <a:r>
              <a:rPr lang="en-US" altLang="zh-CN" sz="3200" dirty="0">
                <a:latin typeface="Times New Roman" panose="02020603050405020304" pitchFamily="18" charset="0"/>
              </a:rPr>
              <a:t>7.1 </a:t>
            </a:r>
            <a:r>
              <a:rPr lang="zh-CN" altLang="en-US" sz="3200" dirty="0" smtClean="0">
                <a:latin typeface="Times New Roman" panose="02020603050405020304" pitchFamily="18" charset="0"/>
              </a:rPr>
              <a:t>模拟集成电路</a:t>
            </a:r>
            <a:r>
              <a:rPr lang="zh-CN" altLang="en-US" sz="3200" dirty="0">
                <a:latin typeface="Times New Roman" panose="02020603050405020304" pitchFamily="18" charset="0"/>
              </a:rPr>
              <a:t>中的直流偏置技术</a:t>
            </a:r>
          </a:p>
          <a:p>
            <a:pPr eaLnBrk="1" hangingPunct="1">
              <a:lnSpc>
                <a:spcPct val="150000"/>
              </a:lnSpc>
              <a:spcBef>
                <a:spcPct val="0"/>
              </a:spcBef>
              <a:buClrTx/>
              <a:buNone/>
            </a:pPr>
            <a:r>
              <a:rPr lang="en-US" altLang="zh-CN" sz="3200" dirty="0">
                <a:solidFill>
                  <a:schemeClr val="accent2"/>
                </a:solidFill>
                <a:latin typeface="Times New Roman" panose="02020603050405020304" pitchFamily="18" charset="0"/>
              </a:rPr>
              <a:t>7.2 </a:t>
            </a:r>
            <a:r>
              <a:rPr lang="zh-CN" altLang="en-US" sz="3200" dirty="0">
                <a:solidFill>
                  <a:schemeClr val="accent2"/>
                </a:solidFill>
                <a:latin typeface="Times New Roman" panose="02020603050405020304" pitchFamily="18" charset="0"/>
              </a:rPr>
              <a:t>差分式放大电路 </a:t>
            </a:r>
          </a:p>
          <a:p>
            <a:pPr eaLnBrk="1" hangingPunct="1">
              <a:lnSpc>
                <a:spcPct val="150000"/>
              </a:lnSpc>
              <a:spcBef>
                <a:spcPct val="0"/>
              </a:spcBef>
              <a:buClrTx/>
              <a:buFontTx/>
              <a:buNone/>
            </a:pPr>
            <a:r>
              <a:rPr lang="en-US" altLang="zh-CN" sz="3200" dirty="0" smtClean="0">
                <a:latin typeface="Times New Roman" panose="02020603050405020304" pitchFamily="18" charset="0"/>
              </a:rPr>
              <a:t>*7.3 </a:t>
            </a:r>
            <a:r>
              <a:rPr lang="zh-CN" altLang="en-US" sz="3200" dirty="0" smtClean="0">
                <a:latin typeface="Times New Roman" panose="02020603050405020304" pitchFamily="18" charset="0"/>
              </a:rPr>
              <a:t>带</a:t>
            </a:r>
            <a:r>
              <a:rPr lang="zh-CN" altLang="en-US" sz="3200" dirty="0">
                <a:latin typeface="Times New Roman" panose="02020603050405020304" pitchFamily="18" charset="0"/>
              </a:rPr>
              <a:t>有源负载的差分式放大</a:t>
            </a:r>
            <a:r>
              <a:rPr lang="zh-CN" altLang="en-US" sz="3200" dirty="0" smtClean="0">
                <a:latin typeface="Times New Roman" panose="02020603050405020304" pitchFamily="18" charset="0"/>
              </a:rPr>
              <a:t>电路</a:t>
            </a:r>
            <a:endParaRPr lang="en-US" altLang="zh-CN" sz="3200" dirty="0" smtClean="0">
              <a:latin typeface="Times New Roman" panose="02020603050405020304" pitchFamily="18" charset="0"/>
            </a:endParaRPr>
          </a:p>
          <a:p>
            <a:pPr eaLnBrk="1" hangingPunct="1">
              <a:lnSpc>
                <a:spcPct val="150000"/>
              </a:lnSpc>
              <a:spcBef>
                <a:spcPct val="0"/>
              </a:spcBef>
              <a:buClrTx/>
              <a:buFontTx/>
              <a:buNone/>
            </a:pPr>
            <a:r>
              <a:rPr lang="en-US" altLang="zh-CN" sz="3200" dirty="0" smtClean="0">
                <a:latin typeface="Times New Roman" panose="02020603050405020304" pitchFamily="18" charset="0"/>
              </a:rPr>
              <a:t>7.4 </a:t>
            </a:r>
            <a:r>
              <a:rPr lang="zh-CN" altLang="en-US" sz="3200" dirty="0" smtClean="0">
                <a:latin typeface="Times New Roman" panose="02020603050405020304" pitchFamily="18" charset="0"/>
              </a:rPr>
              <a:t>集成</a:t>
            </a:r>
            <a:r>
              <a:rPr lang="zh-CN" altLang="en-US" sz="3200" dirty="0">
                <a:latin typeface="Times New Roman" panose="02020603050405020304" pitchFamily="18" charset="0"/>
              </a:rPr>
              <a:t>运算放大器电路简介</a:t>
            </a:r>
          </a:p>
          <a:p>
            <a:pPr eaLnBrk="1" hangingPunct="1">
              <a:lnSpc>
                <a:spcPct val="150000"/>
              </a:lnSpc>
              <a:spcBef>
                <a:spcPct val="0"/>
              </a:spcBef>
              <a:buClrTx/>
              <a:buFontTx/>
              <a:buNone/>
            </a:pPr>
            <a:r>
              <a:rPr lang="en-US" altLang="zh-CN" sz="3200" dirty="0" smtClean="0">
                <a:latin typeface="Times New Roman" panose="02020603050405020304" pitchFamily="18" charset="0"/>
              </a:rPr>
              <a:t>7.5 </a:t>
            </a:r>
            <a:r>
              <a:rPr lang="zh-CN" altLang="en-US" sz="3200" dirty="0" smtClean="0">
                <a:latin typeface="Times New Roman" panose="02020603050405020304" pitchFamily="18" charset="0"/>
              </a:rPr>
              <a:t>运放主要</a:t>
            </a:r>
            <a:r>
              <a:rPr lang="zh-CN" altLang="en-US" sz="3200" dirty="0">
                <a:latin typeface="Times New Roman" panose="02020603050405020304" pitchFamily="18" charset="0"/>
              </a:rPr>
              <a:t>参数和相关应用问题</a:t>
            </a:r>
            <a:endParaRPr lang="en-US" altLang="zh-CN" sz="3200"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827089" y="1520825"/>
            <a:ext cx="77406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50000"/>
              </a:lnSpc>
              <a:spcBef>
                <a:spcPct val="0"/>
              </a:spcBef>
              <a:buClrTx/>
              <a:buNone/>
            </a:pPr>
            <a:r>
              <a:rPr lang="en-US" altLang="zh-CN" sz="3200" dirty="0" smtClean="0">
                <a:solidFill>
                  <a:schemeClr val="accent2"/>
                </a:solidFill>
                <a:latin typeface="Times New Roman" panose="02020603050405020304" pitchFamily="18" charset="0"/>
              </a:rPr>
              <a:t>7.2.1  MOSFET</a:t>
            </a:r>
            <a:r>
              <a:rPr lang="zh-CN" altLang="en-US" sz="3200" dirty="0">
                <a:solidFill>
                  <a:schemeClr val="accent2"/>
                </a:solidFill>
                <a:latin typeface="Times New Roman" panose="02020603050405020304" pitchFamily="18" charset="0"/>
              </a:rPr>
              <a:t>差分式放大电路</a:t>
            </a:r>
          </a:p>
          <a:p>
            <a:pPr eaLnBrk="1" hangingPunct="1">
              <a:lnSpc>
                <a:spcPct val="150000"/>
              </a:lnSpc>
              <a:spcBef>
                <a:spcPct val="0"/>
              </a:spcBef>
              <a:buClrTx/>
              <a:buFontTx/>
              <a:buNone/>
            </a:pPr>
            <a:r>
              <a:rPr lang="en-US" altLang="zh-CN" sz="3200" dirty="0" smtClean="0">
                <a:latin typeface="Times New Roman" panose="02020603050405020304" pitchFamily="18" charset="0"/>
              </a:rPr>
              <a:t>7.2.2  BJT</a:t>
            </a:r>
            <a:r>
              <a:rPr lang="zh-CN" altLang="en-US" sz="3200" dirty="0">
                <a:latin typeface="Times New Roman" panose="02020603050405020304" pitchFamily="18" charset="0"/>
                <a:cs typeface="Times New Roman" panose="02020603050405020304" pitchFamily="18" charset="0"/>
              </a:rPr>
              <a:t>差分式放大</a:t>
            </a:r>
            <a:r>
              <a:rPr lang="zh-CN" altLang="en-US" sz="3200" dirty="0" smtClean="0">
                <a:latin typeface="Times New Roman" panose="02020603050405020304" pitchFamily="18" charset="0"/>
                <a:cs typeface="Times New Roman" panose="02020603050405020304" pitchFamily="18" charset="0"/>
              </a:rPr>
              <a:t>电路</a:t>
            </a:r>
            <a:endParaRPr lang="en-US" altLang="zh-CN" sz="3200" dirty="0" smtClean="0">
              <a:latin typeface="Times New Roman" panose="02020603050405020304" pitchFamily="18" charset="0"/>
              <a:cs typeface="Times New Roman" panose="02020603050405020304" pitchFamily="18" charset="0"/>
            </a:endParaRPr>
          </a:p>
          <a:p>
            <a:pPr eaLnBrk="1" hangingPunct="1">
              <a:lnSpc>
                <a:spcPct val="150000"/>
              </a:lnSpc>
              <a:spcBef>
                <a:spcPct val="0"/>
              </a:spcBef>
              <a:buClrTx/>
              <a:buFontTx/>
              <a:buNone/>
            </a:pPr>
            <a:r>
              <a:rPr lang="en-US" altLang="zh-CN" sz="3200" dirty="0" smtClean="0">
                <a:latin typeface="Times New Roman" panose="02020603050405020304" pitchFamily="18" charset="0"/>
                <a:cs typeface="Times New Roman" panose="02020603050405020304" pitchFamily="18" charset="0"/>
              </a:rPr>
              <a:t>7.2.3  </a:t>
            </a:r>
            <a:r>
              <a:rPr lang="zh-CN" altLang="en-US" sz="3200" dirty="0" smtClean="0">
                <a:latin typeface="Times New Roman" panose="02020603050405020304" pitchFamily="18" charset="0"/>
                <a:cs typeface="Times New Roman" panose="02020603050405020304" pitchFamily="18" charset="0"/>
              </a:rPr>
              <a:t>差分</a:t>
            </a:r>
            <a:r>
              <a:rPr lang="zh-CN" altLang="en-US" sz="3200" dirty="0">
                <a:latin typeface="Times New Roman" panose="02020603050405020304" pitchFamily="18" charset="0"/>
                <a:cs typeface="Times New Roman" panose="02020603050405020304" pitchFamily="18" charset="0"/>
              </a:rPr>
              <a:t>式放大电路的传输特性</a:t>
            </a:r>
            <a:endParaRPr lang="zh-CN" altLang="en-US" sz="3200" dirty="0">
              <a:latin typeface="Times New Roman" panose="02020603050405020304" pitchFamily="18" charset="0"/>
            </a:endParaRPr>
          </a:p>
        </p:txBody>
      </p:sp>
      <p:sp>
        <p:nvSpPr>
          <p:cNvPr id="22531" name="Rectangle 3"/>
          <p:cNvSpPr>
            <a:spLocks noChangeArrowheads="1"/>
          </p:cNvSpPr>
          <p:nvPr/>
        </p:nvSpPr>
        <p:spPr bwMode="auto">
          <a:xfrm>
            <a:off x="827088" y="0"/>
            <a:ext cx="7740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7.2  </a:t>
            </a:r>
            <a:r>
              <a:rPr lang="zh-CN" altLang="en-US" sz="3600">
                <a:solidFill>
                  <a:srgbClr val="0000CC"/>
                </a:solidFill>
                <a:latin typeface="Times New Roman" panose="02020603050405020304" pitchFamily="18" charset="0"/>
              </a:rPr>
              <a:t>差分式放大电路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MOSFET</a:t>
            </a:r>
            <a:r>
              <a:rPr lang="zh-CN" altLang="en-US" sz="3200" dirty="0">
                <a:solidFill>
                  <a:srgbClr val="0000CC"/>
                </a:solidFill>
                <a:latin typeface="Times New Roman" panose="02020603050405020304" pitchFamily="18" charset="0"/>
              </a:rPr>
              <a:t>差分式放大电路</a:t>
            </a:r>
          </a:p>
        </p:txBody>
      </p:sp>
      <p:sp>
        <p:nvSpPr>
          <p:cNvPr id="3" name="Rectangle 2"/>
          <p:cNvSpPr>
            <a:spLocks noChangeArrowheads="1"/>
          </p:cNvSpPr>
          <p:nvPr/>
        </p:nvSpPr>
        <p:spPr bwMode="auto">
          <a:xfrm>
            <a:off x="503238" y="779810"/>
            <a:ext cx="5473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600" b="1" dirty="0">
                <a:solidFill>
                  <a:srgbClr val="CC0000"/>
                </a:solidFill>
                <a:latin typeface="Times New Roman" panose="02020603050405020304" pitchFamily="18" charset="0"/>
                <a:ea typeface="楷体_GB2312"/>
                <a:cs typeface="楷体_GB2312"/>
              </a:rPr>
              <a:t>回顾</a:t>
            </a:r>
          </a:p>
        </p:txBody>
      </p:sp>
      <p:grpSp>
        <p:nvGrpSpPr>
          <p:cNvPr id="4" name="组合 3"/>
          <p:cNvGrpSpPr/>
          <p:nvPr/>
        </p:nvGrpSpPr>
        <p:grpSpPr>
          <a:xfrm>
            <a:off x="558463" y="1232756"/>
            <a:ext cx="4618750" cy="544566"/>
            <a:chOff x="558463" y="1338414"/>
            <a:chExt cx="4618750" cy="544566"/>
          </a:xfrm>
        </p:grpSpPr>
        <p:sp>
          <p:nvSpPr>
            <p:cNvPr id="5" name="Rectangle 15"/>
            <p:cNvSpPr>
              <a:spLocks noChangeArrowheads="1"/>
            </p:cNvSpPr>
            <p:nvPr/>
          </p:nvSpPr>
          <p:spPr bwMode="auto">
            <a:xfrm>
              <a:off x="558463" y="1347449"/>
              <a:ext cx="2232248"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eaLnBrk="0" hangingPunct="0">
                <a:defRPr sz="2800" b="1">
                  <a:solidFill>
                    <a:schemeClr val="tx1"/>
                  </a:solidFill>
                  <a:latin typeface="Times New Roman" panose="02020603050405020304" pitchFamily="18" charset="0"/>
                  <a:ea typeface="楷体_GB2312"/>
                  <a:cs typeface="楷体_GB2312"/>
                </a:defRPr>
              </a:lvl1pPr>
              <a:lvl2pPr marL="742950" indent="-285750" algn="ctr" eaLnBrk="0" hangingPunct="0">
                <a:defRPr sz="2800" b="1">
                  <a:solidFill>
                    <a:schemeClr val="tx1"/>
                  </a:solidFill>
                  <a:latin typeface="Times New Roman" panose="02020603050405020304" pitchFamily="18" charset="0"/>
                  <a:ea typeface="楷体_GB2312"/>
                  <a:cs typeface="楷体_GB2312"/>
                </a:defRPr>
              </a:lvl2pPr>
              <a:lvl3pPr marL="1143000" indent="-228600" algn="ctr" eaLnBrk="0" hangingPunct="0">
                <a:defRPr sz="2800" b="1">
                  <a:solidFill>
                    <a:schemeClr val="tx1"/>
                  </a:solidFill>
                  <a:latin typeface="Times New Roman" panose="02020603050405020304" pitchFamily="18" charset="0"/>
                  <a:ea typeface="楷体_GB2312"/>
                  <a:cs typeface="楷体_GB2312"/>
                </a:defRPr>
              </a:lvl3pPr>
              <a:lvl4pPr marL="1600200" indent="-228600" algn="ctr" eaLnBrk="0" hangingPunct="0">
                <a:defRPr sz="2800" b="1">
                  <a:solidFill>
                    <a:schemeClr val="tx1"/>
                  </a:solidFill>
                  <a:latin typeface="Times New Roman" panose="02020603050405020304" pitchFamily="18" charset="0"/>
                  <a:ea typeface="楷体_GB2312"/>
                  <a:cs typeface="楷体_GB2312"/>
                </a:defRPr>
              </a:lvl4pPr>
              <a:lvl5pPr marL="2057400" indent="-228600" algn="ctr" eaLnBrk="0" hangingPunct="0">
                <a:defRPr sz="2800" b="1">
                  <a:solidFill>
                    <a:schemeClr val="tx1"/>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9pPr>
            </a:lstStyle>
            <a:p>
              <a:pPr algn="l" eaLnBrk="1" hangingPunct="1">
                <a:lnSpc>
                  <a:spcPct val="120000"/>
                </a:lnSpc>
              </a:pPr>
              <a:r>
                <a:rPr kumimoji="1" lang="zh-CN" altLang="en-US" sz="2400" dirty="0" smtClean="0">
                  <a:latin typeface="华文楷体" panose="02010600040101010101" pitchFamily="2" charset="-122"/>
                  <a:ea typeface="华文楷体" panose="02010600040101010101" pitchFamily="2" charset="-122"/>
                </a:rPr>
                <a:t>差</a:t>
              </a:r>
              <a:r>
                <a:rPr kumimoji="1" lang="zh-CN" altLang="en-US" sz="2400" dirty="0">
                  <a:latin typeface="华文楷体" panose="02010600040101010101" pitchFamily="2" charset="-122"/>
                  <a:ea typeface="华文楷体" panose="02010600040101010101" pitchFamily="2" charset="-122"/>
                </a:rPr>
                <a:t>模输入信号</a:t>
              </a:r>
            </a:p>
          </p:txBody>
        </p:sp>
        <p:sp>
          <p:nvSpPr>
            <p:cNvPr id="6" name="Rectangle 15"/>
            <p:cNvSpPr>
              <a:spLocks noChangeArrowheads="1"/>
            </p:cNvSpPr>
            <p:nvPr/>
          </p:nvSpPr>
          <p:spPr bwMode="auto">
            <a:xfrm>
              <a:off x="2800949" y="1338414"/>
              <a:ext cx="2376264"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eaLnBrk="0" hangingPunct="0">
                <a:defRPr sz="2800" b="1">
                  <a:solidFill>
                    <a:schemeClr val="tx1"/>
                  </a:solidFill>
                  <a:latin typeface="Times New Roman" panose="02020603050405020304" pitchFamily="18" charset="0"/>
                  <a:ea typeface="楷体_GB2312"/>
                  <a:cs typeface="楷体_GB2312"/>
                </a:defRPr>
              </a:lvl1pPr>
              <a:lvl2pPr marL="742950" indent="-285750" algn="ctr" eaLnBrk="0" hangingPunct="0">
                <a:defRPr sz="2800" b="1">
                  <a:solidFill>
                    <a:schemeClr val="tx1"/>
                  </a:solidFill>
                  <a:latin typeface="Times New Roman" panose="02020603050405020304" pitchFamily="18" charset="0"/>
                  <a:ea typeface="楷体_GB2312"/>
                  <a:cs typeface="楷体_GB2312"/>
                </a:defRPr>
              </a:lvl2pPr>
              <a:lvl3pPr marL="1143000" indent="-228600" algn="ctr" eaLnBrk="0" hangingPunct="0">
                <a:defRPr sz="2800" b="1">
                  <a:solidFill>
                    <a:schemeClr val="tx1"/>
                  </a:solidFill>
                  <a:latin typeface="Times New Roman" panose="02020603050405020304" pitchFamily="18" charset="0"/>
                  <a:ea typeface="楷体_GB2312"/>
                  <a:cs typeface="楷体_GB2312"/>
                </a:defRPr>
              </a:lvl3pPr>
              <a:lvl4pPr marL="1600200" indent="-228600" algn="ctr" eaLnBrk="0" hangingPunct="0">
                <a:defRPr sz="2800" b="1">
                  <a:solidFill>
                    <a:schemeClr val="tx1"/>
                  </a:solidFill>
                  <a:latin typeface="Times New Roman" panose="02020603050405020304" pitchFamily="18" charset="0"/>
                  <a:ea typeface="楷体_GB2312"/>
                  <a:cs typeface="楷体_GB2312"/>
                </a:defRPr>
              </a:lvl4pPr>
              <a:lvl5pPr marL="2057400" indent="-228600" algn="ctr" eaLnBrk="0" hangingPunct="0">
                <a:defRPr sz="2800" b="1">
                  <a:solidFill>
                    <a:schemeClr val="tx1"/>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9pPr>
            </a:lstStyle>
            <a:p>
              <a:pPr algn="l" eaLnBrk="1" hangingPunct="1">
                <a:lnSpc>
                  <a:spcPct val="120000"/>
                </a:lnSpc>
              </a:pPr>
              <a:r>
                <a:rPr lang="en-US" altLang="zh-CN" sz="2400" i="1" dirty="0" smtClean="0">
                  <a:latin typeface="Book Antiqua" panose="02040602050305030304" pitchFamily="18" charset="0"/>
                  <a:ea typeface="方正书宋_GBK"/>
                  <a:cs typeface="Times New Roman" panose="02020603050405020304" pitchFamily="18" charset="0"/>
                </a:rPr>
                <a:t>v</a:t>
              </a:r>
              <a:r>
                <a:rPr lang="en-US" altLang="zh-CN" sz="2400" baseline="-25000" dirty="0" smtClean="0">
                  <a:ea typeface="方正书宋_GBK"/>
                </a:rPr>
                <a:t>id </a:t>
              </a:r>
              <a:r>
                <a:rPr lang="en-US" altLang="zh-CN" sz="2400" dirty="0">
                  <a:ea typeface="方正书宋_GBK"/>
                </a:rPr>
                <a:t>= </a:t>
              </a:r>
              <a:r>
                <a:rPr lang="en-US" altLang="zh-CN" sz="2400" i="1" dirty="0" err="1">
                  <a:latin typeface="Book Antiqua" panose="02040602050305030304" pitchFamily="18" charset="0"/>
                  <a:ea typeface="方正书宋_GBK"/>
                  <a:cs typeface="Times New Roman" panose="02020603050405020304" pitchFamily="18" charset="0"/>
                </a:rPr>
                <a:t>v</a:t>
              </a:r>
              <a:r>
                <a:rPr lang="en-US" altLang="zh-CN" sz="2400" baseline="-25000" dirty="0" err="1">
                  <a:ea typeface="方正书宋_GBK"/>
                </a:rPr>
                <a:t>P</a:t>
              </a:r>
              <a:r>
                <a:rPr lang="zh-CN" altLang="zh-CN" sz="2400" dirty="0">
                  <a:ea typeface="方正书宋_GBK"/>
                  <a:cs typeface="Times New Roman" panose="02020603050405020304" pitchFamily="18" charset="0"/>
                </a:rPr>
                <a:t>－</a:t>
              </a:r>
              <a:r>
                <a:rPr lang="en-US" altLang="zh-CN" sz="2400" i="1" dirty="0" err="1">
                  <a:latin typeface="Book Antiqua" panose="02040602050305030304" pitchFamily="18" charset="0"/>
                  <a:ea typeface="方正书宋_GBK"/>
                  <a:cs typeface="Times New Roman" panose="02020603050405020304" pitchFamily="18" charset="0"/>
                </a:rPr>
                <a:t>v</a:t>
              </a:r>
              <a:r>
                <a:rPr lang="en-US" altLang="zh-CN" sz="2400" baseline="-25000" dirty="0" err="1">
                  <a:ea typeface="方正书宋_GBK"/>
                </a:rPr>
                <a:t>N</a:t>
              </a:r>
              <a:endParaRPr kumimoji="1" lang="zh-CN" altLang="en-US" sz="2400" dirty="0">
                <a:latin typeface="华文楷体" panose="02010600040101010101" pitchFamily="2" charset="-122"/>
                <a:ea typeface="华文楷体" panose="02010600040101010101" pitchFamily="2" charset="-122"/>
              </a:endParaRPr>
            </a:p>
          </p:txBody>
        </p:sp>
      </p:grpSp>
      <p:grpSp>
        <p:nvGrpSpPr>
          <p:cNvPr id="7" name="组合 6"/>
          <p:cNvGrpSpPr/>
          <p:nvPr/>
        </p:nvGrpSpPr>
        <p:grpSpPr>
          <a:xfrm>
            <a:off x="559374" y="1865666"/>
            <a:ext cx="3946015" cy="812800"/>
            <a:chOff x="559374" y="1971324"/>
            <a:chExt cx="3946015" cy="812800"/>
          </a:xfrm>
        </p:grpSpPr>
        <p:sp>
          <p:nvSpPr>
            <p:cNvPr id="8" name="Rectangle 15"/>
            <p:cNvSpPr>
              <a:spLocks noChangeArrowheads="1"/>
            </p:cNvSpPr>
            <p:nvPr/>
          </p:nvSpPr>
          <p:spPr bwMode="auto">
            <a:xfrm>
              <a:off x="559374" y="2132856"/>
              <a:ext cx="2232248" cy="510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eaLnBrk="0" hangingPunct="0">
                <a:defRPr sz="2800" b="1">
                  <a:solidFill>
                    <a:schemeClr val="tx1"/>
                  </a:solidFill>
                  <a:latin typeface="Times New Roman" panose="02020603050405020304" pitchFamily="18" charset="0"/>
                  <a:ea typeface="楷体_GB2312"/>
                  <a:cs typeface="楷体_GB2312"/>
                </a:defRPr>
              </a:lvl1pPr>
              <a:lvl2pPr marL="742950" indent="-285750" algn="ctr" eaLnBrk="0" hangingPunct="0">
                <a:defRPr sz="2800" b="1">
                  <a:solidFill>
                    <a:schemeClr val="tx1"/>
                  </a:solidFill>
                  <a:latin typeface="Times New Roman" panose="02020603050405020304" pitchFamily="18" charset="0"/>
                  <a:ea typeface="楷体_GB2312"/>
                  <a:cs typeface="楷体_GB2312"/>
                </a:defRPr>
              </a:lvl2pPr>
              <a:lvl3pPr marL="1143000" indent="-228600" algn="ctr" eaLnBrk="0" hangingPunct="0">
                <a:defRPr sz="2800" b="1">
                  <a:solidFill>
                    <a:schemeClr val="tx1"/>
                  </a:solidFill>
                  <a:latin typeface="Times New Roman" panose="02020603050405020304" pitchFamily="18" charset="0"/>
                  <a:ea typeface="楷体_GB2312"/>
                  <a:cs typeface="楷体_GB2312"/>
                </a:defRPr>
              </a:lvl3pPr>
              <a:lvl4pPr marL="1600200" indent="-228600" algn="ctr" eaLnBrk="0" hangingPunct="0">
                <a:defRPr sz="2800" b="1">
                  <a:solidFill>
                    <a:schemeClr val="tx1"/>
                  </a:solidFill>
                  <a:latin typeface="Times New Roman" panose="02020603050405020304" pitchFamily="18" charset="0"/>
                  <a:ea typeface="楷体_GB2312"/>
                  <a:cs typeface="楷体_GB2312"/>
                </a:defRPr>
              </a:lvl4pPr>
              <a:lvl5pPr marL="2057400" indent="-228600" algn="ctr" eaLnBrk="0" hangingPunct="0">
                <a:defRPr sz="2800" b="1">
                  <a:solidFill>
                    <a:schemeClr val="tx1"/>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9pPr>
            </a:lstStyle>
            <a:p>
              <a:pPr algn="l" eaLnBrk="1" hangingPunct="1">
                <a:lnSpc>
                  <a:spcPct val="120000"/>
                </a:lnSpc>
              </a:pPr>
              <a:r>
                <a:rPr kumimoji="1" lang="zh-CN" altLang="en-US" sz="2400" dirty="0" smtClean="0">
                  <a:latin typeface="华文楷体" panose="02010600040101010101" pitchFamily="2" charset="-122"/>
                  <a:ea typeface="华文楷体" panose="02010600040101010101" pitchFamily="2" charset="-122"/>
                </a:rPr>
                <a:t>共模输入信号</a:t>
              </a:r>
              <a:endParaRPr kumimoji="1" lang="zh-CN" altLang="en-US" sz="2400" dirty="0">
                <a:latin typeface="华文楷体" panose="02010600040101010101" pitchFamily="2" charset="-122"/>
                <a:ea typeface="华文楷体" panose="02010600040101010101" pitchFamily="2" charset="-122"/>
              </a:endParaRPr>
            </a:p>
          </p:txBody>
        </p:sp>
        <p:sp>
          <p:nvSpPr>
            <p:cNvPr id="9" name="Rectangle 15"/>
            <p:cNvSpPr>
              <a:spLocks noChangeArrowheads="1"/>
            </p:cNvSpPr>
            <p:nvPr/>
          </p:nvSpPr>
          <p:spPr bwMode="auto">
            <a:xfrm>
              <a:off x="2785748" y="2123733"/>
              <a:ext cx="935193"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eaLnBrk="0" hangingPunct="0">
                <a:defRPr sz="2800" b="1">
                  <a:solidFill>
                    <a:schemeClr val="tx1"/>
                  </a:solidFill>
                  <a:latin typeface="Times New Roman" panose="02020603050405020304" pitchFamily="18" charset="0"/>
                  <a:ea typeface="楷体_GB2312"/>
                  <a:cs typeface="楷体_GB2312"/>
                </a:defRPr>
              </a:lvl1pPr>
              <a:lvl2pPr marL="742950" indent="-285750" algn="ctr" eaLnBrk="0" hangingPunct="0">
                <a:defRPr sz="2800" b="1">
                  <a:solidFill>
                    <a:schemeClr val="tx1"/>
                  </a:solidFill>
                  <a:latin typeface="Times New Roman" panose="02020603050405020304" pitchFamily="18" charset="0"/>
                  <a:ea typeface="楷体_GB2312"/>
                  <a:cs typeface="楷体_GB2312"/>
                </a:defRPr>
              </a:lvl2pPr>
              <a:lvl3pPr marL="1143000" indent="-228600" algn="ctr" eaLnBrk="0" hangingPunct="0">
                <a:defRPr sz="2800" b="1">
                  <a:solidFill>
                    <a:schemeClr val="tx1"/>
                  </a:solidFill>
                  <a:latin typeface="Times New Roman" panose="02020603050405020304" pitchFamily="18" charset="0"/>
                  <a:ea typeface="楷体_GB2312"/>
                  <a:cs typeface="楷体_GB2312"/>
                </a:defRPr>
              </a:lvl3pPr>
              <a:lvl4pPr marL="1600200" indent="-228600" algn="ctr" eaLnBrk="0" hangingPunct="0">
                <a:defRPr sz="2800" b="1">
                  <a:solidFill>
                    <a:schemeClr val="tx1"/>
                  </a:solidFill>
                  <a:latin typeface="Times New Roman" panose="02020603050405020304" pitchFamily="18" charset="0"/>
                  <a:ea typeface="楷体_GB2312"/>
                  <a:cs typeface="楷体_GB2312"/>
                </a:defRPr>
              </a:lvl4pPr>
              <a:lvl5pPr marL="2057400" indent="-228600" algn="ctr" eaLnBrk="0" hangingPunct="0">
                <a:defRPr sz="2800" b="1">
                  <a:solidFill>
                    <a:schemeClr val="tx1"/>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9pPr>
            </a:lstStyle>
            <a:p>
              <a:pPr algn="l" eaLnBrk="1" hangingPunct="1">
                <a:lnSpc>
                  <a:spcPct val="120000"/>
                </a:lnSpc>
              </a:pPr>
              <a:r>
                <a:rPr lang="en-US" altLang="zh-CN" sz="2400" i="1" dirty="0" err="1" smtClean="0">
                  <a:latin typeface="Book Antiqua" panose="02040602050305030304" pitchFamily="18" charset="0"/>
                  <a:ea typeface="方正书宋_GBK"/>
                  <a:cs typeface="Times New Roman" panose="02020603050405020304" pitchFamily="18" charset="0"/>
                </a:rPr>
                <a:t>v</a:t>
              </a:r>
              <a:r>
                <a:rPr lang="en-US" altLang="zh-CN" sz="2400" baseline="-25000" dirty="0" err="1" smtClean="0">
                  <a:ea typeface="方正书宋_GBK"/>
                </a:rPr>
                <a:t>ic</a:t>
              </a:r>
              <a:r>
                <a:rPr lang="en-US" altLang="zh-CN" sz="2400" baseline="-25000" dirty="0" smtClean="0">
                  <a:ea typeface="方正书宋_GBK"/>
                </a:rPr>
                <a:t> </a:t>
              </a:r>
              <a:r>
                <a:rPr lang="en-US" altLang="zh-CN" sz="2400" dirty="0" smtClean="0">
                  <a:ea typeface="方正书宋_GBK"/>
                </a:rPr>
                <a:t>=</a:t>
              </a:r>
              <a:endParaRPr kumimoji="1" lang="zh-CN" altLang="en-US" sz="2400" dirty="0">
                <a:latin typeface="华文楷体" panose="02010600040101010101" pitchFamily="2" charset="-122"/>
                <a:ea typeface="华文楷体" panose="02010600040101010101" pitchFamily="2"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2509466011"/>
                </p:ext>
              </p:extLst>
            </p:nvPr>
          </p:nvGraphicFramePr>
          <p:xfrm>
            <a:off x="3440177" y="1971324"/>
            <a:ext cx="1065212" cy="812800"/>
          </p:xfrm>
          <a:graphic>
            <a:graphicData uri="http://schemas.openxmlformats.org/presentationml/2006/ole">
              <mc:AlternateContent xmlns:mc="http://schemas.openxmlformats.org/markup-compatibility/2006">
                <mc:Choice xmlns:v="urn:schemas-microsoft-com:vml" Requires="v">
                  <p:oleObj spid="_x0000_s568236" name="Equation" r:id="rId3" imgW="533160" imgH="406080" progId="">
                    <p:embed/>
                  </p:oleObj>
                </mc:Choice>
                <mc:Fallback>
                  <p:oleObj name="Equation" r:id="rId3" imgW="533160" imgH="406080" progId="">
                    <p:embed/>
                    <p:pic>
                      <p:nvPicPr>
                        <p:cNvPr id="0" name="Picture 17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0177" y="1971324"/>
                          <a:ext cx="1065212"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1" name="对象 10"/>
          <p:cNvGraphicFramePr>
            <a:graphicFrameLocks noChangeAspect="1"/>
          </p:cNvGraphicFramePr>
          <p:nvPr>
            <p:extLst>
              <p:ext uri="{D42A27DB-BD31-4B8C-83A1-F6EECF244321}">
                <p14:modId xmlns:p14="http://schemas.microsoft.com/office/powerpoint/2010/main" val="1361671541"/>
              </p:ext>
            </p:extLst>
          </p:nvPr>
        </p:nvGraphicFramePr>
        <p:xfrm>
          <a:off x="5751392" y="800708"/>
          <a:ext cx="2961068" cy="1602815"/>
        </p:xfrm>
        <a:graphic>
          <a:graphicData uri="http://schemas.openxmlformats.org/presentationml/2006/ole">
            <mc:AlternateContent xmlns:mc="http://schemas.openxmlformats.org/markup-compatibility/2006">
              <mc:Choice xmlns:v="urn:schemas-microsoft-com:vml" Requires="v">
                <p:oleObj spid="_x0000_s568237" name="Picture" r:id="rId5" imgW="1645038" imgH="890453" progId="Word.Picture.8">
                  <p:embed/>
                </p:oleObj>
              </mc:Choice>
              <mc:Fallback>
                <p:oleObj name="Picture" r:id="rId5" imgW="1645038" imgH="890453" progId="Word.Picture.8">
                  <p:embed/>
                  <p:pic>
                    <p:nvPicPr>
                      <p:cNvPr id="0" name="Picture 17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1392" y="800708"/>
                        <a:ext cx="2961068" cy="16028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864611435"/>
              </p:ext>
            </p:extLst>
          </p:nvPr>
        </p:nvGraphicFramePr>
        <p:xfrm>
          <a:off x="5281484" y="2312876"/>
          <a:ext cx="3610996" cy="1602815"/>
        </p:xfrm>
        <a:graphic>
          <a:graphicData uri="http://schemas.openxmlformats.org/presentationml/2006/ole">
            <mc:AlternateContent xmlns:mc="http://schemas.openxmlformats.org/markup-compatibility/2006">
              <mc:Choice xmlns:v="urn:schemas-microsoft-com:vml" Requires="v">
                <p:oleObj spid="_x0000_s568238" name="Picture" r:id="rId7" imgW="2006109" imgH="890453" progId="Word.Picture.8">
                  <p:embed/>
                </p:oleObj>
              </mc:Choice>
              <mc:Fallback>
                <p:oleObj name="Picture" r:id="rId7" imgW="2006109" imgH="890453" progId="Word.Picture.8">
                  <p:embed/>
                  <p:pic>
                    <p:nvPicPr>
                      <p:cNvPr id="0" name="Picture 170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1484" y="2312876"/>
                        <a:ext cx="3610996" cy="16028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组合 12"/>
          <p:cNvGrpSpPr/>
          <p:nvPr/>
        </p:nvGrpSpPr>
        <p:grpSpPr>
          <a:xfrm>
            <a:off x="578514" y="2711274"/>
            <a:ext cx="4431626" cy="825738"/>
            <a:chOff x="578514" y="2816932"/>
            <a:chExt cx="4431626" cy="825738"/>
          </a:xfrm>
        </p:grpSpPr>
        <p:sp>
          <p:nvSpPr>
            <p:cNvPr id="14" name="Rectangle 15"/>
            <p:cNvSpPr>
              <a:spLocks noChangeArrowheads="1"/>
            </p:cNvSpPr>
            <p:nvPr/>
          </p:nvSpPr>
          <p:spPr bwMode="auto">
            <a:xfrm>
              <a:off x="578514" y="2996952"/>
              <a:ext cx="994164"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eaLnBrk="0" hangingPunct="0">
                <a:defRPr sz="2800" b="1">
                  <a:solidFill>
                    <a:schemeClr val="tx1"/>
                  </a:solidFill>
                  <a:latin typeface="Times New Roman" panose="02020603050405020304" pitchFamily="18" charset="0"/>
                  <a:ea typeface="楷体_GB2312"/>
                  <a:cs typeface="楷体_GB2312"/>
                </a:defRPr>
              </a:lvl1pPr>
              <a:lvl2pPr marL="742950" indent="-285750" algn="ctr" eaLnBrk="0" hangingPunct="0">
                <a:defRPr sz="2800" b="1">
                  <a:solidFill>
                    <a:schemeClr val="tx1"/>
                  </a:solidFill>
                  <a:latin typeface="Times New Roman" panose="02020603050405020304" pitchFamily="18" charset="0"/>
                  <a:ea typeface="楷体_GB2312"/>
                  <a:cs typeface="楷体_GB2312"/>
                </a:defRPr>
              </a:lvl2pPr>
              <a:lvl3pPr marL="1143000" indent="-228600" algn="ctr" eaLnBrk="0" hangingPunct="0">
                <a:defRPr sz="2800" b="1">
                  <a:solidFill>
                    <a:schemeClr val="tx1"/>
                  </a:solidFill>
                  <a:latin typeface="Times New Roman" panose="02020603050405020304" pitchFamily="18" charset="0"/>
                  <a:ea typeface="楷体_GB2312"/>
                  <a:cs typeface="楷体_GB2312"/>
                </a:defRPr>
              </a:lvl3pPr>
              <a:lvl4pPr marL="1600200" indent="-228600" algn="ctr" eaLnBrk="0" hangingPunct="0">
                <a:defRPr sz="2800" b="1">
                  <a:solidFill>
                    <a:schemeClr val="tx1"/>
                  </a:solidFill>
                  <a:latin typeface="Times New Roman" panose="02020603050405020304" pitchFamily="18" charset="0"/>
                  <a:ea typeface="楷体_GB2312"/>
                  <a:cs typeface="楷体_GB2312"/>
                </a:defRPr>
              </a:lvl4pPr>
              <a:lvl5pPr marL="2057400" indent="-228600" algn="ctr" eaLnBrk="0" hangingPunct="0">
                <a:defRPr sz="2800" b="1">
                  <a:solidFill>
                    <a:schemeClr val="tx1"/>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9pPr>
            </a:lstStyle>
            <a:p>
              <a:pPr algn="l" eaLnBrk="1" hangingPunct="1">
                <a:lnSpc>
                  <a:spcPct val="120000"/>
                </a:lnSpc>
              </a:pPr>
              <a:r>
                <a:rPr kumimoji="1" lang="zh-CN" altLang="en-US" sz="2400" dirty="0" smtClean="0">
                  <a:latin typeface="华文楷体" panose="02010600040101010101" pitchFamily="2" charset="-122"/>
                  <a:ea typeface="华文楷体" panose="02010600040101010101" pitchFamily="2" charset="-122"/>
                </a:rPr>
                <a:t>则有</a:t>
              </a:r>
              <a:endParaRPr kumimoji="1" lang="zh-CN" altLang="en-US" sz="2400" dirty="0">
                <a:latin typeface="华文楷体" panose="02010600040101010101" pitchFamily="2" charset="-122"/>
                <a:ea typeface="华文楷体" panose="02010600040101010101" pitchFamily="2" charset="-122"/>
              </a:endParaRPr>
            </a:p>
          </p:txBody>
        </p:sp>
        <p:sp>
          <p:nvSpPr>
            <p:cNvPr id="15" name="Rectangle 15"/>
            <p:cNvSpPr>
              <a:spLocks noChangeArrowheads="1"/>
            </p:cNvSpPr>
            <p:nvPr/>
          </p:nvSpPr>
          <p:spPr bwMode="auto">
            <a:xfrm>
              <a:off x="1331640" y="2985866"/>
              <a:ext cx="935193"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eaLnBrk="0" hangingPunct="0">
                <a:defRPr sz="2800" b="1">
                  <a:solidFill>
                    <a:schemeClr val="tx1"/>
                  </a:solidFill>
                  <a:latin typeface="Times New Roman" panose="02020603050405020304" pitchFamily="18" charset="0"/>
                  <a:ea typeface="楷体_GB2312"/>
                  <a:cs typeface="楷体_GB2312"/>
                </a:defRPr>
              </a:lvl1pPr>
              <a:lvl2pPr marL="742950" indent="-285750" algn="ctr" eaLnBrk="0" hangingPunct="0">
                <a:defRPr sz="2800" b="1">
                  <a:solidFill>
                    <a:schemeClr val="tx1"/>
                  </a:solidFill>
                  <a:latin typeface="Times New Roman" panose="02020603050405020304" pitchFamily="18" charset="0"/>
                  <a:ea typeface="楷体_GB2312"/>
                  <a:cs typeface="楷体_GB2312"/>
                </a:defRPr>
              </a:lvl2pPr>
              <a:lvl3pPr marL="1143000" indent="-228600" algn="ctr" eaLnBrk="0" hangingPunct="0">
                <a:defRPr sz="2800" b="1">
                  <a:solidFill>
                    <a:schemeClr val="tx1"/>
                  </a:solidFill>
                  <a:latin typeface="Times New Roman" panose="02020603050405020304" pitchFamily="18" charset="0"/>
                  <a:ea typeface="楷体_GB2312"/>
                  <a:cs typeface="楷体_GB2312"/>
                </a:defRPr>
              </a:lvl3pPr>
              <a:lvl4pPr marL="1600200" indent="-228600" algn="ctr" eaLnBrk="0" hangingPunct="0">
                <a:defRPr sz="2800" b="1">
                  <a:solidFill>
                    <a:schemeClr val="tx1"/>
                  </a:solidFill>
                  <a:latin typeface="Times New Roman" panose="02020603050405020304" pitchFamily="18" charset="0"/>
                  <a:ea typeface="楷体_GB2312"/>
                  <a:cs typeface="楷体_GB2312"/>
                </a:defRPr>
              </a:lvl4pPr>
              <a:lvl5pPr marL="2057400" indent="-228600" algn="ctr" eaLnBrk="0" hangingPunct="0">
                <a:defRPr sz="2800" b="1">
                  <a:solidFill>
                    <a:schemeClr val="tx1"/>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9pPr>
            </a:lstStyle>
            <a:p>
              <a:pPr algn="l" eaLnBrk="1" hangingPunct="1">
                <a:lnSpc>
                  <a:spcPct val="120000"/>
                </a:lnSpc>
              </a:pPr>
              <a:r>
                <a:rPr lang="en-US" altLang="zh-CN" sz="2400" i="1" dirty="0" err="1" smtClean="0">
                  <a:latin typeface="Book Antiqua" panose="02040602050305030304" pitchFamily="18" charset="0"/>
                  <a:ea typeface="方正书宋_GBK"/>
                  <a:cs typeface="Times New Roman" panose="02020603050405020304" pitchFamily="18" charset="0"/>
                </a:rPr>
                <a:t>v</a:t>
              </a:r>
              <a:r>
                <a:rPr lang="en-US" altLang="zh-CN" sz="2400" baseline="-25000" dirty="0" err="1" smtClean="0">
                  <a:ea typeface="方正书宋_GBK"/>
                </a:rPr>
                <a:t>P</a:t>
              </a:r>
              <a:r>
                <a:rPr lang="en-US" altLang="zh-CN" sz="2400" baseline="-25000" dirty="0" smtClean="0">
                  <a:ea typeface="方正书宋_GBK"/>
                </a:rPr>
                <a:t> </a:t>
              </a:r>
              <a:r>
                <a:rPr lang="en-US" altLang="zh-CN" sz="2400" dirty="0" smtClean="0">
                  <a:ea typeface="方正书宋_GBK"/>
                </a:rPr>
                <a:t>=</a:t>
              </a:r>
              <a:endParaRPr kumimoji="1" lang="zh-CN" altLang="en-US" sz="2400" dirty="0">
                <a:latin typeface="华文楷体" panose="02010600040101010101" pitchFamily="2" charset="-122"/>
                <a:ea typeface="华文楷体" panose="02010600040101010101" pitchFamily="2" charset="-122"/>
              </a:endParaRPr>
            </a:p>
          </p:txBody>
        </p:sp>
        <p:sp>
          <p:nvSpPr>
            <p:cNvPr id="16" name="Rectangle 15"/>
            <p:cNvSpPr>
              <a:spLocks noChangeArrowheads="1"/>
            </p:cNvSpPr>
            <p:nvPr/>
          </p:nvSpPr>
          <p:spPr bwMode="auto">
            <a:xfrm>
              <a:off x="3239852" y="2982355"/>
              <a:ext cx="935193"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eaLnBrk="0" hangingPunct="0">
                <a:defRPr sz="2800" b="1">
                  <a:solidFill>
                    <a:schemeClr val="tx1"/>
                  </a:solidFill>
                  <a:latin typeface="Times New Roman" panose="02020603050405020304" pitchFamily="18" charset="0"/>
                  <a:ea typeface="楷体_GB2312"/>
                  <a:cs typeface="楷体_GB2312"/>
                </a:defRPr>
              </a:lvl1pPr>
              <a:lvl2pPr marL="742950" indent="-285750" algn="ctr" eaLnBrk="0" hangingPunct="0">
                <a:defRPr sz="2800" b="1">
                  <a:solidFill>
                    <a:schemeClr val="tx1"/>
                  </a:solidFill>
                  <a:latin typeface="Times New Roman" panose="02020603050405020304" pitchFamily="18" charset="0"/>
                  <a:ea typeface="楷体_GB2312"/>
                  <a:cs typeface="楷体_GB2312"/>
                </a:defRPr>
              </a:lvl2pPr>
              <a:lvl3pPr marL="1143000" indent="-228600" algn="ctr" eaLnBrk="0" hangingPunct="0">
                <a:defRPr sz="2800" b="1">
                  <a:solidFill>
                    <a:schemeClr val="tx1"/>
                  </a:solidFill>
                  <a:latin typeface="Times New Roman" panose="02020603050405020304" pitchFamily="18" charset="0"/>
                  <a:ea typeface="楷体_GB2312"/>
                  <a:cs typeface="楷体_GB2312"/>
                </a:defRPr>
              </a:lvl3pPr>
              <a:lvl4pPr marL="1600200" indent="-228600" algn="ctr" eaLnBrk="0" hangingPunct="0">
                <a:defRPr sz="2800" b="1">
                  <a:solidFill>
                    <a:schemeClr val="tx1"/>
                  </a:solidFill>
                  <a:latin typeface="Times New Roman" panose="02020603050405020304" pitchFamily="18" charset="0"/>
                  <a:ea typeface="楷体_GB2312"/>
                  <a:cs typeface="楷体_GB2312"/>
                </a:defRPr>
              </a:lvl4pPr>
              <a:lvl5pPr marL="2057400" indent="-228600" algn="ctr" eaLnBrk="0" hangingPunct="0">
                <a:defRPr sz="2800" b="1">
                  <a:solidFill>
                    <a:schemeClr val="tx1"/>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9pPr>
            </a:lstStyle>
            <a:p>
              <a:pPr algn="l" eaLnBrk="1" hangingPunct="1">
                <a:lnSpc>
                  <a:spcPct val="120000"/>
                </a:lnSpc>
              </a:pPr>
              <a:r>
                <a:rPr lang="en-US" altLang="zh-CN" sz="2400" i="1" dirty="0" err="1" smtClean="0">
                  <a:latin typeface="Book Antiqua" panose="02040602050305030304" pitchFamily="18" charset="0"/>
                  <a:ea typeface="方正书宋_GBK"/>
                  <a:cs typeface="Times New Roman" panose="02020603050405020304" pitchFamily="18" charset="0"/>
                </a:rPr>
                <a:t>v</a:t>
              </a:r>
              <a:r>
                <a:rPr lang="en-US" altLang="zh-CN" sz="2400" baseline="-25000" dirty="0" err="1" smtClean="0">
                  <a:ea typeface="方正书宋_GBK"/>
                </a:rPr>
                <a:t>N</a:t>
              </a:r>
              <a:r>
                <a:rPr lang="en-US" altLang="zh-CN" sz="2400" baseline="-25000" dirty="0" smtClean="0">
                  <a:ea typeface="方正书宋_GBK"/>
                </a:rPr>
                <a:t> </a:t>
              </a:r>
              <a:r>
                <a:rPr lang="en-US" altLang="zh-CN" sz="2400" dirty="0" smtClean="0">
                  <a:ea typeface="方正书宋_GBK"/>
                </a:rPr>
                <a:t>=</a:t>
              </a:r>
              <a:endParaRPr kumimoji="1" lang="zh-CN" altLang="en-US" sz="2400" dirty="0">
                <a:latin typeface="华文楷体" panose="02010600040101010101" pitchFamily="2" charset="-122"/>
                <a:ea typeface="华文楷体" panose="02010600040101010101" pitchFamily="2" charset="-122"/>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2950878274"/>
                </p:ext>
              </p:extLst>
            </p:nvPr>
          </p:nvGraphicFramePr>
          <p:xfrm>
            <a:off x="2012903" y="2816932"/>
            <a:ext cx="1089025" cy="812800"/>
          </p:xfrm>
          <a:graphic>
            <a:graphicData uri="http://schemas.openxmlformats.org/presentationml/2006/ole">
              <mc:AlternateContent xmlns:mc="http://schemas.openxmlformats.org/markup-compatibility/2006">
                <mc:Choice xmlns:v="urn:schemas-microsoft-com:vml" Requires="v">
                  <p:oleObj spid="_x0000_s568239" name="Equation" r:id="rId9" imgW="545760" imgH="406080" progId="">
                    <p:embed/>
                  </p:oleObj>
                </mc:Choice>
                <mc:Fallback>
                  <p:oleObj name="Equation" r:id="rId9" imgW="545760" imgH="406080" progId="">
                    <p:embed/>
                    <p:pic>
                      <p:nvPicPr>
                        <p:cNvPr id="0" name="Picture 170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2903" y="2816932"/>
                          <a:ext cx="1089025"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752243832"/>
                </p:ext>
              </p:extLst>
            </p:nvPr>
          </p:nvGraphicFramePr>
          <p:xfrm>
            <a:off x="3921115" y="2829870"/>
            <a:ext cx="1089025" cy="812800"/>
          </p:xfrm>
          <a:graphic>
            <a:graphicData uri="http://schemas.openxmlformats.org/presentationml/2006/ole">
              <mc:AlternateContent xmlns:mc="http://schemas.openxmlformats.org/markup-compatibility/2006">
                <mc:Choice xmlns:v="urn:schemas-microsoft-com:vml" Requires="v">
                  <p:oleObj spid="_x0000_s568240" name="Equation" r:id="rId11" imgW="545760" imgH="406080" progId="">
                    <p:embed/>
                  </p:oleObj>
                </mc:Choice>
                <mc:Fallback>
                  <p:oleObj name="Equation" r:id="rId11" imgW="545760" imgH="406080" progId="">
                    <p:embed/>
                    <p:pic>
                      <p:nvPicPr>
                        <p:cNvPr id="0" name="Picture 170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1115" y="2829870"/>
                          <a:ext cx="1089025"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9" name="组合 18"/>
          <p:cNvGrpSpPr/>
          <p:nvPr/>
        </p:nvGrpSpPr>
        <p:grpSpPr>
          <a:xfrm>
            <a:off x="5497785" y="3897052"/>
            <a:ext cx="3286683" cy="1440653"/>
            <a:chOff x="1068642" y="4477365"/>
            <a:chExt cx="3286683" cy="1440653"/>
          </a:xfrm>
        </p:grpSpPr>
        <p:graphicFrame>
          <p:nvGraphicFramePr>
            <p:cNvPr id="20" name="对象 19"/>
            <p:cNvGraphicFramePr>
              <a:graphicFrameLocks noChangeAspect="1"/>
            </p:cNvGraphicFramePr>
            <p:nvPr>
              <p:extLst>
                <p:ext uri="{D42A27DB-BD31-4B8C-83A1-F6EECF244321}">
                  <p14:modId xmlns:p14="http://schemas.microsoft.com/office/powerpoint/2010/main" val="1788900705"/>
                </p:ext>
              </p:extLst>
            </p:nvPr>
          </p:nvGraphicFramePr>
          <p:xfrm>
            <a:off x="1068642" y="4477365"/>
            <a:ext cx="3286683" cy="1440653"/>
          </p:xfrm>
          <a:graphic>
            <a:graphicData uri="http://schemas.openxmlformats.org/presentationml/2006/ole">
              <mc:AlternateContent xmlns:mc="http://schemas.openxmlformats.org/markup-compatibility/2006">
                <mc:Choice xmlns:v="urn:schemas-microsoft-com:vml" Requires="v">
                  <p:oleObj spid="_x0000_s568241" name="Picture" r:id="rId13" imgW="1825935" imgH="800363" progId="Word.Picture.8">
                    <p:embed/>
                  </p:oleObj>
                </mc:Choice>
                <mc:Fallback>
                  <p:oleObj name="Picture" r:id="rId13" imgW="1825935" imgH="800363" progId="Word.Picture.8">
                    <p:embed/>
                    <p:pic>
                      <p:nvPicPr>
                        <p:cNvPr id="0" name="Picture 17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8642" y="4477365"/>
                          <a:ext cx="3286683" cy="14406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15"/>
            <p:cNvSpPr>
              <a:spLocks noChangeArrowheads="1"/>
            </p:cNvSpPr>
            <p:nvPr/>
          </p:nvSpPr>
          <p:spPr bwMode="auto">
            <a:xfrm>
              <a:off x="3095185" y="5419856"/>
              <a:ext cx="11809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eaLnBrk="0" hangingPunct="0">
                <a:defRPr sz="2800" b="1">
                  <a:solidFill>
                    <a:schemeClr val="tx1"/>
                  </a:solidFill>
                  <a:latin typeface="Times New Roman" panose="02020603050405020304" pitchFamily="18" charset="0"/>
                  <a:ea typeface="楷体_GB2312"/>
                  <a:cs typeface="楷体_GB2312"/>
                </a:defRPr>
              </a:lvl1pPr>
              <a:lvl2pPr marL="742950" indent="-285750" algn="ctr" eaLnBrk="0" hangingPunct="0">
                <a:defRPr sz="2800" b="1">
                  <a:solidFill>
                    <a:schemeClr val="tx1"/>
                  </a:solidFill>
                  <a:latin typeface="Times New Roman" panose="02020603050405020304" pitchFamily="18" charset="0"/>
                  <a:ea typeface="楷体_GB2312"/>
                  <a:cs typeface="楷体_GB2312"/>
                </a:defRPr>
              </a:lvl2pPr>
              <a:lvl3pPr marL="1143000" indent="-228600" algn="ctr" eaLnBrk="0" hangingPunct="0">
                <a:defRPr sz="2800" b="1">
                  <a:solidFill>
                    <a:schemeClr val="tx1"/>
                  </a:solidFill>
                  <a:latin typeface="Times New Roman" panose="02020603050405020304" pitchFamily="18" charset="0"/>
                  <a:ea typeface="楷体_GB2312"/>
                  <a:cs typeface="楷体_GB2312"/>
                </a:defRPr>
              </a:lvl3pPr>
              <a:lvl4pPr marL="1600200" indent="-228600" algn="ctr" eaLnBrk="0" hangingPunct="0">
                <a:defRPr sz="2800" b="1">
                  <a:solidFill>
                    <a:schemeClr val="tx1"/>
                  </a:solidFill>
                  <a:latin typeface="Times New Roman" panose="02020603050405020304" pitchFamily="18" charset="0"/>
                  <a:ea typeface="楷体_GB2312"/>
                  <a:cs typeface="楷体_GB2312"/>
                </a:defRPr>
              </a:lvl4pPr>
              <a:lvl5pPr marL="2057400" indent="-228600" algn="ctr" eaLnBrk="0" hangingPunct="0">
                <a:defRPr sz="2800" b="1">
                  <a:solidFill>
                    <a:schemeClr val="tx1"/>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9pPr>
            </a:lstStyle>
            <a:p>
              <a:pPr algn="l" eaLnBrk="1" hangingPunct="1">
                <a:lnSpc>
                  <a:spcPct val="120000"/>
                </a:lnSpc>
              </a:pPr>
              <a:r>
                <a:rPr kumimoji="1" lang="zh-CN" altLang="en-US" sz="2000" dirty="0" smtClean="0">
                  <a:latin typeface="华文楷体" panose="02010600040101010101" pitchFamily="2" charset="-122"/>
                  <a:ea typeface="华文楷体" panose="02010600040101010101" pitchFamily="2" charset="-122"/>
                </a:rPr>
                <a:t>仅差模</a:t>
              </a:r>
              <a:endParaRPr kumimoji="1" lang="zh-CN" altLang="en-US" sz="2000" dirty="0">
                <a:latin typeface="华文楷体" panose="02010600040101010101" pitchFamily="2" charset="-122"/>
                <a:ea typeface="华文楷体" panose="02010600040101010101" pitchFamily="2" charset="-122"/>
              </a:endParaRPr>
            </a:p>
          </p:txBody>
        </p:sp>
      </p:grpSp>
      <p:grpSp>
        <p:nvGrpSpPr>
          <p:cNvPr id="22" name="组合 21"/>
          <p:cNvGrpSpPr/>
          <p:nvPr/>
        </p:nvGrpSpPr>
        <p:grpSpPr>
          <a:xfrm>
            <a:off x="2440581" y="4055824"/>
            <a:ext cx="2961068" cy="1441949"/>
            <a:chOff x="5133321" y="4496586"/>
            <a:chExt cx="2961068" cy="1441949"/>
          </a:xfrm>
        </p:grpSpPr>
        <p:graphicFrame>
          <p:nvGraphicFramePr>
            <p:cNvPr id="23" name="对象 22"/>
            <p:cNvGraphicFramePr>
              <a:graphicFrameLocks noChangeAspect="1"/>
            </p:cNvGraphicFramePr>
            <p:nvPr>
              <p:extLst>
                <p:ext uri="{D42A27DB-BD31-4B8C-83A1-F6EECF244321}">
                  <p14:modId xmlns:p14="http://schemas.microsoft.com/office/powerpoint/2010/main" val="463619610"/>
                </p:ext>
              </p:extLst>
            </p:nvPr>
          </p:nvGraphicFramePr>
          <p:xfrm>
            <a:off x="5133321" y="4496586"/>
            <a:ext cx="2961068" cy="1441949"/>
          </p:xfrm>
          <a:graphic>
            <a:graphicData uri="http://schemas.openxmlformats.org/presentationml/2006/ole">
              <mc:AlternateContent xmlns:mc="http://schemas.openxmlformats.org/markup-compatibility/2006">
                <mc:Choice xmlns:v="urn:schemas-microsoft-com:vml" Requires="v">
                  <p:oleObj spid="_x0000_s568242" name="Picture" r:id="rId15" imgW="1645038" imgH="801083" progId="Word.Picture.8">
                    <p:embed/>
                  </p:oleObj>
                </mc:Choice>
                <mc:Fallback>
                  <p:oleObj name="Picture" r:id="rId15" imgW="1645038" imgH="801083" progId="Word.Picture.8">
                    <p:embed/>
                    <p:pic>
                      <p:nvPicPr>
                        <p:cNvPr id="0" name="Picture 17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33321" y="4496586"/>
                          <a:ext cx="2961068" cy="14419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15"/>
            <p:cNvSpPr>
              <a:spLocks noChangeArrowheads="1"/>
            </p:cNvSpPr>
            <p:nvPr/>
          </p:nvSpPr>
          <p:spPr bwMode="auto">
            <a:xfrm>
              <a:off x="6803881" y="5309922"/>
              <a:ext cx="1180939" cy="44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eaLnBrk="0" hangingPunct="0">
                <a:defRPr sz="2800" b="1">
                  <a:solidFill>
                    <a:schemeClr val="tx1"/>
                  </a:solidFill>
                  <a:latin typeface="Times New Roman" panose="02020603050405020304" pitchFamily="18" charset="0"/>
                  <a:ea typeface="楷体_GB2312"/>
                  <a:cs typeface="楷体_GB2312"/>
                </a:defRPr>
              </a:lvl1pPr>
              <a:lvl2pPr marL="742950" indent="-285750" algn="ctr" eaLnBrk="0" hangingPunct="0">
                <a:defRPr sz="2800" b="1">
                  <a:solidFill>
                    <a:schemeClr val="tx1"/>
                  </a:solidFill>
                  <a:latin typeface="Times New Roman" panose="02020603050405020304" pitchFamily="18" charset="0"/>
                  <a:ea typeface="楷体_GB2312"/>
                  <a:cs typeface="楷体_GB2312"/>
                </a:defRPr>
              </a:lvl2pPr>
              <a:lvl3pPr marL="1143000" indent="-228600" algn="ctr" eaLnBrk="0" hangingPunct="0">
                <a:defRPr sz="2800" b="1">
                  <a:solidFill>
                    <a:schemeClr val="tx1"/>
                  </a:solidFill>
                  <a:latin typeface="Times New Roman" panose="02020603050405020304" pitchFamily="18" charset="0"/>
                  <a:ea typeface="楷体_GB2312"/>
                  <a:cs typeface="楷体_GB2312"/>
                </a:defRPr>
              </a:lvl3pPr>
              <a:lvl4pPr marL="1600200" indent="-228600" algn="ctr" eaLnBrk="0" hangingPunct="0">
                <a:defRPr sz="2800" b="1">
                  <a:solidFill>
                    <a:schemeClr val="tx1"/>
                  </a:solidFill>
                  <a:latin typeface="Times New Roman" panose="02020603050405020304" pitchFamily="18" charset="0"/>
                  <a:ea typeface="楷体_GB2312"/>
                  <a:cs typeface="楷体_GB2312"/>
                </a:defRPr>
              </a:lvl4pPr>
              <a:lvl5pPr marL="2057400" indent="-228600" algn="ctr" eaLnBrk="0" hangingPunct="0">
                <a:defRPr sz="2800" b="1">
                  <a:solidFill>
                    <a:schemeClr val="tx1"/>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9pPr>
            </a:lstStyle>
            <a:p>
              <a:pPr algn="l" eaLnBrk="1" hangingPunct="1">
                <a:lnSpc>
                  <a:spcPct val="120000"/>
                </a:lnSpc>
              </a:pPr>
              <a:r>
                <a:rPr kumimoji="1" lang="zh-CN" altLang="en-US" sz="2000" dirty="0" smtClean="0">
                  <a:latin typeface="华文楷体" panose="02010600040101010101" pitchFamily="2" charset="-122"/>
                  <a:ea typeface="华文楷体" panose="02010600040101010101" pitchFamily="2" charset="-122"/>
                </a:rPr>
                <a:t>仅共模</a:t>
              </a:r>
              <a:endParaRPr kumimoji="1" lang="zh-CN" altLang="en-US" sz="2000" dirty="0">
                <a:latin typeface="华文楷体" panose="02010600040101010101" pitchFamily="2" charset="-122"/>
                <a:ea typeface="华文楷体" panose="02010600040101010101" pitchFamily="2" charset="-122"/>
              </a:endParaRPr>
            </a:p>
          </p:txBody>
        </p:sp>
      </p:grpSp>
      <p:grpSp>
        <p:nvGrpSpPr>
          <p:cNvPr id="32" name="组合 31"/>
          <p:cNvGrpSpPr/>
          <p:nvPr/>
        </p:nvGrpSpPr>
        <p:grpSpPr>
          <a:xfrm>
            <a:off x="575556" y="3744613"/>
            <a:ext cx="2232248" cy="2095617"/>
            <a:chOff x="575556" y="3744613"/>
            <a:chExt cx="2232248" cy="2095617"/>
          </a:xfrm>
        </p:grpSpPr>
        <p:sp>
          <p:nvSpPr>
            <p:cNvPr id="25" name="Rectangle 15"/>
            <p:cNvSpPr>
              <a:spLocks noChangeArrowheads="1"/>
            </p:cNvSpPr>
            <p:nvPr/>
          </p:nvSpPr>
          <p:spPr bwMode="auto">
            <a:xfrm>
              <a:off x="575556" y="3744613"/>
              <a:ext cx="2232248" cy="510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eaLnBrk="0" hangingPunct="0">
                <a:defRPr sz="2800" b="1">
                  <a:solidFill>
                    <a:schemeClr val="tx1"/>
                  </a:solidFill>
                  <a:latin typeface="Times New Roman" panose="02020603050405020304" pitchFamily="18" charset="0"/>
                  <a:ea typeface="楷体_GB2312"/>
                  <a:cs typeface="楷体_GB2312"/>
                </a:defRPr>
              </a:lvl1pPr>
              <a:lvl2pPr marL="742950" indent="-285750" algn="ctr" eaLnBrk="0" hangingPunct="0">
                <a:defRPr sz="2800" b="1">
                  <a:solidFill>
                    <a:schemeClr val="tx1"/>
                  </a:solidFill>
                  <a:latin typeface="Times New Roman" panose="02020603050405020304" pitchFamily="18" charset="0"/>
                  <a:ea typeface="楷体_GB2312"/>
                  <a:cs typeface="楷体_GB2312"/>
                </a:defRPr>
              </a:lvl2pPr>
              <a:lvl3pPr marL="1143000" indent="-228600" algn="ctr" eaLnBrk="0" hangingPunct="0">
                <a:defRPr sz="2800" b="1">
                  <a:solidFill>
                    <a:schemeClr val="tx1"/>
                  </a:solidFill>
                  <a:latin typeface="Times New Roman" panose="02020603050405020304" pitchFamily="18" charset="0"/>
                  <a:ea typeface="楷体_GB2312"/>
                  <a:cs typeface="楷体_GB2312"/>
                </a:defRPr>
              </a:lvl3pPr>
              <a:lvl4pPr marL="1600200" indent="-228600" algn="ctr" eaLnBrk="0" hangingPunct="0">
                <a:defRPr sz="2800" b="1">
                  <a:solidFill>
                    <a:schemeClr val="tx1"/>
                  </a:solidFill>
                  <a:latin typeface="Times New Roman" panose="02020603050405020304" pitchFamily="18" charset="0"/>
                  <a:ea typeface="楷体_GB2312"/>
                  <a:cs typeface="楷体_GB2312"/>
                </a:defRPr>
              </a:lvl4pPr>
              <a:lvl5pPr marL="2057400" indent="-228600" algn="ctr" eaLnBrk="0" hangingPunct="0">
                <a:defRPr sz="2800" b="1">
                  <a:solidFill>
                    <a:schemeClr val="tx1"/>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9pPr>
            </a:lstStyle>
            <a:p>
              <a:pPr algn="l" eaLnBrk="1" hangingPunct="1">
                <a:lnSpc>
                  <a:spcPct val="120000"/>
                </a:lnSpc>
              </a:pPr>
              <a:r>
                <a:rPr kumimoji="1" lang="zh-CN" altLang="en-US" sz="2400" dirty="0" smtClean="0">
                  <a:latin typeface="华文楷体" panose="02010600040101010101" pitchFamily="2" charset="-122"/>
                  <a:ea typeface="华文楷体" panose="02010600040101010101" pitchFamily="2" charset="-122"/>
                </a:rPr>
                <a:t>理想运放</a:t>
              </a:r>
              <a:endParaRPr kumimoji="1" lang="zh-CN" altLang="en-US" sz="2400" dirty="0">
                <a:latin typeface="华文楷体" panose="02010600040101010101" pitchFamily="2" charset="-122"/>
                <a:ea typeface="华文楷体" panose="02010600040101010101" pitchFamily="2" charset="-122"/>
              </a:endParaRPr>
            </a:p>
          </p:txBody>
        </p:sp>
        <p:graphicFrame>
          <p:nvGraphicFramePr>
            <p:cNvPr id="26" name="对象 25"/>
            <p:cNvGraphicFramePr>
              <a:graphicFrameLocks noChangeAspect="1"/>
            </p:cNvGraphicFramePr>
            <p:nvPr>
              <p:extLst>
                <p:ext uri="{D42A27DB-BD31-4B8C-83A1-F6EECF244321}">
                  <p14:modId xmlns:p14="http://schemas.microsoft.com/office/powerpoint/2010/main" val="202067483"/>
                </p:ext>
              </p:extLst>
            </p:nvPr>
          </p:nvGraphicFramePr>
          <p:xfrm>
            <a:off x="962919" y="4325755"/>
            <a:ext cx="762000" cy="457200"/>
          </p:xfrm>
          <a:graphic>
            <a:graphicData uri="http://schemas.openxmlformats.org/presentationml/2006/ole">
              <mc:AlternateContent xmlns:mc="http://schemas.openxmlformats.org/markup-compatibility/2006">
                <mc:Choice xmlns:v="urn:schemas-microsoft-com:vml" Requires="v">
                  <p:oleObj spid="_x0000_s568243" name="Equation" r:id="rId17" imgW="380880" imgH="228600" progId="">
                    <p:embed/>
                  </p:oleObj>
                </mc:Choice>
                <mc:Fallback>
                  <p:oleObj name="Equation" r:id="rId17" imgW="380880" imgH="228600" progId="">
                    <p:embed/>
                    <p:pic>
                      <p:nvPicPr>
                        <p:cNvPr id="0" name="Picture 17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2919" y="4325755"/>
                          <a:ext cx="762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838617066"/>
                </p:ext>
              </p:extLst>
            </p:nvPr>
          </p:nvGraphicFramePr>
          <p:xfrm>
            <a:off x="948457" y="4854393"/>
            <a:ext cx="762000" cy="457200"/>
          </p:xfrm>
          <a:graphic>
            <a:graphicData uri="http://schemas.openxmlformats.org/presentationml/2006/ole">
              <mc:AlternateContent xmlns:mc="http://schemas.openxmlformats.org/markup-compatibility/2006">
                <mc:Choice xmlns:v="urn:schemas-microsoft-com:vml" Requires="v">
                  <p:oleObj spid="_x0000_s568244" name="Equation" r:id="rId19" imgW="380880" imgH="228600" progId="">
                    <p:embed/>
                  </p:oleObj>
                </mc:Choice>
                <mc:Fallback>
                  <p:oleObj name="Equation" r:id="rId19" imgW="380880" imgH="228600" progId="">
                    <p:embed/>
                    <p:pic>
                      <p:nvPicPr>
                        <p:cNvPr id="0" name="Picture 17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48457" y="4854393"/>
                          <a:ext cx="762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3538586037"/>
                </p:ext>
              </p:extLst>
            </p:nvPr>
          </p:nvGraphicFramePr>
          <p:xfrm>
            <a:off x="950219" y="5383030"/>
            <a:ext cx="1041400" cy="457200"/>
          </p:xfrm>
          <a:graphic>
            <a:graphicData uri="http://schemas.openxmlformats.org/presentationml/2006/ole">
              <mc:AlternateContent xmlns:mc="http://schemas.openxmlformats.org/markup-compatibility/2006">
                <mc:Choice xmlns:v="urn:schemas-microsoft-com:vml" Requires="v">
                  <p:oleObj spid="_x0000_s568245" name="Equation" r:id="rId21" imgW="520560" imgH="228600" progId="">
                    <p:embed/>
                  </p:oleObj>
                </mc:Choice>
                <mc:Fallback>
                  <p:oleObj name="Equation" r:id="rId21" imgW="520560" imgH="228600" progId="">
                    <p:embed/>
                    <p:pic>
                      <p:nvPicPr>
                        <p:cNvPr id="0" name="Picture 17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50219" y="5383030"/>
                          <a:ext cx="1041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1094402461"/>
                </p:ext>
              </p:extLst>
            </p:nvPr>
          </p:nvGraphicFramePr>
          <p:xfrm>
            <a:off x="1724919" y="4441643"/>
            <a:ext cx="330200" cy="254000"/>
          </p:xfrm>
          <a:graphic>
            <a:graphicData uri="http://schemas.openxmlformats.org/presentationml/2006/ole">
              <mc:AlternateContent xmlns:mc="http://schemas.openxmlformats.org/markup-compatibility/2006">
                <mc:Choice xmlns:v="urn:schemas-microsoft-com:vml" Requires="v">
                  <p:oleObj spid="_x0000_s568246" name="Equation" r:id="rId23" imgW="164880" imgH="126720" progId="">
                    <p:embed/>
                  </p:oleObj>
                </mc:Choice>
                <mc:Fallback>
                  <p:oleObj name="Equation" r:id="rId23" imgW="164880" imgH="126720" progId="">
                    <p:embed/>
                    <p:pic>
                      <p:nvPicPr>
                        <p:cNvPr id="0" name="Picture 17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24919" y="4441643"/>
                          <a:ext cx="3302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2710317009"/>
                </p:ext>
              </p:extLst>
            </p:nvPr>
          </p:nvGraphicFramePr>
          <p:xfrm>
            <a:off x="1732682" y="4903394"/>
            <a:ext cx="254000" cy="355600"/>
          </p:xfrm>
          <a:graphic>
            <a:graphicData uri="http://schemas.openxmlformats.org/presentationml/2006/ole">
              <mc:AlternateContent xmlns:mc="http://schemas.openxmlformats.org/markup-compatibility/2006">
                <mc:Choice xmlns:v="urn:schemas-microsoft-com:vml" Requires="v">
                  <p:oleObj spid="_x0000_s568247" name="Equation" r:id="rId25" imgW="126720" imgH="177480" progId="">
                    <p:embed/>
                  </p:oleObj>
                </mc:Choice>
                <mc:Fallback>
                  <p:oleObj name="Equation" r:id="rId25" imgW="126720" imgH="177480" progId="">
                    <p:embed/>
                    <p:pic>
                      <p:nvPicPr>
                        <p:cNvPr id="0" name="Picture 171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732682" y="4903394"/>
                          <a:ext cx="2540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2371325549"/>
                </p:ext>
              </p:extLst>
            </p:nvPr>
          </p:nvGraphicFramePr>
          <p:xfrm>
            <a:off x="1986682" y="5513490"/>
            <a:ext cx="330200" cy="254000"/>
          </p:xfrm>
          <a:graphic>
            <a:graphicData uri="http://schemas.openxmlformats.org/presentationml/2006/ole">
              <mc:AlternateContent xmlns:mc="http://schemas.openxmlformats.org/markup-compatibility/2006">
                <mc:Choice xmlns:v="urn:schemas-microsoft-com:vml" Requires="v">
                  <p:oleObj spid="_x0000_s568248" name="Equation" r:id="rId27" imgW="164880" imgH="126720" progId="">
                    <p:embed/>
                  </p:oleObj>
                </mc:Choice>
                <mc:Fallback>
                  <p:oleObj name="Equation" r:id="rId27" imgW="164880" imgH="126720" progId="">
                    <p:embed/>
                    <p:pic>
                      <p:nvPicPr>
                        <p:cNvPr id="0" name="Picture 171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986682" y="5513490"/>
                          <a:ext cx="3302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3" name="Rectangle 2"/>
          <p:cNvSpPr>
            <a:spLocks noChangeArrowheads="1"/>
          </p:cNvSpPr>
          <p:nvPr/>
        </p:nvSpPr>
        <p:spPr bwMode="auto">
          <a:xfrm>
            <a:off x="2672022" y="748398"/>
            <a:ext cx="29729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600" dirty="0" smtClean="0">
                <a:solidFill>
                  <a:srgbClr val="0000CC"/>
                </a:solidFill>
                <a:latin typeface="黑体" panose="02010609060101010101" pitchFamily="49" charset="-122"/>
                <a:ea typeface="黑体" panose="02010609060101010101" pitchFamily="49" charset="-122"/>
              </a:rPr>
              <a:t>要能够放大直流！</a:t>
            </a:r>
            <a:endParaRPr lang="zh-CN" altLang="en-US" sz="2600" dirty="0">
              <a:solidFill>
                <a:srgbClr val="0000CC"/>
              </a:solidFill>
              <a:latin typeface="黑体" panose="02010609060101010101" pitchFamily="49" charset="-122"/>
              <a:ea typeface="黑体" panose="02010609060101010101" pitchFamily="49" charset="-122"/>
            </a:endParaRPr>
          </a:p>
        </p:txBody>
      </p:sp>
      <p:graphicFrame>
        <p:nvGraphicFramePr>
          <p:cNvPr id="34" name="对象 33"/>
          <p:cNvGraphicFramePr>
            <a:graphicFrameLocks noChangeAspect="1"/>
          </p:cNvGraphicFramePr>
          <p:nvPr>
            <p:extLst>
              <p:ext uri="{D42A27DB-BD31-4B8C-83A1-F6EECF244321}">
                <p14:modId xmlns:p14="http://schemas.microsoft.com/office/powerpoint/2010/main" val="698485065"/>
              </p:ext>
            </p:extLst>
          </p:nvPr>
        </p:nvGraphicFramePr>
        <p:xfrm>
          <a:off x="6286568" y="5085184"/>
          <a:ext cx="1165752" cy="891000"/>
        </p:xfrm>
        <a:graphic>
          <a:graphicData uri="http://schemas.openxmlformats.org/presentationml/2006/ole">
            <mc:AlternateContent xmlns:mc="http://schemas.openxmlformats.org/markup-compatibility/2006">
              <mc:Choice xmlns:v="urn:schemas-microsoft-com:vml" Requires="v">
                <p:oleObj spid="_x0000_s568249" name="Equation" r:id="rId29" imgW="647640" imgH="495000" progId="Equation.DSMT4">
                  <p:embed/>
                </p:oleObj>
              </mc:Choice>
              <mc:Fallback>
                <p:oleObj name="Equation" r:id="rId29" imgW="647640" imgH="495000" progId="Equation.DSMT4">
                  <p:embed/>
                  <p:pic>
                    <p:nvPicPr>
                      <p:cNvPr id="0" name=""/>
                      <p:cNvPicPr>
                        <a:picLocks noChangeAspect="1" noChangeArrowheads="1"/>
                      </p:cNvPicPr>
                      <p:nvPr/>
                    </p:nvPicPr>
                    <p:blipFill>
                      <a:blip r:embed="rId30"/>
                      <a:srcRect/>
                      <a:stretch>
                        <a:fillRect/>
                      </a:stretch>
                    </p:blipFill>
                    <p:spPr bwMode="auto">
                      <a:xfrm>
                        <a:off x="6286568" y="5085184"/>
                        <a:ext cx="1165752" cy="89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3768437553"/>
              </p:ext>
            </p:extLst>
          </p:nvPr>
        </p:nvGraphicFramePr>
        <p:xfrm>
          <a:off x="2951520" y="5085184"/>
          <a:ext cx="1188432" cy="891000"/>
        </p:xfrm>
        <a:graphic>
          <a:graphicData uri="http://schemas.openxmlformats.org/presentationml/2006/ole">
            <mc:AlternateContent xmlns:mc="http://schemas.openxmlformats.org/markup-compatibility/2006">
              <mc:Choice xmlns:v="urn:schemas-microsoft-com:vml" Requires="v">
                <p:oleObj spid="_x0000_s568250" name="Equation" r:id="rId31" imgW="660240" imgH="495000" progId="Equation.DSMT4">
                  <p:embed/>
                </p:oleObj>
              </mc:Choice>
              <mc:Fallback>
                <p:oleObj name="Equation" r:id="rId31" imgW="660240" imgH="495000" progId="Equation.DSMT4">
                  <p:embed/>
                  <p:pic>
                    <p:nvPicPr>
                      <p:cNvPr id="0" name=""/>
                      <p:cNvPicPr>
                        <a:picLocks noChangeAspect="1" noChangeArrowheads="1"/>
                      </p:cNvPicPr>
                      <p:nvPr/>
                    </p:nvPicPr>
                    <p:blipFill>
                      <a:blip r:embed="rId32"/>
                      <a:srcRect/>
                      <a:stretch>
                        <a:fillRect/>
                      </a:stretch>
                    </p:blipFill>
                    <p:spPr bwMode="auto">
                      <a:xfrm>
                        <a:off x="2951520" y="5085184"/>
                        <a:ext cx="1188432" cy="89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39544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up)">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up)">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606578272"/>
              </p:ext>
            </p:extLst>
          </p:nvPr>
        </p:nvGraphicFramePr>
        <p:xfrm>
          <a:off x="4898327" y="1052736"/>
          <a:ext cx="3917113" cy="3267900"/>
        </p:xfrm>
        <a:graphic>
          <a:graphicData uri="http://schemas.openxmlformats.org/presentationml/2006/ole">
            <mc:AlternateContent xmlns:mc="http://schemas.openxmlformats.org/markup-compatibility/2006">
              <mc:Choice xmlns:v="urn:schemas-microsoft-com:vml" Requires="v">
                <p:oleObj spid="_x0000_s572594" name="Picture" r:id="rId3" imgW="2176174" imgH="1815500" progId="Word.Picture.8">
                  <p:embed/>
                </p:oleObj>
              </mc:Choice>
              <mc:Fallback>
                <p:oleObj name="Picture" r:id="rId3" imgW="2176174" imgH="1815500" progId="Word.Picture.8">
                  <p:embed/>
                  <p:pic>
                    <p:nvPicPr>
                      <p:cNvPr id="0" name="Object 9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8327" y="1052736"/>
                        <a:ext cx="3917113" cy="326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19" name="Rectangle 3"/>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
        <p:nvSpPr>
          <p:cNvPr id="1166342" name="Rectangle 6"/>
          <p:cNvSpPr>
            <a:spLocks noChangeArrowheads="1"/>
          </p:cNvSpPr>
          <p:nvPr/>
        </p:nvSpPr>
        <p:spPr bwMode="auto">
          <a:xfrm>
            <a:off x="1907704" y="1340768"/>
            <a:ext cx="202972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200" dirty="0">
                <a:latin typeface="楷体" panose="02010609060101010101" pitchFamily="49" charset="-122"/>
                <a:ea typeface="楷体" panose="02010609060101010101" pitchFamily="49" charset="-122"/>
              </a:rPr>
              <a:t>共源放大电路 </a:t>
            </a:r>
          </a:p>
        </p:txBody>
      </p:sp>
      <p:sp>
        <p:nvSpPr>
          <p:cNvPr id="1166344" name="Rectangle 8"/>
          <p:cNvSpPr>
            <a:spLocks noChangeArrowheads="1"/>
          </p:cNvSpPr>
          <p:nvPr/>
        </p:nvSpPr>
        <p:spPr bwMode="auto">
          <a:xfrm>
            <a:off x="5774006" y="709071"/>
            <a:ext cx="217078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200" dirty="0">
                <a:latin typeface="楷体" panose="02010609060101010101" pitchFamily="49" charset="-122"/>
                <a:ea typeface="楷体" panose="02010609060101010101" pitchFamily="49" charset="-122"/>
              </a:rPr>
              <a:t>差分式放大电路</a:t>
            </a:r>
          </a:p>
        </p:txBody>
      </p:sp>
      <p:graphicFrame>
        <p:nvGraphicFramePr>
          <p:cNvPr id="3" name="对象 2"/>
          <p:cNvGraphicFramePr>
            <a:graphicFrameLocks noChangeAspect="1"/>
          </p:cNvGraphicFramePr>
          <p:nvPr>
            <p:extLst>
              <p:ext uri="{D42A27DB-BD31-4B8C-83A1-F6EECF244321}">
                <p14:modId xmlns:p14="http://schemas.microsoft.com/office/powerpoint/2010/main" val="786908246"/>
              </p:ext>
            </p:extLst>
          </p:nvPr>
        </p:nvGraphicFramePr>
        <p:xfrm>
          <a:off x="478547" y="1843663"/>
          <a:ext cx="1947832" cy="2702277"/>
        </p:xfrm>
        <a:graphic>
          <a:graphicData uri="http://schemas.openxmlformats.org/presentationml/2006/ole">
            <mc:AlternateContent xmlns:mc="http://schemas.openxmlformats.org/markup-compatibility/2006">
              <mc:Choice xmlns:v="urn:schemas-microsoft-com:vml" Requires="v">
                <p:oleObj spid="_x0000_s572595" name="Picture" r:id="rId5" imgW="1082129" imgH="1501265" progId="Word.Picture.8">
                  <p:embed/>
                </p:oleObj>
              </mc:Choice>
              <mc:Fallback>
                <p:oleObj name="Picture" r:id="rId5" imgW="1082129" imgH="1501265" progId="Word.Picture.8">
                  <p:embed/>
                  <p:pic>
                    <p:nvPicPr>
                      <p:cNvPr id="0" name="Picture 5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547" y="1843663"/>
                        <a:ext cx="1947832" cy="2702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AutoShape 8"/>
          <p:cNvSpPr>
            <a:spLocks noChangeArrowheads="1"/>
          </p:cNvSpPr>
          <p:nvPr/>
        </p:nvSpPr>
        <p:spPr bwMode="auto">
          <a:xfrm>
            <a:off x="647527" y="4545940"/>
            <a:ext cx="1908249" cy="885349"/>
          </a:xfrm>
          <a:prstGeom prst="wedgeRoundRectCallout">
            <a:avLst>
              <a:gd name="adj1" fmla="val -4531"/>
              <a:gd name="adj2" fmla="val -110490"/>
              <a:gd name="adj3" fmla="val 16667"/>
            </a:avLst>
          </a:prstGeom>
          <a:solidFill>
            <a:srgbClr val="7030A0"/>
          </a:solidFill>
          <a:ln w="9525">
            <a:solidFill>
              <a:srgbClr val="FF6600"/>
            </a:solidFill>
            <a:miter lim="800000"/>
            <a:headEnd/>
            <a:tailEnd/>
          </a:ln>
        </p:spPr>
        <p:txBody>
          <a:bodyPr wrap="square" lIns="0" tIns="0" rIns="0" bIns="0">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30000"/>
              </a:lnSpc>
              <a:spcBef>
                <a:spcPct val="0"/>
              </a:spcBef>
              <a:buClrTx/>
              <a:buFontTx/>
              <a:buNone/>
            </a:pPr>
            <a:r>
              <a:rPr lang="zh-CN" altLang="en-US" sz="2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方便调</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整</a:t>
            </a:r>
            <a:r>
              <a:rPr lang="en-US" altLang="zh-CN" sz="2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Q</a:t>
            </a:r>
            <a:r>
              <a:rPr lang="zh-CN" altLang="en-US" sz="2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点</a:t>
            </a:r>
            <a:endParaRPr lang="en-US" altLang="zh-CN" sz="2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just" eaLnBrk="1" hangingPunct="1">
              <a:lnSpc>
                <a:spcPct val="130000"/>
              </a:lnSpc>
              <a:spcBef>
                <a:spcPct val="0"/>
              </a:spcBef>
              <a:buClrTx/>
              <a:buFontTx/>
              <a:buNone/>
            </a:pPr>
            <a:r>
              <a:rPr lang="zh-CN" altLang="en-US" sz="2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有稳定</a:t>
            </a:r>
            <a:r>
              <a:rPr lang="en-US" altLang="zh-CN" sz="2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Q</a:t>
            </a:r>
            <a:r>
              <a:rPr lang="zh-CN" altLang="en-US" sz="2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点作用</a:t>
            </a:r>
            <a:endPar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806443221"/>
              </p:ext>
            </p:extLst>
          </p:nvPr>
        </p:nvGraphicFramePr>
        <p:xfrm>
          <a:off x="2804188" y="1735651"/>
          <a:ext cx="1947832" cy="2702277"/>
        </p:xfrm>
        <a:graphic>
          <a:graphicData uri="http://schemas.openxmlformats.org/presentationml/2006/ole">
            <mc:AlternateContent xmlns:mc="http://schemas.openxmlformats.org/markup-compatibility/2006">
              <mc:Choice xmlns:v="urn:schemas-microsoft-com:vml" Requires="v">
                <p:oleObj spid="_x0000_s572596" name="Picture" r:id="rId7" imgW="1082129" imgH="1501265" progId="Word.Picture.8">
                  <p:embed/>
                </p:oleObj>
              </mc:Choice>
              <mc:Fallback>
                <p:oleObj name="Picture" r:id="rId7" imgW="1082129" imgH="1501265" progId="Word.Picture.8">
                  <p:embed/>
                  <p:pic>
                    <p:nvPicPr>
                      <p:cNvPr id="0" name="Picture 5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4188" y="1735651"/>
                        <a:ext cx="1947832" cy="2702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AutoShape 8"/>
          <p:cNvSpPr>
            <a:spLocks noChangeArrowheads="1"/>
          </p:cNvSpPr>
          <p:nvPr/>
        </p:nvSpPr>
        <p:spPr bwMode="auto">
          <a:xfrm>
            <a:off x="2915816" y="4399947"/>
            <a:ext cx="2188207" cy="1328023"/>
          </a:xfrm>
          <a:prstGeom prst="wedgeRoundRectCallout">
            <a:avLst>
              <a:gd name="adj1" fmla="val -8303"/>
              <a:gd name="adj2" fmla="val -85024"/>
              <a:gd name="adj3" fmla="val 16667"/>
            </a:avLst>
          </a:prstGeom>
          <a:solidFill>
            <a:srgbClr val="7030A0"/>
          </a:solidFill>
          <a:ln w="9525">
            <a:solidFill>
              <a:srgbClr val="FF6600"/>
            </a:solidFill>
            <a:miter lim="800000"/>
            <a:headEnd/>
            <a:tailEnd/>
          </a:ln>
        </p:spPr>
        <p:txBody>
          <a:bodyPr wrap="square" lIns="0" tIns="0" rIns="0" bIns="0">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30000"/>
              </a:lnSpc>
              <a:spcBef>
                <a:spcPct val="0"/>
              </a:spcBef>
              <a:buClrTx/>
              <a:buFontTx/>
              <a:buNone/>
            </a:pPr>
            <a:r>
              <a:rPr lang="zh-CN" altLang="en-US" sz="2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温度稳定性很好的电流源</a:t>
            </a:r>
            <a:endParaRPr lang="en-US" altLang="zh-CN" sz="2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just" eaLnBrk="1" hangingPunct="1">
              <a:lnSpc>
                <a:spcPct val="130000"/>
              </a:lnSpc>
              <a:spcBef>
                <a:spcPct val="0"/>
              </a:spcBef>
              <a:buClrTx/>
              <a:buFontTx/>
              <a:buNone/>
            </a:pPr>
            <a:r>
              <a:rPr lang="zh-CN" altLang="en-US" sz="2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其动态电阻为</a:t>
            </a:r>
            <a:r>
              <a:rPr lang="en-US" altLang="zh-CN" sz="2000" i="1" dirty="0" err="1"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2000" baseline="-25000" dirty="0" err="1"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o</a:t>
            </a:r>
            <a:endParaRPr lang="zh-CN" altLang="en-US" sz="20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4050498297"/>
              </p:ext>
            </p:extLst>
          </p:nvPr>
        </p:nvGraphicFramePr>
        <p:xfrm>
          <a:off x="6046788" y="4581128"/>
          <a:ext cx="1981200" cy="887412"/>
        </p:xfrm>
        <a:graphic>
          <a:graphicData uri="http://schemas.openxmlformats.org/presentationml/2006/ole">
            <mc:AlternateContent xmlns:mc="http://schemas.openxmlformats.org/markup-compatibility/2006">
              <mc:Choice xmlns:v="urn:schemas-microsoft-com:vml" Requires="v">
                <p:oleObj spid="_x0000_s572597" name="Equation" r:id="rId9" imgW="990360" imgH="444240" progId="">
                  <p:embed/>
                </p:oleObj>
              </mc:Choice>
              <mc:Fallback>
                <p:oleObj name="Equation" r:id="rId9" imgW="990360" imgH="444240" progId="">
                  <p:embed/>
                  <p:pic>
                    <p:nvPicPr>
                      <p:cNvPr id="0" name="Picture 5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46788" y="4581128"/>
                        <a:ext cx="1981200" cy="88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6"/>
          <p:cNvSpPr>
            <a:spLocks noChangeArrowheads="1"/>
          </p:cNvSpPr>
          <p:nvPr/>
        </p:nvSpPr>
        <p:spPr bwMode="auto">
          <a:xfrm>
            <a:off x="5256076" y="4293096"/>
            <a:ext cx="160332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200" dirty="0" smtClean="0">
                <a:latin typeface="楷体" panose="02010609060101010101" pitchFamily="49" charset="-122"/>
                <a:ea typeface="楷体" panose="02010609060101010101" pitchFamily="49" charset="-122"/>
              </a:rPr>
              <a:t>但增益太小</a:t>
            </a:r>
            <a:endParaRPr kumimoji="1" lang="zh-CN" altLang="en-US" sz="2200" dirty="0">
              <a:latin typeface="楷体" panose="02010609060101010101" pitchFamily="49" charset="-122"/>
              <a:ea typeface="楷体" panose="02010609060101010101" pitchFamily="49" charset="-122"/>
            </a:endParaRPr>
          </a:p>
        </p:txBody>
      </p:sp>
      <p:sp>
        <p:nvSpPr>
          <p:cNvPr id="23" name="Rectangle 6"/>
          <p:cNvSpPr>
            <a:spLocks noChangeArrowheads="1"/>
          </p:cNvSpPr>
          <p:nvPr/>
        </p:nvSpPr>
        <p:spPr bwMode="auto">
          <a:xfrm>
            <a:off x="2027001" y="764704"/>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en-US" altLang="zh-CN" sz="2400" dirty="0" smtClean="0">
                <a:latin typeface="楷体" panose="02010609060101010101" pitchFamily="49" charset="-122"/>
                <a:ea typeface="楷体" panose="02010609060101010101" pitchFamily="49" charset="-122"/>
              </a:rPr>
              <a:t>——</a:t>
            </a:r>
            <a:r>
              <a:rPr kumimoji="1" lang="zh-CN" altLang="en-US" sz="2400" dirty="0" smtClean="0">
                <a:latin typeface="楷体" panose="02010609060101010101" pitchFamily="49" charset="-122"/>
                <a:ea typeface="楷体" panose="02010609060101010101" pitchFamily="49" charset="-122"/>
              </a:rPr>
              <a:t>直接耦合</a:t>
            </a:r>
            <a:endParaRPr kumimoji="1" lang="zh-CN" altLang="en-US" sz="2400" dirty="0">
              <a:latin typeface="楷体" panose="02010609060101010101" pitchFamily="49" charset="-122"/>
              <a:ea typeface="楷体" panose="02010609060101010101" pitchFamily="49" charset="-122"/>
            </a:endParaRPr>
          </a:p>
        </p:txBody>
      </p:sp>
      <p:sp>
        <p:nvSpPr>
          <p:cNvPr id="15" name="Rectangle 4">
            <a:hlinkClick r:id="rId11" action="ppaction://hlinksldjump"/>
          </p:cNvPr>
          <p:cNvSpPr>
            <a:spLocks noChangeArrowheads="1"/>
          </p:cNvSpPr>
          <p:nvPr/>
        </p:nvSpPr>
        <p:spPr bwMode="auto">
          <a:xfrm>
            <a:off x="457200" y="764704"/>
            <a:ext cx="2206625" cy="493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600" b="1" dirty="0">
                <a:solidFill>
                  <a:srgbClr val="CC0000"/>
                </a:solidFill>
                <a:latin typeface="Times New Roman" panose="02020603050405020304" pitchFamily="18" charset="0"/>
                <a:ea typeface="楷体_GB2312"/>
                <a:cs typeface="楷体_GB2312"/>
              </a:rPr>
              <a:t>电路组成</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66342"/>
                                        </p:tgtEl>
                                        <p:attrNameLst>
                                          <p:attrName>style.visibility</p:attrName>
                                        </p:attrNameLst>
                                      </p:cBhvr>
                                      <p:to>
                                        <p:strVal val="visible"/>
                                      </p:to>
                                    </p:set>
                                    <p:animEffect transition="in" filter="wipe(up)">
                                      <p:cBhvr>
                                        <p:cTn id="12" dur="500"/>
                                        <p:tgtEl>
                                          <p:spTgt spid="1166342"/>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166344"/>
                                        </p:tgtEl>
                                        <p:attrNameLst>
                                          <p:attrName>style.visibility</p:attrName>
                                        </p:attrNameLst>
                                      </p:cBhvr>
                                      <p:to>
                                        <p:strVal val="visible"/>
                                      </p:to>
                                    </p:set>
                                    <p:animEffect transition="in" filter="wipe(up)">
                                      <p:cBhvr>
                                        <p:cTn id="45" dur="500"/>
                                        <p:tgtEl>
                                          <p:spTgt spid="1166344"/>
                                        </p:tgtEl>
                                      </p:cBhvr>
                                    </p:animEffect>
                                  </p:child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up)">
                                      <p:cBhvr>
                                        <p:cTn id="4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6342" grpId="0"/>
      <p:bldP spid="1166344" grpId="0"/>
      <p:bldP spid="11" grpId="0" animBg="1"/>
      <p:bldP spid="20" grpId="0" animBg="1"/>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182982924"/>
              </p:ext>
            </p:extLst>
          </p:nvPr>
        </p:nvGraphicFramePr>
        <p:xfrm>
          <a:off x="611560" y="2897404"/>
          <a:ext cx="4567039" cy="3267900"/>
        </p:xfrm>
        <a:graphic>
          <a:graphicData uri="http://schemas.openxmlformats.org/presentationml/2006/ole">
            <mc:AlternateContent xmlns:mc="http://schemas.openxmlformats.org/markup-compatibility/2006">
              <mc:Choice xmlns:v="urn:schemas-microsoft-com:vml" Requires="v">
                <p:oleObj spid="_x0000_s568671" name="Picture" r:id="rId3" imgW="2537244" imgH="1815500" progId="Word.Picture.8">
                  <p:embed/>
                </p:oleObj>
              </mc:Choice>
              <mc:Fallback>
                <p:oleObj name="Picture" r:id="rId3" imgW="2537244" imgH="1815500" progId="Word.Picture.8">
                  <p:embed/>
                  <p:pic>
                    <p:nvPicPr>
                      <p:cNvPr id="0" name="Object 9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2897404"/>
                        <a:ext cx="4567039" cy="326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3102347029"/>
              </p:ext>
            </p:extLst>
          </p:nvPr>
        </p:nvGraphicFramePr>
        <p:xfrm>
          <a:off x="4898327" y="1052736"/>
          <a:ext cx="3917113" cy="3267900"/>
        </p:xfrm>
        <a:graphic>
          <a:graphicData uri="http://schemas.openxmlformats.org/presentationml/2006/ole">
            <mc:AlternateContent xmlns:mc="http://schemas.openxmlformats.org/markup-compatibility/2006">
              <mc:Choice xmlns:v="urn:schemas-microsoft-com:vml" Requires="v">
                <p:oleObj spid="_x0000_s568672" name="Picture" r:id="rId5" imgW="2176174" imgH="1815500" progId="Word.Picture.8">
                  <p:embed/>
                </p:oleObj>
              </mc:Choice>
              <mc:Fallback>
                <p:oleObj name="Picture" r:id="rId5" imgW="2176174" imgH="181550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8327" y="1052736"/>
                        <a:ext cx="3917113" cy="326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3" name="Rectangle 3"/>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
        <p:nvSpPr>
          <p:cNvPr id="35844" name="Rectangle 4">
            <a:hlinkClick r:id="rId7" action="ppaction://hlinksldjump"/>
          </p:cNvPr>
          <p:cNvSpPr>
            <a:spLocks noChangeArrowheads="1"/>
          </p:cNvSpPr>
          <p:nvPr/>
        </p:nvSpPr>
        <p:spPr bwMode="auto">
          <a:xfrm>
            <a:off x="457200" y="764704"/>
            <a:ext cx="2206625" cy="493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600" b="1" dirty="0">
                <a:solidFill>
                  <a:srgbClr val="CC0000"/>
                </a:solidFill>
                <a:latin typeface="Times New Roman" panose="02020603050405020304" pitchFamily="18" charset="0"/>
                <a:ea typeface="楷体_GB2312"/>
                <a:cs typeface="楷体_GB2312"/>
              </a:rPr>
              <a:t>电路组成</a:t>
            </a:r>
          </a:p>
        </p:txBody>
      </p:sp>
      <p:sp>
        <p:nvSpPr>
          <p:cNvPr id="1167367" name="Rectangle 7"/>
          <p:cNvSpPr>
            <a:spLocks noChangeArrowheads="1"/>
          </p:cNvSpPr>
          <p:nvPr/>
        </p:nvSpPr>
        <p:spPr bwMode="auto">
          <a:xfrm>
            <a:off x="765508" y="1226951"/>
            <a:ext cx="3231169"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20000"/>
              </a:lnSpc>
              <a:spcBef>
                <a:spcPts val="0"/>
              </a:spcBef>
              <a:buFont typeface="Wingdings" panose="05000000000000000000" pitchFamily="2" charset="2"/>
              <a:buNone/>
            </a:pPr>
            <a:r>
              <a:rPr lang="zh-CN" altLang="en-US" sz="2200" dirty="0" smtClean="0">
                <a:solidFill>
                  <a:srgbClr val="000000"/>
                </a:solidFill>
                <a:latin typeface="楷体" panose="02010609060101010101" pitchFamily="49" charset="-122"/>
                <a:ea typeface="楷体" panose="02010609060101010101" pitchFamily="49" charset="-122"/>
              </a:rPr>
              <a:t>两</a:t>
            </a:r>
            <a:r>
              <a:rPr lang="zh-CN" altLang="en-US" sz="2200" dirty="0">
                <a:solidFill>
                  <a:srgbClr val="000000"/>
                </a:solidFill>
                <a:latin typeface="楷体" panose="02010609060101010101" pitchFamily="49" charset="-122"/>
                <a:ea typeface="楷体" panose="02010609060101010101" pitchFamily="49" charset="-122"/>
              </a:rPr>
              <a:t>个输入</a:t>
            </a:r>
            <a:r>
              <a:rPr lang="zh-CN" altLang="en-US" sz="2200" dirty="0" smtClean="0">
                <a:solidFill>
                  <a:srgbClr val="000000"/>
                </a:solidFill>
                <a:latin typeface="楷体" panose="02010609060101010101" pitchFamily="49" charset="-122"/>
                <a:ea typeface="楷体" panose="02010609060101010101" pitchFamily="49" charset="-122"/>
              </a:rPr>
              <a:t>端</a:t>
            </a:r>
            <a:r>
              <a:rPr lang="zh-CN" altLang="en-US" sz="2200" dirty="0">
                <a:solidFill>
                  <a:srgbClr val="000000"/>
                </a:solidFill>
                <a:latin typeface="楷体" panose="02010609060101010101" pitchFamily="49" charset="-122"/>
                <a:ea typeface="楷体" panose="02010609060101010101" pitchFamily="49" charset="-122"/>
              </a:rPr>
              <a:t>：</a:t>
            </a:r>
            <a:r>
              <a:rPr kumimoji="1" lang="en-US" altLang="zh-CN" sz="2200" i="1" dirty="0" smtClean="0">
                <a:solidFill>
                  <a:srgbClr val="000000"/>
                </a:solidFill>
                <a:latin typeface="Book Antiqua" panose="02040602050305030304" pitchFamily="18" charset="0"/>
                <a:ea typeface="宋体" panose="02010600030101010101" pitchFamily="2" charset="-122"/>
                <a:cs typeface="Times New Roman" panose="02020603050405020304" pitchFamily="18" charset="0"/>
              </a:rPr>
              <a:t>v</a:t>
            </a:r>
            <a:r>
              <a:rPr kumimoji="1" lang="en-US" altLang="zh-CN" sz="2200" baseline="-30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i1</a:t>
            </a:r>
            <a:r>
              <a:rPr lang="zh-CN" altLang="en-US" sz="2200" dirty="0">
                <a:solidFill>
                  <a:srgbClr val="000000"/>
                </a:solidFill>
                <a:latin typeface="楷体" panose="02010609060101010101" pitchFamily="49" charset="-122"/>
                <a:ea typeface="楷体" panose="02010609060101010101" pitchFamily="49" charset="-122"/>
              </a:rPr>
              <a:t>和</a:t>
            </a:r>
            <a:r>
              <a:rPr kumimoji="1" lang="en-US" altLang="zh-CN" sz="2200" i="1" dirty="0">
                <a:solidFill>
                  <a:srgbClr val="000000"/>
                </a:solidFill>
                <a:latin typeface="Book Antiqua" panose="02040602050305030304" pitchFamily="18" charset="0"/>
                <a:ea typeface="宋体" panose="02010600030101010101" pitchFamily="2" charset="-122"/>
              </a:rPr>
              <a:t>v</a:t>
            </a:r>
            <a:r>
              <a:rPr kumimoji="1" lang="en-US" altLang="zh-CN" sz="2200" baseline="-30000" dirty="0">
                <a:solidFill>
                  <a:srgbClr val="000000"/>
                </a:solidFill>
                <a:latin typeface="Times New Roman" panose="02020603050405020304" pitchFamily="18" charset="0"/>
                <a:ea typeface="宋体" panose="02010600030101010101" pitchFamily="2" charset="-122"/>
              </a:rPr>
              <a:t>i2</a:t>
            </a:r>
            <a:r>
              <a:rPr lang="en-US" altLang="zh-CN" sz="2200" dirty="0">
                <a:solidFill>
                  <a:srgbClr val="000000"/>
                </a:solidFill>
                <a:latin typeface="Times New Roman" panose="02020603050405020304" pitchFamily="18" charset="0"/>
              </a:rPr>
              <a:t> </a:t>
            </a:r>
            <a:endParaRPr lang="en-US" altLang="zh-CN" sz="2200" dirty="0" smtClean="0">
              <a:solidFill>
                <a:srgbClr val="000000"/>
              </a:solidFill>
              <a:latin typeface="Times New Roman" panose="02020603050405020304" pitchFamily="18" charset="0"/>
            </a:endParaRPr>
          </a:p>
          <a:p>
            <a:pPr algn="just" eaLnBrk="1" hangingPunct="1">
              <a:lnSpc>
                <a:spcPct val="120000"/>
              </a:lnSpc>
              <a:spcBef>
                <a:spcPts val="0"/>
              </a:spcBef>
              <a:buFont typeface="Wingdings" panose="05000000000000000000" pitchFamily="2" charset="2"/>
              <a:buNone/>
            </a:pPr>
            <a:r>
              <a:rPr lang="zh-CN" altLang="en-US" sz="2200" dirty="0" smtClean="0">
                <a:solidFill>
                  <a:srgbClr val="000000"/>
                </a:solidFill>
                <a:latin typeface="楷体" panose="02010609060101010101" pitchFamily="49" charset="-122"/>
                <a:ea typeface="楷体" panose="02010609060101010101" pitchFamily="49" charset="-122"/>
              </a:rPr>
              <a:t>两</a:t>
            </a:r>
            <a:r>
              <a:rPr lang="zh-CN" altLang="en-US" sz="2200" dirty="0">
                <a:solidFill>
                  <a:srgbClr val="000000"/>
                </a:solidFill>
                <a:latin typeface="楷体" panose="02010609060101010101" pitchFamily="49" charset="-122"/>
                <a:ea typeface="楷体" panose="02010609060101010101" pitchFamily="49" charset="-122"/>
              </a:rPr>
              <a:t>个输出</a:t>
            </a:r>
            <a:r>
              <a:rPr lang="zh-CN" altLang="en-US" sz="2200" dirty="0" smtClean="0">
                <a:solidFill>
                  <a:srgbClr val="000000"/>
                </a:solidFill>
                <a:latin typeface="楷体" panose="02010609060101010101" pitchFamily="49" charset="-122"/>
                <a:ea typeface="楷体" panose="02010609060101010101" pitchFamily="49" charset="-122"/>
              </a:rPr>
              <a:t>端：</a:t>
            </a:r>
            <a:r>
              <a:rPr kumimoji="1" lang="en-US" altLang="zh-CN" sz="2200" i="1" dirty="0" smtClean="0">
                <a:solidFill>
                  <a:srgbClr val="000000"/>
                </a:solidFill>
                <a:latin typeface="Book Antiqua" panose="02040602050305030304" pitchFamily="18" charset="0"/>
                <a:ea typeface="宋体" panose="02010600030101010101" pitchFamily="2" charset="-122"/>
              </a:rPr>
              <a:t>v</a:t>
            </a:r>
            <a:r>
              <a:rPr kumimoji="1" lang="en-US" altLang="zh-CN" sz="2200" baseline="-30000" dirty="0" smtClean="0">
                <a:solidFill>
                  <a:srgbClr val="000000"/>
                </a:solidFill>
                <a:latin typeface="Times New Roman" panose="02020603050405020304" pitchFamily="18" charset="0"/>
                <a:ea typeface="宋体" panose="02010600030101010101" pitchFamily="2" charset="-122"/>
              </a:rPr>
              <a:t>O1</a:t>
            </a:r>
            <a:r>
              <a:rPr lang="zh-CN" altLang="en-US" sz="2200" dirty="0">
                <a:solidFill>
                  <a:srgbClr val="000000"/>
                </a:solidFill>
                <a:latin typeface="楷体" panose="02010609060101010101" pitchFamily="49" charset="-122"/>
                <a:ea typeface="楷体" panose="02010609060101010101" pitchFamily="49" charset="-122"/>
              </a:rPr>
              <a:t>和</a:t>
            </a:r>
            <a:r>
              <a:rPr kumimoji="1" lang="en-US" altLang="zh-CN" sz="2200" i="1" dirty="0" smtClean="0">
                <a:solidFill>
                  <a:srgbClr val="000000"/>
                </a:solidFill>
                <a:latin typeface="Book Antiqua" panose="02040602050305030304" pitchFamily="18" charset="0"/>
                <a:ea typeface="宋体" panose="02010600030101010101" pitchFamily="2" charset="-122"/>
              </a:rPr>
              <a:t>v</a:t>
            </a:r>
            <a:r>
              <a:rPr kumimoji="1" lang="en-US" altLang="zh-CN" sz="2200" baseline="-30000" dirty="0" smtClean="0">
                <a:solidFill>
                  <a:srgbClr val="000000"/>
                </a:solidFill>
                <a:latin typeface="Times New Roman" panose="02020603050405020304" pitchFamily="18" charset="0"/>
                <a:ea typeface="宋体" panose="02010600030101010101" pitchFamily="2" charset="-122"/>
              </a:rPr>
              <a:t>O2</a:t>
            </a:r>
            <a:r>
              <a:rPr lang="zh-CN" altLang="en-US" sz="2200" dirty="0" smtClean="0">
                <a:solidFill>
                  <a:srgbClr val="000000"/>
                </a:solidFill>
                <a:latin typeface="Times New Roman" panose="02020603050405020304" pitchFamily="18" charset="0"/>
              </a:rPr>
              <a:t>        </a:t>
            </a:r>
            <a:endParaRPr lang="zh-CN" altLang="en-US" sz="2200" dirty="0">
              <a:solidFill>
                <a:srgbClr val="000000"/>
              </a:solidFill>
              <a:latin typeface="Times New Roman" panose="02020603050405020304" pitchFamily="18" charset="0"/>
            </a:endParaRPr>
          </a:p>
        </p:txBody>
      </p:sp>
      <p:sp>
        <p:nvSpPr>
          <p:cNvPr id="1167368" name="Rectangle 8"/>
          <p:cNvSpPr>
            <a:spLocks noChangeArrowheads="1"/>
          </p:cNvSpPr>
          <p:nvPr/>
        </p:nvSpPr>
        <p:spPr bwMode="auto">
          <a:xfrm>
            <a:off x="765508" y="2074005"/>
            <a:ext cx="4454564" cy="850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20000"/>
              </a:lnSpc>
              <a:spcBef>
                <a:spcPts val="0"/>
              </a:spcBef>
              <a:buFont typeface="Wingdings" panose="05000000000000000000" pitchFamily="2" charset="2"/>
              <a:buNone/>
            </a:pPr>
            <a:r>
              <a:rPr lang="zh-CN" altLang="en-US" sz="2200" dirty="0" smtClean="0">
                <a:solidFill>
                  <a:srgbClr val="000000"/>
                </a:solidFill>
                <a:latin typeface="楷体" panose="02010609060101010101" pitchFamily="49" charset="-122"/>
                <a:ea typeface="楷体" panose="02010609060101010101" pitchFamily="49" charset="-122"/>
              </a:rPr>
              <a:t>工作方式：双</a:t>
            </a:r>
            <a:r>
              <a:rPr lang="zh-CN" altLang="en-US" sz="2200" dirty="0">
                <a:solidFill>
                  <a:srgbClr val="000000"/>
                </a:solidFill>
                <a:latin typeface="楷体" panose="02010609060101010101" pitchFamily="49" charset="-122"/>
                <a:ea typeface="楷体" panose="02010609060101010101" pitchFamily="49" charset="-122"/>
              </a:rPr>
              <a:t>入双出、双入单</a:t>
            </a:r>
            <a:r>
              <a:rPr lang="zh-CN" altLang="en-US" sz="2200" dirty="0" smtClean="0">
                <a:solidFill>
                  <a:srgbClr val="000000"/>
                </a:solidFill>
                <a:latin typeface="楷体" panose="02010609060101010101" pitchFamily="49" charset="-122"/>
                <a:ea typeface="楷体" panose="02010609060101010101" pitchFamily="49" charset="-122"/>
              </a:rPr>
              <a:t>出、单</a:t>
            </a:r>
            <a:r>
              <a:rPr lang="zh-CN" altLang="en-US" sz="2200" dirty="0">
                <a:solidFill>
                  <a:srgbClr val="000000"/>
                </a:solidFill>
                <a:latin typeface="楷体" panose="02010609060101010101" pitchFamily="49" charset="-122"/>
                <a:ea typeface="楷体" panose="02010609060101010101" pitchFamily="49" charset="-122"/>
              </a:rPr>
              <a:t>入双</a:t>
            </a:r>
            <a:r>
              <a:rPr lang="zh-CN" altLang="en-US" sz="2200" dirty="0" smtClean="0">
                <a:solidFill>
                  <a:srgbClr val="000000"/>
                </a:solidFill>
                <a:latin typeface="楷体" panose="02010609060101010101" pitchFamily="49" charset="-122"/>
                <a:ea typeface="楷体" panose="02010609060101010101" pitchFamily="49" charset="-122"/>
              </a:rPr>
              <a:t>出、单</a:t>
            </a:r>
            <a:r>
              <a:rPr lang="zh-CN" altLang="en-US" sz="2200" dirty="0">
                <a:solidFill>
                  <a:srgbClr val="000000"/>
                </a:solidFill>
                <a:latin typeface="楷体" panose="02010609060101010101" pitchFamily="49" charset="-122"/>
                <a:ea typeface="楷体" panose="02010609060101010101" pitchFamily="49" charset="-122"/>
              </a:rPr>
              <a:t>入单</a:t>
            </a:r>
            <a:r>
              <a:rPr lang="zh-CN" altLang="en-US" sz="2200" dirty="0" smtClean="0">
                <a:solidFill>
                  <a:srgbClr val="000000"/>
                </a:solidFill>
                <a:latin typeface="楷体" panose="02010609060101010101" pitchFamily="49" charset="-122"/>
                <a:ea typeface="楷体" panose="02010609060101010101" pitchFamily="49" charset="-122"/>
              </a:rPr>
              <a:t>出</a:t>
            </a:r>
            <a:endParaRPr lang="zh-CN" altLang="en-US" sz="2200" dirty="0">
              <a:solidFill>
                <a:srgbClr val="000000"/>
              </a:solidFill>
              <a:latin typeface="楷体" panose="02010609060101010101" pitchFamily="49" charset="-122"/>
              <a:ea typeface="楷体" panose="02010609060101010101" pitchFamily="49" charset="-122"/>
            </a:endParaRPr>
          </a:p>
        </p:txBody>
      </p:sp>
      <p:grpSp>
        <p:nvGrpSpPr>
          <p:cNvPr id="5" name="组合 4"/>
          <p:cNvGrpSpPr/>
          <p:nvPr/>
        </p:nvGrpSpPr>
        <p:grpSpPr>
          <a:xfrm>
            <a:off x="4280631" y="3275632"/>
            <a:ext cx="1371489" cy="651979"/>
            <a:chOff x="4280631" y="3275632"/>
            <a:chExt cx="1371489" cy="651979"/>
          </a:xfrm>
        </p:grpSpPr>
        <p:sp>
          <p:nvSpPr>
            <p:cNvPr id="4" name="下箭头 3"/>
            <p:cNvSpPr/>
            <p:nvPr/>
          </p:nvSpPr>
          <p:spPr>
            <a:xfrm rot="2700000">
              <a:off x="4598635" y="2957628"/>
              <a:ext cx="179692" cy="815700"/>
            </a:xfrm>
            <a:prstGeom prst="downArrow">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7"/>
            <p:cNvSpPr>
              <a:spLocks noChangeArrowheads="1"/>
            </p:cNvSpPr>
            <p:nvPr/>
          </p:nvSpPr>
          <p:spPr bwMode="auto">
            <a:xfrm>
              <a:off x="4653991" y="3281280"/>
              <a:ext cx="9981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ts val="0"/>
                </a:spcBef>
                <a:buFont typeface="Wingdings" panose="05000000000000000000" pitchFamily="2" charset="2"/>
                <a:buNone/>
              </a:pPr>
              <a:r>
                <a:rPr lang="zh-CN" altLang="en-US" sz="1800" dirty="0" smtClean="0">
                  <a:solidFill>
                    <a:srgbClr val="C00000"/>
                  </a:solidFill>
                  <a:latin typeface="等线" panose="02010600030101010101" pitchFamily="2" charset="-122"/>
                  <a:ea typeface="等线" panose="02010600030101010101" pitchFamily="2" charset="-122"/>
                </a:rPr>
                <a:t>输入信号等效</a:t>
              </a:r>
              <a:endParaRPr lang="zh-CN" altLang="en-US" sz="1800" dirty="0">
                <a:solidFill>
                  <a:srgbClr val="C00000"/>
                </a:solidFill>
                <a:latin typeface="等线" panose="02010600030101010101" pitchFamily="2" charset="-122"/>
                <a:ea typeface="等线" panose="02010600030101010101" pitchFamily="2" charset="-122"/>
              </a:endParaRPr>
            </a:p>
          </p:txBody>
        </p:sp>
      </p:grpSp>
      <p:grpSp>
        <p:nvGrpSpPr>
          <p:cNvPr id="6" name="组合 5"/>
          <p:cNvGrpSpPr/>
          <p:nvPr/>
        </p:nvGrpSpPr>
        <p:grpSpPr>
          <a:xfrm>
            <a:off x="5220072" y="4200376"/>
            <a:ext cx="3600400" cy="812800"/>
            <a:chOff x="5228097" y="4622764"/>
            <a:chExt cx="3600400" cy="812800"/>
          </a:xfrm>
        </p:grpSpPr>
        <p:graphicFrame>
          <p:nvGraphicFramePr>
            <p:cNvPr id="15" name="对象 14"/>
            <p:cNvGraphicFramePr>
              <a:graphicFrameLocks noChangeAspect="1"/>
            </p:cNvGraphicFramePr>
            <p:nvPr>
              <p:extLst>
                <p:ext uri="{D42A27DB-BD31-4B8C-83A1-F6EECF244321}">
                  <p14:modId xmlns:p14="http://schemas.microsoft.com/office/powerpoint/2010/main" val="3982550202"/>
                </p:ext>
              </p:extLst>
            </p:nvPr>
          </p:nvGraphicFramePr>
          <p:xfrm>
            <a:off x="7128284" y="4622764"/>
            <a:ext cx="1700213" cy="812800"/>
          </p:xfrm>
          <a:graphic>
            <a:graphicData uri="http://schemas.openxmlformats.org/presentationml/2006/ole">
              <mc:AlternateContent xmlns:mc="http://schemas.openxmlformats.org/markup-compatibility/2006">
                <mc:Choice xmlns:v="urn:schemas-microsoft-com:vml" Requires="v">
                  <p:oleObj spid="_x0000_s568673" name="Equation" r:id="rId8" imgW="850680" imgH="406080" progId="">
                    <p:embed/>
                  </p:oleObj>
                </mc:Choice>
                <mc:Fallback>
                  <p:oleObj name="Equation" r:id="rId8" imgW="850680" imgH="406080" progId="">
                    <p:embed/>
                    <p:pic>
                      <p:nvPicPr>
                        <p:cNvPr id="0" name="Picture 49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28284" y="4622764"/>
                          <a:ext cx="1700213"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747177904"/>
                </p:ext>
              </p:extLst>
            </p:nvPr>
          </p:nvGraphicFramePr>
          <p:xfrm>
            <a:off x="5228097" y="4800564"/>
            <a:ext cx="1649412" cy="457200"/>
          </p:xfrm>
          <a:graphic>
            <a:graphicData uri="http://schemas.openxmlformats.org/presentationml/2006/ole">
              <mc:AlternateContent xmlns:mc="http://schemas.openxmlformats.org/markup-compatibility/2006">
                <mc:Choice xmlns:v="urn:schemas-microsoft-com:vml" Requires="v">
                  <p:oleObj spid="_x0000_s568674" name="Equation" r:id="rId10" imgW="825480" imgH="228600" progId="">
                    <p:embed/>
                  </p:oleObj>
                </mc:Choice>
                <mc:Fallback>
                  <p:oleObj name="Equation" r:id="rId10" imgW="825480" imgH="228600" progId="">
                    <p:embed/>
                    <p:pic>
                      <p:nvPicPr>
                        <p:cNvPr id="0" name="Picture 49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28097" y="4800564"/>
                          <a:ext cx="16494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 name="Rectangle 6"/>
          <p:cNvSpPr>
            <a:spLocks noChangeArrowheads="1"/>
          </p:cNvSpPr>
          <p:nvPr/>
        </p:nvSpPr>
        <p:spPr bwMode="auto">
          <a:xfrm>
            <a:off x="5401818" y="755576"/>
            <a:ext cx="309684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lnSpc>
                <a:spcPct val="130000"/>
              </a:lnSpc>
              <a:spcBef>
                <a:spcPct val="10000"/>
              </a:spcBef>
              <a:buFont typeface="Wingdings" panose="05000000000000000000" pitchFamily="2" charset="2"/>
              <a:buNone/>
            </a:pPr>
            <a:r>
              <a:rPr lang="zh-CN" altLang="en-US" sz="2000" dirty="0" smtClean="0">
                <a:solidFill>
                  <a:srgbClr val="C00000"/>
                </a:solidFill>
                <a:latin typeface="黑体" panose="02010609060101010101" pitchFamily="49" charset="-122"/>
                <a:ea typeface="黑体" panose="02010609060101010101" pitchFamily="49" charset="-122"/>
              </a:rPr>
              <a:t>源极</a:t>
            </a:r>
            <a:r>
              <a:rPr lang="zh-CN" altLang="en-US" sz="2000" dirty="0">
                <a:solidFill>
                  <a:srgbClr val="C00000"/>
                </a:solidFill>
                <a:latin typeface="黑体" panose="02010609060101010101" pitchFamily="49" charset="-122"/>
                <a:ea typeface="黑体" panose="02010609060101010101" pitchFamily="49" charset="-122"/>
              </a:rPr>
              <a:t>耦合差分式放大</a:t>
            </a:r>
            <a:r>
              <a:rPr lang="zh-CN" altLang="en-US" sz="2000" dirty="0" smtClean="0">
                <a:solidFill>
                  <a:srgbClr val="C00000"/>
                </a:solidFill>
                <a:latin typeface="黑体" panose="02010609060101010101" pitchFamily="49" charset="-122"/>
                <a:ea typeface="黑体" panose="02010609060101010101" pitchFamily="49" charset="-122"/>
              </a:rPr>
              <a:t>电路</a:t>
            </a:r>
            <a:endParaRPr lang="zh-CN" altLang="en-US" sz="2000" dirty="0">
              <a:solidFill>
                <a:srgbClr val="C00000"/>
              </a:solidFill>
              <a:latin typeface="黑体" panose="02010609060101010101" pitchFamily="49" charset="-122"/>
              <a:ea typeface="黑体" panose="02010609060101010101" pitchFamily="49" charset="-122"/>
            </a:endParaRPr>
          </a:p>
        </p:txBody>
      </p:sp>
      <p:sp>
        <p:nvSpPr>
          <p:cNvPr id="1167366" name="Rectangle 6"/>
          <p:cNvSpPr>
            <a:spLocks noChangeArrowheads="1"/>
          </p:cNvSpPr>
          <p:nvPr/>
        </p:nvSpPr>
        <p:spPr bwMode="auto">
          <a:xfrm>
            <a:off x="7034347" y="3303333"/>
            <a:ext cx="1464317" cy="70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lnSpc>
                <a:spcPct val="110000"/>
              </a:lnSpc>
              <a:spcBef>
                <a:spcPts val="0"/>
              </a:spcBef>
              <a:buFont typeface="Wingdings" panose="05000000000000000000" pitchFamily="2" charset="2"/>
              <a:buNone/>
            </a:pPr>
            <a:r>
              <a:rPr lang="zh-CN" altLang="en-US" sz="1800" dirty="0" smtClean="0">
                <a:solidFill>
                  <a:srgbClr val="000000"/>
                </a:solidFill>
                <a:latin typeface="黑体" panose="02010609060101010101" pitchFamily="49" charset="-122"/>
                <a:ea typeface="黑体" panose="02010609060101010101" pitchFamily="49" charset="-122"/>
              </a:rPr>
              <a:t>源极</a:t>
            </a:r>
            <a:r>
              <a:rPr lang="zh-CN" altLang="en-US" sz="1800" dirty="0">
                <a:solidFill>
                  <a:srgbClr val="000000"/>
                </a:solidFill>
                <a:latin typeface="黑体" panose="02010609060101010101" pitchFamily="49" charset="-122"/>
                <a:ea typeface="黑体" panose="02010609060101010101" pitchFamily="49" charset="-122"/>
              </a:rPr>
              <a:t>共用电流源</a:t>
            </a:r>
            <a:r>
              <a:rPr lang="zh-CN" altLang="en-US" sz="1800" dirty="0" smtClean="0">
                <a:solidFill>
                  <a:srgbClr val="000000"/>
                </a:solidFill>
                <a:latin typeface="黑体" panose="02010609060101010101" pitchFamily="49" charset="-122"/>
                <a:ea typeface="黑体" panose="02010609060101010101" pitchFamily="49" charset="-122"/>
              </a:rPr>
              <a:t>支路</a:t>
            </a:r>
            <a:endParaRPr lang="zh-CN" altLang="en-US" sz="1600" dirty="0">
              <a:solidFill>
                <a:srgbClr val="C00000"/>
              </a:solidFill>
              <a:latin typeface="黑体" panose="02010609060101010101" pitchFamily="49" charset="-122"/>
              <a:ea typeface="黑体" panose="02010609060101010101" pitchFamily="49" charset="-122"/>
            </a:endParaRPr>
          </a:p>
        </p:txBody>
      </p:sp>
      <p:grpSp>
        <p:nvGrpSpPr>
          <p:cNvPr id="18" name="组合 17"/>
          <p:cNvGrpSpPr/>
          <p:nvPr/>
        </p:nvGrpSpPr>
        <p:grpSpPr>
          <a:xfrm>
            <a:off x="5212078" y="4947637"/>
            <a:ext cx="3536386" cy="812800"/>
            <a:chOff x="1404559" y="2823401"/>
            <a:chExt cx="3536386" cy="812800"/>
          </a:xfrm>
        </p:grpSpPr>
        <p:sp>
          <p:nvSpPr>
            <p:cNvPr id="20" name="Rectangle 15"/>
            <p:cNvSpPr>
              <a:spLocks noChangeArrowheads="1"/>
            </p:cNvSpPr>
            <p:nvPr/>
          </p:nvSpPr>
          <p:spPr bwMode="auto">
            <a:xfrm>
              <a:off x="1404559" y="2993230"/>
              <a:ext cx="935193" cy="47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eaLnBrk="0" hangingPunct="0">
                <a:defRPr sz="2800" b="1">
                  <a:solidFill>
                    <a:schemeClr val="tx1"/>
                  </a:solidFill>
                  <a:latin typeface="Times New Roman" panose="02020603050405020304" pitchFamily="18" charset="0"/>
                  <a:ea typeface="楷体_GB2312"/>
                  <a:cs typeface="楷体_GB2312"/>
                </a:defRPr>
              </a:lvl1pPr>
              <a:lvl2pPr marL="742950" indent="-285750" algn="ctr" eaLnBrk="0" hangingPunct="0">
                <a:defRPr sz="2800" b="1">
                  <a:solidFill>
                    <a:schemeClr val="tx1"/>
                  </a:solidFill>
                  <a:latin typeface="Times New Roman" panose="02020603050405020304" pitchFamily="18" charset="0"/>
                  <a:ea typeface="楷体_GB2312"/>
                  <a:cs typeface="楷体_GB2312"/>
                </a:defRPr>
              </a:lvl2pPr>
              <a:lvl3pPr marL="1143000" indent="-228600" algn="ctr" eaLnBrk="0" hangingPunct="0">
                <a:defRPr sz="2800" b="1">
                  <a:solidFill>
                    <a:schemeClr val="tx1"/>
                  </a:solidFill>
                  <a:latin typeface="Times New Roman" panose="02020603050405020304" pitchFamily="18" charset="0"/>
                  <a:ea typeface="楷体_GB2312"/>
                  <a:cs typeface="楷体_GB2312"/>
                </a:defRPr>
              </a:lvl3pPr>
              <a:lvl4pPr marL="1600200" indent="-228600" algn="ctr" eaLnBrk="0" hangingPunct="0">
                <a:defRPr sz="2800" b="1">
                  <a:solidFill>
                    <a:schemeClr val="tx1"/>
                  </a:solidFill>
                  <a:latin typeface="Times New Roman" panose="02020603050405020304" pitchFamily="18" charset="0"/>
                  <a:ea typeface="楷体_GB2312"/>
                  <a:cs typeface="楷体_GB2312"/>
                </a:defRPr>
              </a:lvl4pPr>
              <a:lvl5pPr marL="2057400" indent="-228600" algn="ctr" eaLnBrk="0" hangingPunct="0">
                <a:defRPr sz="2800" b="1">
                  <a:solidFill>
                    <a:schemeClr val="tx1"/>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9pPr>
            </a:lstStyle>
            <a:p>
              <a:pPr algn="l" eaLnBrk="1" hangingPunct="1">
                <a:lnSpc>
                  <a:spcPct val="120000"/>
                </a:lnSpc>
              </a:pPr>
              <a:r>
                <a:rPr lang="en-US" altLang="zh-CN" sz="2200" i="1" dirty="0" smtClean="0">
                  <a:latin typeface="Book Antiqua" panose="02040602050305030304" pitchFamily="18" charset="0"/>
                  <a:ea typeface="方正书宋_GBK"/>
                  <a:cs typeface="Times New Roman" panose="02020603050405020304" pitchFamily="18" charset="0"/>
                </a:rPr>
                <a:t>v</a:t>
              </a:r>
              <a:r>
                <a:rPr lang="en-US" altLang="zh-CN" sz="2200" baseline="-25000" dirty="0" smtClean="0">
                  <a:ea typeface="方正书宋_GBK"/>
                </a:rPr>
                <a:t>i1 </a:t>
              </a:r>
              <a:r>
                <a:rPr lang="en-US" altLang="zh-CN" sz="2200" dirty="0" smtClean="0">
                  <a:ea typeface="方正书宋_GBK"/>
                </a:rPr>
                <a:t>=</a:t>
              </a:r>
              <a:endParaRPr kumimoji="1" lang="zh-CN" altLang="en-US" sz="2200" dirty="0">
                <a:latin typeface="华文楷体" panose="02010600040101010101" pitchFamily="2" charset="-122"/>
                <a:ea typeface="华文楷体" panose="02010600040101010101" pitchFamily="2" charset="-122"/>
              </a:endParaRPr>
            </a:p>
          </p:txBody>
        </p:sp>
        <p:sp>
          <p:nvSpPr>
            <p:cNvPr id="21" name="Rectangle 15"/>
            <p:cNvSpPr>
              <a:spLocks noChangeArrowheads="1"/>
            </p:cNvSpPr>
            <p:nvPr/>
          </p:nvSpPr>
          <p:spPr bwMode="auto">
            <a:xfrm>
              <a:off x="3276767" y="3010542"/>
              <a:ext cx="935193" cy="438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eaLnBrk="0" hangingPunct="0">
                <a:defRPr sz="2800" b="1">
                  <a:solidFill>
                    <a:schemeClr val="tx1"/>
                  </a:solidFill>
                  <a:latin typeface="Times New Roman" panose="02020603050405020304" pitchFamily="18" charset="0"/>
                  <a:ea typeface="楷体_GB2312"/>
                  <a:cs typeface="楷体_GB2312"/>
                </a:defRPr>
              </a:lvl1pPr>
              <a:lvl2pPr marL="742950" indent="-285750" algn="ctr" eaLnBrk="0" hangingPunct="0">
                <a:defRPr sz="2800" b="1">
                  <a:solidFill>
                    <a:schemeClr val="tx1"/>
                  </a:solidFill>
                  <a:latin typeface="Times New Roman" panose="02020603050405020304" pitchFamily="18" charset="0"/>
                  <a:ea typeface="楷体_GB2312"/>
                  <a:cs typeface="楷体_GB2312"/>
                </a:defRPr>
              </a:lvl2pPr>
              <a:lvl3pPr marL="1143000" indent="-228600" algn="ctr" eaLnBrk="0" hangingPunct="0">
                <a:defRPr sz="2800" b="1">
                  <a:solidFill>
                    <a:schemeClr val="tx1"/>
                  </a:solidFill>
                  <a:latin typeface="Times New Roman" panose="02020603050405020304" pitchFamily="18" charset="0"/>
                  <a:ea typeface="楷体_GB2312"/>
                  <a:cs typeface="楷体_GB2312"/>
                </a:defRPr>
              </a:lvl3pPr>
              <a:lvl4pPr marL="1600200" indent="-228600" algn="ctr" eaLnBrk="0" hangingPunct="0">
                <a:defRPr sz="2800" b="1">
                  <a:solidFill>
                    <a:schemeClr val="tx1"/>
                  </a:solidFill>
                  <a:latin typeface="Times New Roman" panose="02020603050405020304" pitchFamily="18" charset="0"/>
                  <a:ea typeface="楷体_GB2312"/>
                  <a:cs typeface="楷体_GB2312"/>
                </a:defRPr>
              </a:lvl4pPr>
              <a:lvl5pPr marL="2057400" indent="-228600" algn="ctr" eaLnBrk="0" hangingPunct="0">
                <a:defRPr sz="2800" b="1">
                  <a:solidFill>
                    <a:schemeClr val="tx1"/>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9pPr>
            </a:lstStyle>
            <a:p>
              <a:pPr algn="l" eaLnBrk="1" hangingPunct="1">
                <a:lnSpc>
                  <a:spcPct val="120000"/>
                </a:lnSpc>
              </a:pPr>
              <a:r>
                <a:rPr lang="en-US" altLang="zh-CN" sz="2000" i="1" dirty="0" smtClean="0">
                  <a:latin typeface="Book Antiqua" panose="02040602050305030304" pitchFamily="18" charset="0"/>
                  <a:ea typeface="方正书宋_GBK"/>
                  <a:cs typeface="Times New Roman" panose="02020603050405020304" pitchFamily="18" charset="0"/>
                </a:rPr>
                <a:t>v</a:t>
              </a:r>
              <a:r>
                <a:rPr lang="en-US" altLang="zh-CN" sz="2000" baseline="-25000" dirty="0" smtClean="0">
                  <a:ea typeface="方正书宋_GBK"/>
                </a:rPr>
                <a:t>i2 </a:t>
              </a:r>
              <a:r>
                <a:rPr lang="en-US" altLang="zh-CN" sz="2000" dirty="0" smtClean="0">
                  <a:ea typeface="方正书宋_GBK"/>
                </a:rPr>
                <a:t>=</a:t>
              </a:r>
              <a:endParaRPr kumimoji="1" lang="zh-CN" altLang="en-US" sz="2000" dirty="0">
                <a:latin typeface="华文楷体" panose="02010600040101010101" pitchFamily="2" charset="-122"/>
                <a:ea typeface="华文楷体" panose="02010600040101010101" pitchFamily="2" charset="-122"/>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757150483"/>
                </p:ext>
              </p:extLst>
            </p:nvPr>
          </p:nvGraphicFramePr>
          <p:xfrm>
            <a:off x="2012903" y="2823401"/>
            <a:ext cx="1089025" cy="812800"/>
          </p:xfrm>
          <a:graphic>
            <a:graphicData uri="http://schemas.openxmlformats.org/presentationml/2006/ole">
              <mc:AlternateContent xmlns:mc="http://schemas.openxmlformats.org/markup-compatibility/2006">
                <mc:Choice xmlns:v="urn:schemas-microsoft-com:vml" Requires="v">
                  <p:oleObj spid="_x0000_s568675" name="Equation" r:id="rId12" imgW="545760" imgH="406080" progId="">
                    <p:embed/>
                  </p:oleObj>
                </mc:Choice>
                <mc:Fallback>
                  <p:oleObj name="Equation" r:id="rId12" imgW="545760" imgH="40608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12903" y="2823401"/>
                          <a:ext cx="1089025"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486827144"/>
                </p:ext>
              </p:extLst>
            </p:nvPr>
          </p:nvGraphicFramePr>
          <p:xfrm>
            <a:off x="3851920" y="2823401"/>
            <a:ext cx="1089025" cy="812800"/>
          </p:xfrm>
          <a:graphic>
            <a:graphicData uri="http://schemas.openxmlformats.org/presentationml/2006/ole">
              <mc:AlternateContent xmlns:mc="http://schemas.openxmlformats.org/markup-compatibility/2006">
                <mc:Choice xmlns:v="urn:schemas-microsoft-com:vml" Requires="v">
                  <p:oleObj spid="_x0000_s568676" name="Equation" r:id="rId14" imgW="545760" imgH="406080" progId="">
                    <p:embed/>
                  </p:oleObj>
                </mc:Choice>
                <mc:Fallback>
                  <p:oleObj name="Equation" r:id="rId14" imgW="545760" imgH="40608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51920" y="2823401"/>
                          <a:ext cx="1089025"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1167366">
                                            <p:txEl>
                                              <p:pRg st="0" end="0"/>
                                            </p:txEl>
                                          </p:spTgt>
                                        </p:tgtEl>
                                        <p:attrNameLst>
                                          <p:attrName>style.visibility</p:attrName>
                                        </p:attrNameLst>
                                      </p:cBhvr>
                                      <p:to>
                                        <p:strVal val="visible"/>
                                      </p:to>
                                    </p:set>
                                    <p:animEffect transition="in" filter="strips(downRight)">
                                      <p:cBhvr>
                                        <p:cTn id="7" dur="500"/>
                                        <p:tgtEl>
                                          <p:spTgt spid="11673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strips(downRight)">
                                      <p:cBhvr>
                                        <p:cTn id="12" dur="5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167367">
                                            <p:txEl>
                                              <p:pRg st="0" end="0"/>
                                            </p:txEl>
                                          </p:spTgt>
                                        </p:tgtEl>
                                        <p:attrNameLst>
                                          <p:attrName>style.visibility</p:attrName>
                                        </p:attrNameLst>
                                      </p:cBhvr>
                                      <p:to>
                                        <p:strVal val="visible"/>
                                      </p:to>
                                    </p:set>
                                    <p:animEffect transition="in" filter="strips(downRight)">
                                      <p:cBhvr>
                                        <p:cTn id="17" dur="500"/>
                                        <p:tgtEl>
                                          <p:spTgt spid="116736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167367">
                                            <p:txEl>
                                              <p:pRg st="1" end="1"/>
                                            </p:txEl>
                                          </p:spTgt>
                                        </p:tgtEl>
                                        <p:attrNameLst>
                                          <p:attrName>style.visibility</p:attrName>
                                        </p:attrNameLst>
                                      </p:cBhvr>
                                      <p:to>
                                        <p:strVal val="visible"/>
                                      </p:to>
                                    </p:set>
                                    <p:animEffect transition="in" filter="strips(downRight)">
                                      <p:cBhvr>
                                        <p:cTn id="22" dur="500"/>
                                        <p:tgtEl>
                                          <p:spTgt spid="116736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167368">
                                            <p:txEl>
                                              <p:pRg st="0" end="0"/>
                                            </p:txEl>
                                          </p:spTgt>
                                        </p:tgtEl>
                                        <p:attrNameLst>
                                          <p:attrName>style.visibility</p:attrName>
                                        </p:attrNameLst>
                                      </p:cBhvr>
                                      <p:to>
                                        <p:strVal val="visible"/>
                                      </p:to>
                                    </p:set>
                                    <p:animEffect transition="in" filter="strips(downRight)">
                                      <p:cBhvr>
                                        <p:cTn id="27" dur="500"/>
                                        <p:tgtEl>
                                          <p:spTgt spid="116736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strips(downLeft)">
                                      <p:cBhvr>
                                        <p:cTn id="42" dur="500"/>
                                        <p:tgtEl>
                                          <p:spTgt spid="5"/>
                                        </p:tgtEl>
                                      </p:cBhvr>
                                    </p:animEffect>
                                  </p:childTnLst>
                                </p:cTn>
                              </p:par>
                            </p:childTnLst>
                          </p:cTn>
                        </p:par>
                        <p:par>
                          <p:cTn id="43" fill="hold">
                            <p:stCondLst>
                              <p:cond delay="500"/>
                            </p:stCondLst>
                            <p:childTnLst>
                              <p:par>
                                <p:cTn id="44" presetID="18" presetClass="entr" presetSubtype="12" fill="hold" nodeType="after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strips(downLeft)">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150938" y="1520825"/>
            <a:ext cx="66976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50000"/>
              </a:lnSpc>
              <a:spcBef>
                <a:spcPct val="0"/>
              </a:spcBef>
              <a:buClrTx/>
              <a:buFontTx/>
              <a:buNone/>
            </a:pPr>
            <a:r>
              <a:rPr lang="en-US" altLang="zh-CN" sz="3200" dirty="0">
                <a:solidFill>
                  <a:schemeClr val="accent2"/>
                </a:solidFill>
                <a:latin typeface="Times New Roman" panose="02020603050405020304" pitchFamily="18" charset="0"/>
              </a:rPr>
              <a:t>7.1.1  </a:t>
            </a:r>
            <a:r>
              <a:rPr lang="en-US" altLang="zh-CN" sz="3200" dirty="0" smtClean="0">
                <a:solidFill>
                  <a:schemeClr val="accent2"/>
                </a:solidFill>
                <a:latin typeface="Times New Roman" panose="02020603050405020304" pitchFamily="18" charset="0"/>
              </a:rPr>
              <a:t>MOSFET</a:t>
            </a:r>
            <a:r>
              <a:rPr lang="zh-CN" altLang="en-US" sz="3200" dirty="0">
                <a:solidFill>
                  <a:schemeClr val="accent2"/>
                </a:solidFill>
                <a:latin typeface="Times New Roman" panose="02020603050405020304" pitchFamily="18" charset="0"/>
              </a:rPr>
              <a:t>电流源</a:t>
            </a:r>
          </a:p>
          <a:p>
            <a:pPr eaLnBrk="1" hangingPunct="1">
              <a:lnSpc>
                <a:spcPct val="150000"/>
              </a:lnSpc>
              <a:spcBef>
                <a:spcPct val="0"/>
              </a:spcBef>
              <a:buClrTx/>
              <a:buFontTx/>
              <a:buNone/>
            </a:pPr>
            <a:r>
              <a:rPr lang="en-US" altLang="zh-CN" sz="3200" dirty="0">
                <a:latin typeface="Times New Roman" panose="02020603050405020304" pitchFamily="18" charset="0"/>
              </a:rPr>
              <a:t>7.1.2  BJT</a:t>
            </a:r>
            <a:r>
              <a:rPr lang="zh-CN" altLang="en-US" sz="3200" dirty="0" smtClean="0">
                <a:latin typeface="Times New Roman" panose="02020603050405020304" pitchFamily="18" charset="0"/>
              </a:rPr>
              <a:t>电流源</a:t>
            </a:r>
            <a:endParaRPr lang="zh-CN" altLang="en-US" sz="3200" dirty="0">
              <a:latin typeface="Times New Roman" panose="02020603050405020304" pitchFamily="18" charset="0"/>
            </a:endParaRPr>
          </a:p>
        </p:txBody>
      </p:sp>
      <p:sp>
        <p:nvSpPr>
          <p:cNvPr id="5123" name="Rectangle 3"/>
          <p:cNvSpPr>
            <a:spLocks noChangeArrowheads="1"/>
          </p:cNvSpPr>
          <p:nvPr/>
        </p:nvSpPr>
        <p:spPr bwMode="auto">
          <a:xfrm>
            <a:off x="503758" y="46365"/>
            <a:ext cx="77406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dirty="0">
                <a:solidFill>
                  <a:srgbClr val="0000CC"/>
                </a:solidFill>
                <a:latin typeface="Times New Roman" panose="02020603050405020304" pitchFamily="18" charset="0"/>
              </a:rPr>
              <a:t>7.1  </a:t>
            </a:r>
            <a:r>
              <a:rPr lang="zh-CN" altLang="en-US" sz="3600" dirty="0" smtClean="0">
                <a:solidFill>
                  <a:srgbClr val="0000CC"/>
                </a:solidFill>
                <a:latin typeface="Times New Roman" panose="02020603050405020304" pitchFamily="18" charset="0"/>
              </a:rPr>
              <a:t>模拟集成电路</a:t>
            </a:r>
            <a:r>
              <a:rPr lang="zh-CN" altLang="en-US" sz="3600" dirty="0">
                <a:solidFill>
                  <a:srgbClr val="0000CC"/>
                </a:solidFill>
                <a:latin typeface="Times New Roman" panose="02020603050405020304" pitchFamily="18" charset="0"/>
              </a:rPr>
              <a:t>中的直流偏置技术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1"/>
          <p:cNvSpPr txBox="1">
            <a:spLocks noChangeArrowheads="1"/>
          </p:cNvSpPr>
          <p:nvPr/>
        </p:nvSpPr>
        <p:spPr bwMode="auto">
          <a:xfrm>
            <a:off x="827584" y="1439246"/>
            <a:ext cx="7056784" cy="120032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marL="342900" indent="-342900" eaLnBrk="1" hangingPunct="1">
              <a:lnSpc>
                <a:spcPct val="150000"/>
              </a:lnSpc>
              <a:spcBef>
                <a:spcPct val="0"/>
              </a:spcBef>
              <a:buClrTx/>
            </a:pPr>
            <a:r>
              <a:rPr kumimoji="1" lang="zh-CN" altLang="en-US" sz="2400" dirty="0" smtClean="0">
                <a:solidFill>
                  <a:srgbClr val="0000CC"/>
                </a:solidFill>
                <a:latin typeface="黑体" panose="02010609060101010101" pitchFamily="49" charset="-122"/>
                <a:ea typeface="黑体" panose="02010609060101010101" pitchFamily="49" charset="-122"/>
              </a:rPr>
              <a:t>两</a:t>
            </a:r>
            <a:r>
              <a:rPr kumimoji="1" lang="zh-CN" altLang="en-US" sz="2400" dirty="0">
                <a:solidFill>
                  <a:srgbClr val="0000CC"/>
                </a:solidFill>
                <a:latin typeface="黑体" panose="02010609060101010101" pitchFamily="49" charset="-122"/>
                <a:ea typeface="黑体" panose="02010609060101010101" pitchFamily="49" charset="-122"/>
              </a:rPr>
              <a:t>输入端中的共模信号大小相等，相位相同</a:t>
            </a:r>
            <a:r>
              <a:rPr kumimoji="1" lang="zh-CN" altLang="en-US" sz="2400" dirty="0" smtClean="0">
                <a:solidFill>
                  <a:srgbClr val="0000CC"/>
                </a:solidFill>
                <a:latin typeface="黑体" panose="02010609060101010101" pitchFamily="49" charset="-122"/>
                <a:ea typeface="黑体" panose="02010609060101010101" pitchFamily="49" charset="-122"/>
              </a:rPr>
              <a:t>；</a:t>
            </a:r>
            <a:endParaRPr kumimoji="1" lang="en-US" altLang="zh-CN" sz="2400" dirty="0" smtClean="0">
              <a:solidFill>
                <a:srgbClr val="0000CC"/>
              </a:solidFill>
              <a:latin typeface="黑体" panose="02010609060101010101" pitchFamily="49" charset="-122"/>
              <a:ea typeface="黑体" panose="02010609060101010101" pitchFamily="49" charset="-122"/>
            </a:endParaRPr>
          </a:p>
          <a:p>
            <a:pPr marL="342900" indent="-342900" eaLnBrk="1" hangingPunct="1">
              <a:lnSpc>
                <a:spcPct val="150000"/>
              </a:lnSpc>
              <a:spcBef>
                <a:spcPct val="0"/>
              </a:spcBef>
              <a:buClrTx/>
            </a:pPr>
            <a:r>
              <a:rPr kumimoji="1" lang="zh-CN" altLang="en-US" sz="2400" dirty="0">
                <a:solidFill>
                  <a:srgbClr val="0000CC"/>
                </a:solidFill>
                <a:latin typeface="黑体" panose="02010609060101010101" pitchFamily="49" charset="-122"/>
                <a:ea typeface="黑体" panose="02010609060101010101" pitchFamily="49" charset="-122"/>
              </a:rPr>
              <a:t>两输入端中的</a:t>
            </a:r>
            <a:r>
              <a:rPr kumimoji="1" lang="zh-CN" altLang="en-US" sz="2400" dirty="0" smtClean="0">
                <a:solidFill>
                  <a:srgbClr val="0000CC"/>
                </a:solidFill>
                <a:latin typeface="黑体" panose="02010609060101010101" pitchFamily="49" charset="-122"/>
                <a:ea typeface="黑体" panose="02010609060101010101" pitchFamily="49" charset="-122"/>
              </a:rPr>
              <a:t>差</a:t>
            </a:r>
            <a:r>
              <a:rPr kumimoji="1" lang="zh-CN" altLang="en-US" sz="2400" dirty="0">
                <a:solidFill>
                  <a:srgbClr val="0000CC"/>
                </a:solidFill>
                <a:latin typeface="黑体" panose="02010609060101010101" pitchFamily="49" charset="-122"/>
                <a:ea typeface="黑体" panose="02010609060101010101" pitchFamily="49" charset="-122"/>
              </a:rPr>
              <a:t>模信号大小相等，相位相反。</a:t>
            </a:r>
          </a:p>
        </p:txBody>
      </p:sp>
      <p:sp>
        <p:nvSpPr>
          <p:cNvPr id="3" name="Rectangle 3"/>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
        <p:nvSpPr>
          <p:cNvPr id="4" name="Rectangle 4">
            <a:hlinkClick r:id="rId3" action="ppaction://hlinksldjump"/>
          </p:cNvPr>
          <p:cNvSpPr>
            <a:spLocks noChangeArrowheads="1"/>
          </p:cNvSpPr>
          <p:nvPr/>
        </p:nvSpPr>
        <p:spPr bwMode="auto">
          <a:xfrm>
            <a:off x="457200" y="764704"/>
            <a:ext cx="2206625" cy="493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600" b="1" dirty="0">
                <a:solidFill>
                  <a:srgbClr val="CC0000"/>
                </a:solidFill>
                <a:latin typeface="Times New Roman" panose="02020603050405020304" pitchFamily="18" charset="0"/>
                <a:ea typeface="楷体_GB2312"/>
                <a:cs typeface="楷体_GB2312"/>
              </a:rPr>
              <a:t>电路组成</a:t>
            </a:r>
          </a:p>
        </p:txBody>
      </p:sp>
      <p:grpSp>
        <p:nvGrpSpPr>
          <p:cNvPr id="15" name="组合 14"/>
          <p:cNvGrpSpPr/>
          <p:nvPr/>
        </p:nvGrpSpPr>
        <p:grpSpPr>
          <a:xfrm>
            <a:off x="5220072" y="4200376"/>
            <a:ext cx="3600400" cy="812800"/>
            <a:chOff x="5228097" y="4622764"/>
            <a:chExt cx="3600400" cy="812800"/>
          </a:xfrm>
        </p:grpSpPr>
        <p:graphicFrame>
          <p:nvGraphicFramePr>
            <p:cNvPr id="16" name="对象 15"/>
            <p:cNvGraphicFramePr>
              <a:graphicFrameLocks noChangeAspect="1"/>
            </p:cNvGraphicFramePr>
            <p:nvPr>
              <p:extLst>
                <p:ext uri="{D42A27DB-BD31-4B8C-83A1-F6EECF244321}">
                  <p14:modId xmlns:p14="http://schemas.microsoft.com/office/powerpoint/2010/main" val="826779420"/>
                </p:ext>
              </p:extLst>
            </p:nvPr>
          </p:nvGraphicFramePr>
          <p:xfrm>
            <a:off x="7128284" y="4622764"/>
            <a:ext cx="1700213" cy="812800"/>
          </p:xfrm>
          <a:graphic>
            <a:graphicData uri="http://schemas.openxmlformats.org/presentationml/2006/ole">
              <mc:AlternateContent xmlns:mc="http://schemas.openxmlformats.org/markup-compatibility/2006">
                <mc:Choice xmlns:v="urn:schemas-microsoft-com:vml" Requires="v">
                  <p:oleObj spid="_x0000_s564816" name="Equation" r:id="rId4" imgW="850680" imgH="406080" progId="">
                    <p:embed/>
                  </p:oleObj>
                </mc:Choice>
                <mc:Fallback>
                  <p:oleObj name="Equation" r:id="rId4" imgW="850680" imgH="4060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8284" y="4622764"/>
                          <a:ext cx="1700213"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155384630"/>
                </p:ext>
              </p:extLst>
            </p:nvPr>
          </p:nvGraphicFramePr>
          <p:xfrm>
            <a:off x="5228097" y="4800564"/>
            <a:ext cx="1649412" cy="457200"/>
          </p:xfrm>
          <a:graphic>
            <a:graphicData uri="http://schemas.openxmlformats.org/presentationml/2006/ole">
              <mc:AlternateContent xmlns:mc="http://schemas.openxmlformats.org/markup-compatibility/2006">
                <mc:Choice xmlns:v="urn:schemas-microsoft-com:vml" Requires="v">
                  <p:oleObj spid="_x0000_s564817" name="Equation" r:id="rId6" imgW="825480" imgH="228600" progId="">
                    <p:embed/>
                  </p:oleObj>
                </mc:Choice>
                <mc:Fallback>
                  <p:oleObj name="Equation" r:id="rId6" imgW="825480" imgH="2286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8097" y="4800564"/>
                          <a:ext cx="16494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8" name="组合 17"/>
          <p:cNvGrpSpPr/>
          <p:nvPr/>
        </p:nvGrpSpPr>
        <p:grpSpPr>
          <a:xfrm>
            <a:off x="5212078" y="4947637"/>
            <a:ext cx="3536386" cy="812800"/>
            <a:chOff x="1404559" y="2823401"/>
            <a:chExt cx="3536386" cy="812800"/>
          </a:xfrm>
        </p:grpSpPr>
        <p:sp>
          <p:nvSpPr>
            <p:cNvPr id="19" name="Rectangle 15"/>
            <p:cNvSpPr>
              <a:spLocks noChangeArrowheads="1"/>
            </p:cNvSpPr>
            <p:nvPr/>
          </p:nvSpPr>
          <p:spPr bwMode="auto">
            <a:xfrm>
              <a:off x="1404559" y="2993230"/>
              <a:ext cx="935193" cy="47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eaLnBrk="0" hangingPunct="0">
                <a:defRPr sz="2800" b="1">
                  <a:solidFill>
                    <a:schemeClr val="tx1"/>
                  </a:solidFill>
                  <a:latin typeface="Times New Roman" panose="02020603050405020304" pitchFamily="18" charset="0"/>
                  <a:ea typeface="楷体_GB2312"/>
                  <a:cs typeface="楷体_GB2312"/>
                </a:defRPr>
              </a:lvl1pPr>
              <a:lvl2pPr marL="742950" indent="-285750" algn="ctr" eaLnBrk="0" hangingPunct="0">
                <a:defRPr sz="2800" b="1">
                  <a:solidFill>
                    <a:schemeClr val="tx1"/>
                  </a:solidFill>
                  <a:latin typeface="Times New Roman" panose="02020603050405020304" pitchFamily="18" charset="0"/>
                  <a:ea typeface="楷体_GB2312"/>
                  <a:cs typeface="楷体_GB2312"/>
                </a:defRPr>
              </a:lvl2pPr>
              <a:lvl3pPr marL="1143000" indent="-228600" algn="ctr" eaLnBrk="0" hangingPunct="0">
                <a:defRPr sz="2800" b="1">
                  <a:solidFill>
                    <a:schemeClr val="tx1"/>
                  </a:solidFill>
                  <a:latin typeface="Times New Roman" panose="02020603050405020304" pitchFamily="18" charset="0"/>
                  <a:ea typeface="楷体_GB2312"/>
                  <a:cs typeface="楷体_GB2312"/>
                </a:defRPr>
              </a:lvl3pPr>
              <a:lvl4pPr marL="1600200" indent="-228600" algn="ctr" eaLnBrk="0" hangingPunct="0">
                <a:defRPr sz="2800" b="1">
                  <a:solidFill>
                    <a:schemeClr val="tx1"/>
                  </a:solidFill>
                  <a:latin typeface="Times New Roman" panose="02020603050405020304" pitchFamily="18" charset="0"/>
                  <a:ea typeface="楷体_GB2312"/>
                  <a:cs typeface="楷体_GB2312"/>
                </a:defRPr>
              </a:lvl4pPr>
              <a:lvl5pPr marL="2057400" indent="-228600" algn="ctr" eaLnBrk="0" hangingPunct="0">
                <a:defRPr sz="2800" b="1">
                  <a:solidFill>
                    <a:schemeClr val="tx1"/>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9pPr>
            </a:lstStyle>
            <a:p>
              <a:pPr algn="l" eaLnBrk="1" hangingPunct="1">
                <a:lnSpc>
                  <a:spcPct val="120000"/>
                </a:lnSpc>
              </a:pPr>
              <a:r>
                <a:rPr lang="en-US" altLang="zh-CN" sz="2200" i="1" dirty="0" smtClean="0">
                  <a:latin typeface="Book Antiqua" panose="02040602050305030304" pitchFamily="18" charset="0"/>
                  <a:ea typeface="方正书宋_GBK"/>
                  <a:cs typeface="Times New Roman" panose="02020603050405020304" pitchFamily="18" charset="0"/>
                </a:rPr>
                <a:t>v</a:t>
              </a:r>
              <a:r>
                <a:rPr lang="en-US" altLang="zh-CN" sz="2200" baseline="-25000" dirty="0" smtClean="0">
                  <a:ea typeface="方正书宋_GBK"/>
                </a:rPr>
                <a:t>i1 </a:t>
              </a:r>
              <a:r>
                <a:rPr lang="en-US" altLang="zh-CN" sz="2200" dirty="0" smtClean="0">
                  <a:ea typeface="方正书宋_GBK"/>
                </a:rPr>
                <a:t>=</a:t>
              </a:r>
              <a:endParaRPr kumimoji="1" lang="zh-CN" altLang="en-US" sz="2200" dirty="0">
                <a:latin typeface="华文楷体" panose="02010600040101010101" pitchFamily="2" charset="-122"/>
                <a:ea typeface="华文楷体" panose="02010600040101010101" pitchFamily="2" charset="-122"/>
              </a:endParaRPr>
            </a:p>
          </p:txBody>
        </p:sp>
        <p:sp>
          <p:nvSpPr>
            <p:cNvPr id="20" name="Rectangle 15"/>
            <p:cNvSpPr>
              <a:spLocks noChangeArrowheads="1"/>
            </p:cNvSpPr>
            <p:nvPr/>
          </p:nvSpPr>
          <p:spPr bwMode="auto">
            <a:xfrm>
              <a:off x="3276767" y="3010542"/>
              <a:ext cx="935193" cy="438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eaLnBrk="0" hangingPunct="0">
                <a:defRPr sz="2800" b="1">
                  <a:solidFill>
                    <a:schemeClr val="tx1"/>
                  </a:solidFill>
                  <a:latin typeface="Times New Roman" panose="02020603050405020304" pitchFamily="18" charset="0"/>
                  <a:ea typeface="楷体_GB2312"/>
                  <a:cs typeface="楷体_GB2312"/>
                </a:defRPr>
              </a:lvl1pPr>
              <a:lvl2pPr marL="742950" indent="-285750" algn="ctr" eaLnBrk="0" hangingPunct="0">
                <a:defRPr sz="2800" b="1">
                  <a:solidFill>
                    <a:schemeClr val="tx1"/>
                  </a:solidFill>
                  <a:latin typeface="Times New Roman" panose="02020603050405020304" pitchFamily="18" charset="0"/>
                  <a:ea typeface="楷体_GB2312"/>
                  <a:cs typeface="楷体_GB2312"/>
                </a:defRPr>
              </a:lvl2pPr>
              <a:lvl3pPr marL="1143000" indent="-228600" algn="ctr" eaLnBrk="0" hangingPunct="0">
                <a:defRPr sz="2800" b="1">
                  <a:solidFill>
                    <a:schemeClr val="tx1"/>
                  </a:solidFill>
                  <a:latin typeface="Times New Roman" panose="02020603050405020304" pitchFamily="18" charset="0"/>
                  <a:ea typeface="楷体_GB2312"/>
                  <a:cs typeface="楷体_GB2312"/>
                </a:defRPr>
              </a:lvl3pPr>
              <a:lvl4pPr marL="1600200" indent="-228600" algn="ctr" eaLnBrk="0" hangingPunct="0">
                <a:defRPr sz="2800" b="1">
                  <a:solidFill>
                    <a:schemeClr val="tx1"/>
                  </a:solidFill>
                  <a:latin typeface="Times New Roman" panose="02020603050405020304" pitchFamily="18" charset="0"/>
                  <a:ea typeface="楷体_GB2312"/>
                  <a:cs typeface="楷体_GB2312"/>
                </a:defRPr>
              </a:lvl4pPr>
              <a:lvl5pPr marL="2057400" indent="-228600" algn="ctr" eaLnBrk="0" hangingPunct="0">
                <a:defRPr sz="2800" b="1">
                  <a:solidFill>
                    <a:schemeClr val="tx1"/>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sz="2800" b="1">
                  <a:solidFill>
                    <a:schemeClr val="tx1"/>
                  </a:solidFill>
                  <a:latin typeface="Times New Roman" panose="02020603050405020304" pitchFamily="18" charset="0"/>
                  <a:ea typeface="楷体_GB2312"/>
                  <a:cs typeface="楷体_GB2312"/>
                </a:defRPr>
              </a:lvl9pPr>
            </a:lstStyle>
            <a:p>
              <a:pPr algn="l" eaLnBrk="1" hangingPunct="1">
                <a:lnSpc>
                  <a:spcPct val="120000"/>
                </a:lnSpc>
              </a:pPr>
              <a:r>
                <a:rPr lang="en-US" altLang="zh-CN" sz="2000" i="1" dirty="0" smtClean="0">
                  <a:latin typeface="Book Antiqua" panose="02040602050305030304" pitchFamily="18" charset="0"/>
                  <a:ea typeface="方正书宋_GBK"/>
                  <a:cs typeface="Times New Roman" panose="02020603050405020304" pitchFamily="18" charset="0"/>
                </a:rPr>
                <a:t>v</a:t>
              </a:r>
              <a:r>
                <a:rPr lang="en-US" altLang="zh-CN" sz="2000" baseline="-25000" dirty="0" smtClean="0">
                  <a:ea typeface="方正书宋_GBK"/>
                </a:rPr>
                <a:t>i2 </a:t>
              </a:r>
              <a:r>
                <a:rPr lang="en-US" altLang="zh-CN" sz="2000" dirty="0" smtClean="0">
                  <a:ea typeface="方正书宋_GBK"/>
                </a:rPr>
                <a:t>=</a:t>
              </a:r>
              <a:endParaRPr kumimoji="1" lang="zh-CN" altLang="en-US" sz="2000" dirty="0">
                <a:latin typeface="华文楷体" panose="02010600040101010101" pitchFamily="2" charset="-122"/>
                <a:ea typeface="华文楷体" panose="02010600040101010101" pitchFamily="2" charset="-122"/>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3366162942"/>
                </p:ext>
              </p:extLst>
            </p:nvPr>
          </p:nvGraphicFramePr>
          <p:xfrm>
            <a:off x="2012903" y="2823401"/>
            <a:ext cx="1089025" cy="812800"/>
          </p:xfrm>
          <a:graphic>
            <a:graphicData uri="http://schemas.openxmlformats.org/presentationml/2006/ole">
              <mc:AlternateContent xmlns:mc="http://schemas.openxmlformats.org/markup-compatibility/2006">
                <mc:Choice xmlns:v="urn:schemas-microsoft-com:vml" Requires="v">
                  <p:oleObj spid="_x0000_s564818" name="Equation" r:id="rId8" imgW="545760" imgH="406080" progId="">
                    <p:embed/>
                  </p:oleObj>
                </mc:Choice>
                <mc:Fallback>
                  <p:oleObj name="Equation" r:id="rId8" imgW="545760" imgH="40608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2903" y="2823401"/>
                          <a:ext cx="1089025"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1659716347"/>
                </p:ext>
              </p:extLst>
            </p:nvPr>
          </p:nvGraphicFramePr>
          <p:xfrm>
            <a:off x="3851920" y="2823401"/>
            <a:ext cx="1089025" cy="812800"/>
          </p:xfrm>
          <a:graphic>
            <a:graphicData uri="http://schemas.openxmlformats.org/presentationml/2006/ole">
              <mc:AlternateContent xmlns:mc="http://schemas.openxmlformats.org/markup-compatibility/2006">
                <mc:Choice xmlns:v="urn:schemas-microsoft-com:vml" Requires="v">
                  <p:oleObj spid="_x0000_s564819" name="Equation" r:id="rId10" imgW="545760" imgH="406080" progId="">
                    <p:embed/>
                  </p:oleObj>
                </mc:Choice>
                <mc:Fallback>
                  <p:oleObj name="Equation" r:id="rId10" imgW="545760" imgH="40608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1920" y="2823401"/>
                          <a:ext cx="1089025"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3" name="对象 22"/>
          <p:cNvGraphicFramePr>
            <a:graphicFrameLocks noChangeAspect="1"/>
          </p:cNvGraphicFramePr>
          <p:nvPr>
            <p:extLst>
              <p:ext uri="{D42A27DB-BD31-4B8C-83A1-F6EECF244321}">
                <p14:modId xmlns:p14="http://schemas.microsoft.com/office/powerpoint/2010/main" val="414824144"/>
              </p:ext>
            </p:extLst>
          </p:nvPr>
        </p:nvGraphicFramePr>
        <p:xfrm>
          <a:off x="611560" y="2897404"/>
          <a:ext cx="4567039" cy="3267900"/>
        </p:xfrm>
        <a:graphic>
          <a:graphicData uri="http://schemas.openxmlformats.org/presentationml/2006/ole">
            <mc:AlternateContent xmlns:mc="http://schemas.openxmlformats.org/markup-compatibility/2006">
              <mc:Choice xmlns:v="urn:schemas-microsoft-com:vml" Requires="v">
                <p:oleObj spid="_x0000_s564820" name="Picture" r:id="rId12" imgW="2537244" imgH="1815500" progId="Word.Picture.8">
                  <p:embed/>
                </p:oleObj>
              </mc:Choice>
              <mc:Fallback>
                <p:oleObj name="Picture" r:id="rId12" imgW="2537244" imgH="1815500" progId="Word.Picture.8">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1560" y="2897404"/>
                        <a:ext cx="4567039" cy="326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12038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
        <p:nvSpPr>
          <p:cNvPr id="36870" name="Rectangle 6"/>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graphicFrame>
        <p:nvGraphicFramePr>
          <p:cNvPr id="1168391" name="Object 7"/>
          <p:cNvGraphicFramePr>
            <a:graphicFrameLocks noChangeAspect="1"/>
          </p:cNvGraphicFramePr>
          <p:nvPr>
            <p:extLst>
              <p:ext uri="{D42A27DB-BD31-4B8C-83A1-F6EECF244321}">
                <p14:modId xmlns:p14="http://schemas.microsoft.com/office/powerpoint/2010/main" val="730301512"/>
              </p:ext>
            </p:extLst>
          </p:nvPr>
        </p:nvGraphicFramePr>
        <p:xfrm>
          <a:off x="4824028" y="1519690"/>
          <a:ext cx="3771900" cy="3292475"/>
        </p:xfrm>
        <a:graphic>
          <a:graphicData uri="http://schemas.openxmlformats.org/presentationml/2006/ole">
            <mc:AlternateContent xmlns:mc="http://schemas.openxmlformats.org/markup-compatibility/2006">
              <mc:Choice xmlns:v="urn:schemas-microsoft-com:vml" Requires="v">
                <p:oleObj spid="_x0000_s361050" name="图片" r:id="rId3" imgW="2097264" imgH="1827990" progId="Word.Picture.8">
                  <p:embed/>
                </p:oleObj>
              </mc:Choice>
              <mc:Fallback>
                <p:oleObj name="图片" r:id="rId3" imgW="2097264" imgH="1827990" progId="Word.Picture.8">
                  <p:embed/>
                  <p:pic>
                    <p:nvPicPr>
                      <p:cNvPr id="0" name="Picture 2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028" y="1519690"/>
                        <a:ext cx="3771900" cy="329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8392" name="Rectangle 8"/>
          <p:cNvSpPr>
            <a:spLocks noChangeArrowheads="1"/>
          </p:cNvSpPr>
          <p:nvPr/>
        </p:nvSpPr>
        <p:spPr bwMode="auto">
          <a:xfrm>
            <a:off x="6076566" y="957715"/>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000">
                <a:latin typeface="Times New Roman" panose="02020603050405020304" pitchFamily="18" charset="0"/>
              </a:rPr>
              <a:t>直流通路 </a:t>
            </a:r>
          </a:p>
        </p:txBody>
      </p:sp>
      <p:sp>
        <p:nvSpPr>
          <p:cNvPr id="9" name="Rectangle 4">
            <a:hlinkClick r:id="rId5" action="ppaction://hlinksldjump"/>
          </p:cNvPr>
          <p:cNvSpPr>
            <a:spLocks noChangeArrowheads="1"/>
          </p:cNvSpPr>
          <p:nvPr/>
        </p:nvSpPr>
        <p:spPr bwMode="auto">
          <a:xfrm>
            <a:off x="457200" y="908839"/>
            <a:ext cx="2206625" cy="493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600" b="1" dirty="0">
                <a:solidFill>
                  <a:srgbClr val="CC0000"/>
                </a:solidFill>
                <a:latin typeface="Times New Roman" panose="02020603050405020304" pitchFamily="18" charset="0"/>
                <a:ea typeface="楷体_GB2312"/>
                <a:cs typeface="楷体_GB2312"/>
              </a:rPr>
              <a:t>静态分析</a:t>
            </a:r>
          </a:p>
        </p:txBody>
      </p:sp>
      <p:graphicFrame>
        <p:nvGraphicFramePr>
          <p:cNvPr id="10" name="对象 9"/>
          <p:cNvGraphicFramePr>
            <a:graphicFrameLocks noChangeAspect="1"/>
          </p:cNvGraphicFramePr>
          <p:nvPr>
            <p:extLst>
              <p:ext uri="{D42A27DB-BD31-4B8C-83A1-F6EECF244321}">
                <p14:modId xmlns:p14="http://schemas.microsoft.com/office/powerpoint/2010/main" val="414824144"/>
              </p:ext>
            </p:extLst>
          </p:nvPr>
        </p:nvGraphicFramePr>
        <p:xfrm>
          <a:off x="611560" y="2897404"/>
          <a:ext cx="4567039" cy="3267900"/>
        </p:xfrm>
        <a:graphic>
          <a:graphicData uri="http://schemas.openxmlformats.org/presentationml/2006/ole">
            <mc:AlternateContent xmlns:mc="http://schemas.openxmlformats.org/markup-compatibility/2006">
              <mc:Choice xmlns:v="urn:schemas-microsoft-com:vml" Requires="v">
                <p:oleObj spid="_x0000_s361051" name="Picture" r:id="rId6" imgW="2537244" imgH="1815500" progId="Word.Picture.8">
                  <p:embed/>
                </p:oleObj>
              </mc:Choice>
              <mc:Fallback>
                <p:oleObj name="Picture" r:id="rId6" imgW="2537244" imgH="1815500"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560" y="2897404"/>
                        <a:ext cx="4567039" cy="326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68391"/>
                                        </p:tgtEl>
                                        <p:attrNameLst>
                                          <p:attrName>style.visibility</p:attrName>
                                        </p:attrNameLst>
                                      </p:cBhvr>
                                      <p:to>
                                        <p:strVal val="visible"/>
                                      </p:to>
                                    </p:set>
                                    <p:animEffect transition="in" filter="wipe(left)">
                                      <p:cBhvr>
                                        <p:cTn id="7" dur="500"/>
                                        <p:tgtEl>
                                          <p:spTgt spid="116839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68392"/>
                                        </p:tgtEl>
                                        <p:attrNameLst>
                                          <p:attrName>style.visibility</p:attrName>
                                        </p:attrNameLst>
                                      </p:cBhvr>
                                      <p:to>
                                        <p:strVal val="visible"/>
                                      </p:to>
                                    </p:set>
                                    <p:animEffect transition="in" filter="wipe(left)">
                                      <p:cBhvr>
                                        <p:cTn id="10" dur="500"/>
                                        <p:tgtEl>
                                          <p:spTgt spid="1168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39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
        <p:nvSpPr>
          <p:cNvPr id="37892" name="Rectangle 4">
            <a:hlinkClick r:id="rId3" action="ppaction://hlinksldjump"/>
          </p:cNvPr>
          <p:cNvSpPr>
            <a:spLocks noChangeArrowheads="1"/>
          </p:cNvSpPr>
          <p:nvPr/>
        </p:nvSpPr>
        <p:spPr bwMode="auto">
          <a:xfrm>
            <a:off x="457200" y="908839"/>
            <a:ext cx="2206625" cy="493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600" b="1" dirty="0">
                <a:solidFill>
                  <a:srgbClr val="CC0000"/>
                </a:solidFill>
                <a:latin typeface="Times New Roman" panose="02020603050405020304" pitchFamily="18" charset="0"/>
                <a:ea typeface="楷体_GB2312"/>
                <a:cs typeface="楷体_GB2312"/>
              </a:rPr>
              <a:t>静态分析</a:t>
            </a:r>
          </a:p>
        </p:txBody>
      </p:sp>
      <p:graphicFrame>
        <p:nvGraphicFramePr>
          <p:cNvPr id="37893" name="Object 5"/>
          <p:cNvGraphicFramePr>
            <a:graphicFrameLocks noChangeAspect="1"/>
          </p:cNvGraphicFramePr>
          <p:nvPr/>
        </p:nvGraphicFramePr>
        <p:xfrm>
          <a:off x="5184775" y="868363"/>
          <a:ext cx="3771900" cy="3292475"/>
        </p:xfrm>
        <a:graphic>
          <a:graphicData uri="http://schemas.openxmlformats.org/presentationml/2006/ole">
            <mc:AlternateContent xmlns:mc="http://schemas.openxmlformats.org/markup-compatibility/2006">
              <mc:Choice xmlns:v="urn:schemas-microsoft-com:vml" Requires="v">
                <p:oleObj spid="_x0000_s573794" name="图片" r:id="rId4" imgW="2097264" imgH="1827990" progId="Word.Picture.8">
                  <p:embed/>
                </p:oleObj>
              </mc:Choice>
              <mc:Fallback>
                <p:oleObj name="图片" r:id="rId4" imgW="2097264" imgH="1827990" progId="Word.Picture.8">
                  <p:embed/>
                  <p:pic>
                    <p:nvPicPr>
                      <p:cNvPr id="0" name="Picture 11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4775" y="868363"/>
                        <a:ext cx="3771900" cy="329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9414" name="Object 6"/>
          <p:cNvGraphicFramePr>
            <a:graphicFrameLocks noChangeAspect="1"/>
          </p:cNvGraphicFramePr>
          <p:nvPr>
            <p:extLst>
              <p:ext uri="{D42A27DB-BD31-4B8C-83A1-F6EECF244321}">
                <p14:modId xmlns:p14="http://schemas.microsoft.com/office/powerpoint/2010/main" val="1268617866"/>
              </p:ext>
            </p:extLst>
          </p:nvPr>
        </p:nvGraphicFramePr>
        <p:xfrm>
          <a:off x="1228154" y="1340768"/>
          <a:ext cx="3271838" cy="812800"/>
        </p:xfrm>
        <a:graphic>
          <a:graphicData uri="http://schemas.openxmlformats.org/presentationml/2006/ole">
            <mc:AlternateContent xmlns:mc="http://schemas.openxmlformats.org/markup-compatibility/2006">
              <mc:Choice xmlns:v="urn:schemas-microsoft-com:vml" Requires="v">
                <p:oleObj spid="_x0000_s573795" name="公式" r:id="rId6" imgW="1562100" imgH="406400" progId="Equation.3">
                  <p:embed/>
                </p:oleObj>
              </mc:Choice>
              <mc:Fallback>
                <p:oleObj name="公式" r:id="rId6" imgW="1562100" imgH="406400" progId="Equation.3">
                  <p:embed/>
                  <p:pic>
                    <p:nvPicPr>
                      <p:cNvPr id="0" name="Picture 11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8154" y="1340768"/>
                        <a:ext cx="3271838"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9415" name="Object 7"/>
          <p:cNvGraphicFramePr>
            <a:graphicFrameLocks noChangeAspect="1"/>
          </p:cNvGraphicFramePr>
          <p:nvPr>
            <p:extLst>
              <p:ext uri="{D42A27DB-BD31-4B8C-83A1-F6EECF244321}">
                <p14:modId xmlns:p14="http://schemas.microsoft.com/office/powerpoint/2010/main" val="1065261727"/>
              </p:ext>
            </p:extLst>
          </p:nvPr>
        </p:nvGraphicFramePr>
        <p:xfrm>
          <a:off x="1856979" y="4265736"/>
          <a:ext cx="762000" cy="431800"/>
        </p:xfrm>
        <a:graphic>
          <a:graphicData uri="http://schemas.openxmlformats.org/presentationml/2006/ole">
            <mc:AlternateContent xmlns:mc="http://schemas.openxmlformats.org/markup-compatibility/2006">
              <mc:Choice xmlns:v="urn:schemas-microsoft-com:vml" Requires="v">
                <p:oleObj spid="_x0000_s573796" name="公式" r:id="rId8" imgW="380835" imgH="215806" progId="Equation.3">
                  <p:embed/>
                </p:oleObj>
              </mc:Choice>
              <mc:Fallback>
                <p:oleObj name="公式" r:id="rId8" imgW="380835" imgH="215806" progId="Equation.3">
                  <p:embed/>
                  <p:pic>
                    <p:nvPicPr>
                      <p:cNvPr id="0" name="Picture 11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6979" y="4265736"/>
                        <a:ext cx="7620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9416" name="Object 8"/>
          <p:cNvGraphicFramePr>
            <a:graphicFrameLocks noChangeAspect="1"/>
          </p:cNvGraphicFramePr>
          <p:nvPr>
            <p:extLst>
              <p:ext uri="{D42A27DB-BD31-4B8C-83A1-F6EECF244321}">
                <p14:modId xmlns:p14="http://schemas.microsoft.com/office/powerpoint/2010/main" val="17739334"/>
              </p:ext>
            </p:extLst>
          </p:nvPr>
        </p:nvGraphicFramePr>
        <p:xfrm>
          <a:off x="2628504" y="4233986"/>
          <a:ext cx="1066800" cy="482600"/>
        </p:xfrm>
        <a:graphic>
          <a:graphicData uri="http://schemas.openxmlformats.org/presentationml/2006/ole">
            <mc:AlternateContent xmlns:mc="http://schemas.openxmlformats.org/markup-compatibility/2006">
              <mc:Choice xmlns:v="urn:schemas-microsoft-com:vml" Requires="v">
                <p:oleObj spid="_x0000_s573797" name="公式" r:id="rId10" imgW="533169" imgH="241195" progId="Equation.3">
                  <p:embed/>
                </p:oleObj>
              </mc:Choice>
              <mc:Fallback>
                <p:oleObj name="公式" r:id="rId10" imgW="533169" imgH="241195" progId="Equation.3">
                  <p:embed/>
                  <p:pic>
                    <p:nvPicPr>
                      <p:cNvPr id="0" name="Picture 11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8504" y="4233986"/>
                        <a:ext cx="10668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9417" name="Object 9"/>
          <p:cNvGraphicFramePr>
            <a:graphicFrameLocks noChangeAspect="1"/>
          </p:cNvGraphicFramePr>
          <p:nvPr>
            <p:extLst>
              <p:ext uri="{D42A27DB-BD31-4B8C-83A1-F6EECF244321}">
                <p14:modId xmlns:p14="http://schemas.microsoft.com/office/powerpoint/2010/main" val="3442240535"/>
              </p:ext>
            </p:extLst>
          </p:nvPr>
        </p:nvGraphicFramePr>
        <p:xfrm>
          <a:off x="3730229" y="4240336"/>
          <a:ext cx="1295400" cy="482600"/>
        </p:xfrm>
        <a:graphic>
          <a:graphicData uri="http://schemas.openxmlformats.org/presentationml/2006/ole">
            <mc:AlternateContent xmlns:mc="http://schemas.openxmlformats.org/markup-compatibility/2006">
              <mc:Choice xmlns:v="urn:schemas-microsoft-com:vml" Requires="v">
                <p:oleObj spid="_x0000_s573798" name="公式" r:id="rId12" imgW="647700" imgH="241300" progId="Equation.3">
                  <p:embed/>
                </p:oleObj>
              </mc:Choice>
              <mc:Fallback>
                <p:oleObj name="公式" r:id="rId12" imgW="647700" imgH="241300" progId="Equation.3">
                  <p:embed/>
                  <p:pic>
                    <p:nvPicPr>
                      <p:cNvPr id="0" name="Picture 11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30229" y="4240336"/>
                        <a:ext cx="12954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9418" name="Object 10"/>
          <p:cNvGraphicFramePr>
            <a:graphicFrameLocks noChangeAspect="1"/>
          </p:cNvGraphicFramePr>
          <p:nvPr>
            <p:extLst>
              <p:ext uri="{D42A27DB-BD31-4B8C-83A1-F6EECF244321}">
                <p14:modId xmlns:p14="http://schemas.microsoft.com/office/powerpoint/2010/main" val="2137499379"/>
              </p:ext>
            </p:extLst>
          </p:nvPr>
        </p:nvGraphicFramePr>
        <p:xfrm>
          <a:off x="1583681" y="2276872"/>
          <a:ext cx="2868612" cy="508000"/>
        </p:xfrm>
        <a:graphic>
          <a:graphicData uri="http://schemas.openxmlformats.org/presentationml/2006/ole">
            <mc:AlternateContent xmlns:mc="http://schemas.openxmlformats.org/markup-compatibility/2006">
              <mc:Choice xmlns:v="urn:schemas-microsoft-com:vml" Requires="v">
                <p:oleObj spid="_x0000_s573799" name="公式" r:id="rId14" imgW="1435100" imgH="254000" progId="Equation.3">
                  <p:embed/>
                </p:oleObj>
              </mc:Choice>
              <mc:Fallback>
                <p:oleObj name="公式" r:id="rId14" imgW="1435100" imgH="254000" progId="Equation.3">
                  <p:embed/>
                  <p:pic>
                    <p:nvPicPr>
                      <p:cNvPr id="0" name="Picture 11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3681" y="2276872"/>
                        <a:ext cx="2868612"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9419" name="Object 11"/>
          <p:cNvGraphicFramePr>
            <a:graphicFrameLocks noChangeAspect="1"/>
          </p:cNvGraphicFramePr>
          <p:nvPr>
            <p:extLst>
              <p:ext uri="{D42A27DB-BD31-4B8C-83A1-F6EECF244321}">
                <p14:modId xmlns:p14="http://schemas.microsoft.com/office/powerpoint/2010/main" val="353320346"/>
              </p:ext>
            </p:extLst>
          </p:nvPr>
        </p:nvGraphicFramePr>
        <p:xfrm>
          <a:off x="1115616" y="3645024"/>
          <a:ext cx="3298825" cy="482600"/>
        </p:xfrm>
        <a:graphic>
          <a:graphicData uri="http://schemas.openxmlformats.org/presentationml/2006/ole">
            <mc:AlternateContent xmlns:mc="http://schemas.openxmlformats.org/markup-compatibility/2006">
              <mc:Choice xmlns:v="urn:schemas-microsoft-com:vml" Requires="v">
                <p:oleObj spid="_x0000_s573800" name="公式" r:id="rId16" imgW="1651000" imgH="241300" progId="Equation.3">
                  <p:embed/>
                </p:oleObj>
              </mc:Choice>
              <mc:Fallback>
                <p:oleObj name="公式" r:id="rId16" imgW="1651000" imgH="241300" progId="Equation.3">
                  <p:embed/>
                  <p:pic>
                    <p:nvPicPr>
                      <p:cNvPr id="0" name="Picture 11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15616" y="3645024"/>
                        <a:ext cx="329882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9420" name="Text Box 12"/>
          <p:cNvSpPr txBox="1">
            <a:spLocks noChangeArrowheads="1"/>
          </p:cNvSpPr>
          <p:nvPr/>
        </p:nvSpPr>
        <p:spPr bwMode="auto">
          <a:xfrm>
            <a:off x="683568" y="2284561"/>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a:latin typeface="Times New Roman" panose="02020603050405020304" pitchFamily="18" charset="0"/>
              </a:rPr>
              <a:t>再由</a:t>
            </a:r>
          </a:p>
        </p:txBody>
      </p:sp>
      <p:sp>
        <p:nvSpPr>
          <p:cNvPr id="1169421" name="Text Box 13"/>
          <p:cNvSpPr txBox="1">
            <a:spLocks noChangeArrowheads="1"/>
          </p:cNvSpPr>
          <p:nvPr/>
        </p:nvSpPr>
        <p:spPr bwMode="auto">
          <a:xfrm>
            <a:off x="683568" y="2957909"/>
            <a:ext cx="280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a:latin typeface="Times New Roman" panose="02020603050405020304" pitchFamily="18" charset="0"/>
              </a:rPr>
              <a:t>可求得  </a:t>
            </a:r>
            <a:r>
              <a:rPr kumimoji="1" lang="en-US" altLang="zh-CN" sz="2400" i="1">
                <a:latin typeface="Times New Roman" panose="02020603050405020304" pitchFamily="18" charset="0"/>
              </a:rPr>
              <a:t>V</a:t>
            </a:r>
            <a:r>
              <a:rPr kumimoji="1" lang="en-US" altLang="zh-CN" sz="2400" baseline="-25000">
                <a:latin typeface="Times New Roman" panose="02020603050405020304" pitchFamily="18" charset="0"/>
              </a:rPr>
              <a:t>GSQ</a:t>
            </a:r>
          </a:p>
        </p:txBody>
      </p:sp>
      <p:graphicFrame>
        <p:nvGraphicFramePr>
          <p:cNvPr id="37902" name="Object 14"/>
          <p:cNvGraphicFramePr>
            <a:graphicFrameLocks noChangeAspect="1"/>
          </p:cNvGraphicFramePr>
          <p:nvPr>
            <p:extLst>
              <p:ext uri="{D42A27DB-BD31-4B8C-83A1-F6EECF244321}">
                <p14:modId xmlns:p14="http://schemas.microsoft.com/office/powerpoint/2010/main" val="3802490457"/>
              </p:ext>
            </p:extLst>
          </p:nvPr>
        </p:nvGraphicFramePr>
        <p:xfrm>
          <a:off x="5829459" y="4221163"/>
          <a:ext cx="2560320" cy="434340"/>
        </p:xfrm>
        <a:graphic>
          <a:graphicData uri="http://schemas.openxmlformats.org/presentationml/2006/ole">
            <mc:AlternateContent xmlns:mc="http://schemas.openxmlformats.org/markup-compatibility/2006">
              <mc:Choice xmlns:v="urn:schemas-microsoft-com:vml" Requires="v">
                <p:oleObj spid="_x0000_s573801" name="公式" r:id="rId18" imgW="1422400" imgH="241300" progId="Equation.3">
                  <p:embed/>
                </p:oleObj>
              </mc:Choice>
              <mc:Fallback>
                <p:oleObj name="公式" r:id="rId18" imgW="1422400" imgH="241300" progId="Equation.3">
                  <p:embed/>
                  <p:pic>
                    <p:nvPicPr>
                      <p:cNvPr id="0" name="Picture 113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29459" y="4221163"/>
                        <a:ext cx="2560320" cy="434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9423" name="Text Box 15"/>
          <p:cNvSpPr txBox="1">
            <a:spLocks noChangeArrowheads="1"/>
          </p:cNvSpPr>
          <p:nvPr/>
        </p:nvSpPr>
        <p:spPr bwMode="auto">
          <a:xfrm>
            <a:off x="746125" y="4869160"/>
            <a:ext cx="5508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dirty="0">
                <a:latin typeface="Times New Roman" panose="02020603050405020304" pitchFamily="18" charset="0"/>
              </a:rPr>
              <a:t>最后需要校验是否工作在恒流区</a:t>
            </a:r>
            <a:endParaRPr kumimoji="1" lang="zh-CN" altLang="en-US" sz="2400" baseline="-25000" dirty="0">
              <a:latin typeface="Times New Roman" panose="02020603050405020304" pitchFamily="18" charset="0"/>
            </a:endParaRPr>
          </a:p>
        </p:txBody>
      </p:sp>
      <p:sp>
        <p:nvSpPr>
          <p:cNvPr id="1169424" name="Text Box 16"/>
          <p:cNvSpPr txBox="1">
            <a:spLocks noChangeArrowheads="1"/>
          </p:cNvSpPr>
          <p:nvPr/>
        </p:nvSpPr>
        <p:spPr bwMode="auto">
          <a:xfrm>
            <a:off x="746125" y="5493048"/>
            <a:ext cx="7677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dirty="0">
                <a:latin typeface="Times New Roman" panose="02020603050405020304" pitchFamily="18" charset="0"/>
              </a:rPr>
              <a:t>静态时有     </a:t>
            </a:r>
            <a:r>
              <a:rPr kumimoji="1" lang="en-US" altLang="zh-CN" sz="2400" i="1" dirty="0" err="1" smtClean="0">
                <a:solidFill>
                  <a:srgbClr val="000000"/>
                </a:solidFill>
                <a:latin typeface="Book Antiqua" panose="02040602050305030304" pitchFamily="18" charset="0"/>
                <a:ea typeface="宋体" panose="02010600030101010101" pitchFamily="2" charset="-122"/>
              </a:rPr>
              <a:t>v</a:t>
            </a:r>
            <a:r>
              <a:rPr kumimoji="1" lang="en-US" altLang="zh-CN" sz="2400" baseline="-30000" dirty="0" err="1" smtClean="0">
                <a:solidFill>
                  <a:srgbClr val="000000"/>
                </a:solidFill>
                <a:latin typeface="Times New Roman" panose="02020603050405020304" pitchFamily="18" charset="0"/>
                <a:ea typeface="宋体" panose="02010600030101010101" pitchFamily="2" charset="-122"/>
              </a:rPr>
              <a:t>o</a:t>
            </a:r>
            <a:r>
              <a:rPr kumimoji="1" lang="zh-CN" altLang="en-US" sz="2400" dirty="0" smtClean="0">
                <a:solidFill>
                  <a:srgbClr val="000000"/>
                </a:solidFill>
                <a:latin typeface="Times New Roman" panose="02020603050405020304" pitchFamily="18" charset="0"/>
                <a:ea typeface="宋体" panose="02010600030101010101" pitchFamily="2" charset="-122"/>
              </a:rPr>
              <a:t>＝</a:t>
            </a:r>
            <a:r>
              <a:rPr kumimoji="1" lang="en-US" altLang="zh-CN" sz="2400" i="1" dirty="0">
                <a:solidFill>
                  <a:srgbClr val="000000"/>
                </a:solidFill>
                <a:latin typeface="Times New Roman" panose="02020603050405020304" pitchFamily="18" charset="0"/>
                <a:ea typeface="宋体" panose="02010600030101010101" pitchFamily="2" charset="-122"/>
              </a:rPr>
              <a:t>V</a:t>
            </a:r>
            <a:r>
              <a:rPr kumimoji="1" lang="en-US" altLang="zh-CN" sz="2400" baseline="-30000" dirty="0">
                <a:solidFill>
                  <a:srgbClr val="000000"/>
                </a:solidFill>
                <a:latin typeface="Times New Roman" panose="02020603050405020304" pitchFamily="18" charset="0"/>
                <a:ea typeface="宋体" panose="02010600030101010101" pitchFamily="2" charset="-122"/>
              </a:rPr>
              <a:t>D1Q </a:t>
            </a:r>
            <a:r>
              <a:rPr kumimoji="1" lang="en-US" altLang="zh-CN" sz="2400" dirty="0">
                <a:solidFill>
                  <a:srgbClr val="000000"/>
                </a:solidFill>
                <a:latin typeface="宋体" panose="02010600030101010101" pitchFamily="2" charset="-122"/>
                <a:ea typeface="宋体" panose="02010600030101010101" pitchFamily="2" charset="-122"/>
              </a:rPr>
              <a:t>-</a:t>
            </a:r>
            <a:r>
              <a:rPr kumimoji="1" lang="en-US" altLang="zh-CN" sz="2400" dirty="0">
                <a:solidFill>
                  <a:srgbClr val="000000"/>
                </a:solidFill>
                <a:latin typeface="Times New Roman" panose="02020603050405020304" pitchFamily="18" charset="0"/>
                <a:ea typeface="宋体" panose="02010600030101010101" pitchFamily="2" charset="-122"/>
              </a:rPr>
              <a:t> </a:t>
            </a:r>
            <a:r>
              <a:rPr kumimoji="1" lang="en-US" altLang="zh-CN" sz="2400" i="1" dirty="0">
                <a:solidFill>
                  <a:srgbClr val="000000"/>
                </a:solidFill>
                <a:latin typeface="Times New Roman" panose="02020603050405020304" pitchFamily="18" charset="0"/>
                <a:ea typeface="宋体" panose="02010600030101010101" pitchFamily="2" charset="-122"/>
              </a:rPr>
              <a:t>V</a:t>
            </a:r>
            <a:r>
              <a:rPr kumimoji="1" lang="en-US" altLang="zh-CN" sz="2400" baseline="-30000" dirty="0">
                <a:solidFill>
                  <a:srgbClr val="000000"/>
                </a:solidFill>
                <a:latin typeface="Times New Roman" panose="02020603050405020304" pitchFamily="18" charset="0"/>
                <a:ea typeface="宋体" panose="02010600030101010101" pitchFamily="2" charset="-122"/>
              </a:rPr>
              <a:t>D2Q</a:t>
            </a:r>
            <a:r>
              <a:rPr kumimoji="1" lang="zh-CN" altLang="en-US" sz="2400" dirty="0">
                <a:solidFill>
                  <a:srgbClr val="000000"/>
                </a:solidFill>
                <a:latin typeface="Times New Roman" panose="02020603050405020304" pitchFamily="18" charset="0"/>
                <a:ea typeface="宋体" panose="02010600030101010101" pitchFamily="2" charset="-122"/>
              </a:rPr>
              <a:t>＝</a:t>
            </a:r>
            <a:r>
              <a:rPr kumimoji="1" lang="en-US" altLang="zh-CN" sz="2400" dirty="0">
                <a:solidFill>
                  <a:srgbClr val="000000"/>
                </a:solidFill>
                <a:latin typeface="Times New Roman" panose="02020603050405020304" pitchFamily="18" charset="0"/>
                <a:ea typeface="宋体" panose="02010600030101010101" pitchFamily="2" charset="-122"/>
              </a:rPr>
              <a:t>0</a:t>
            </a:r>
          </a:p>
        </p:txBody>
      </p:sp>
      <p:sp>
        <p:nvSpPr>
          <p:cNvPr id="37905" name="Text Box 17"/>
          <p:cNvSpPr txBox="1">
            <a:spLocks noChangeArrowheads="1"/>
          </p:cNvSpPr>
          <p:nvPr/>
        </p:nvSpPr>
        <p:spPr bwMode="auto">
          <a:xfrm>
            <a:off x="5924551" y="4746625"/>
            <a:ext cx="23701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kumimoji="1" lang="en-US" altLang="zh-CN" sz="2000" dirty="0">
                <a:solidFill>
                  <a:srgbClr val="000000"/>
                </a:solidFill>
                <a:latin typeface="Times New Roman" panose="02020603050405020304" pitchFamily="18" charset="0"/>
                <a:ea typeface="宋体" panose="02010600030101010101" pitchFamily="2" charset="-122"/>
              </a:rPr>
              <a:t>( </a:t>
            </a:r>
            <a:r>
              <a:rPr kumimoji="1" lang="en-US" altLang="zh-CN" sz="2000" i="1" dirty="0">
                <a:solidFill>
                  <a:srgbClr val="000000"/>
                </a:solidFill>
                <a:latin typeface="Times New Roman" panose="02020603050405020304" pitchFamily="18" charset="0"/>
                <a:ea typeface="宋体" panose="02010600030101010101" pitchFamily="2" charset="-122"/>
              </a:rPr>
              <a:t>R</a:t>
            </a:r>
            <a:r>
              <a:rPr kumimoji="1" lang="en-US" altLang="zh-CN" sz="2000" baseline="-30000" dirty="0">
                <a:solidFill>
                  <a:srgbClr val="000000"/>
                </a:solidFill>
                <a:latin typeface="Times New Roman" panose="02020603050405020304" pitchFamily="18" charset="0"/>
                <a:ea typeface="宋体" panose="02010600030101010101" pitchFamily="2" charset="-122"/>
              </a:rPr>
              <a:t>d1</a:t>
            </a:r>
            <a:r>
              <a:rPr kumimoji="1" lang="en-US" altLang="zh-CN" sz="2000" dirty="0">
                <a:solidFill>
                  <a:srgbClr val="000000"/>
                </a:solidFill>
                <a:latin typeface="Times New Roman" panose="02020603050405020304" pitchFamily="18" charset="0"/>
                <a:ea typeface="宋体" panose="02010600030101010101" pitchFamily="2" charset="-122"/>
              </a:rPr>
              <a:t>=</a:t>
            </a:r>
            <a:r>
              <a:rPr kumimoji="1" lang="en-US" altLang="zh-CN" sz="2000" i="1" dirty="0">
                <a:solidFill>
                  <a:srgbClr val="000000"/>
                </a:solidFill>
                <a:latin typeface="Times New Roman" panose="02020603050405020304" pitchFamily="18" charset="0"/>
                <a:ea typeface="宋体" panose="02010600030101010101" pitchFamily="2" charset="-122"/>
              </a:rPr>
              <a:t>R</a:t>
            </a:r>
            <a:r>
              <a:rPr kumimoji="1" lang="en-US" altLang="zh-CN" sz="2000" baseline="-30000" dirty="0">
                <a:solidFill>
                  <a:srgbClr val="000000"/>
                </a:solidFill>
                <a:latin typeface="Times New Roman" panose="02020603050405020304" pitchFamily="18" charset="0"/>
                <a:ea typeface="宋体" panose="02010600030101010101" pitchFamily="2" charset="-122"/>
              </a:rPr>
              <a:t>d2 </a:t>
            </a:r>
            <a:r>
              <a:rPr kumimoji="1" lang="en-US" altLang="zh-CN" sz="2000" dirty="0">
                <a:solidFill>
                  <a:srgbClr val="000000"/>
                </a:solidFill>
                <a:latin typeface="Times New Roman" panose="02020603050405020304" pitchFamily="18" charset="0"/>
                <a:ea typeface="宋体" panose="02010600030101010101" pitchFamily="2" charset="-122"/>
              </a:rPr>
              <a:t>=</a:t>
            </a:r>
            <a:r>
              <a:rPr kumimoji="1" lang="en-US" altLang="zh-CN" sz="2000" i="1" dirty="0">
                <a:solidFill>
                  <a:srgbClr val="000000"/>
                </a:solidFill>
                <a:latin typeface="Times New Roman" panose="02020603050405020304" pitchFamily="18" charset="0"/>
                <a:ea typeface="宋体" panose="02010600030101010101" pitchFamily="2" charset="-122"/>
              </a:rPr>
              <a:t>R</a:t>
            </a:r>
            <a:r>
              <a:rPr kumimoji="1" lang="en-US" altLang="zh-CN" sz="2000" baseline="-30000" dirty="0">
                <a:solidFill>
                  <a:srgbClr val="000000"/>
                </a:solidFill>
                <a:latin typeface="Times New Roman" panose="02020603050405020304" pitchFamily="18" charset="0"/>
                <a:ea typeface="宋体" panose="02010600030101010101" pitchFamily="2" charset="-122"/>
              </a:rPr>
              <a:t>d </a:t>
            </a:r>
            <a:r>
              <a:rPr kumimoji="1" lang="en-US" altLang="zh-CN" sz="2000" dirty="0">
                <a:solidFill>
                  <a:srgbClr val="000000"/>
                </a:solidFill>
                <a:latin typeface="Times New Roman" panose="02020603050405020304" pitchFamily="18" charset="0"/>
                <a:ea typeface="宋体" panose="02010600030101010101" pitchFamily="2" charset="-122"/>
              </a:rPr>
              <a:t>)</a:t>
            </a:r>
            <a:r>
              <a:rPr kumimoji="1" lang="en-US" altLang="zh-CN" sz="2000" baseline="-25000" dirty="0">
                <a:latin typeface="Times New Roman" panose="02020603050405020304" pitchFamily="18" charset="0"/>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169414"/>
                                        </p:tgtEl>
                                        <p:attrNameLst>
                                          <p:attrName>style.visibility</p:attrName>
                                        </p:attrNameLst>
                                      </p:cBhvr>
                                      <p:to>
                                        <p:strVal val="visible"/>
                                      </p:to>
                                    </p:set>
                                    <p:animEffect transition="in" filter="strips(downRight)">
                                      <p:cBhvr>
                                        <p:cTn id="7" dur="500"/>
                                        <p:tgtEl>
                                          <p:spTgt spid="11694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69420"/>
                                        </p:tgtEl>
                                        <p:attrNameLst>
                                          <p:attrName>style.visibility</p:attrName>
                                        </p:attrNameLst>
                                      </p:cBhvr>
                                      <p:to>
                                        <p:strVal val="visible"/>
                                      </p:to>
                                    </p:set>
                                    <p:animEffect transition="in" filter="strips(downRight)">
                                      <p:cBhvr>
                                        <p:cTn id="12" dur="500"/>
                                        <p:tgtEl>
                                          <p:spTgt spid="1169420"/>
                                        </p:tgtEl>
                                      </p:cBhvr>
                                    </p:animEffect>
                                  </p:childTnLst>
                                </p:cTn>
                              </p:par>
                            </p:childTnLst>
                          </p:cTn>
                        </p:par>
                        <p:par>
                          <p:cTn id="13" fill="hold" nodeType="afterGroup">
                            <p:stCondLst>
                              <p:cond delay="500"/>
                            </p:stCondLst>
                            <p:childTnLst>
                              <p:par>
                                <p:cTn id="14" presetID="18" presetClass="entr" presetSubtype="6" fill="hold" nodeType="afterEffect">
                                  <p:stCondLst>
                                    <p:cond delay="0"/>
                                  </p:stCondLst>
                                  <p:childTnLst>
                                    <p:set>
                                      <p:cBhvr>
                                        <p:cTn id="15" dur="1" fill="hold">
                                          <p:stCondLst>
                                            <p:cond delay="0"/>
                                          </p:stCondLst>
                                        </p:cTn>
                                        <p:tgtEl>
                                          <p:spTgt spid="1169418"/>
                                        </p:tgtEl>
                                        <p:attrNameLst>
                                          <p:attrName>style.visibility</p:attrName>
                                        </p:attrNameLst>
                                      </p:cBhvr>
                                      <p:to>
                                        <p:strVal val="visible"/>
                                      </p:to>
                                    </p:set>
                                    <p:animEffect transition="in" filter="strips(downRight)">
                                      <p:cBhvr>
                                        <p:cTn id="16" dur="500"/>
                                        <p:tgtEl>
                                          <p:spTgt spid="1169418"/>
                                        </p:tgtEl>
                                      </p:cBhvr>
                                    </p:animEffect>
                                  </p:childTnLst>
                                </p:cTn>
                              </p:par>
                            </p:childTnLst>
                          </p:cTn>
                        </p:par>
                        <p:par>
                          <p:cTn id="17" fill="hold" nodeType="afterGroup">
                            <p:stCondLst>
                              <p:cond delay="1000"/>
                            </p:stCondLst>
                            <p:childTnLst>
                              <p:par>
                                <p:cTn id="18" presetID="18" presetClass="entr" presetSubtype="6" fill="hold" grpId="0" nodeType="afterEffect">
                                  <p:stCondLst>
                                    <p:cond delay="0"/>
                                  </p:stCondLst>
                                  <p:childTnLst>
                                    <p:set>
                                      <p:cBhvr>
                                        <p:cTn id="19" dur="1" fill="hold">
                                          <p:stCondLst>
                                            <p:cond delay="0"/>
                                          </p:stCondLst>
                                        </p:cTn>
                                        <p:tgtEl>
                                          <p:spTgt spid="1169421"/>
                                        </p:tgtEl>
                                        <p:attrNameLst>
                                          <p:attrName>style.visibility</p:attrName>
                                        </p:attrNameLst>
                                      </p:cBhvr>
                                      <p:to>
                                        <p:strVal val="visible"/>
                                      </p:to>
                                    </p:set>
                                    <p:animEffect transition="in" filter="strips(downRight)">
                                      <p:cBhvr>
                                        <p:cTn id="20" dur="500"/>
                                        <p:tgtEl>
                                          <p:spTgt spid="116942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nodeType="clickEffect">
                                  <p:stCondLst>
                                    <p:cond delay="0"/>
                                  </p:stCondLst>
                                  <p:childTnLst>
                                    <p:set>
                                      <p:cBhvr>
                                        <p:cTn id="24" dur="1" fill="hold">
                                          <p:stCondLst>
                                            <p:cond delay="0"/>
                                          </p:stCondLst>
                                        </p:cTn>
                                        <p:tgtEl>
                                          <p:spTgt spid="1169419"/>
                                        </p:tgtEl>
                                        <p:attrNameLst>
                                          <p:attrName>style.visibility</p:attrName>
                                        </p:attrNameLst>
                                      </p:cBhvr>
                                      <p:to>
                                        <p:strVal val="visible"/>
                                      </p:to>
                                    </p:set>
                                    <p:animEffect transition="in" filter="strips(downRight)">
                                      <p:cBhvr>
                                        <p:cTn id="25" dur="500"/>
                                        <p:tgtEl>
                                          <p:spTgt spid="116941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nodeType="clickEffect">
                                  <p:stCondLst>
                                    <p:cond delay="0"/>
                                  </p:stCondLst>
                                  <p:childTnLst>
                                    <p:set>
                                      <p:cBhvr>
                                        <p:cTn id="29" dur="1" fill="hold">
                                          <p:stCondLst>
                                            <p:cond delay="0"/>
                                          </p:stCondLst>
                                        </p:cTn>
                                        <p:tgtEl>
                                          <p:spTgt spid="1169415"/>
                                        </p:tgtEl>
                                        <p:attrNameLst>
                                          <p:attrName>style.visibility</p:attrName>
                                        </p:attrNameLst>
                                      </p:cBhvr>
                                      <p:to>
                                        <p:strVal val="visible"/>
                                      </p:to>
                                    </p:set>
                                    <p:animEffect transition="in" filter="strips(downRight)">
                                      <p:cBhvr>
                                        <p:cTn id="30" dur="500"/>
                                        <p:tgtEl>
                                          <p:spTgt spid="1169415"/>
                                        </p:tgtEl>
                                      </p:cBhvr>
                                    </p:animEffect>
                                  </p:childTnLst>
                                </p:cTn>
                              </p:par>
                            </p:childTnLst>
                          </p:cTn>
                        </p:par>
                        <p:par>
                          <p:cTn id="31" fill="hold" nodeType="afterGroup">
                            <p:stCondLst>
                              <p:cond delay="500"/>
                            </p:stCondLst>
                            <p:childTnLst>
                              <p:par>
                                <p:cTn id="32" presetID="18" presetClass="entr" presetSubtype="6" fill="hold" nodeType="afterEffect">
                                  <p:stCondLst>
                                    <p:cond delay="0"/>
                                  </p:stCondLst>
                                  <p:childTnLst>
                                    <p:set>
                                      <p:cBhvr>
                                        <p:cTn id="33" dur="1" fill="hold">
                                          <p:stCondLst>
                                            <p:cond delay="0"/>
                                          </p:stCondLst>
                                        </p:cTn>
                                        <p:tgtEl>
                                          <p:spTgt spid="1169416"/>
                                        </p:tgtEl>
                                        <p:attrNameLst>
                                          <p:attrName>style.visibility</p:attrName>
                                        </p:attrNameLst>
                                      </p:cBhvr>
                                      <p:to>
                                        <p:strVal val="visible"/>
                                      </p:to>
                                    </p:set>
                                    <p:animEffect transition="in" filter="strips(downRight)">
                                      <p:cBhvr>
                                        <p:cTn id="34" dur="500"/>
                                        <p:tgtEl>
                                          <p:spTgt spid="1169416"/>
                                        </p:tgtEl>
                                      </p:cBhvr>
                                    </p:animEffect>
                                  </p:childTnLst>
                                </p:cTn>
                              </p:par>
                            </p:childTnLst>
                          </p:cTn>
                        </p:par>
                        <p:par>
                          <p:cTn id="35" fill="hold" nodeType="afterGroup">
                            <p:stCondLst>
                              <p:cond delay="1000"/>
                            </p:stCondLst>
                            <p:childTnLst>
                              <p:par>
                                <p:cTn id="36" presetID="18" presetClass="entr" presetSubtype="6" fill="hold" nodeType="afterEffect">
                                  <p:stCondLst>
                                    <p:cond delay="0"/>
                                  </p:stCondLst>
                                  <p:childTnLst>
                                    <p:set>
                                      <p:cBhvr>
                                        <p:cTn id="37" dur="1" fill="hold">
                                          <p:stCondLst>
                                            <p:cond delay="0"/>
                                          </p:stCondLst>
                                        </p:cTn>
                                        <p:tgtEl>
                                          <p:spTgt spid="1169417"/>
                                        </p:tgtEl>
                                        <p:attrNameLst>
                                          <p:attrName>style.visibility</p:attrName>
                                        </p:attrNameLst>
                                      </p:cBhvr>
                                      <p:to>
                                        <p:strVal val="visible"/>
                                      </p:to>
                                    </p:set>
                                    <p:animEffect transition="in" filter="strips(downRight)">
                                      <p:cBhvr>
                                        <p:cTn id="38" dur="500"/>
                                        <p:tgtEl>
                                          <p:spTgt spid="116941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1169423"/>
                                        </p:tgtEl>
                                        <p:attrNameLst>
                                          <p:attrName>style.visibility</p:attrName>
                                        </p:attrNameLst>
                                      </p:cBhvr>
                                      <p:to>
                                        <p:strVal val="visible"/>
                                      </p:to>
                                    </p:set>
                                    <p:animEffect transition="in" filter="strips(downRight)">
                                      <p:cBhvr>
                                        <p:cTn id="43" dur="500"/>
                                        <p:tgtEl>
                                          <p:spTgt spid="116942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169424"/>
                                        </p:tgtEl>
                                        <p:attrNameLst>
                                          <p:attrName>style.visibility</p:attrName>
                                        </p:attrNameLst>
                                      </p:cBhvr>
                                      <p:to>
                                        <p:strVal val="visible"/>
                                      </p:to>
                                    </p:set>
                                    <p:animEffect transition="in" filter="strips(downRight)">
                                      <p:cBhvr>
                                        <p:cTn id="48" dur="500"/>
                                        <p:tgtEl>
                                          <p:spTgt spid="1169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9420" grpId="0"/>
      <p:bldP spid="1169421" grpId="0"/>
      <p:bldP spid="1169423" grpId="0"/>
      <p:bldP spid="11694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对象 10"/>
          <p:cNvGraphicFramePr>
            <a:graphicFrameLocks noChangeAspect="1"/>
          </p:cNvGraphicFramePr>
          <p:nvPr>
            <p:extLst>
              <p:ext uri="{D42A27DB-BD31-4B8C-83A1-F6EECF244321}">
                <p14:modId xmlns:p14="http://schemas.microsoft.com/office/powerpoint/2010/main" val="3694598691"/>
              </p:ext>
            </p:extLst>
          </p:nvPr>
        </p:nvGraphicFramePr>
        <p:xfrm>
          <a:off x="323528" y="2238266"/>
          <a:ext cx="4567039" cy="3267900"/>
        </p:xfrm>
        <a:graphic>
          <a:graphicData uri="http://schemas.openxmlformats.org/presentationml/2006/ole">
            <mc:AlternateContent xmlns:mc="http://schemas.openxmlformats.org/markup-compatibility/2006">
              <mc:Choice xmlns:v="urn:schemas-microsoft-com:vml" Requires="v">
                <p:oleObj spid="_x0000_s363100" name="Picture" r:id="rId3" imgW="2537244" imgH="1815500" progId="Word.Picture.8">
                  <p:embed/>
                </p:oleObj>
              </mc:Choice>
              <mc:Fallback>
                <p:oleObj name="Picture" r:id="rId3" imgW="2537244" imgH="18155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238266"/>
                        <a:ext cx="4567039" cy="326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4"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
        <p:nvSpPr>
          <p:cNvPr id="38915" name="Rectangle 3">
            <a:hlinkClick r:id="rId5" action="ppaction://hlinksldjump"/>
          </p:cNvPr>
          <p:cNvSpPr>
            <a:spLocks noChangeArrowheads="1"/>
          </p:cNvSpPr>
          <p:nvPr/>
        </p:nvSpPr>
        <p:spPr bwMode="auto">
          <a:xfrm>
            <a:off x="457200" y="722313"/>
            <a:ext cx="26749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600">
                <a:solidFill>
                  <a:srgbClr val="CC0000"/>
                </a:solidFill>
                <a:latin typeface="Times New Roman" panose="02020603050405020304" pitchFamily="18" charset="0"/>
              </a:rPr>
              <a:t>动态小信号分析</a:t>
            </a:r>
          </a:p>
        </p:txBody>
      </p:sp>
      <p:sp>
        <p:nvSpPr>
          <p:cNvPr id="1170437" name="Rectangle 5">
            <a:hlinkClick r:id="rId5" action="ppaction://hlinksldjump"/>
          </p:cNvPr>
          <p:cNvSpPr>
            <a:spLocks noChangeArrowheads="1"/>
          </p:cNvSpPr>
          <p:nvPr/>
        </p:nvSpPr>
        <p:spPr bwMode="auto">
          <a:xfrm>
            <a:off x="457200" y="1211263"/>
            <a:ext cx="307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a:latin typeface="Times New Roman" panose="02020603050405020304" pitchFamily="18" charset="0"/>
              </a:rPr>
              <a:t>仅输入差模信号时</a:t>
            </a:r>
          </a:p>
        </p:txBody>
      </p:sp>
      <p:graphicFrame>
        <p:nvGraphicFramePr>
          <p:cNvPr id="8" name="Object 12"/>
          <p:cNvGraphicFramePr>
            <a:graphicFrameLocks noChangeAspect="1"/>
          </p:cNvGraphicFramePr>
          <p:nvPr>
            <p:extLst>
              <p:ext uri="{D42A27DB-BD31-4B8C-83A1-F6EECF244321}">
                <p14:modId xmlns:p14="http://schemas.microsoft.com/office/powerpoint/2010/main" val="989415371"/>
              </p:ext>
            </p:extLst>
          </p:nvPr>
        </p:nvGraphicFramePr>
        <p:xfrm>
          <a:off x="4067944" y="944133"/>
          <a:ext cx="4922837" cy="3309938"/>
        </p:xfrm>
        <a:graphic>
          <a:graphicData uri="http://schemas.openxmlformats.org/presentationml/2006/ole">
            <mc:AlternateContent xmlns:mc="http://schemas.openxmlformats.org/markup-compatibility/2006">
              <mc:Choice xmlns:v="urn:schemas-microsoft-com:vml" Requires="v">
                <p:oleObj spid="_x0000_s363101" name="图片" r:id="rId6" imgW="2741610" imgH="1839645" progId="Word.Picture.8">
                  <p:embed/>
                </p:oleObj>
              </mc:Choice>
              <mc:Fallback>
                <p:oleObj name="图片" r:id="rId6" imgW="2741610" imgH="1839645" progId="Word.Picture.8">
                  <p:embed/>
                  <p:pic>
                    <p:nvPicPr>
                      <p:cNvPr id="0" name="Picture 28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944" y="944133"/>
                        <a:ext cx="4922837" cy="330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9">
            <a:hlinkClick r:id="rId5" action="ppaction://hlinksldjump"/>
          </p:cNvPr>
          <p:cNvSpPr>
            <a:spLocks noChangeArrowheads="1"/>
          </p:cNvSpPr>
          <p:nvPr/>
        </p:nvSpPr>
        <p:spPr bwMode="auto">
          <a:xfrm>
            <a:off x="5606230" y="4422099"/>
            <a:ext cx="184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zh-CN" altLang="en-US" sz="2400" dirty="0">
                <a:latin typeface="Times New Roman" panose="02020603050405020304" pitchFamily="18" charset="0"/>
              </a:rPr>
              <a:t>交流通路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0437"/>
                                        </p:tgtEl>
                                        <p:attrNameLst>
                                          <p:attrName>style.visibility</p:attrName>
                                        </p:attrNameLst>
                                      </p:cBhvr>
                                      <p:to>
                                        <p:strVal val="visible"/>
                                      </p:to>
                                    </p:set>
                                    <p:animEffect transition="in" filter="wipe(left)">
                                      <p:cBhvr>
                                        <p:cTn id="7" dur="500"/>
                                        <p:tgtEl>
                                          <p:spTgt spid="117043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upRight)">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0437"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5"/>
          <p:cNvGraphicFramePr>
            <a:graphicFrameLocks noChangeAspect="1"/>
          </p:cNvGraphicFramePr>
          <p:nvPr>
            <p:extLst>
              <p:ext uri="{D42A27DB-BD31-4B8C-83A1-F6EECF244321}">
                <p14:modId xmlns:p14="http://schemas.microsoft.com/office/powerpoint/2010/main" val="3133262042"/>
              </p:ext>
            </p:extLst>
          </p:nvPr>
        </p:nvGraphicFramePr>
        <p:xfrm>
          <a:off x="3419475" y="800100"/>
          <a:ext cx="5473700" cy="3381375"/>
        </p:xfrm>
        <a:graphic>
          <a:graphicData uri="http://schemas.openxmlformats.org/presentationml/2006/ole">
            <mc:AlternateContent xmlns:mc="http://schemas.openxmlformats.org/markup-compatibility/2006">
              <mc:Choice xmlns:v="urn:schemas-microsoft-com:vml" Requires="v">
                <p:oleObj spid="_x0000_s364847" name="图片" r:id="rId3" imgW="3041033" imgH="1875499" progId="Word.Picture.8">
                  <p:embed/>
                </p:oleObj>
              </mc:Choice>
              <mc:Fallback>
                <p:oleObj name="图片" r:id="rId3" imgW="3041033" imgH="1875499" progId="Word.Picture.8">
                  <p:embed/>
                  <p:pic>
                    <p:nvPicPr>
                      <p:cNvPr id="0" name="Picture 1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800100"/>
                        <a:ext cx="5473700" cy="338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2"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
        <p:nvSpPr>
          <p:cNvPr id="40963" name="Rectangle 3">
            <a:hlinkClick r:id="rId5" action="ppaction://hlinksldjump"/>
          </p:cNvPr>
          <p:cNvSpPr>
            <a:spLocks noChangeArrowheads="1"/>
          </p:cNvSpPr>
          <p:nvPr/>
        </p:nvSpPr>
        <p:spPr bwMode="auto">
          <a:xfrm>
            <a:off x="457200" y="722313"/>
            <a:ext cx="26749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600">
                <a:solidFill>
                  <a:srgbClr val="CC0000"/>
                </a:solidFill>
                <a:latin typeface="Times New Roman" panose="02020603050405020304" pitchFamily="18" charset="0"/>
              </a:rPr>
              <a:t>动态小信号分析</a:t>
            </a:r>
          </a:p>
        </p:txBody>
      </p:sp>
      <p:sp>
        <p:nvSpPr>
          <p:cNvPr id="40964" name="Rectangle 4">
            <a:hlinkClick r:id="rId5" action="ppaction://hlinksldjump"/>
          </p:cNvPr>
          <p:cNvSpPr>
            <a:spLocks noChangeArrowheads="1"/>
          </p:cNvSpPr>
          <p:nvPr/>
        </p:nvSpPr>
        <p:spPr bwMode="auto">
          <a:xfrm>
            <a:off x="457200" y="1211263"/>
            <a:ext cx="307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a:latin typeface="Times New Roman" panose="02020603050405020304" pitchFamily="18" charset="0"/>
              </a:rPr>
              <a:t>仅输入差模信号时</a:t>
            </a:r>
          </a:p>
        </p:txBody>
      </p:sp>
      <p:sp>
        <p:nvSpPr>
          <p:cNvPr id="1171462" name="Rectangle 6"/>
          <p:cNvSpPr>
            <a:spLocks noChangeArrowheads="1"/>
          </p:cNvSpPr>
          <p:nvPr/>
        </p:nvSpPr>
        <p:spPr bwMode="auto">
          <a:xfrm>
            <a:off x="503238" y="1716088"/>
            <a:ext cx="2628900" cy="3582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35000"/>
              </a:lnSpc>
              <a:spcBef>
                <a:spcPct val="0"/>
              </a:spcBef>
              <a:buFont typeface="Wingdings" panose="05000000000000000000" pitchFamily="2" charset="2"/>
              <a:buNone/>
            </a:pPr>
            <a:r>
              <a:rPr lang="en-US" altLang="zh-CN" sz="2400" i="1" dirty="0">
                <a:solidFill>
                  <a:srgbClr val="000000"/>
                </a:solidFill>
                <a:latin typeface="Book Antiqua" panose="02040602050305030304" pitchFamily="18" charset="0"/>
                <a:cs typeface="Times New Roman" panose="02020603050405020304" pitchFamily="18" charset="0"/>
              </a:rPr>
              <a:t>        v</a:t>
            </a:r>
            <a:r>
              <a:rPr lang="en-US" altLang="zh-CN" sz="2400" baseline="-30000" dirty="0">
                <a:solidFill>
                  <a:srgbClr val="000000"/>
                </a:solidFill>
                <a:latin typeface="Times New Roman" panose="02020603050405020304" pitchFamily="18" charset="0"/>
                <a:cs typeface="Times New Roman" panose="02020603050405020304" pitchFamily="18" charset="0"/>
              </a:rPr>
              <a:t>i1</a:t>
            </a:r>
            <a:r>
              <a:rPr lang="zh-CN" altLang="en-US" sz="24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和</a:t>
            </a:r>
            <a:r>
              <a:rPr lang="en-US" altLang="zh-CN" sz="2400" i="1" dirty="0">
                <a:solidFill>
                  <a:srgbClr val="000000"/>
                </a:solidFill>
                <a:latin typeface="Book Antiqua" panose="02040602050305030304" pitchFamily="18" charset="0"/>
                <a:cs typeface="Times New Roman" panose="02020603050405020304" pitchFamily="18" charset="0"/>
              </a:rPr>
              <a:t>v</a:t>
            </a:r>
            <a:r>
              <a:rPr lang="en-US" altLang="zh-CN" sz="2400" baseline="-30000" dirty="0">
                <a:solidFill>
                  <a:srgbClr val="000000"/>
                </a:solidFill>
                <a:latin typeface="Times New Roman" panose="02020603050405020304" pitchFamily="18" charset="0"/>
                <a:cs typeface="Times New Roman" panose="02020603050405020304" pitchFamily="18" charset="0"/>
              </a:rPr>
              <a:t>i2</a:t>
            </a:r>
            <a:r>
              <a:rPr lang="zh-CN" altLang="en-US" sz="24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大小相等，相位相反。</a:t>
            </a:r>
            <a:r>
              <a:rPr lang="en-US" altLang="zh-CN" sz="2400" i="1" dirty="0">
                <a:solidFill>
                  <a:srgbClr val="000000"/>
                </a:solidFill>
                <a:latin typeface="Times New Roman" panose="02020603050405020304" pitchFamily="18" charset="0"/>
                <a:cs typeface="Times New Roman" panose="02020603050405020304" pitchFamily="18" charset="0"/>
              </a:rPr>
              <a:t>i</a:t>
            </a:r>
            <a:r>
              <a:rPr lang="en-US" altLang="zh-CN" sz="2400" baseline="-30000" dirty="0">
                <a:solidFill>
                  <a:srgbClr val="000000"/>
                </a:solidFill>
                <a:latin typeface="Times New Roman" panose="02020603050405020304" pitchFamily="18" charset="0"/>
                <a:cs typeface="Times New Roman" panose="02020603050405020304" pitchFamily="18" charset="0"/>
              </a:rPr>
              <a:t>s1</a:t>
            </a:r>
            <a:r>
              <a:rPr lang="zh-CN" altLang="en-US" sz="24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的增加量等于</a:t>
            </a:r>
            <a:r>
              <a:rPr lang="en-US" altLang="zh-CN" sz="2400" i="1" dirty="0">
                <a:solidFill>
                  <a:srgbClr val="000000"/>
                </a:solidFill>
                <a:latin typeface="Times New Roman" panose="02020603050405020304" pitchFamily="18" charset="0"/>
                <a:cs typeface="Times New Roman" panose="02020603050405020304" pitchFamily="18" charset="0"/>
              </a:rPr>
              <a:t>i</a:t>
            </a:r>
            <a:r>
              <a:rPr lang="en-US" altLang="zh-CN" sz="2400" baseline="-30000" dirty="0">
                <a:solidFill>
                  <a:srgbClr val="000000"/>
                </a:solidFill>
                <a:latin typeface="Times New Roman" panose="02020603050405020304" pitchFamily="18" charset="0"/>
                <a:cs typeface="Times New Roman" panose="02020603050405020304" pitchFamily="18" charset="0"/>
              </a:rPr>
              <a:t>s2</a:t>
            </a:r>
            <a:r>
              <a:rPr lang="zh-CN" altLang="en-US" sz="24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的减小量，</a:t>
            </a:r>
            <a:r>
              <a:rPr lang="en-US" altLang="zh-CN" sz="2400" i="1" dirty="0" err="1">
                <a:solidFill>
                  <a:srgbClr val="000000"/>
                </a:solidFill>
                <a:latin typeface="Times New Roman" panose="02020603050405020304" pitchFamily="18" charset="0"/>
                <a:cs typeface="Times New Roman" panose="02020603050405020304" pitchFamily="18" charset="0"/>
              </a:rPr>
              <a:t>r</a:t>
            </a:r>
            <a:r>
              <a:rPr lang="en-US" altLang="zh-CN" sz="2400" baseline="-30000" dirty="0" err="1">
                <a:solidFill>
                  <a:srgbClr val="000000"/>
                </a:solidFill>
                <a:latin typeface="Times New Roman" panose="02020603050405020304" pitchFamily="18" charset="0"/>
                <a:cs typeface="Times New Roman" panose="02020603050405020304" pitchFamily="18" charset="0"/>
              </a:rPr>
              <a:t>o</a:t>
            </a:r>
            <a:r>
              <a:rPr lang="zh-CN" altLang="en-US" sz="24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中无交流电流流过，</a:t>
            </a:r>
            <a:r>
              <a:rPr lang="en-US" altLang="zh-CN" sz="2400" i="1" dirty="0" err="1">
                <a:solidFill>
                  <a:srgbClr val="000000"/>
                </a:solidFill>
                <a:latin typeface="Book Antiqua" panose="02040602050305030304" pitchFamily="18" charset="0"/>
                <a:ea typeface="宋体" panose="02010600030101010101" pitchFamily="2" charset="-122"/>
                <a:cs typeface="Times New Roman" panose="02020603050405020304" pitchFamily="18" charset="0"/>
              </a:rPr>
              <a:t>v</a:t>
            </a:r>
            <a:r>
              <a:rPr lang="en-US" altLang="zh-CN" sz="2400" baseline="-30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baseline="-30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0</a:t>
            </a:r>
            <a:r>
              <a:rPr lang="zh-CN" altLang="en-US" sz="24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，意味着源极相当于对地短路。 </a:t>
            </a:r>
          </a:p>
        </p:txBody>
      </p:sp>
      <p:sp>
        <p:nvSpPr>
          <p:cNvPr id="1171463" name="Rectangle 7"/>
          <p:cNvSpPr>
            <a:spLocks noChangeArrowheads="1"/>
          </p:cNvSpPr>
          <p:nvPr/>
        </p:nvSpPr>
        <p:spPr bwMode="auto">
          <a:xfrm>
            <a:off x="358775" y="5319713"/>
            <a:ext cx="7921625"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30000"/>
              </a:lnSpc>
              <a:spcBef>
                <a:spcPct val="0"/>
              </a:spcBef>
              <a:buFont typeface="Wingdings" panose="05000000000000000000" pitchFamily="2" charset="2"/>
              <a:buNone/>
            </a:pPr>
            <a:r>
              <a:rPr lang="en-US" altLang="zh-CN" sz="2400" i="1" dirty="0">
                <a:solidFill>
                  <a:srgbClr val="000000"/>
                </a:solidFill>
                <a:latin typeface="Book Antiqua" panose="02040602050305030304" pitchFamily="18" charset="0"/>
                <a:cs typeface="Times New Roman" panose="02020603050405020304" pitchFamily="18" charset="0"/>
              </a:rPr>
              <a:t>        </a:t>
            </a:r>
            <a:r>
              <a:rPr lang="zh-CN" altLang="en-US" sz="24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表明在差模信号作用下，源极公共支路相当于</a:t>
            </a:r>
            <a:r>
              <a:rPr lang="zh-CN" altLang="en-US" sz="2400" dirty="0">
                <a:solidFill>
                  <a:srgbClr val="0000CC"/>
                </a:solidFill>
                <a:latin typeface="楷体" panose="02010609060101010101" pitchFamily="49" charset="-122"/>
                <a:ea typeface="楷体" panose="02010609060101010101" pitchFamily="49" charset="-122"/>
                <a:cs typeface="Times New Roman" panose="02020603050405020304" pitchFamily="18" charset="0"/>
              </a:rPr>
              <a:t>短路</a:t>
            </a:r>
            <a:r>
              <a:rPr lang="zh-CN" altLang="en-US" sz="24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 </a:t>
            </a:r>
          </a:p>
        </p:txBody>
      </p:sp>
      <p:sp>
        <p:nvSpPr>
          <p:cNvPr id="40968" name="Rectangle 8"/>
          <p:cNvSpPr>
            <a:spLocks noChangeArrowheads="1"/>
          </p:cNvSpPr>
          <p:nvPr/>
        </p:nvSpPr>
        <p:spPr bwMode="auto">
          <a:xfrm>
            <a:off x="4788024" y="4329113"/>
            <a:ext cx="273660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Font typeface="Wingdings" panose="05000000000000000000" pitchFamily="2" charset="2"/>
              <a:buNone/>
            </a:pPr>
            <a:r>
              <a:rPr lang="zh-CN" altLang="en-US" sz="2000" dirty="0" smtClean="0">
                <a:solidFill>
                  <a:srgbClr val="0000CC"/>
                </a:solidFill>
                <a:latin typeface="黑体" panose="02010609060101010101" pitchFamily="49" charset="-122"/>
                <a:ea typeface="黑体" panose="02010609060101010101" pitchFamily="49" charset="-122"/>
                <a:cs typeface="Times New Roman" panose="02020603050405020304" pitchFamily="18" charset="0"/>
              </a:rPr>
              <a:t>差</a:t>
            </a:r>
            <a:r>
              <a:rPr lang="zh-CN" altLang="en-US" sz="20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模信号作用情况</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171462">
                                            <p:txEl>
                                              <p:pRg st="0" end="0"/>
                                            </p:txEl>
                                          </p:spTgt>
                                        </p:tgtEl>
                                        <p:attrNameLst>
                                          <p:attrName>style.visibility</p:attrName>
                                        </p:attrNameLst>
                                      </p:cBhvr>
                                      <p:to>
                                        <p:strVal val="visible"/>
                                      </p:to>
                                    </p:set>
                                    <p:animEffect transition="in" filter="strips(downRight)">
                                      <p:cBhvr>
                                        <p:cTn id="7" dur="500"/>
                                        <p:tgtEl>
                                          <p:spTgt spid="11714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171463">
                                            <p:txEl>
                                              <p:pRg st="0" end="0"/>
                                            </p:txEl>
                                          </p:spTgt>
                                        </p:tgtEl>
                                        <p:attrNameLst>
                                          <p:attrName>style.visibility</p:attrName>
                                        </p:attrNameLst>
                                      </p:cBhvr>
                                      <p:to>
                                        <p:strVal val="visible"/>
                                      </p:to>
                                    </p:set>
                                    <p:animEffect transition="in" filter="strips(downRight)">
                                      <p:cBhvr>
                                        <p:cTn id="12" dur="500"/>
                                        <p:tgtEl>
                                          <p:spTgt spid="11714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909644624"/>
              </p:ext>
            </p:extLst>
          </p:nvPr>
        </p:nvGraphicFramePr>
        <p:xfrm>
          <a:off x="467544" y="3311884"/>
          <a:ext cx="4567039" cy="2781412"/>
        </p:xfrm>
        <a:graphic>
          <a:graphicData uri="http://schemas.openxmlformats.org/presentationml/2006/ole">
            <mc:AlternateContent xmlns:mc="http://schemas.openxmlformats.org/markup-compatibility/2006">
              <mc:Choice xmlns:v="urn:schemas-microsoft-com:vml" Requires="v">
                <p:oleObj spid="_x0000_s366172" name="Picture" r:id="rId3" imgW="2537244" imgH="1545229" progId="Word.Picture.8">
                  <p:embed/>
                </p:oleObj>
              </mc:Choice>
              <mc:Fallback>
                <p:oleObj name="Picture" r:id="rId3" imgW="2537244" imgH="1545229" progId="Word.Picture.8">
                  <p:embed/>
                  <p:pic>
                    <p:nvPicPr>
                      <p:cNvPr id="0" name="Object 3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3311884"/>
                        <a:ext cx="4567039" cy="2781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86"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
        <p:nvSpPr>
          <p:cNvPr id="41987" name="Rectangle 3">
            <a:hlinkClick r:id="rId5" action="ppaction://hlinksldjump"/>
          </p:cNvPr>
          <p:cNvSpPr>
            <a:spLocks noChangeArrowheads="1"/>
          </p:cNvSpPr>
          <p:nvPr/>
        </p:nvSpPr>
        <p:spPr bwMode="auto">
          <a:xfrm>
            <a:off x="457200" y="722313"/>
            <a:ext cx="26749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600">
                <a:solidFill>
                  <a:srgbClr val="CC0000"/>
                </a:solidFill>
                <a:latin typeface="Times New Roman" panose="02020603050405020304" pitchFamily="18" charset="0"/>
              </a:rPr>
              <a:t>动态小信号分析</a:t>
            </a:r>
          </a:p>
        </p:txBody>
      </p:sp>
      <p:sp>
        <p:nvSpPr>
          <p:cNvPr id="41988" name="Rectangle 4">
            <a:hlinkClick r:id="rId5" action="ppaction://hlinksldjump"/>
          </p:cNvPr>
          <p:cNvSpPr>
            <a:spLocks noChangeArrowheads="1"/>
          </p:cNvSpPr>
          <p:nvPr/>
        </p:nvSpPr>
        <p:spPr bwMode="auto">
          <a:xfrm>
            <a:off x="457200" y="1211263"/>
            <a:ext cx="307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a:latin typeface="Times New Roman" panose="02020603050405020304" pitchFamily="18" charset="0"/>
              </a:rPr>
              <a:t>仅输入差模信号时</a:t>
            </a:r>
          </a:p>
        </p:txBody>
      </p:sp>
      <p:graphicFrame>
        <p:nvGraphicFramePr>
          <p:cNvPr id="41989" name="Object 5"/>
          <p:cNvGraphicFramePr>
            <a:graphicFrameLocks noChangeAspect="1"/>
          </p:cNvGraphicFramePr>
          <p:nvPr/>
        </p:nvGraphicFramePr>
        <p:xfrm>
          <a:off x="3419475" y="800100"/>
          <a:ext cx="5473700" cy="3381375"/>
        </p:xfrm>
        <a:graphic>
          <a:graphicData uri="http://schemas.openxmlformats.org/presentationml/2006/ole">
            <mc:AlternateContent xmlns:mc="http://schemas.openxmlformats.org/markup-compatibility/2006">
              <mc:Choice xmlns:v="urn:schemas-microsoft-com:vml" Requires="v">
                <p:oleObj spid="_x0000_s366173" name="图片" r:id="rId6" imgW="3041033" imgH="1875499" progId="Word.Picture.8">
                  <p:embed/>
                </p:oleObj>
              </mc:Choice>
              <mc:Fallback>
                <p:oleObj name="图片" r:id="rId6" imgW="3041033" imgH="1875499" progId="Word.Picture.8">
                  <p:embed/>
                  <p:pic>
                    <p:nvPicPr>
                      <p:cNvPr id="0" name="Picture 2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475" y="800100"/>
                        <a:ext cx="5473700" cy="338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0" name="Rectangle 7"/>
          <p:cNvSpPr>
            <a:spLocks noChangeArrowheads="1"/>
          </p:cNvSpPr>
          <p:nvPr/>
        </p:nvSpPr>
        <p:spPr bwMode="auto">
          <a:xfrm>
            <a:off x="457200" y="3068638"/>
            <a:ext cx="2135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Font typeface="Wingdings" panose="05000000000000000000" pitchFamily="2" charset="2"/>
              <a:buNone/>
            </a:pPr>
            <a:r>
              <a:rPr lang="zh-CN" altLang="en-US" sz="2000">
                <a:solidFill>
                  <a:srgbClr val="0000CC"/>
                </a:solidFill>
                <a:latin typeface="黑体" panose="02010609060101010101" pitchFamily="49" charset="-122"/>
                <a:ea typeface="黑体" panose="02010609060101010101" pitchFamily="49" charset="-122"/>
                <a:cs typeface="Times New Roman" panose="02020603050405020304" pitchFamily="18" charset="0"/>
              </a:rPr>
              <a:t>等效的交流通路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
        <p:nvSpPr>
          <p:cNvPr id="43011" name="Rectangle 3">
            <a:hlinkClick r:id="rId3" action="ppaction://hlinksldjump"/>
          </p:cNvPr>
          <p:cNvSpPr>
            <a:spLocks noChangeArrowheads="1"/>
          </p:cNvSpPr>
          <p:nvPr/>
        </p:nvSpPr>
        <p:spPr bwMode="auto">
          <a:xfrm>
            <a:off x="457200" y="722313"/>
            <a:ext cx="26749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600">
                <a:solidFill>
                  <a:srgbClr val="CC0000"/>
                </a:solidFill>
                <a:latin typeface="Times New Roman" panose="02020603050405020304" pitchFamily="18" charset="0"/>
              </a:rPr>
              <a:t>动态小信号分析</a:t>
            </a:r>
          </a:p>
        </p:txBody>
      </p:sp>
      <p:sp>
        <p:nvSpPr>
          <p:cNvPr id="43012" name="Rectangle 4">
            <a:hlinkClick r:id="rId3" action="ppaction://hlinksldjump"/>
          </p:cNvPr>
          <p:cNvSpPr>
            <a:spLocks noChangeArrowheads="1"/>
          </p:cNvSpPr>
          <p:nvPr/>
        </p:nvSpPr>
        <p:spPr bwMode="auto">
          <a:xfrm>
            <a:off x="457200" y="1211263"/>
            <a:ext cx="307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a:latin typeface="Times New Roman" panose="02020603050405020304" pitchFamily="18" charset="0"/>
              </a:rPr>
              <a:t>仅输入差模信号时</a:t>
            </a:r>
          </a:p>
        </p:txBody>
      </p:sp>
      <p:sp>
        <p:nvSpPr>
          <p:cNvPr id="43013" name="Rectangle 7"/>
          <p:cNvSpPr>
            <a:spLocks noChangeArrowheads="1"/>
          </p:cNvSpPr>
          <p:nvPr/>
        </p:nvSpPr>
        <p:spPr bwMode="auto">
          <a:xfrm>
            <a:off x="457200" y="3068638"/>
            <a:ext cx="2135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Font typeface="Wingdings" panose="05000000000000000000" pitchFamily="2" charset="2"/>
              <a:buNone/>
            </a:pPr>
            <a:r>
              <a:rPr lang="zh-CN" altLang="en-US" sz="2000">
                <a:solidFill>
                  <a:srgbClr val="0000CC"/>
                </a:solidFill>
                <a:latin typeface="黑体" panose="02010609060101010101" pitchFamily="49" charset="-122"/>
                <a:ea typeface="黑体" panose="02010609060101010101" pitchFamily="49" charset="-122"/>
                <a:cs typeface="Times New Roman" panose="02020603050405020304" pitchFamily="18" charset="0"/>
              </a:rPr>
              <a:t>等效的交流通路</a:t>
            </a:r>
          </a:p>
        </p:txBody>
      </p:sp>
      <p:sp>
        <p:nvSpPr>
          <p:cNvPr id="10" name="Rectangle 9"/>
          <p:cNvSpPr>
            <a:spLocks noChangeArrowheads="1"/>
          </p:cNvSpPr>
          <p:nvPr/>
        </p:nvSpPr>
        <p:spPr bwMode="auto">
          <a:xfrm>
            <a:off x="3897226" y="836712"/>
            <a:ext cx="473727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单</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边就是标准的共源电路，但输入信号是</a:t>
            </a:r>
            <a:r>
              <a:rPr lang="en-US" altLang="zh-CN" sz="2200" i="1" dirty="0" smtClean="0">
                <a:latin typeface="Book Antiqua" panose="02040602050305030304" pitchFamily="18" charset="0"/>
                <a:ea typeface="楷体" panose="02010609060101010101" pitchFamily="49" charset="-122"/>
                <a:cs typeface="Times New Roman" panose="02020603050405020304" pitchFamily="18" charset="0"/>
              </a:rPr>
              <a:t>v</a:t>
            </a:r>
            <a:r>
              <a:rPr lang="en-US" altLang="zh-CN" sz="2200" baseline="-25000" dirty="0" smtClean="0">
                <a:latin typeface="Times New Roman" panose="02020603050405020304" pitchFamily="18" charset="0"/>
                <a:ea typeface="楷体" panose="02010609060101010101" pitchFamily="49" charset="-122"/>
                <a:cs typeface="Times New Roman" panose="02020603050405020304" pitchFamily="18" charset="0"/>
              </a:rPr>
              <a:t>id</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Rectangle 9"/>
          <p:cNvSpPr>
            <a:spLocks noChangeArrowheads="1"/>
          </p:cNvSpPr>
          <p:nvPr/>
        </p:nvSpPr>
        <p:spPr bwMode="auto">
          <a:xfrm>
            <a:off x="4572000" y="3646512"/>
            <a:ext cx="134461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zh-CN" sz="2200" dirty="0">
                <a:latin typeface="楷体" panose="02010609060101010101" pitchFamily="49" charset="-122"/>
                <a:ea typeface="楷体" panose="02010609060101010101" pitchFamily="49" charset="-122"/>
              </a:rPr>
              <a:t>若</a:t>
            </a:r>
            <a:r>
              <a:rPr lang="en-US" altLang="zh-CN" sz="2200" i="1" dirty="0">
                <a:latin typeface="Times New Roman" panose="02020603050405020304" pitchFamily="18" charset="0"/>
                <a:sym typeface="Symbol" panose="05050102010706020507" pitchFamily="18" charset="2"/>
              </a:rPr>
              <a:t></a:t>
            </a:r>
            <a:r>
              <a:rPr lang="en-US" altLang="zh-CN" sz="2200" i="1" dirty="0">
                <a:latin typeface="Times New Roman" panose="02020603050405020304" pitchFamily="18" charset="0"/>
              </a:rPr>
              <a:t> </a:t>
            </a:r>
            <a:r>
              <a:rPr lang="en-US" altLang="zh-CN" sz="2200" dirty="0">
                <a:latin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rPr>
              <a:t> 0</a:t>
            </a:r>
            <a:r>
              <a:rPr lang="zh-CN" altLang="zh-CN" sz="2200" dirty="0">
                <a:latin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921676997"/>
              </p:ext>
            </p:extLst>
          </p:nvPr>
        </p:nvGraphicFramePr>
        <p:xfrm>
          <a:off x="5823144" y="3513063"/>
          <a:ext cx="2446337" cy="708025"/>
        </p:xfrm>
        <a:graphic>
          <a:graphicData uri="http://schemas.openxmlformats.org/presentationml/2006/ole">
            <mc:AlternateContent xmlns:mc="http://schemas.openxmlformats.org/markup-compatibility/2006">
              <mc:Choice xmlns:v="urn:schemas-microsoft-com:vml" Requires="v">
                <p:oleObj spid="_x0000_s569536" name="Equation" r:id="rId4" imgW="1358310" imgH="393529" progId="">
                  <p:embed/>
                </p:oleObj>
              </mc:Choice>
              <mc:Fallback>
                <p:oleObj name="Equation" r:id="rId4" imgW="1358310" imgH="393529" progId="">
                  <p:embed/>
                  <p:pic>
                    <p:nvPicPr>
                      <p:cNvPr id="0" name="Picture 5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3144" y="3513063"/>
                        <a:ext cx="2446337"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20" name="Rectangle 5"/>
          <p:cNvSpPr>
            <a:spLocks noChangeArrowheads="1"/>
          </p:cNvSpPr>
          <p:nvPr/>
        </p:nvSpPr>
        <p:spPr bwMode="auto">
          <a:xfrm>
            <a:off x="457200" y="1625600"/>
            <a:ext cx="3070225"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a:solidFill>
                  <a:srgbClr val="0000CC"/>
                </a:solidFill>
                <a:latin typeface="宋体" panose="02010600030101010101" pitchFamily="2" charset="-122"/>
                <a:ea typeface="宋体" panose="02010600030101010101" pitchFamily="2" charset="-122"/>
              </a:rPr>
              <a:t>① </a:t>
            </a:r>
            <a:r>
              <a:rPr kumimoji="1" lang="zh-CN" altLang="en-US" sz="2400">
                <a:solidFill>
                  <a:srgbClr val="0000CC"/>
                </a:solidFill>
                <a:latin typeface="宋体" panose="02010600030101010101" pitchFamily="2" charset="-122"/>
                <a:ea typeface="宋体" panose="02010600030101010101" pitchFamily="2" charset="-122"/>
              </a:rPr>
              <a:t>单端输出时的差模电压增益</a:t>
            </a:r>
          </a:p>
        </p:txBody>
      </p:sp>
      <p:sp>
        <p:nvSpPr>
          <p:cNvPr id="17" name="Rectangle 9"/>
          <p:cNvSpPr>
            <a:spLocks noChangeArrowheads="1"/>
          </p:cNvSpPr>
          <p:nvPr/>
        </p:nvSpPr>
        <p:spPr bwMode="auto">
          <a:xfrm>
            <a:off x="5535031" y="5445224"/>
            <a:ext cx="3178175" cy="53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200" dirty="0" smtClean="0">
                <a:solidFill>
                  <a:srgbClr val="CC0000"/>
                </a:solidFill>
                <a:latin typeface="楷体" panose="02010609060101010101" pitchFamily="49" charset="-122"/>
                <a:ea typeface="楷体" panose="02010609060101010101" pitchFamily="49" charset="-122"/>
                <a:cs typeface="Times New Roman" panose="02020603050405020304" pitchFamily="18" charset="0"/>
              </a:rPr>
              <a:t>只是</a:t>
            </a:r>
            <a:r>
              <a:rPr kumimoji="1" lang="zh-CN" altLang="en-US" sz="2200" dirty="0">
                <a:solidFill>
                  <a:srgbClr val="CC0000"/>
                </a:solidFill>
                <a:latin typeface="楷体" panose="02010609060101010101" pitchFamily="49" charset="-122"/>
                <a:ea typeface="楷体" panose="02010609060101010101" pitchFamily="49" charset="-122"/>
                <a:cs typeface="Times New Roman" panose="02020603050405020304" pitchFamily="18" charset="0"/>
              </a:rPr>
              <a:t>相位</a:t>
            </a:r>
            <a:r>
              <a:rPr kumimoji="1" lang="zh-CN" altLang="en-US" sz="2200" dirty="0" smtClean="0">
                <a:solidFill>
                  <a:srgbClr val="CC0000"/>
                </a:solidFill>
                <a:latin typeface="楷体" panose="02010609060101010101" pitchFamily="49" charset="-122"/>
                <a:ea typeface="楷体" panose="02010609060101010101" pitchFamily="49" charset="-122"/>
                <a:cs typeface="Times New Roman" panose="02020603050405020304" pitchFamily="18" charset="0"/>
              </a:rPr>
              <a:t>相反</a:t>
            </a:r>
            <a:r>
              <a:rPr kumimoji="1" lang="en-US" altLang="zh-CN" sz="2200" dirty="0" smtClean="0">
                <a:solidFill>
                  <a:srgbClr val="CC0000"/>
                </a:solidFill>
                <a:latin typeface="楷体" panose="02010609060101010101" pitchFamily="49" charset="-122"/>
                <a:ea typeface="楷体" panose="02010609060101010101" pitchFamily="49" charset="-122"/>
                <a:cs typeface="Times New Roman" panose="02020603050405020304" pitchFamily="18" charset="0"/>
              </a:rPr>
              <a:t>(</a:t>
            </a:r>
            <a:r>
              <a:rPr kumimoji="1" lang="zh-CN" altLang="en-US" sz="2200" dirty="0" smtClean="0">
                <a:solidFill>
                  <a:srgbClr val="CC0000"/>
                </a:solidFill>
                <a:latin typeface="楷体" panose="02010609060101010101" pitchFamily="49" charset="-122"/>
                <a:ea typeface="楷体" panose="02010609060101010101" pitchFamily="49" charset="-122"/>
                <a:cs typeface="Times New Roman" panose="02020603050405020304" pitchFamily="18" charset="0"/>
              </a:rPr>
              <a:t>电路对称</a:t>
            </a:r>
            <a:r>
              <a:rPr kumimoji="1" lang="en-US" altLang="zh-CN" sz="2200" dirty="0" smtClean="0">
                <a:solidFill>
                  <a:srgbClr val="CC0000"/>
                </a:solidFill>
                <a:latin typeface="楷体" panose="02010609060101010101" pitchFamily="49" charset="-122"/>
                <a:ea typeface="楷体" panose="02010609060101010101" pitchFamily="49" charset="-122"/>
                <a:cs typeface="Times New Roman" panose="02020603050405020304" pitchFamily="18" charset="0"/>
              </a:rPr>
              <a:t>)</a:t>
            </a:r>
            <a:r>
              <a:rPr kumimoji="1" lang="zh-CN" altLang="en-US" sz="2200" dirty="0" smtClean="0">
                <a:solidFill>
                  <a:srgbClr val="CC0000"/>
                </a:solidFill>
                <a:latin typeface="楷体" panose="02010609060101010101" pitchFamily="49" charset="-122"/>
                <a:ea typeface="楷体" panose="02010609060101010101" pitchFamily="49" charset="-122"/>
                <a:cs typeface="Times New Roman" panose="02020603050405020304" pitchFamily="18" charset="0"/>
              </a:rPr>
              <a:t> </a:t>
            </a:r>
            <a:endParaRPr kumimoji="1" lang="zh-CN" altLang="en-US" sz="2200" dirty="0">
              <a:solidFill>
                <a:srgbClr val="CC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16" name="Rectangle 9"/>
          <p:cNvSpPr>
            <a:spLocks noChangeArrowheads="1"/>
          </p:cNvSpPr>
          <p:nvPr/>
        </p:nvSpPr>
        <p:spPr bwMode="auto">
          <a:xfrm>
            <a:off x="3924090" y="1732049"/>
            <a:ext cx="4797635"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单端</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输出差模电压增益（</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sz="22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200" dirty="0">
                <a:latin typeface="Times New Roman" panose="02020603050405020304" pitchFamily="18" charset="0"/>
                <a:ea typeface="楷体" panose="02010609060101010101" pitchFamily="49" charset="-122"/>
                <a:cs typeface="Times New Roman" panose="02020603050405020304" pitchFamily="18" charset="0"/>
              </a:rPr>
              <a:t>漏极</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输出</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dirty="0" smtClean="0">
                <a:latin typeface="Times New Roman" panose="02020603050405020304" pitchFamily="18" charset="0"/>
                <a:ea typeface="方正书宋_GBK"/>
              </a:rPr>
              <a:t>R</a:t>
            </a:r>
            <a:r>
              <a:rPr lang="en-US" altLang="zh-CN" sz="2200" baseline="-25000" dirty="0" smtClean="0">
                <a:latin typeface="Times New Roman" panose="02020603050405020304" pitchFamily="18" charset="0"/>
                <a:ea typeface="方正书宋_GBK"/>
              </a:rPr>
              <a:t>d1</a:t>
            </a:r>
            <a:r>
              <a:rPr lang="en-US" altLang="zh-CN" sz="2200" dirty="0" smtClean="0">
                <a:latin typeface="Times New Roman" panose="02020603050405020304" pitchFamily="18" charset="0"/>
                <a:ea typeface="华文行楷" panose="02010800040101010101" pitchFamily="2" charset="-122"/>
              </a:rPr>
              <a:t>=</a:t>
            </a:r>
            <a:r>
              <a:rPr lang="en-US" altLang="zh-CN" sz="2200" i="1" dirty="0" smtClean="0">
                <a:latin typeface="Times New Roman" panose="02020603050405020304" pitchFamily="18" charset="0"/>
                <a:ea typeface="方正书宋_GBK"/>
              </a:rPr>
              <a:t>R</a:t>
            </a:r>
            <a:r>
              <a:rPr lang="en-US" altLang="zh-CN" sz="2200" baseline="-25000" dirty="0" smtClean="0">
                <a:latin typeface="Times New Roman" panose="02020603050405020304" pitchFamily="18" charset="0"/>
                <a:ea typeface="方正书宋_GBK"/>
              </a:rPr>
              <a:t>d2</a:t>
            </a:r>
            <a:r>
              <a:rPr lang="en-US" altLang="zh-CN" sz="2200" dirty="0" smtClean="0">
                <a:latin typeface="Times New Roman" panose="02020603050405020304" pitchFamily="18" charset="0"/>
                <a:ea typeface="华文行楷" panose="02010800040101010101" pitchFamily="2" charset="-122"/>
              </a:rPr>
              <a:t>=</a:t>
            </a:r>
            <a:r>
              <a:rPr lang="en-US" altLang="zh-CN" sz="2200" i="1" dirty="0" smtClean="0">
                <a:latin typeface="Times New Roman" panose="02020603050405020304" pitchFamily="18" charset="0"/>
                <a:ea typeface="方正书宋_GBK"/>
              </a:rPr>
              <a:t>R</a:t>
            </a:r>
            <a:r>
              <a:rPr lang="en-US" altLang="zh-CN" sz="2200" baseline="-25000" dirty="0" smtClean="0">
                <a:latin typeface="Times New Roman" panose="02020603050405020304" pitchFamily="18" charset="0"/>
                <a:ea typeface="方正书宋_GBK"/>
              </a:rPr>
              <a:t>d</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144051189"/>
              </p:ext>
            </p:extLst>
          </p:nvPr>
        </p:nvGraphicFramePr>
        <p:xfrm>
          <a:off x="4040188" y="2610200"/>
          <a:ext cx="4546600" cy="889000"/>
        </p:xfrm>
        <a:graphic>
          <a:graphicData uri="http://schemas.openxmlformats.org/presentationml/2006/ole">
            <mc:AlternateContent xmlns:mc="http://schemas.openxmlformats.org/markup-compatibility/2006">
              <mc:Choice xmlns:v="urn:schemas-microsoft-com:vml" Requires="v">
                <p:oleObj spid="_x0000_s569537" name="Equation" r:id="rId6" imgW="2273040" imgH="444240" progId="Equation.DSMT4">
                  <p:embed/>
                </p:oleObj>
              </mc:Choice>
              <mc:Fallback>
                <p:oleObj name="Equation" r:id="rId6" imgW="2273040" imgH="444240" progId="Equation.DSMT4">
                  <p:embed/>
                  <p:pic>
                    <p:nvPicPr>
                      <p:cNvPr id="0" name="Picture 574"/>
                      <p:cNvPicPr>
                        <a:picLocks noChangeAspect="1" noChangeArrowheads="1"/>
                      </p:cNvPicPr>
                      <p:nvPr/>
                    </p:nvPicPr>
                    <p:blipFill>
                      <a:blip r:embed="rId7"/>
                      <a:srcRect/>
                      <a:stretch>
                        <a:fillRect/>
                      </a:stretch>
                    </p:blipFill>
                    <p:spPr bwMode="auto">
                      <a:xfrm>
                        <a:off x="4040188" y="2610200"/>
                        <a:ext cx="45466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9"/>
          <p:cNvSpPr>
            <a:spLocks noChangeArrowheads="1"/>
          </p:cNvSpPr>
          <p:nvPr/>
        </p:nvSpPr>
        <p:spPr bwMode="auto">
          <a:xfrm>
            <a:off x="4247964" y="4187879"/>
            <a:ext cx="4797635"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若由</a:t>
            </a:r>
            <a:r>
              <a:rPr lang="en-US" altLang="zh-CN" sz="2200" dirty="0" smtClean="0">
                <a:latin typeface="Times New Roman" panose="02020603050405020304" pitchFamily="18" charset="0"/>
                <a:ea typeface="楷体" panose="02010609060101010101" pitchFamily="49" charset="-122"/>
                <a:cs typeface="Times New Roman" panose="02020603050405020304" pitchFamily="18" charset="0"/>
              </a:rPr>
              <a:t>T</a:t>
            </a:r>
            <a:r>
              <a:rPr lang="en-US" altLang="zh-CN" sz="2200"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zh-CN" sz="2200" dirty="0" smtClean="0">
                <a:latin typeface="Times New Roman" panose="02020603050405020304" pitchFamily="18" charset="0"/>
                <a:ea typeface="楷体" panose="02010609060101010101" pitchFamily="49" charset="-122"/>
                <a:cs typeface="Times New Roman" panose="02020603050405020304" pitchFamily="18" charset="0"/>
              </a:rPr>
              <a:t>漏极输出</a:t>
            </a:r>
            <a:r>
              <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rPr>
              <a:t>，则</a:t>
            </a:r>
            <a:endParaRPr kumimoji="1" lang="en-US" altLang="zh-CN" sz="2200" dirty="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3555052022"/>
              </p:ext>
            </p:extLst>
          </p:nvPr>
        </p:nvGraphicFramePr>
        <p:xfrm>
          <a:off x="5457825" y="4601482"/>
          <a:ext cx="2540000" cy="889000"/>
        </p:xfrm>
        <a:graphic>
          <a:graphicData uri="http://schemas.openxmlformats.org/presentationml/2006/ole">
            <mc:AlternateContent xmlns:mc="http://schemas.openxmlformats.org/markup-compatibility/2006">
              <mc:Choice xmlns:v="urn:schemas-microsoft-com:vml" Requires="v">
                <p:oleObj spid="_x0000_s569538" name="Equation" r:id="rId8" imgW="1269720" imgH="444240" progId="Equation.DSMT4">
                  <p:embed/>
                </p:oleObj>
              </mc:Choice>
              <mc:Fallback>
                <p:oleObj name="Equation" r:id="rId8" imgW="1269720" imgH="444240" progId="Equation.DSMT4">
                  <p:embed/>
                  <p:pic>
                    <p:nvPicPr>
                      <p:cNvPr id="0" name="Picture 575"/>
                      <p:cNvPicPr>
                        <a:picLocks noChangeAspect="1" noChangeArrowheads="1"/>
                      </p:cNvPicPr>
                      <p:nvPr/>
                    </p:nvPicPr>
                    <p:blipFill>
                      <a:blip r:embed="rId9"/>
                      <a:srcRect/>
                      <a:stretch>
                        <a:fillRect/>
                      </a:stretch>
                    </p:blipFill>
                    <p:spPr bwMode="auto">
                      <a:xfrm>
                        <a:off x="5457825" y="4601482"/>
                        <a:ext cx="25400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479894293"/>
              </p:ext>
            </p:extLst>
          </p:nvPr>
        </p:nvGraphicFramePr>
        <p:xfrm>
          <a:off x="467544" y="3311884"/>
          <a:ext cx="4567039" cy="2781412"/>
        </p:xfrm>
        <a:graphic>
          <a:graphicData uri="http://schemas.openxmlformats.org/presentationml/2006/ole">
            <mc:AlternateContent xmlns:mc="http://schemas.openxmlformats.org/markup-compatibility/2006">
              <mc:Choice xmlns:v="urn:schemas-microsoft-com:vml" Requires="v">
                <p:oleObj spid="_x0000_s569539" name="Picture" r:id="rId10" imgW="2537244" imgH="1545229" progId="Word.Picture.8">
                  <p:embed/>
                </p:oleObj>
              </mc:Choice>
              <mc:Fallback>
                <p:oleObj name="Picture" r:id="rId10" imgW="2537244" imgH="1545229" progId="Word.Picture.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7544" y="3311884"/>
                        <a:ext cx="4567039" cy="2781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strips(downRigh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trips(downRight)">
                                      <p:cBhvr>
                                        <p:cTn id="22" dur="500"/>
                                        <p:tgtEl>
                                          <p:spTgt spid="13"/>
                                        </p:tgtEl>
                                      </p:cBhvr>
                                    </p:animEffect>
                                  </p:childTnLst>
                                </p:cTn>
                              </p:par>
                            </p:childTnLst>
                          </p:cTn>
                        </p:par>
                        <p:par>
                          <p:cTn id="23" fill="hold">
                            <p:stCondLst>
                              <p:cond delay="500"/>
                            </p:stCondLst>
                            <p:childTnLst>
                              <p:par>
                                <p:cTn id="24" presetID="18" presetClass="entr" presetSubtype="6"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strips(downRigh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strips(downRight)">
                                      <p:cBhvr>
                                        <p:cTn id="31" dur="500"/>
                                        <p:tgtEl>
                                          <p:spTgt spid="19"/>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1000"/>
                            </p:stCondLst>
                            <p:childTnLst>
                              <p:par>
                                <p:cTn id="37" presetID="18" presetClass="entr" presetSubtype="6"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strips(downRight)">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7" grpId="0"/>
      <p:bldP spid="16"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对象 14"/>
          <p:cNvGraphicFramePr>
            <a:graphicFrameLocks noChangeAspect="1"/>
          </p:cNvGraphicFramePr>
          <p:nvPr>
            <p:extLst>
              <p:ext uri="{D42A27DB-BD31-4B8C-83A1-F6EECF244321}">
                <p14:modId xmlns:p14="http://schemas.microsoft.com/office/powerpoint/2010/main" val="2377146958"/>
              </p:ext>
            </p:extLst>
          </p:nvPr>
        </p:nvGraphicFramePr>
        <p:xfrm>
          <a:off x="357188" y="3046040"/>
          <a:ext cx="4935537" cy="2832100"/>
        </p:xfrm>
        <a:graphic>
          <a:graphicData uri="http://schemas.openxmlformats.org/presentationml/2006/ole">
            <mc:AlternateContent xmlns:mc="http://schemas.openxmlformats.org/markup-compatibility/2006">
              <mc:Choice xmlns:v="urn:schemas-microsoft-com:vml" Requires="v">
                <p:oleObj spid="_x0000_s368558" name="Picture" r:id="rId3" imgW="2741971" imgH="1573338" progId="Word.Picture.8">
                  <p:embed/>
                </p:oleObj>
              </mc:Choice>
              <mc:Fallback>
                <p:oleObj name="Picture" r:id="rId3" imgW="2741971" imgH="1573338" progId="Word.Picture.8">
                  <p:embed/>
                  <p:pic>
                    <p:nvPicPr>
                      <p:cNvPr id="0" name="Picture 4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3046040"/>
                        <a:ext cx="4935537" cy="283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5"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
        <p:nvSpPr>
          <p:cNvPr id="44036" name="Rectangle 3">
            <a:hlinkClick r:id="rId5" action="ppaction://hlinksldjump"/>
          </p:cNvPr>
          <p:cNvSpPr>
            <a:spLocks noChangeArrowheads="1"/>
          </p:cNvSpPr>
          <p:nvPr/>
        </p:nvSpPr>
        <p:spPr bwMode="auto">
          <a:xfrm>
            <a:off x="457200" y="722313"/>
            <a:ext cx="26749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600">
                <a:solidFill>
                  <a:srgbClr val="CC0000"/>
                </a:solidFill>
                <a:latin typeface="Times New Roman" panose="02020603050405020304" pitchFamily="18" charset="0"/>
              </a:rPr>
              <a:t>动态小信号分析</a:t>
            </a:r>
          </a:p>
        </p:txBody>
      </p:sp>
      <p:sp>
        <p:nvSpPr>
          <p:cNvPr id="44037" name="Rectangle 4">
            <a:hlinkClick r:id="rId5" action="ppaction://hlinksldjump"/>
          </p:cNvPr>
          <p:cNvSpPr>
            <a:spLocks noChangeArrowheads="1"/>
          </p:cNvSpPr>
          <p:nvPr/>
        </p:nvSpPr>
        <p:spPr bwMode="auto">
          <a:xfrm>
            <a:off x="457200" y="1211263"/>
            <a:ext cx="307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a:latin typeface="Times New Roman" panose="02020603050405020304" pitchFamily="18" charset="0"/>
              </a:rPr>
              <a:t>仅输入差模信号时</a:t>
            </a:r>
          </a:p>
        </p:txBody>
      </p:sp>
      <p:sp>
        <p:nvSpPr>
          <p:cNvPr id="44038" name="Rectangle 7"/>
          <p:cNvSpPr>
            <a:spLocks noChangeArrowheads="1"/>
          </p:cNvSpPr>
          <p:nvPr/>
        </p:nvSpPr>
        <p:spPr bwMode="auto">
          <a:xfrm>
            <a:off x="457200" y="2780928"/>
            <a:ext cx="2135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Font typeface="Wingdings" panose="05000000000000000000" pitchFamily="2" charset="2"/>
              <a:buNone/>
            </a:pPr>
            <a:r>
              <a:rPr lang="zh-CN" altLang="en-US" sz="2000">
                <a:solidFill>
                  <a:srgbClr val="0000CC"/>
                </a:solidFill>
                <a:latin typeface="黑体" panose="02010609060101010101" pitchFamily="49" charset="-122"/>
                <a:ea typeface="黑体" panose="02010609060101010101" pitchFamily="49" charset="-122"/>
                <a:cs typeface="Times New Roman" panose="02020603050405020304" pitchFamily="18" charset="0"/>
              </a:rPr>
              <a:t>等效的交流通路</a:t>
            </a:r>
          </a:p>
        </p:txBody>
      </p:sp>
      <p:graphicFrame>
        <p:nvGraphicFramePr>
          <p:cNvPr id="10" name="对象 9"/>
          <p:cNvGraphicFramePr>
            <a:graphicFrameLocks noChangeAspect="1"/>
          </p:cNvGraphicFramePr>
          <p:nvPr>
            <p:extLst>
              <p:ext uri="{D42A27DB-BD31-4B8C-83A1-F6EECF244321}">
                <p14:modId xmlns:p14="http://schemas.microsoft.com/office/powerpoint/2010/main" val="948014812"/>
              </p:ext>
            </p:extLst>
          </p:nvPr>
        </p:nvGraphicFramePr>
        <p:xfrm>
          <a:off x="4378957" y="1406470"/>
          <a:ext cx="3154363" cy="776288"/>
        </p:xfrm>
        <a:graphic>
          <a:graphicData uri="http://schemas.openxmlformats.org/presentationml/2006/ole">
            <mc:AlternateContent xmlns:mc="http://schemas.openxmlformats.org/markup-compatibility/2006">
              <mc:Choice xmlns:v="urn:schemas-microsoft-com:vml" Requires="v">
                <p:oleObj spid="_x0000_s368559" name="Equation" r:id="rId6" imgW="1752600" imgH="431800" progId="">
                  <p:embed/>
                </p:oleObj>
              </mc:Choice>
              <mc:Fallback>
                <p:oleObj name="Equation" r:id="rId6" imgW="1752600" imgH="431800" progId="">
                  <p:embed/>
                  <p:pic>
                    <p:nvPicPr>
                      <p:cNvPr id="0" name="Picture 4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8957" y="1406470"/>
                        <a:ext cx="3154363"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9"/>
          <p:cNvSpPr>
            <a:spLocks noChangeArrowheads="1"/>
          </p:cNvSpPr>
          <p:nvPr/>
        </p:nvSpPr>
        <p:spPr bwMode="auto">
          <a:xfrm>
            <a:off x="4312282" y="2422049"/>
            <a:ext cx="106150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zh-CN" sz="2200" dirty="0">
                <a:latin typeface="楷体" panose="02010609060101010101" pitchFamily="49" charset="-122"/>
                <a:ea typeface="楷体" panose="02010609060101010101" pitchFamily="49" charset="-122"/>
              </a:rPr>
              <a:t>若</a:t>
            </a:r>
            <a:r>
              <a:rPr lang="en-US" altLang="zh-CN" sz="2200" i="1" dirty="0">
                <a:latin typeface="Times New Roman" panose="02020603050405020304" pitchFamily="18" charset="0"/>
                <a:sym typeface="Symbol" panose="05050102010706020507" pitchFamily="18" charset="2"/>
              </a:rPr>
              <a:t></a:t>
            </a:r>
            <a:r>
              <a:rPr lang="en-US" altLang="zh-CN" sz="2200" i="1" dirty="0">
                <a:latin typeface="Times New Roman" panose="02020603050405020304" pitchFamily="18" charset="0"/>
              </a:rPr>
              <a:t> </a:t>
            </a:r>
            <a:r>
              <a:rPr lang="en-US" altLang="zh-CN" sz="2200" dirty="0">
                <a:latin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rPr>
              <a:t> </a:t>
            </a:r>
            <a:r>
              <a:rPr lang="en-US" altLang="zh-CN" sz="2200" dirty="0" smtClean="0">
                <a:latin typeface="Times New Roman" panose="02020603050405020304" pitchFamily="18" charset="0"/>
              </a:rPr>
              <a:t>0</a:t>
            </a:r>
            <a:endParaRPr kumimoji="1" lang="en-US" altLang="zh-CN" sz="2200" dirty="0">
              <a:latin typeface="Times New Roman" panose="02020603050405020304" pitchFamily="18" charset="0"/>
              <a:cs typeface="Times New Roman" panose="02020603050405020304"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3201117177"/>
              </p:ext>
            </p:extLst>
          </p:nvPr>
        </p:nvGraphicFramePr>
        <p:xfrm>
          <a:off x="4752020" y="2917203"/>
          <a:ext cx="2903537" cy="708025"/>
        </p:xfrm>
        <a:graphic>
          <a:graphicData uri="http://schemas.openxmlformats.org/presentationml/2006/ole">
            <mc:AlternateContent xmlns:mc="http://schemas.openxmlformats.org/markup-compatibility/2006">
              <mc:Choice xmlns:v="urn:schemas-microsoft-com:vml" Requires="v">
                <p:oleObj spid="_x0000_s368560" name="Equation" r:id="rId8" imgW="1612900" imgH="393700" progId="">
                  <p:embed/>
                </p:oleObj>
              </mc:Choice>
              <mc:Fallback>
                <p:oleObj name="Equation" r:id="rId8" imgW="1612900" imgH="393700" progId="">
                  <p:embed/>
                  <p:pic>
                    <p:nvPicPr>
                      <p:cNvPr id="0" name="Picture 46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52020" y="2917203"/>
                        <a:ext cx="2903537"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4" name="Rectangle 5"/>
          <p:cNvSpPr>
            <a:spLocks noChangeArrowheads="1"/>
          </p:cNvSpPr>
          <p:nvPr/>
        </p:nvSpPr>
        <p:spPr bwMode="auto">
          <a:xfrm>
            <a:off x="457200" y="1625600"/>
            <a:ext cx="3070225"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a:solidFill>
                  <a:srgbClr val="0000CC"/>
                </a:solidFill>
                <a:latin typeface="宋体" panose="02010600030101010101" pitchFamily="2" charset="-122"/>
                <a:ea typeface="宋体" panose="02010600030101010101" pitchFamily="2" charset="-122"/>
              </a:rPr>
              <a:t>① </a:t>
            </a:r>
            <a:r>
              <a:rPr kumimoji="1" lang="zh-CN" altLang="en-US" sz="2400">
                <a:solidFill>
                  <a:srgbClr val="0000CC"/>
                </a:solidFill>
                <a:latin typeface="宋体" panose="02010600030101010101" pitchFamily="2" charset="-122"/>
                <a:ea typeface="宋体" panose="02010600030101010101" pitchFamily="2" charset="-122"/>
              </a:rPr>
              <a:t>单端输出时的差模电压增益</a:t>
            </a:r>
          </a:p>
        </p:txBody>
      </p:sp>
      <p:sp>
        <p:nvSpPr>
          <p:cNvPr id="4404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44046" name="Rectangle 13"/>
          <p:cNvSpPr>
            <a:spLocks noChangeArrowheads="1"/>
          </p:cNvSpPr>
          <p:nvPr/>
        </p:nvSpPr>
        <p:spPr bwMode="auto">
          <a:xfrm>
            <a:off x="4101457" y="965655"/>
            <a:ext cx="10509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带</a:t>
            </a:r>
            <a:r>
              <a:rPr kumimoji="1" lang="en-US" altLang="zh-CN" sz="2000" i="1" dirty="0">
                <a:latin typeface="Times New Roman" panose="02020603050405020304" pitchFamily="18" charset="0"/>
                <a:ea typeface="楷体" panose="02010609060101010101" pitchFamily="49" charset="-122"/>
                <a:cs typeface="Times New Roman" panose="02020603050405020304" pitchFamily="18" charset="0"/>
              </a:rPr>
              <a:t>R</a:t>
            </a:r>
            <a:r>
              <a:rPr kumimoji="1" lang="en-US" altLang="zh-CN" sz="2000" baseline="-30000" dirty="0">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时 </a:t>
            </a:r>
          </a:p>
        </p:txBody>
      </p:sp>
      <p:sp>
        <p:nvSpPr>
          <p:cNvPr id="4404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Right)">
                                      <p:cBhvr>
                                        <p:cTn id="12" dur="500"/>
                                        <p:tgtEl>
                                          <p:spTgt spid="11"/>
                                        </p:tgtEl>
                                      </p:cBhvr>
                                    </p:animEffect>
                                  </p:childTnLst>
                                </p:cTn>
                              </p:par>
                            </p:childTnLst>
                          </p:cTn>
                        </p:par>
                        <p:par>
                          <p:cTn id="13" fill="hold" nodeType="afterGroup">
                            <p:stCondLst>
                              <p:cond delay="500"/>
                            </p:stCondLst>
                            <p:childTnLst>
                              <p:par>
                                <p:cTn id="14" presetID="18" presetClass="entr" presetSubtype="6"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strips(downRight)">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p:cNvGraphicFramePr>
            <a:graphicFrameLocks noChangeAspect="1"/>
          </p:cNvGraphicFramePr>
          <p:nvPr>
            <p:extLst>
              <p:ext uri="{D42A27DB-BD31-4B8C-83A1-F6EECF244321}">
                <p14:modId xmlns:p14="http://schemas.microsoft.com/office/powerpoint/2010/main" val="1171975322"/>
              </p:ext>
            </p:extLst>
          </p:nvPr>
        </p:nvGraphicFramePr>
        <p:xfrm>
          <a:off x="467544" y="3024174"/>
          <a:ext cx="4567039" cy="2781412"/>
        </p:xfrm>
        <a:graphic>
          <a:graphicData uri="http://schemas.openxmlformats.org/presentationml/2006/ole">
            <mc:AlternateContent xmlns:mc="http://schemas.openxmlformats.org/markup-compatibility/2006">
              <mc:Choice xmlns:v="urn:schemas-microsoft-com:vml" Requires="v">
                <p:oleObj spid="_x0000_s570550" name="Picture" r:id="rId3" imgW="2537244" imgH="1545229" progId="Word.Picture.8">
                  <p:embed/>
                </p:oleObj>
              </mc:Choice>
              <mc:Fallback>
                <p:oleObj name="Picture" r:id="rId3" imgW="2537244" imgH="1545229"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3024174"/>
                        <a:ext cx="4567039" cy="2781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58"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
        <p:nvSpPr>
          <p:cNvPr id="45059" name="Rectangle 3">
            <a:hlinkClick r:id="rId5" action="ppaction://hlinksldjump"/>
          </p:cNvPr>
          <p:cNvSpPr>
            <a:spLocks noChangeArrowheads="1"/>
          </p:cNvSpPr>
          <p:nvPr/>
        </p:nvSpPr>
        <p:spPr bwMode="auto">
          <a:xfrm>
            <a:off x="457200" y="722313"/>
            <a:ext cx="26749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600">
                <a:solidFill>
                  <a:srgbClr val="CC0000"/>
                </a:solidFill>
                <a:latin typeface="Times New Roman" panose="02020603050405020304" pitchFamily="18" charset="0"/>
              </a:rPr>
              <a:t>动态小信号分析</a:t>
            </a:r>
          </a:p>
        </p:txBody>
      </p:sp>
      <p:sp>
        <p:nvSpPr>
          <p:cNvPr id="45060" name="Rectangle 4">
            <a:hlinkClick r:id="rId5" action="ppaction://hlinksldjump"/>
          </p:cNvPr>
          <p:cNvSpPr>
            <a:spLocks noChangeArrowheads="1"/>
          </p:cNvSpPr>
          <p:nvPr/>
        </p:nvSpPr>
        <p:spPr bwMode="auto">
          <a:xfrm>
            <a:off x="457200" y="1211263"/>
            <a:ext cx="307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a:latin typeface="Times New Roman" panose="02020603050405020304" pitchFamily="18" charset="0"/>
              </a:rPr>
              <a:t>仅输入差模信号时</a:t>
            </a:r>
          </a:p>
        </p:txBody>
      </p:sp>
      <p:sp>
        <p:nvSpPr>
          <p:cNvPr id="45061" name="Rectangle 7"/>
          <p:cNvSpPr>
            <a:spLocks noChangeArrowheads="1"/>
          </p:cNvSpPr>
          <p:nvPr/>
        </p:nvSpPr>
        <p:spPr bwMode="auto">
          <a:xfrm>
            <a:off x="457200" y="2780928"/>
            <a:ext cx="2135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Font typeface="Wingdings" panose="05000000000000000000" pitchFamily="2" charset="2"/>
              <a:buNone/>
            </a:pPr>
            <a:r>
              <a:rPr lang="zh-CN" altLang="en-US" sz="2000">
                <a:solidFill>
                  <a:srgbClr val="0000CC"/>
                </a:solidFill>
                <a:latin typeface="黑体" panose="02010609060101010101" pitchFamily="49" charset="-122"/>
                <a:ea typeface="黑体" panose="02010609060101010101" pitchFamily="49" charset="-122"/>
                <a:cs typeface="Times New Roman" panose="02020603050405020304" pitchFamily="18" charset="0"/>
              </a:rPr>
              <a:t>等效的交流通路</a:t>
            </a:r>
          </a:p>
        </p:txBody>
      </p:sp>
      <p:grpSp>
        <p:nvGrpSpPr>
          <p:cNvPr id="20" name="组合 19"/>
          <p:cNvGrpSpPr>
            <a:grpSpLocks/>
          </p:cNvGrpSpPr>
          <p:nvPr/>
        </p:nvGrpSpPr>
        <p:grpSpPr bwMode="auto">
          <a:xfrm>
            <a:off x="4441825" y="3392996"/>
            <a:ext cx="3800475" cy="457200"/>
            <a:chOff x="4441076" y="3537012"/>
            <a:chExt cx="3801760" cy="457200"/>
          </a:xfrm>
        </p:grpSpPr>
        <p:sp>
          <p:nvSpPr>
            <p:cNvPr id="45070" name="Rectangle 9"/>
            <p:cNvSpPr>
              <a:spLocks noChangeArrowheads="1"/>
            </p:cNvSpPr>
            <p:nvPr/>
          </p:nvSpPr>
          <p:spPr bwMode="auto">
            <a:xfrm>
              <a:off x="4441076" y="3563325"/>
              <a:ext cx="134524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zh-CN" sz="2200" dirty="0">
                  <a:latin typeface="楷体" panose="02010609060101010101" pitchFamily="49" charset="-122"/>
                  <a:ea typeface="楷体" panose="02010609060101010101" pitchFamily="49" charset="-122"/>
                </a:rPr>
                <a:t>若</a:t>
              </a:r>
              <a:r>
                <a:rPr lang="en-US" altLang="zh-CN" sz="2200" i="1" dirty="0">
                  <a:latin typeface="Times New Roman" panose="02020603050405020304" pitchFamily="18" charset="0"/>
                  <a:sym typeface="Symbol" panose="05050102010706020507" pitchFamily="18" charset="2"/>
                </a:rPr>
                <a:t></a:t>
              </a:r>
              <a:r>
                <a:rPr lang="en-US" altLang="zh-CN" sz="2200" i="1" dirty="0">
                  <a:latin typeface="Times New Roman" panose="02020603050405020304" pitchFamily="18" charset="0"/>
                </a:rPr>
                <a:t> </a:t>
              </a:r>
              <a:r>
                <a:rPr lang="en-US" altLang="zh-CN" sz="2200" dirty="0">
                  <a:latin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rPr>
                <a:t> 0</a:t>
              </a:r>
              <a:r>
                <a:rPr lang="zh-CN" altLang="zh-CN" sz="2200" dirty="0">
                  <a:latin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p:txBody>
        </p:sp>
        <p:graphicFrame>
          <p:nvGraphicFramePr>
            <p:cNvPr id="45071" name="对象 11"/>
            <p:cNvGraphicFramePr>
              <a:graphicFrameLocks noChangeAspect="1"/>
            </p:cNvGraphicFramePr>
            <p:nvPr/>
          </p:nvGraphicFramePr>
          <p:xfrm>
            <a:off x="5881236" y="3537012"/>
            <a:ext cx="2361600" cy="457200"/>
          </p:xfrm>
          <a:graphic>
            <a:graphicData uri="http://schemas.openxmlformats.org/presentationml/2006/ole">
              <mc:AlternateContent xmlns:mc="http://schemas.openxmlformats.org/markup-compatibility/2006">
                <mc:Choice xmlns:v="urn:schemas-microsoft-com:vml" Requires="v">
                  <p:oleObj spid="_x0000_s570551" name="Equation" r:id="rId6" imgW="1181100" imgH="228600" progId="">
                    <p:embed/>
                  </p:oleObj>
                </mc:Choice>
                <mc:Fallback>
                  <p:oleObj name="Equation" r:id="rId6" imgW="1181100" imgH="228600" progId="">
                    <p:embed/>
                    <p:pic>
                      <p:nvPicPr>
                        <p:cNvPr id="0" name="Picture 5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1236" y="3537012"/>
                          <a:ext cx="2361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5064" name="Rectangle 7"/>
          <p:cNvSpPr>
            <a:spLocks noChangeArrowheads="1"/>
          </p:cNvSpPr>
          <p:nvPr/>
        </p:nvSpPr>
        <p:spPr bwMode="auto">
          <a:xfrm>
            <a:off x="457200" y="1620838"/>
            <a:ext cx="3070225" cy="105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dirty="0">
                <a:solidFill>
                  <a:srgbClr val="0000CC"/>
                </a:solidFill>
                <a:latin typeface="宋体" panose="02010600030101010101" pitchFamily="2" charset="-122"/>
                <a:ea typeface="宋体" panose="02010600030101010101" pitchFamily="2" charset="-122"/>
              </a:rPr>
              <a:t>② </a:t>
            </a:r>
            <a:r>
              <a:rPr kumimoji="1" lang="zh-CN" altLang="en-US" sz="2400" dirty="0">
                <a:solidFill>
                  <a:srgbClr val="0000CC"/>
                </a:solidFill>
                <a:latin typeface="宋体" panose="02010600030101010101" pitchFamily="2" charset="-122"/>
                <a:ea typeface="宋体" panose="02010600030101010101" pitchFamily="2" charset="-122"/>
              </a:rPr>
              <a:t>双端输出时的差模电压增益 </a:t>
            </a:r>
          </a:p>
        </p:txBody>
      </p:sp>
      <p:sp>
        <p:nvSpPr>
          <p:cNvPr id="15" name="Rectangle 9"/>
          <p:cNvSpPr>
            <a:spLocks noChangeArrowheads="1"/>
          </p:cNvSpPr>
          <p:nvPr/>
        </p:nvSpPr>
        <p:spPr bwMode="auto">
          <a:xfrm>
            <a:off x="4115404" y="882312"/>
            <a:ext cx="353334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200" dirty="0" smtClean="0">
                <a:latin typeface="楷体" panose="02010609060101010101" pitchFamily="49" charset="-122"/>
                <a:ea typeface="楷体" panose="02010609060101010101" pitchFamily="49" charset="-122"/>
                <a:cs typeface="Times New Roman" panose="02020603050405020304" pitchFamily="18" charset="0"/>
              </a:rPr>
              <a:t>因 </a:t>
            </a:r>
            <a:r>
              <a:rPr kumimoji="1" lang="en-US" altLang="zh-CN" sz="2200" i="1" dirty="0" smtClean="0">
                <a:latin typeface="Book Antiqua" panose="02040602050305030304" pitchFamily="18" charset="0"/>
                <a:cs typeface="Times New Roman" panose="02020603050405020304" pitchFamily="18" charset="0"/>
              </a:rPr>
              <a:t>v</a:t>
            </a:r>
            <a:r>
              <a:rPr kumimoji="1" lang="en-US" altLang="zh-CN" sz="2200" baseline="-30000" dirty="0" smtClean="0">
                <a:latin typeface="Times New Roman" panose="02020603050405020304" pitchFamily="18" charset="0"/>
                <a:cs typeface="Times New Roman" panose="02020603050405020304" pitchFamily="18" charset="0"/>
              </a:rPr>
              <a:t>i1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latin typeface="宋体" panose="02010600030101010101" pitchFamily="2" charset="-122"/>
                <a:cs typeface="Times New Roman" panose="02020603050405020304" pitchFamily="18" charset="0"/>
              </a:rPr>
              <a:t>-</a:t>
            </a:r>
            <a:r>
              <a:rPr kumimoji="1" lang="en-US" altLang="zh-CN" sz="2200" i="1" dirty="0" smtClean="0">
                <a:latin typeface="Book Antiqua" panose="02040602050305030304" pitchFamily="18" charset="0"/>
                <a:cs typeface="Times New Roman" panose="02020603050405020304" pitchFamily="18" charset="0"/>
              </a:rPr>
              <a:t>v</a:t>
            </a:r>
            <a:r>
              <a:rPr kumimoji="1" lang="en-US" altLang="zh-CN" sz="2200" baseline="-30000" dirty="0" smtClean="0">
                <a:latin typeface="Times New Roman" panose="02020603050405020304" pitchFamily="18" charset="0"/>
                <a:cs typeface="Times New Roman" panose="02020603050405020304" pitchFamily="18" charset="0"/>
              </a:rPr>
              <a:t>i2</a:t>
            </a:r>
            <a:r>
              <a:rPr kumimoji="1" lang="zh-CN" altLang="en-US" sz="2200" dirty="0" smtClean="0">
                <a:latin typeface="楷体" panose="02010609060101010101" pitchFamily="49" charset="-122"/>
                <a:ea typeface="楷体" panose="02010609060101010101" pitchFamily="49" charset="-122"/>
                <a:cs typeface="Times New Roman" panose="02020603050405020304" pitchFamily="18" charset="0"/>
              </a:rPr>
              <a:t>，故 </a:t>
            </a:r>
            <a:r>
              <a:rPr kumimoji="1" lang="en-US" altLang="zh-CN" sz="2200" i="1" dirty="0" smtClean="0">
                <a:latin typeface="Book Antiqua" panose="02040602050305030304" pitchFamily="18" charset="0"/>
                <a:cs typeface="Times New Roman" panose="02020603050405020304" pitchFamily="18" charset="0"/>
              </a:rPr>
              <a:t>v</a:t>
            </a:r>
            <a:r>
              <a:rPr kumimoji="1" lang="en-US" altLang="zh-CN" sz="2200" baseline="-30000" dirty="0" smtClean="0">
                <a:latin typeface="Times New Roman" panose="02020603050405020304" pitchFamily="18" charset="0"/>
                <a:cs typeface="Times New Roman" panose="02020603050405020304" pitchFamily="18" charset="0"/>
              </a:rPr>
              <a:t>o1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latin typeface="宋体" panose="02010600030101010101" pitchFamily="2" charset="-122"/>
                <a:cs typeface="Times New Roman" panose="02020603050405020304" pitchFamily="18" charset="0"/>
              </a:rPr>
              <a:t>-</a:t>
            </a:r>
            <a:r>
              <a:rPr kumimoji="1" lang="en-US" altLang="zh-CN" sz="2200" i="1" dirty="0">
                <a:latin typeface="Book Antiqua" panose="02040602050305030304" pitchFamily="18" charset="0"/>
                <a:cs typeface="Times New Roman" panose="02020603050405020304" pitchFamily="18" charset="0"/>
              </a:rPr>
              <a:t>v</a:t>
            </a:r>
            <a:r>
              <a:rPr kumimoji="1" lang="en-US" altLang="zh-CN" sz="2200" baseline="-30000" dirty="0">
                <a:latin typeface="Times New Roman" panose="02020603050405020304" pitchFamily="18" charset="0"/>
                <a:cs typeface="Times New Roman" panose="02020603050405020304" pitchFamily="18" charset="0"/>
              </a:rPr>
              <a:t>o2</a:t>
            </a:r>
            <a:r>
              <a:rPr kumimoji="1" lang="en-US" altLang="zh-CN" sz="2200" dirty="0">
                <a:latin typeface="Times New Roman" panose="02020603050405020304" pitchFamily="18" charset="0"/>
                <a:cs typeface="Times New Roman" panose="02020603050405020304" pitchFamily="18" charset="0"/>
              </a:rPr>
              <a:t> </a:t>
            </a:r>
          </a:p>
        </p:txBody>
      </p:sp>
      <p:graphicFrame>
        <p:nvGraphicFramePr>
          <p:cNvPr id="16" name="对象 15"/>
          <p:cNvGraphicFramePr>
            <a:graphicFrameLocks noChangeAspect="1"/>
          </p:cNvGraphicFramePr>
          <p:nvPr>
            <p:extLst>
              <p:ext uri="{D42A27DB-BD31-4B8C-83A1-F6EECF244321}">
                <p14:modId xmlns:p14="http://schemas.microsoft.com/office/powerpoint/2010/main" val="1647638451"/>
              </p:ext>
            </p:extLst>
          </p:nvPr>
        </p:nvGraphicFramePr>
        <p:xfrm>
          <a:off x="4441825" y="1459880"/>
          <a:ext cx="3479800" cy="889000"/>
        </p:xfrm>
        <a:graphic>
          <a:graphicData uri="http://schemas.openxmlformats.org/presentationml/2006/ole">
            <mc:AlternateContent xmlns:mc="http://schemas.openxmlformats.org/markup-compatibility/2006">
              <mc:Choice xmlns:v="urn:schemas-microsoft-com:vml" Requires="v">
                <p:oleObj spid="_x0000_s570552" name="Equation" r:id="rId8" imgW="1739880" imgH="444240" progId="">
                  <p:embed/>
                </p:oleObj>
              </mc:Choice>
              <mc:Fallback>
                <p:oleObj name="Equation" r:id="rId8" imgW="1739880" imgH="444240" progId="">
                  <p:embed/>
                  <p:pic>
                    <p:nvPicPr>
                      <p:cNvPr id="0" name="Picture 56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41825" y="1459880"/>
                        <a:ext cx="34798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485405805"/>
              </p:ext>
            </p:extLst>
          </p:nvPr>
        </p:nvGraphicFramePr>
        <p:xfrm>
          <a:off x="4860032" y="2359980"/>
          <a:ext cx="1905000" cy="889000"/>
        </p:xfrm>
        <a:graphic>
          <a:graphicData uri="http://schemas.openxmlformats.org/presentationml/2006/ole">
            <mc:AlternateContent xmlns:mc="http://schemas.openxmlformats.org/markup-compatibility/2006">
              <mc:Choice xmlns:v="urn:schemas-microsoft-com:vml" Requires="v">
                <p:oleObj spid="_x0000_s570553" name="Equation" r:id="rId10" imgW="952200" imgH="444240" progId="">
                  <p:embed/>
                </p:oleObj>
              </mc:Choice>
              <mc:Fallback>
                <p:oleObj name="Equation" r:id="rId10" imgW="952200" imgH="444240" progId="">
                  <p:embed/>
                  <p:pic>
                    <p:nvPicPr>
                      <p:cNvPr id="0" name="Picture 56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60032" y="2359980"/>
                        <a:ext cx="19050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5"/>
          <p:cNvSpPr>
            <a:spLocks noChangeArrowheads="1"/>
          </p:cNvSpPr>
          <p:nvPr/>
        </p:nvSpPr>
        <p:spPr bwMode="auto">
          <a:xfrm>
            <a:off x="4500563" y="4041068"/>
            <a:ext cx="424815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200" dirty="0">
                <a:latin typeface="楷体" panose="02010609060101010101" pitchFamily="49" charset="-122"/>
                <a:ea typeface="楷体" panose="02010609060101010101" pitchFamily="49" charset="-122"/>
              </a:rPr>
              <a:t>与共源放大电路的电压增益相同 </a:t>
            </a:r>
          </a:p>
        </p:txBody>
      </p:sp>
      <p:sp>
        <p:nvSpPr>
          <p:cNvPr id="19" name="Rectangle 31"/>
          <p:cNvSpPr>
            <a:spLocks noChangeArrowheads="1"/>
          </p:cNvSpPr>
          <p:nvPr/>
        </p:nvSpPr>
        <p:spPr bwMode="auto">
          <a:xfrm>
            <a:off x="5220072" y="4698823"/>
            <a:ext cx="3456384" cy="430887"/>
          </a:xfrm>
          <a:prstGeom prst="rect">
            <a:avLst/>
          </a:prstGeom>
          <a:noFill/>
          <a:ln w="12700" cap="sq">
            <a:solidFill>
              <a:srgbClr val="FFC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Clr>
                <a:srgbClr val="CC0000"/>
              </a:buClr>
              <a:buFont typeface="Wingdings" panose="05000000000000000000" pitchFamily="2" charset="2"/>
              <a:buNone/>
            </a:pPr>
            <a:r>
              <a:rPr lang="zh-CN" altLang="en-US" sz="2000" dirty="0" smtClean="0">
                <a:solidFill>
                  <a:srgbClr val="FF0000"/>
                </a:solidFill>
                <a:latin typeface="黑体" panose="02010609060101010101" pitchFamily="49" charset="-122"/>
                <a:ea typeface="黑体" panose="02010609060101010101" pitchFamily="49" charset="-122"/>
              </a:rPr>
              <a:t>增加的元器件贡献在哪里？</a:t>
            </a:r>
            <a:endParaRPr lang="zh-CN" altLang="en-US" sz="2000" i="1" dirty="0">
              <a:solidFill>
                <a:srgbClr val="FF0000"/>
              </a:solidFill>
              <a:latin typeface="黑体" panose="02010609060101010101" pitchFamily="49" charset="-122"/>
              <a:ea typeface="黑体" panose="02010609060101010101" pitchFamily="49" charset="-122"/>
            </a:endParaRPr>
          </a:p>
        </p:txBody>
      </p:sp>
      <p:sp>
        <p:nvSpPr>
          <p:cNvPr id="22" name="Rectangle 9"/>
          <p:cNvSpPr>
            <a:spLocks noChangeArrowheads="1"/>
          </p:cNvSpPr>
          <p:nvPr/>
        </p:nvSpPr>
        <p:spPr bwMode="auto">
          <a:xfrm>
            <a:off x="6985999" y="2573647"/>
            <a:ext cx="19064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smtClean="0">
                <a:latin typeface="Times New Roman" panose="02020603050405020304" pitchFamily="18" charset="0"/>
                <a:ea typeface="方正书宋_GBK"/>
                <a:cs typeface="Times New Roman" panose="02020603050405020304" pitchFamily="18" charset="0"/>
              </a:rPr>
              <a:t>R</a:t>
            </a:r>
            <a:r>
              <a:rPr lang="en-US" altLang="zh-CN" sz="2000" baseline="-25000" dirty="0" smtClean="0">
                <a:latin typeface="Times New Roman" panose="02020603050405020304" pitchFamily="18" charset="0"/>
                <a:ea typeface="方正书宋_GBK"/>
                <a:cs typeface="Times New Roman" panose="02020603050405020304" pitchFamily="18" charset="0"/>
              </a:rPr>
              <a:t>d1</a:t>
            </a:r>
            <a:r>
              <a:rPr lang="en-US" altLang="zh-CN" sz="2000" dirty="0" smtClean="0">
                <a:latin typeface="Times New Roman" panose="02020603050405020304" pitchFamily="18" charset="0"/>
                <a:ea typeface="华文行楷" panose="02010800040101010101" pitchFamily="2" charset="-122"/>
                <a:cs typeface="Times New Roman" panose="02020603050405020304" pitchFamily="18" charset="0"/>
              </a:rPr>
              <a:t>=</a:t>
            </a:r>
            <a:r>
              <a:rPr lang="en-US" altLang="zh-CN" sz="2000" i="1" dirty="0" smtClean="0">
                <a:latin typeface="Times New Roman" panose="02020603050405020304" pitchFamily="18" charset="0"/>
                <a:ea typeface="方正书宋_GBK"/>
                <a:cs typeface="Times New Roman" panose="02020603050405020304" pitchFamily="18" charset="0"/>
              </a:rPr>
              <a:t>R</a:t>
            </a:r>
            <a:r>
              <a:rPr lang="en-US" altLang="zh-CN" sz="2000" baseline="-25000" dirty="0" smtClean="0">
                <a:latin typeface="Times New Roman" panose="02020603050405020304" pitchFamily="18" charset="0"/>
                <a:ea typeface="方正书宋_GBK"/>
                <a:cs typeface="Times New Roman" panose="02020603050405020304" pitchFamily="18" charset="0"/>
              </a:rPr>
              <a:t>d2</a:t>
            </a:r>
            <a:r>
              <a:rPr lang="en-US" altLang="zh-CN" sz="2000" dirty="0" smtClean="0">
                <a:latin typeface="Times New Roman" panose="02020603050405020304" pitchFamily="18" charset="0"/>
                <a:ea typeface="华文行楷" panose="02010800040101010101" pitchFamily="2" charset="-122"/>
                <a:cs typeface="Times New Roman" panose="02020603050405020304" pitchFamily="18" charset="0"/>
              </a:rPr>
              <a:t>=</a:t>
            </a:r>
            <a:r>
              <a:rPr lang="en-US" altLang="zh-CN" sz="2000" i="1" dirty="0" smtClean="0">
                <a:latin typeface="Times New Roman" panose="02020603050405020304" pitchFamily="18" charset="0"/>
                <a:ea typeface="方正书宋_GBK"/>
                <a:cs typeface="Times New Roman" panose="02020603050405020304" pitchFamily="18" charset="0"/>
              </a:rPr>
              <a:t>R</a:t>
            </a:r>
            <a:r>
              <a:rPr lang="en-US" altLang="zh-CN" sz="2000" baseline="-25000" dirty="0" smtClean="0">
                <a:latin typeface="Times New Roman" panose="02020603050405020304" pitchFamily="18" charset="0"/>
                <a:ea typeface="方正书宋_GBK"/>
                <a:cs typeface="Times New Roman" panose="02020603050405020304" pitchFamily="18" charset="0"/>
              </a:rPr>
              <a:t>d</a:t>
            </a:r>
            <a:r>
              <a:rPr lang="zh-CN" altLang="zh-CN" sz="2000" dirty="0" smtClean="0">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064"/>
                                        </p:tgtEl>
                                        <p:attrNameLst>
                                          <p:attrName>style.visibility</p:attrName>
                                        </p:attrNameLst>
                                      </p:cBhvr>
                                      <p:to>
                                        <p:strVal val="visible"/>
                                      </p:to>
                                    </p:set>
                                    <p:animEffect transition="in" filter="wipe(up)">
                                      <p:cBhvr>
                                        <p:cTn id="7" dur="500"/>
                                        <p:tgtEl>
                                          <p:spTgt spid="4506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trips(downRigh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trips(downRigh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strips(downRight)">
                                      <p:cBhvr>
                                        <p:cTn id="22" dur="500"/>
                                        <p:tgtEl>
                                          <p:spTgt spid="17"/>
                                        </p:tgtEl>
                                      </p:cBhvr>
                                    </p:animEffect>
                                  </p:childTnLst>
                                </p:cTn>
                              </p:par>
                            </p:childTnLst>
                          </p:cTn>
                        </p:par>
                        <p:par>
                          <p:cTn id="23" fill="hold">
                            <p:stCondLst>
                              <p:cond delay="500"/>
                            </p:stCondLst>
                            <p:childTnLst>
                              <p:par>
                                <p:cTn id="24" presetID="18" presetClass="entr" presetSubtype="6"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strips(downRight)">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strips(downRight)">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strips(downRight)">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up)">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4" grpId="0"/>
      <p:bldP spid="15" grpId="0"/>
      <p:bldP spid="18" grpId="0"/>
      <p:bldP spid="19" grpId="0" animBg="1"/>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
        <p:nvSpPr>
          <p:cNvPr id="46083" name="Rectangle 3">
            <a:hlinkClick r:id="rId3" action="ppaction://hlinksldjump"/>
          </p:cNvPr>
          <p:cNvSpPr>
            <a:spLocks noChangeArrowheads="1"/>
          </p:cNvSpPr>
          <p:nvPr/>
        </p:nvSpPr>
        <p:spPr bwMode="auto">
          <a:xfrm>
            <a:off x="457200" y="722313"/>
            <a:ext cx="26749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600">
                <a:solidFill>
                  <a:srgbClr val="CC0000"/>
                </a:solidFill>
                <a:latin typeface="Times New Roman" panose="02020603050405020304" pitchFamily="18" charset="0"/>
              </a:rPr>
              <a:t>动态小信号分析</a:t>
            </a:r>
          </a:p>
        </p:txBody>
      </p:sp>
      <p:sp>
        <p:nvSpPr>
          <p:cNvPr id="46084" name="Rectangle 4">
            <a:hlinkClick r:id="rId3" action="ppaction://hlinksldjump"/>
          </p:cNvPr>
          <p:cNvSpPr>
            <a:spLocks noChangeArrowheads="1"/>
          </p:cNvSpPr>
          <p:nvPr/>
        </p:nvSpPr>
        <p:spPr bwMode="auto">
          <a:xfrm>
            <a:off x="457200" y="1211263"/>
            <a:ext cx="307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a:latin typeface="Times New Roman" panose="02020603050405020304" pitchFamily="18" charset="0"/>
              </a:rPr>
              <a:t>仅输入差模信号时</a:t>
            </a:r>
          </a:p>
        </p:txBody>
      </p:sp>
      <p:graphicFrame>
        <p:nvGraphicFramePr>
          <p:cNvPr id="46085" name="Object 5"/>
          <p:cNvGraphicFramePr>
            <a:graphicFrameLocks noChangeAspect="1"/>
          </p:cNvGraphicFramePr>
          <p:nvPr>
            <p:extLst>
              <p:ext uri="{D42A27DB-BD31-4B8C-83A1-F6EECF244321}">
                <p14:modId xmlns:p14="http://schemas.microsoft.com/office/powerpoint/2010/main" val="1041399116"/>
              </p:ext>
            </p:extLst>
          </p:nvPr>
        </p:nvGraphicFramePr>
        <p:xfrm>
          <a:off x="358775" y="3050803"/>
          <a:ext cx="4919663" cy="2827337"/>
        </p:xfrm>
        <a:graphic>
          <a:graphicData uri="http://schemas.openxmlformats.org/presentationml/2006/ole">
            <mc:AlternateContent xmlns:mc="http://schemas.openxmlformats.org/markup-compatibility/2006">
              <mc:Choice xmlns:v="urn:schemas-microsoft-com:vml" Requires="v">
                <p:oleObj spid="_x0000_s370566" name="图片" r:id="rId4" imgW="2733678" imgH="1570762" progId="Word.Picture.8">
                  <p:embed/>
                </p:oleObj>
              </mc:Choice>
              <mc:Fallback>
                <p:oleObj name="图片" r:id="rId4" imgW="2733678" imgH="1570762" progId="Word.Picture.8">
                  <p:embed/>
                  <p:pic>
                    <p:nvPicPr>
                      <p:cNvPr id="0" name="Picture 4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775" y="3050803"/>
                        <a:ext cx="4919663" cy="282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6" name="Rectangle 6"/>
          <p:cNvSpPr>
            <a:spLocks noChangeArrowheads="1"/>
          </p:cNvSpPr>
          <p:nvPr/>
        </p:nvSpPr>
        <p:spPr bwMode="auto">
          <a:xfrm>
            <a:off x="457200" y="2780928"/>
            <a:ext cx="2135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Font typeface="Wingdings" panose="05000000000000000000" pitchFamily="2" charset="2"/>
              <a:buNone/>
            </a:pPr>
            <a:r>
              <a:rPr lang="zh-CN" altLang="en-US" sz="2000">
                <a:solidFill>
                  <a:srgbClr val="0000CC"/>
                </a:solidFill>
                <a:latin typeface="黑体" panose="02010609060101010101" pitchFamily="49" charset="-122"/>
                <a:ea typeface="黑体" panose="02010609060101010101" pitchFamily="49" charset="-122"/>
                <a:cs typeface="Times New Roman" panose="02020603050405020304" pitchFamily="18" charset="0"/>
              </a:rPr>
              <a:t>等效的交流通路</a:t>
            </a:r>
          </a:p>
        </p:txBody>
      </p:sp>
      <p:sp>
        <p:nvSpPr>
          <p:cNvPr id="46087" name="Rectangle 7"/>
          <p:cNvSpPr>
            <a:spLocks noChangeArrowheads="1"/>
          </p:cNvSpPr>
          <p:nvPr/>
        </p:nvSpPr>
        <p:spPr bwMode="auto">
          <a:xfrm>
            <a:off x="457200" y="1620838"/>
            <a:ext cx="3070225" cy="105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a:solidFill>
                  <a:srgbClr val="0000CC"/>
                </a:solidFill>
                <a:latin typeface="宋体" panose="02010600030101010101" pitchFamily="2" charset="-122"/>
                <a:ea typeface="宋体" panose="02010600030101010101" pitchFamily="2" charset="-122"/>
              </a:rPr>
              <a:t>② </a:t>
            </a:r>
            <a:r>
              <a:rPr kumimoji="1" lang="zh-CN" altLang="en-US" sz="2400">
                <a:solidFill>
                  <a:srgbClr val="0000CC"/>
                </a:solidFill>
                <a:latin typeface="宋体" panose="02010600030101010101" pitchFamily="2" charset="-122"/>
                <a:ea typeface="宋体" panose="02010600030101010101" pitchFamily="2" charset="-122"/>
              </a:rPr>
              <a:t>双端输出时的差模电压增益 </a:t>
            </a:r>
          </a:p>
        </p:txBody>
      </p:sp>
      <p:sp>
        <p:nvSpPr>
          <p:cNvPr id="46088" name="Rectangle 13"/>
          <p:cNvSpPr>
            <a:spLocks noChangeArrowheads="1"/>
          </p:cNvSpPr>
          <p:nvPr/>
        </p:nvSpPr>
        <p:spPr bwMode="auto">
          <a:xfrm>
            <a:off x="4207768" y="1122363"/>
            <a:ext cx="10509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带</a:t>
            </a:r>
            <a:r>
              <a:rPr kumimoji="1" lang="en-US" altLang="zh-CN" sz="2000" i="1" dirty="0">
                <a:latin typeface="Times New Roman" panose="02020603050405020304" pitchFamily="18" charset="0"/>
                <a:ea typeface="楷体" panose="02010609060101010101" pitchFamily="49" charset="-122"/>
                <a:cs typeface="Times New Roman" panose="02020603050405020304" pitchFamily="18" charset="0"/>
              </a:rPr>
              <a:t>R</a:t>
            </a:r>
            <a:r>
              <a:rPr kumimoji="1" lang="en-US" altLang="zh-CN" sz="2000" baseline="-30000" dirty="0">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时 </a:t>
            </a:r>
          </a:p>
        </p:txBody>
      </p:sp>
      <p:graphicFrame>
        <p:nvGraphicFramePr>
          <p:cNvPr id="3" name="对象 2"/>
          <p:cNvGraphicFramePr>
            <a:graphicFrameLocks noChangeAspect="1"/>
          </p:cNvGraphicFramePr>
          <p:nvPr>
            <p:extLst>
              <p:ext uri="{D42A27DB-BD31-4B8C-83A1-F6EECF244321}">
                <p14:modId xmlns:p14="http://schemas.microsoft.com/office/powerpoint/2010/main" val="1081671707"/>
              </p:ext>
            </p:extLst>
          </p:nvPr>
        </p:nvGraphicFramePr>
        <p:xfrm>
          <a:off x="4644008" y="1565728"/>
          <a:ext cx="2614612" cy="792163"/>
        </p:xfrm>
        <a:graphic>
          <a:graphicData uri="http://schemas.openxmlformats.org/presentationml/2006/ole">
            <mc:AlternateContent xmlns:mc="http://schemas.openxmlformats.org/markup-compatibility/2006">
              <mc:Choice xmlns:v="urn:schemas-microsoft-com:vml" Requires="v">
                <p:oleObj spid="_x0000_s370567" name="Equation" r:id="rId6" imgW="1282700" imgH="393700" progId="">
                  <p:embed/>
                </p:oleObj>
              </mc:Choice>
              <mc:Fallback>
                <p:oleObj name="Equation" r:id="rId6" imgW="1282700" imgH="393700" progId="">
                  <p:embed/>
                  <p:pic>
                    <p:nvPicPr>
                      <p:cNvPr id="0" name="Picture 4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4008" y="1565728"/>
                        <a:ext cx="2614612"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组合 4"/>
          <p:cNvGrpSpPr>
            <a:grpSpLocks/>
          </p:cNvGrpSpPr>
          <p:nvPr/>
        </p:nvGrpSpPr>
        <p:grpSpPr bwMode="auto">
          <a:xfrm>
            <a:off x="4226936" y="2673350"/>
            <a:ext cx="3530057" cy="1279072"/>
            <a:chOff x="3938899" y="1408112"/>
            <a:chExt cx="3530368" cy="1279072"/>
          </a:xfrm>
        </p:grpSpPr>
        <p:sp>
          <p:nvSpPr>
            <p:cNvPr id="46091" name="Rectangle 9"/>
            <p:cNvSpPr>
              <a:spLocks noChangeArrowheads="1"/>
            </p:cNvSpPr>
            <p:nvPr/>
          </p:nvSpPr>
          <p:spPr bwMode="auto">
            <a:xfrm>
              <a:off x="3938899" y="1408112"/>
              <a:ext cx="106160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zh-CN" sz="2200" dirty="0">
                  <a:latin typeface="楷体" panose="02010609060101010101" pitchFamily="49" charset="-122"/>
                  <a:ea typeface="楷体" panose="02010609060101010101" pitchFamily="49" charset="-122"/>
                </a:rPr>
                <a:t>若</a:t>
              </a:r>
              <a:r>
                <a:rPr lang="en-US" altLang="zh-CN" sz="2200" i="1" dirty="0">
                  <a:latin typeface="Times New Roman" panose="02020603050405020304" pitchFamily="18" charset="0"/>
                  <a:sym typeface="Symbol" panose="05050102010706020507" pitchFamily="18" charset="2"/>
                </a:rPr>
                <a:t></a:t>
              </a:r>
              <a:r>
                <a:rPr lang="en-US" altLang="zh-CN" sz="2200" i="1" dirty="0">
                  <a:latin typeface="Times New Roman" panose="02020603050405020304" pitchFamily="18" charset="0"/>
                </a:rPr>
                <a:t> </a:t>
              </a:r>
              <a:r>
                <a:rPr lang="en-US" altLang="zh-CN" sz="2200" dirty="0">
                  <a:latin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rPr>
                <a:t> </a:t>
              </a:r>
              <a:r>
                <a:rPr lang="en-US" altLang="zh-CN" sz="2200" dirty="0" smtClean="0">
                  <a:latin typeface="Times New Roman" panose="02020603050405020304" pitchFamily="18" charset="0"/>
                </a:rPr>
                <a:t>0</a:t>
              </a:r>
              <a:endParaRPr kumimoji="1" lang="en-US" altLang="zh-CN" sz="2200" dirty="0">
                <a:latin typeface="Times New Roman" panose="02020603050405020304" pitchFamily="18" charset="0"/>
                <a:cs typeface="Times New Roman" panose="02020603050405020304" pitchFamily="18" charset="0"/>
              </a:endParaRPr>
            </a:p>
          </p:txBody>
        </p:sp>
        <p:graphicFrame>
          <p:nvGraphicFramePr>
            <p:cNvPr id="46092" name="对象 14"/>
            <p:cNvGraphicFramePr>
              <a:graphicFrameLocks noChangeAspect="1"/>
            </p:cNvGraphicFramePr>
            <p:nvPr>
              <p:extLst>
                <p:ext uri="{D42A27DB-BD31-4B8C-83A1-F6EECF244321}">
                  <p14:modId xmlns:p14="http://schemas.microsoft.com/office/powerpoint/2010/main" val="3631499198"/>
                </p:ext>
              </p:extLst>
            </p:nvPr>
          </p:nvGraphicFramePr>
          <p:xfrm>
            <a:off x="4472067" y="1899784"/>
            <a:ext cx="2997200" cy="787400"/>
          </p:xfrm>
          <a:graphic>
            <a:graphicData uri="http://schemas.openxmlformats.org/presentationml/2006/ole">
              <mc:AlternateContent xmlns:mc="http://schemas.openxmlformats.org/markup-compatibility/2006">
                <mc:Choice xmlns:v="urn:schemas-microsoft-com:vml" Requires="v">
                  <p:oleObj spid="_x0000_s370568" name="Equation" r:id="rId8" imgW="1497950" imgH="393529" progId="">
                    <p:embed/>
                  </p:oleObj>
                </mc:Choice>
                <mc:Fallback>
                  <p:oleObj name="Equation" r:id="rId8" imgW="1497950" imgH="393529" progId="">
                    <p:embed/>
                    <p:pic>
                      <p:nvPicPr>
                        <p:cNvPr id="0" name="Picture 4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2067" y="1899784"/>
                          <a:ext cx="29972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a:solidFill>
                  <a:srgbClr val="0000CC"/>
                </a:solidFill>
                <a:latin typeface="Times New Roman" panose="02020603050405020304" pitchFamily="18" charset="0"/>
              </a:rPr>
              <a:t>7.1.1  </a:t>
            </a:r>
            <a:r>
              <a:rPr lang="en-US" altLang="zh-CN" sz="3200" dirty="0" smtClean="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电流源</a:t>
            </a:r>
          </a:p>
        </p:txBody>
      </p:sp>
      <p:sp>
        <p:nvSpPr>
          <p:cNvPr id="6147" name="Rectangle 3"/>
          <p:cNvSpPr>
            <a:spLocks noChangeArrowheads="1"/>
          </p:cNvSpPr>
          <p:nvPr/>
        </p:nvSpPr>
        <p:spPr bwMode="auto">
          <a:xfrm>
            <a:off x="503238" y="786854"/>
            <a:ext cx="51482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rgbClr val="CC0000"/>
                </a:solidFill>
                <a:latin typeface="Times New Roman" panose="02020603050405020304" pitchFamily="18" charset="0"/>
              </a:rPr>
              <a:t>1. </a:t>
            </a:r>
            <a:r>
              <a:rPr lang="zh-CN" altLang="en-US" sz="2600" dirty="0" smtClean="0">
                <a:solidFill>
                  <a:srgbClr val="CC0000"/>
                </a:solidFill>
                <a:latin typeface="Times New Roman" panose="02020603050405020304" pitchFamily="18" charset="0"/>
              </a:rPr>
              <a:t>镜像</a:t>
            </a:r>
            <a:r>
              <a:rPr lang="zh-CN" altLang="en-US" sz="2600" dirty="0">
                <a:solidFill>
                  <a:srgbClr val="CC0000"/>
                </a:solidFill>
                <a:latin typeface="Times New Roman" panose="02020603050405020304" pitchFamily="18" charset="0"/>
              </a:rPr>
              <a:t>电流源</a:t>
            </a:r>
          </a:p>
        </p:txBody>
      </p:sp>
      <p:graphicFrame>
        <p:nvGraphicFramePr>
          <p:cNvPr id="1081352" name="Object 8"/>
          <p:cNvGraphicFramePr>
            <a:graphicFrameLocks noChangeAspect="1"/>
          </p:cNvGraphicFramePr>
          <p:nvPr>
            <p:extLst>
              <p:ext uri="{D42A27DB-BD31-4B8C-83A1-F6EECF244321}">
                <p14:modId xmlns:p14="http://schemas.microsoft.com/office/powerpoint/2010/main" val="3032778283"/>
              </p:ext>
            </p:extLst>
          </p:nvPr>
        </p:nvGraphicFramePr>
        <p:xfrm>
          <a:off x="1120775" y="5355679"/>
          <a:ext cx="4289425" cy="809625"/>
        </p:xfrm>
        <a:graphic>
          <a:graphicData uri="http://schemas.openxmlformats.org/presentationml/2006/ole">
            <mc:AlternateContent xmlns:mc="http://schemas.openxmlformats.org/markup-compatibility/2006">
              <mc:Choice xmlns:v="urn:schemas-microsoft-com:vml" Requires="v">
                <p:oleObj spid="_x0000_s337496" name="公式" r:id="rId3" imgW="2108200" imgH="406400" progId="Equation.3">
                  <p:embed/>
                </p:oleObj>
              </mc:Choice>
              <mc:Fallback>
                <p:oleObj name="公式" r:id="rId3" imgW="2108200" imgH="406400" progId="Equation.3">
                  <p:embed/>
                  <p:pic>
                    <p:nvPicPr>
                      <p:cNvPr id="0" name="Picture 2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775" y="5355679"/>
                        <a:ext cx="428942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1353" name="Rectangle 9"/>
          <p:cNvSpPr>
            <a:spLocks noChangeArrowheads="1"/>
          </p:cNvSpPr>
          <p:nvPr/>
        </p:nvSpPr>
        <p:spPr bwMode="auto">
          <a:xfrm>
            <a:off x="762000" y="1307554"/>
            <a:ext cx="30480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en-US" altLang="zh-CN" sz="2200">
                <a:latin typeface="Times New Roman" panose="02020603050405020304" pitchFamily="18" charset="0"/>
              </a:rPr>
              <a:t>T</a:t>
            </a:r>
            <a:r>
              <a:rPr kumimoji="1" lang="en-US" altLang="zh-CN" sz="2200" baseline="-30000">
                <a:latin typeface="Times New Roman" panose="02020603050405020304" pitchFamily="18" charset="0"/>
              </a:rPr>
              <a:t>1</a:t>
            </a:r>
            <a:r>
              <a:rPr kumimoji="1" lang="zh-CN" altLang="en-US" sz="2200">
                <a:latin typeface="Times New Roman" panose="02020603050405020304" pitchFamily="18" charset="0"/>
              </a:rPr>
              <a:t>、</a:t>
            </a:r>
            <a:r>
              <a:rPr kumimoji="1" lang="en-US" altLang="zh-CN" sz="2200">
                <a:latin typeface="Times New Roman" panose="02020603050405020304" pitchFamily="18" charset="0"/>
              </a:rPr>
              <a:t>T</a:t>
            </a:r>
            <a:r>
              <a:rPr kumimoji="1" lang="en-US" altLang="zh-CN" sz="2200" baseline="-30000">
                <a:latin typeface="Times New Roman" panose="02020603050405020304" pitchFamily="18" charset="0"/>
              </a:rPr>
              <a:t>2</a:t>
            </a:r>
            <a:r>
              <a:rPr kumimoji="1" lang="zh-CN" altLang="en-US" sz="2200">
                <a:latin typeface="Times New Roman" panose="02020603050405020304" pitchFamily="18" charset="0"/>
              </a:rPr>
              <a:t>的参数全同 </a:t>
            </a:r>
          </a:p>
        </p:txBody>
      </p:sp>
      <p:sp>
        <p:nvSpPr>
          <p:cNvPr id="1081354" name="Rectangle 10"/>
          <p:cNvSpPr>
            <a:spLocks noChangeArrowheads="1"/>
          </p:cNvSpPr>
          <p:nvPr/>
        </p:nvSpPr>
        <p:spPr bwMode="auto">
          <a:xfrm>
            <a:off x="762000" y="1809204"/>
            <a:ext cx="27813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200">
                <a:latin typeface="楷体_GB2312"/>
                <a:cs typeface="Times New Roman" panose="02020603050405020304" pitchFamily="18" charset="0"/>
              </a:rPr>
              <a:t>只要满足 </a:t>
            </a:r>
            <a:r>
              <a:rPr kumimoji="1" lang="en-US" altLang="zh-CN" sz="2200" i="1">
                <a:latin typeface="Times New Roman" panose="02020603050405020304" pitchFamily="18" charset="0"/>
                <a:ea typeface="华康简宋"/>
                <a:cs typeface="Times New Roman" panose="02020603050405020304" pitchFamily="18" charset="0"/>
              </a:rPr>
              <a:t>V</a:t>
            </a:r>
            <a:r>
              <a:rPr kumimoji="1" lang="en-US" altLang="zh-CN" sz="2200" baseline="-30000">
                <a:latin typeface="Times New Roman" panose="02020603050405020304" pitchFamily="18" charset="0"/>
                <a:ea typeface="华康简宋"/>
                <a:cs typeface="Times New Roman" panose="02020603050405020304" pitchFamily="18" charset="0"/>
              </a:rPr>
              <a:t>GS </a:t>
            </a:r>
            <a:r>
              <a:rPr kumimoji="1" lang="en-US" altLang="zh-CN" sz="2200">
                <a:latin typeface="Times New Roman" panose="02020603050405020304" pitchFamily="18" charset="0"/>
                <a:ea typeface="华康简宋"/>
                <a:cs typeface="Times New Roman" panose="02020603050405020304" pitchFamily="18" charset="0"/>
              </a:rPr>
              <a:t>&gt; </a:t>
            </a:r>
            <a:r>
              <a:rPr kumimoji="1" lang="en-US" altLang="zh-CN" sz="2200" i="1">
                <a:latin typeface="Times New Roman" panose="02020603050405020304" pitchFamily="18" charset="0"/>
                <a:ea typeface="华康简宋"/>
                <a:cs typeface="Times New Roman" panose="02020603050405020304" pitchFamily="18" charset="0"/>
              </a:rPr>
              <a:t>V</a:t>
            </a:r>
            <a:r>
              <a:rPr kumimoji="1" lang="en-US" altLang="zh-CN" sz="2200" baseline="-30000">
                <a:latin typeface="Times New Roman" panose="02020603050405020304" pitchFamily="18" charset="0"/>
                <a:ea typeface="华康简宋"/>
                <a:cs typeface="Times New Roman" panose="02020603050405020304" pitchFamily="18" charset="0"/>
              </a:rPr>
              <a:t>TN</a:t>
            </a:r>
            <a:r>
              <a:rPr kumimoji="1" lang="en-US" altLang="zh-CN" sz="2200">
                <a:latin typeface="Times New Roman" panose="02020603050405020304" pitchFamily="18" charset="0"/>
                <a:cs typeface="Times New Roman" panose="02020603050405020304" pitchFamily="18" charset="0"/>
              </a:rPr>
              <a:t> </a:t>
            </a:r>
          </a:p>
        </p:txBody>
      </p:sp>
      <p:sp>
        <p:nvSpPr>
          <p:cNvPr id="1081355" name="Rectangle 11"/>
          <p:cNvSpPr>
            <a:spLocks noChangeArrowheads="1"/>
          </p:cNvSpPr>
          <p:nvPr/>
        </p:nvSpPr>
        <p:spPr bwMode="auto">
          <a:xfrm>
            <a:off x="762000" y="2350542"/>
            <a:ext cx="288607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200">
                <a:latin typeface="楷体_GB2312"/>
                <a:cs typeface="Times New Roman" panose="02020603050405020304" pitchFamily="18" charset="0"/>
              </a:rPr>
              <a:t>必有 </a:t>
            </a:r>
            <a:r>
              <a:rPr kumimoji="1" lang="en-US" altLang="zh-CN" sz="2200" i="1">
                <a:latin typeface="Times New Roman" panose="02020603050405020304" pitchFamily="18" charset="0"/>
                <a:ea typeface="华康简宋"/>
                <a:cs typeface="Times New Roman" panose="02020603050405020304" pitchFamily="18" charset="0"/>
              </a:rPr>
              <a:t>V</a:t>
            </a:r>
            <a:r>
              <a:rPr kumimoji="1" lang="en-US" altLang="zh-CN" sz="2200" baseline="-30000">
                <a:latin typeface="Times New Roman" panose="02020603050405020304" pitchFamily="18" charset="0"/>
                <a:ea typeface="华康简宋"/>
                <a:cs typeface="Times New Roman" panose="02020603050405020304" pitchFamily="18" charset="0"/>
              </a:rPr>
              <a:t>DS1 </a:t>
            </a:r>
            <a:r>
              <a:rPr kumimoji="1" lang="en-US" altLang="zh-CN" sz="2200">
                <a:latin typeface="Times New Roman" panose="02020603050405020304" pitchFamily="18" charset="0"/>
                <a:ea typeface="华康简宋"/>
                <a:cs typeface="Times New Roman" panose="02020603050405020304" pitchFamily="18" charset="0"/>
              </a:rPr>
              <a:t>&gt; </a:t>
            </a:r>
            <a:r>
              <a:rPr kumimoji="1" lang="en-US" altLang="zh-CN" sz="2200" i="1">
                <a:latin typeface="Times New Roman" panose="02020603050405020304" pitchFamily="18" charset="0"/>
                <a:ea typeface="华康简宋"/>
                <a:cs typeface="Times New Roman" panose="02020603050405020304" pitchFamily="18" charset="0"/>
              </a:rPr>
              <a:t>V</a:t>
            </a:r>
            <a:r>
              <a:rPr kumimoji="1" lang="en-US" altLang="zh-CN" sz="2200" baseline="-30000">
                <a:latin typeface="Times New Roman" panose="02020603050405020304" pitchFamily="18" charset="0"/>
                <a:ea typeface="华康简宋"/>
                <a:cs typeface="Times New Roman" panose="02020603050405020304" pitchFamily="18" charset="0"/>
              </a:rPr>
              <a:t>GS</a:t>
            </a:r>
            <a:r>
              <a:rPr kumimoji="1" lang="en-US" altLang="zh-CN" sz="2200">
                <a:latin typeface="楷体_GB2312"/>
                <a:cs typeface="Times New Roman" panose="02020603050405020304" pitchFamily="18" charset="0"/>
              </a:rPr>
              <a:t>-</a:t>
            </a:r>
            <a:r>
              <a:rPr kumimoji="1" lang="en-US" altLang="zh-CN" sz="2200" i="1">
                <a:latin typeface="Times New Roman" panose="02020603050405020304" pitchFamily="18" charset="0"/>
                <a:ea typeface="华康简宋"/>
                <a:cs typeface="华康简宋"/>
              </a:rPr>
              <a:t>V</a:t>
            </a:r>
            <a:r>
              <a:rPr kumimoji="1" lang="en-US" altLang="zh-CN" sz="2200" baseline="-30000">
                <a:latin typeface="Times New Roman" panose="02020603050405020304" pitchFamily="18" charset="0"/>
                <a:ea typeface="华康简宋"/>
                <a:cs typeface="华康简宋"/>
              </a:rPr>
              <a:t>TN</a:t>
            </a:r>
            <a:r>
              <a:rPr kumimoji="1" lang="en-US" altLang="zh-CN" sz="2200">
                <a:latin typeface="Times New Roman" panose="02020603050405020304" pitchFamily="18" charset="0"/>
                <a:cs typeface="Times New Roman" panose="02020603050405020304" pitchFamily="18" charset="0"/>
              </a:rPr>
              <a:t> </a:t>
            </a:r>
          </a:p>
        </p:txBody>
      </p:sp>
      <p:sp>
        <p:nvSpPr>
          <p:cNvPr id="1081356" name="Rectangle 12"/>
          <p:cNvSpPr>
            <a:spLocks noChangeArrowheads="1"/>
          </p:cNvSpPr>
          <p:nvPr/>
        </p:nvSpPr>
        <p:spPr bwMode="auto">
          <a:xfrm>
            <a:off x="773113" y="2910929"/>
            <a:ext cx="35369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en-US" altLang="zh-CN" sz="2200" dirty="0">
                <a:latin typeface="Times New Roman" panose="02020603050405020304" pitchFamily="18" charset="0"/>
                <a:cs typeface="Times New Roman" panose="02020603050405020304" pitchFamily="18" charset="0"/>
              </a:rPr>
              <a:t>T</a:t>
            </a:r>
            <a:r>
              <a:rPr kumimoji="1" lang="en-US" altLang="zh-CN" sz="2200" baseline="-25000" dirty="0">
                <a:latin typeface="Times New Roman" panose="02020603050405020304" pitchFamily="18" charset="0"/>
                <a:cs typeface="Times New Roman" panose="02020603050405020304" pitchFamily="18" charset="0"/>
              </a:rPr>
              <a:t>1</a:t>
            </a:r>
            <a:r>
              <a:rPr kumimoji="1" lang="zh-CN" altLang="en-US" sz="2200" dirty="0">
                <a:latin typeface="Times New Roman" panose="02020603050405020304" pitchFamily="18" charset="0"/>
                <a:cs typeface="Times New Roman" panose="02020603050405020304" pitchFamily="18" charset="0"/>
              </a:rPr>
              <a:t>一定工作</a:t>
            </a:r>
            <a:r>
              <a:rPr kumimoji="1" lang="zh-CN" altLang="en-US" sz="2200" dirty="0" smtClean="0">
                <a:latin typeface="Times New Roman" panose="02020603050405020304" pitchFamily="18" charset="0"/>
                <a:cs typeface="Times New Roman" panose="02020603050405020304" pitchFamily="18" charset="0"/>
              </a:rPr>
              <a:t>在恒流区</a:t>
            </a:r>
            <a:endParaRPr kumimoji="1" lang="zh-CN" altLang="en-US" sz="2200" dirty="0">
              <a:latin typeface="Times New Roman" panose="02020603050405020304" pitchFamily="18" charset="0"/>
              <a:cs typeface="Times New Roman" panose="02020603050405020304" pitchFamily="18" charset="0"/>
            </a:endParaRPr>
          </a:p>
        </p:txBody>
      </p:sp>
      <p:sp>
        <p:nvSpPr>
          <p:cNvPr id="1081357" name="Rectangle 13"/>
          <p:cNvSpPr>
            <a:spLocks noChangeArrowheads="1"/>
          </p:cNvSpPr>
          <p:nvPr/>
        </p:nvSpPr>
        <p:spPr bwMode="auto">
          <a:xfrm>
            <a:off x="773113" y="3406229"/>
            <a:ext cx="35369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200">
                <a:latin typeface="楷体_GB2312"/>
                <a:cs typeface="Times New Roman" panose="02020603050405020304" pitchFamily="18" charset="0"/>
              </a:rPr>
              <a:t>又因为 </a:t>
            </a:r>
            <a:r>
              <a:rPr kumimoji="1" lang="en-US" altLang="zh-CN" sz="2200" i="1">
                <a:latin typeface="Times New Roman" panose="02020603050405020304" pitchFamily="18" charset="0"/>
                <a:ea typeface="华康简宋"/>
                <a:cs typeface="Times New Roman" panose="02020603050405020304" pitchFamily="18" charset="0"/>
              </a:rPr>
              <a:t>V</a:t>
            </a:r>
            <a:r>
              <a:rPr kumimoji="1" lang="en-US" altLang="zh-CN" sz="2200" baseline="-30000">
                <a:latin typeface="Times New Roman" panose="02020603050405020304" pitchFamily="18" charset="0"/>
                <a:ea typeface="华康简宋"/>
                <a:cs typeface="Times New Roman" panose="02020603050405020304" pitchFamily="18" charset="0"/>
              </a:rPr>
              <a:t>GS2 </a:t>
            </a:r>
            <a:r>
              <a:rPr kumimoji="1" lang="en-US" altLang="zh-CN" sz="2200">
                <a:latin typeface="Times New Roman" panose="02020603050405020304" pitchFamily="18" charset="0"/>
                <a:ea typeface="华康简宋"/>
                <a:cs typeface="Times New Roman" panose="02020603050405020304" pitchFamily="18" charset="0"/>
              </a:rPr>
              <a:t>= </a:t>
            </a:r>
            <a:r>
              <a:rPr kumimoji="1" lang="en-US" altLang="zh-CN" sz="2200" i="1">
                <a:latin typeface="Times New Roman" panose="02020603050405020304" pitchFamily="18" charset="0"/>
                <a:ea typeface="华康简宋"/>
                <a:cs typeface="Times New Roman" panose="02020603050405020304" pitchFamily="18" charset="0"/>
              </a:rPr>
              <a:t>V</a:t>
            </a:r>
            <a:r>
              <a:rPr kumimoji="1" lang="en-US" altLang="zh-CN" sz="2200" baseline="-30000">
                <a:latin typeface="Times New Roman" panose="02020603050405020304" pitchFamily="18" charset="0"/>
                <a:ea typeface="华康简宋"/>
                <a:cs typeface="Times New Roman" panose="02020603050405020304" pitchFamily="18" charset="0"/>
              </a:rPr>
              <a:t>GS1 </a:t>
            </a:r>
            <a:r>
              <a:rPr kumimoji="1" lang="en-US" altLang="zh-CN" sz="2200">
                <a:latin typeface="Times New Roman" panose="02020603050405020304" pitchFamily="18" charset="0"/>
                <a:ea typeface="华康简宋"/>
                <a:cs typeface="Times New Roman" panose="02020603050405020304" pitchFamily="18" charset="0"/>
              </a:rPr>
              <a:t>= </a:t>
            </a:r>
            <a:r>
              <a:rPr kumimoji="1" lang="en-US" altLang="zh-CN" sz="2200" i="1">
                <a:latin typeface="Times New Roman" panose="02020603050405020304" pitchFamily="18" charset="0"/>
                <a:ea typeface="华康简宋"/>
                <a:cs typeface="Times New Roman" panose="02020603050405020304" pitchFamily="18" charset="0"/>
              </a:rPr>
              <a:t>V</a:t>
            </a:r>
            <a:r>
              <a:rPr kumimoji="1" lang="en-US" altLang="zh-CN" sz="2200" baseline="-30000">
                <a:latin typeface="Times New Roman" panose="02020603050405020304" pitchFamily="18" charset="0"/>
                <a:ea typeface="华康简宋"/>
                <a:cs typeface="Times New Roman" panose="02020603050405020304" pitchFamily="18" charset="0"/>
              </a:rPr>
              <a:t>GS</a:t>
            </a:r>
          </a:p>
        </p:txBody>
      </p:sp>
      <p:sp>
        <p:nvSpPr>
          <p:cNvPr id="1081358" name="Rectangle 14"/>
          <p:cNvSpPr>
            <a:spLocks noChangeArrowheads="1"/>
          </p:cNvSpPr>
          <p:nvPr/>
        </p:nvSpPr>
        <p:spPr bwMode="auto">
          <a:xfrm>
            <a:off x="784225" y="3850043"/>
            <a:ext cx="4191000"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kumimoji="1" lang="en-US" altLang="zh-CN" sz="2200" dirty="0">
                <a:latin typeface="Times New Roman" panose="02020603050405020304" pitchFamily="18" charset="0"/>
                <a:cs typeface="Times New Roman" panose="02020603050405020304" pitchFamily="18" charset="0"/>
              </a:rPr>
              <a:t>T</a:t>
            </a:r>
            <a:r>
              <a:rPr kumimoji="1" lang="en-US" altLang="zh-CN" sz="2200" baseline="-25000" dirty="0">
                <a:latin typeface="Times New Roman" panose="02020603050405020304" pitchFamily="18" charset="0"/>
                <a:cs typeface="Times New Roman" panose="02020603050405020304" pitchFamily="18" charset="0"/>
              </a:rPr>
              <a:t>2</a:t>
            </a:r>
            <a:r>
              <a:rPr kumimoji="1" lang="zh-CN" altLang="en-US" sz="2200" dirty="0">
                <a:latin typeface="Times New Roman" panose="02020603050405020304" pitchFamily="18" charset="0"/>
                <a:cs typeface="Times New Roman" panose="02020603050405020304" pitchFamily="18" charset="0"/>
              </a:rPr>
              <a:t>漏极接负载构成回路后，只要满足</a:t>
            </a:r>
            <a:r>
              <a:rPr kumimoji="1" lang="en-US" altLang="zh-CN" sz="2200" i="1" dirty="0">
                <a:latin typeface="Times New Roman" panose="02020603050405020304" pitchFamily="18" charset="0"/>
                <a:ea typeface="华康简宋"/>
                <a:cs typeface="Times New Roman" panose="02020603050405020304" pitchFamily="18" charset="0"/>
              </a:rPr>
              <a:t>V</a:t>
            </a:r>
            <a:r>
              <a:rPr kumimoji="1" lang="en-US" altLang="zh-CN" sz="2200" baseline="-30000" dirty="0">
                <a:latin typeface="Times New Roman" panose="02020603050405020304" pitchFamily="18" charset="0"/>
                <a:ea typeface="华康简宋"/>
                <a:cs typeface="Times New Roman" panose="02020603050405020304" pitchFamily="18" charset="0"/>
              </a:rPr>
              <a:t>DS2 </a:t>
            </a:r>
            <a:r>
              <a:rPr kumimoji="1" lang="en-US" altLang="zh-CN" sz="2200" dirty="0">
                <a:latin typeface="Times New Roman" panose="02020603050405020304" pitchFamily="18" charset="0"/>
                <a:ea typeface="华康简宋"/>
                <a:cs typeface="Times New Roman" panose="02020603050405020304" pitchFamily="18" charset="0"/>
              </a:rPr>
              <a:t>&gt; </a:t>
            </a:r>
            <a:r>
              <a:rPr kumimoji="1" lang="en-US" altLang="zh-CN" sz="2200" i="1" dirty="0">
                <a:latin typeface="Times New Roman" panose="02020603050405020304" pitchFamily="18" charset="0"/>
                <a:ea typeface="华康简宋"/>
                <a:cs typeface="Times New Roman" panose="02020603050405020304" pitchFamily="18" charset="0"/>
              </a:rPr>
              <a:t>V</a:t>
            </a:r>
            <a:r>
              <a:rPr kumimoji="1" lang="en-US" altLang="zh-CN" sz="2200" baseline="-30000" dirty="0">
                <a:latin typeface="Times New Roman" panose="02020603050405020304" pitchFamily="18" charset="0"/>
                <a:ea typeface="华康简宋"/>
                <a:cs typeface="Times New Roman" panose="02020603050405020304" pitchFamily="18" charset="0"/>
              </a:rPr>
              <a:t>GS</a:t>
            </a:r>
            <a:r>
              <a:rPr kumimoji="1" lang="en-US" altLang="zh-CN" sz="2200" dirty="0">
                <a:latin typeface="楷体_GB2312"/>
                <a:cs typeface="Times New Roman" panose="02020603050405020304" pitchFamily="18" charset="0"/>
              </a:rPr>
              <a:t>-</a:t>
            </a:r>
            <a:r>
              <a:rPr kumimoji="1" lang="en-US" altLang="zh-CN" sz="2200" i="1" dirty="0">
                <a:latin typeface="Times New Roman" panose="02020603050405020304" pitchFamily="18" charset="0"/>
                <a:ea typeface="华康简宋"/>
                <a:cs typeface="华康简宋"/>
              </a:rPr>
              <a:t>V</a:t>
            </a:r>
            <a:r>
              <a:rPr kumimoji="1" lang="en-US" altLang="zh-CN" sz="2200" baseline="-30000" dirty="0">
                <a:latin typeface="Times New Roman" panose="02020603050405020304" pitchFamily="18" charset="0"/>
                <a:ea typeface="华康简宋"/>
                <a:cs typeface="华康简宋"/>
              </a:rPr>
              <a:t>TN</a:t>
            </a:r>
            <a:r>
              <a:rPr kumimoji="1" lang="en-US" altLang="zh-CN" sz="2200" dirty="0">
                <a:latin typeface="Times New Roman" panose="02020603050405020304" pitchFamily="18" charset="0"/>
                <a:cs typeface="Times New Roman" panose="02020603050405020304" pitchFamily="18" charset="0"/>
              </a:rPr>
              <a:t> </a:t>
            </a:r>
            <a:r>
              <a:rPr kumimoji="1" lang="zh-CN" altLang="en-US" sz="2200" dirty="0">
                <a:latin typeface="Times New Roman" panose="02020603050405020304" pitchFamily="18" charset="0"/>
                <a:cs typeface="Times New Roman" panose="02020603050405020304" pitchFamily="18" charset="0"/>
              </a:rPr>
              <a:t>，就一定工作</a:t>
            </a:r>
            <a:r>
              <a:rPr kumimoji="1" lang="zh-CN" altLang="en-US" sz="2200" dirty="0" smtClean="0">
                <a:latin typeface="Times New Roman" panose="02020603050405020304" pitchFamily="18" charset="0"/>
                <a:cs typeface="Times New Roman" panose="02020603050405020304" pitchFamily="18" charset="0"/>
              </a:rPr>
              <a:t>在恒流区</a:t>
            </a:r>
            <a:r>
              <a:rPr kumimoji="1" lang="zh-CN" altLang="en-US" sz="2200" dirty="0">
                <a:latin typeface="Times New Roman" panose="02020603050405020304" pitchFamily="18" charset="0"/>
                <a:cs typeface="Times New Roman" panose="02020603050405020304" pitchFamily="18" charset="0"/>
              </a:rPr>
              <a:t>，且有</a:t>
            </a:r>
          </a:p>
        </p:txBody>
      </p:sp>
      <p:graphicFrame>
        <p:nvGraphicFramePr>
          <p:cNvPr id="6158" name="对象 1"/>
          <p:cNvGraphicFramePr>
            <a:graphicFrameLocks noChangeAspect="1"/>
          </p:cNvGraphicFramePr>
          <p:nvPr>
            <p:extLst>
              <p:ext uri="{D42A27DB-BD31-4B8C-83A1-F6EECF244321}">
                <p14:modId xmlns:p14="http://schemas.microsoft.com/office/powerpoint/2010/main" val="1046165230"/>
              </p:ext>
            </p:extLst>
          </p:nvPr>
        </p:nvGraphicFramePr>
        <p:xfrm>
          <a:off x="4967288" y="909092"/>
          <a:ext cx="3670300" cy="3951287"/>
        </p:xfrm>
        <a:graphic>
          <a:graphicData uri="http://schemas.openxmlformats.org/presentationml/2006/ole">
            <mc:AlternateContent xmlns:mc="http://schemas.openxmlformats.org/markup-compatibility/2006">
              <mc:Choice xmlns:v="urn:schemas-microsoft-com:vml" Requires="v">
                <p:oleObj spid="_x0000_s337497" name="图片" r:id="rId5" imgW="1836949" imgH="1974186" progId="Word.Picture.8">
                  <p:embed/>
                </p:oleObj>
              </mc:Choice>
              <mc:Fallback>
                <p:oleObj name="图片" r:id="rId5" imgW="1836949" imgH="1974186" progId="Word.Picture.8">
                  <p:embed/>
                  <p:pic>
                    <p:nvPicPr>
                      <p:cNvPr id="0" name="Picture 2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7288" y="909092"/>
                        <a:ext cx="3670300" cy="3951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81353"/>
                                        </p:tgtEl>
                                        <p:attrNameLst>
                                          <p:attrName>style.visibility</p:attrName>
                                        </p:attrNameLst>
                                      </p:cBhvr>
                                      <p:to>
                                        <p:strVal val="visible"/>
                                      </p:to>
                                    </p:set>
                                    <p:animEffect transition="in" filter="strips(downRight)">
                                      <p:cBhvr>
                                        <p:cTn id="7" dur="500"/>
                                        <p:tgtEl>
                                          <p:spTgt spid="10813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81354"/>
                                        </p:tgtEl>
                                        <p:attrNameLst>
                                          <p:attrName>style.visibility</p:attrName>
                                        </p:attrNameLst>
                                      </p:cBhvr>
                                      <p:to>
                                        <p:strVal val="visible"/>
                                      </p:to>
                                    </p:set>
                                    <p:animEffect transition="in" filter="strips(downRight)">
                                      <p:cBhvr>
                                        <p:cTn id="12" dur="500"/>
                                        <p:tgtEl>
                                          <p:spTgt spid="10813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81355"/>
                                        </p:tgtEl>
                                        <p:attrNameLst>
                                          <p:attrName>style.visibility</p:attrName>
                                        </p:attrNameLst>
                                      </p:cBhvr>
                                      <p:to>
                                        <p:strVal val="visible"/>
                                      </p:to>
                                    </p:set>
                                    <p:animEffect transition="in" filter="strips(downRight)">
                                      <p:cBhvr>
                                        <p:cTn id="17" dur="500"/>
                                        <p:tgtEl>
                                          <p:spTgt spid="10813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081356"/>
                                        </p:tgtEl>
                                        <p:attrNameLst>
                                          <p:attrName>style.visibility</p:attrName>
                                        </p:attrNameLst>
                                      </p:cBhvr>
                                      <p:to>
                                        <p:strVal val="visible"/>
                                      </p:to>
                                    </p:set>
                                    <p:animEffect transition="in" filter="strips(downRight)">
                                      <p:cBhvr>
                                        <p:cTn id="22" dur="500"/>
                                        <p:tgtEl>
                                          <p:spTgt spid="10813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081357"/>
                                        </p:tgtEl>
                                        <p:attrNameLst>
                                          <p:attrName>style.visibility</p:attrName>
                                        </p:attrNameLst>
                                      </p:cBhvr>
                                      <p:to>
                                        <p:strVal val="visible"/>
                                      </p:to>
                                    </p:set>
                                    <p:animEffect transition="in" filter="strips(downRight)">
                                      <p:cBhvr>
                                        <p:cTn id="27" dur="500"/>
                                        <p:tgtEl>
                                          <p:spTgt spid="10813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081358"/>
                                        </p:tgtEl>
                                        <p:attrNameLst>
                                          <p:attrName>style.visibility</p:attrName>
                                        </p:attrNameLst>
                                      </p:cBhvr>
                                      <p:to>
                                        <p:strVal val="visible"/>
                                      </p:to>
                                    </p:set>
                                    <p:animEffect transition="in" filter="strips(downRight)">
                                      <p:cBhvr>
                                        <p:cTn id="32" dur="500"/>
                                        <p:tgtEl>
                                          <p:spTgt spid="10813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1081352"/>
                                        </p:tgtEl>
                                        <p:attrNameLst>
                                          <p:attrName>style.visibility</p:attrName>
                                        </p:attrNameLst>
                                      </p:cBhvr>
                                      <p:to>
                                        <p:strVal val="visible"/>
                                      </p:to>
                                    </p:set>
                                    <p:animEffect transition="in" filter="strips(downRight)">
                                      <p:cBhvr>
                                        <p:cTn id="37" dur="500"/>
                                        <p:tgtEl>
                                          <p:spTgt spid="1081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1353" grpId="0"/>
      <p:bldP spid="1081354" grpId="0"/>
      <p:bldP spid="1081355" grpId="0"/>
      <p:bldP spid="1081356" grpId="0"/>
      <p:bldP spid="1081357" grpId="0"/>
      <p:bldP spid="108135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p:cNvGraphicFramePr>
            <a:graphicFrameLocks noChangeAspect="1"/>
          </p:cNvGraphicFramePr>
          <p:nvPr>
            <p:extLst>
              <p:ext uri="{D42A27DB-BD31-4B8C-83A1-F6EECF244321}">
                <p14:modId xmlns:p14="http://schemas.microsoft.com/office/powerpoint/2010/main" val="586791372"/>
              </p:ext>
            </p:extLst>
          </p:nvPr>
        </p:nvGraphicFramePr>
        <p:xfrm>
          <a:off x="467544" y="2276872"/>
          <a:ext cx="5378800" cy="3267900"/>
        </p:xfrm>
        <a:graphic>
          <a:graphicData uri="http://schemas.openxmlformats.org/presentationml/2006/ole">
            <mc:AlternateContent xmlns:mc="http://schemas.openxmlformats.org/markup-compatibility/2006">
              <mc:Choice xmlns:v="urn:schemas-microsoft-com:vml" Requires="v">
                <p:oleObj spid="_x0000_s371305" name="Picture" r:id="rId3" imgW="2988222" imgH="1815500" progId="Word.Picture.8">
                  <p:embed/>
                </p:oleObj>
              </mc:Choice>
              <mc:Fallback>
                <p:oleObj name="Picture" r:id="rId3" imgW="2988222" imgH="1815500" progId="Word.Picture.8">
                  <p:embed/>
                  <p:pic>
                    <p:nvPicPr>
                      <p:cNvPr id="0" name="Object 4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276872"/>
                        <a:ext cx="5378800" cy="326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668205035"/>
              </p:ext>
            </p:extLst>
          </p:nvPr>
        </p:nvGraphicFramePr>
        <p:xfrm>
          <a:off x="4932040" y="764704"/>
          <a:ext cx="3917113" cy="3267900"/>
        </p:xfrm>
        <a:graphic>
          <a:graphicData uri="http://schemas.openxmlformats.org/presentationml/2006/ole">
            <mc:AlternateContent xmlns:mc="http://schemas.openxmlformats.org/markup-compatibility/2006">
              <mc:Choice xmlns:v="urn:schemas-microsoft-com:vml" Requires="v">
                <p:oleObj spid="_x0000_s371306" name="Picture" r:id="rId5" imgW="2176174" imgH="1815500" progId="Word.Picture.8">
                  <p:embed/>
                </p:oleObj>
              </mc:Choice>
              <mc:Fallback>
                <p:oleObj name="Picture" r:id="rId5" imgW="2176174" imgH="1815500" progId="Word.Picture.8">
                  <p:embed/>
                  <p:pic>
                    <p:nvPicPr>
                      <p:cNvPr id="0" name="Object 4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040" y="764704"/>
                        <a:ext cx="3917113" cy="326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6"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
        <p:nvSpPr>
          <p:cNvPr id="47107" name="Rectangle 3">
            <a:hlinkClick r:id="rId7" action="ppaction://hlinksldjump"/>
          </p:cNvPr>
          <p:cNvSpPr>
            <a:spLocks noChangeArrowheads="1"/>
          </p:cNvSpPr>
          <p:nvPr/>
        </p:nvSpPr>
        <p:spPr bwMode="auto">
          <a:xfrm>
            <a:off x="457200" y="722313"/>
            <a:ext cx="26749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600">
                <a:solidFill>
                  <a:srgbClr val="CC0000"/>
                </a:solidFill>
                <a:latin typeface="Times New Roman" panose="02020603050405020304" pitchFamily="18" charset="0"/>
              </a:rPr>
              <a:t>动态小信号分析</a:t>
            </a:r>
          </a:p>
        </p:txBody>
      </p:sp>
      <p:sp>
        <p:nvSpPr>
          <p:cNvPr id="47108" name="Rectangle 4">
            <a:hlinkClick r:id="rId7" action="ppaction://hlinksldjump"/>
          </p:cNvPr>
          <p:cNvSpPr>
            <a:spLocks noChangeArrowheads="1"/>
          </p:cNvSpPr>
          <p:nvPr/>
        </p:nvSpPr>
        <p:spPr bwMode="auto">
          <a:xfrm>
            <a:off x="457200" y="13208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a:latin typeface="Times New Roman" panose="02020603050405020304" pitchFamily="18" charset="0"/>
              </a:rPr>
              <a:t>单端输入（不对称输入）时</a:t>
            </a:r>
          </a:p>
        </p:txBody>
      </p:sp>
      <p:sp>
        <p:nvSpPr>
          <p:cNvPr id="1177609" name="Rectangle 9"/>
          <p:cNvSpPr>
            <a:spLocks noChangeArrowheads="1"/>
          </p:cNvSpPr>
          <p:nvPr/>
        </p:nvSpPr>
        <p:spPr bwMode="auto">
          <a:xfrm>
            <a:off x="2109528" y="1899329"/>
            <a:ext cx="2160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Font typeface="Wingdings" panose="05000000000000000000" pitchFamily="2" charset="2"/>
              <a:buNone/>
            </a:pPr>
            <a:r>
              <a:rPr lang="zh-CN" altLang="en-US" sz="20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等效的输入形式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177609"/>
                                        </p:tgtEl>
                                        <p:attrNameLst>
                                          <p:attrName>style.visibility</p:attrName>
                                        </p:attrNameLst>
                                      </p:cBhvr>
                                      <p:to>
                                        <p:strVal val="visible"/>
                                      </p:to>
                                    </p:set>
                                    <p:animEffect transition="in" filter="strips(downLeft)">
                                      <p:cBhvr>
                                        <p:cTn id="10" dur="500"/>
                                        <p:tgtEl>
                                          <p:spTgt spid="1177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0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
        <p:nvSpPr>
          <p:cNvPr id="48131" name="Rectangle 3">
            <a:hlinkClick r:id="rId3" action="ppaction://hlinksldjump"/>
          </p:cNvPr>
          <p:cNvSpPr>
            <a:spLocks noChangeArrowheads="1"/>
          </p:cNvSpPr>
          <p:nvPr/>
        </p:nvSpPr>
        <p:spPr bwMode="auto">
          <a:xfrm>
            <a:off x="457200" y="722313"/>
            <a:ext cx="26749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600">
                <a:solidFill>
                  <a:srgbClr val="CC0000"/>
                </a:solidFill>
                <a:latin typeface="Times New Roman" panose="02020603050405020304" pitchFamily="18" charset="0"/>
              </a:rPr>
              <a:t>动态小信号分析</a:t>
            </a:r>
          </a:p>
        </p:txBody>
      </p:sp>
      <p:sp>
        <p:nvSpPr>
          <p:cNvPr id="48132" name="Rectangle 4">
            <a:hlinkClick r:id="rId3" action="ppaction://hlinksldjump"/>
          </p:cNvPr>
          <p:cNvSpPr>
            <a:spLocks noChangeArrowheads="1"/>
          </p:cNvSpPr>
          <p:nvPr/>
        </p:nvSpPr>
        <p:spPr bwMode="auto">
          <a:xfrm>
            <a:off x="457200" y="13208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a:latin typeface="Times New Roman" panose="02020603050405020304" pitchFamily="18" charset="0"/>
              </a:rPr>
              <a:t>单端输入（不对称输入）时</a:t>
            </a:r>
          </a:p>
        </p:txBody>
      </p:sp>
      <p:sp>
        <p:nvSpPr>
          <p:cNvPr id="1178631" name="Rectangle 7">
            <a:hlinkClick r:id="rId3" action="ppaction://hlinksldjump"/>
          </p:cNvPr>
          <p:cNvSpPr>
            <a:spLocks noChangeArrowheads="1"/>
          </p:cNvSpPr>
          <p:nvPr/>
        </p:nvSpPr>
        <p:spPr bwMode="auto">
          <a:xfrm>
            <a:off x="5796136" y="3212976"/>
            <a:ext cx="2736677" cy="2493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lang="en-US" altLang="zh-CN" sz="2400" dirty="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结论</a:t>
            </a:r>
            <a:r>
              <a:rPr lang="zh-CN" altLang="en-US" sz="2400" dirty="0">
                <a:latin typeface="楷体" panose="02010609060101010101" pitchFamily="49" charset="-122"/>
                <a:ea typeface="楷体" panose="02010609060101010101" pitchFamily="49" charset="-122"/>
              </a:rPr>
              <a:t>：单端输入时的差模情况等效于双端输入，差模增益指标的计算与双端输入时相同。</a:t>
            </a:r>
          </a:p>
        </p:txBody>
      </p:sp>
      <p:sp>
        <p:nvSpPr>
          <p:cNvPr id="1178632" name="Rectangle 8"/>
          <p:cNvSpPr>
            <a:spLocks noChangeArrowheads="1"/>
          </p:cNvSpPr>
          <p:nvPr/>
        </p:nvSpPr>
        <p:spPr bwMode="auto">
          <a:xfrm>
            <a:off x="563727" y="5656402"/>
            <a:ext cx="5049837" cy="406400"/>
          </a:xfrm>
          <a:prstGeom prst="rect">
            <a:avLst/>
          </a:prstGeom>
          <a:solidFill>
            <a:srgbClr val="CC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zh-CN" altLang="en-US" sz="2000" dirty="0">
                <a:latin typeface="黑体" panose="02010609060101010101" pitchFamily="49" charset="-122"/>
                <a:ea typeface="黑体" panose="02010609060101010101" pitchFamily="49" charset="-122"/>
              </a:rPr>
              <a:t>单端输入时，必定伴随着共模信号的输入。</a:t>
            </a:r>
          </a:p>
        </p:txBody>
      </p:sp>
      <p:sp>
        <p:nvSpPr>
          <p:cNvPr id="9" name="Rectangle 9"/>
          <p:cNvSpPr>
            <a:spLocks noChangeArrowheads="1"/>
          </p:cNvSpPr>
          <p:nvPr/>
        </p:nvSpPr>
        <p:spPr bwMode="auto">
          <a:xfrm>
            <a:off x="2109528" y="1899329"/>
            <a:ext cx="2160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Font typeface="Wingdings" panose="05000000000000000000" pitchFamily="2" charset="2"/>
              <a:buNone/>
            </a:pPr>
            <a:r>
              <a:rPr lang="zh-CN" altLang="en-US" sz="20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等效的输入形式</a:t>
            </a:r>
          </a:p>
        </p:txBody>
      </p:sp>
      <p:sp>
        <p:nvSpPr>
          <p:cNvPr id="1178630" name="Rectangle 6">
            <a:hlinkClick r:id="rId3" action="ppaction://hlinksldjump"/>
          </p:cNvPr>
          <p:cNvSpPr>
            <a:spLocks noChangeArrowheads="1"/>
          </p:cNvSpPr>
          <p:nvPr/>
        </p:nvSpPr>
        <p:spPr bwMode="auto">
          <a:xfrm>
            <a:off x="5208587" y="763826"/>
            <a:ext cx="3324225" cy="2493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lang="en-US" altLang="zh-CN" sz="2400" dirty="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当</a:t>
            </a:r>
            <a:r>
              <a:rPr lang="zh-CN" altLang="en-US" sz="2400" dirty="0">
                <a:latin typeface="楷体" panose="02010609060101010101" pitchFamily="49" charset="-122"/>
                <a:ea typeface="楷体" panose="02010609060101010101" pitchFamily="49" charset="-122"/>
              </a:rPr>
              <a:t>仅考虑差模信号输入时，将两个共模信号源置零，即</a:t>
            </a:r>
            <a:r>
              <a:rPr lang="en-US" altLang="zh-CN" sz="2400" i="1" dirty="0" err="1">
                <a:latin typeface="Book Antiqua" panose="02040602050305030304" pitchFamily="18" charset="0"/>
              </a:rPr>
              <a:t>v</a:t>
            </a:r>
            <a:r>
              <a:rPr lang="en-US" altLang="zh-CN" sz="2400" baseline="-25000" dirty="0" err="1">
                <a:latin typeface="Times New Roman" panose="02020603050405020304" pitchFamily="18" charset="0"/>
              </a:rPr>
              <a:t>ic</a:t>
            </a:r>
            <a:r>
              <a:rPr lang="en-US" altLang="zh-CN" sz="2400" dirty="0">
                <a:latin typeface="Times New Roman" panose="02020603050405020304" pitchFamily="18" charset="0"/>
              </a:rPr>
              <a:t> = 0</a:t>
            </a:r>
            <a:r>
              <a:rPr lang="zh-CN" altLang="en-US" sz="2400" dirty="0">
                <a:latin typeface="楷体" panose="02010609060101010101" pitchFamily="49" charset="-122"/>
                <a:ea typeface="楷体" panose="02010609060101010101" pitchFamily="49" charset="-122"/>
              </a:rPr>
              <a:t>，其结果与上述差模信号双端输入时完全相同。</a:t>
            </a:r>
          </a:p>
        </p:txBody>
      </p:sp>
      <p:graphicFrame>
        <p:nvGraphicFramePr>
          <p:cNvPr id="10" name="对象 9"/>
          <p:cNvGraphicFramePr>
            <a:graphicFrameLocks noChangeAspect="1"/>
          </p:cNvGraphicFramePr>
          <p:nvPr>
            <p:extLst>
              <p:ext uri="{D42A27DB-BD31-4B8C-83A1-F6EECF244321}">
                <p14:modId xmlns:p14="http://schemas.microsoft.com/office/powerpoint/2010/main" val="1339659014"/>
              </p:ext>
            </p:extLst>
          </p:nvPr>
        </p:nvGraphicFramePr>
        <p:xfrm>
          <a:off x="467544" y="2276872"/>
          <a:ext cx="5378800" cy="3267900"/>
        </p:xfrm>
        <a:graphic>
          <a:graphicData uri="http://schemas.openxmlformats.org/presentationml/2006/ole">
            <mc:AlternateContent xmlns:mc="http://schemas.openxmlformats.org/markup-compatibility/2006">
              <mc:Choice xmlns:v="urn:schemas-microsoft-com:vml" Requires="v">
                <p:oleObj spid="_x0000_s372014" name="Picture" r:id="rId4" imgW="2988222" imgH="1815500" progId="Word.Picture.8">
                  <p:embed/>
                </p:oleObj>
              </mc:Choice>
              <mc:Fallback>
                <p:oleObj name="Picture" r:id="rId4" imgW="2988222" imgH="18155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2276872"/>
                        <a:ext cx="5378800" cy="326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78630"/>
                                        </p:tgtEl>
                                        <p:attrNameLst>
                                          <p:attrName>style.visibility</p:attrName>
                                        </p:attrNameLst>
                                      </p:cBhvr>
                                      <p:to>
                                        <p:strVal val="visible"/>
                                      </p:to>
                                    </p:set>
                                    <p:animEffect transition="in" filter="wipe(up)">
                                      <p:cBhvr>
                                        <p:cTn id="7" dur="500"/>
                                        <p:tgtEl>
                                          <p:spTgt spid="11786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78631"/>
                                        </p:tgtEl>
                                        <p:attrNameLst>
                                          <p:attrName>style.visibility</p:attrName>
                                        </p:attrNameLst>
                                      </p:cBhvr>
                                      <p:to>
                                        <p:strVal val="visible"/>
                                      </p:to>
                                    </p:set>
                                    <p:animEffect transition="in" filter="wipe(up)">
                                      <p:cBhvr>
                                        <p:cTn id="12" dur="500"/>
                                        <p:tgtEl>
                                          <p:spTgt spid="11786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78632"/>
                                        </p:tgtEl>
                                        <p:attrNameLst>
                                          <p:attrName>style.visibility</p:attrName>
                                        </p:attrNameLst>
                                      </p:cBhvr>
                                      <p:to>
                                        <p:strVal val="visible"/>
                                      </p:to>
                                    </p:set>
                                    <p:animEffect transition="in" filter="strips(downRight)">
                                      <p:cBhvr>
                                        <p:cTn id="17" dur="500"/>
                                        <p:tgtEl>
                                          <p:spTgt spid="1178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631" grpId="0"/>
      <p:bldP spid="1178632" grpId="0" animBg="1"/>
      <p:bldP spid="11786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p:cNvGraphicFramePr>
            <a:graphicFrameLocks noChangeAspect="1"/>
          </p:cNvGraphicFramePr>
          <p:nvPr>
            <p:extLst>
              <p:ext uri="{D42A27DB-BD31-4B8C-83A1-F6EECF244321}">
                <p14:modId xmlns:p14="http://schemas.microsoft.com/office/powerpoint/2010/main" val="1980875148"/>
              </p:ext>
            </p:extLst>
          </p:nvPr>
        </p:nvGraphicFramePr>
        <p:xfrm>
          <a:off x="611560" y="2537364"/>
          <a:ext cx="4567039" cy="3267900"/>
        </p:xfrm>
        <a:graphic>
          <a:graphicData uri="http://schemas.openxmlformats.org/presentationml/2006/ole">
            <mc:AlternateContent xmlns:mc="http://schemas.openxmlformats.org/markup-compatibility/2006">
              <mc:Choice xmlns:v="urn:schemas-microsoft-com:vml" Requires="v">
                <p:oleObj spid="_x0000_s373344" name="Picture" r:id="rId3" imgW="2537244" imgH="1815500" progId="Word.Picture.8">
                  <p:embed/>
                </p:oleObj>
              </mc:Choice>
              <mc:Fallback>
                <p:oleObj name="Picture" r:id="rId3" imgW="2537244" imgH="18155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2537364"/>
                        <a:ext cx="4567039" cy="326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691620660"/>
              </p:ext>
            </p:extLst>
          </p:nvPr>
        </p:nvGraphicFramePr>
        <p:xfrm>
          <a:off x="4406297" y="818884"/>
          <a:ext cx="4522187" cy="3510216"/>
        </p:xfrm>
        <a:graphic>
          <a:graphicData uri="http://schemas.openxmlformats.org/presentationml/2006/ole">
            <mc:AlternateContent xmlns:mc="http://schemas.openxmlformats.org/markup-compatibility/2006">
              <mc:Choice xmlns:v="urn:schemas-microsoft-com:vml" Requires="v">
                <p:oleObj spid="_x0000_s373345" name="Picture" r:id="rId5" imgW="2512326" imgH="1950120" progId="Word.Picture.8">
                  <p:embed/>
                </p:oleObj>
              </mc:Choice>
              <mc:Fallback>
                <p:oleObj name="Picture" r:id="rId5" imgW="2512326" imgH="1950120" progId="Word.Picture.8">
                  <p:embed/>
                  <p:pic>
                    <p:nvPicPr>
                      <p:cNvPr id="0" name="Picture 2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6297" y="818884"/>
                        <a:ext cx="4522187" cy="3510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4"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
        <p:nvSpPr>
          <p:cNvPr id="49155" name="Rectangle 3">
            <a:hlinkClick r:id="rId7" action="ppaction://hlinksldjump"/>
          </p:cNvPr>
          <p:cNvSpPr>
            <a:spLocks noChangeArrowheads="1"/>
          </p:cNvSpPr>
          <p:nvPr/>
        </p:nvSpPr>
        <p:spPr bwMode="auto">
          <a:xfrm>
            <a:off x="457200" y="722313"/>
            <a:ext cx="26749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600">
                <a:solidFill>
                  <a:srgbClr val="CC0000"/>
                </a:solidFill>
                <a:latin typeface="Times New Roman" panose="02020603050405020304" pitchFamily="18" charset="0"/>
              </a:rPr>
              <a:t>动态小信号分析</a:t>
            </a:r>
          </a:p>
        </p:txBody>
      </p:sp>
      <p:sp>
        <p:nvSpPr>
          <p:cNvPr id="49156" name="Rectangle 4">
            <a:hlinkClick r:id="rId7" action="ppaction://hlinksldjump"/>
          </p:cNvPr>
          <p:cNvSpPr>
            <a:spLocks noChangeArrowheads="1"/>
          </p:cNvSpPr>
          <p:nvPr/>
        </p:nvSpPr>
        <p:spPr bwMode="auto">
          <a:xfrm>
            <a:off x="457200" y="1211263"/>
            <a:ext cx="307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a:latin typeface="Times New Roman" panose="02020603050405020304" pitchFamily="18" charset="0"/>
              </a:rPr>
              <a:t>仅输入共模信号时</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618964052"/>
              </p:ext>
            </p:extLst>
          </p:nvPr>
        </p:nvGraphicFramePr>
        <p:xfrm>
          <a:off x="4406297" y="818884"/>
          <a:ext cx="4522187" cy="3510216"/>
        </p:xfrm>
        <a:graphic>
          <a:graphicData uri="http://schemas.openxmlformats.org/presentationml/2006/ole">
            <mc:AlternateContent xmlns:mc="http://schemas.openxmlformats.org/markup-compatibility/2006">
              <mc:Choice xmlns:v="urn:schemas-microsoft-com:vml" Requires="v">
                <p:oleObj spid="_x0000_s430581" name="Picture" r:id="rId3" imgW="2512326" imgH="1950120" progId="Word.Picture.8">
                  <p:embed/>
                </p:oleObj>
              </mc:Choice>
              <mc:Fallback>
                <p:oleObj name="Picture" r:id="rId3" imgW="2512326" imgH="1950120" progId="Word.Picture.8">
                  <p:embed/>
                  <p:pic>
                    <p:nvPicPr>
                      <p:cNvPr id="0" name="Picture 1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6297" y="818884"/>
                        <a:ext cx="4522187" cy="3510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
        <p:nvSpPr>
          <p:cNvPr id="4" name="Rectangle 3">
            <a:hlinkClick r:id="rId5" action="ppaction://hlinksldjump"/>
          </p:cNvPr>
          <p:cNvSpPr>
            <a:spLocks noChangeArrowheads="1"/>
          </p:cNvSpPr>
          <p:nvPr/>
        </p:nvSpPr>
        <p:spPr bwMode="auto">
          <a:xfrm>
            <a:off x="457200" y="722313"/>
            <a:ext cx="26749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600">
                <a:solidFill>
                  <a:srgbClr val="CC0000"/>
                </a:solidFill>
                <a:latin typeface="Times New Roman" panose="02020603050405020304" pitchFamily="18" charset="0"/>
              </a:rPr>
              <a:t>动态小信号分析</a:t>
            </a:r>
          </a:p>
        </p:txBody>
      </p:sp>
      <p:sp>
        <p:nvSpPr>
          <p:cNvPr id="5" name="Rectangle 4">
            <a:hlinkClick r:id="rId5" action="ppaction://hlinksldjump"/>
          </p:cNvPr>
          <p:cNvSpPr>
            <a:spLocks noChangeArrowheads="1"/>
          </p:cNvSpPr>
          <p:nvPr/>
        </p:nvSpPr>
        <p:spPr bwMode="auto">
          <a:xfrm>
            <a:off x="457200" y="1211263"/>
            <a:ext cx="307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a:latin typeface="Times New Roman" panose="02020603050405020304" pitchFamily="18" charset="0"/>
              </a:rPr>
              <a:t>仅输入共模信号时</a:t>
            </a:r>
          </a:p>
        </p:txBody>
      </p:sp>
      <p:graphicFrame>
        <p:nvGraphicFramePr>
          <p:cNvPr id="8" name="对象 7"/>
          <p:cNvGraphicFramePr>
            <a:graphicFrameLocks noChangeAspect="1"/>
          </p:cNvGraphicFramePr>
          <p:nvPr>
            <p:extLst>
              <p:ext uri="{D42A27DB-BD31-4B8C-83A1-F6EECF244321}">
                <p14:modId xmlns:p14="http://schemas.microsoft.com/office/powerpoint/2010/main" val="2331165507"/>
              </p:ext>
            </p:extLst>
          </p:nvPr>
        </p:nvGraphicFramePr>
        <p:xfrm>
          <a:off x="517865" y="2420888"/>
          <a:ext cx="4522187" cy="3347568"/>
        </p:xfrm>
        <a:graphic>
          <a:graphicData uri="http://schemas.openxmlformats.org/presentationml/2006/ole">
            <mc:AlternateContent xmlns:mc="http://schemas.openxmlformats.org/markup-compatibility/2006">
              <mc:Choice xmlns:v="urn:schemas-microsoft-com:vml" Requires="v">
                <p:oleObj spid="_x0000_s430582" name="Picture" r:id="rId6" imgW="2512326" imgH="1859760" progId="Word.Picture.8">
                  <p:embed/>
                </p:oleObj>
              </mc:Choice>
              <mc:Fallback>
                <p:oleObj name="Picture" r:id="rId6" imgW="2512326" imgH="1859760" progId="Word.Picture.8">
                  <p:embed/>
                  <p:pic>
                    <p:nvPicPr>
                      <p:cNvPr id="0" name="Picture 1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7865" y="2420888"/>
                        <a:ext cx="4522187" cy="33475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9">
            <a:hlinkClick r:id="rId5" action="ppaction://hlinksldjump"/>
          </p:cNvPr>
          <p:cNvSpPr>
            <a:spLocks noChangeArrowheads="1"/>
          </p:cNvSpPr>
          <p:nvPr/>
        </p:nvSpPr>
        <p:spPr bwMode="auto">
          <a:xfrm>
            <a:off x="1855826" y="1802029"/>
            <a:ext cx="184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zh-CN" altLang="en-US" sz="2400" dirty="0">
                <a:latin typeface="Times New Roman" panose="02020603050405020304" pitchFamily="18" charset="0"/>
              </a:rPr>
              <a:t>交流通路</a:t>
            </a:r>
          </a:p>
        </p:txBody>
      </p:sp>
    </p:spTree>
    <p:extLst>
      <p:ext uri="{BB962C8B-B14F-4D97-AF65-F5344CB8AC3E}">
        <p14:creationId xmlns:p14="http://schemas.microsoft.com/office/powerpoint/2010/main" val="2762421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9"/>
          <p:cNvGraphicFramePr>
            <a:graphicFrameLocks noChangeAspect="1"/>
          </p:cNvGraphicFramePr>
          <p:nvPr>
            <p:extLst>
              <p:ext uri="{D42A27DB-BD31-4B8C-83A1-F6EECF244321}">
                <p14:modId xmlns:p14="http://schemas.microsoft.com/office/powerpoint/2010/main" val="2161436158"/>
              </p:ext>
            </p:extLst>
          </p:nvPr>
        </p:nvGraphicFramePr>
        <p:xfrm>
          <a:off x="3455988" y="902333"/>
          <a:ext cx="5470525" cy="3567112"/>
        </p:xfrm>
        <a:graphic>
          <a:graphicData uri="http://schemas.openxmlformats.org/presentationml/2006/ole">
            <mc:AlternateContent xmlns:mc="http://schemas.openxmlformats.org/markup-compatibility/2006">
              <mc:Choice xmlns:v="urn:schemas-microsoft-com:vml" Requires="v">
                <p:oleObj spid="_x0000_s374064" name="图片" r:id="rId3" imgW="3047076" imgH="1982708" progId="Word.Picture.8">
                  <p:embed/>
                </p:oleObj>
              </mc:Choice>
              <mc:Fallback>
                <p:oleObj name="图片" r:id="rId3" imgW="3047076" imgH="1982708" progId="Word.Picture.8">
                  <p:embed/>
                  <p:pic>
                    <p:nvPicPr>
                      <p:cNvPr id="0" name="Picture 1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988" y="902333"/>
                        <a:ext cx="5470525" cy="3567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79"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
        <p:nvSpPr>
          <p:cNvPr id="50180" name="Rectangle 3">
            <a:hlinkClick r:id="rId5" action="ppaction://hlinksldjump"/>
          </p:cNvPr>
          <p:cNvSpPr>
            <a:spLocks noChangeArrowheads="1"/>
          </p:cNvSpPr>
          <p:nvPr/>
        </p:nvSpPr>
        <p:spPr bwMode="auto">
          <a:xfrm>
            <a:off x="457200" y="722313"/>
            <a:ext cx="26749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600">
                <a:solidFill>
                  <a:srgbClr val="CC0000"/>
                </a:solidFill>
                <a:latin typeface="Times New Roman" panose="02020603050405020304" pitchFamily="18" charset="0"/>
              </a:rPr>
              <a:t>动态小信号分析</a:t>
            </a:r>
          </a:p>
        </p:txBody>
      </p:sp>
      <p:sp>
        <p:nvSpPr>
          <p:cNvPr id="50181" name="Rectangle 4">
            <a:hlinkClick r:id="rId5" action="ppaction://hlinksldjump"/>
          </p:cNvPr>
          <p:cNvSpPr>
            <a:spLocks noChangeArrowheads="1"/>
          </p:cNvSpPr>
          <p:nvPr/>
        </p:nvSpPr>
        <p:spPr bwMode="auto">
          <a:xfrm>
            <a:off x="457200" y="1211263"/>
            <a:ext cx="307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a:latin typeface="Times New Roman" panose="02020603050405020304" pitchFamily="18" charset="0"/>
              </a:rPr>
              <a:t>仅输入共模信号时</a:t>
            </a:r>
          </a:p>
        </p:txBody>
      </p:sp>
      <p:sp>
        <p:nvSpPr>
          <p:cNvPr id="50182" name="Rectangle 6"/>
          <p:cNvSpPr>
            <a:spLocks noChangeArrowheads="1"/>
          </p:cNvSpPr>
          <p:nvPr/>
        </p:nvSpPr>
        <p:spPr bwMode="auto">
          <a:xfrm>
            <a:off x="4607495" y="4580297"/>
            <a:ext cx="3167509"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Font typeface="Wingdings" panose="05000000000000000000" pitchFamily="2" charset="2"/>
              <a:buNone/>
            </a:pPr>
            <a:r>
              <a:rPr lang="zh-CN" altLang="en-US" sz="2000" dirty="0" smtClean="0">
                <a:solidFill>
                  <a:srgbClr val="0000CC"/>
                </a:solidFill>
                <a:latin typeface="黑体" panose="02010609060101010101" pitchFamily="49" charset="-122"/>
                <a:ea typeface="黑体" panose="02010609060101010101" pitchFamily="49" charset="-122"/>
                <a:cs typeface="Times New Roman" panose="02020603050405020304" pitchFamily="18" charset="0"/>
              </a:rPr>
              <a:t>共模</a:t>
            </a:r>
            <a:r>
              <a:rPr lang="zh-CN" altLang="en-US" sz="20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信号作用情况</a:t>
            </a:r>
          </a:p>
        </p:txBody>
      </p:sp>
      <p:sp>
        <p:nvSpPr>
          <p:cNvPr id="1180679" name="Rectangle 7"/>
          <p:cNvSpPr>
            <a:spLocks noChangeArrowheads="1"/>
          </p:cNvSpPr>
          <p:nvPr/>
        </p:nvSpPr>
        <p:spPr bwMode="auto">
          <a:xfrm>
            <a:off x="503238" y="1664804"/>
            <a:ext cx="2628900" cy="354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35000"/>
              </a:lnSpc>
              <a:spcBef>
                <a:spcPct val="0"/>
              </a:spcBef>
              <a:buFont typeface="Wingdings" panose="05000000000000000000" pitchFamily="2" charset="2"/>
              <a:buNone/>
            </a:pPr>
            <a:r>
              <a:rPr lang="en-US" altLang="zh-CN" sz="2400" i="1" dirty="0">
                <a:solidFill>
                  <a:srgbClr val="000000"/>
                </a:solidFill>
                <a:latin typeface="Book Antiqua" panose="02040602050305030304" pitchFamily="18" charset="0"/>
                <a:cs typeface="Times New Roman" panose="02020603050405020304" pitchFamily="18" charset="0"/>
              </a:rPr>
              <a:t>        v</a:t>
            </a:r>
            <a:r>
              <a:rPr lang="en-US" altLang="zh-CN" sz="2400" baseline="-30000" dirty="0">
                <a:solidFill>
                  <a:srgbClr val="000000"/>
                </a:solidFill>
                <a:latin typeface="Times New Roman" panose="02020603050405020304" pitchFamily="18" charset="0"/>
                <a:cs typeface="Times New Roman" panose="02020603050405020304" pitchFamily="18" charset="0"/>
              </a:rPr>
              <a:t>i1</a:t>
            </a:r>
            <a:r>
              <a:rPr lang="zh-CN" altLang="en-US" sz="24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和</a:t>
            </a:r>
            <a:r>
              <a:rPr lang="en-US" altLang="zh-CN" sz="2400" i="1" dirty="0">
                <a:solidFill>
                  <a:srgbClr val="000000"/>
                </a:solidFill>
                <a:latin typeface="Book Antiqua" panose="02040602050305030304" pitchFamily="18" charset="0"/>
                <a:cs typeface="Times New Roman" panose="02020603050405020304" pitchFamily="18" charset="0"/>
              </a:rPr>
              <a:t>v</a:t>
            </a:r>
            <a:r>
              <a:rPr lang="en-US" altLang="zh-CN" sz="2400" baseline="-30000" dirty="0">
                <a:solidFill>
                  <a:srgbClr val="000000"/>
                </a:solidFill>
                <a:latin typeface="Times New Roman" panose="02020603050405020304" pitchFamily="18" charset="0"/>
                <a:cs typeface="Times New Roman" panose="02020603050405020304" pitchFamily="18" charset="0"/>
              </a:rPr>
              <a:t>i2</a:t>
            </a:r>
            <a:r>
              <a:rPr lang="zh-CN" altLang="en-US" sz="24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大小相等，相位相同。</a:t>
            </a:r>
            <a:r>
              <a:rPr lang="en-US" altLang="zh-CN" sz="2400" i="1" dirty="0">
                <a:solidFill>
                  <a:srgbClr val="000000"/>
                </a:solidFill>
                <a:latin typeface="Times New Roman" panose="02020603050405020304" pitchFamily="18" charset="0"/>
                <a:cs typeface="Times New Roman" panose="02020603050405020304" pitchFamily="18" charset="0"/>
              </a:rPr>
              <a:t>i</a:t>
            </a:r>
            <a:r>
              <a:rPr lang="en-US" altLang="zh-CN" sz="2400" baseline="-30000" dirty="0">
                <a:solidFill>
                  <a:srgbClr val="000000"/>
                </a:solidFill>
                <a:latin typeface="Times New Roman" panose="02020603050405020304" pitchFamily="18" charset="0"/>
                <a:cs typeface="Times New Roman" panose="02020603050405020304" pitchFamily="18" charset="0"/>
              </a:rPr>
              <a:t>s1</a:t>
            </a:r>
            <a:r>
              <a:rPr lang="zh-CN" altLang="en-US" sz="24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和</a:t>
            </a:r>
            <a:r>
              <a:rPr lang="en-US" altLang="zh-CN" sz="2400" i="1" dirty="0">
                <a:solidFill>
                  <a:srgbClr val="000000"/>
                </a:solidFill>
                <a:latin typeface="Times New Roman" panose="02020603050405020304" pitchFamily="18" charset="0"/>
                <a:cs typeface="Times New Roman" panose="02020603050405020304" pitchFamily="18" charset="0"/>
              </a:rPr>
              <a:t>i</a:t>
            </a:r>
            <a:r>
              <a:rPr lang="en-US" altLang="zh-CN" sz="2400" baseline="-30000" dirty="0">
                <a:solidFill>
                  <a:srgbClr val="000000"/>
                </a:solidFill>
                <a:latin typeface="Times New Roman" panose="02020603050405020304" pitchFamily="18" charset="0"/>
                <a:cs typeface="Times New Roman" panose="02020603050405020304" pitchFamily="18" charset="0"/>
              </a:rPr>
              <a:t>s2</a:t>
            </a:r>
            <a:r>
              <a:rPr lang="zh-CN" altLang="en-US" sz="24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同时等量增加或等量减小，</a:t>
            </a:r>
            <a:r>
              <a:rPr lang="en-US" altLang="zh-CN" sz="2400" i="1" dirty="0" err="1">
                <a:solidFill>
                  <a:srgbClr val="000000"/>
                </a:solidFill>
                <a:latin typeface="Times New Roman" panose="02020603050405020304" pitchFamily="18" charset="0"/>
                <a:cs typeface="Times New Roman" panose="02020603050405020304" pitchFamily="18" charset="0"/>
              </a:rPr>
              <a:t>r</a:t>
            </a:r>
            <a:r>
              <a:rPr lang="en-US" altLang="zh-CN" sz="2400" baseline="-30000" dirty="0" err="1">
                <a:solidFill>
                  <a:srgbClr val="000000"/>
                </a:solidFill>
                <a:latin typeface="Times New Roman" panose="02020603050405020304" pitchFamily="18" charset="0"/>
                <a:cs typeface="Times New Roman" panose="02020603050405020304" pitchFamily="18" charset="0"/>
              </a:rPr>
              <a:t>o</a:t>
            </a:r>
            <a:r>
              <a:rPr lang="zh-CN" altLang="en-US" sz="24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中流过双倍的单边交流电流，</a:t>
            </a:r>
            <a:r>
              <a:rPr lang="en-US" altLang="zh-CN" sz="2400" i="1" dirty="0">
                <a:solidFill>
                  <a:srgbClr val="000000"/>
                </a:solidFill>
                <a:latin typeface="Book Antiqua" panose="02040602050305030304" pitchFamily="18" charset="0"/>
                <a:ea typeface="宋体" panose="02010600030101010101" pitchFamily="2" charset="-122"/>
                <a:cs typeface="Times New Roman" panose="02020603050405020304" pitchFamily="18" charset="0"/>
              </a:rPr>
              <a:t>v</a:t>
            </a:r>
            <a:r>
              <a:rPr lang="en-US" altLang="zh-CN" sz="2400" baseline="-30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 </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0</a:t>
            </a:r>
            <a:r>
              <a:rPr lang="zh-CN" altLang="en-US" sz="24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 </a:t>
            </a:r>
          </a:p>
        </p:txBody>
      </p:sp>
      <p:sp>
        <p:nvSpPr>
          <p:cNvPr id="1180680" name="Rectangle 8"/>
          <p:cNvSpPr>
            <a:spLocks noChangeArrowheads="1"/>
          </p:cNvSpPr>
          <p:nvPr/>
        </p:nvSpPr>
        <p:spPr bwMode="auto">
          <a:xfrm>
            <a:off x="503238" y="5141429"/>
            <a:ext cx="7921625"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30000"/>
              </a:lnSpc>
              <a:spcBef>
                <a:spcPct val="0"/>
              </a:spcBef>
              <a:buFont typeface="Wingdings" panose="05000000000000000000" pitchFamily="2" charset="2"/>
              <a:buNone/>
            </a:pPr>
            <a:r>
              <a:rPr lang="en-US" altLang="zh-CN" sz="2400" i="1" dirty="0">
                <a:solidFill>
                  <a:srgbClr val="000000"/>
                </a:solidFill>
                <a:latin typeface="Times New Roman" panose="02020603050405020304" pitchFamily="18" charset="0"/>
                <a:cs typeface="Times New Roman" panose="02020603050405020304" pitchFamily="18" charset="0"/>
              </a:rPr>
              <a:t>        </a:t>
            </a:r>
            <a:r>
              <a:rPr lang="zh-CN" altLang="en-US" sz="24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将</a:t>
            </a:r>
            <a:r>
              <a:rPr lang="en-US" altLang="zh-CN" sz="2400" i="1" dirty="0" err="1">
                <a:solidFill>
                  <a:srgbClr val="000000"/>
                </a:solidFill>
                <a:latin typeface="Times New Roman" panose="02020603050405020304" pitchFamily="18" charset="0"/>
                <a:cs typeface="Times New Roman" panose="02020603050405020304" pitchFamily="18" charset="0"/>
              </a:rPr>
              <a:t>r</a:t>
            </a:r>
            <a:r>
              <a:rPr lang="en-US" altLang="zh-CN" sz="2400" baseline="-25000" dirty="0" err="1">
                <a:solidFill>
                  <a:srgbClr val="000000"/>
                </a:solidFill>
                <a:latin typeface="Times New Roman" panose="02020603050405020304" pitchFamily="18" charset="0"/>
                <a:cs typeface="Times New Roman" panose="02020603050405020304" pitchFamily="18" charset="0"/>
              </a:rPr>
              <a:t>o</a:t>
            </a:r>
            <a:r>
              <a:rPr lang="zh-CN" altLang="en-US" sz="24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折算到</a:t>
            </a:r>
            <a:r>
              <a:rPr lang="en-US" altLang="zh-CN" sz="2400" dirty="0">
                <a:solidFill>
                  <a:srgbClr val="000000"/>
                </a:solidFill>
                <a:latin typeface="Times New Roman" panose="02020603050405020304" pitchFamily="18" charset="0"/>
                <a:cs typeface="Times New Roman" panose="02020603050405020304" pitchFamily="18" charset="0"/>
              </a:rPr>
              <a:t>T</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en-US" sz="24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和</a:t>
            </a:r>
            <a:r>
              <a:rPr lang="en-US" altLang="zh-CN" sz="2400" dirty="0">
                <a:solidFill>
                  <a:srgbClr val="000000"/>
                </a:solidFill>
                <a:latin typeface="Times New Roman" panose="02020603050405020304" pitchFamily="18" charset="0"/>
                <a:cs typeface="Times New Roman" panose="02020603050405020304" pitchFamily="18" charset="0"/>
              </a:rPr>
              <a:t>T</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en-US" sz="24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各自源极支路上，其阻值相当于原来的</a:t>
            </a:r>
            <a:r>
              <a:rPr lang="zh-CN" altLang="en-US" sz="2400" dirty="0">
                <a:solidFill>
                  <a:srgbClr val="0000CC"/>
                </a:solidFill>
                <a:latin typeface="楷体" panose="02010609060101010101" pitchFamily="49" charset="-122"/>
                <a:ea typeface="楷体" panose="02010609060101010101" pitchFamily="49" charset="-122"/>
                <a:cs typeface="Times New Roman" panose="02020603050405020304" pitchFamily="18" charset="0"/>
              </a:rPr>
              <a:t>两倍</a:t>
            </a:r>
            <a:r>
              <a:rPr lang="zh-CN" altLang="en-US" sz="24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 </a:t>
            </a:r>
          </a:p>
        </p:txBody>
      </p:sp>
      <p:sp>
        <p:nvSpPr>
          <p:cNvPr id="50185" name="Rectangle 10"/>
          <p:cNvSpPr>
            <a:spLocks noChangeArrowheads="1"/>
          </p:cNvSpPr>
          <p:nvPr/>
        </p:nvSpPr>
        <p:spPr bwMode="auto">
          <a:xfrm>
            <a:off x="0" y="2438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180679">
                                            <p:txEl>
                                              <p:pRg st="0" end="0"/>
                                            </p:txEl>
                                          </p:spTgt>
                                        </p:tgtEl>
                                        <p:attrNameLst>
                                          <p:attrName>style.visibility</p:attrName>
                                        </p:attrNameLst>
                                      </p:cBhvr>
                                      <p:to>
                                        <p:strVal val="visible"/>
                                      </p:to>
                                    </p:set>
                                    <p:animEffect transition="in" filter="strips(downRight)">
                                      <p:cBhvr>
                                        <p:cTn id="7" dur="500"/>
                                        <p:tgtEl>
                                          <p:spTgt spid="11806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180680">
                                            <p:txEl>
                                              <p:pRg st="0" end="0"/>
                                            </p:txEl>
                                          </p:spTgt>
                                        </p:tgtEl>
                                        <p:attrNameLst>
                                          <p:attrName>style.visibility</p:attrName>
                                        </p:attrNameLst>
                                      </p:cBhvr>
                                      <p:to>
                                        <p:strVal val="visible"/>
                                      </p:to>
                                    </p:set>
                                    <p:animEffect transition="in" filter="strips(downRight)">
                                      <p:cBhvr>
                                        <p:cTn id="12" dur="500"/>
                                        <p:tgtEl>
                                          <p:spTgt spid="11806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
        <p:nvSpPr>
          <p:cNvPr id="51203" name="Rectangle 3">
            <a:hlinkClick r:id="rId3" action="ppaction://hlinksldjump"/>
          </p:cNvPr>
          <p:cNvSpPr>
            <a:spLocks noChangeArrowheads="1"/>
          </p:cNvSpPr>
          <p:nvPr/>
        </p:nvSpPr>
        <p:spPr bwMode="auto">
          <a:xfrm>
            <a:off x="457200" y="722313"/>
            <a:ext cx="26749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600">
                <a:solidFill>
                  <a:srgbClr val="CC0000"/>
                </a:solidFill>
                <a:latin typeface="Times New Roman" panose="02020603050405020304" pitchFamily="18" charset="0"/>
              </a:rPr>
              <a:t>动态小信号分析</a:t>
            </a:r>
          </a:p>
        </p:txBody>
      </p:sp>
      <p:sp>
        <p:nvSpPr>
          <p:cNvPr id="51204" name="Rectangle 4">
            <a:hlinkClick r:id="rId3" action="ppaction://hlinksldjump"/>
          </p:cNvPr>
          <p:cNvSpPr>
            <a:spLocks noChangeArrowheads="1"/>
          </p:cNvSpPr>
          <p:nvPr/>
        </p:nvSpPr>
        <p:spPr bwMode="auto">
          <a:xfrm>
            <a:off x="457200" y="1211263"/>
            <a:ext cx="307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a:latin typeface="Times New Roman" panose="02020603050405020304" pitchFamily="18" charset="0"/>
              </a:rPr>
              <a:t>仅输入共模信号时</a:t>
            </a:r>
          </a:p>
        </p:txBody>
      </p:sp>
      <p:graphicFrame>
        <p:nvGraphicFramePr>
          <p:cNvPr id="1181703" name="Object 7"/>
          <p:cNvGraphicFramePr>
            <a:graphicFrameLocks noChangeAspect="1"/>
          </p:cNvGraphicFramePr>
          <p:nvPr/>
        </p:nvGraphicFramePr>
        <p:xfrm>
          <a:off x="287338" y="2960688"/>
          <a:ext cx="4391025" cy="3309937"/>
        </p:xfrm>
        <a:graphic>
          <a:graphicData uri="http://schemas.openxmlformats.org/presentationml/2006/ole">
            <mc:AlternateContent xmlns:mc="http://schemas.openxmlformats.org/markup-compatibility/2006">
              <mc:Choice xmlns:v="urn:schemas-microsoft-com:vml" Requires="v">
                <p:oleObj spid="_x0000_s375386" name="图片" r:id="rId4" imgW="2435761" imgH="1835735" progId="Word.Picture.8">
                  <p:embed/>
                </p:oleObj>
              </mc:Choice>
              <mc:Fallback>
                <p:oleObj name="图片" r:id="rId4" imgW="2435761" imgH="1835735" progId="Word.Picture.8">
                  <p:embed/>
                  <p:pic>
                    <p:nvPicPr>
                      <p:cNvPr id="0" name="Picture 2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338" y="2960688"/>
                        <a:ext cx="4391025" cy="3309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1704" name="Rectangle 8"/>
          <p:cNvSpPr>
            <a:spLocks noChangeArrowheads="1"/>
          </p:cNvSpPr>
          <p:nvPr/>
        </p:nvSpPr>
        <p:spPr bwMode="auto">
          <a:xfrm>
            <a:off x="719138" y="2159000"/>
            <a:ext cx="20986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Font typeface="Wingdings" panose="05000000000000000000" pitchFamily="2" charset="2"/>
              <a:buNone/>
            </a:pPr>
            <a:r>
              <a:rPr lang="zh-CN" altLang="en-US" sz="2000">
                <a:solidFill>
                  <a:srgbClr val="0000CC"/>
                </a:solidFill>
                <a:latin typeface="黑体" panose="02010609060101010101" pitchFamily="49" charset="-122"/>
                <a:ea typeface="黑体" panose="02010609060101010101" pitchFamily="49" charset="-122"/>
                <a:cs typeface="Times New Roman" panose="02020603050405020304" pitchFamily="18" charset="0"/>
              </a:rPr>
              <a:t>源极公共支路等效后的交流通路</a:t>
            </a:r>
          </a:p>
        </p:txBody>
      </p:sp>
      <p:graphicFrame>
        <p:nvGraphicFramePr>
          <p:cNvPr id="8" name="Object 9"/>
          <p:cNvGraphicFramePr>
            <a:graphicFrameLocks noChangeAspect="1"/>
          </p:cNvGraphicFramePr>
          <p:nvPr>
            <p:extLst>
              <p:ext uri="{D42A27DB-BD31-4B8C-83A1-F6EECF244321}">
                <p14:modId xmlns:p14="http://schemas.microsoft.com/office/powerpoint/2010/main" val="2796705483"/>
              </p:ext>
            </p:extLst>
          </p:nvPr>
        </p:nvGraphicFramePr>
        <p:xfrm>
          <a:off x="3455988" y="902333"/>
          <a:ext cx="5470525" cy="3567112"/>
        </p:xfrm>
        <a:graphic>
          <a:graphicData uri="http://schemas.openxmlformats.org/presentationml/2006/ole">
            <mc:AlternateContent xmlns:mc="http://schemas.openxmlformats.org/markup-compatibility/2006">
              <mc:Choice xmlns:v="urn:schemas-microsoft-com:vml" Requires="v">
                <p:oleObj spid="_x0000_s375387" name="图片" r:id="rId6" imgW="3047076" imgH="1982708" progId="Word.Picture.8">
                  <p:embed/>
                </p:oleObj>
              </mc:Choice>
              <mc:Fallback>
                <p:oleObj name="图片" r:id="rId6" imgW="3047076" imgH="1982708" progId="Word.Picture.8">
                  <p:embed/>
                  <p:pic>
                    <p:nvPicPr>
                      <p:cNvPr id="0" name="Picture 28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5988" y="902333"/>
                        <a:ext cx="5470525" cy="3567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1181703"/>
                                        </p:tgtEl>
                                        <p:attrNameLst>
                                          <p:attrName>style.visibility</p:attrName>
                                        </p:attrNameLst>
                                      </p:cBhvr>
                                      <p:to>
                                        <p:strVal val="visible"/>
                                      </p:to>
                                    </p:set>
                                    <p:animEffect transition="in" filter="strips(downLeft)">
                                      <p:cBhvr>
                                        <p:cTn id="7" dur="500"/>
                                        <p:tgtEl>
                                          <p:spTgt spid="118170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181704"/>
                                        </p:tgtEl>
                                        <p:attrNameLst>
                                          <p:attrName>style.visibility</p:attrName>
                                        </p:attrNameLst>
                                      </p:cBhvr>
                                      <p:to>
                                        <p:strVal val="visible"/>
                                      </p:to>
                                    </p:set>
                                    <p:animEffect transition="in" filter="strips(downLeft)">
                                      <p:cBhvr>
                                        <p:cTn id="10" dur="500"/>
                                        <p:tgtEl>
                                          <p:spTgt spid="1181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170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
        <p:nvSpPr>
          <p:cNvPr id="53251" name="Rectangle 3">
            <a:hlinkClick r:id="rId3" action="ppaction://hlinksldjump"/>
          </p:cNvPr>
          <p:cNvSpPr>
            <a:spLocks noChangeArrowheads="1"/>
          </p:cNvSpPr>
          <p:nvPr/>
        </p:nvSpPr>
        <p:spPr bwMode="auto">
          <a:xfrm>
            <a:off x="457200" y="722313"/>
            <a:ext cx="26749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600">
                <a:solidFill>
                  <a:srgbClr val="CC0000"/>
                </a:solidFill>
                <a:latin typeface="Times New Roman" panose="02020603050405020304" pitchFamily="18" charset="0"/>
              </a:rPr>
              <a:t>动态小信号分析</a:t>
            </a:r>
          </a:p>
        </p:txBody>
      </p:sp>
      <p:sp>
        <p:nvSpPr>
          <p:cNvPr id="53252" name="Rectangle 4">
            <a:hlinkClick r:id="rId3" action="ppaction://hlinksldjump"/>
          </p:cNvPr>
          <p:cNvSpPr>
            <a:spLocks noChangeArrowheads="1"/>
          </p:cNvSpPr>
          <p:nvPr/>
        </p:nvSpPr>
        <p:spPr bwMode="auto">
          <a:xfrm>
            <a:off x="457200" y="1211263"/>
            <a:ext cx="307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a:latin typeface="Times New Roman" panose="02020603050405020304" pitchFamily="18" charset="0"/>
              </a:rPr>
              <a:t>仅输入共模信号时</a:t>
            </a:r>
          </a:p>
        </p:txBody>
      </p:sp>
      <p:graphicFrame>
        <p:nvGraphicFramePr>
          <p:cNvPr id="53253" name="Object 5"/>
          <p:cNvGraphicFramePr>
            <a:graphicFrameLocks noChangeAspect="1"/>
          </p:cNvGraphicFramePr>
          <p:nvPr/>
        </p:nvGraphicFramePr>
        <p:xfrm>
          <a:off x="4572000" y="722313"/>
          <a:ext cx="4391025" cy="3309937"/>
        </p:xfrm>
        <a:graphic>
          <a:graphicData uri="http://schemas.openxmlformats.org/presentationml/2006/ole">
            <mc:AlternateContent xmlns:mc="http://schemas.openxmlformats.org/markup-compatibility/2006">
              <mc:Choice xmlns:v="urn:schemas-microsoft-com:vml" Requires="v">
                <p:oleObj spid="_x0000_s582717" name="图片" r:id="rId4" imgW="2435761" imgH="1835735" progId="Word.Picture.8">
                  <p:embed/>
                </p:oleObj>
              </mc:Choice>
              <mc:Fallback>
                <p:oleObj name="图片" r:id="rId4" imgW="2435761" imgH="1835735" progId="Word.Picture.8">
                  <p:embed/>
                  <p:pic>
                    <p:nvPicPr>
                      <p:cNvPr id="0" name="Picture 99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722313"/>
                        <a:ext cx="4391025" cy="3309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4" name="Rectangle 6"/>
          <p:cNvSpPr>
            <a:spLocks noChangeArrowheads="1"/>
          </p:cNvSpPr>
          <p:nvPr/>
        </p:nvSpPr>
        <p:spPr bwMode="auto">
          <a:xfrm>
            <a:off x="457200" y="1697349"/>
            <a:ext cx="4438650"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dirty="0" smtClean="0">
                <a:solidFill>
                  <a:srgbClr val="0000CC"/>
                </a:solidFill>
                <a:latin typeface="Times New Roman" panose="02020603050405020304" pitchFamily="18" charset="0"/>
              </a:rPr>
              <a:t>③ </a:t>
            </a:r>
            <a:r>
              <a:rPr kumimoji="1" lang="zh-CN" altLang="en-US" sz="2400" dirty="0" smtClean="0">
                <a:solidFill>
                  <a:srgbClr val="0000CC"/>
                </a:solidFill>
                <a:latin typeface="Times New Roman" panose="02020603050405020304" pitchFamily="18" charset="0"/>
              </a:rPr>
              <a:t>单</a:t>
            </a:r>
            <a:r>
              <a:rPr kumimoji="1" lang="zh-CN" altLang="en-US" sz="2400" dirty="0">
                <a:solidFill>
                  <a:srgbClr val="0000CC"/>
                </a:solidFill>
                <a:latin typeface="Times New Roman" panose="02020603050405020304" pitchFamily="18" charset="0"/>
              </a:rPr>
              <a:t>端输出时的共模电压增益</a:t>
            </a:r>
          </a:p>
        </p:txBody>
      </p:sp>
      <p:graphicFrame>
        <p:nvGraphicFramePr>
          <p:cNvPr id="1183751" name="Object 7"/>
          <p:cNvGraphicFramePr>
            <a:graphicFrameLocks noChangeAspect="1"/>
          </p:cNvGraphicFramePr>
          <p:nvPr/>
        </p:nvGraphicFramePr>
        <p:xfrm>
          <a:off x="719138" y="3797300"/>
          <a:ext cx="1428750" cy="889000"/>
        </p:xfrm>
        <a:graphic>
          <a:graphicData uri="http://schemas.openxmlformats.org/presentationml/2006/ole">
            <mc:AlternateContent xmlns:mc="http://schemas.openxmlformats.org/markup-compatibility/2006">
              <mc:Choice xmlns:v="urn:schemas-microsoft-com:vml" Requires="v">
                <p:oleObj spid="_x0000_s582718" name="公式" r:id="rId6" imgW="698197" imgH="444307" progId="Equation.3">
                  <p:embed/>
                </p:oleObj>
              </mc:Choice>
              <mc:Fallback>
                <p:oleObj name="公式" r:id="rId6" imgW="698197" imgH="444307" progId="Equation.3">
                  <p:embed/>
                  <p:pic>
                    <p:nvPicPr>
                      <p:cNvPr id="0" name="Picture 9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138" y="3797300"/>
                        <a:ext cx="142875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3752" name="Object 8"/>
          <p:cNvGraphicFramePr>
            <a:graphicFrameLocks noChangeAspect="1"/>
          </p:cNvGraphicFramePr>
          <p:nvPr/>
        </p:nvGraphicFramePr>
        <p:xfrm>
          <a:off x="3005138" y="3797300"/>
          <a:ext cx="1792287" cy="889000"/>
        </p:xfrm>
        <a:graphic>
          <a:graphicData uri="http://schemas.openxmlformats.org/presentationml/2006/ole">
            <mc:AlternateContent xmlns:mc="http://schemas.openxmlformats.org/markup-compatibility/2006">
              <mc:Choice xmlns:v="urn:schemas-microsoft-com:vml" Requires="v">
                <p:oleObj spid="_x0000_s582719" name="公式" r:id="rId8" imgW="875920" imgH="444307" progId="Equation.3">
                  <p:embed/>
                </p:oleObj>
              </mc:Choice>
              <mc:Fallback>
                <p:oleObj name="公式" r:id="rId8" imgW="875920" imgH="444307" progId="Equation.3">
                  <p:embed/>
                  <p:pic>
                    <p:nvPicPr>
                      <p:cNvPr id="0" name="Picture 99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5138" y="3797300"/>
                        <a:ext cx="1792287"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3753" name="Object 9"/>
          <p:cNvGraphicFramePr>
            <a:graphicFrameLocks noChangeAspect="1"/>
          </p:cNvGraphicFramePr>
          <p:nvPr/>
        </p:nvGraphicFramePr>
        <p:xfrm>
          <a:off x="4772025" y="3779838"/>
          <a:ext cx="1012825" cy="889000"/>
        </p:xfrm>
        <a:graphic>
          <a:graphicData uri="http://schemas.openxmlformats.org/presentationml/2006/ole">
            <mc:AlternateContent xmlns:mc="http://schemas.openxmlformats.org/markup-compatibility/2006">
              <mc:Choice xmlns:v="urn:schemas-microsoft-com:vml" Requires="v">
                <p:oleObj spid="_x0000_s582720" name="公式" r:id="rId10" imgW="495085" imgH="444307" progId="Equation.3">
                  <p:embed/>
                </p:oleObj>
              </mc:Choice>
              <mc:Fallback>
                <p:oleObj name="公式" r:id="rId10" imgW="495085" imgH="444307" progId="Equation.3">
                  <p:embed/>
                  <p:pic>
                    <p:nvPicPr>
                      <p:cNvPr id="0" name="Picture 99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72025" y="3779838"/>
                        <a:ext cx="1012825"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3754" name="Rectangle 10"/>
          <p:cNvSpPr>
            <a:spLocks noChangeArrowheads="1"/>
          </p:cNvSpPr>
          <p:nvPr/>
        </p:nvSpPr>
        <p:spPr bwMode="auto">
          <a:xfrm>
            <a:off x="503238" y="2276475"/>
            <a:ext cx="3852862" cy="151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40000"/>
              </a:lnSpc>
              <a:buFont typeface="Wingdings" panose="05000000000000000000" pitchFamily="2" charset="2"/>
              <a:buNone/>
            </a:pPr>
            <a:r>
              <a:rPr lang="en-US" altLang="zh-CN" sz="22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200" dirty="0" smtClean="0">
                <a:solidFill>
                  <a:srgbClr val="000000"/>
                </a:solidFill>
                <a:latin typeface="楷体" panose="02010609060101010101" pitchFamily="49" charset="-122"/>
                <a:ea typeface="楷体" panose="02010609060101010101" pitchFamily="49" charset="-122"/>
                <a:cs typeface="Times New Roman" panose="02020603050405020304" pitchFamily="18" charset="0"/>
              </a:rPr>
              <a:t>电路</a:t>
            </a:r>
            <a:r>
              <a:rPr lang="zh-CN" altLang="en-US" sz="22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左右两边完全对称，可看作两个独立的共源放大电路，两边单端输出完全相同。</a:t>
            </a:r>
          </a:p>
        </p:txBody>
      </p:sp>
      <p:sp>
        <p:nvSpPr>
          <p:cNvPr id="1183755" name="Rectangle 11"/>
          <p:cNvSpPr>
            <a:spLocks noChangeArrowheads="1"/>
          </p:cNvSpPr>
          <p:nvPr/>
        </p:nvSpPr>
        <p:spPr bwMode="auto">
          <a:xfrm>
            <a:off x="3443288" y="4756150"/>
            <a:ext cx="4681537"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40000"/>
              </a:lnSpc>
              <a:buFont typeface="Wingdings" panose="05000000000000000000" pitchFamily="2" charset="2"/>
              <a:buNone/>
            </a:pPr>
            <a:r>
              <a:rPr lang="en-US" altLang="zh-CN" sz="2400" i="1" dirty="0" err="1">
                <a:solidFill>
                  <a:srgbClr val="000000"/>
                </a:solidFill>
                <a:latin typeface="Times New Roman" panose="02020603050405020304" pitchFamily="18" charset="0"/>
                <a:cs typeface="Times New Roman" panose="02020603050405020304" pitchFamily="18" charset="0"/>
              </a:rPr>
              <a:t>r</a:t>
            </a:r>
            <a:r>
              <a:rPr lang="en-US" altLang="zh-CN" sz="2400" baseline="-25000" dirty="0" err="1">
                <a:solidFill>
                  <a:srgbClr val="000000"/>
                </a:solidFill>
                <a:latin typeface="Times New Roman" panose="02020603050405020304" pitchFamily="18" charset="0"/>
                <a:cs typeface="Times New Roman" panose="02020603050405020304" pitchFamily="18" charset="0"/>
              </a:rPr>
              <a:t>o</a:t>
            </a:r>
            <a:r>
              <a:rPr lang="en-US" altLang="zh-CN" sz="2400" baseline="-25000" dirty="0">
                <a:solidFill>
                  <a:srgbClr val="000000"/>
                </a:solidFill>
                <a:latin typeface="Times New Roman" panose="02020603050405020304" pitchFamily="18" charset="0"/>
                <a:cs typeface="Times New Roman" panose="02020603050405020304" pitchFamily="18" charset="0"/>
              </a:rPr>
              <a:t> </a:t>
            </a:r>
            <a:r>
              <a:rPr lang="zh-CN" altLang="en-US" sz="22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是电流源</a:t>
            </a:r>
            <a:r>
              <a:rPr lang="zh-CN" altLang="en-US" sz="2200" dirty="0" smtClean="0">
                <a:solidFill>
                  <a:srgbClr val="000000"/>
                </a:solidFill>
                <a:latin typeface="楷体" panose="02010609060101010101" pitchFamily="49" charset="-122"/>
                <a:ea typeface="楷体" panose="02010609060101010101" pitchFamily="49" charset="-122"/>
                <a:cs typeface="Times New Roman" panose="02020603050405020304" pitchFamily="18" charset="0"/>
              </a:rPr>
              <a:t>的动态电阻</a:t>
            </a:r>
            <a:r>
              <a:rPr lang="zh-CN" altLang="en-US" sz="22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（内阻）</a:t>
            </a:r>
          </a:p>
        </p:txBody>
      </p:sp>
      <p:graphicFrame>
        <p:nvGraphicFramePr>
          <p:cNvPr id="1183756" name="Object 12"/>
          <p:cNvGraphicFramePr>
            <a:graphicFrameLocks noChangeAspect="1"/>
          </p:cNvGraphicFramePr>
          <p:nvPr/>
        </p:nvGraphicFramePr>
        <p:xfrm>
          <a:off x="2147888" y="3797300"/>
          <a:ext cx="857250" cy="889000"/>
        </p:xfrm>
        <a:graphic>
          <a:graphicData uri="http://schemas.openxmlformats.org/presentationml/2006/ole">
            <mc:AlternateContent xmlns:mc="http://schemas.openxmlformats.org/markup-compatibility/2006">
              <mc:Choice xmlns:v="urn:schemas-microsoft-com:vml" Requires="v">
                <p:oleObj spid="_x0000_s582721" name="公式" r:id="rId12" imgW="418918" imgH="444307" progId="Equation.3">
                  <p:embed/>
                </p:oleObj>
              </mc:Choice>
              <mc:Fallback>
                <p:oleObj name="公式" r:id="rId12" imgW="418918" imgH="444307" progId="Equation.3">
                  <p:embed/>
                  <p:pic>
                    <p:nvPicPr>
                      <p:cNvPr id="0" name="Picture 10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47888" y="3797300"/>
                        <a:ext cx="85725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3757" name="Object 13"/>
          <p:cNvGraphicFramePr>
            <a:graphicFrameLocks noChangeAspect="1"/>
          </p:cNvGraphicFramePr>
          <p:nvPr/>
        </p:nvGraphicFramePr>
        <p:xfrm>
          <a:off x="1119188" y="4808538"/>
          <a:ext cx="1006475" cy="492125"/>
        </p:xfrm>
        <a:graphic>
          <a:graphicData uri="http://schemas.openxmlformats.org/presentationml/2006/ole">
            <mc:AlternateContent xmlns:mc="http://schemas.openxmlformats.org/markup-compatibility/2006">
              <mc:Choice xmlns:v="urn:schemas-microsoft-com:vml" Requires="v">
                <p:oleObj spid="_x0000_s582722" name="公式" r:id="rId14" imgW="431613" imgH="215806" progId="Equation.3">
                  <p:embed/>
                </p:oleObj>
              </mc:Choice>
              <mc:Fallback>
                <p:oleObj name="公式" r:id="rId14" imgW="431613" imgH="215806" progId="Equation.3">
                  <p:embed/>
                  <p:pic>
                    <p:nvPicPr>
                      <p:cNvPr id="0" name="Picture 100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9188" y="4808538"/>
                        <a:ext cx="1006475"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3758" name="Object 14"/>
          <p:cNvGraphicFramePr>
            <a:graphicFrameLocks noChangeAspect="1"/>
          </p:cNvGraphicFramePr>
          <p:nvPr/>
        </p:nvGraphicFramePr>
        <p:xfrm>
          <a:off x="2198688" y="4819650"/>
          <a:ext cx="860425" cy="481013"/>
        </p:xfrm>
        <a:graphic>
          <a:graphicData uri="http://schemas.openxmlformats.org/presentationml/2006/ole">
            <mc:AlternateContent xmlns:mc="http://schemas.openxmlformats.org/markup-compatibility/2006">
              <mc:Choice xmlns:v="urn:schemas-microsoft-com:vml" Requires="v">
                <p:oleObj spid="_x0000_s582723" name="公式" r:id="rId16" imgW="418918" imgH="241195" progId="Equation.3">
                  <p:embed/>
                </p:oleObj>
              </mc:Choice>
              <mc:Fallback>
                <p:oleObj name="公式" r:id="rId16" imgW="418918" imgH="241195" progId="Equation.3">
                  <p:embed/>
                  <p:pic>
                    <p:nvPicPr>
                      <p:cNvPr id="0" name="Picture 100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98688" y="4819650"/>
                        <a:ext cx="860425"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3759" name="Rectangle 15"/>
          <p:cNvSpPr>
            <a:spLocks noChangeArrowheads="1"/>
          </p:cNvSpPr>
          <p:nvPr/>
        </p:nvSpPr>
        <p:spPr bwMode="auto">
          <a:xfrm>
            <a:off x="503238" y="5275263"/>
            <a:ext cx="8281987" cy="470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30000"/>
              </a:lnSpc>
              <a:spcBef>
                <a:spcPct val="0"/>
              </a:spcBef>
              <a:buFont typeface="Wingdings" panose="05000000000000000000" pitchFamily="2" charset="2"/>
              <a:buNone/>
            </a:pPr>
            <a:r>
              <a:rPr lang="zh-CN" altLang="en-US" sz="22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无论由哪个漏极输出，共模输出电压总是与共模输入电压反相。</a:t>
            </a:r>
          </a:p>
        </p:txBody>
      </p:sp>
      <p:sp>
        <p:nvSpPr>
          <p:cNvPr id="1183760" name="Rectangle 16"/>
          <p:cNvSpPr>
            <a:spLocks noChangeArrowheads="1"/>
          </p:cNvSpPr>
          <p:nvPr/>
        </p:nvSpPr>
        <p:spPr bwMode="auto">
          <a:xfrm>
            <a:off x="5975350" y="3968750"/>
            <a:ext cx="24844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40000"/>
              </a:lnSpc>
              <a:buFont typeface="Wingdings" panose="05000000000000000000" pitchFamily="2" charset="2"/>
              <a:buNone/>
            </a:pPr>
            <a:r>
              <a:rPr lang="zh-CN" altLang="en-US" sz="20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远小于差模增益</a:t>
            </a:r>
          </a:p>
        </p:txBody>
      </p:sp>
      <p:sp>
        <p:nvSpPr>
          <p:cNvPr id="19" name="Rectangle 27"/>
          <p:cNvSpPr>
            <a:spLocks noChangeArrowheads="1"/>
          </p:cNvSpPr>
          <p:nvPr/>
        </p:nvSpPr>
        <p:spPr bwMode="auto">
          <a:xfrm>
            <a:off x="900113" y="5842000"/>
            <a:ext cx="6985000" cy="460375"/>
          </a:xfrm>
          <a:prstGeom prst="rect">
            <a:avLst/>
          </a:prstGeom>
          <a:noFill/>
          <a:ln w="9525">
            <a:noFill/>
            <a:miter lim="800000"/>
            <a:headEnd/>
            <a:tailEnd/>
          </a:ln>
          <a:extLst>
            <a:ext uri="{909E8E84-426E-40DD-AFC4-6F175D3DCCD1}">
              <a14:hiddenFill xmlns:a14="http://schemas.microsoft.com/office/drawing/2010/main">
                <a:solidFill>
                  <a:srgbClr val="CCFFCC"/>
                </a:solidFill>
              </a14:hiddenFill>
            </a:ext>
          </a:extLst>
        </p:spPr>
        <p:txBody>
          <a:bodyPr>
            <a:spAutoFit/>
          </a:bodyPr>
          <a:lstStyle>
            <a:lvl1pPr algn="l">
              <a:defRPr sz="3600" b="1">
                <a:solidFill>
                  <a:schemeClr val="tx2"/>
                </a:solidFill>
                <a:latin typeface="Arial Narrow" pitchFamily="34" charset="0"/>
                <a:ea typeface="楷体_GB2312" pitchFamily="49" charset="-122"/>
              </a:defRPr>
            </a:lvl1pPr>
            <a:lvl2pPr algn="l">
              <a:defRPr sz="3600" b="1">
                <a:solidFill>
                  <a:schemeClr val="tx2"/>
                </a:solidFill>
                <a:latin typeface="Arial Narrow" pitchFamily="34" charset="0"/>
                <a:ea typeface="楷体_GB2312" pitchFamily="49" charset="-122"/>
              </a:defRPr>
            </a:lvl2pPr>
            <a:lvl3pPr algn="l">
              <a:defRPr sz="3600" b="1">
                <a:solidFill>
                  <a:schemeClr val="tx2"/>
                </a:solidFill>
                <a:latin typeface="Arial Narrow" pitchFamily="34" charset="0"/>
                <a:ea typeface="楷体_GB2312" pitchFamily="49" charset="-122"/>
              </a:defRPr>
            </a:lvl3pPr>
            <a:lvl4pPr algn="l">
              <a:defRPr sz="3600" b="1">
                <a:solidFill>
                  <a:schemeClr val="tx2"/>
                </a:solidFill>
                <a:latin typeface="Arial Narrow" pitchFamily="34" charset="0"/>
                <a:ea typeface="楷体_GB2312" pitchFamily="49" charset="-122"/>
              </a:defRPr>
            </a:lvl4pPr>
            <a:lvl5pPr algn="l">
              <a:defRPr sz="3600" b="1">
                <a:solidFill>
                  <a:schemeClr val="tx2"/>
                </a:solidFill>
                <a:latin typeface="Arial Narrow" pitchFamily="34" charset="0"/>
                <a:ea typeface="楷体_GB2312" pitchFamily="49" charset="-122"/>
              </a:defRPr>
            </a:lvl5pPr>
            <a:lvl6pPr marL="457200" fontAlgn="base">
              <a:spcBef>
                <a:spcPct val="0"/>
              </a:spcBef>
              <a:spcAft>
                <a:spcPct val="0"/>
              </a:spcAft>
              <a:defRPr sz="3600" b="1">
                <a:solidFill>
                  <a:schemeClr val="tx2"/>
                </a:solidFill>
                <a:latin typeface="Arial Narrow" pitchFamily="34" charset="0"/>
                <a:ea typeface="楷体_GB2312" pitchFamily="49" charset="-122"/>
              </a:defRPr>
            </a:lvl6pPr>
            <a:lvl7pPr marL="914400" fontAlgn="base">
              <a:spcBef>
                <a:spcPct val="0"/>
              </a:spcBef>
              <a:spcAft>
                <a:spcPct val="0"/>
              </a:spcAft>
              <a:defRPr sz="3600" b="1">
                <a:solidFill>
                  <a:schemeClr val="tx2"/>
                </a:solidFill>
                <a:latin typeface="Arial Narrow" pitchFamily="34" charset="0"/>
                <a:ea typeface="楷体_GB2312" pitchFamily="49" charset="-122"/>
              </a:defRPr>
            </a:lvl7pPr>
            <a:lvl8pPr marL="1371600" fontAlgn="base">
              <a:spcBef>
                <a:spcPct val="0"/>
              </a:spcBef>
              <a:spcAft>
                <a:spcPct val="0"/>
              </a:spcAft>
              <a:defRPr sz="3600" b="1">
                <a:solidFill>
                  <a:schemeClr val="tx2"/>
                </a:solidFill>
                <a:latin typeface="Arial Narrow" pitchFamily="34" charset="0"/>
                <a:ea typeface="楷体_GB2312" pitchFamily="49" charset="-122"/>
              </a:defRPr>
            </a:lvl8pPr>
            <a:lvl9pPr marL="1828800" fontAlgn="base">
              <a:spcBef>
                <a:spcPct val="0"/>
              </a:spcBef>
              <a:spcAft>
                <a:spcPct val="0"/>
              </a:spcAft>
              <a:defRPr sz="3600" b="1">
                <a:solidFill>
                  <a:schemeClr val="tx2"/>
                </a:solidFill>
                <a:latin typeface="Arial Narrow" pitchFamily="34" charset="0"/>
                <a:ea typeface="楷体_GB2312" pitchFamily="49" charset="-122"/>
              </a:defRPr>
            </a:lvl9pPr>
          </a:lstStyle>
          <a:p>
            <a:pPr>
              <a:lnSpc>
                <a:spcPct val="120000"/>
              </a:lnSpc>
              <a:defRPr/>
            </a:pPr>
            <a:r>
              <a:rPr lang="zh-CN" altLang="en-US" sz="2000" dirty="0">
                <a:solidFill>
                  <a:srgbClr val="CC0000"/>
                </a:solidFill>
                <a:effectLst>
                  <a:outerShdw blurRad="38100" dist="38100" dir="2700000" algn="tl">
                    <a:srgbClr val="C0C0C0"/>
                  </a:outerShdw>
                </a:effectLst>
                <a:latin typeface="楷体_GB2312" pitchFamily="49" charset="-122"/>
              </a:rPr>
              <a:t>共模时有单端输入和双端输入之分吗？</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83754"/>
                                        </p:tgtEl>
                                        <p:attrNameLst>
                                          <p:attrName>style.visibility</p:attrName>
                                        </p:attrNameLst>
                                      </p:cBhvr>
                                      <p:to>
                                        <p:strVal val="visible"/>
                                      </p:to>
                                    </p:set>
                                    <p:animEffect transition="in" filter="strips(downRight)">
                                      <p:cBhvr>
                                        <p:cTn id="7" dur="500"/>
                                        <p:tgtEl>
                                          <p:spTgt spid="11837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183751"/>
                                        </p:tgtEl>
                                        <p:attrNameLst>
                                          <p:attrName>style.visibility</p:attrName>
                                        </p:attrNameLst>
                                      </p:cBhvr>
                                      <p:to>
                                        <p:strVal val="visible"/>
                                      </p:to>
                                    </p:set>
                                    <p:animEffect transition="in" filter="strips(downRight)">
                                      <p:cBhvr>
                                        <p:cTn id="12" dur="500"/>
                                        <p:tgtEl>
                                          <p:spTgt spid="11837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183756"/>
                                        </p:tgtEl>
                                        <p:attrNameLst>
                                          <p:attrName>style.visibility</p:attrName>
                                        </p:attrNameLst>
                                      </p:cBhvr>
                                      <p:to>
                                        <p:strVal val="visible"/>
                                      </p:to>
                                    </p:set>
                                    <p:animEffect transition="in" filter="strips(downRight)">
                                      <p:cBhvr>
                                        <p:cTn id="17" dur="500"/>
                                        <p:tgtEl>
                                          <p:spTgt spid="11837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183752"/>
                                        </p:tgtEl>
                                        <p:attrNameLst>
                                          <p:attrName>style.visibility</p:attrName>
                                        </p:attrNameLst>
                                      </p:cBhvr>
                                      <p:to>
                                        <p:strVal val="visible"/>
                                      </p:to>
                                    </p:set>
                                    <p:animEffect transition="in" filter="strips(downRight)">
                                      <p:cBhvr>
                                        <p:cTn id="22" dur="500"/>
                                        <p:tgtEl>
                                          <p:spTgt spid="11837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183753"/>
                                        </p:tgtEl>
                                        <p:attrNameLst>
                                          <p:attrName>style.visibility</p:attrName>
                                        </p:attrNameLst>
                                      </p:cBhvr>
                                      <p:to>
                                        <p:strVal val="visible"/>
                                      </p:to>
                                    </p:set>
                                    <p:animEffect transition="in" filter="strips(downRight)">
                                      <p:cBhvr>
                                        <p:cTn id="27" dur="500"/>
                                        <p:tgtEl>
                                          <p:spTgt spid="1183753"/>
                                        </p:tgtEl>
                                      </p:cBhvr>
                                    </p:animEffect>
                                  </p:childTnLst>
                                </p:cTn>
                              </p:par>
                            </p:childTnLst>
                          </p:cTn>
                        </p:par>
                        <p:par>
                          <p:cTn id="28" fill="hold" nodeType="afterGroup">
                            <p:stCondLst>
                              <p:cond delay="500"/>
                            </p:stCondLst>
                            <p:childTnLst>
                              <p:par>
                                <p:cTn id="29" presetID="18" presetClass="entr" presetSubtype="6" fill="hold" grpId="0" nodeType="afterEffect">
                                  <p:stCondLst>
                                    <p:cond delay="0"/>
                                  </p:stCondLst>
                                  <p:childTnLst>
                                    <p:set>
                                      <p:cBhvr>
                                        <p:cTn id="30" dur="1" fill="hold">
                                          <p:stCondLst>
                                            <p:cond delay="0"/>
                                          </p:stCondLst>
                                        </p:cTn>
                                        <p:tgtEl>
                                          <p:spTgt spid="1183760"/>
                                        </p:tgtEl>
                                        <p:attrNameLst>
                                          <p:attrName>style.visibility</p:attrName>
                                        </p:attrNameLst>
                                      </p:cBhvr>
                                      <p:to>
                                        <p:strVal val="visible"/>
                                      </p:to>
                                    </p:set>
                                    <p:animEffect transition="in" filter="strips(downRight)">
                                      <p:cBhvr>
                                        <p:cTn id="31" dur="500"/>
                                        <p:tgtEl>
                                          <p:spTgt spid="118376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nodeType="clickEffect">
                                  <p:stCondLst>
                                    <p:cond delay="0"/>
                                  </p:stCondLst>
                                  <p:childTnLst>
                                    <p:set>
                                      <p:cBhvr>
                                        <p:cTn id="35" dur="1" fill="hold">
                                          <p:stCondLst>
                                            <p:cond delay="0"/>
                                          </p:stCondLst>
                                        </p:cTn>
                                        <p:tgtEl>
                                          <p:spTgt spid="1183757"/>
                                        </p:tgtEl>
                                        <p:attrNameLst>
                                          <p:attrName>style.visibility</p:attrName>
                                        </p:attrNameLst>
                                      </p:cBhvr>
                                      <p:to>
                                        <p:strVal val="visible"/>
                                      </p:to>
                                    </p:set>
                                    <p:animEffect transition="in" filter="strips(downRight)">
                                      <p:cBhvr>
                                        <p:cTn id="36" dur="500"/>
                                        <p:tgtEl>
                                          <p:spTgt spid="118375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nodeType="clickEffect">
                                  <p:stCondLst>
                                    <p:cond delay="0"/>
                                  </p:stCondLst>
                                  <p:childTnLst>
                                    <p:set>
                                      <p:cBhvr>
                                        <p:cTn id="40" dur="1" fill="hold">
                                          <p:stCondLst>
                                            <p:cond delay="0"/>
                                          </p:stCondLst>
                                        </p:cTn>
                                        <p:tgtEl>
                                          <p:spTgt spid="1183758"/>
                                        </p:tgtEl>
                                        <p:attrNameLst>
                                          <p:attrName>style.visibility</p:attrName>
                                        </p:attrNameLst>
                                      </p:cBhvr>
                                      <p:to>
                                        <p:strVal val="visible"/>
                                      </p:to>
                                    </p:set>
                                    <p:animEffect transition="in" filter="strips(downRight)">
                                      <p:cBhvr>
                                        <p:cTn id="41" dur="500"/>
                                        <p:tgtEl>
                                          <p:spTgt spid="118375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1183755"/>
                                        </p:tgtEl>
                                        <p:attrNameLst>
                                          <p:attrName>style.visibility</p:attrName>
                                        </p:attrNameLst>
                                      </p:cBhvr>
                                      <p:to>
                                        <p:strVal val="visible"/>
                                      </p:to>
                                    </p:set>
                                    <p:animEffect transition="in" filter="strips(downRight)">
                                      <p:cBhvr>
                                        <p:cTn id="46" dur="500"/>
                                        <p:tgtEl>
                                          <p:spTgt spid="118375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6" fill="hold" grpId="0" nodeType="clickEffect">
                                  <p:stCondLst>
                                    <p:cond delay="0"/>
                                  </p:stCondLst>
                                  <p:childTnLst>
                                    <p:set>
                                      <p:cBhvr>
                                        <p:cTn id="50" dur="1" fill="hold">
                                          <p:stCondLst>
                                            <p:cond delay="0"/>
                                          </p:stCondLst>
                                        </p:cTn>
                                        <p:tgtEl>
                                          <p:spTgt spid="1183759"/>
                                        </p:tgtEl>
                                        <p:attrNameLst>
                                          <p:attrName>style.visibility</p:attrName>
                                        </p:attrNameLst>
                                      </p:cBhvr>
                                      <p:to>
                                        <p:strVal val="visible"/>
                                      </p:to>
                                    </p:set>
                                    <p:animEffect transition="in" filter="strips(downRight)">
                                      <p:cBhvr>
                                        <p:cTn id="51" dur="500"/>
                                        <p:tgtEl>
                                          <p:spTgt spid="118375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8" presetClass="entr" presetSubtype="6"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strips(downRight)">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754" grpId="0"/>
      <p:bldP spid="1183755" grpId="0"/>
      <p:bldP spid="1183759" grpId="0"/>
      <p:bldP spid="1183760" grpId="0"/>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
        <p:nvSpPr>
          <p:cNvPr id="52227" name="Rectangle 3">
            <a:hlinkClick r:id="rId3" action="ppaction://hlinksldjump"/>
          </p:cNvPr>
          <p:cNvSpPr>
            <a:spLocks noChangeArrowheads="1"/>
          </p:cNvSpPr>
          <p:nvPr/>
        </p:nvSpPr>
        <p:spPr bwMode="auto">
          <a:xfrm>
            <a:off x="457200" y="722313"/>
            <a:ext cx="26749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600">
                <a:solidFill>
                  <a:srgbClr val="CC0000"/>
                </a:solidFill>
                <a:latin typeface="Times New Roman" panose="02020603050405020304" pitchFamily="18" charset="0"/>
              </a:rPr>
              <a:t>动态小信号分析</a:t>
            </a:r>
          </a:p>
        </p:txBody>
      </p:sp>
      <p:sp>
        <p:nvSpPr>
          <p:cNvPr id="52228" name="Rectangle 4">
            <a:hlinkClick r:id="rId3" action="ppaction://hlinksldjump"/>
          </p:cNvPr>
          <p:cNvSpPr>
            <a:spLocks noChangeArrowheads="1"/>
          </p:cNvSpPr>
          <p:nvPr/>
        </p:nvSpPr>
        <p:spPr bwMode="auto">
          <a:xfrm>
            <a:off x="457200" y="1211263"/>
            <a:ext cx="307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a:latin typeface="Times New Roman" panose="02020603050405020304" pitchFamily="18" charset="0"/>
              </a:rPr>
              <a:t>仅输入共模信号时</a:t>
            </a:r>
          </a:p>
        </p:txBody>
      </p:sp>
      <p:graphicFrame>
        <p:nvGraphicFramePr>
          <p:cNvPr id="52229" name="Object 5"/>
          <p:cNvGraphicFramePr>
            <a:graphicFrameLocks noChangeAspect="1"/>
          </p:cNvGraphicFramePr>
          <p:nvPr/>
        </p:nvGraphicFramePr>
        <p:xfrm>
          <a:off x="4572000" y="722313"/>
          <a:ext cx="4391025" cy="3309937"/>
        </p:xfrm>
        <a:graphic>
          <a:graphicData uri="http://schemas.openxmlformats.org/presentationml/2006/ole">
            <mc:AlternateContent xmlns:mc="http://schemas.openxmlformats.org/markup-compatibility/2006">
              <mc:Choice xmlns:v="urn:schemas-microsoft-com:vml" Requires="v">
                <p:oleObj spid="_x0000_s376713" name="图片" r:id="rId4" imgW="2435761" imgH="1835735" progId="Word.Picture.8">
                  <p:embed/>
                </p:oleObj>
              </mc:Choice>
              <mc:Fallback>
                <p:oleObj name="图片" r:id="rId4" imgW="2435761" imgH="1835735" progId="Word.Picture.8">
                  <p:embed/>
                  <p:pic>
                    <p:nvPicPr>
                      <p:cNvPr id="0" name="Picture 4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722313"/>
                        <a:ext cx="4391025" cy="3309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0" name="Rectangle 6"/>
          <p:cNvSpPr>
            <a:spLocks noChangeArrowheads="1"/>
          </p:cNvSpPr>
          <p:nvPr/>
        </p:nvSpPr>
        <p:spPr bwMode="auto">
          <a:xfrm>
            <a:off x="457200" y="1625912"/>
            <a:ext cx="4330700"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dirty="0" smtClean="0">
                <a:solidFill>
                  <a:srgbClr val="0000CC"/>
                </a:solidFill>
                <a:latin typeface="Times New Roman" panose="02020603050405020304" pitchFamily="18" charset="0"/>
              </a:rPr>
              <a:t>④ </a:t>
            </a:r>
            <a:r>
              <a:rPr kumimoji="1" lang="zh-CN" altLang="en-US" sz="2400" dirty="0" smtClean="0">
                <a:solidFill>
                  <a:srgbClr val="0000CC"/>
                </a:solidFill>
                <a:latin typeface="Times New Roman" panose="02020603050405020304" pitchFamily="18" charset="0"/>
              </a:rPr>
              <a:t>双</a:t>
            </a:r>
            <a:r>
              <a:rPr kumimoji="1" lang="zh-CN" altLang="en-US" sz="2400" dirty="0">
                <a:solidFill>
                  <a:srgbClr val="0000CC"/>
                </a:solidFill>
                <a:latin typeface="Times New Roman" panose="02020603050405020304" pitchFamily="18" charset="0"/>
              </a:rPr>
              <a:t>端输出时的共模电压增益</a:t>
            </a:r>
          </a:p>
        </p:txBody>
      </p:sp>
      <p:sp>
        <p:nvSpPr>
          <p:cNvPr id="1182727" name="Text Box 7"/>
          <p:cNvSpPr txBox="1">
            <a:spLocks noChangeArrowheads="1"/>
          </p:cNvSpPr>
          <p:nvPr/>
        </p:nvSpPr>
        <p:spPr bwMode="auto">
          <a:xfrm>
            <a:off x="539750" y="2168525"/>
            <a:ext cx="3563938"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dirty="0">
                <a:latin typeface="楷体" panose="02010609060101010101" pitchFamily="49" charset="-122"/>
                <a:ea typeface="楷体" panose="02010609060101010101" pitchFamily="49" charset="-122"/>
              </a:rPr>
              <a:t>    </a:t>
            </a:r>
            <a:r>
              <a:rPr kumimoji="1" lang="zh-CN" altLang="en-US" sz="2400" dirty="0">
                <a:latin typeface="楷体" panose="02010609060101010101" pitchFamily="49" charset="-122"/>
                <a:ea typeface="楷体" panose="02010609060101010101" pitchFamily="49" charset="-122"/>
              </a:rPr>
              <a:t>共模信号的输入使两管漏极电压有相同的变化</a:t>
            </a:r>
          </a:p>
        </p:txBody>
      </p:sp>
      <p:sp>
        <p:nvSpPr>
          <p:cNvPr id="1182728" name="Text Box 8"/>
          <p:cNvSpPr txBox="1">
            <a:spLocks noChangeArrowheads="1"/>
          </p:cNvSpPr>
          <p:nvPr/>
        </p:nvSpPr>
        <p:spPr bwMode="auto">
          <a:xfrm>
            <a:off x="620713" y="3249613"/>
            <a:ext cx="2601912"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400">
                <a:latin typeface="楷体" panose="02010609060101010101" pitchFamily="49" charset="-122"/>
                <a:ea typeface="楷体" panose="02010609060101010101" pitchFamily="49" charset="-122"/>
              </a:rPr>
              <a:t>理想情况下有</a:t>
            </a:r>
          </a:p>
        </p:txBody>
      </p:sp>
      <p:graphicFrame>
        <p:nvGraphicFramePr>
          <p:cNvPr id="1182729" name="Object 9"/>
          <p:cNvGraphicFramePr>
            <a:graphicFrameLocks noChangeAspect="1"/>
          </p:cNvGraphicFramePr>
          <p:nvPr/>
        </p:nvGraphicFramePr>
        <p:xfrm>
          <a:off x="1016000" y="3819525"/>
          <a:ext cx="2824163" cy="522288"/>
        </p:xfrm>
        <a:graphic>
          <a:graphicData uri="http://schemas.openxmlformats.org/presentationml/2006/ole">
            <mc:AlternateContent xmlns:mc="http://schemas.openxmlformats.org/markup-compatibility/2006">
              <mc:Choice xmlns:v="urn:schemas-microsoft-com:vml" Requires="v">
                <p:oleObj spid="_x0000_s376714" name="公式" r:id="rId6" imgW="1206500" imgH="228600" progId="Equation.3">
                  <p:embed/>
                </p:oleObj>
              </mc:Choice>
              <mc:Fallback>
                <p:oleObj name="公式" r:id="rId6" imgW="1206500" imgH="228600" progId="Equation.3">
                  <p:embed/>
                  <p:pic>
                    <p:nvPicPr>
                      <p:cNvPr id="0" name="Picture 4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000" y="3819525"/>
                        <a:ext cx="2824163"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2730" name="Object 10"/>
          <p:cNvGraphicFramePr>
            <a:graphicFrameLocks noChangeAspect="1"/>
          </p:cNvGraphicFramePr>
          <p:nvPr/>
        </p:nvGraphicFramePr>
        <p:xfrm>
          <a:off x="2195513" y="4413250"/>
          <a:ext cx="1738312" cy="889000"/>
        </p:xfrm>
        <a:graphic>
          <a:graphicData uri="http://schemas.openxmlformats.org/presentationml/2006/ole">
            <mc:AlternateContent xmlns:mc="http://schemas.openxmlformats.org/markup-compatibility/2006">
              <mc:Choice xmlns:v="urn:schemas-microsoft-com:vml" Requires="v">
                <p:oleObj spid="_x0000_s376715" name="公式" r:id="rId8" imgW="850531" imgH="444307" progId="Equation.3">
                  <p:embed/>
                </p:oleObj>
              </mc:Choice>
              <mc:Fallback>
                <p:oleObj name="公式" r:id="rId8" imgW="850531" imgH="444307" progId="Equation.3">
                  <p:embed/>
                  <p:pic>
                    <p:nvPicPr>
                      <p:cNvPr id="0" name="Picture 4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5513" y="4413250"/>
                        <a:ext cx="1738312"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2731" name="Text Box 11"/>
          <p:cNvSpPr txBox="1">
            <a:spLocks noChangeArrowheads="1"/>
          </p:cNvSpPr>
          <p:nvPr/>
        </p:nvSpPr>
        <p:spPr bwMode="auto">
          <a:xfrm>
            <a:off x="657225" y="4548188"/>
            <a:ext cx="17526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400">
                <a:latin typeface="楷体" panose="02010609060101010101" pitchFamily="49" charset="-122"/>
                <a:ea typeface="楷体" panose="02010609060101010101" pitchFamily="49" charset="-122"/>
              </a:rPr>
              <a:t>共模增益</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30"/>
                                        </p:tgtEl>
                                        <p:attrNameLst>
                                          <p:attrName>style.visibility</p:attrName>
                                        </p:attrNameLst>
                                      </p:cBhvr>
                                      <p:to>
                                        <p:strVal val="visible"/>
                                      </p:to>
                                    </p:set>
                                    <p:animEffect transition="in" filter="wipe(left)">
                                      <p:cBhvr>
                                        <p:cTn id="7" dur="500"/>
                                        <p:tgtEl>
                                          <p:spTgt spid="5223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82727"/>
                                        </p:tgtEl>
                                        <p:attrNameLst>
                                          <p:attrName>style.visibility</p:attrName>
                                        </p:attrNameLst>
                                      </p:cBhvr>
                                      <p:to>
                                        <p:strVal val="visible"/>
                                      </p:to>
                                    </p:set>
                                    <p:animEffect transition="in" filter="strips(downRight)">
                                      <p:cBhvr>
                                        <p:cTn id="12" dur="500"/>
                                        <p:tgtEl>
                                          <p:spTgt spid="118272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82728"/>
                                        </p:tgtEl>
                                        <p:attrNameLst>
                                          <p:attrName>style.visibility</p:attrName>
                                        </p:attrNameLst>
                                      </p:cBhvr>
                                      <p:to>
                                        <p:strVal val="visible"/>
                                      </p:to>
                                    </p:set>
                                    <p:animEffect transition="in" filter="strips(downRight)">
                                      <p:cBhvr>
                                        <p:cTn id="17" dur="500"/>
                                        <p:tgtEl>
                                          <p:spTgt spid="1182728"/>
                                        </p:tgtEl>
                                      </p:cBhvr>
                                    </p:animEffect>
                                  </p:childTnLst>
                                </p:cTn>
                              </p:par>
                            </p:childTnLst>
                          </p:cTn>
                        </p:par>
                        <p:par>
                          <p:cTn id="18" fill="hold">
                            <p:stCondLst>
                              <p:cond delay="500"/>
                            </p:stCondLst>
                            <p:childTnLst>
                              <p:par>
                                <p:cTn id="19" presetID="18" presetClass="entr" presetSubtype="6" fill="hold" nodeType="afterEffect">
                                  <p:stCondLst>
                                    <p:cond delay="0"/>
                                  </p:stCondLst>
                                  <p:childTnLst>
                                    <p:set>
                                      <p:cBhvr>
                                        <p:cTn id="20" dur="1" fill="hold">
                                          <p:stCondLst>
                                            <p:cond delay="0"/>
                                          </p:stCondLst>
                                        </p:cTn>
                                        <p:tgtEl>
                                          <p:spTgt spid="1182729"/>
                                        </p:tgtEl>
                                        <p:attrNameLst>
                                          <p:attrName>style.visibility</p:attrName>
                                        </p:attrNameLst>
                                      </p:cBhvr>
                                      <p:to>
                                        <p:strVal val="visible"/>
                                      </p:to>
                                    </p:set>
                                    <p:animEffect transition="in" filter="strips(downRight)">
                                      <p:cBhvr>
                                        <p:cTn id="21" dur="500"/>
                                        <p:tgtEl>
                                          <p:spTgt spid="1182729"/>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182731"/>
                                        </p:tgtEl>
                                        <p:attrNameLst>
                                          <p:attrName>style.visibility</p:attrName>
                                        </p:attrNameLst>
                                      </p:cBhvr>
                                      <p:to>
                                        <p:strVal val="visible"/>
                                      </p:to>
                                    </p:set>
                                    <p:animEffect transition="in" filter="strips(downRight)">
                                      <p:cBhvr>
                                        <p:cTn id="26" dur="500"/>
                                        <p:tgtEl>
                                          <p:spTgt spid="1182731"/>
                                        </p:tgtEl>
                                      </p:cBhvr>
                                    </p:animEffect>
                                  </p:childTnLst>
                                </p:cTn>
                              </p:par>
                            </p:childTnLst>
                          </p:cTn>
                        </p:par>
                        <p:par>
                          <p:cTn id="27" fill="hold">
                            <p:stCondLst>
                              <p:cond delay="500"/>
                            </p:stCondLst>
                            <p:childTnLst>
                              <p:par>
                                <p:cTn id="28" presetID="18" presetClass="entr" presetSubtype="6" fill="hold" nodeType="afterEffect">
                                  <p:stCondLst>
                                    <p:cond delay="0"/>
                                  </p:stCondLst>
                                  <p:childTnLst>
                                    <p:set>
                                      <p:cBhvr>
                                        <p:cTn id="29" dur="1" fill="hold">
                                          <p:stCondLst>
                                            <p:cond delay="0"/>
                                          </p:stCondLst>
                                        </p:cTn>
                                        <p:tgtEl>
                                          <p:spTgt spid="1182730"/>
                                        </p:tgtEl>
                                        <p:attrNameLst>
                                          <p:attrName>style.visibility</p:attrName>
                                        </p:attrNameLst>
                                      </p:cBhvr>
                                      <p:to>
                                        <p:strVal val="visible"/>
                                      </p:to>
                                    </p:set>
                                    <p:animEffect transition="in" filter="strips(downRight)">
                                      <p:cBhvr>
                                        <p:cTn id="30" dur="500"/>
                                        <p:tgtEl>
                                          <p:spTgt spid="1182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p:bldP spid="1182727" grpId="0" autoUpdateAnimBg="0"/>
      <p:bldP spid="1182728" grpId="0" autoUpdateAnimBg="0"/>
      <p:bldP spid="118273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对象 10"/>
          <p:cNvGraphicFramePr>
            <a:graphicFrameLocks noChangeAspect="1"/>
          </p:cNvGraphicFramePr>
          <p:nvPr>
            <p:extLst>
              <p:ext uri="{D42A27DB-BD31-4B8C-83A1-F6EECF244321}">
                <p14:modId xmlns:p14="http://schemas.microsoft.com/office/powerpoint/2010/main" val="541436856"/>
              </p:ext>
            </p:extLst>
          </p:nvPr>
        </p:nvGraphicFramePr>
        <p:xfrm>
          <a:off x="4283968" y="809172"/>
          <a:ext cx="4567039" cy="3267900"/>
        </p:xfrm>
        <a:graphic>
          <a:graphicData uri="http://schemas.openxmlformats.org/presentationml/2006/ole">
            <mc:AlternateContent xmlns:mc="http://schemas.openxmlformats.org/markup-compatibility/2006">
              <mc:Choice xmlns:v="urn:schemas-microsoft-com:vml" Requires="v">
                <p:oleObj spid="_x0000_s378160" name="Picture" r:id="rId3" imgW="2537244" imgH="1815500" progId="Word.Picture.8">
                  <p:embed/>
                </p:oleObj>
              </mc:Choice>
              <mc:Fallback>
                <p:oleObj name="Picture" r:id="rId3" imgW="2537244" imgH="18155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809172"/>
                        <a:ext cx="4567039" cy="326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4"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
        <p:nvSpPr>
          <p:cNvPr id="54275" name="Rectangle 3">
            <a:hlinkClick r:id="rId5" action="ppaction://hlinksldjump"/>
          </p:cNvPr>
          <p:cNvSpPr>
            <a:spLocks noChangeArrowheads="1"/>
          </p:cNvSpPr>
          <p:nvPr/>
        </p:nvSpPr>
        <p:spPr bwMode="auto">
          <a:xfrm>
            <a:off x="457200" y="722313"/>
            <a:ext cx="26749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600">
                <a:solidFill>
                  <a:srgbClr val="CC0000"/>
                </a:solidFill>
                <a:latin typeface="Times New Roman" panose="02020603050405020304" pitchFamily="18" charset="0"/>
              </a:rPr>
              <a:t>动态小信号分析</a:t>
            </a:r>
          </a:p>
        </p:txBody>
      </p:sp>
      <p:sp>
        <p:nvSpPr>
          <p:cNvPr id="8" name="Rectangle 7"/>
          <p:cNvSpPr>
            <a:spLocks noChangeArrowheads="1"/>
          </p:cNvSpPr>
          <p:nvPr/>
        </p:nvSpPr>
        <p:spPr bwMode="auto">
          <a:xfrm>
            <a:off x="468313" y="1618753"/>
            <a:ext cx="3563937" cy="185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30000"/>
              </a:lnSpc>
              <a:spcBef>
                <a:spcPts val="0"/>
              </a:spcBef>
              <a:buFont typeface="Wingdings" panose="05000000000000000000" pitchFamily="2" charset="2"/>
              <a:buNone/>
            </a:pPr>
            <a:r>
              <a:rPr lang="en-US" altLang="zh-CN" sz="2200" dirty="0">
                <a:solidFill>
                  <a:srgbClr val="000000"/>
                </a:solidFill>
                <a:latin typeface="楷体" panose="02010609060101010101" pitchFamily="49" charset="-122"/>
                <a:ea typeface="楷体" panose="02010609060101010101" pitchFamily="49" charset="-122"/>
              </a:rPr>
              <a:t>   </a:t>
            </a:r>
            <a:r>
              <a:rPr lang="en-US" altLang="zh-CN" sz="2200" dirty="0" smtClean="0">
                <a:solidFill>
                  <a:srgbClr val="000000"/>
                </a:solidFill>
                <a:latin typeface="楷体" panose="02010609060101010101" pitchFamily="49" charset="-122"/>
                <a:ea typeface="楷体" panose="02010609060101010101" pitchFamily="49" charset="-122"/>
              </a:rPr>
              <a:t> </a:t>
            </a:r>
            <a:r>
              <a:rPr lang="zh-CN" altLang="en-US" sz="2200" dirty="0" smtClean="0">
                <a:solidFill>
                  <a:srgbClr val="000000"/>
                </a:solidFill>
                <a:latin typeface="楷体" panose="02010609060101010101" pitchFamily="49" charset="-122"/>
                <a:ea typeface="楷体" panose="02010609060101010101" pitchFamily="49" charset="-122"/>
              </a:rPr>
              <a:t>温度</a:t>
            </a:r>
            <a:r>
              <a:rPr lang="zh-CN" altLang="en-US" sz="2200" dirty="0">
                <a:solidFill>
                  <a:srgbClr val="000000"/>
                </a:solidFill>
                <a:latin typeface="楷体" panose="02010609060101010101" pitchFamily="49" charset="-122"/>
                <a:ea typeface="楷体" panose="02010609060101010101" pitchFamily="49" charset="-122"/>
              </a:rPr>
              <a:t>变化和电源电压波动，都将使两个漏极电流产生变化，且变化大小和趋势相同。</a:t>
            </a:r>
            <a:endParaRPr lang="zh-CN" altLang="en-US" sz="2200" i="1" dirty="0">
              <a:solidFill>
                <a:srgbClr val="000000"/>
              </a:solidFill>
              <a:latin typeface="楷体" panose="02010609060101010101" pitchFamily="49" charset="-122"/>
              <a:ea typeface="楷体" panose="02010609060101010101" pitchFamily="49" charset="-122"/>
            </a:endParaRPr>
          </a:p>
        </p:txBody>
      </p:sp>
      <p:sp>
        <p:nvSpPr>
          <p:cNvPr id="9" name="Rectangle 8"/>
          <p:cNvSpPr>
            <a:spLocks noChangeArrowheads="1"/>
          </p:cNvSpPr>
          <p:nvPr/>
        </p:nvSpPr>
        <p:spPr bwMode="auto">
          <a:xfrm>
            <a:off x="468313" y="3475986"/>
            <a:ext cx="3671887" cy="910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30000"/>
              </a:lnSpc>
              <a:spcBef>
                <a:spcPts val="0"/>
              </a:spcBef>
              <a:buFont typeface="Wingdings" panose="05000000000000000000" pitchFamily="2" charset="2"/>
              <a:buNone/>
            </a:pPr>
            <a:r>
              <a:rPr lang="en-US" altLang="zh-CN" sz="2200" dirty="0">
                <a:solidFill>
                  <a:srgbClr val="CC0000"/>
                </a:solidFill>
                <a:latin typeface="楷体" panose="02010609060101010101" pitchFamily="49" charset="-122"/>
                <a:ea typeface="楷体" panose="02010609060101010101" pitchFamily="49" charset="-122"/>
              </a:rPr>
              <a:t>    </a:t>
            </a:r>
            <a:r>
              <a:rPr lang="zh-CN" altLang="en-US" sz="2200" dirty="0">
                <a:solidFill>
                  <a:srgbClr val="CC0000"/>
                </a:solidFill>
                <a:latin typeface="楷体" panose="02010609060101010101" pitchFamily="49" charset="-122"/>
                <a:ea typeface="楷体" panose="02010609060101010101" pitchFamily="49" charset="-122"/>
              </a:rPr>
              <a:t>其效果相当于在两个输入端加入了共模信号</a:t>
            </a:r>
            <a:endParaRPr lang="zh-CN" altLang="en-US" sz="2200" i="1" dirty="0">
              <a:solidFill>
                <a:srgbClr val="CC0000"/>
              </a:solidFill>
              <a:latin typeface="楷体" panose="02010609060101010101" pitchFamily="49" charset="-122"/>
              <a:ea typeface="楷体" panose="02010609060101010101" pitchFamily="49" charset="-122"/>
            </a:endParaRPr>
          </a:p>
        </p:txBody>
      </p:sp>
      <p:sp>
        <p:nvSpPr>
          <p:cNvPr id="10" name="Rectangle 9"/>
          <p:cNvSpPr>
            <a:spLocks noChangeArrowheads="1"/>
          </p:cNvSpPr>
          <p:nvPr/>
        </p:nvSpPr>
        <p:spPr bwMode="auto">
          <a:xfrm>
            <a:off x="467544" y="4407767"/>
            <a:ext cx="8101013" cy="495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40000"/>
              </a:lnSpc>
              <a:buFont typeface="Wingdings" panose="05000000000000000000" pitchFamily="2" charset="2"/>
              <a:buNone/>
            </a:pPr>
            <a:r>
              <a:rPr lang="en-US" altLang="zh-CN" sz="2200" dirty="0">
                <a:solidFill>
                  <a:srgbClr val="000000"/>
                </a:solidFill>
                <a:latin typeface="楷体" panose="02010609060101010101" pitchFamily="49" charset="-122"/>
                <a:ea typeface="楷体" panose="02010609060101010101" pitchFamily="49" charset="-122"/>
              </a:rPr>
              <a:t>    </a:t>
            </a:r>
            <a:r>
              <a:rPr lang="zh-CN" altLang="en-US" sz="2200" dirty="0" smtClean="0">
                <a:solidFill>
                  <a:srgbClr val="000000"/>
                </a:solidFill>
                <a:latin typeface="楷体" panose="02010609060101010101" pitchFamily="49" charset="-122"/>
                <a:ea typeface="楷体" panose="02010609060101010101" pitchFamily="49" charset="-122"/>
              </a:rPr>
              <a:t>当</a:t>
            </a:r>
            <a:r>
              <a:rPr lang="zh-CN" altLang="en-US" sz="2200" dirty="0">
                <a:solidFill>
                  <a:srgbClr val="000000"/>
                </a:solidFill>
                <a:latin typeface="楷体" panose="02010609060101010101" pitchFamily="49" charset="-122"/>
                <a:ea typeface="楷体" panose="02010609060101010101" pitchFamily="49" charset="-122"/>
              </a:rPr>
              <a:t>电路的共模增益为</a:t>
            </a:r>
            <a:r>
              <a:rPr lang="en-US" altLang="zh-CN" sz="2200" dirty="0">
                <a:solidFill>
                  <a:srgbClr val="000000"/>
                </a:solidFill>
                <a:latin typeface="楷体" panose="02010609060101010101" pitchFamily="49" charset="-122"/>
                <a:ea typeface="楷体" panose="02010609060101010101" pitchFamily="49" charset="-122"/>
              </a:rPr>
              <a:t>0</a:t>
            </a:r>
            <a:r>
              <a:rPr lang="zh-CN" altLang="en-US" sz="2200" dirty="0">
                <a:solidFill>
                  <a:srgbClr val="000000"/>
                </a:solidFill>
                <a:latin typeface="楷体" panose="02010609060101010101" pitchFamily="49" charset="-122"/>
                <a:ea typeface="楷体" panose="02010609060101010101" pitchFamily="49" charset="-122"/>
              </a:rPr>
              <a:t>或很小时，便可抑制由此产生的影响。</a:t>
            </a:r>
            <a:endParaRPr lang="zh-CN" altLang="en-US" sz="2200" i="1" dirty="0">
              <a:solidFill>
                <a:srgbClr val="000000"/>
              </a:solidFill>
              <a:latin typeface="楷体" panose="02010609060101010101" pitchFamily="49" charset="-122"/>
              <a:ea typeface="楷体" panose="02010609060101010101" pitchFamily="49" charset="-122"/>
            </a:endParaRPr>
          </a:p>
        </p:txBody>
      </p:sp>
      <p:sp>
        <p:nvSpPr>
          <p:cNvPr id="12" name="Rectangle 53">
            <a:hlinkClick r:id="rId5" action="ppaction://hlinksldjump"/>
          </p:cNvPr>
          <p:cNvSpPr>
            <a:spLocks noChangeArrowheads="1"/>
          </p:cNvSpPr>
          <p:nvPr/>
        </p:nvSpPr>
        <p:spPr bwMode="auto">
          <a:xfrm>
            <a:off x="539750" y="1235649"/>
            <a:ext cx="43202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smtClean="0">
                <a:solidFill>
                  <a:srgbClr val="0000CC"/>
                </a:solidFill>
                <a:latin typeface="黑体" panose="02010609060101010101" pitchFamily="49" charset="-122"/>
                <a:ea typeface="黑体" panose="02010609060101010101" pitchFamily="49" charset="-122"/>
              </a:rPr>
              <a:t>抑制共模信号的</a:t>
            </a:r>
            <a:r>
              <a:rPr lang="zh-CN" altLang="en-US" sz="2400" dirty="0">
                <a:solidFill>
                  <a:srgbClr val="0000CC"/>
                </a:solidFill>
                <a:latin typeface="黑体" panose="02010609060101010101" pitchFamily="49" charset="-122"/>
                <a:ea typeface="黑体" panose="02010609060101010101" pitchFamily="49" charset="-122"/>
              </a:rPr>
              <a:t>意义何在？</a:t>
            </a:r>
          </a:p>
        </p:txBody>
      </p:sp>
      <p:sp>
        <p:nvSpPr>
          <p:cNvPr id="14" name="Rectangle 9"/>
          <p:cNvSpPr>
            <a:spLocks noChangeArrowheads="1"/>
          </p:cNvSpPr>
          <p:nvPr/>
        </p:nvSpPr>
        <p:spPr bwMode="auto">
          <a:xfrm>
            <a:off x="467544" y="4941168"/>
            <a:ext cx="8136706" cy="1412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30000"/>
              </a:lnSpc>
              <a:spcBef>
                <a:spcPts val="0"/>
              </a:spcBef>
              <a:buFont typeface="Wingdings" panose="05000000000000000000" pitchFamily="2" charset="2"/>
              <a:buNone/>
            </a:pPr>
            <a:r>
              <a:rPr lang="en-US" altLang="zh-CN" sz="2200" dirty="0">
                <a:solidFill>
                  <a:srgbClr val="000000"/>
                </a:solidFill>
                <a:latin typeface="楷体" panose="02010609060101010101" pitchFamily="49" charset="-122"/>
                <a:ea typeface="楷体" panose="02010609060101010101" pitchFamily="49" charset="-122"/>
              </a:rPr>
              <a:t>    </a:t>
            </a:r>
            <a:r>
              <a:rPr lang="zh-CN" altLang="en-US" sz="2200" dirty="0" smtClean="0">
                <a:solidFill>
                  <a:srgbClr val="000000"/>
                </a:solidFill>
                <a:latin typeface="楷体" panose="02010609060101010101" pitchFamily="49" charset="-122"/>
                <a:ea typeface="楷体" panose="02010609060101010101" pitchFamily="49" charset="-122"/>
              </a:rPr>
              <a:t>所谓</a:t>
            </a:r>
            <a:r>
              <a:rPr lang="zh-CN" altLang="en-US" sz="2200" dirty="0" smtClean="0">
                <a:solidFill>
                  <a:srgbClr val="C00000"/>
                </a:solidFill>
                <a:latin typeface="楷体" panose="02010609060101010101" pitchFamily="49" charset="-122"/>
                <a:ea typeface="楷体" panose="02010609060101010101" pitchFamily="49" charset="-122"/>
              </a:rPr>
              <a:t>零点漂移</a:t>
            </a:r>
            <a:r>
              <a:rPr lang="zh-CN" altLang="en-US" sz="2200" dirty="0" smtClean="0">
                <a:solidFill>
                  <a:srgbClr val="000000"/>
                </a:solidFill>
                <a:latin typeface="楷体" panose="02010609060101010101" pitchFamily="49" charset="-122"/>
                <a:ea typeface="楷体" panose="02010609060101010101" pitchFamily="49" charset="-122"/>
              </a:rPr>
              <a:t>是指当放大电路在输入信号为零时，输出还有缓慢变化的电压产生，即输出电压偏离原来的起始点而上下飘动，简称</a:t>
            </a:r>
            <a:r>
              <a:rPr lang="zh-CN" altLang="en-US" sz="2200" dirty="0" smtClean="0">
                <a:solidFill>
                  <a:srgbClr val="C00000"/>
                </a:solidFill>
                <a:latin typeface="楷体" panose="02010609060101010101" pitchFamily="49" charset="-122"/>
                <a:ea typeface="楷体" panose="02010609060101010101" pitchFamily="49" charset="-122"/>
              </a:rPr>
              <a:t>零漂</a:t>
            </a:r>
            <a:r>
              <a:rPr lang="zh-CN" altLang="en-US" sz="2200" dirty="0" smtClean="0">
                <a:solidFill>
                  <a:srgbClr val="000000"/>
                </a:solidFill>
                <a:latin typeface="楷体" panose="02010609060101010101" pitchFamily="49" charset="-122"/>
                <a:ea typeface="楷体" panose="02010609060101010101" pitchFamily="49" charset="-122"/>
              </a:rPr>
              <a:t>。</a:t>
            </a:r>
            <a:endParaRPr lang="zh-CN" altLang="en-US" sz="2200" i="1" dirty="0">
              <a:solidFill>
                <a:srgbClr val="000000"/>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Righ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lide(from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lide(from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utoUpdateAnimBg="0"/>
      <p:bldP spid="1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
        <p:nvSpPr>
          <p:cNvPr id="55299" name="Rectangle 3">
            <a:hlinkClick r:id="rId3" action="ppaction://hlinksldjump"/>
          </p:cNvPr>
          <p:cNvSpPr>
            <a:spLocks noChangeArrowheads="1"/>
          </p:cNvSpPr>
          <p:nvPr/>
        </p:nvSpPr>
        <p:spPr bwMode="auto">
          <a:xfrm>
            <a:off x="457200" y="722313"/>
            <a:ext cx="26749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600">
                <a:solidFill>
                  <a:srgbClr val="CC0000"/>
                </a:solidFill>
                <a:latin typeface="Times New Roman" panose="02020603050405020304" pitchFamily="18" charset="0"/>
              </a:rPr>
              <a:t>动态小信号分析</a:t>
            </a:r>
          </a:p>
        </p:txBody>
      </p:sp>
      <p:sp>
        <p:nvSpPr>
          <p:cNvPr id="55301" name="Rectangle 5"/>
          <p:cNvSpPr>
            <a:spLocks noChangeArrowheads="1"/>
          </p:cNvSpPr>
          <p:nvPr/>
        </p:nvSpPr>
        <p:spPr bwMode="auto">
          <a:xfrm>
            <a:off x="457200" y="1125538"/>
            <a:ext cx="433070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a:solidFill>
                  <a:srgbClr val="0000CC"/>
                </a:solidFill>
                <a:latin typeface="Times New Roman" panose="02020603050405020304" pitchFamily="18" charset="0"/>
              </a:rPr>
              <a:t>⑤</a:t>
            </a:r>
            <a:r>
              <a:rPr kumimoji="1" lang="zh-CN" altLang="en-US" sz="2400">
                <a:solidFill>
                  <a:srgbClr val="0000CC"/>
                </a:solidFill>
                <a:latin typeface="Times New Roman" panose="02020603050405020304" pitchFamily="18" charset="0"/>
              </a:rPr>
              <a:t>共模抑制比</a:t>
            </a:r>
          </a:p>
        </p:txBody>
      </p:sp>
      <p:graphicFrame>
        <p:nvGraphicFramePr>
          <p:cNvPr id="1185798" name="Object 6"/>
          <p:cNvGraphicFramePr>
            <a:graphicFrameLocks noChangeAspect="1"/>
          </p:cNvGraphicFramePr>
          <p:nvPr/>
        </p:nvGraphicFramePr>
        <p:xfrm>
          <a:off x="403225" y="3400425"/>
          <a:ext cx="1778000" cy="965200"/>
        </p:xfrm>
        <a:graphic>
          <a:graphicData uri="http://schemas.openxmlformats.org/presentationml/2006/ole">
            <mc:AlternateContent xmlns:mc="http://schemas.openxmlformats.org/markup-compatibility/2006">
              <mc:Choice xmlns:v="urn:schemas-microsoft-com:vml" Requires="v">
                <p:oleObj spid="_x0000_s565736" name="公式" r:id="rId4" imgW="888614" imgH="482391" progId="Equation.3">
                  <p:embed/>
                </p:oleObj>
              </mc:Choice>
              <mc:Fallback>
                <p:oleObj name="公式" r:id="rId4" imgW="888614" imgH="482391" progId="Equation.3">
                  <p:embed/>
                  <p:pic>
                    <p:nvPicPr>
                      <p:cNvPr id="0" name="Picture 7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25" y="3400425"/>
                        <a:ext cx="17780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5799" name="Object 7"/>
          <p:cNvGraphicFramePr>
            <a:graphicFrameLocks noChangeAspect="1"/>
          </p:cNvGraphicFramePr>
          <p:nvPr/>
        </p:nvGraphicFramePr>
        <p:xfrm>
          <a:off x="2211388" y="3516313"/>
          <a:ext cx="2360612" cy="812800"/>
        </p:xfrm>
        <a:graphic>
          <a:graphicData uri="http://schemas.openxmlformats.org/presentationml/2006/ole">
            <mc:AlternateContent xmlns:mc="http://schemas.openxmlformats.org/markup-compatibility/2006">
              <mc:Choice xmlns:v="urn:schemas-microsoft-com:vml" Requires="v">
                <p:oleObj spid="_x0000_s565737" name="公式" r:id="rId6" imgW="1180588" imgH="406224" progId="Equation.3">
                  <p:embed/>
                </p:oleObj>
              </mc:Choice>
              <mc:Fallback>
                <p:oleObj name="公式" r:id="rId6" imgW="1180588" imgH="406224" progId="Equation.3">
                  <p:embed/>
                  <p:pic>
                    <p:nvPicPr>
                      <p:cNvPr id="0" name="Picture 7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1388" y="3516313"/>
                        <a:ext cx="2360612"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5800" name="Rectangle 8"/>
          <p:cNvSpPr>
            <a:spLocks noChangeArrowheads="1"/>
          </p:cNvSpPr>
          <p:nvPr/>
        </p:nvSpPr>
        <p:spPr bwMode="auto">
          <a:xfrm>
            <a:off x="2211388" y="4894695"/>
            <a:ext cx="4078287"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 typeface="Arial" panose="020B0604020202020204" pitchFamily="34" charset="0"/>
              <a:buChar char="•"/>
            </a:pPr>
            <a:r>
              <a:rPr kumimoji="1" lang="zh-CN" altLang="en-US" sz="2200">
                <a:latin typeface="Times New Roman" panose="02020603050405020304" pitchFamily="18" charset="0"/>
                <a:cs typeface="Times New Roman" panose="02020603050405020304" pitchFamily="18" charset="0"/>
              </a:rPr>
              <a:t>增大静态偏置电流源的内阻</a:t>
            </a:r>
            <a:endParaRPr kumimoji="1" lang="en-US" altLang="zh-CN" sz="2200" baseline="-30000">
              <a:latin typeface="Times New Roman" panose="02020603050405020304" pitchFamily="18" charset="0"/>
              <a:cs typeface="Times New Roman" panose="02020603050405020304" pitchFamily="18" charset="0"/>
            </a:endParaRPr>
          </a:p>
          <a:p>
            <a:pPr eaLnBrk="1" hangingPunct="1">
              <a:lnSpc>
                <a:spcPct val="130000"/>
              </a:lnSpc>
              <a:spcBef>
                <a:spcPct val="0"/>
              </a:spcBef>
              <a:buClrTx/>
              <a:buFont typeface="Arial" panose="020B0604020202020204" pitchFamily="34" charset="0"/>
              <a:buChar char="•"/>
            </a:pPr>
            <a:r>
              <a:rPr kumimoji="1" lang="zh-CN" altLang="en-US" sz="2200">
                <a:latin typeface="Times New Roman" panose="02020603050405020304" pitchFamily="18" charset="0"/>
                <a:cs typeface="Times New Roman" panose="02020603050405020304" pitchFamily="18" charset="0"/>
              </a:rPr>
              <a:t>提高电路的对称性</a:t>
            </a:r>
          </a:p>
        </p:txBody>
      </p:sp>
      <p:graphicFrame>
        <p:nvGraphicFramePr>
          <p:cNvPr id="1185801" name="Object 9"/>
          <p:cNvGraphicFramePr>
            <a:graphicFrameLocks noChangeAspect="1"/>
          </p:cNvGraphicFramePr>
          <p:nvPr/>
        </p:nvGraphicFramePr>
        <p:xfrm>
          <a:off x="1408113" y="2097088"/>
          <a:ext cx="1735137" cy="966787"/>
        </p:xfrm>
        <a:graphic>
          <a:graphicData uri="http://schemas.openxmlformats.org/presentationml/2006/ole">
            <mc:AlternateContent xmlns:mc="http://schemas.openxmlformats.org/markup-compatibility/2006">
              <mc:Choice xmlns:v="urn:schemas-microsoft-com:vml" Requires="v">
                <p:oleObj spid="_x0000_s565738" name="公式" r:id="rId8" imgW="850531" imgH="482391" progId="Equation.3">
                  <p:embed/>
                </p:oleObj>
              </mc:Choice>
              <mc:Fallback>
                <p:oleObj name="公式" r:id="rId8" imgW="850531" imgH="482391" progId="Equation.3">
                  <p:embed/>
                  <p:pic>
                    <p:nvPicPr>
                      <p:cNvPr id="0" name="Picture 7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8113" y="2097088"/>
                        <a:ext cx="1735137" cy="966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5802" name="Rectangle 10"/>
          <p:cNvSpPr>
            <a:spLocks noChangeArrowheads="1"/>
          </p:cNvSpPr>
          <p:nvPr/>
        </p:nvSpPr>
        <p:spPr bwMode="auto">
          <a:xfrm>
            <a:off x="528638" y="1665288"/>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buFont typeface="Wingdings" panose="05000000000000000000" pitchFamily="2" charset="2"/>
              <a:buNone/>
            </a:pPr>
            <a:r>
              <a:rPr lang="zh-CN" altLang="en-US" sz="2400">
                <a:solidFill>
                  <a:srgbClr val="000000"/>
                </a:solidFill>
                <a:latin typeface="楷体" panose="02010609060101010101" pitchFamily="49" charset="-122"/>
                <a:ea typeface="楷体" panose="02010609060101010101" pitchFamily="49" charset="-122"/>
              </a:rPr>
              <a:t>双端输出，理想情况</a:t>
            </a:r>
            <a:endParaRPr lang="zh-CN" altLang="en-US" sz="2400" i="1">
              <a:solidFill>
                <a:srgbClr val="000000"/>
              </a:solidFill>
              <a:latin typeface="楷体" panose="02010609060101010101" pitchFamily="49" charset="-122"/>
              <a:ea typeface="楷体" panose="02010609060101010101" pitchFamily="49" charset="-122"/>
            </a:endParaRPr>
          </a:p>
        </p:txBody>
      </p:sp>
      <p:graphicFrame>
        <p:nvGraphicFramePr>
          <p:cNvPr id="1185803" name="Object 11"/>
          <p:cNvGraphicFramePr>
            <a:graphicFrameLocks noChangeAspect="1"/>
          </p:cNvGraphicFramePr>
          <p:nvPr/>
        </p:nvGraphicFramePr>
        <p:xfrm>
          <a:off x="3143250" y="2436813"/>
          <a:ext cx="649288" cy="287337"/>
        </p:xfrm>
        <a:graphic>
          <a:graphicData uri="http://schemas.openxmlformats.org/presentationml/2006/ole">
            <mc:AlternateContent xmlns:mc="http://schemas.openxmlformats.org/markup-compatibility/2006">
              <mc:Choice xmlns:v="urn:schemas-microsoft-com:vml" Requires="v">
                <p:oleObj spid="_x0000_s565739" name="公式" r:id="rId10" imgW="279158" imgH="126890" progId="Equation.3">
                  <p:embed/>
                </p:oleObj>
              </mc:Choice>
              <mc:Fallback>
                <p:oleObj name="公式" r:id="rId10" imgW="279158" imgH="126890" progId="Equation.3">
                  <p:embed/>
                  <p:pic>
                    <p:nvPicPr>
                      <p:cNvPr id="0" name="Picture 7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43250" y="2436813"/>
                        <a:ext cx="649288"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5804" name="Rectangle 12"/>
          <p:cNvSpPr>
            <a:spLocks noChangeArrowheads="1"/>
          </p:cNvSpPr>
          <p:nvPr/>
        </p:nvSpPr>
        <p:spPr bwMode="auto">
          <a:xfrm>
            <a:off x="528638" y="2924175"/>
            <a:ext cx="1882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buFont typeface="Wingdings" panose="05000000000000000000" pitchFamily="2" charset="2"/>
              <a:buNone/>
            </a:pPr>
            <a:r>
              <a:rPr lang="zh-CN" altLang="en-US" sz="2400" dirty="0">
                <a:solidFill>
                  <a:srgbClr val="000000"/>
                </a:solidFill>
                <a:latin typeface="楷体" panose="02010609060101010101" pitchFamily="49" charset="-122"/>
                <a:ea typeface="楷体" panose="02010609060101010101" pitchFamily="49" charset="-122"/>
              </a:rPr>
              <a:t>单端输出</a:t>
            </a:r>
            <a:endParaRPr lang="zh-CN" altLang="en-US" sz="2400" i="1" dirty="0">
              <a:solidFill>
                <a:srgbClr val="000000"/>
              </a:solidFill>
              <a:latin typeface="楷体" panose="02010609060101010101" pitchFamily="49" charset="-122"/>
              <a:ea typeface="楷体" panose="02010609060101010101" pitchFamily="49" charset="-122"/>
            </a:endParaRPr>
          </a:p>
        </p:txBody>
      </p:sp>
      <p:sp>
        <p:nvSpPr>
          <p:cNvPr id="13" name="Text Box 32"/>
          <p:cNvSpPr txBox="1">
            <a:spLocks noChangeArrowheads="1"/>
          </p:cNvSpPr>
          <p:nvPr/>
        </p:nvSpPr>
        <p:spPr bwMode="auto">
          <a:xfrm>
            <a:off x="467544" y="4437112"/>
            <a:ext cx="8374501" cy="49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
                <a:srgbClr val="0000CC"/>
              </a:buClr>
              <a:buNone/>
            </a:pPr>
            <a:r>
              <a:rPr lang="zh-CN" altLang="en-US" sz="2200" dirty="0" smtClean="0">
                <a:solidFill>
                  <a:schemeClr val="accent2"/>
                </a:solidFill>
                <a:latin typeface="黑体" panose="02010609060101010101" pitchFamily="49" charset="-122"/>
                <a:ea typeface="黑体" panose="02010609060101010101" pitchFamily="49" charset="-122"/>
              </a:rPr>
              <a:t>为</a:t>
            </a:r>
            <a:r>
              <a:rPr lang="zh-CN" altLang="en-US" sz="2200" dirty="0">
                <a:solidFill>
                  <a:schemeClr val="accent2"/>
                </a:solidFill>
                <a:latin typeface="黑体" panose="02010609060101010101" pitchFamily="49" charset="-122"/>
                <a:ea typeface="黑体" panose="02010609060101010101" pitchFamily="49" charset="-122"/>
              </a:rPr>
              <a:t>有效提高差分式放大电路的共模抑制比，应如何设计电路参数？</a:t>
            </a:r>
          </a:p>
        </p:txBody>
      </p:sp>
      <p:graphicFrame>
        <p:nvGraphicFramePr>
          <p:cNvPr id="14" name="对象 13"/>
          <p:cNvGraphicFramePr>
            <a:graphicFrameLocks noChangeAspect="1"/>
          </p:cNvGraphicFramePr>
          <p:nvPr>
            <p:extLst>
              <p:ext uri="{D42A27DB-BD31-4B8C-83A1-F6EECF244321}">
                <p14:modId xmlns:p14="http://schemas.microsoft.com/office/powerpoint/2010/main" val="1673109669"/>
              </p:ext>
            </p:extLst>
          </p:nvPr>
        </p:nvGraphicFramePr>
        <p:xfrm>
          <a:off x="4283968" y="809172"/>
          <a:ext cx="4567039" cy="3267900"/>
        </p:xfrm>
        <a:graphic>
          <a:graphicData uri="http://schemas.openxmlformats.org/presentationml/2006/ole">
            <mc:AlternateContent xmlns:mc="http://schemas.openxmlformats.org/markup-compatibility/2006">
              <mc:Choice xmlns:v="urn:schemas-microsoft-com:vml" Requires="v">
                <p:oleObj spid="_x0000_s565740" name="Picture" r:id="rId12" imgW="2537244" imgH="1815500" progId="Word.Picture.8">
                  <p:embed/>
                </p:oleObj>
              </mc:Choice>
              <mc:Fallback>
                <p:oleObj name="Picture" r:id="rId12" imgW="2537244" imgH="1815500" progId="Word.Picture.8">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3968" y="809172"/>
                        <a:ext cx="4567039" cy="326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85802"/>
                                        </p:tgtEl>
                                        <p:attrNameLst>
                                          <p:attrName>style.visibility</p:attrName>
                                        </p:attrNameLst>
                                      </p:cBhvr>
                                      <p:to>
                                        <p:strVal val="visible"/>
                                      </p:to>
                                    </p:set>
                                    <p:animEffect transition="in" filter="strips(downRight)">
                                      <p:cBhvr>
                                        <p:cTn id="7" dur="500"/>
                                        <p:tgtEl>
                                          <p:spTgt spid="1185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185801"/>
                                        </p:tgtEl>
                                        <p:attrNameLst>
                                          <p:attrName>style.visibility</p:attrName>
                                        </p:attrNameLst>
                                      </p:cBhvr>
                                      <p:to>
                                        <p:strVal val="visible"/>
                                      </p:to>
                                    </p:set>
                                    <p:animEffect transition="in" filter="strips(downRight)">
                                      <p:cBhvr>
                                        <p:cTn id="12" dur="500"/>
                                        <p:tgtEl>
                                          <p:spTgt spid="11858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185803"/>
                                        </p:tgtEl>
                                        <p:attrNameLst>
                                          <p:attrName>style.visibility</p:attrName>
                                        </p:attrNameLst>
                                      </p:cBhvr>
                                      <p:to>
                                        <p:strVal val="visible"/>
                                      </p:to>
                                    </p:set>
                                    <p:animEffect transition="in" filter="strips(downRight)">
                                      <p:cBhvr>
                                        <p:cTn id="17" dur="500"/>
                                        <p:tgtEl>
                                          <p:spTgt spid="11858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185804"/>
                                        </p:tgtEl>
                                        <p:attrNameLst>
                                          <p:attrName>style.visibility</p:attrName>
                                        </p:attrNameLst>
                                      </p:cBhvr>
                                      <p:to>
                                        <p:strVal val="visible"/>
                                      </p:to>
                                    </p:set>
                                    <p:animEffect transition="in" filter="strips(downRight)">
                                      <p:cBhvr>
                                        <p:cTn id="22" dur="500"/>
                                        <p:tgtEl>
                                          <p:spTgt spid="11858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185798"/>
                                        </p:tgtEl>
                                        <p:attrNameLst>
                                          <p:attrName>style.visibility</p:attrName>
                                        </p:attrNameLst>
                                      </p:cBhvr>
                                      <p:to>
                                        <p:strVal val="visible"/>
                                      </p:to>
                                    </p:set>
                                    <p:animEffect transition="in" filter="strips(downRight)">
                                      <p:cBhvr>
                                        <p:cTn id="27" dur="500"/>
                                        <p:tgtEl>
                                          <p:spTgt spid="1185798"/>
                                        </p:tgtEl>
                                      </p:cBhvr>
                                    </p:animEffect>
                                  </p:childTnLst>
                                </p:cTn>
                              </p:par>
                            </p:childTnLst>
                          </p:cTn>
                        </p:par>
                        <p:par>
                          <p:cTn id="28" fill="hold" nodeType="afterGroup">
                            <p:stCondLst>
                              <p:cond delay="500"/>
                            </p:stCondLst>
                            <p:childTnLst>
                              <p:par>
                                <p:cTn id="29" presetID="18" presetClass="entr" presetSubtype="6" fill="hold" nodeType="afterEffect">
                                  <p:stCondLst>
                                    <p:cond delay="0"/>
                                  </p:stCondLst>
                                  <p:childTnLst>
                                    <p:set>
                                      <p:cBhvr>
                                        <p:cTn id="30" dur="1" fill="hold">
                                          <p:stCondLst>
                                            <p:cond delay="0"/>
                                          </p:stCondLst>
                                        </p:cTn>
                                        <p:tgtEl>
                                          <p:spTgt spid="1185799"/>
                                        </p:tgtEl>
                                        <p:attrNameLst>
                                          <p:attrName>style.visibility</p:attrName>
                                        </p:attrNameLst>
                                      </p:cBhvr>
                                      <p:to>
                                        <p:strVal val="visible"/>
                                      </p:to>
                                    </p:set>
                                    <p:animEffect transition="in" filter="strips(downRight)">
                                      <p:cBhvr>
                                        <p:cTn id="31" dur="500"/>
                                        <p:tgtEl>
                                          <p:spTgt spid="118579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strips(downRight)">
                                      <p:cBhvr>
                                        <p:cTn id="36" dur="500"/>
                                        <p:tgtEl>
                                          <p:spTgt spid="1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grpId="0" nodeType="clickEffect">
                                  <p:stCondLst>
                                    <p:cond delay="0"/>
                                  </p:stCondLst>
                                  <p:childTnLst>
                                    <p:set>
                                      <p:cBhvr>
                                        <p:cTn id="40" dur="1" fill="hold">
                                          <p:stCondLst>
                                            <p:cond delay="0"/>
                                          </p:stCondLst>
                                        </p:cTn>
                                        <p:tgtEl>
                                          <p:spTgt spid="1185800"/>
                                        </p:tgtEl>
                                        <p:attrNameLst>
                                          <p:attrName>style.visibility</p:attrName>
                                        </p:attrNameLst>
                                      </p:cBhvr>
                                      <p:to>
                                        <p:strVal val="visible"/>
                                      </p:to>
                                    </p:set>
                                    <p:animEffect transition="in" filter="strips(downRight)">
                                      <p:cBhvr>
                                        <p:cTn id="41" dur="500"/>
                                        <p:tgtEl>
                                          <p:spTgt spid="1185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5800" grpId="0"/>
      <p:bldP spid="1185802" grpId="0" autoUpdateAnimBg="0"/>
      <p:bldP spid="1185804" grpId="0" autoUpdateAnimBg="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a:solidFill>
                  <a:srgbClr val="0000CC"/>
                </a:solidFill>
                <a:latin typeface="Times New Roman" panose="02020603050405020304" pitchFamily="18" charset="0"/>
              </a:rPr>
              <a:t>7.1.1  </a:t>
            </a:r>
            <a:r>
              <a:rPr lang="en-US" altLang="zh-CN" sz="3200" dirty="0" smtClean="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电流源</a:t>
            </a:r>
          </a:p>
        </p:txBody>
      </p:sp>
      <p:graphicFrame>
        <p:nvGraphicFramePr>
          <p:cNvPr id="1082373" name="Object 5"/>
          <p:cNvGraphicFramePr>
            <a:graphicFrameLocks noChangeAspect="1"/>
          </p:cNvGraphicFramePr>
          <p:nvPr>
            <p:extLst>
              <p:ext uri="{D42A27DB-BD31-4B8C-83A1-F6EECF244321}">
                <p14:modId xmlns:p14="http://schemas.microsoft.com/office/powerpoint/2010/main" val="1638508867"/>
              </p:ext>
            </p:extLst>
          </p:nvPr>
        </p:nvGraphicFramePr>
        <p:xfrm>
          <a:off x="1582738" y="2166838"/>
          <a:ext cx="2965450" cy="430213"/>
        </p:xfrm>
        <a:graphic>
          <a:graphicData uri="http://schemas.openxmlformats.org/presentationml/2006/ole">
            <mc:AlternateContent xmlns:mc="http://schemas.openxmlformats.org/markup-compatibility/2006">
              <mc:Choice xmlns:v="urn:schemas-microsoft-com:vml" Requires="v">
                <p:oleObj spid="_x0000_s338819" name="公式" r:id="rId3" imgW="1765300" imgH="254000" progId="Equation.3">
                  <p:embed/>
                </p:oleObj>
              </mc:Choice>
              <mc:Fallback>
                <p:oleObj name="公式" r:id="rId3" imgW="1765300" imgH="254000" progId="Equation.3">
                  <p:embed/>
                  <p:pic>
                    <p:nvPicPr>
                      <p:cNvPr id="0" name="Picture 4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2738" y="2166838"/>
                        <a:ext cx="2965450"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2374" name="Rectangle 6"/>
          <p:cNvSpPr>
            <a:spLocks noChangeArrowheads="1"/>
          </p:cNvSpPr>
          <p:nvPr/>
        </p:nvSpPr>
        <p:spPr bwMode="auto">
          <a:xfrm>
            <a:off x="567507" y="2158901"/>
            <a:ext cx="132397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200">
                <a:latin typeface="楷体_GB2312"/>
                <a:cs typeface="Times New Roman" panose="02020603050405020304" pitchFamily="18" charset="0"/>
              </a:rPr>
              <a:t>再根据</a:t>
            </a:r>
            <a:endParaRPr kumimoji="1" lang="zh-CN" altLang="en-US" sz="2200" baseline="-30000">
              <a:latin typeface="Times New Roman" panose="02020603050405020304" pitchFamily="18" charset="0"/>
              <a:ea typeface="华康简宋"/>
              <a:cs typeface="Times New Roman" panose="02020603050405020304" pitchFamily="18" charset="0"/>
            </a:endParaRPr>
          </a:p>
        </p:txBody>
      </p:sp>
      <p:sp>
        <p:nvSpPr>
          <p:cNvPr id="1082375" name="Rectangle 7"/>
          <p:cNvSpPr>
            <a:spLocks noChangeArrowheads="1"/>
          </p:cNvSpPr>
          <p:nvPr/>
        </p:nvSpPr>
        <p:spPr bwMode="auto">
          <a:xfrm>
            <a:off x="567507" y="2741513"/>
            <a:ext cx="3225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200" dirty="0">
                <a:latin typeface="楷体_GB2312"/>
                <a:cs typeface="Times New Roman" panose="02020603050405020304" pitchFamily="18" charset="0"/>
              </a:rPr>
              <a:t>便可求出</a:t>
            </a:r>
            <a:r>
              <a:rPr lang="en-US" altLang="zh-CN" sz="2200" i="1" dirty="0">
                <a:solidFill>
                  <a:srgbClr val="000000"/>
                </a:solidFill>
                <a:latin typeface="Times New Roman" panose="02020603050405020304" pitchFamily="18" charset="0"/>
                <a:cs typeface="Times New Roman" panose="02020603050405020304" pitchFamily="18" charset="0"/>
              </a:rPr>
              <a:t>I</a:t>
            </a:r>
            <a:r>
              <a:rPr lang="en-US" altLang="zh-CN" sz="2200" baseline="-25000" dirty="0">
                <a:solidFill>
                  <a:srgbClr val="000000"/>
                </a:solidFill>
                <a:latin typeface="Times New Roman" panose="02020603050405020304" pitchFamily="18" charset="0"/>
                <a:cs typeface="Times New Roman" panose="02020603050405020304" pitchFamily="18" charset="0"/>
              </a:rPr>
              <a:t>O</a:t>
            </a:r>
            <a:r>
              <a:rPr kumimoji="1" lang="zh-CN" altLang="en-US" sz="2200" dirty="0">
                <a:latin typeface="楷体_GB2312"/>
                <a:cs typeface="Times New Roman" panose="02020603050405020304" pitchFamily="18" charset="0"/>
              </a:rPr>
              <a:t>的电流值。</a:t>
            </a:r>
          </a:p>
        </p:txBody>
      </p:sp>
      <p:sp>
        <p:nvSpPr>
          <p:cNvPr id="1082376" name="Rectangle 8"/>
          <p:cNvSpPr>
            <a:spLocks noChangeArrowheads="1"/>
          </p:cNvSpPr>
          <p:nvPr/>
        </p:nvSpPr>
        <p:spPr bwMode="auto">
          <a:xfrm>
            <a:off x="567507" y="3325713"/>
            <a:ext cx="3500437"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30000"/>
              </a:lnSpc>
              <a:buFont typeface="Wingdings" panose="05000000000000000000" pitchFamily="2" charset="2"/>
              <a:buNone/>
            </a:pPr>
            <a:r>
              <a:rPr lang="en-US" altLang="zh-CN" sz="2200" i="1">
                <a:solidFill>
                  <a:srgbClr val="000000"/>
                </a:solidFill>
                <a:latin typeface="Times New Roman" panose="02020603050405020304" pitchFamily="18" charset="0"/>
              </a:rPr>
              <a:t>I</a:t>
            </a:r>
            <a:r>
              <a:rPr lang="en-US" altLang="zh-CN" sz="2200" baseline="-25000">
                <a:solidFill>
                  <a:srgbClr val="000000"/>
                </a:solidFill>
                <a:latin typeface="Times New Roman" panose="02020603050405020304" pitchFamily="18" charset="0"/>
              </a:rPr>
              <a:t>O</a:t>
            </a:r>
            <a:r>
              <a:rPr lang="zh-CN" altLang="en-US" sz="2200">
                <a:solidFill>
                  <a:srgbClr val="000000"/>
                </a:solidFill>
                <a:latin typeface="Times New Roman" panose="02020603050405020304" pitchFamily="18" charset="0"/>
              </a:rPr>
              <a:t>的电流值与负载无关。</a:t>
            </a:r>
          </a:p>
        </p:txBody>
      </p:sp>
      <p:sp>
        <p:nvSpPr>
          <p:cNvPr id="1082377" name="Rectangle 9"/>
          <p:cNvSpPr>
            <a:spLocks noChangeArrowheads="1"/>
          </p:cNvSpPr>
          <p:nvPr/>
        </p:nvSpPr>
        <p:spPr bwMode="auto">
          <a:xfrm>
            <a:off x="560388" y="3852763"/>
            <a:ext cx="4227512" cy="21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55000"/>
              </a:lnSpc>
              <a:spcBef>
                <a:spcPct val="5000"/>
              </a:spcBef>
              <a:buFont typeface="Wingdings" panose="05000000000000000000" pitchFamily="2" charset="2"/>
              <a:buNone/>
            </a:pPr>
            <a:r>
              <a:rPr lang="en-US" altLang="zh-CN" sz="2200">
                <a:solidFill>
                  <a:srgbClr val="000000"/>
                </a:solidFill>
                <a:latin typeface="Times New Roman" panose="02020603050405020304" pitchFamily="18" charset="0"/>
              </a:rPr>
              <a:t>         </a:t>
            </a:r>
            <a:r>
              <a:rPr lang="zh-CN" altLang="en-US" sz="2200">
                <a:solidFill>
                  <a:srgbClr val="000000"/>
                </a:solidFill>
                <a:latin typeface="Times New Roman" panose="02020603050405020304" pitchFamily="18" charset="0"/>
              </a:rPr>
              <a:t>负载在一定范围内变化时（保证</a:t>
            </a:r>
            <a:r>
              <a:rPr kumimoji="1" lang="en-US" altLang="zh-CN" sz="2200" i="1">
                <a:latin typeface="Times New Roman" panose="02020603050405020304" pitchFamily="18" charset="0"/>
                <a:ea typeface="华康简宋"/>
                <a:cs typeface="华康简宋"/>
              </a:rPr>
              <a:t>V</a:t>
            </a:r>
            <a:r>
              <a:rPr kumimoji="1" lang="en-US" altLang="zh-CN" sz="2200" baseline="-30000">
                <a:latin typeface="Times New Roman" panose="02020603050405020304" pitchFamily="18" charset="0"/>
                <a:ea typeface="华康简宋"/>
                <a:cs typeface="华康简宋"/>
              </a:rPr>
              <a:t>DS2 </a:t>
            </a:r>
            <a:r>
              <a:rPr kumimoji="1" lang="en-US" altLang="zh-CN" sz="2200">
                <a:latin typeface="Times New Roman" panose="02020603050405020304" pitchFamily="18" charset="0"/>
                <a:ea typeface="华康简宋"/>
                <a:cs typeface="华康简宋"/>
              </a:rPr>
              <a:t>&gt; </a:t>
            </a:r>
            <a:r>
              <a:rPr kumimoji="1" lang="en-US" altLang="zh-CN" sz="2200" i="1">
                <a:latin typeface="Times New Roman" panose="02020603050405020304" pitchFamily="18" charset="0"/>
                <a:ea typeface="华康简宋"/>
                <a:cs typeface="华康简宋"/>
              </a:rPr>
              <a:t>V</a:t>
            </a:r>
            <a:r>
              <a:rPr kumimoji="1" lang="en-US" altLang="zh-CN" sz="2200" baseline="-30000">
                <a:latin typeface="Times New Roman" panose="02020603050405020304" pitchFamily="18" charset="0"/>
                <a:ea typeface="华康简宋"/>
                <a:cs typeface="华康简宋"/>
              </a:rPr>
              <a:t>GS</a:t>
            </a:r>
            <a:r>
              <a:rPr kumimoji="1" lang="en-US" altLang="zh-CN" sz="2200">
                <a:latin typeface="楷体_GB2312"/>
              </a:rPr>
              <a:t>-</a:t>
            </a:r>
            <a:r>
              <a:rPr kumimoji="1" lang="en-US" altLang="zh-CN" sz="2200" i="1">
                <a:latin typeface="Times New Roman" panose="02020603050405020304" pitchFamily="18" charset="0"/>
                <a:ea typeface="华康简宋"/>
                <a:cs typeface="华康简宋"/>
              </a:rPr>
              <a:t>V</a:t>
            </a:r>
            <a:r>
              <a:rPr kumimoji="1" lang="en-US" altLang="zh-CN" sz="2200" baseline="-30000">
                <a:latin typeface="Times New Roman" panose="02020603050405020304" pitchFamily="18" charset="0"/>
                <a:ea typeface="华康简宋"/>
                <a:cs typeface="华康简宋"/>
              </a:rPr>
              <a:t>TN</a:t>
            </a:r>
            <a:r>
              <a:rPr lang="zh-CN" altLang="en-US" sz="2200">
                <a:solidFill>
                  <a:srgbClr val="000000"/>
                </a:solidFill>
                <a:latin typeface="Times New Roman" panose="02020603050405020304" pitchFamily="18" charset="0"/>
              </a:rPr>
              <a:t>），</a:t>
            </a:r>
            <a:r>
              <a:rPr lang="en-US" altLang="zh-CN" sz="2200" i="1">
                <a:solidFill>
                  <a:srgbClr val="000000"/>
                </a:solidFill>
                <a:latin typeface="Times New Roman" panose="02020603050405020304" pitchFamily="18" charset="0"/>
              </a:rPr>
              <a:t>I</a:t>
            </a:r>
            <a:r>
              <a:rPr lang="en-US" altLang="zh-CN" sz="2200" baseline="-25000">
                <a:solidFill>
                  <a:srgbClr val="000000"/>
                </a:solidFill>
                <a:latin typeface="Times New Roman" panose="02020603050405020304" pitchFamily="18" charset="0"/>
              </a:rPr>
              <a:t>O</a:t>
            </a:r>
            <a:r>
              <a:rPr lang="zh-CN" altLang="en-US" sz="2200">
                <a:solidFill>
                  <a:srgbClr val="000000"/>
                </a:solidFill>
                <a:latin typeface="Times New Roman" panose="02020603050405020304" pitchFamily="18" charset="0"/>
              </a:rPr>
              <a:t>的电流值将保持不变，反映出</a:t>
            </a:r>
            <a:r>
              <a:rPr lang="en-US" altLang="zh-CN" sz="2200" i="1">
                <a:solidFill>
                  <a:srgbClr val="000000"/>
                </a:solidFill>
                <a:latin typeface="Times New Roman" panose="02020603050405020304" pitchFamily="18" charset="0"/>
              </a:rPr>
              <a:t>I</a:t>
            </a:r>
            <a:r>
              <a:rPr lang="en-US" altLang="zh-CN" sz="2200" baseline="-25000">
                <a:solidFill>
                  <a:srgbClr val="000000"/>
                </a:solidFill>
                <a:latin typeface="Times New Roman" panose="02020603050405020304" pitchFamily="18" charset="0"/>
              </a:rPr>
              <a:t>O</a:t>
            </a:r>
            <a:r>
              <a:rPr lang="zh-CN" altLang="en-US" sz="2200">
                <a:solidFill>
                  <a:srgbClr val="000000"/>
                </a:solidFill>
                <a:latin typeface="Times New Roman" panose="02020603050405020304" pitchFamily="18" charset="0"/>
              </a:rPr>
              <a:t>的</a:t>
            </a:r>
            <a:r>
              <a:rPr lang="zh-CN" altLang="en-US" sz="2200">
                <a:solidFill>
                  <a:srgbClr val="FF0000"/>
                </a:solidFill>
                <a:latin typeface="Times New Roman" panose="02020603050405020304" pitchFamily="18" charset="0"/>
              </a:rPr>
              <a:t>恒流特性</a:t>
            </a:r>
            <a:r>
              <a:rPr lang="zh-CN" altLang="en-US" sz="2200">
                <a:solidFill>
                  <a:srgbClr val="000000"/>
                </a:solidFill>
                <a:latin typeface="Times New Roman" panose="02020603050405020304" pitchFamily="18" charset="0"/>
              </a:rPr>
              <a:t>。</a:t>
            </a:r>
          </a:p>
        </p:txBody>
      </p:sp>
      <p:graphicFrame>
        <p:nvGraphicFramePr>
          <p:cNvPr id="7178" name="Object 10"/>
          <p:cNvGraphicFramePr>
            <a:graphicFrameLocks noChangeAspect="1"/>
          </p:cNvGraphicFramePr>
          <p:nvPr>
            <p:extLst>
              <p:ext uri="{D42A27DB-BD31-4B8C-83A1-F6EECF244321}">
                <p14:modId xmlns:p14="http://schemas.microsoft.com/office/powerpoint/2010/main" val="3146847401"/>
              </p:ext>
            </p:extLst>
          </p:nvPr>
        </p:nvGraphicFramePr>
        <p:xfrm>
          <a:off x="657225" y="1349276"/>
          <a:ext cx="3890963" cy="735012"/>
        </p:xfrm>
        <a:graphic>
          <a:graphicData uri="http://schemas.openxmlformats.org/presentationml/2006/ole">
            <mc:AlternateContent xmlns:mc="http://schemas.openxmlformats.org/markup-compatibility/2006">
              <mc:Choice xmlns:v="urn:schemas-microsoft-com:vml" Requires="v">
                <p:oleObj spid="_x0000_s338820" name="公式" r:id="rId5" imgW="2108200" imgH="406400" progId="Equation.3">
                  <p:embed/>
                </p:oleObj>
              </mc:Choice>
              <mc:Fallback>
                <p:oleObj name="公式" r:id="rId5" imgW="2108200" imgH="406400" progId="Equation.3">
                  <p:embed/>
                  <p:pic>
                    <p:nvPicPr>
                      <p:cNvPr id="0" name="Picture 4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225" y="1349276"/>
                        <a:ext cx="3890963" cy="73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3"/>
          <p:cNvSpPr>
            <a:spLocks noChangeArrowheads="1"/>
          </p:cNvSpPr>
          <p:nvPr/>
        </p:nvSpPr>
        <p:spPr bwMode="auto">
          <a:xfrm>
            <a:off x="503238" y="786854"/>
            <a:ext cx="51482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rgbClr val="CC0000"/>
                </a:solidFill>
                <a:latin typeface="Times New Roman" panose="02020603050405020304" pitchFamily="18" charset="0"/>
              </a:rPr>
              <a:t>1. </a:t>
            </a:r>
            <a:r>
              <a:rPr lang="zh-CN" altLang="en-US" sz="2600" dirty="0" smtClean="0">
                <a:solidFill>
                  <a:srgbClr val="CC0000"/>
                </a:solidFill>
                <a:latin typeface="Times New Roman" panose="02020603050405020304" pitchFamily="18" charset="0"/>
              </a:rPr>
              <a:t>镜像</a:t>
            </a:r>
            <a:r>
              <a:rPr lang="zh-CN" altLang="en-US" sz="2600" dirty="0">
                <a:solidFill>
                  <a:srgbClr val="CC0000"/>
                </a:solidFill>
                <a:latin typeface="Times New Roman" panose="02020603050405020304" pitchFamily="18" charset="0"/>
              </a:rPr>
              <a:t>电流源</a:t>
            </a:r>
          </a:p>
        </p:txBody>
      </p:sp>
      <p:graphicFrame>
        <p:nvGraphicFramePr>
          <p:cNvPr id="14" name="对象 1"/>
          <p:cNvGraphicFramePr>
            <a:graphicFrameLocks noChangeAspect="1"/>
          </p:cNvGraphicFramePr>
          <p:nvPr>
            <p:extLst>
              <p:ext uri="{D42A27DB-BD31-4B8C-83A1-F6EECF244321}">
                <p14:modId xmlns:p14="http://schemas.microsoft.com/office/powerpoint/2010/main" val="571882467"/>
              </p:ext>
            </p:extLst>
          </p:nvPr>
        </p:nvGraphicFramePr>
        <p:xfrm>
          <a:off x="4967288" y="909092"/>
          <a:ext cx="3670300" cy="3951287"/>
        </p:xfrm>
        <a:graphic>
          <a:graphicData uri="http://schemas.openxmlformats.org/presentationml/2006/ole">
            <mc:AlternateContent xmlns:mc="http://schemas.openxmlformats.org/markup-compatibility/2006">
              <mc:Choice xmlns:v="urn:schemas-microsoft-com:vml" Requires="v">
                <p:oleObj spid="_x0000_s338821" name="图片" r:id="rId7" imgW="1836949" imgH="1974186" progId="Word.Picture.8">
                  <p:embed/>
                </p:oleObj>
              </mc:Choice>
              <mc:Fallback>
                <p:oleObj name="图片" r:id="rId7" imgW="1836949" imgH="1974186"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7288" y="909092"/>
                        <a:ext cx="3670300" cy="3951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82374"/>
                                        </p:tgtEl>
                                        <p:attrNameLst>
                                          <p:attrName>style.visibility</p:attrName>
                                        </p:attrNameLst>
                                      </p:cBhvr>
                                      <p:to>
                                        <p:strVal val="visible"/>
                                      </p:to>
                                    </p:set>
                                    <p:animEffect transition="in" filter="strips(downRight)">
                                      <p:cBhvr>
                                        <p:cTn id="7" dur="500"/>
                                        <p:tgtEl>
                                          <p:spTgt spid="1082374"/>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1082373"/>
                                        </p:tgtEl>
                                        <p:attrNameLst>
                                          <p:attrName>style.visibility</p:attrName>
                                        </p:attrNameLst>
                                      </p:cBhvr>
                                      <p:to>
                                        <p:strVal val="visible"/>
                                      </p:to>
                                    </p:set>
                                    <p:animEffect transition="in" filter="strips(downRight)">
                                      <p:cBhvr>
                                        <p:cTn id="11" dur="500"/>
                                        <p:tgtEl>
                                          <p:spTgt spid="108237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082375"/>
                                        </p:tgtEl>
                                        <p:attrNameLst>
                                          <p:attrName>style.visibility</p:attrName>
                                        </p:attrNameLst>
                                      </p:cBhvr>
                                      <p:to>
                                        <p:strVal val="visible"/>
                                      </p:to>
                                    </p:set>
                                    <p:animEffect transition="in" filter="strips(downRight)">
                                      <p:cBhvr>
                                        <p:cTn id="16" dur="500"/>
                                        <p:tgtEl>
                                          <p:spTgt spid="108237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082376"/>
                                        </p:tgtEl>
                                        <p:attrNameLst>
                                          <p:attrName>style.visibility</p:attrName>
                                        </p:attrNameLst>
                                      </p:cBhvr>
                                      <p:to>
                                        <p:strVal val="visible"/>
                                      </p:to>
                                    </p:set>
                                    <p:animEffect transition="in" filter="strips(downRight)">
                                      <p:cBhvr>
                                        <p:cTn id="21" dur="500"/>
                                        <p:tgtEl>
                                          <p:spTgt spid="108237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082377"/>
                                        </p:tgtEl>
                                        <p:attrNameLst>
                                          <p:attrName>style.visibility</p:attrName>
                                        </p:attrNameLst>
                                      </p:cBhvr>
                                      <p:to>
                                        <p:strVal val="visible"/>
                                      </p:to>
                                    </p:set>
                                    <p:animEffect transition="in" filter="strips(downRight)">
                                      <p:cBhvr>
                                        <p:cTn id="26" dur="500"/>
                                        <p:tgtEl>
                                          <p:spTgt spid="1082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2374" grpId="0"/>
      <p:bldP spid="1082375" grpId="0"/>
      <p:bldP spid="1082376" grpId="0" autoUpdateAnimBg="0"/>
      <p:bldP spid="1082377"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
        <p:nvSpPr>
          <p:cNvPr id="56323" name="Rectangle 3">
            <a:hlinkClick r:id="rId3" action="ppaction://hlinksldjump"/>
          </p:cNvPr>
          <p:cNvSpPr>
            <a:spLocks noChangeArrowheads="1"/>
          </p:cNvSpPr>
          <p:nvPr/>
        </p:nvSpPr>
        <p:spPr bwMode="auto">
          <a:xfrm>
            <a:off x="457200" y="722313"/>
            <a:ext cx="26749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600">
                <a:solidFill>
                  <a:srgbClr val="CC0000"/>
                </a:solidFill>
                <a:latin typeface="Times New Roman" panose="02020603050405020304" pitchFamily="18" charset="0"/>
              </a:rPr>
              <a:t>动态小信号分析</a:t>
            </a:r>
          </a:p>
        </p:txBody>
      </p:sp>
      <p:sp>
        <p:nvSpPr>
          <p:cNvPr id="56324" name="Rectangle 4"/>
          <p:cNvSpPr>
            <a:spLocks noChangeArrowheads="1"/>
          </p:cNvSpPr>
          <p:nvPr/>
        </p:nvSpPr>
        <p:spPr bwMode="auto">
          <a:xfrm>
            <a:off x="457200" y="1160463"/>
            <a:ext cx="433070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a:solidFill>
                  <a:srgbClr val="0000CC"/>
                </a:solidFill>
                <a:latin typeface="Times New Roman" panose="02020603050405020304" pitchFamily="18" charset="0"/>
              </a:rPr>
              <a:t>⑥</a:t>
            </a:r>
            <a:r>
              <a:rPr kumimoji="1" lang="zh-CN" altLang="en-US" sz="2400">
                <a:solidFill>
                  <a:srgbClr val="0000CC"/>
                </a:solidFill>
                <a:latin typeface="Times New Roman" panose="02020603050405020304" pitchFamily="18" charset="0"/>
              </a:rPr>
              <a:t>输入电阻</a:t>
            </a:r>
          </a:p>
        </p:txBody>
      </p:sp>
      <p:sp>
        <p:nvSpPr>
          <p:cNvPr id="1186821" name="Rectangle 5"/>
          <p:cNvSpPr>
            <a:spLocks noChangeArrowheads="1"/>
          </p:cNvSpPr>
          <p:nvPr/>
        </p:nvSpPr>
        <p:spPr bwMode="auto">
          <a:xfrm>
            <a:off x="4248150" y="4221088"/>
            <a:ext cx="4608513" cy="185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由于</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MOS</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管的栅极是绝缘的，所以无论是差模信号的放大还是共模信号的放大，它们的输入电阻都约等于无穷大。</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BJT</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则不同。</a:t>
            </a:r>
          </a:p>
        </p:txBody>
      </p:sp>
      <p:graphicFrame>
        <p:nvGraphicFramePr>
          <p:cNvPr id="10" name="Object 11"/>
          <p:cNvGraphicFramePr>
            <a:graphicFrameLocks noChangeAspect="1"/>
          </p:cNvGraphicFramePr>
          <p:nvPr/>
        </p:nvGraphicFramePr>
        <p:xfrm>
          <a:off x="1206500" y="2241550"/>
          <a:ext cx="2573338" cy="1458913"/>
        </p:xfrm>
        <a:graphic>
          <a:graphicData uri="http://schemas.openxmlformats.org/presentationml/2006/ole">
            <mc:AlternateContent xmlns:mc="http://schemas.openxmlformats.org/markup-compatibility/2006">
              <mc:Choice xmlns:v="urn:schemas-microsoft-com:vml" Requires="v">
                <p:oleObj spid="_x0000_s380812" name="图片" r:id="rId4" imgW="1432729" imgH="810092" progId="Word.Picture.8">
                  <p:embed/>
                </p:oleObj>
              </mc:Choice>
              <mc:Fallback>
                <p:oleObj name="图片" r:id="rId4" imgW="1432729" imgH="810092" progId="Word.Picture.8">
                  <p:embed/>
                  <p:pic>
                    <p:nvPicPr>
                      <p:cNvPr id="0" name="Picture 4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500" y="2241550"/>
                        <a:ext cx="2573338" cy="1458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5"/>
          <p:cNvSpPr>
            <a:spLocks noChangeArrowheads="1"/>
          </p:cNvSpPr>
          <p:nvPr/>
        </p:nvSpPr>
        <p:spPr bwMode="auto">
          <a:xfrm>
            <a:off x="503238" y="1711325"/>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buFont typeface="Wingdings" panose="05000000000000000000" pitchFamily="2" charset="2"/>
              <a:buNone/>
            </a:pPr>
            <a:r>
              <a:rPr lang="zh-CN" altLang="en-US" sz="2400">
                <a:solidFill>
                  <a:srgbClr val="000000"/>
                </a:solidFill>
                <a:latin typeface="楷体" panose="02010609060101010101" pitchFamily="49" charset="-122"/>
                <a:ea typeface="楷体" panose="02010609060101010101" pitchFamily="49" charset="-122"/>
              </a:rPr>
              <a:t>差模输入电阻</a:t>
            </a:r>
            <a:endParaRPr lang="zh-CN" altLang="en-US" sz="2400" i="1">
              <a:solidFill>
                <a:srgbClr val="000000"/>
              </a:solidFill>
              <a:latin typeface="楷体" panose="02010609060101010101" pitchFamily="49" charset="-122"/>
              <a:ea typeface="楷体" panose="02010609060101010101" pitchFamily="49" charset="-122"/>
            </a:endParaRPr>
          </a:p>
        </p:txBody>
      </p:sp>
      <p:sp>
        <p:nvSpPr>
          <p:cNvPr id="12" name="Rectangle 14"/>
          <p:cNvSpPr>
            <a:spLocks noChangeArrowheads="1"/>
          </p:cNvSpPr>
          <p:nvPr/>
        </p:nvSpPr>
        <p:spPr bwMode="auto">
          <a:xfrm>
            <a:off x="503238" y="3903663"/>
            <a:ext cx="24479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buFont typeface="Wingdings" panose="05000000000000000000" pitchFamily="2" charset="2"/>
              <a:buNone/>
            </a:pPr>
            <a:r>
              <a:rPr lang="zh-CN" altLang="en-US" sz="2400" dirty="0">
                <a:solidFill>
                  <a:srgbClr val="000000"/>
                </a:solidFill>
                <a:latin typeface="楷体" panose="02010609060101010101" pitchFamily="49" charset="-122"/>
                <a:ea typeface="楷体" panose="02010609060101010101" pitchFamily="49" charset="-122"/>
              </a:rPr>
              <a:t>共模输入电阻</a:t>
            </a:r>
            <a:endParaRPr lang="zh-CN" altLang="en-US" sz="2400" i="1" dirty="0">
              <a:solidFill>
                <a:srgbClr val="000000"/>
              </a:solidFill>
              <a:latin typeface="楷体" panose="02010609060101010101" pitchFamily="49" charset="-122"/>
              <a:ea typeface="楷体" panose="02010609060101010101" pitchFamily="49" charset="-122"/>
            </a:endParaRPr>
          </a:p>
        </p:txBody>
      </p:sp>
      <p:graphicFrame>
        <p:nvGraphicFramePr>
          <p:cNvPr id="13" name="Object 22"/>
          <p:cNvGraphicFramePr>
            <a:graphicFrameLocks noChangeAspect="1"/>
          </p:cNvGraphicFramePr>
          <p:nvPr/>
        </p:nvGraphicFramePr>
        <p:xfrm>
          <a:off x="901700" y="4292600"/>
          <a:ext cx="3033713" cy="1971675"/>
        </p:xfrm>
        <a:graphic>
          <a:graphicData uri="http://schemas.openxmlformats.org/presentationml/2006/ole">
            <mc:AlternateContent xmlns:mc="http://schemas.openxmlformats.org/markup-compatibility/2006">
              <mc:Choice xmlns:v="urn:schemas-microsoft-com:vml" Requires="v">
                <p:oleObj spid="_x0000_s380813" name="图片" r:id="rId6" imgW="1690533" imgH="1096219" progId="Word.Picture.8">
                  <p:embed/>
                </p:oleObj>
              </mc:Choice>
              <mc:Fallback>
                <p:oleObj name="图片" r:id="rId6" imgW="1690533" imgH="1096219" progId="Word.Picture.8">
                  <p:embed/>
                  <p:pic>
                    <p:nvPicPr>
                      <p:cNvPr id="0" name="Picture 4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700" y="4292600"/>
                        <a:ext cx="3033713" cy="197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673109669"/>
              </p:ext>
            </p:extLst>
          </p:nvPr>
        </p:nvGraphicFramePr>
        <p:xfrm>
          <a:off x="4283968" y="809172"/>
          <a:ext cx="4567039" cy="3267900"/>
        </p:xfrm>
        <a:graphic>
          <a:graphicData uri="http://schemas.openxmlformats.org/presentationml/2006/ole">
            <mc:AlternateContent xmlns:mc="http://schemas.openxmlformats.org/markup-compatibility/2006">
              <mc:Choice xmlns:v="urn:schemas-microsoft-com:vml" Requires="v">
                <p:oleObj spid="_x0000_s380814" name="Picture" r:id="rId8" imgW="2537244" imgH="1815500" progId="Word.Picture.8">
                  <p:embed/>
                </p:oleObj>
              </mc:Choice>
              <mc:Fallback>
                <p:oleObj name="Picture" r:id="rId8" imgW="2537244" imgH="1815500" progId="Word.Picture.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3968" y="809172"/>
                        <a:ext cx="4567039" cy="326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par>
                                <p:cTn id="16" presetID="22" presetClass="entr" presetSubtype="1"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up)">
                                      <p:cBhvr>
                                        <p:cTn id="18" dur="500"/>
                                        <p:tgtEl>
                                          <p:spTgt spid="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186821"/>
                                        </p:tgtEl>
                                        <p:attrNameLst>
                                          <p:attrName>style.visibility</p:attrName>
                                        </p:attrNameLst>
                                      </p:cBhvr>
                                      <p:to>
                                        <p:strVal val="visible"/>
                                      </p:to>
                                    </p:set>
                                    <p:animEffect transition="in" filter="strips(downRight)">
                                      <p:cBhvr>
                                        <p:cTn id="23" dur="500"/>
                                        <p:tgtEl>
                                          <p:spTgt spid="1186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6821" grpId="0"/>
      <p:bldP spid="11"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4"/>
          <p:cNvSpPr txBox="1">
            <a:spLocks noChangeArrowheads="1"/>
          </p:cNvSpPr>
          <p:nvPr/>
        </p:nvSpPr>
        <p:spPr bwMode="auto">
          <a:xfrm>
            <a:off x="796925" y="4292600"/>
            <a:ext cx="5157788"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400" dirty="0">
                <a:solidFill>
                  <a:srgbClr val="FF0000"/>
                </a:solidFill>
                <a:latin typeface="黑体" panose="02010609060101010101" pitchFamily="49" charset="-122"/>
                <a:ea typeface="黑体" panose="02010609060101010101" pitchFamily="49" charset="-122"/>
              </a:rPr>
              <a:t>输出电阻无差模和共模之分</a:t>
            </a:r>
          </a:p>
        </p:txBody>
      </p:sp>
      <p:sp>
        <p:nvSpPr>
          <p:cNvPr id="57348" name="Rectangle 7"/>
          <p:cNvSpPr>
            <a:spLocks noChangeArrowheads="1"/>
          </p:cNvSpPr>
          <p:nvPr/>
        </p:nvSpPr>
        <p:spPr bwMode="auto">
          <a:xfrm>
            <a:off x="457200" y="1233488"/>
            <a:ext cx="433070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dirty="0">
                <a:solidFill>
                  <a:srgbClr val="0000CC"/>
                </a:solidFill>
                <a:latin typeface="Times New Roman" panose="02020603050405020304" pitchFamily="18" charset="0"/>
              </a:rPr>
              <a:t>⑦</a:t>
            </a:r>
            <a:r>
              <a:rPr kumimoji="1" lang="zh-CN" altLang="en-US" sz="2400" dirty="0">
                <a:solidFill>
                  <a:srgbClr val="0000CC"/>
                </a:solidFill>
                <a:latin typeface="Times New Roman" panose="02020603050405020304" pitchFamily="18" charset="0"/>
              </a:rPr>
              <a:t>输出电阻</a:t>
            </a:r>
          </a:p>
        </p:txBody>
      </p:sp>
      <p:sp>
        <p:nvSpPr>
          <p:cNvPr id="7" name="Text Box 8"/>
          <p:cNvSpPr txBox="1">
            <a:spLocks noChangeArrowheads="1"/>
          </p:cNvSpPr>
          <p:nvPr/>
        </p:nvSpPr>
        <p:spPr bwMode="auto">
          <a:xfrm>
            <a:off x="683568" y="1819275"/>
            <a:ext cx="4788532"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400" dirty="0">
                <a:latin typeface="楷体" panose="02010609060101010101" pitchFamily="49" charset="-122"/>
                <a:ea typeface="楷体" panose="02010609060101010101" pitchFamily="49" charset="-122"/>
              </a:rPr>
              <a:t>双端输出  </a:t>
            </a:r>
            <a:r>
              <a:rPr kumimoji="1" lang="en-US" altLang="zh-CN" sz="2400" i="1" dirty="0" smtClean="0">
                <a:solidFill>
                  <a:srgbClr val="000000"/>
                </a:solidFill>
                <a:latin typeface="Times New Roman" panose="02020603050405020304" pitchFamily="18" charset="0"/>
                <a:ea typeface="宋体" panose="02010600030101010101" pitchFamily="2" charset="-122"/>
              </a:rPr>
              <a:t>R</a:t>
            </a:r>
            <a:r>
              <a:rPr kumimoji="1" lang="en-US" altLang="zh-CN" sz="2400" baseline="-30000" dirty="0" smtClean="0">
                <a:solidFill>
                  <a:srgbClr val="000000"/>
                </a:solidFill>
                <a:latin typeface="Times New Roman" panose="02020603050405020304" pitchFamily="18" charset="0"/>
                <a:ea typeface="宋体" panose="02010600030101010101" pitchFamily="2" charset="-122"/>
              </a:rPr>
              <a:t>o </a:t>
            </a:r>
            <a:r>
              <a:rPr kumimoji="1" lang="en-US" altLang="zh-CN" sz="2400" dirty="0">
                <a:solidFill>
                  <a:srgbClr val="000000"/>
                </a:solidFill>
                <a:latin typeface="Times New Roman" panose="02020603050405020304" pitchFamily="18" charset="0"/>
                <a:ea typeface="宋体" panose="02010600030101010101" pitchFamily="2" charset="-122"/>
              </a:rPr>
              <a:t>= </a:t>
            </a:r>
            <a:r>
              <a:rPr kumimoji="1" lang="en-US" altLang="zh-CN" sz="2400" i="1" dirty="0">
                <a:solidFill>
                  <a:srgbClr val="000000"/>
                </a:solidFill>
                <a:latin typeface="Times New Roman" panose="02020603050405020304" pitchFamily="18" charset="0"/>
                <a:ea typeface="宋体" panose="02010600030101010101" pitchFamily="2" charset="-122"/>
              </a:rPr>
              <a:t>R</a:t>
            </a:r>
            <a:r>
              <a:rPr kumimoji="1" lang="en-US" altLang="zh-CN" sz="2400" baseline="-30000" dirty="0">
                <a:solidFill>
                  <a:srgbClr val="000000"/>
                </a:solidFill>
                <a:latin typeface="Times New Roman" panose="02020603050405020304" pitchFamily="18" charset="0"/>
                <a:ea typeface="宋体" panose="02010600030101010101" pitchFamily="2" charset="-122"/>
              </a:rPr>
              <a:t>d1</a:t>
            </a:r>
            <a:r>
              <a:rPr kumimoji="1" lang="en-US" altLang="zh-CN" sz="2400" i="1" dirty="0">
                <a:solidFill>
                  <a:srgbClr val="000000"/>
                </a:solidFill>
                <a:latin typeface="Times New Roman" panose="02020603050405020304" pitchFamily="18" charset="0"/>
                <a:ea typeface="宋体" panose="02010600030101010101" pitchFamily="2" charset="-122"/>
              </a:rPr>
              <a:t> </a:t>
            </a:r>
            <a:r>
              <a:rPr kumimoji="1" lang="en-US" altLang="zh-CN" sz="2400" dirty="0">
                <a:solidFill>
                  <a:srgbClr val="000000"/>
                </a:solidFill>
                <a:latin typeface="Times New Roman" panose="02020603050405020304" pitchFamily="18" charset="0"/>
                <a:ea typeface="宋体" panose="02010600030101010101" pitchFamily="2" charset="-122"/>
              </a:rPr>
              <a:t>+ </a:t>
            </a:r>
            <a:r>
              <a:rPr kumimoji="1" lang="en-US" altLang="zh-CN" sz="2400" i="1" dirty="0">
                <a:solidFill>
                  <a:srgbClr val="000000"/>
                </a:solidFill>
                <a:latin typeface="Times New Roman" panose="02020603050405020304" pitchFamily="18" charset="0"/>
                <a:ea typeface="宋体" panose="02010600030101010101" pitchFamily="2" charset="-122"/>
              </a:rPr>
              <a:t>R</a:t>
            </a:r>
            <a:r>
              <a:rPr kumimoji="1" lang="en-US" altLang="zh-CN" sz="2400" baseline="-30000" dirty="0">
                <a:solidFill>
                  <a:srgbClr val="000000"/>
                </a:solidFill>
                <a:latin typeface="Times New Roman" panose="02020603050405020304" pitchFamily="18" charset="0"/>
                <a:ea typeface="宋体" panose="02010600030101010101" pitchFamily="2" charset="-122"/>
              </a:rPr>
              <a:t>d2</a:t>
            </a:r>
            <a:r>
              <a:rPr kumimoji="1" lang="en-US" altLang="zh-CN" sz="2400" dirty="0">
                <a:solidFill>
                  <a:srgbClr val="000000"/>
                </a:solidFill>
                <a:latin typeface="Times New Roman" panose="02020603050405020304" pitchFamily="18" charset="0"/>
                <a:ea typeface="宋体" panose="02010600030101010101" pitchFamily="2" charset="-122"/>
              </a:rPr>
              <a:t> = 2</a:t>
            </a:r>
            <a:r>
              <a:rPr kumimoji="1" lang="en-US" altLang="zh-CN" sz="2400" i="1" dirty="0">
                <a:solidFill>
                  <a:srgbClr val="000000"/>
                </a:solidFill>
                <a:latin typeface="Times New Roman" panose="02020603050405020304" pitchFamily="18" charset="0"/>
                <a:ea typeface="宋体" panose="02010600030101010101" pitchFamily="2" charset="-122"/>
              </a:rPr>
              <a:t>R</a:t>
            </a:r>
            <a:r>
              <a:rPr kumimoji="1" lang="en-US" altLang="zh-CN" sz="2400" baseline="-30000" dirty="0">
                <a:solidFill>
                  <a:srgbClr val="000000"/>
                </a:solidFill>
                <a:latin typeface="Times New Roman" panose="02020603050405020304" pitchFamily="18" charset="0"/>
                <a:ea typeface="宋体" panose="02010600030101010101" pitchFamily="2" charset="-122"/>
              </a:rPr>
              <a:t>d</a:t>
            </a:r>
            <a:r>
              <a:rPr kumimoji="1" lang="en-US" altLang="zh-CN" sz="2400" dirty="0">
                <a:latin typeface="Times New Roman" panose="02020603050405020304" pitchFamily="18" charset="0"/>
              </a:rPr>
              <a:t> </a:t>
            </a:r>
          </a:p>
        </p:txBody>
      </p:sp>
      <p:sp>
        <p:nvSpPr>
          <p:cNvPr id="8" name="Text Box 9"/>
          <p:cNvSpPr txBox="1">
            <a:spLocks noChangeArrowheads="1"/>
          </p:cNvSpPr>
          <p:nvPr/>
        </p:nvSpPr>
        <p:spPr bwMode="auto">
          <a:xfrm>
            <a:off x="683568" y="2384425"/>
            <a:ext cx="3559324"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400" dirty="0">
                <a:latin typeface="楷体" panose="02010609060101010101" pitchFamily="49" charset="-122"/>
                <a:ea typeface="楷体" panose="02010609060101010101" pitchFamily="49" charset="-122"/>
              </a:rPr>
              <a:t>单端输出  </a:t>
            </a:r>
            <a:r>
              <a:rPr kumimoji="1" lang="en-US" altLang="zh-CN" sz="2400" i="1" dirty="0" smtClean="0">
                <a:solidFill>
                  <a:srgbClr val="000000"/>
                </a:solidFill>
                <a:latin typeface="Times New Roman" panose="02020603050405020304" pitchFamily="18" charset="0"/>
                <a:ea typeface="宋体" panose="02010600030101010101" pitchFamily="2" charset="-122"/>
              </a:rPr>
              <a:t>R</a:t>
            </a:r>
            <a:r>
              <a:rPr kumimoji="1" lang="en-US" altLang="zh-CN" sz="2400" baseline="-30000" dirty="0" smtClean="0">
                <a:solidFill>
                  <a:srgbClr val="000000"/>
                </a:solidFill>
                <a:latin typeface="Times New Roman" panose="02020603050405020304" pitchFamily="18" charset="0"/>
                <a:ea typeface="宋体" panose="02010600030101010101" pitchFamily="2" charset="-122"/>
              </a:rPr>
              <a:t>o </a:t>
            </a:r>
            <a:r>
              <a:rPr kumimoji="1" lang="en-US" altLang="zh-CN" sz="2400" dirty="0">
                <a:solidFill>
                  <a:srgbClr val="000000"/>
                </a:solidFill>
                <a:latin typeface="Times New Roman" panose="02020603050405020304" pitchFamily="18" charset="0"/>
                <a:ea typeface="宋体" panose="02010600030101010101" pitchFamily="2" charset="-122"/>
              </a:rPr>
              <a:t>= </a:t>
            </a:r>
            <a:r>
              <a:rPr kumimoji="1" lang="en-US" altLang="zh-CN" sz="2400" i="1" dirty="0">
                <a:solidFill>
                  <a:srgbClr val="000000"/>
                </a:solidFill>
                <a:latin typeface="Times New Roman" panose="02020603050405020304" pitchFamily="18" charset="0"/>
                <a:ea typeface="宋体" panose="02010600030101010101" pitchFamily="2" charset="-122"/>
              </a:rPr>
              <a:t>R</a:t>
            </a:r>
            <a:r>
              <a:rPr kumimoji="1" lang="en-US" altLang="zh-CN" sz="2400" baseline="-30000" dirty="0">
                <a:solidFill>
                  <a:srgbClr val="000000"/>
                </a:solidFill>
                <a:latin typeface="Times New Roman" panose="02020603050405020304" pitchFamily="18" charset="0"/>
                <a:ea typeface="宋体" panose="02010600030101010101" pitchFamily="2" charset="-122"/>
              </a:rPr>
              <a:t>d</a:t>
            </a:r>
            <a:endParaRPr kumimoji="1" lang="en-US" altLang="zh-CN" sz="2400" dirty="0">
              <a:latin typeface="Times New Roman" panose="02020603050405020304" pitchFamily="18" charset="0"/>
            </a:endParaRPr>
          </a:p>
        </p:txBody>
      </p:sp>
      <p:sp>
        <p:nvSpPr>
          <p:cNvPr id="57351"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
        <p:nvSpPr>
          <p:cNvPr id="57352" name="Rectangle 3">
            <a:hlinkClick r:id="rId3" action="ppaction://hlinksldjump"/>
          </p:cNvPr>
          <p:cNvSpPr>
            <a:spLocks noChangeArrowheads="1"/>
          </p:cNvSpPr>
          <p:nvPr/>
        </p:nvSpPr>
        <p:spPr bwMode="auto">
          <a:xfrm>
            <a:off x="457200" y="722313"/>
            <a:ext cx="26749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600" dirty="0">
                <a:solidFill>
                  <a:srgbClr val="CC0000"/>
                </a:solidFill>
                <a:latin typeface="Times New Roman" panose="02020603050405020304" pitchFamily="18" charset="0"/>
              </a:rPr>
              <a:t>动态小信号分析</a:t>
            </a:r>
          </a:p>
        </p:txBody>
      </p:sp>
      <p:graphicFrame>
        <p:nvGraphicFramePr>
          <p:cNvPr id="9" name="对象 8"/>
          <p:cNvGraphicFramePr>
            <a:graphicFrameLocks noChangeAspect="1"/>
          </p:cNvGraphicFramePr>
          <p:nvPr>
            <p:extLst>
              <p:ext uri="{D42A27DB-BD31-4B8C-83A1-F6EECF244321}">
                <p14:modId xmlns:p14="http://schemas.microsoft.com/office/powerpoint/2010/main" val="1673109669"/>
              </p:ext>
            </p:extLst>
          </p:nvPr>
        </p:nvGraphicFramePr>
        <p:xfrm>
          <a:off x="4283968" y="809172"/>
          <a:ext cx="4567039" cy="3267900"/>
        </p:xfrm>
        <a:graphic>
          <a:graphicData uri="http://schemas.openxmlformats.org/presentationml/2006/ole">
            <mc:AlternateContent xmlns:mc="http://schemas.openxmlformats.org/markup-compatibility/2006">
              <mc:Choice xmlns:v="urn:schemas-microsoft-com:vml" Requires="v">
                <p:oleObj spid="_x0000_s381233" name="Picture" r:id="rId4" imgW="2537244" imgH="1815500" progId="Word.Picture.8">
                  <p:embed/>
                </p:oleObj>
              </mc:Choice>
              <mc:Fallback>
                <p:oleObj name="Picture" r:id="rId4" imgW="2537244" imgH="18155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809172"/>
                        <a:ext cx="4567039" cy="326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7" grpId="0" autoUpdateAnimBg="0"/>
      <p:bldP spid="8"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457200" y="1150918"/>
            <a:ext cx="4330700" cy="520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dirty="0" smtClean="0">
                <a:solidFill>
                  <a:srgbClr val="0000CC"/>
                </a:solidFill>
                <a:latin typeface="宋体" panose="02010600030101010101" pitchFamily="2" charset="-122"/>
                <a:ea typeface="宋体" panose="02010600030101010101" pitchFamily="2" charset="-122"/>
              </a:rPr>
              <a:t>⑧</a:t>
            </a:r>
            <a:r>
              <a:rPr kumimoji="1" lang="zh-CN" altLang="en-US" sz="2400" dirty="0" smtClean="0">
                <a:solidFill>
                  <a:srgbClr val="0000CC"/>
                </a:solidFill>
                <a:latin typeface="宋体" panose="02010600030101010101" pitchFamily="2" charset="-122"/>
                <a:ea typeface="宋体" panose="02010600030101010101" pitchFamily="2" charset="-122"/>
              </a:rPr>
              <a:t>频率响应</a:t>
            </a:r>
            <a:endParaRPr kumimoji="1" lang="zh-CN" altLang="en-US" sz="2400" dirty="0">
              <a:solidFill>
                <a:srgbClr val="0000CC"/>
              </a:solidFill>
              <a:latin typeface="Times New Roman" panose="02020603050405020304" pitchFamily="18" charset="0"/>
            </a:endParaRPr>
          </a:p>
        </p:txBody>
      </p:sp>
      <p:sp>
        <p:nvSpPr>
          <p:cNvPr id="3"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
        <p:nvSpPr>
          <p:cNvPr id="4" name="Rectangle 3">
            <a:hlinkClick r:id="rId3" action="ppaction://hlinksldjump"/>
          </p:cNvPr>
          <p:cNvSpPr>
            <a:spLocks noChangeArrowheads="1"/>
          </p:cNvSpPr>
          <p:nvPr/>
        </p:nvSpPr>
        <p:spPr bwMode="auto">
          <a:xfrm>
            <a:off x="457200" y="722313"/>
            <a:ext cx="26749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600">
                <a:solidFill>
                  <a:srgbClr val="CC0000"/>
                </a:solidFill>
                <a:latin typeface="Times New Roman" panose="02020603050405020304" pitchFamily="18" charset="0"/>
              </a:rPr>
              <a:t>动态小信号分析</a:t>
            </a:r>
          </a:p>
        </p:txBody>
      </p:sp>
      <p:sp>
        <p:nvSpPr>
          <p:cNvPr id="6" name="Rectangle 5"/>
          <p:cNvSpPr>
            <a:spLocks noChangeArrowheads="1"/>
          </p:cNvSpPr>
          <p:nvPr/>
        </p:nvSpPr>
        <p:spPr bwMode="auto">
          <a:xfrm>
            <a:off x="457200" y="1628800"/>
            <a:ext cx="3754760" cy="317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marL="342900" indent="-342900" eaLnBrk="1" hangingPunct="1">
              <a:lnSpc>
                <a:spcPct val="130000"/>
              </a:lnSpc>
              <a:spcBef>
                <a:spcPct val="0"/>
              </a:spcBef>
              <a:buClrTx/>
            </a:pPr>
            <a:r>
              <a:rPr lang="zh-CN" altLang="en-US" sz="2200" dirty="0" smtClean="0">
                <a:latin typeface="楷体" panose="02010609060101010101" pitchFamily="49" charset="-122"/>
                <a:ea typeface="楷体" panose="02010609060101010101" pitchFamily="49" charset="-122"/>
              </a:rPr>
              <a:t>由于是直接耦合放大电路，所以低频区增益不会衰减</a:t>
            </a:r>
            <a:endParaRPr lang="en-US" altLang="zh-CN" sz="2200" dirty="0" smtClean="0">
              <a:latin typeface="楷体" panose="02010609060101010101" pitchFamily="49" charset="-122"/>
              <a:ea typeface="楷体" panose="02010609060101010101" pitchFamily="49" charset="-122"/>
            </a:endParaRPr>
          </a:p>
          <a:p>
            <a:pPr marL="342900" indent="-342900" eaLnBrk="1" hangingPunct="1">
              <a:lnSpc>
                <a:spcPct val="130000"/>
              </a:lnSpc>
              <a:spcBef>
                <a:spcPct val="0"/>
              </a:spcBef>
              <a:buClrTx/>
            </a:pPr>
            <a:r>
              <a:rPr lang="zh-CN" altLang="en-US" sz="2200" dirty="0" smtClean="0">
                <a:latin typeface="楷体" panose="02010609060101010101" pitchFamily="49" charset="-122"/>
                <a:ea typeface="楷体" panose="02010609060101010101" pitchFamily="49" charset="-122"/>
              </a:rPr>
              <a:t>差模电压增益的高频响应与共源电路类似</a:t>
            </a:r>
            <a:endParaRPr lang="en-US" altLang="zh-CN" sz="2200" dirty="0" smtClean="0">
              <a:latin typeface="楷体" panose="02010609060101010101" pitchFamily="49" charset="-122"/>
              <a:ea typeface="楷体" panose="02010609060101010101" pitchFamily="49" charset="-122"/>
            </a:endParaRPr>
          </a:p>
          <a:p>
            <a:pPr marL="342900" indent="-342900" eaLnBrk="1" hangingPunct="1">
              <a:lnSpc>
                <a:spcPct val="130000"/>
              </a:lnSpc>
              <a:spcBef>
                <a:spcPct val="0"/>
              </a:spcBef>
              <a:buClrTx/>
            </a:pPr>
            <a:r>
              <a:rPr lang="zh-CN" altLang="en-US" sz="2200" dirty="0" smtClean="0">
                <a:latin typeface="楷体" panose="02010609060101010101" pitchFamily="49" charset="-122"/>
                <a:ea typeface="楷体" panose="02010609060101010101" pitchFamily="49" charset="-122"/>
              </a:rPr>
              <a:t>共模电压增益的高频响应与源极电流源的输出阻抗（内阻）特性有直接关系</a:t>
            </a:r>
            <a:endParaRPr lang="zh-CN" altLang="en-US" sz="2200" dirty="0">
              <a:latin typeface="楷体" panose="02010609060101010101" pitchFamily="49" charset="-122"/>
              <a:ea typeface="楷体" panose="02010609060101010101" pitchFamily="49" charset="-122"/>
            </a:endParaRPr>
          </a:p>
        </p:txBody>
      </p:sp>
      <p:sp>
        <p:nvSpPr>
          <p:cNvPr id="7" name="Rectangle 5"/>
          <p:cNvSpPr>
            <a:spLocks noChangeArrowheads="1"/>
          </p:cNvSpPr>
          <p:nvPr/>
        </p:nvSpPr>
        <p:spPr bwMode="auto">
          <a:xfrm>
            <a:off x="457200" y="4688674"/>
            <a:ext cx="8147248"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marL="342900" indent="-342900" eaLnBrk="1" hangingPunct="1">
              <a:lnSpc>
                <a:spcPct val="130000"/>
              </a:lnSpc>
              <a:spcBef>
                <a:spcPct val="0"/>
              </a:spcBef>
              <a:buClrTx/>
            </a:pPr>
            <a:r>
              <a:rPr lang="zh-CN" altLang="en-US" sz="2200" dirty="0" smtClean="0">
                <a:latin typeface="楷体" panose="02010609060101010101" pitchFamily="49" charset="-122"/>
                <a:ea typeface="楷体" panose="02010609060101010101" pitchFamily="49" charset="-122"/>
              </a:rPr>
              <a:t>共模抑制比的高频响应由差模增益和共模增益的高频响应共同决定</a:t>
            </a:r>
            <a:endParaRPr lang="zh-CN" altLang="en-US" sz="2200" dirty="0">
              <a:latin typeface="楷体" panose="02010609060101010101" pitchFamily="49" charset="-122"/>
              <a:ea typeface="楷体" panose="02010609060101010101" pitchFamily="49"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673109669"/>
              </p:ext>
            </p:extLst>
          </p:nvPr>
        </p:nvGraphicFramePr>
        <p:xfrm>
          <a:off x="4283968" y="809172"/>
          <a:ext cx="4567039" cy="3267900"/>
        </p:xfrm>
        <a:graphic>
          <a:graphicData uri="http://schemas.openxmlformats.org/presentationml/2006/ole">
            <mc:AlternateContent xmlns:mc="http://schemas.openxmlformats.org/markup-compatibility/2006">
              <mc:Choice xmlns:v="urn:schemas-microsoft-com:vml" Requires="v">
                <p:oleObj spid="_x0000_s431351" name="Picture" r:id="rId4" imgW="2537244" imgH="1815500" progId="Word.Picture.8">
                  <p:embed/>
                </p:oleObj>
              </mc:Choice>
              <mc:Fallback>
                <p:oleObj name="Picture" r:id="rId4" imgW="2537244" imgH="18155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809172"/>
                        <a:ext cx="4567039" cy="326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2829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Righ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strips(downRigh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strips(downRigh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strips(downRight)">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1164618980"/>
              </p:ext>
            </p:extLst>
          </p:nvPr>
        </p:nvGraphicFramePr>
        <p:xfrm>
          <a:off x="5148064" y="1281814"/>
          <a:ext cx="3749540" cy="2723250"/>
        </p:xfrm>
        <a:graphic>
          <a:graphicData uri="http://schemas.openxmlformats.org/presentationml/2006/ole">
            <mc:AlternateContent xmlns:mc="http://schemas.openxmlformats.org/markup-compatibility/2006">
              <mc:Choice xmlns:v="urn:schemas-microsoft-com:vml" Requires="v">
                <p:oleObj spid="_x0000_s571756" name="Picture" r:id="rId3" imgW="2499693" imgH="1815500" progId="Word.Picture.8">
                  <p:embed/>
                </p:oleObj>
              </mc:Choice>
              <mc:Fallback>
                <p:oleObj name="Picture" r:id="rId3" imgW="2499693" imgH="1815500" progId="Word.Picture.8">
                  <p:embed/>
                  <p:pic>
                    <p:nvPicPr>
                      <p:cNvPr id="0" name="Object 15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1281814"/>
                        <a:ext cx="3749540" cy="272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0"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
        <p:nvSpPr>
          <p:cNvPr id="58371" name="Text Box 12"/>
          <p:cNvSpPr txBox="1">
            <a:spLocks noChangeArrowheads="1"/>
          </p:cNvSpPr>
          <p:nvPr/>
        </p:nvSpPr>
        <p:spPr bwMode="auto">
          <a:xfrm>
            <a:off x="503238" y="742327"/>
            <a:ext cx="7956550" cy="49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5000"/>
              </a:lnSpc>
              <a:spcBef>
                <a:spcPct val="30000"/>
              </a:spcBef>
              <a:buClr>
                <a:srgbClr val="0000CC"/>
              </a:buClr>
              <a:buFont typeface="Wingdings" panose="05000000000000000000" pitchFamily="2" charset="2"/>
              <a:buChar char="Ø"/>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为什么对差模信号放大和对共模信号放大不同？</a:t>
            </a:r>
          </a:p>
        </p:txBody>
      </p:sp>
      <p:sp>
        <p:nvSpPr>
          <p:cNvPr id="58372" name="Text Box 14"/>
          <p:cNvSpPr txBox="1">
            <a:spLocks noChangeArrowheads="1"/>
          </p:cNvSpPr>
          <p:nvPr/>
        </p:nvSpPr>
        <p:spPr bwMode="auto">
          <a:xfrm>
            <a:off x="1223963" y="1052513"/>
            <a:ext cx="1150937"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kumimoji="1" lang="zh-CN" altLang="en-US" sz="2400">
                <a:solidFill>
                  <a:srgbClr val="800000"/>
                </a:solidFill>
                <a:latin typeface="Times New Roman" panose="02020603050405020304" pitchFamily="18" charset="0"/>
                <a:ea typeface="黑体" panose="02010609060101010101" pitchFamily="49" charset="-122"/>
              </a:rPr>
              <a:t>差模</a:t>
            </a:r>
          </a:p>
        </p:txBody>
      </p:sp>
      <p:sp>
        <p:nvSpPr>
          <p:cNvPr id="58373" name="Text Box 17"/>
          <p:cNvSpPr txBox="1">
            <a:spLocks noChangeArrowheads="1"/>
          </p:cNvSpPr>
          <p:nvPr/>
        </p:nvSpPr>
        <p:spPr bwMode="auto">
          <a:xfrm>
            <a:off x="5245100" y="1052513"/>
            <a:ext cx="1150938"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kumimoji="1" lang="zh-CN" altLang="en-US" sz="2400">
                <a:solidFill>
                  <a:srgbClr val="800000"/>
                </a:solidFill>
                <a:latin typeface="Times New Roman" panose="02020603050405020304" pitchFamily="18" charset="0"/>
                <a:ea typeface="黑体" panose="02010609060101010101" pitchFamily="49" charset="-122"/>
              </a:rPr>
              <a:t>共模</a:t>
            </a:r>
          </a:p>
        </p:txBody>
      </p:sp>
      <p:graphicFrame>
        <p:nvGraphicFramePr>
          <p:cNvPr id="11" name="Object 21"/>
          <p:cNvGraphicFramePr>
            <a:graphicFrameLocks noChangeAspect="1"/>
          </p:cNvGraphicFramePr>
          <p:nvPr>
            <p:extLst>
              <p:ext uri="{D42A27DB-BD31-4B8C-83A1-F6EECF244321}">
                <p14:modId xmlns:p14="http://schemas.microsoft.com/office/powerpoint/2010/main" val="2013644211"/>
              </p:ext>
            </p:extLst>
          </p:nvPr>
        </p:nvGraphicFramePr>
        <p:xfrm>
          <a:off x="5750025" y="3959225"/>
          <a:ext cx="1738312" cy="889000"/>
        </p:xfrm>
        <a:graphic>
          <a:graphicData uri="http://schemas.openxmlformats.org/presentationml/2006/ole">
            <mc:AlternateContent xmlns:mc="http://schemas.openxmlformats.org/markup-compatibility/2006">
              <mc:Choice xmlns:v="urn:schemas-microsoft-com:vml" Requires="v">
                <p:oleObj spid="_x0000_s571757" name="公式" r:id="rId5" imgW="850531" imgH="444307" progId="Equation.3">
                  <p:embed/>
                </p:oleObj>
              </mc:Choice>
              <mc:Fallback>
                <p:oleObj name="公式" r:id="rId5" imgW="850531" imgH="444307" progId="Equation.3">
                  <p:embed/>
                  <p:pic>
                    <p:nvPicPr>
                      <p:cNvPr id="0" name="Picture 11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0025" y="3959225"/>
                        <a:ext cx="1738312"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22"/>
          <p:cNvSpPr>
            <a:spLocks noChangeArrowheads="1"/>
          </p:cNvSpPr>
          <p:nvPr/>
        </p:nvSpPr>
        <p:spPr bwMode="auto">
          <a:xfrm>
            <a:off x="323850" y="4043363"/>
            <a:ext cx="1585913"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40000"/>
              </a:lnSpc>
              <a:buFont typeface="Wingdings" panose="05000000000000000000" pitchFamily="2" charset="2"/>
              <a:buNone/>
            </a:pPr>
            <a:r>
              <a:rPr lang="zh-CN" altLang="en-US" sz="2200">
                <a:solidFill>
                  <a:srgbClr val="000000"/>
                </a:solidFill>
                <a:latin typeface="楷体" panose="02010609060101010101" pitchFamily="49" charset="-122"/>
                <a:ea typeface="楷体" panose="02010609060101010101" pitchFamily="49" charset="-122"/>
                <a:cs typeface="Times New Roman" panose="02020603050405020304" pitchFamily="18" charset="0"/>
              </a:rPr>
              <a:t>双端输出</a:t>
            </a:r>
            <a:endParaRPr lang="zh-CN" altLang="en-US" sz="2200" i="1">
              <a:solidFill>
                <a:srgbClr val="000000"/>
              </a:solidFill>
              <a:latin typeface="楷体" panose="02010609060101010101" pitchFamily="49" charset="-122"/>
              <a:ea typeface="楷体" panose="02010609060101010101" pitchFamily="49" charset="-122"/>
            </a:endParaRPr>
          </a:p>
        </p:txBody>
      </p:sp>
      <p:sp>
        <p:nvSpPr>
          <p:cNvPr id="13" name="Rectangle 23"/>
          <p:cNvSpPr>
            <a:spLocks noChangeArrowheads="1"/>
          </p:cNvSpPr>
          <p:nvPr/>
        </p:nvSpPr>
        <p:spPr bwMode="auto">
          <a:xfrm>
            <a:off x="325438" y="4972050"/>
            <a:ext cx="1585912"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40000"/>
              </a:lnSpc>
              <a:buFont typeface="Wingdings" panose="05000000000000000000" pitchFamily="2" charset="2"/>
              <a:buNone/>
            </a:pPr>
            <a:r>
              <a:rPr lang="zh-CN" altLang="en-US" sz="22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单端输出</a:t>
            </a:r>
            <a:endParaRPr lang="zh-CN" altLang="en-US" sz="2200" i="1" dirty="0">
              <a:solidFill>
                <a:srgbClr val="000000"/>
              </a:solidFill>
              <a:latin typeface="楷体" panose="02010609060101010101" pitchFamily="49" charset="-122"/>
              <a:ea typeface="楷体" panose="02010609060101010101" pitchFamily="49" charset="-122"/>
            </a:endParaRPr>
          </a:p>
        </p:txBody>
      </p:sp>
      <p:sp>
        <p:nvSpPr>
          <p:cNvPr id="14" name="Text Box 24"/>
          <p:cNvSpPr txBox="1">
            <a:spLocks noChangeArrowheads="1"/>
          </p:cNvSpPr>
          <p:nvPr/>
        </p:nvSpPr>
        <p:spPr bwMode="auto">
          <a:xfrm>
            <a:off x="539750" y="5732215"/>
            <a:ext cx="7812088" cy="465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10000"/>
              </a:lnSpc>
              <a:spcBef>
                <a:spcPct val="0"/>
              </a:spcBef>
              <a:buClr>
                <a:srgbClr val="0000CC"/>
              </a:buClr>
              <a:buFont typeface="Wingdings" panose="05000000000000000000" pitchFamily="2" charset="2"/>
              <a:buChar char="Ø"/>
            </a:pPr>
            <a:r>
              <a:rPr lang="en-US" altLang="zh-CN" sz="2200" dirty="0">
                <a:solidFill>
                  <a:schemeClr val="accent2"/>
                </a:solidFill>
                <a:latin typeface="黑体" panose="02010609060101010101" pitchFamily="49" charset="-122"/>
                <a:ea typeface="黑体" panose="02010609060101010101" pitchFamily="49" charset="-122"/>
              </a:rPr>
              <a:t> </a:t>
            </a:r>
            <a:r>
              <a:rPr lang="zh-CN" altLang="en-US" sz="2200" dirty="0">
                <a:solidFill>
                  <a:schemeClr val="accent2"/>
                </a:solidFill>
                <a:latin typeface="黑体" panose="02010609060101010101" pitchFamily="49" charset="-122"/>
                <a:ea typeface="黑体" panose="02010609060101010101" pitchFamily="49" charset="-122"/>
              </a:rPr>
              <a:t>对两类信号放大产生差异的关键点在哪儿？</a:t>
            </a:r>
          </a:p>
        </p:txBody>
      </p:sp>
      <p:sp>
        <p:nvSpPr>
          <p:cNvPr id="5837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5838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graphicFrame>
        <p:nvGraphicFramePr>
          <p:cNvPr id="58381" name="对象 17"/>
          <p:cNvGraphicFramePr>
            <a:graphicFrameLocks noChangeAspect="1"/>
          </p:cNvGraphicFramePr>
          <p:nvPr/>
        </p:nvGraphicFramePr>
        <p:xfrm>
          <a:off x="890588" y="1412875"/>
          <a:ext cx="4113212" cy="2360613"/>
        </p:xfrm>
        <a:graphic>
          <a:graphicData uri="http://schemas.openxmlformats.org/presentationml/2006/ole">
            <mc:AlternateContent xmlns:mc="http://schemas.openxmlformats.org/markup-compatibility/2006">
              <mc:Choice xmlns:v="urn:schemas-microsoft-com:vml" Requires="v">
                <p:oleObj spid="_x0000_s571758" name="Picture" r:id="rId7" imgW="2741971" imgH="1573338" progId="Word.Picture.8">
                  <p:embed/>
                </p:oleObj>
              </mc:Choice>
              <mc:Fallback>
                <p:oleObj name="Picture" r:id="rId7" imgW="2741971" imgH="1573338" progId="Word.Picture.8">
                  <p:embed/>
                  <p:pic>
                    <p:nvPicPr>
                      <p:cNvPr id="0" name="Picture 11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0588" y="1412875"/>
                        <a:ext cx="4113212" cy="2360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组合 4"/>
          <p:cNvGrpSpPr>
            <a:grpSpLocks/>
          </p:cNvGrpSpPr>
          <p:nvPr/>
        </p:nvGrpSpPr>
        <p:grpSpPr bwMode="auto">
          <a:xfrm>
            <a:off x="4645125" y="4814888"/>
            <a:ext cx="4211637" cy="889000"/>
            <a:chOff x="4716016" y="4815284"/>
            <a:chExt cx="4212468" cy="889000"/>
          </a:xfrm>
        </p:grpSpPr>
        <p:graphicFrame>
          <p:nvGraphicFramePr>
            <p:cNvPr id="58385" name="对象 18"/>
            <p:cNvGraphicFramePr>
              <a:graphicFrameLocks noChangeAspect="1"/>
            </p:cNvGraphicFramePr>
            <p:nvPr/>
          </p:nvGraphicFramePr>
          <p:xfrm>
            <a:off x="7942646" y="4827984"/>
            <a:ext cx="985838" cy="863600"/>
          </p:xfrm>
          <a:graphic>
            <a:graphicData uri="http://schemas.openxmlformats.org/presentationml/2006/ole">
              <mc:AlternateContent xmlns:mc="http://schemas.openxmlformats.org/markup-compatibility/2006">
                <mc:Choice xmlns:v="urn:schemas-microsoft-com:vml" Requires="v">
                  <p:oleObj spid="_x0000_s571759" name="Equation" r:id="rId9" imgW="482391" imgH="431613" progId="">
                    <p:embed/>
                  </p:oleObj>
                </mc:Choice>
                <mc:Fallback>
                  <p:oleObj name="Equation" r:id="rId9" imgW="482391" imgH="431613" progId="">
                    <p:embed/>
                    <p:pic>
                      <p:nvPicPr>
                        <p:cNvPr id="0" name="Picture 11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42646" y="4827984"/>
                          <a:ext cx="985838"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86" name="对象 19"/>
            <p:cNvGraphicFramePr>
              <a:graphicFrameLocks noChangeAspect="1"/>
            </p:cNvGraphicFramePr>
            <p:nvPr/>
          </p:nvGraphicFramePr>
          <p:xfrm>
            <a:off x="4716016" y="5031184"/>
            <a:ext cx="1401763" cy="457200"/>
          </p:xfrm>
          <a:graphic>
            <a:graphicData uri="http://schemas.openxmlformats.org/presentationml/2006/ole">
              <mc:AlternateContent xmlns:mc="http://schemas.openxmlformats.org/markup-compatibility/2006">
                <mc:Choice xmlns:v="urn:schemas-microsoft-com:vml" Requires="v">
                  <p:oleObj spid="_x0000_s571760" name="Equation" r:id="rId11" imgW="685800" imgH="228600" progId="">
                    <p:embed/>
                  </p:oleObj>
                </mc:Choice>
                <mc:Fallback>
                  <p:oleObj name="Equation" r:id="rId11" imgW="685800" imgH="228600" progId="">
                    <p:embed/>
                    <p:pic>
                      <p:nvPicPr>
                        <p:cNvPr id="0" name="Picture 11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16016" y="5031184"/>
                          <a:ext cx="14017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87" name="对象 20"/>
            <p:cNvGraphicFramePr>
              <a:graphicFrameLocks noChangeAspect="1"/>
            </p:cNvGraphicFramePr>
            <p:nvPr/>
          </p:nvGraphicFramePr>
          <p:xfrm>
            <a:off x="6092081" y="4815284"/>
            <a:ext cx="1792287" cy="889000"/>
          </p:xfrm>
          <a:graphic>
            <a:graphicData uri="http://schemas.openxmlformats.org/presentationml/2006/ole">
              <mc:AlternateContent xmlns:mc="http://schemas.openxmlformats.org/markup-compatibility/2006">
                <mc:Choice xmlns:v="urn:schemas-microsoft-com:vml" Requires="v">
                  <p:oleObj spid="_x0000_s571761" name="公式" r:id="rId13" imgW="875920" imgH="444307" progId="Equation.3">
                    <p:embed/>
                  </p:oleObj>
                </mc:Choice>
                <mc:Fallback>
                  <p:oleObj name="公式" r:id="rId13" imgW="875920" imgH="444307" progId="Equation.3">
                    <p:embed/>
                    <p:pic>
                      <p:nvPicPr>
                        <p:cNvPr id="0" name="Picture 11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92081" y="4815284"/>
                          <a:ext cx="1792287"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2" name="对象 21"/>
          <p:cNvGraphicFramePr>
            <a:graphicFrameLocks noChangeAspect="1"/>
          </p:cNvGraphicFramePr>
          <p:nvPr>
            <p:extLst>
              <p:ext uri="{D42A27DB-BD31-4B8C-83A1-F6EECF244321}">
                <p14:modId xmlns:p14="http://schemas.microsoft.com/office/powerpoint/2010/main" val="71407454"/>
              </p:ext>
            </p:extLst>
          </p:nvPr>
        </p:nvGraphicFramePr>
        <p:xfrm>
          <a:off x="2124175" y="4149080"/>
          <a:ext cx="1651000" cy="457200"/>
        </p:xfrm>
        <a:graphic>
          <a:graphicData uri="http://schemas.openxmlformats.org/presentationml/2006/ole">
            <mc:AlternateContent xmlns:mc="http://schemas.openxmlformats.org/markup-compatibility/2006">
              <mc:Choice xmlns:v="urn:schemas-microsoft-com:vml" Requires="v">
                <p:oleObj spid="_x0000_s571762" name="Equation" r:id="rId15" imgW="825500" imgH="228600" progId="">
                  <p:embed/>
                </p:oleObj>
              </mc:Choice>
              <mc:Fallback>
                <p:oleObj name="Equation" r:id="rId15" imgW="825500" imgH="228600" progId="">
                  <p:embed/>
                  <p:pic>
                    <p:nvPicPr>
                      <p:cNvPr id="0" name="Picture 11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24175" y="4149080"/>
                        <a:ext cx="165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749506361"/>
              </p:ext>
            </p:extLst>
          </p:nvPr>
        </p:nvGraphicFramePr>
        <p:xfrm>
          <a:off x="1979712" y="4848225"/>
          <a:ext cx="2014538" cy="787400"/>
        </p:xfrm>
        <a:graphic>
          <a:graphicData uri="http://schemas.openxmlformats.org/presentationml/2006/ole">
            <mc:AlternateContent xmlns:mc="http://schemas.openxmlformats.org/markup-compatibility/2006">
              <mc:Choice xmlns:v="urn:schemas-microsoft-com:vml" Requires="v">
                <p:oleObj spid="_x0000_s571763" name="Equation" r:id="rId17" imgW="1002865" imgH="393529" progId="">
                  <p:embed/>
                </p:oleObj>
              </mc:Choice>
              <mc:Fallback>
                <p:oleObj name="Equation" r:id="rId17" imgW="1002865" imgH="393529" progId="">
                  <p:embed/>
                  <p:pic>
                    <p:nvPicPr>
                      <p:cNvPr id="0" name="Picture 114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79712" y="4848225"/>
                        <a:ext cx="2014538"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Right)">
                                      <p:cBhvr>
                                        <p:cTn id="7" dur="500"/>
                                        <p:tgtEl>
                                          <p:spTgt spid="12"/>
                                        </p:tgtEl>
                                      </p:cBhvr>
                                    </p:animEffect>
                                  </p:childTnLst>
                                </p:cTn>
                              </p:par>
                            </p:childTnLst>
                          </p:cTn>
                        </p:par>
                        <p:par>
                          <p:cTn id="8" fill="hold" nodeType="with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strips(downRight)">
                                      <p:cBhvr>
                                        <p:cTn id="11" dur="500"/>
                                        <p:tgtEl>
                                          <p:spTgt spid="22"/>
                                        </p:tgtEl>
                                      </p:cBhvr>
                                    </p:animEffect>
                                  </p:childTnLst>
                                </p:cTn>
                              </p:par>
                            </p:childTnLst>
                          </p:cTn>
                        </p:par>
                        <p:par>
                          <p:cTn id="12" fill="hold" nodeType="afterGroup">
                            <p:stCondLst>
                              <p:cond delay="1000"/>
                            </p:stCondLst>
                            <p:childTnLst>
                              <p:par>
                                <p:cTn id="13" presetID="18" presetClass="entr" presetSubtype="6"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strips(downRight)">
                                      <p:cBhvr>
                                        <p:cTn id="15" dur="500"/>
                                        <p:tgtEl>
                                          <p:spTgt spid="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strips(downRight)">
                                      <p:cBhvr>
                                        <p:cTn id="20" dur="500"/>
                                        <p:tgtEl>
                                          <p:spTgt spid="13"/>
                                        </p:tgtEl>
                                      </p:cBhvr>
                                    </p:animEffect>
                                  </p:childTnLst>
                                </p:cTn>
                              </p:par>
                            </p:childTnLst>
                          </p:cTn>
                        </p:par>
                        <p:par>
                          <p:cTn id="21" fill="hold" nodeType="withGroup">
                            <p:stCondLst>
                              <p:cond delay="500"/>
                            </p:stCondLst>
                            <p:childTnLst>
                              <p:par>
                                <p:cTn id="22" presetID="18" presetClass="entr" presetSubtype="6"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strips(downRight)">
                                      <p:cBhvr>
                                        <p:cTn id="24" dur="500"/>
                                        <p:tgtEl>
                                          <p:spTgt spid="23"/>
                                        </p:tgtEl>
                                      </p:cBhvr>
                                    </p:animEffect>
                                  </p:childTnLst>
                                </p:cTn>
                              </p:par>
                            </p:childTnLst>
                          </p:cTn>
                        </p:par>
                        <p:par>
                          <p:cTn id="25" fill="hold" nodeType="afterGroup">
                            <p:stCondLst>
                              <p:cond delay="1000"/>
                            </p:stCondLst>
                            <p:childTnLst>
                              <p:par>
                                <p:cTn id="26" presetID="22" presetClass="entr" presetSubtype="8"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strips(downRight)">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3" grpId="0" autoUpdateAnimBg="0"/>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a:hlinkClick r:id="rId2" action="ppaction://hlinksldjump"/>
          </p:cNvPr>
          <p:cNvSpPr>
            <a:spLocks noChangeArrowheads="1"/>
          </p:cNvSpPr>
          <p:nvPr/>
        </p:nvSpPr>
        <p:spPr bwMode="auto">
          <a:xfrm>
            <a:off x="539750" y="1060450"/>
            <a:ext cx="8316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a:solidFill>
                  <a:schemeClr val="accent2"/>
                </a:solidFill>
                <a:latin typeface="楷体_GB2312"/>
              </a:rPr>
              <a:t>差分式放大电路的分析方法</a:t>
            </a:r>
          </a:p>
        </p:txBody>
      </p:sp>
      <p:sp>
        <p:nvSpPr>
          <p:cNvPr id="3" name="Text Box 6"/>
          <p:cNvSpPr txBox="1">
            <a:spLocks noChangeArrowheads="1"/>
          </p:cNvSpPr>
          <p:nvPr/>
        </p:nvSpPr>
        <p:spPr bwMode="auto">
          <a:xfrm>
            <a:off x="647700" y="1835150"/>
            <a:ext cx="7920038" cy="184150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5000"/>
              </a:lnSpc>
              <a:spcBef>
                <a:spcPct val="5000"/>
              </a:spcBef>
              <a:buClr>
                <a:srgbClr val="0000CC"/>
              </a:buClr>
              <a:buFontTx/>
              <a:buChar char="•"/>
            </a:pPr>
            <a:r>
              <a:rPr kumimoji="1" lang="en-US" altLang="zh-CN" sz="2800" dirty="0">
                <a:latin typeface="Times New Roman" panose="02020603050405020304" pitchFamily="18" charset="0"/>
              </a:rPr>
              <a:t> </a:t>
            </a:r>
            <a:r>
              <a:rPr kumimoji="1" lang="zh-CN" altLang="en-US" sz="2800" dirty="0">
                <a:latin typeface="Times New Roman" panose="02020603050405020304" pitchFamily="18" charset="0"/>
              </a:rPr>
              <a:t>静态、动态等与之前放大电路分析方法相同</a:t>
            </a:r>
          </a:p>
          <a:p>
            <a:pPr eaLnBrk="1" hangingPunct="1">
              <a:lnSpc>
                <a:spcPct val="135000"/>
              </a:lnSpc>
              <a:spcBef>
                <a:spcPct val="5000"/>
              </a:spcBef>
              <a:buClr>
                <a:srgbClr val="0000CC"/>
              </a:buClr>
              <a:buFontTx/>
              <a:buChar char="•"/>
            </a:pPr>
            <a:r>
              <a:rPr kumimoji="1" lang="zh-CN" altLang="en-US" sz="2800" dirty="0">
                <a:latin typeface="Times New Roman" panose="02020603050405020304" pitchFamily="18" charset="0"/>
              </a:rPr>
              <a:t> 动态分析时，利用叠加原理，将差模和共模分开分析</a:t>
            </a:r>
            <a:r>
              <a:rPr kumimoji="1" lang="zh-CN" altLang="en-US" sz="2800" dirty="0" smtClean="0">
                <a:latin typeface="Times New Roman" panose="02020603050405020304" pitchFamily="18" charset="0"/>
              </a:rPr>
              <a:t>是有效手段</a:t>
            </a:r>
            <a:endParaRPr kumimoji="1" lang="zh-CN" altLang="en-US" sz="2800" dirty="0">
              <a:latin typeface="Times New Roman" panose="02020603050405020304" pitchFamily="18" charset="0"/>
            </a:endParaRPr>
          </a:p>
        </p:txBody>
      </p:sp>
      <p:sp>
        <p:nvSpPr>
          <p:cNvPr id="59396"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7.2.1  </a:t>
            </a:r>
            <a:r>
              <a:rPr lang="en-US" altLang="zh-CN" sz="3200" dirty="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差分式放大电路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Right)">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Right)">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对象 14"/>
          <p:cNvGraphicFramePr>
            <a:graphicFrameLocks noChangeAspect="1"/>
          </p:cNvGraphicFramePr>
          <p:nvPr>
            <p:extLst>
              <p:ext uri="{D42A27DB-BD31-4B8C-83A1-F6EECF244321}">
                <p14:modId xmlns:p14="http://schemas.microsoft.com/office/powerpoint/2010/main" val="1008907555"/>
              </p:ext>
            </p:extLst>
          </p:nvPr>
        </p:nvGraphicFramePr>
        <p:xfrm>
          <a:off x="3995935" y="1412776"/>
          <a:ext cx="4352348" cy="3631000"/>
        </p:xfrm>
        <a:graphic>
          <a:graphicData uri="http://schemas.openxmlformats.org/presentationml/2006/ole">
            <mc:AlternateContent xmlns:mc="http://schemas.openxmlformats.org/markup-compatibility/2006">
              <mc:Choice xmlns:v="urn:schemas-microsoft-com:vml" Requires="v">
                <p:oleObj spid="_x0000_s383281" name="Picture" r:id="rId3" imgW="2176174" imgH="1815500" progId="Word.Picture.8">
                  <p:embed/>
                </p:oleObj>
              </mc:Choice>
              <mc:Fallback>
                <p:oleObj name="Picture" r:id="rId3" imgW="2176174" imgH="1815500" progId="Word.Picture.8">
                  <p:embed/>
                  <p:pic>
                    <p:nvPicPr>
                      <p:cNvPr id="0" name="Object 2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5" y="1412776"/>
                        <a:ext cx="4352348" cy="363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18" name="Rectangle 11"/>
          <p:cNvSpPr>
            <a:spLocks noChangeArrowheads="1"/>
          </p:cNvSpPr>
          <p:nvPr/>
        </p:nvSpPr>
        <p:spPr bwMode="auto">
          <a:xfrm>
            <a:off x="576262" y="877245"/>
            <a:ext cx="856773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lang="zh-CN" altLang="en-US" sz="2400" dirty="0">
                <a:latin typeface="楷体" panose="02010609060101010101" pitchFamily="49" charset="-122"/>
                <a:ea typeface="楷体" panose="02010609060101010101" pitchFamily="49" charset="-122"/>
              </a:rPr>
              <a:t>差分式放大电路如图所示。分析下列输入和输出的相位关系：</a:t>
            </a:r>
          </a:p>
        </p:txBody>
      </p:sp>
      <p:sp>
        <p:nvSpPr>
          <p:cNvPr id="3" name="Rectangle 12"/>
          <p:cNvSpPr>
            <a:spLocks noChangeArrowheads="1"/>
          </p:cNvSpPr>
          <p:nvPr/>
        </p:nvSpPr>
        <p:spPr bwMode="auto">
          <a:xfrm>
            <a:off x="2516324" y="1649524"/>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a:solidFill>
                  <a:srgbClr val="FF0000"/>
                </a:solidFill>
                <a:latin typeface="Times New Roman" panose="02020603050405020304" pitchFamily="18" charset="0"/>
              </a:rPr>
              <a:t>反相</a:t>
            </a:r>
            <a:endParaRPr lang="zh-CN" altLang="en-US" sz="2400">
              <a:latin typeface="Times New Roman" panose="02020603050405020304" pitchFamily="18" charset="0"/>
            </a:endParaRPr>
          </a:p>
        </p:txBody>
      </p:sp>
      <p:sp>
        <p:nvSpPr>
          <p:cNvPr id="4" name="Rectangle 13"/>
          <p:cNvSpPr>
            <a:spLocks noChangeArrowheads="1"/>
          </p:cNvSpPr>
          <p:nvPr/>
        </p:nvSpPr>
        <p:spPr bwMode="auto">
          <a:xfrm>
            <a:off x="1297124" y="1649524"/>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400" i="1">
                <a:latin typeface="Book Antiqua" panose="02040602050305030304" pitchFamily="18" charset="0"/>
              </a:rPr>
              <a:t>v</a:t>
            </a:r>
            <a:r>
              <a:rPr lang="en-US" altLang="zh-CN" sz="2400" baseline="-25000">
                <a:latin typeface="Times New Roman" panose="02020603050405020304" pitchFamily="18" charset="0"/>
              </a:rPr>
              <a:t>O1</a:t>
            </a:r>
            <a:r>
              <a:rPr lang="zh-CN" altLang="en-US" sz="2400">
                <a:latin typeface="Times New Roman" panose="02020603050405020304" pitchFamily="18" charset="0"/>
              </a:rPr>
              <a:t>与</a:t>
            </a:r>
            <a:r>
              <a:rPr lang="en-US" altLang="zh-CN" sz="2400" i="1">
                <a:latin typeface="Book Antiqua" panose="02040602050305030304" pitchFamily="18" charset="0"/>
              </a:rPr>
              <a:t>v</a:t>
            </a:r>
            <a:r>
              <a:rPr lang="en-US" altLang="zh-CN" sz="2400" baseline="-25000">
                <a:latin typeface="Times New Roman" panose="02020603050405020304" pitchFamily="18" charset="0"/>
              </a:rPr>
              <a:t>i1</a:t>
            </a:r>
          </a:p>
        </p:txBody>
      </p:sp>
      <p:sp>
        <p:nvSpPr>
          <p:cNvPr id="5" name="Rectangle 14"/>
          <p:cNvSpPr>
            <a:spLocks noChangeArrowheads="1"/>
          </p:cNvSpPr>
          <p:nvPr/>
        </p:nvSpPr>
        <p:spPr bwMode="auto">
          <a:xfrm>
            <a:off x="2516324" y="2136886"/>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a:solidFill>
                  <a:srgbClr val="FF0000"/>
                </a:solidFill>
                <a:latin typeface="Times New Roman" panose="02020603050405020304" pitchFamily="18" charset="0"/>
              </a:rPr>
              <a:t>同相</a:t>
            </a:r>
            <a:endParaRPr lang="zh-CN" altLang="en-US" sz="2400">
              <a:latin typeface="Times New Roman" panose="02020603050405020304" pitchFamily="18" charset="0"/>
            </a:endParaRPr>
          </a:p>
        </p:txBody>
      </p:sp>
      <p:sp>
        <p:nvSpPr>
          <p:cNvPr id="6" name="Rectangle 15"/>
          <p:cNvSpPr>
            <a:spLocks noChangeArrowheads="1"/>
          </p:cNvSpPr>
          <p:nvPr/>
        </p:nvSpPr>
        <p:spPr bwMode="auto">
          <a:xfrm>
            <a:off x="1297124" y="2136886"/>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400" i="1">
                <a:latin typeface="Book Antiqua" panose="02040602050305030304" pitchFamily="18" charset="0"/>
              </a:rPr>
              <a:t>v</a:t>
            </a:r>
            <a:r>
              <a:rPr lang="en-US" altLang="zh-CN" sz="2400" baseline="-25000">
                <a:latin typeface="Times New Roman" panose="02020603050405020304" pitchFamily="18" charset="0"/>
              </a:rPr>
              <a:t>O2</a:t>
            </a:r>
            <a:r>
              <a:rPr lang="zh-CN" altLang="en-US" sz="2400">
                <a:latin typeface="Times New Roman" panose="02020603050405020304" pitchFamily="18" charset="0"/>
              </a:rPr>
              <a:t>与</a:t>
            </a:r>
            <a:r>
              <a:rPr lang="en-US" altLang="zh-CN" sz="2400" i="1">
                <a:latin typeface="Book Antiqua" panose="02040602050305030304" pitchFamily="18" charset="0"/>
              </a:rPr>
              <a:t>v</a:t>
            </a:r>
            <a:r>
              <a:rPr lang="en-US" altLang="zh-CN" sz="2400" baseline="-25000">
                <a:latin typeface="Times New Roman" panose="02020603050405020304" pitchFamily="18" charset="0"/>
              </a:rPr>
              <a:t>i1</a:t>
            </a:r>
          </a:p>
        </p:txBody>
      </p:sp>
      <p:sp>
        <p:nvSpPr>
          <p:cNvPr id="7" name="Rectangle 16"/>
          <p:cNvSpPr>
            <a:spLocks noChangeArrowheads="1"/>
          </p:cNvSpPr>
          <p:nvPr/>
        </p:nvSpPr>
        <p:spPr bwMode="auto">
          <a:xfrm>
            <a:off x="2516324" y="2624249"/>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a:solidFill>
                  <a:srgbClr val="FF0000"/>
                </a:solidFill>
                <a:latin typeface="Times New Roman" panose="02020603050405020304" pitchFamily="18" charset="0"/>
              </a:rPr>
              <a:t>同相</a:t>
            </a:r>
            <a:endParaRPr lang="zh-CN" altLang="en-US" sz="2400">
              <a:latin typeface="Times New Roman" panose="02020603050405020304" pitchFamily="18" charset="0"/>
            </a:endParaRPr>
          </a:p>
        </p:txBody>
      </p:sp>
      <p:sp>
        <p:nvSpPr>
          <p:cNvPr id="8" name="Rectangle 17"/>
          <p:cNvSpPr>
            <a:spLocks noChangeArrowheads="1"/>
          </p:cNvSpPr>
          <p:nvPr/>
        </p:nvSpPr>
        <p:spPr bwMode="auto">
          <a:xfrm>
            <a:off x="1297124" y="2624249"/>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400" i="1">
                <a:latin typeface="Book Antiqua" panose="02040602050305030304" pitchFamily="18" charset="0"/>
              </a:rPr>
              <a:t>v</a:t>
            </a:r>
            <a:r>
              <a:rPr lang="en-US" altLang="zh-CN" sz="2400" baseline="-25000">
                <a:latin typeface="Times New Roman" panose="02020603050405020304" pitchFamily="18" charset="0"/>
              </a:rPr>
              <a:t>O1</a:t>
            </a:r>
            <a:r>
              <a:rPr lang="zh-CN" altLang="en-US" sz="2400">
                <a:latin typeface="Times New Roman" panose="02020603050405020304" pitchFamily="18" charset="0"/>
              </a:rPr>
              <a:t>与</a:t>
            </a:r>
            <a:r>
              <a:rPr lang="en-US" altLang="zh-CN" sz="2400" i="1">
                <a:latin typeface="Book Antiqua" panose="02040602050305030304" pitchFamily="18" charset="0"/>
              </a:rPr>
              <a:t>v</a:t>
            </a:r>
            <a:r>
              <a:rPr lang="en-US" altLang="zh-CN" sz="2400" baseline="-25000">
                <a:latin typeface="Times New Roman" panose="02020603050405020304" pitchFamily="18" charset="0"/>
              </a:rPr>
              <a:t>i2</a:t>
            </a:r>
          </a:p>
        </p:txBody>
      </p:sp>
      <p:sp>
        <p:nvSpPr>
          <p:cNvPr id="9" name="Rectangle 18"/>
          <p:cNvSpPr>
            <a:spLocks noChangeArrowheads="1"/>
          </p:cNvSpPr>
          <p:nvPr/>
        </p:nvSpPr>
        <p:spPr bwMode="auto">
          <a:xfrm>
            <a:off x="2516324" y="3111611"/>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a:solidFill>
                  <a:srgbClr val="FF0000"/>
                </a:solidFill>
                <a:latin typeface="Times New Roman" panose="02020603050405020304" pitchFamily="18" charset="0"/>
              </a:rPr>
              <a:t>反相</a:t>
            </a:r>
            <a:endParaRPr lang="zh-CN" altLang="en-US" sz="2400">
              <a:latin typeface="Times New Roman" panose="02020603050405020304" pitchFamily="18" charset="0"/>
            </a:endParaRPr>
          </a:p>
        </p:txBody>
      </p:sp>
      <p:sp>
        <p:nvSpPr>
          <p:cNvPr id="10" name="Rectangle 19"/>
          <p:cNvSpPr>
            <a:spLocks noChangeArrowheads="1"/>
          </p:cNvSpPr>
          <p:nvPr/>
        </p:nvSpPr>
        <p:spPr bwMode="auto">
          <a:xfrm>
            <a:off x="1297124" y="3111611"/>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400" i="1">
                <a:latin typeface="Book Antiqua" panose="02040602050305030304" pitchFamily="18" charset="0"/>
              </a:rPr>
              <a:t>v</a:t>
            </a:r>
            <a:r>
              <a:rPr lang="en-US" altLang="zh-CN" sz="2400" baseline="-25000">
                <a:latin typeface="Times New Roman" panose="02020603050405020304" pitchFamily="18" charset="0"/>
              </a:rPr>
              <a:t>O2</a:t>
            </a:r>
            <a:r>
              <a:rPr lang="zh-CN" altLang="en-US" sz="2400">
                <a:latin typeface="Times New Roman" panose="02020603050405020304" pitchFamily="18" charset="0"/>
              </a:rPr>
              <a:t>与</a:t>
            </a:r>
            <a:r>
              <a:rPr lang="en-US" altLang="zh-CN" sz="2400" i="1">
                <a:latin typeface="Book Antiqua" panose="02040602050305030304" pitchFamily="18" charset="0"/>
              </a:rPr>
              <a:t>v</a:t>
            </a:r>
            <a:r>
              <a:rPr lang="en-US" altLang="zh-CN" sz="2400" baseline="-25000">
                <a:latin typeface="Times New Roman" panose="02020603050405020304" pitchFamily="18" charset="0"/>
              </a:rPr>
              <a:t>i2</a:t>
            </a:r>
          </a:p>
        </p:txBody>
      </p:sp>
      <p:sp>
        <p:nvSpPr>
          <p:cNvPr id="11" name="Rectangle 20"/>
          <p:cNvSpPr>
            <a:spLocks noChangeArrowheads="1"/>
          </p:cNvSpPr>
          <p:nvPr/>
        </p:nvSpPr>
        <p:spPr bwMode="auto">
          <a:xfrm>
            <a:off x="2516324" y="3598974"/>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a:solidFill>
                  <a:srgbClr val="FF0000"/>
                </a:solidFill>
                <a:latin typeface="Times New Roman" panose="02020603050405020304" pitchFamily="18" charset="0"/>
              </a:rPr>
              <a:t>反相</a:t>
            </a:r>
            <a:endParaRPr lang="zh-CN" altLang="en-US" sz="2400">
              <a:latin typeface="Times New Roman" panose="02020603050405020304" pitchFamily="18" charset="0"/>
            </a:endParaRPr>
          </a:p>
        </p:txBody>
      </p:sp>
      <p:sp>
        <p:nvSpPr>
          <p:cNvPr id="12" name="Rectangle 21"/>
          <p:cNvSpPr>
            <a:spLocks noChangeArrowheads="1"/>
          </p:cNvSpPr>
          <p:nvPr/>
        </p:nvSpPr>
        <p:spPr bwMode="auto">
          <a:xfrm>
            <a:off x="1297124" y="3598974"/>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400" i="1" dirty="0" err="1" smtClean="0">
                <a:latin typeface="Book Antiqua" panose="02040602050305030304" pitchFamily="18" charset="0"/>
              </a:rPr>
              <a:t>v</a:t>
            </a:r>
            <a:r>
              <a:rPr lang="en-US" altLang="zh-CN" sz="2400" baseline="-25000" dirty="0" err="1" smtClean="0">
                <a:latin typeface="Times New Roman" panose="02020603050405020304" pitchFamily="18" charset="0"/>
              </a:rPr>
              <a:t>o</a:t>
            </a:r>
            <a:r>
              <a:rPr lang="zh-CN" altLang="en-US" sz="2400" dirty="0" smtClean="0">
                <a:latin typeface="Times New Roman" panose="02020603050405020304" pitchFamily="18" charset="0"/>
              </a:rPr>
              <a:t>与</a:t>
            </a:r>
            <a:r>
              <a:rPr lang="en-US" altLang="zh-CN" sz="2400" i="1" dirty="0">
                <a:latin typeface="Book Antiqua" panose="02040602050305030304" pitchFamily="18" charset="0"/>
              </a:rPr>
              <a:t>v</a:t>
            </a:r>
            <a:r>
              <a:rPr lang="en-US" altLang="zh-CN" sz="2400" baseline="-25000" dirty="0">
                <a:latin typeface="Times New Roman" panose="02020603050405020304" pitchFamily="18" charset="0"/>
              </a:rPr>
              <a:t>i1</a:t>
            </a:r>
          </a:p>
        </p:txBody>
      </p:sp>
      <p:sp>
        <p:nvSpPr>
          <p:cNvPr id="13" name="Rectangle 22"/>
          <p:cNvSpPr>
            <a:spLocks noChangeArrowheads="1"/>
          </p:cNvSpPr>
          <p:nvPr/>
        </p:nvSpPr>
        <p:spPr bwMode="auto">
          <a:xfrm>
            <a:off x="2516324" y="4087924"/>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a:solidFill>
                  <a:srgbClr val="FF0000"/>
                </a:solidFill>
                <a:latin typeface="Times New Roman" panose="02020603050405020304" pitchFamily="18" charset="0"/>
              </a:rPr>
              <a:t>同相</a:t>
            </a:r>
            <a:endParaRPr lang="zh-CN" altLang="en-US" sz="2400">
              <a:latin typeface="Times New Roman" panose="02020603050405020304" pitchFamily="18" charset="0"/>
            </a:endParaRPr>
          </a:p>
        </p:txBody>
      </p:sp>
      <p:sp>
        <p:nvSpPr>
          <p:cNvPr id="14" name="Rectangle 23"/>
          <p:cNvSpPr>
            <a:spLocks noChangeArrowheads="1"/>
          </p:cNvSpPr>
          <p:nvPr/>
        </p:nvSpPr>
        <p:spPr bwMode="auto">
          <a:xfrm>
            <a:off x="1297124" y="4087924"/>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400" i="1" dirty="0" err="1" smtClean="0">
                <a:latin typeface="Book Antiqua" panose="02040602050305030304" pitchFamily="18" charset="0"/>
              </a:rPr>
              <a:t>v</a:t>
            </a:r>
            <a:r>
              <a:rPr lang="en-US" altLang="zh-CN" sz="2400" baseline="-25000" dirty="0" err="1" smtClean="0">
                <a:latin typeface="Times New Roman" panose="02020603050405020304" pitchFamily="18" charset="0"/>
              </a:rPr>
              <a:t>o</a:t>
            </a:r>
            <a:r>
              <a:rPr lang="zh-CN" altLang="en-US" sz="2400" dirty="0" smtClean="0">
                <a:latin typeface="Times New Roman" panose="02020603050405020304" pitchFamily="18" charset="0"/>
              </a:rPr>
              <a:t>与</a:t>
            </a:r>
            <a:r>
              <a:rPr lang="en-US" altLang="zh-CN" sz="2400" i="1" dirty="0">
                <a:latin typeface="Book Antiqua" panose="02040602050305030304" pitchFamily="18" charset="0"/>
              </a:rPr>
              <a:t>v</a:t>
            </a:r>
            <a:r>
              <a:rPr lang="en-US" altLang="zh-CN" sz="2400" baseline="-25000" dirty="0">
                <a:latin typeface="Times New Roman" panose="02020603050405020304" pitchFamily="18" charset="0"/>
              </a:rPr>
              <a:t>i2</a:t>
            </a:r>
          </a:p>
        </p:txBody>
      </p:sp>
      <p:sp>
        <p:nvSpPr>
          <p:cNvPr id="60431" name="WordArt 24"/>
          <p:cNvSpPr>
            <a:spLocks noChangeArrowheads="1" noChangeShapeType="1" noTextEdit="1"/>
          </p:cNvSpPr>
          <p:nvPr/>
        </p:nvSpPr>
        <p:spPr bwMode="auto">
          <a:xfrm rot="14126">
            <a:off x="971550" y="79375"/>
            <a:ext cx="288925" cy="503238"/>
          </a:xfrm>
          <a:prstGeom prst="rect">
            <a:avLst/>
          </a:prstGeom>
        </p:spPr>
        <p:txBody>
          <a:bodyPr wrap="none" fromWordArt="1">
            <a:prstTxWarp prst="textPlain">
              <a:avLst>
                <a:gd name="adj" fmla="val 50000"/>
              </a:avLst>
            </a:prstTxWarp>
            <a:scene3d>
              <a:camera prst="legacyPerspectiveFront">
                <a:rot lat="20519995" lon="1080000" rev="0"/>
              </a:camera>
              <a:lightRig rig="legacyHarsh2" dir="b"/>
            </a:scene3d>
            <a:sp3d extrusionH="430200" prstMaterial="legacyMatte">
              <a:extrusionClr>
                <a:srgbClr val="FF6600"/>
              </a:extrusionClr>
              <a:contourClr>
                <a:srgbClr val="FFE701"/>
              </a:contourClr>
            </a:sp3d>
          </a:bodyPr>
          <a:lstStyle/>
          <a:p>
            <a:pPr algn="ctr"/>
            <a:r>
              <a:rPr lang="zh-CN" altLang="en-US" sz="3600" kern="10">
                <a:ln w="9525">
                  <a:round/>
                  <a:headEnd/>
                  <a:tailEnd/>
                </a:ln>
                <a:gradFill rotWithShape="1">
                  <a:gsLst>
                    <a:gs pos="0">
                      <a:srgbClr val="FFE701"/>
                    </a:gs>
                    <a:gs pos="100000">
                      <a:srgbClr val="FE3E02"/>
                    </a:gs>
                  </a:gsLst>
                  <a:lin ang="5340000" scaled="1"/>
                </a:gradFill>
                <a:latin typeface="黑体" panose="02010609060101010101" pitchFamily="49" charset="-122"/>
                <a:ea typeface="黑体" panose="02010609060101010101" pitchFamily="49" charset="-122"/>
              </a:rPr>
              <a:t>？</a:t>
            </a:r>
          </a:p>
        </p:txBody>
      </p:sp>
      <p:sp>
        <p:nvSpPr>
          <p:cNvPr id="16" name="Rectangle 25"/>
          <p:cNvSpPr>
            <a:spLocks noChangeArrowheads="1"/>
          </p:cNvSpPr>
          <p:nvPr/>
        </p:nvSpPr>
        <p:spPr bwMode="auto">
          <a:xfrm>
            <a:off x="1476375" y="44450"/>
            <a:ext cx="26638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3600" b="1">
                <a:solidFill>
                  <a:schemeClr val="tx2"/>
                </a:solidFill>
                <a:latin typeface="Arial Narrow" pitchFamily="34" charset="0"/>
                <a:ea typeface="楷体_GB2312" pitchFamily="49" charset="-122"/>
              </a:defRPr>
            </a:lvl1pPr>
            <a:lvl2pPr algn="l">
              <a:defRPr sz="3600" b="1">
                <a:solidFill>
                  <a:schemeClr val="tx2"/>
                </a:solidFill>
                <a:latin typeface="Arial Narrow" pitchFamily="34" charset="0"/>
                <a:ea typeface="楷体_GB2312" pitchFamily="49" charset="-122"/>
              </a:defRPr>
            </a:lvl2pPr>
            <a:lvl3pPr algn="l">
              <a:defRPr sz="3600" b="1">
                <a:solidFill>
                  <a:schemeClr val="tx2"/>
                </a:solidFill>
                <a:latin typeface="Arial Narrow" pitchFamily="34" charset="0"/>
                <a:ea typeface="楷体_GB2312" pitchFamily="49" charset="-122"/>
              </a:defRPr>
            </a:lvl3pPr>
            <a:lvl4pPr algn="l">
              <a:defRPr sz="3600" b="1">
                <a:solidFill>
                  <a:schemeClr val="tx2"/>
                </a:solidFill>
                <a:latin typeface="Arial Narrow" pitchFamily="34" charset="0"/>
                <a:ea typeface="楷体_GB2312" pitchFamily="49" charset="-122"/>
              </a:defRPr>
            </a:lvl4pPr>
            <a:lvl5pPr algn="l">
              <a:defRPr sz="3600" b="1">
                <a:solidFill>
                  <a:schemeClr val="tx2"/>
                </a:solidFill>
                <a:latin typeface="Arial Narrow" pitchFamily="34" charset="0"/>
                <a:ea typeface="楷体_GB2312" pitchFamily="49" charset="-122"/>
              </a:defRPr>
            </a:lvl5pPr>
            <a:lvl6pPr marL="457200" fontAlgn="base">
              <a:spcBef>
                <a:spcPct val="0"/>
              </a:spcBef>
              <a:spcAft>
                <a:spcPct val="0"/>
              </a:spcAft>
              <a:defRPr sz="3600" b="1">
                <a:solidFill>
                  <a:schemeClr val="tx2"/>
                </a:solidFill>
                <a:latin typeface="Arial Narrow" pitchFamily="34" charset="0"/>
                <a:ea typeface="楷体_GB2312" pitchFamily="49" charset="-122"/>
              </a:defRPr>
            </a:lvl6pPr>
            <a:lvl7pPr marL="914400" fontAlgn="base">
              <a:spcBef>
                <a:spcPct val="0"/>
              </a:spcBef>
              <a:spcAft>
                <a:spcPct val="0"/>
              </a:spcAft>
              <a:defRPr sz="3600" b="1">
                <a:solidFill>
                  <a:schemeClr val="tx2"/>
                </a:solidFill>
                <a:latin typeface="Arial Narrow" pitchFamily="34" charset="0"/>
                <a:ea typeface="楷体_GB2312" pitchFamily="49" charset="-122"/>
              </a:defRPr>
            </a:lvl7pPr>
            <a:lvl8pPr marL="1371600" fontAlgn="base">
              <a:spcBef>
                <a:spcPct val="0"/>
              </a:spcBef>
              <a:spcAft>
                <a:spcPct val="0"/>
              </a:spcAft>
              <a:defRPr sz="3600" b="1">
                <a:solidFill>
                  <a:schemeClr val="tx2"/>
                </a:solidFill>
                <a:latin typeface="Arial Narrow" pitchFamily="34" charset="0"/>
                <a:ea typeface="楷体_GB2312" pitchFamily="49" charset="-122"/>
              </a:defRPr>
            </a:lvl8pPr>
            <a:lvl9pPr marL="1828800" fontAlgn="base">
              <a:spcBef>
                <a:spcPct val="0"/>
              </a:spcBef>
              <a:spcAft>
                <a:spcPct val="0"/>
              </a:spcAft>
              <a:defRPr sz="3600" b="1">
                <a:solidFill>
                  <a:schemeClr val="tx2"/>
                </a:solidFill>
                <a:latin typeface="Arial Narrow" pitchFamily="34" charset="0"/>
                <a:ea typeface="楷体_GB2312" pitchFamily="49" charset="-122"/>
              </a:defRPr>
            </a:lvl9pPr>
          </a:lstStyle>
          <a:p>
            <a:pPr>
              <a:defRPr/>
            </a:pPr>
            <a:r>
              <a:rPr lang="zh-CN" altLang="en-US" sz="4000">
                <a:solidFill>
                  <a:schemeClr val="folHlink"/>
                </a:solidFill>
                <a:effectLst>
                  <a:outerShdw blurRad="38100" dist="38100" dir="2700000" algn="tl">
                    <a:srgbClr val="C0C0C0"/>
                  </a:outerShdw>
                </a:effectLst>
                <a:latin typeface="华文行楷" pitchFamily="2" charset="-122"/>
                <a:ea typeface="华文行楷" pitchFamily="2" charset="-122"/>
              </a:rPr>
              <a:t>思考题</a:t>
            </a:r>
            <a:endParaRPr lang="zh-CN" altLang="en-US" sz="4000" u="sng">
              <a:solidFill>
                <a:schemeClr val="folHlink"/>
              </a:solidFill>
              <a:effectLst>
                <a:outerShdw blurRad="38100" dist="38100" dir="2700000" algn="tl">
                  <a:srgbClr val="C0C0C0"/>
                </a:outerShdw>
              </a:effectLst>
              <a:latin typeface="华文行楷" pitchFamily="2" charset="-122"/>
              <a:ea typeface="华文行楷" pitchFamily="2" charset="-122"/>
            </a:endParaRPr>
          </a:p>
        </p:txBody>
      </p:sp>
      <p:sp>
        <p:nvSpPr>
          <p:cNvPr id="6043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trips(downRigh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trips(downRight)">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strips(downRight)">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strips(downRight)">
                                      <p:cBhvr>
                                        <p:cTn id="42" dur="5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strips(downRight)">
                                      <p:cBhvr>
                                        <p:cTn id="47" dur="500"/>
                                        <p:tgtEl>
                                          <p:spTgt spid="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strips(downRight)">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strips(downRight)">
                                      <p:cBhvr>
                                        <p:cTn id="57" dur="500"/>
                                        <p:tgtEl>
                                          <p:spTgt spid="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strips(downRight)">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ChangeArrowheads="1"/>
          </p:cNvSpPr>
          <p:nvPr/>
        </p:nvSpPr>
        <p:spPr bwMode="auto">
          <a:xfrm>
            <a:off x="827088" y="0"/>
            <a:ext cx="7740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7.2  </a:t>
            </a:r>
            <a:r>
              <a:rPr lang="zh-CN" altLang="en-US" sz="3600">
                <a:solidFill>
                  <a:srgbClr val="0000CC"/>
                </a:solidFill>
                <a:latin typeface="Times New Roman" panose="02020603050405020304" pitchFamily="18" charset="0"/>
              </a:rPr>
              <a:t>差分式放大电路 </a:t>
            </a:r>
          </a:p>
        </p:txBody>
      </p:sp>
      <p:sp>
        <p:nvSpPr>
          <p:cNvPr id="4" name="Rectangle 2"/>
          <p:cNvSpPr>
            <a:spLocks noChangeArrowheads="1"/>
          </p:cNvSpPr>
          <p:nvPr/>
        </p:nvSpPr>
        <p:spPr bwMode="auto">
          <a:xfrm>
            <a:off x="827089" y="1520825"/>
            <a:ext cx="77406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50000"/>
              </a:lnSpc>
              <a:spcBef>
                <a:spcPct val="0"/>
              </a:spcBef>
              <a:buClrTx/>
              <a:buNone/>
            </a:pPr>
            <a:r>
              <a:rPr lang="en-US" altLang="zh-CN" sz="3200" dirty="0" smtClean="0">
                <a:latin typeface="Times New Roman" panose="02020603050405020304" pitchFamily="18" charset="0"/>
              </a:rPr>
              <a:t>7.2.1  MOSFET</a:t>
            </a:r>
            <a:r>
              <a:rPr lang="zh-CN" altLang="en-US" sz="3200" dirty="0">
                <a:latin typeface="Times New Roman" panose="02020603050405020304" pitchFamily="18" charset="0"/>
              </a:rPr>
              <a:t>差分式放大电路</a:t>
            </a:r>
          </a:p>
          <a:p>
            <a:pPr eaLnBrk="1" hangingPunct="1">
              <a:lnSpc>
                <a:spcPct val="150000"/>
              </a:lnSpc>
              <a:spcBef>
                <a:spcPct val="0"/>
              </a:spcBef>
              <a:buClrTx/>
              <a:buNone/>
            </a:pPr>
            <a:r>
              <a:rPr lang="en-US" altLang="zh-CN" sz="3200" dirty="0">
                <a:solidFill>
                  <a:schemeClr val="accent2"/>
                </a:solidFill>
                <a:latin typeface="Times New Roman" panose="02020603050405020304" pitchFamily="18" charset="0"/>
              </a:rPr>
              <a:t>7.2.2  BJT</a:t>
            </a:r>
            <a:r>
              <a:rPr lang="zh-CN" altLang="en-US" sz="3200" dirty="0">
                <a:solidFill>
                  <a:schemeClr val="accent2"/>
                </a:solidFill>
                <a:latin typeface="Times New Roman" panose="02020603050405020304" pitchFamily="18" charset="0"/>
              </a:rPr>
              <a:t>差分式放大电路</a:t>
            </a:r>
            <a:endParaRPr lang="en-US" altLang="zh-CN" sz="3200" dirty="0">
              <a:solidFill>
                <a:schemeClr val="accent2"/>
              </a:solidFill>
              <a:latin typeface="Times New Roman" panose="02020603050405020304" pitchFamily="18" charset="0"/>
            </a:endParaRPr>
          </a:p>
          <a:p>
            <a:pPr eaLnBrk="1" hangingPunct="1">
              <a:lnSpc>
                <a:spcPct val="150000"/>
              </a:lnSpc>
              <a:spcBef>
                <a:spcPct val="0"/>
              </a:spcBef>
              <a:buClrTx/>
              <a:buFontTx/>
              <a:buNone/>
            </a:pPr>
            <a:r>
              <a:rPr lang="en-US" altLang="zh-CN" sz="3200" dirty="0" smtClean="0">
                <a:latin typeface="Times New Roman" panose="02020603050405020304" pitchFamily="18" charset="0"/>
                <a:cs typeface="Times New Roman" panose="02020603050405020304" pitchFamily="18" charset="0"/>
              </a:rPr>
              <a:t>7.2.3  </a:t>
            </a:r>
            <a:r>
              <a:rPr lang="zh-CN" altLang="en-US" sz="3200" dirty="0" smtClean="0">
                <a:latin typeface="Times New Roman" panose="02020603050405020304" pitchFamily="18" charset="0"/>
                <a:cs typeface="Times New Roman" panose="02020603050405020304" pitchFamily="18" charset="0"/>
              </a:rPr>
              <a:t>差分</a:t>
            </a:r>
            <a:r>
              <a:rPr lang="zh-CN" altLang="en-US" sz="3200" dirty="0">
                <a:latin typeface="Times New Roman" panose="02020603050405020304" pitchFamily="18" charset="0"/>
                <a:cs typeface="Times New Roman" panose="02020603050405020304" pitchFamily="18" charset="0"/>
              </a:rPr>
              <a:t>式放大电路的传输特性</a:t>
            </a:r>
            <a:endParaRPr lang="zh-CN" altLang="en-US" sz="3200"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5"/>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7.2.2  </a:t>
            </a:r>
            <a:r>
              <a:rPr lang="en-US" altLang="zh-CN" sz="3200" dirty="0">
                <a:solidFill>
                  <a:srgbClr val="0000CC"/>
                </a:solidFill>
                <a:latin typeface="Times New Roman" panose="02020603050405020304" pitchFamily="18" charset="0"/>
              </a:rPr>
              <a:t>BJT</a:t>
            </a:r>
            <a:r>
              <a:rPr lang="zh-CN" altLang="en-US" sz="3200" dirty="0">
                <a:solidFill>
                  <a:srgbClr val="0000CC"/>
                </a:solidFill>
                <a:latin typeface="Times New Roman" panose="02020603050405020304" pitchFamily="18" charset="0"/>
              </a:rPr>
              <a:t>差分式放大电路 </a:t>
            </a:r>
          </a:p>
        </p:txBody>
      </p:sp>
      <p:sp>
        <p:nvSpPr>
          <p:cNvPr id="71689" name="Rectangle 9"/>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71690" name="Rectangle 10"/>
          <p:cNvSpPr>
            <a:spLocks noChangeArrowheads="1"/>
          </p:cNvSpPr>
          <p:nvPr/>
        </p:nvSpPr>
        <p:spPr bwMode="auto">
          <a:xfrm>
            <a:off x="0" y="243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11" name="Text Box 26"/>
          <p:cNvSpPr txBox="1">
            <a:spLocks noChangeArrowheads="1"/>
          </p:cNvSpPr>
          <p:nvPr/>
        </p:nvSpPr>
        <p:spPr bwMode="auto">
          <a:xfrm>
            <a:off x="576262" y="836712"/>
            <a:ext cx="4322763"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20000"/>
              </a:lnSpc>
              <a:spcBef>
                <a:spcPct val="0"/>
              </a:spcBef>
              <a:buClrTx/>
              <a:buFontTx/>
              <a:buNone/>
              <a:defRPr sz="2400" b="1">
                <a:latin typeface="楷体" panose="02010609060101010101" pitchFamily="49" charset="-122"/>
                <a:ea typeface="楷体" panose="02010609060101010101" pitchFamily="49" charset="-122"/>
                <a:cs typeface="楷体_GB2312"/>
              </a:defRPr>
            </a:lvl1pPr>
            <a:lvl2pPr marL="908050" indent="-436563" eaLnBrk="0" hangingPunct="0">
              <a:spcBef>
                <a:spcPct val="20000"/>
              </a:spcBef>
              <a:buClr>
                <a:schemeClr val="accent2"/>
              </a:buClr>
              <a:buFont typeface="Wingdings" panose="05000000000000000000" pitchFamily="2" charset="2"/>
              <a:buChar char="n"/>
              <a:defRPr sz="3000" b="1">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latin typeface="Arial Narrow" panose="020B0606020202030204" pitchFamily="34" charset="0"/>
                <a:ea typeface="楷体_GB2312"/>
                <a:cs typeface="楷体_GB2312"/>
              </a:defRPr>
            </a:lvl9pPr>
          </a:lstStyle>
          <a:p>
            <a:r>
              <a:rPr lang="zh-CN" altLang="en-US" sz="2800" dirty="0">
                <a:solidFill>
                  <a:srgbClr val="C00000"/>
                </a:solidFill>
                <a:latin typeface="黑体" panose="02010609060101010101" pitchFamily="49" charset="-122"/>
                <a:ea typeface="黑体" panose="02010609060101010101" pitchFamily="49" charset="-122"/>
                <a:sym typeface="Symbol" panose="05050102010706020507" pitchFamily="18" charset="2"/>
              </a:rPr>
              <a:t>电路分析与</a:t>
            </a:r>
            <a:r>
              <a:rPr lang="en-US" altLang="zh-CN" sz="2800" dirty="0">
                <a:solidFill>
                  <a:srgbClr val="C00000"/>
                </a:solidFill>
                <a:latin typeface="黑体" panose="02010609060101010101" pitchFamily="49" charset="-122"/>
                <a:ea typeface="黑体" panose="02010609060101010101" pitchFamily="49" charset="-122"/>
                <a:sym typeface="Symbol" panose="05050102010706020507" pitchFamily="18" charset="2"/>
              </a:rPr>
              <a:t>MOSFET</a:t>
            </a:r>
            <a:r>
              <a:rPr lang="zh-CN" altLang="en-US" sz="2800" dirty="0">
                <a:solidFill>
                  <a:srgbClr val="C00000"/>
                </a:solidFill>
                <a:latin typeface="黑体" panose="02010609060101010101" pitchFamily="49" charset="-122"/>
                <a:ea typeface="黑体" panose="02010609060101010101" pitchFamily="49" charset="-122"/>
                <a:sym typeface="Symbol" panose="05050102010706020507" pitchFamily="18" charset="2"/>
              </a:rPr>
              <a:t>类似</a:t>
            </a:r>
          </a:p>
        </p:txBody>
      </p:sp>
      <p:graphicFrame>
        <p:nvGraphicFramePr>
          <p:cNvPr id="3" name="对象 2"/>
          <p:cNvGraphicFramePr>
            <a:graphicFrameLocks noChangeAspect="1"/>
          </p:cNvGraphicFramePr>
          <p:nvPr>
            <p:extLst>
              <p:ext uri="{D42A27DB-BD31-4B8C-83A1-F6EECF244321}">
                <p14:modId xmlns:p14="http://schemas.microsoft.com/office/powerpoint/2010/main" val="1929102139"/>
              </p:ext>
            </p:extLst>
          </p:nvPr>
        </p:nvGraphicFramePr>
        <p:xfrm>
          <a:off x="3779912" y="1088740"/>
          <a:ext cx="4962894" cy="3463200"/>
        </p:xfrm>
        <a:graphic>
          <a:graphicData uri="http://schemas.openxmlformats.org/presentationml/2006/ole">
            <mc:AlternateContent xmlns:mc="http://schemas.openxmlformats.org/markup-compatibility/2006">
              <mc:Choice xmlns:v="urn:schemas-microsoft-com:vml" Requires="v">
                <p:oleObj spid="_x0000_s391536" name="Picture" r:id="rId3" imgW="2481447" imgH="1731600" progId="Word.Picture.8">
                  <p:embed/>
                </p:oleObj>
              </mc:Choice>
              <mc:Fallback>
                <p:oleObj name="Picture" r:id="rId3" imgW="2481447" imgH="1731600" progId="Word.Picture.8">
                  <p:embed/>
                  <p:pic>
                    <p:nvPicPr>
                      <p:cNvPr id="0" name="Picture 2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1088740"/>
                        <a:ext cx="4962894" cy="346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11"/>
          <p:cNvSpPr>
            <a:spLocks noChangeArrowheads="1"/>
          </p:cNvSpPr>
          <p:nvPr/>
        </p:nvSpPr>
        <p:spPr bwMode="auto">
          <a:xfrm>
            <a:off x="576263" y="1445407"/>
            <a:ext cx="2802456" cy="37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lang="zh-CN" altLang="en-US" sz="2800" dirty="0" smtClean="0">
                <a:latin typeface="楷体" panose="02010609060101010101" pitchFamily="49" charset="-122"/>
                <a:ea typeface="楷体" panose="02010609060101010101" pitchFamily="49" charset="-122"/>
              </a:rPr>
              <a:t>    差模电压和共模</a:t>
            </a:r>
            <a:r>
              <a:rPr lang="zh-CN" altLang="en-US" sz="2800" dirty="0">
                <a:latin typeface="楷体" panose="02010609060101010101" pitchFamily="49" charset="-122"/>
                <a:ea typeface="楷体" panose="02010609060101010101" pitchFamily="49" charset="-122"/>
              </a:rPr>
              <a:t>电压</a:t>
            </a:r>
            <a:r>
              <a:rPr lang="zh-CN" altLang="en-US" sz="2800" dirty="0" smtClean="0">
                <a:latin typeface="楷体" panose="02010609060101010101" pitchFamily="49" charset="-122"/>
                <a:ea typeface="楷体" panose="02010609060101010101" pitchFamily="49" charset="-122"/>
              </a:rPr>
              <a:t>增益可由共射放大电路结论得到，两者的差别仅在分母中是否包含电流源动态电阻。</a:t>
            </a:r>
            <a:endParaRPr lang="zh-CN" altLang="en-US" sz="2800" dirty="0">
              <a:latin typeface="楷体" panose="02010609060101010101" pitchFamily="49" charset="-122"/>
              <a:ea typeface="楷体" panose="02010609060101010101" pitchFamily="49" charset="-122"/>
            </a:endParaRPr>
          </a:p>
        </p:txBody>
      </p:sp>
      <p:sp>
        <p:nvSpPr>
          <p:cNvPr id="8" name="Rectangle 11"/>
          <p:cNvSpPr>
            <a:spLocks noChangeArrowheads="1"/>
          </p:cNvSpPr>
          <p:nvPr/>
        </p:nvSpPr>
        <p:spPr bwMode="auto">
          <a:xfrm>
            <a:off x="579550" y="5092011"/>
            <a:ext cx="8163255"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lang="zh-CN" altLang="en-US" sz="2800" dirty="0" smtClean="0">
                <a:latin typeface="楷体" panose="02010609060101010101" pitchFamily="49" charset="-122"/>
                <a:ea typeface="楷体" panose="02010609060101010101" pitchFamily="49" charset="-122"/>
              </a:rPr>
              <a:t>    由于基极有电流，所以差</a:t>
            </a:r>
            <a:r>
              <a:rPr lang="zh-CN" altLang="en-US" sz="2800" dirty="0">
                <a:latin typeface="楷体" panose="02010609060101010101" pitchFamily="49" charset="-122"/>
                <a:ea typeface="楷体" panose="02010609060101010101" pitchFamily="49" charset="-122"/>
              </a:rPr>
              <a:t>模</a:t>
            </a:r>
            <a:r>
              <a:rPr lang="zh-CN" altLang="en-US" sz="2800" dirty="0" smtClean="0">
                <a:latin typeface="楷体" panose="02010609060101010101" pitchFamily="49" charset="-122"/>
                <a:ea typeface="楷体" panose="02010609060101010101" pitchFamily="49" charset="-122"/>
              </a:rPr>
              <a:t>输入电阻</a:t>
            </a:r>
            <a:r>
              <a:rPr lang="zh-CN" altLang="en-US" sz="2800" dirty="0">
                <a:latin typeface="楷体" panose="02010609060101010101" pitchFamily="49" charset="-122"/>
                <a:ea typeface="楷体" panose="02010609060101010101" pitchFamily="49" charset="-122"/>
              </a:rPr>
              <a:t>和共模</a:t>
            </a:r>
            <a:r>
              <a:rPr lang="zh-CN" altLang="en-US" sz="2800" dirty="0" smtClean="0">
                <a:latin typeface="楷体" panose="02010609060101010101" pitchFamily="49" charset="-122"/>
                <a:ea typeface="楷体" panose="02010609060101010101" pitchFamily="49" charset="-122"/>
              </a:rPr>
              <a:t>输入电阻都不是无穷大。</a:t>
            </a:r>
            <a:endParaRPr lang="zh-CN" altLang="en-US" sz="2800"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827088" y="0"/>
            <a:ext cx="7740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7.2  </a:t>
            </a:r>
            <a:r>
              <a:rPr lang="zh-CN" altLang="en-US" sz="3600">
                <a:solidFill>
                  <a:srgbClr val="0000CC"/>
                </a:solidFill>
                <a:latin typeface="Times New Roman" panose="02020603050405020304" pitchFamily="18" charset="0"/>
              </a:rPr>
              <a:t>差分式放大电路 </a:t>
            </a:r>
          </a:p>
        </p:txBody>
      </p:sp>
      <p:sp>
        <p:nvSpPr>
          <p:cNvPr id="3" name="Rectangle 2"/>
          <p:cNvSpPr>
            <a:spLocks noChangeArrowheads="1"/>
          </p:cNvSpPr>
          <p:nvPr/>
        </p:nvSpPr>
        <p:spPr bwMode="auto">
          <a:xfrm>
            <a:off x="827089" y="1520825"/>
            <a:ext cx="77406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50000"/>
              </a:lnSpc>
              <a:spcBef>
                <a:spcPct val="0"/>
              </a:spcBef>
              <a:buClrTx/>
              <a:buNone/>
            </a:pPr>
            <a:r>
              <a:rPr lang="en-US" altLang="zh-CN" sz="3200" dirty="0" smtClean="0">
                <a:latin typeface="Times New Roman" panose="02020603050405020304" pitchFamily="18" charset="0"/>
              </a:rPr>
              <a:t>7.2.1  MOSFET</a:t>
            </a:r>
            <a:r>
              <a:rPr lang="zh-CN" altLang="en-US" sz="3200" dirty="0">
                <a:latin typeface="Times New Roman" panose="02020603050405020304" pitchFamily="18" charset="0"/>
              </a:rPr>
              <a:t>差分式放大电路</a:t>
            </a:r>
          </a:p>
          <a:p>
            <a:pPr eaLnBrk="1" hangingPunct="1">
              <a:lnSpc>
                <a:spcPct val="150000"/>
              </a:lnSpc>
              <a:spcBef>
                <a:spcPct val="0"/>
              </a:spcBef>
              <a:buClrTx/>
              <a:buNone/>
            </a:pPr>
            <a:r>
              <a:rPr lang="en-US" altLang="zh-CN" sz="3200" dirty="0">
                <a:latin typeface="Times New Roman" panose="02020603050405020304" pitchFamily="18" charset="0"/>
              </a:rPr>
              <a:t>7.2.2  BJT</a:t>
            </a:r>
            <a:r>
              <a:rPr lang="zh-CN" altLang="en-US" sz="3200" dirty="0">
                <a:latin typeface="Times New Roman" panose="02020603050405020304" pitchFamily="18" charset="0"/>
              </a:rPr>
              <a:t>差分式放大电路</a:t>
            </a:r>
            <a:endParaRPr lang="en-US" altLang="zh-CN" sz="3200" dirty="0">
              <a:latin typeface="Times New Roman" panose="02020603050405020304" pitchFamily="18" charset="0"/>
            </a:endParaRPr>
          </a:p>
          <a:p>
            <a:pPr eaLnBrk="1" hangingPunct="1">
              <a:lnSpc>
                <a:spcPct val="150000"/>
              </a:lnSpc>
              <a:spcBef>
                <a:spcPct val="0"/>
              </a:spcBef>
              <a:buClrTx/>
              <a:buFontTx/>
              <a:buNone/>
            </a:pPr>
            <a:r>
              <a:rPr lang="en-US" altLang="zh-CN" sz="3200" dirty="0">
                <a:solidFill>
                  <a:schemeClr val="accent2"/>
                </a:solidFill>
                <a:latin typeface="Times New Roman" panose="02020603050405020304" pitchFamily="18" charset="0"/>
              </a:rPr>
              <a:t>7.2.3  </a:t>
            </a:r>
            <a:r>
              <a:rPr lang="zh-CN" altLang="en-US" sz="3200" dirty="0">
                <a:solidFill>
                  <a:schemeClr val="accent2"/>
                </a:solidFill>
                <a:latin typeface="Times New Roman" panose="02020603050405020304" pitchFamily="18" charset="0"/>
              </a:rPr>
              <a:t>差分式放大电路的传输特性</a:t>
            </a:r>
          </a:p>
        </p:txBody>
      </p:sp>
    </p:spTree>
    <p:extLst>
      <p:ext uri="{BB962C8B-B14F-4D97-AF65-F5344CB8AC3E}">
        <p14:creationId xmlns:p14="http://schemas.microsoft.com/office/powerpoint/2010/main" val="1257355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975707224"/>
              </p:ext>
            </p:extLst>
          </p:nvPr>
        </p:nvGraphicFramePr>
        <p:xfrm>
          <a:off x="4067944" y="1216020"/>
          <a:ext cx="4873156" cy="3513739"/>
        </p:xfrm>
        <a:graphic>
          <a:graphicData uri="http://schemas.openxmlformats.org/presentationml/2006/ole">
            <mc:AlternateContent xmlns:mc="http://schemas.openxmlformats.org/markup-compatibility/2006">
              <mc:Choice xmlns:v="urn:schemas-microsoft-com:vml" Requires="v">
                <p:oleObj spid="_x0000_s390023" name="Picture" r:id="rId3" imgW="2707309" imgH="1952077" progId="Word.Picture.8">
                  <p:embed/>
                </p:oleObj>
              </mc:Choice>
              <mc:Fallback>
                <p:oleObj name="Picture" r:id="rId3" imgW="2707309" imgH="1952077" progId="Word.Picture.8">
                  <p:embed/>
                  <p:pic>
                    <p:nvPicPr>
                      <p:cNvPr id="0" name="Picture 4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1216020"/>
                        <a:ext cx="4873156" cy="35137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0" name="Rectangle 2"/>
          <p:cNvSpPr>
            <a:spLocks noChangeArrowheads="1"/>
          </p:cNvSpPr>
          <p:nvPr/>
        </p:nvSpPr>
        <p:spPr bwMode="auto">
          <a:xfrm>
            <a:off x="539552" y="77788"/>
            <a:ext cx="838854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7.2.3  MOSFET</a:t>
            </a:r>
            <a:r>
              <a:rPr lang="zh-CN" altLang="en-US" sz="3200">
                <a:solidFill>
                  <a:srgbClr val="0000CC"/>
                </a:solidFill>
                <a:latin typeface="Times New Roman" panose="02020603050405020304" pitchFamily="18" charset="0"/>
              </a:rPr>
              <a:t>差分式放大电路的传输特性</a:t>
            </a:r>
          </a:p>
        </p:txBody>
      </p:sp>
      <p:sp>
        <p:nvSpPr>
          <p:cNvPr id="68613" name="Text Box 5"/>
          <p:cNvSpPr txBox="1">
            <a:spLocks noChangeArrowheads="1"/>
          </p:cNvSpPr>
          <p:nvPr/>
        </p:nvSpPr>
        <p:spPr bwMode="auto">
          <a:xfrm>
            <a:off x="962025" y="1203325"/>
            <a:ext cx="15240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50000"/>
              </a:spcBef>
              <a:buClrTx/>
              <a:buFontTx/>
              <a:buNone/>
            </a:pPr>
            <a:r>
              <a:rPr kumimoji="1" lang="zh-CN" altLang="en-US" sz="2400">
                <a:latin typeface="Times New Roman" panose="02020603050405020304" pitchFamily="18" charset="0"/>
              </a:rPr>
              <a:t>根据</a:t>
            </a:r>
          </a:p>
        </p:txBody>
      </p:sp>
      <p:graphicFrame>
        <p:nvGraphicFramePr>
          <p:cNvPr id="1189894" name="Object 6"/>
          <p:cNvGraphicFramePr>
            <a:graphicFrameLocks noChangeAspect="1"/>
          </p:cNvGraphicFramePr>
          <p:nvPr/>
        </p:nvGraphicFramePr>
        <p:xfrm>
          <a:off x="1393825" y="1744663"/>
          <a:ext cx="2649538" cy="482600"/>
        </p:xfrm>
        <a:graphic>
          <a:graphicData uri="http://schemas.openxmlformats.org/presentationml/2006/ole">
            <mc:AlternateContent xmlns:mc="http://schemas.openxmlformats.org/markup-compatibility/2006">
              <mc:Choice xmlns:v="urn:schemas-microsoft-com:vml" Requires="v">
                <p:oleObj spid="_x0000_s390024" name="公式" r:id="rId5" imgW="1346200" imgH="241300" progId="Equation.3">
                  <p:embed/>
                </p:oleObj>
              </mc:Choice>
              <mc:Fallback>
                <p:oleObj name="公式" r:id="rId5" imgW="1346200" imgH="241300" progId="Equation.3">
                  <p:embed/>
                  <p:pic>
                    <p:nvPicPr>
                      <p:cNvPr id="0" name="Picture 4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3825" y="1744663"/>
                        <a:ext cx="2649538"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9895" name="Rectangle 7"/>
          <p:cNvSpPr>
            <a:spLocks noChangeArrowheads="1"/>
          </p:cNvSpPr>
          <p:nvPr/>
        </p:nvSpPr>
        <p:spPr bwMode="auto">
          <a:xfrm>
            <a:off x="1322388" y="2760663"/>
            <a:ext cx="34290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50000"/>
              </a:lnSpc>
              <a:spcBef>
                <a:spcPct val="0"/>
              </a:spcBef>
              <a:buClrTx/>
              <a:buFontTx/>
              <a:buNone/>
            </a:pPr>
            <a:r>
              <a:rPr kumimoji="1" lang="en-US" altLang="zh-CN" sz="2400" i="1">
                <a:latin typeface="Book Antiqua" panose="02040602050305030304" pitchFamily="18" charset="0"/>
                <a:ea typeface="华康简宋"/>
                <a:cs typeface="华康简宋"/>
              </a:rPr>
              <a:t>v</a:t>
            </a:r>
            <a:r>
              <a:rPr kumimoji="1" lang="en-US" altLang="zh-CN" sz="2400" baseline="-30000">
                <a:latin typeface="Times New Roman" panose="02020603050405020304" pitchFamily="18" charset="0"/>
                <a:ea typeface="华康简宋"/>
                <a:cs typeface="华康简宋"/>
              </a:rPr>
              <a:t>id</a:t>
            </a:r>
            <a:r>
              <a:rPr kumimoji="1" lang="en-US" altLang="zh-CN" sz="2400">
                <a:latin typeface="Times New Roman" panose="02020603050405020304" pitchFamily="18" charset="0"/>
                <a:ea typeface="华康简宋"/>
                <a:cs typeface="华康简宋"/>
              </a:rPr>
              <a:t>= </a:t>
            </a:r>
            <a:r>
              <a:rPr kumimoji="1" lang="en-US" altLang="zh-CN" sz="2400" i="1">
                <a:latin typeface="Book Antiqua" panose="02040602050305030304" pitchFamily="18" charset="0"/>
                <a:ea typeface="华康简宋"/>
                <a:cs typeface="华康简宋"/>
              </a:rPr>
              <a:t>v</a:t>
            </a:r>
            <a:r>
              <a:rPr kumimoji="1" lang="en-US" altLang="zh-CN" sz="2400" baseline="-30000">
                <a:latin typeface="Times New Roman" panose="02020603050405020304" pitchFamily="18" charset="0"/>
                <a:ea typeface="华康简宋"/>
                <a:cs typeface="华康简宋"/>
              </a:rPr>
              <a:t>GS1</a:t>
            </a:r>
            <a:r>
              <a:rPr kumimoji="1" lang="en-US" altLang="zh-CN" sz="2400">
                <a:latin typeface="楷体_GB2312"/>
              </a:rPr>
              <a:t>-</a:t>
            </a:r>
            <a:r>
              <a:rPr kumimoji="1" lang="en-US" altLang="zh-CN" sz="2400">
                <a:latin typeface="Times New Roman" panose="02020603050405020304" pitchFamily="18" charset="0"/>
                <a:ea typeface="华康简宋"/>
                <a:cs typeface="华康简宋"/>
              </a:rPr>
              <a:t> </a:t>
            </a:r>
            <a:r>
              <a:rPr kumimoji="1" lang="en-US" altLang="zh-CN" sz="2400" i="1">
                <a:latin typeface="Book Antiqua" panose="02040602050305030304" pitchFamily="18" charset="0"/>
                <a:ea typeface="华康简宋"/>
                <a:cs typeface="华康简宋"/>
              </a:rPr>
              <a:t>v</a:t>
            </a:r>
            <a:r>
              <a:rPr kumimoji="1" lang="en-US" altLang="zh-CN" sz="2400" baseline="-30000">
                <a:latin typeface="Times New Roman" panose="02020603050405020304" pitchFamily="18" charset="0"/>
                <a:ea typeface="华康简宋"/>
                <a:cs typeface="华康简宋"/>
              </a:rPr>
              <a:t>GS2</a:t>
            </a:r>
            <a:endParaRPr kumimoji="1" lang="en-US" altLang="zh-CN" sz="2400">
              <a:latin typeface="Times New Roman" panose="02020603050405020304" pitchFamily="18" charset="0"/>
              <a:ea typeface="华康简宋"/>
              <a:cs typeface="华康简宋"/>
            </a:endParaRPr>
          </a:p>
        </p:txBody>
      </p:sp>
      <p:sp>
        <p:nvSpPr>
          <p:cNvPr id="1189896" name="Rectangle 8"/>
          <p:cNvSpPr>
            <a:spLocks noChangeArrowheads="1"/>
          </p:cNvSpPr>
          <p:nvPr/>
        </p:nvSpPr>
        <p:spPr bwMode="auto">
          <a:xfrm>
            <a:off x="927100" y="3579813"/>
            <a:ext cx="381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50000"/>
              </a:lnSpc>
              <a:spcBef>
                <a:spcPct val="0"/>
              </a:spcBef>
              <a:buClrTx/>
              <a:buFontTx/>
              <a:buNone/>
            </a:pPr>
            <a:r>
              <a:rPr kumimoji="1" lang="zh-CN" altLang="en-US" sz="2400">
                <a:latin typeface="Times New Roman" panose="02020603050405020304" pitchFamily="18" charset="0"/>
              </a:rPr>
              <a:t>可得传输特性曲线</a:t>
            </a:r>
          </a:p>
          <a:p>
            <a:pPr algn="just" eaLnBrk="1" hangingPunct="1">
              <a:lnSpc>
                <a:spcPct val="150000"/>
              </a:lnSpc>
              <a:spcBef>
                <a:spcPct val="0"/>
              </a:spcBef>
              <a:buClrTx/>
              <a:buFontTx/>
              <a:buNone/>
            </a:pPr>
            <a:r>
              <a:rPr kumimoji="1" lang="zh-CN" altLang="en-US" sz="2400" i="1">
                <a:latin typeface="Book Antiqua" panose="02040602050305030304" pitchFamily="18" charset="0"/>
                <a:ea typeface="华康简宋"/>
                <a:cs typeface="华康简宋"/>
              </a:rPr>
              <a:t>       </a:t>
            </a:r>
            <a:r>
              <a:rPr kumimoji="1" lang="en-US" altLang="zh-CN" sz="2400" i="1">
                <a:latin typeface="Book Antiqua" panose="02040602050305030304" pitchFamily="18" charset="0"/>
                <a:ea typeface="华康简宋"/>
                <a:cs typeface="华康简宋"/>
              </a:rPr>
              <a:t>i</a:t>
            </a:r>
            <a:r>
              <a:rPr kumimoji="1" lang="en-US" altLang="zh-CN" sz="2400" baseline="-30000">
                <a:latin typeface="Times New Roman" panose="02020603050405020304" pitchFamily="18" charset="0"/>
                <a:ea typeface="华康简宋"/>
                <a:cs typeface="华康简宋"/>
              </a:rPr>
              <a:t>D1</a:t>
            </a:r>
            <a:r>
              <a:rPr kumimoji="1" lang="zh-CN" altLang="en-US" sz="2400">
                <a:latin typeface="Times New Roman" panose="02020603050405020304" pitchFamily="18" charset="0"/>
                <a:ea typeface="华康简宋"/>
                <a:cs typeface="华康简宋"/>
              </a:rPr>
              <a:t>，</a:t>
            </a:r>
            <a:r>
              <a:rPr kumimoji="1" lang="en-US" altLang="zh-CN" sz="2400" i="1">
                <a:latin typeface="Book Antiqua" panose="02040602050305030304" pitchFamily="18" charset="0"/>
                <a:ea typeface="华康简宋"/>
                <a:cs typeface="华康简宋"/>
              </a:rPr>
              <a:t>i</a:t>
            </a:r>
            <a:r>
              <a:rPr kumimoji="1" lang="en-US" altLang="zh-CN" sz="2400" baseline="-30000">
                <a:latin typeface="Times New Roman" panose="02020603050405020304" pitchFamily="18" charset="0"/>
                <a:ea typeface="华康简宋"/>
                <a:cs typeface="华康简宋"/>
              </a:rPr>
              <a:t>D2</a:t>
            </a:r>
            <a:r>
              <a:rPr kumimoji="1" lang="zh-CN" altLang="en-US" sz="2400">
                <a:latin typeface="Times New Roman" panose="02020603050405020304" pitchFamily="18" charset="0"/>
                <a:ea typeface="华康简宋"/>
                <a:cs typeface="华康简宋"/>
              </a:rPr>
              <a:t>＝</a:t>
            </a:r>
            <a:r>
              <a:rPr kumimoji="1" lang="en-US" altLang="zh-CN" sz="2400" i="1">
                <a:latin typeface="Times New Roman" panose="02020603050405020304" pitchFamily="18" charset="0"/>
                <a:ea typeface="华康简宋"/>
                <a:cs typeface="华康简宋"/>
              </a:rPr>
              <a:t>f</a:t>
            </a:r>
            <a:r>
              <a:rPr kumimoji="1" lang="zh-CN" altLang="en-US" sz="2400">
                <a:latin typeface="Times New Roman" panose="02020603050405020304" pitchFamily="18" charset="0"/>
                <a:ea typeface="华康简宋"/>
                <a:cs typeface="华康简宋"/>
              </a:rPr>
              <a:t>（</a:t>
            </a:r>
            <a:r>
              <a:rPr kumimoji="1" lang="en-US" altLang="zh-CN" sz="2400" i="1">
                <a:latin typeface="Book Antiqua" panose="02040602050305030304" pitchFamily="18" charset="0"/>
                <a:ea typeface="华康简宋"/>
                <a:cs typeface="华康简宋"/>
              </a:rPr>
              <a:t>v</a:t>
            </a:r>
            <a:r>
              <a:rPr kumimoji="1" lang="en-US" altLang="zh-CN" sz="2400" baseline="-30000">
                <a:latin typeface="Times New Roman" panose="02020603050405020304" pitchFamily="18" charset="0"/>
                <a:ea typeface="华康简宋"/>
                <a:cs typeface="华康简宋"/>
              </a:rPr>
              <a:t>id</a:t>
            </a:r>
            <a:r>
              <a:rPr kumimoji="1" lang="zh-CN" altLang="en-US" sz="2400">
                <a:latin typeface="Times New Roman" panose="02020603050405020304" pitchFamily="18" charset="0"/>
                <a:ea typeface="华康简宋"/>
                <a:cs typeface="华康简宋"/>
              </a:rPr>
              <a:t>）</a:t>
            </a:r>
          </a:p>
        </p:txBody>
      </p:sp>
      <p:graphicFrame>
        <p:nvGraphicFramePr>
          <p:cNvPr id="1189897" name="Object 9"/>
          <p:cNvGraphicFramePr>
            <a:graphicFrameLocks noChangeAspect="1"/>
          </p:cNvGraphicFramePr>
          <p:nvPr/>
        </p:nvGraphicFramePr>
        <p:xfrm>
          <a:off x="1384300" y="2305050"/>
          <a:ext cx="2674938" cy="482600"/>
        </p:xfrm>
        <a:graphic>
          <a:graphicData uri="http://schemas.openxmlformats.org/presentationml/2006/ole">
            <mc:AlternateContent xmlns:mc="http://schemas.openxmlformats.org/markup-compatibility/2006">
              <mc:Choice xmlns:v="urn:schemas-microsoft-com:vml" Requires="v">
                <p:oleObj spid="_x0000_s390025" name="公式" r:id="rId7" imgW="1358310" imgH="241195" progId="Equation.3">
                  <p:embed/>
                </p:oleObj>
              </mc:Choice>
              <mc:Fallback>
                <p:oleObj name="公式" r:id="rId7" imgW="1358310" imgH="241195" progId="Equation.3">
                  <p:embed/>
                  <p:pic>
                    <p:nvPicPr>
                      <p:cNvPr id="0" name="Picture 4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4300" y="2305050"/>
                        <a:ext cx="2674938"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1189894"/>
                                        </p:tgtEl>
                                        <p:attrNameLst>
                                          <p:attrName>style.visibility</p:attrName>
                                        </p:attrNameLst>
                                      </p:cBhvr>
                                      <p:to>
                                        <p:strVal val="visible"/>
                                      </p:to>
                                    </p:set>
                                    <p:animEffect transition="in" filter="strips(downRight)">
                                      <p:cBhvr>
                                        <p:cTn id="7" dur="500"/>
                                        <p:tgtEl>
                                          <p:spTgt spid="1189894"/>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1189897"/>
                                        </p:tgtEl>
                                        <p:attrNameLst>
                                          <p:attrName>style.visibility</p:attrName>
                                        </p:attrNameLst>
                                      </p:cBhvr>
                                      <p:to>
                                        <p:strVal val="visible"/>
                                      </p:to>
                                    </p:set>
                                    <p:animEffect transition="in" filter="strips(downRight)">
                                      <p:cBhvr>
                                        <p:cTn id="11" dur="500"/>
                                        <p:tgtEl>
                                          <p:spTgt spid="1189897"/>
                                        </p:tgtEl>
                                      </p:cBhvr>
                                    </p:animEffect>
                                  </p:childTnLst>
                                </p:cTn>
                              </p:par>
                            </p:childTnLst>
                          </p:cTn>
                        </p:par>
                        <p:par>
                          <p:cTn id="12" fill="hold" nodeType="afterGroup">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1189895"/>
                                        </p:tgtEl>
                                        <p:attrNameLst>
                                          <p:attrName>style.visibility</p:attrName>
                                        </p:attrNameLst>
                                      </p:cBhvr>
                                      <p:to>
                                        <p:strVal val="visible"/>
                                      </p:to>
                                    </p:set>
                                    <p:animEffect transition="in" filter="strips(downRight)">
                                      <p:cBhvr>
                                        <p:cTn id="15" dur="500"/>
                                        <p:tgtEl>
                                          <p:spTgt spid="118989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1189896"/>
                                        </p:tgtEl>
                                        <p:attrNameLst>
                                          <p:attrName>style.visibility</p:attrName>
                                        </p:attrNameLst>
                                      </p:cBhvr>
                                      <p:to>
                                        <p:strVal val="visible"/>
                                      </p:to>
                                    </p:set>
                                    <p:animEffect transition="in" filter="strips(downRight)">
                                      <p:cBhvr>
                                        <p:cTn id="20" dur="500"/>
                                        <p:tgtEl>
                                          <p:spTgt spid="1189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895" grpId="0" autoUpdateAnimBg="0"/>
      <p:bldP spid="118989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a:solidFill>
                  <a:srgbClr val="0000CC"/>
                </a:solidFill>
                <a:latin typeface="Times New Roman" panose="02020603050405020304" pitchFamily="18" charset="0"/>
              </a:rPr>
              <a:t>7.1.1  </a:t>
            </a:r>
            <a:r>
              <a:rPr lang="en-US" altLang="zh-CN" sz="3200" dirty="0" smtClean="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电流源</a:t>
            </a:r>
          </a:p>
        </p:txBody>
      </p:sp>
      <p:graphicFrame>
        <p:nvGraphicFramePr>
          <p:cNvPr id="8196" name="Object 17"/>
          <p:cNvGraphicFramePr>
            <a:graphicFrameLocks noChangeAspect="1"/>
          </p:cNvGraphicFramePr>
          <p:nvPr/>
        </p:nvGraphicFramePr>
        <p:xfrm>
          <a:off x="5710238" y="73025"/>
          <a:ext cx="3306762" cy="3338513"/>
        </p:xfrm>
        <a:graphic>
          <a:graphicData uri="http://schemas.openxmlformats.org/presentationml/2006/ole">
            <mc:AlternateContent xmlns:mc="http://schemas.openxmlformats.org/markup-compatibility/2006">
              <mc:Choice xmlns:v="urn:schemas-microsoft-com:vml" Requires="v">
                <p:oleObj spid="_x0000_s339245" name="图片" r:id="rId3" imgW="2065443" imgH="2088470" progId="Word.Picture.8">
                  <p:embed/>
                </p:oleObj>
              </mc:Choice>
              <mc:Fallback>
                <p:oleObj name="图片" r:id="rId3" imgW="2065443" imgH="2088470" progId="Word.Picture.8">
                  <p:embed/>
                  <p:pic>
                    <p:nvPicPr>
                      <p:cNvPr id="0" name="Picture 1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0238" y="73025"/>
                        <a:ext cx="3306762" cy="3338513"/>
                      </a:xfrm>
                      <a:prstGeom prst="rect">
                        <a:avLst/>
                      </a:prstGeom>
                      <a:solidFill>
                        <a:schemeClr val="bg1"/>
                      </a:solidFill>
                    </p:spPr>
                  </p:pic>
                </p:oleObj>
              </mc:Fallback>
            </mc:AlternateContent>
          </a:graphicData>
        </a:graphic>
      </p:graphicFrame>
      <p:grpSp>
        <p:nvGrpSpPr>
          <p:cNvPr id="112" name="Group 18"/>
          <p:cNvGrpSpPr>
            <a:grpSpLocks/>
          </p:cNvGrpSpPr>
          <p:nvPr/>
        </p:nvGrpSpPr>
        <p:grpSpPr bwMode="auto">
          <a:xfrm>
            <a:off x="4632325" y="3170238"/>
            <a:ext cx="2312988" cy="2695575"/>
            <a:chOff x="2342" y="2405"/>
            <a:chExt cx="1457" cy="1698"/>
          </a:xfrm>
        </p:grpSpPr>
        <p:sp>
          <p:nvSpPr>
            <p:cNvPr id="8296" name="Text Box 19"/>
            <p:cNvSpPr txBox="1">
              <a:spLocks noChangeArrowheads="1"/>
            </p:cNvSpPr>
            <p:nvPr/>
          </p:nvSpPr>
          <p:spPr bwMode="auto">
            <a:xfrm>
              <a:off x="3447" y="3176"/>
              <a:ext cx="23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Times New Roman" panose="02020603050405020304" pitchFamily="18" charset="0"/>
                </a:rPr>
                <a:t>Q</a:t>
              </a:r>
              <a:r>
                <a:rPr lang="en-US" altLang="zh-CN" sz="1600" baseline="-25000">
                  <a:solidFill>
                    <a:srgbClr val="FF0000"/>
                  </a:solidFill>
                  <a:latin typeface="Times New Roman" panose="02020603050405020304" pitchFamily="18" charset="0"/>
                </a:rPr>
                <a:t>b</a:t>
              </a:r>
            </a:p>
          </p:txBody>
        </p:sp>
        <p:sp>
          <p:nvSpPr>
            <p:cNvPr id="8297" name="Text Box 20"/>
            <p:cNvSpPr txBox="1">
              <a:spLocks noChangeArrowheads="1"/>
            </p:cNvSpPr>
            <p:nvPr/>
          </p:nvSpPr>
          <p:spPr bwMode="auto">
            <a:xfrm>
              <a:off x="2342" y="3229"/>
              <a:ext cx="2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Times New Roman" panose="02020603050405020304" pitchFamily="18" charset="0"/>
                </a:rPr>
                <a:t>i</a:t>
              </a:r>
              <a:r>
                <a:rPr lang="en-US" altLang="zh-CN" sz="1600" baseline="-25000">
                  <a:solidFill>
                    <a:srgbClr val="FF0000"/>
                  </a:solidFill>
                  <a:latin typeface="Times New Roman" panose="02020603050405020304" pitchFamily="18" charset="0"/>
                </a:rPr>
                <a:t>Db</a:t>
              </a:r>
              <a:endParaRPr lang="en-US" altLang="zh-CN" sz="1600">
                <a:latin typeface="Times New Roman" panose="02020603050405020304" pitchFamily="18" charset="0"/>
              </a:endParaRPr>
            </a:p>
          </p:txBody>
        </p:sp>
        <p:sp>
          <p:nvSpPr>
            <p:cNvPr id="8298" name="Line 21"/>
            <p:cNvSpPr>
              <a:spLocks noChangeShapeType="1"/>
            </p:cNvSpPr>
            <p:nvPr/>
          </p:nvSpPr>
          <p:spPr bwMode="auto">
            <a:xfrm>
              <a:off x="3446" y="3375"/>
              <a:ext cx="0" cy="518"/>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9" name="Line 22"/>
            <p:cNvSpPr>
              <a:spLocks noChangeShapeType="1"/>
            </p:cNvSpPr>
            <p:nvPr/>
          </p:nvSpPr>
          <p:spPr bwMode="auto">
            <a:xfrm>
              <a:off x="2565" y="3375"/>
              <a:ext cx="880"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0" name="Oval 23"/>
            <p:cNvSpPr>
              <a:spLocks noChangeArrowheads="1"/>
            </p:cNvSpPr>
            <p:nvPr/>
          </p:nvSpPr>
          <p:spPr bwMode="auto">
            <a:xfrm>
              <a:off x="3425" y="3352"/>
              <a:ext cx="45" cy="45"/>
            </a:xfrm>
            <a:prstGeom prst="ellipse">
              <a:avLst/>
            </a:prstGeom>
            <a:solidFill>
              <a:srgbClr val="0000CC"/>
            </a:solidFill>
            <a:ln w="12700">
              <a:solidFill>
                <a:srgbClr val="0000CC"/>
              </a:solidFill>
              <a:round/>
              <a:headEnd/>
              <a:tailEnd/>
            </a:ln>
          </p:spPr>
          <p:txBody>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1600">
                <a:latin typeface="Times New Roman" panose="02020603050405020304" pitchFamily="18" charset="0"/>
              </a:endParaRPr>
            </a:p>
          </p:txBody>
        </p:sp>
        <p:sp>
          <p:nvSpPr>
            <p:cNvPr id="8301" name="Text Box 24"/>
            <p:cNvSpPr txBox="1">
              <a:spLocks noChangeArrowheads="1"/>
            </p:cNvSpPr>
            <p:nvPr/>
          </p:nvSpPr>
          <p:spPr bwMode="auto">
            <a:xfrm>
              <a:off x="3363" y="3903"/>
              <a:ext cx="34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Book Antiqua" panose="02040602050305030304" pitchFamily="18" charset="0"/>
                </a:rPr>
                <a:t>v</a:t>
              </a:r>
              <a:r>
                <a:rPr lang="en-US" altLang="zh-CN" sz="1600" baseline="-25000">
                  <a:solidFill>
                    <a:srgbClr val="FF0000"/>
                  </a:solidFill>
                  <a:latin typeface="Times New Roman" panose="02020603050405020304" pitchFamily="18" charset="0"/>
                </a:rPr>
                <a:t>DSb</a:t>
              </a:r>
            </a:p>
          </p:txBody>
        </p:sp>
        <p:sp>
          <p:nvSpPr>
            <p:cNvPr id="8302" name="Line 25"/>
            <p:cNvSpPr>
              <a:spLocks noChangeShapeType="1"/>
            </p:cNvSpPr>
            <p:nvPr/>
          </p:nvSpPr>
          <p:spPr bwMode="auto">
            <a:xfrm flipH="1" flipV="1">
              <a:off x="2778" y="2405"/>
              <a:ext cx="1021" cy="1476"/>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3" name="Text Box 26"/>
            <p:cNvSpPr txBox="1">
              <a:spLocks noChangeArrowheads="1"/>
            </p:cNvSpPr>
            <p:nvPr/>
          </p:nvSpPr>
          <p:spPr bwMode="auto">
            <a:xfrm>
              <a:off x="2976" y="2501"/>
              <a:ext cx="2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Times New Roman" panose="02020603050405020304" pitchFamily="18" charset="0"/>
                </a:rPr>
                <a:t>R</a:t>
              </a:r>
              <a:r>
                <a:rPr lang="en-US" altLang="zh-CN" sz="1600" baseline="-25000">
                  <a:solidFill>
                    <a:srgbClr val="FF0000"/>
                  </a:solidFill>
                  <a:latin typeface="Times New Roman" panose="02020603050405020304" pitchFamily="18" charset="0"/>
                </a:rPr>
                <a:t>d2</a:t>
              </a:r>
              <a:endParaRPr lang="en-US" altLang="zh-CN" sz="1600">
                <a:latin typeface="Times New Roman" panose="02020603050405020304" pitchFamily="18" charset="0"/>
              </a:endParaRPr>
            </a:p>
          </p:txBody>
        </p:sp>
      </p:grpSp>
      <p:grpSp>
        <p:nvGrpSpPr>
          <p:cNvPr id="121" name="Group 27"/>
          <p:cNvGrpSpPr>
            <a:grpSpLocks/>
          </p:cNvGrpSpPr>
          <p:nvPr/>
        </p:nvGrpSpPr>
        <p:grpSpPr bwMode="auto">
          <a:xfrm>
            <a:off x="611188" y="3090863"/>
            <a:ext cx="3735387" cy="2693987"/>
            <a:chOff x="436" y="1959"/>
            <a:chExt cx="2353" cy="1697"/>
          </a:xfrm>
        </p:grpSpPr>
        <p:sp>
          <p:nvSpPr>
            <p:cNvPr id="8284" name="Freeform 28"/>
            <p:cNvSpPr>
              <a:spLocks/>
            </p:cNvSpPr>
            <p:nvPr/>
          </p:nvSpPr>
          <p:spPr bwMode="auto">
            <a:xfrm rot="10800000">
              <a:off x="756" y="2088"/>
              <a:ext cx="18" cy="64"/>
            </a:xfrm>
            <a:custGeom>
              <a:avLst/>
              <a:gdLst>
                <a:gd name="T0" fmla="*/ 4 w 44"/>
                <a:gd name="T1" fmla="*/ 26 h 160"/>
                <a:gd name="T2" fmla="*/ 7 w 44"/>
                <a:gd name="T3" fmla="*/ 0 h 160"/>
                <a:gd name="T4" fmla="*/ 0 w 44"/>
                <a:gd name="T5" fmla="*/ 0 h 160"/>
                <a:gd name="T6" fmla="*/ 4 w 44"/>
                <a:gd name="T7" fmla="*/ 26 h 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160">
                  <a:moveTo>
                    <a:pt x="24" y="160"/>
                  </a:moveTo>
                  <a:lnTo>
                    <a:pt x="44" y="0"/>
                  </a:lnTo>
                  <a:lnTo>
                    <a:pt x="0" y="0"/>
                  </a:lnTo>
                  <a:lnTo>
                    <a:pt x="24" y="160"/>
                  </a:lnTo>
                  <a:close/>
                </a:path>
              </a:pathLst>
            </a:custGeom>
            <a:solidFill>
              <a:srgbClr val="000000"/>
            </a:solidFill>
            <a:ln w="12700">
              <a:solidFill>
                <a:srgbClr val="000000"/>
              </a:solidFill>
              <a:prstDash val="solid"/>
              <a:round/>
              <a:headEnd/>
              <a:tailEnd/>
            </a:ln>
          </p:spPr>
          <p:txBody>
            <a:bodyPr/>
            <a:lstStyle/>
            <a:p>
              <a:endParaRPr lang="zh-CN" altLang="en-US"/>
            </a:p>
          </p:txBody>
        </p:sp>
        <p:sp>
          <p:nvSpPr>
            <p:cNvPr id="8285" name="Line 29"/>
            <p:cNvSpPr>
              <a:spLocks noChangeShapeType="1"/>
            </p:cNvSpPr>
            <p:nvPr/>
          </p:nvSpPr>
          <p:spPr bwMode="auto">
            <a:xfrm rot="-5400000">
              <a:off x="101" y="2786"/>
              <a:ext cx="133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86" name="Freeform 30"/>
            <p:cNvSpPr>
              <a:spLocks/>
            </p:cNvSpPr>
            <p:nvPr/>
          </p:nvSpPr>
          <p:spPr bwMode="auto">
            <a:xfrm rot="-5400000">
              <a:off x="2460" y="3416"/>
              <a:ext cx="17" cy="64"/>
            </a:xfrm>
            <a:custGeom>
              <a:avLst/>
              <a:gdLst>
                <a:gd name="T0" fmla="*/ 3 w 44"/>
                <a:gd name="T1" fmla="*/ 26 h 160"/>
                <a:gd name="T2" fmla="*/ 7 w 44"/>
                <a:gd name="T3" fmla="*/ 0 h 160"/>
                <a:gd name="T4" fmla="*/ 0 w 44"/>
                <a:gd name="T5" fmla="*/ 0 h 160"/>
                <a:gd name="T6" fmla="*/ 3 w 44"/>
                <a:gd name="T7" fmla="*/ 26 h 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160">
                  <a:moveTo>
                    <a:pt x="24" y="160"/>
                  </a:moveTo>
                  <a:lnTo>
                    <a:pt x="44" y="0"/>
                  </a:lnTo>
                  <a:lnTo>
                    <a:pt x="0" y="0"/>
                  </a:lnTo>
                  <a:lnTo>
                    <a:pt x="24" y="160"/>
                  </a:lnTo>
                  <a:close/>
                </a:path>
              </a:pathLst>
            </a:custGeom>
            <a:solidFill>
              <a:srgbClr val="000000"/>
            </a:solidFill>
            <a:ln w="15240">
              <a:solidFill>
                <a:srgbClr val="000000"/>
              </a:solidFill>
              <a:prstDash val="solid"/>
              <a:round/>
              <a:headEnd/>
              <a:tailEnd/>
            </a:ln>
          </p:spPr>
          <p:txBody>
            <a:bodyPr/>
            <a:lstStyle/>
            <a:p>
              <a:endParaRPr lang="zh-CN" altLang="en-US"/>
            </a:p>
          </p:txBody>
        </p:sp>
        <p:sp>
          <p:nvSpPr>
            <p:cNvPr id="8287" name="Line 31"/>
            <p:cNvSpPr>
              <a:spLocks noChangeShapeType="1"/>
            </p:cNvSpPr>
            <p:nvPr/>
          </p:nvSpPr>
          <p:spPr bwMode="auto">
            <a:xfrm>
              <a:off x="765" y="3447"/>
              <a:ext cx="167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88" name="Group 32"/>
            <p:cNvGrpSpPr>
              <a:grpSpLocks/>
            </p:cNvGrpSpPr>
            <p:nvPr/>
          </p:nvGrpSpPr>
          <p:grpSpPr bwMode="auto">
            <a:xfrm>
              <a:off x="436" y="2124"/>
              <a:ext cx="320" cy="424"/>
              <a:chOff x="1268" y="1572"/>
              <a:chExt cx="320" cy="424"/>
            </a:xfrm>
          </p:grpSpPr>
          <p:sp>
            <p:nvSpPr>
              <p:cNvPr id="8293" name="Line 33"/>
              <p:cNvSpPr>
                <a:spLocks noChangeShapeType="1"/>
              </p:cNvSpPr>
              <p:nvPr/>
            </p:nvSpPr>
            <p:spPr bwMode="auto">
              <a:xfrm>
                <a:off x="1268" y="1783"/>
                <a:ext cx="2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4" name="Text Box 34"/>
              <p:cNvSpPr txBox="1">
                <a:spLocks noChangeArrowheads="1"/>
              </p:cNvSpPr>
              <p:nvPr/>
            </p:nvSpPr>
            <p:spPr bwMode="auto">
              <a:xfrm>
                <a:off x="1322" y="1785"/>
                <a:ext cx="2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Times New Roman" panose="02020603050405020304" pitchFamily="18" charset="0"/>
                  </a:rPr>
                  <a:t>R</a:t>
                </a:r>
                <a:r>
                  <a:rPr lang="en-US" altLang="zh-CN" sz="1600" baseline="-25000">
                    <a:solidFill>
                      <a:srgbClr val="FF0000"/>
                    </a:solidFill>
                    <a:latin typeface="Times New Roman" panose="02020603050405020304" pitchFamily="18" charset="0"/>
                  </a:rPr>
                  <a:t>d</a:t>
                </a:r>
                <a:endParaRPr lang="en-US" altLang="zh-CN" sz="1600">
                  <a:latin typeface="Times New Roman" panose="02020603050405020304" pitchFamily="18" charset="0"/>
                </a:endParaRPr>
              </a:p>
            </p:txBody>
          </p:sp>
          <p:sp>
            <p:nvSpPr>
              <p:cNvPr id="8295" name="Text Box 35"/>
              <p:cNvSpPr txBox="1">
                <a:spLocks noChangeArrowheads="1"/>
              </p:cNvSpPr>
              <p:nvPr/>
            </p:nvSpPr>
            <p:spPr bwMode="auto">
              <a:xfrm>
                <a:off x="1298" y="1572"/>
                <a:ext cx="29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Times New Roman" panose="02020603050405020304" pitchFamily="18" charset="0"/>
                  </a:rPr>
                  <a:t>V</a:t>
                </a:r>
                <a:r>
                  <a:rPr lang="en-US" altLang="zh-CN" sz="1600" baseline="-25000">
                    <a:solidFill>
                      <a:srgbClr val="FF0000"/>
                    </a:solidFill>
                    <a:latin typeface="Times New Roman" panose="02020603050405020304" pitchFamily="18" charset="0"/>
                  </a:rPr>
                  <a:t>DD</a:t>
                </a:r>
                <a:endParaRPr lang="en-US" altLang="zh-CN" sz="1600">
                  <a:latin typeface="Times New Roman" panose="02020603050405020304" pitchFamily="18" charset="0"/>
                </a:endParaRPr>
              </a:p>
            </p:txBody>
          </p:sp>
        </p:grpSp>
        <p:sp>
          <p:nvSpPr>
            <p:cNvPr id="8289" name="Text Box 36"/>
            <p:cNvSpPr txBox="1">
              <a:spLocks noChangeArrowheads="1"/>
            </p:cNvSpPr>
            <p:nvPr/>
          </p:nvSpPr>
          <p:spPr bwMode="auto">
            <a:xfrm>
              <a:off x="1906" y="3456"/>
              <a:ext cx="261"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Book Antiqua" panose="02040602050305030304" pitchFamily="18" charset="0"/>
                </a:rPr>
                <a:t>V</a:t>
              </a:r>
              <a:r>
                <a:rPr lang="en-US" altLang="zh-CN" sz="1600" baseline="-25000">
                  <a:solidFill>
                    <a:srgbClr val="FF0000"/>
                  </a:solidFill>
                  <a:latin typeface="Times New Roman" panose="02020603050405020304" pitchFamily="18" charset="0"/>
                </a:rPr>
                <a:t>DD</a:t>
              </a:r>
              <a:endParaRPr lang="en-US" altLang="zh-CN" sz="1600">
                <a:latin typeface="Times New Roman" panose="02020603050405020304" pitchFamily="18" charset="0"/>
              </a:endParaRPr>
            </a:p>
          </p:txBody>
        </p:sp>
        <p:sp>
          <p:nvSpPr>
            <p:cNvPr id="8290" name="Text Box 37"/>
            <p:cNvSpPr txBox="1">
              <a:spLocks noChangeArrowheads="1"/>
            </p:cNvSpPr>
            <p:nvPr/>
          </p:nvSpPr>
          <p:spPr bwMode="auto">
            <a:xfrm>
              <a:off x="2513" y="3278"/>
              <a:ext cx="27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000000"/>
                  </a:solidFill>
                  <a:latin typeface="Book Antiqua" panose="02040602050305030304" pitchFamily="18" charset="0"/>
                </a:rPr>
                <a:t>v</a:t>
              </a:r>
              <a:r>
                <a:rPr lang="en-US" altLang="zh-CN" sz="1600" baseline="-25000">
                  <a:solidFill>
                    <a:srgbClr val="000000"/>
                  </a:solidFill>
                  <a:latin typeface="Times New Roman" panose="02020603050405020304" pitchFamily="18" charset="0"/>
                </a:rPr>
                <a:t>DS</a:t>
              </a:r>
              <a:endParaRPr lang="en-US" altLang="zh-CN" sz="1600">
                <a:latin typeface="Times New Roman" panose="02020603050405020304" pitchFamily="18" charset="0"/>
              </a:endParaRPr>
            </a:p>
          </p:txBody>
        </p:sp>
        <p:sp>
          <p:nvSpPr>
            <p:cNvPr id="8291" name="Text Box 38"/>
            <p:cNvSpPr txBox="1">
              <a:spLocks noChangeArrowheads="1"/>
            </p:cNvSpPr>
            <p:nvPr/>
          </p:nvSpPr>
          <p:spPr bwMode="auto">
            <a:xfrm>
              <a:off x="808" y="1959"/>
              <a:ext cx="20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000000"/>
                  </a:solidFill>
                  <a:latin typeface="Times New Roman" panose="02020603050405020304" pitchFamily="18" charset="0"/>
                </a:rPr>
                <a:t>i</a:t>
              </a:r>
              <a:r>
                <a:rPr lang="en-US" altLang="zh-CN" sz="1600" baseline="-25000">
                  <a:solidFill>
                    <a:srgbClr val="000000"/>
                  </a:solidFill>
                  <a:latin typeface="Times New Roman" panose="02020603050405020304" pitchFamily="18" charset="0"/>
                </a:rPr>
                <a:t>D</a:t>
              </a:r>
              <a:endParaRPr lang="en-US" altLang="zh-CN" sz="1600">
                <a:latin typeface="Times New Roman" panose="02020603050405020304" pitchFamily="18" charset="0"/>
              </a:endParaRPr>
            </a:p>
          </p:txBody>
        </p:sp>
        <p:sp>
          <p:nvSpPr>
            <p:cNvPr id="8292" name="Line 39"/>
            <p:cNvSpPr>
              <a:spLocks noChangeShapeType="1"/>
            </p:cNvSpPr>
            <p:nvPr/>
          </p:nvSpPr>
          <p:spPr bwMode="auto">
            <a:xfrm flipH="1" flipV="1">
              <a:off x="762" y="2337"/>
              <a:ext cx="1236" cy="1102"/>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4" name="Group 40"/>
          <p:cNvGrpSpPr>
            <a:grpSpLocks/>
          </p:cNvGrpSpPr>
          <p:nvPr/>
        </p:nvGrpSpPr>
        <p:grpSpPr bwMode="auto">
          <a:xfrm>
            <a:off x="744538" y="4327525"/>
            <a:ext cx="3017837" cy="1457325"/>
            <a:chOff x="3166" y="1674"/>
            <a:chExt cx="1901" cy="918"/>
          </a:xfrm>
        </p:grpSpPr>
        <p:sp>
          <p:nvSpPr>
            <p:cNvPr id="8271" name="Text Box 41"/>
            <p:cNvSpPr txBox="1">
              <a:spLocks noChangeArrowheads="1"/>
            </p:cNvSpPr>
            <p:nvPr/>
          </p:nvSpPr>
          <p:spPr bwMode="auto">
            <a:xfrm>
              <a:off x="4087" y="1674"/>
              <a:ext cx="23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Times New Roman" panose="02020603050405020304" pitchFamily="18" charset="0"/>
                </a:rPr>
                <a:t>Q</a:t>
              </a:r>
              <a:endParaRPr lang="en-US" altLang="zh-CN" sz="1600">
                <a:latin typeface="Times New Roman" panose="02020603050405020304" pitchFamily="18" charset="0"/>
              </a:endParaRPr>
            </a:p>
          </p:txBody>
        </p:sp>
        <p:sp>
          <p:nvSpPr>
            <p:cNvPr id="8272" name="Oval 42"/>
            <p:cNvSpPr>
              <a:spLocks noChangeArrowheads="1"/>
            </p:cNvSpPr>
            <p:nvPr/>
          </p:nvSpPr>
          <p:spPr bwMode="auto">
            <a:xfrm>
              <a:off x="4050" y="1844"/>
              <a:ext cx="45" cy="45"/>
            </a:xfrm>
            <a:prstGeom prst="ellipse">
              <a:avLst/>
            </a:prstGeom>
            <a:solidFill>
              <a:srgbClr val="0000CC"/>
            </a:solidFill>
            <a:ln w="12700">
              <a:solidFill>
                <a:srgbClr val="0000CC"/>
              </a:solidFill>
              <a:round/>
              <a:headEnd/>
              <a:tailEnd/>
            </a:ln>
          </p:spPr>
          <p:txBody>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1600">
                <a:latin typeface="Times New Roman" panose="02020603050405020304" pitchFamily="18" charset="0"/>
              </a:endParaRPr>
            </a:p>
          </p:txBody>
        </p:sp>
        <p:grpSp>
          <p:nvGrpSpPr>
            <p:cNvPr id="8273" name="Group 43"/>
            <p:cNvGrpSpPr>
              <a:grpSpLocks/>
            </p:cNvGrpSpPr>
            <p:nvPr/>
          </p:nvGrpSpPr>
          <p:grpSpPr bwMode="auto">
            <a:xfrm>
              <a:off x="3166" y="1702"/>
              <a:ext cx="1901" cy="890"/>
              <a:chOff x="3166" y="1702"/>
              <a:chExt cx="1901" cy="890"/>
            </a:xfrm>
          </p:grpSpPr>
          <p:grpSp>
            <p:nvGrpSpPr>
              <p:cNvPr id="8274" name="Group 44"/>
              <p:cNvGrpSpPr>
                <a:grpSpLocks/>
              </p:cNvGrpSpPr>
              <p:nvPr/>
            </p:nvGrpSpPr>
            <p:grpSpPr bwMode="auto">
              <a:xfrm>
                <a:off x="3419" y="1869"/>
                <a:ext cx="1281" cy="516"/>
                <a:chOff x="3419" y="1869"/>
                <a:chExt cx="1281" cy="516"/>
              </a:xfrm>
            </p:grpSpPr>
            <p:grpSp>
              <p:nvGrpSpPr>
                <p:cNvPr id="8280" name="Group 45"/>
                <p:cNvGrpSpPr>
                  <a:grpSpLocks/>
                </p:cNvGrpSpPr>
                <p:nvPr/>
              </p:nvGrpSpPr>
              <p:grpSpPr bwMode="auto">
                <a:xfrm>
                  <a:off x="3461" y="1869"/>
                  <a:ext cx="1239" cy="116"/>
                  <a:chOff x="8341" y="10278"/>
                  <a:chExt cx="2503" cy="207"/>
                </a:xfrm>
              </p:grpSpPr>
              <p:sp>
                <p:nvSpPr>
                  <p:cNvPr id="8282" name="Line 46"/>
                  <p:cNvSpPr>
                    <a:spLocks noChangeShapeType="1"/>
                  </p:cNvSpPr>
                  <p:nvPr/>
                </p:nvSpPr>
                <p:spPr bwMode="auto">
                  <a:xfrm rot="-80175">
                    <a:off x="8551" y="10278"/>
                    <a:ext cx="2293" cy="1"/>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83" name="Freeform 47"/>
                  <p:cNvSpPr>
                    <a:spLocks/>
                  </p:cNvSpPr>
                  <p:nvPr/>
                </p:nvSpPr>
                <p:spPr bwMode="auto">
                  <a:xfrm>
                    <a:off x="8341" y="10298"/>
                    <a:ext cx="240" cy="187"/>
                  </a:xfrm>
                  <a:custGeom>
                    <a:avLst/>
                    <a:gdLst>
                      <a:gd name="T0" fmla="*/ 0 w 240"/>
                      <a:gd name="T1" fmla="*/ 187 h 187"/>
                      <a:gd name="T2" fmla="*/ 67 w 240"/>
                      <a:gd name="T3" fmla="*/ 60 h 187"/>
                      <a:gd name="T4" fmla="*/ 240 w 240"/>
                      <a:gd name="T5" fmla="*/ 0 h 187"/>
                      <a:gd name="T6" fmla="*/ 0 60000 65536"/>
                      <a:gd name="T7" fmla="*/ 0 60000 65536"/>
                      <a:gd name="T8" fmla="*/ 0 60000 65536"/>
                    </a:gdLst>
                    <a:ahLst/>
                    <a:cxnLst>
                      <a:cxn ang="T6">
                        <a:pos x="T0" y="T1"/>
                      </a:cxn>
                      <a:cxn ang="T7">
                        <a:pos x="T2" y="T3"/>
                      </a:cxn>
                      <a:cxn ang="T8">
                        <a:pos x="T4" y="T5"/>
                      </a:cxn>
                    </a:cxnLst>
                    <a:rect l="0" t="0" r="r" b="b"/>
                    <a:pathLst>
                      <a:path w="240" h="187">
                        <a:moveTo>
                          <a:pt x="0" y="187"/>
                        </a:moveTo>
                        <a:cubicBezTo>
                          <a:pt x="13" y="139"/>
                          <a:pt x="27" y="91"/>
                          <a:pt x="67" y="60"/>
                        </a:cubicBezTo>
                        <a:cubicBezTo>
                          <a:pt x="107" y="29"/>
                          <a:pt x="173" y="14"/>
                          <a:pt x="240" y="0"/>
                        </a:cubicBezTo>
                      </a:path>
                    </a:pathLst>
                  </a:custGeom>
                  <a:noFill/>
                  <a:ln w="254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281" name="Line 48"/>
                <p:cNvSpPr>
                  <a:spLocks noChangeShapeType="1"/>
                </p:cNvSpPr>
                <p:nvPr/>
              </p:nvSpPr>
              <p:spPr bwMode="auto">
                <a:xfrm flipV="1">
                  <a:off x="3419" y="1979"/>
                  <a:ext cx="44" cy="406"/>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275" name="Text Box 49"/>
              <p:cNvSpPr txBox="1">
                <a:spLocks noChangeArrowheads="1"/>
              </p:cNvSpPr>
              <p:nvPr/>
            </p:nvSpPr>
            <p:spPr bwMode="auto">
              <a:xfrm>
                <a:off x="3166" y="1721"/>
                <a:ext cx="2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Times New Roman" panose="02020603050405020304" pitchFamily="18" charset="0"/>
                  </a:rPr>
                  <a:t>I</a:t>
                </a:r>
                <a:r>
                  <a:rPr lang="en-US" altLang="zh-CN" sz="1600" baseline="-25000">
                    <a:solidFill>
                      <a:srgbClr val="FF0000"/>
                    </a:solidFill>
                    <a:latin typeface="Times New Roman" panose="02020603050405020304" pitchFamily="18" charset="0"/>
                  </a:rPr>
                  <a:t>DQ</a:t>
                </a:r>
                <a:endParaRPr lang="en-US" altLang="zh-CN" sz="1600">
                  <a:latin typeface="Times New Roman" panose="02020603050405020304" pitchFamily="18" charset="0"/>
                </a:endParaRPr>
              </a:p>
            </p:txBody>
          </p:sp>
          <p:sp>
            <p:nvSpPr>
              <p:cNvPr id="8276" name="Text Box 50"/>
              <p:cNvSpPr txBox="1">
                <a:spLocks noChangeArrowheads="1"/>
              </p:cNvSpPr>
              <p:nvPr/>
            </p:nvSpPr>
            <p:spPr bwMode="auto">
              <a:xfrm>
                <a:off x="4746" y="1702"/>
                <a:ext cx="321"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Times New Roman" panose="02020603050405020304" pitchFamily="18" charset="0"/>
                  </a:rPr>
                  <a:t>V</a:t>
                </a:r>
                <a:r>
                  <a:rPr lang="en-US" altLang="zh-CN" sz="1600" baseline="-25000">
                    <a:solidFill>
                      <a:srgbClr val="FF0000"/>
                    </a:solidFill>
                    <a:latin typeface="Times New Roman" panose="02020603050405020304" pitchFamily="18" charset="0"/>
                  </a:rPr>
                  <a:t>GSQ</a:t>
                </a:r>
                <a:endParaRPr lang="en-US" altLang="zh-CN" sz="1600">
                  <a:latin typeface="Times New Roman" panose="02020603050405020304" pitchFamily="18" charset="0"/>
                </a:endParaRPr>
              </a:p>
            </p:txBody>
          </p:sp>
          <p:sp>
            <p:nvSpPr>
              <p:cNvPr id="8277" name="Line 51"/>
              <p:cNvSpPr>
                <a:spLocks noChangeShapeType="1"/>
              </p:cNvSpPr>
              <p:nvPr/>
            </p:nvSpPr>
            <p:spPr bwMode="auto">
              <a:xfrm>
                <a:off x="4068" y="1865"/>
                <a:ext cx="0" cy="52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78" name="Line 52"/>
              <p:cNvSpPr>
                <a:spLocks noChangeShapeType="1"/>
              </p:cNvSpPr>
              <p:nvPr/>
            </p:nvSpPr>
            <p:spPr bwMode="auto">
              <a:xfrm>
                <a:off x="3420" y="1867"/>
                <a:ext cx="553"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9" name="Text Box 53"/>
              <p:cNvSpPr txBox="1">
                <a:spLocks noChangeArrowheads="1"/>
              </p:cNvSpPr>
              <p:nvPr/>
            </p:nvSpPr>
            <p:spPr bwMode="auto">
              <a:xfrm>
                <a:off x="3979" y="2392"/>
                <a:ext cx="34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Times New Roman" panose="02020603050405020304" pitchFamily="18" charset="0"/>
                  </a:rPr>
                  <a:t>V</a:t>
                </a:r>
                <a:r>
                  <a:rPr lang="en-US" altLang="zh-CN" sz="1600" baseline="-25000">
                    <a:solidFill>
                      <a:srgbClr val="FF0000"/>
                    </a:solidFill>
                    <a:latin typeface="Times New Roman" panose="02020603050405020304" pitchFamily="18" charset="0"/>
                  </a:rPr>
                  <a:t>DSQ</a:t>
                </a:r>
                <a:endParaRPr lang="en-US" altLang="zh-CN" sz="1600">
                  <a:latin typeface="Times New Roman" panose="02020603050405020304" pitchFamily="18" charset="0"/>
                </a:endParaRPr>
              </a:p>
            </p:txBody>
          </p:sp>
        </p:grpSp>
      </p:grpSp>
      <p:grpSp>
        <p:nvGrpSpPr>
          <p:cNvPr id="148" name="Group 54"/>
          <p:cNvGrpSpPr>
            <a:grpSpLocks/>
          </p:cNvGrpSpPr>
          <p:nvPr/>
        </p:nvGrpSpPr>
        <p:grpSpPr bwMode="auto">
          <a:xfrm>
            <a:off x="779463" y="4041775"/>
            <a:ext cx="2744787" cy="1741488"/>
            <a:chOff x="3188" y="1494"/>
            <a:chExt cx="1729" cy="1097"/>
          </a:xfrm>
        </p:grpSpPr>
        <p:sp>
          <p:nvSpPr>
            <p:cNvPr id="8258" name="Oval 55"/>
            <p:cNvSpPr>
              <a:spLocks noChangeArrowheads="1"/>
            </p:cNvSpPr>
            <p:nvPr/>
          </p:nvSpPr>
          <p:spPr bwMode="auto">
            <a:xfrm>
              <a:off x="3849" y="1664"/>
              <a:ext cx="45" cy="45"/>
            </a:xfrm>
            <a:prstGeom prst="ellipse">
              <a:avLst/>
            </a:prstGeom>
            <a:solidFill>
              <a:srgbClr val="0000CC"/>
            </a:solidFill>
            <a:ln w="12700">
              <a:solidFill>
                <a:srgbClr val="0000CC"/>
              </a:solidFill>
              <a:round/>
              <a:headEnd/>
              <a:tailEnd/>
            </a:ln>
          </p:spPr>
          <p:txBody>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1600">
                <a:latin typeface="Times New Roman" panose="02020603050405020304" pitchFamily="18" charset="0"/>
              </a:endParaRPr>
            </a:p>
          </p:txBody>
        </p:sp>
        <p:grpSp>
          <p:nvGrpSpPr>
            <p:cNvPr id="8259" name="Group 56"/>
            <p:cNvGrpSpPr>
              <a:grpSpLocks/>
            </p:cNvGrpSpPr>
            <p:nvPr/>
          </p:nvGrpSpPr>
          <p:grpSpPr bwMode="auto">
            <a:xfrm>
              <a:off x="3188" y="1494"/>
              <a:ext cx="1729" cy="1097"/>
              <a:chOff x="3188" y="1494"/>
              <a:chExt cx="1729" cy="1097"/>
            </a:xfrm>
          </p:grpSpPr>
          <p:sp>
            <p:nvSpPr>
              <p:cNvPr id="8260" name="Text Box 57"/>
              <p:cNvSpPr txBox="1">
                <a:spLocks noChangeArrowheads="1"/>
              </p:cNvSpPr>
              <p:nvPr/>
            </p:nvSpPr>
            <p:spPr bwMode="auto">
              <a:xfrm>
                <a:off x="3886" y="1494"/>
                <a:ext cx="23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Times New Roman" panose="02020603050405020304" pitchFamily="18" charset="0"/>
                  </a:rPr>
                  <a:t>Q</a:t>
                </a:r>
                <a:r>
                  <a:rPr lang="en-US" altLang="zh-CN" sz="1600" baseline="-25000">
                    <a:solidFill>
                      <a:srgbClr val="FF0000"/>
                    </a:solidFill>
                    <a:latin typeface="Times New Roman" panose="02020603050405020304" pitchFamily="18" charset="0"/>
                  </a:rPr>
                  <a:t>a</a:t>
                </a:r>
              </a:p>
            </p:txBody>
          </p:sp>
          <p:sp>
            <p:nvSpPr>
              <p:cNvPr id="8261" name="Text Box 58"/>
              <p:cNvSpPr txBox="1">
                <a:spLocks noChangeArrowheads="1"/>
              </p:cNvSpPr>
              <p:nvPr/>
            </p:nvSpPr>
            <p:spPr bwMode="auto">
              <a:xfrm>
                <a:off x="3188" y="1541"/>
                <a:ext cx="2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Times New Roman" panose="02020603050405020304" pitchFamily="18" charset="0"/>
                  </a:rPr>
                  <a:t>i</a:t>
                </a:r>
                <a:r>
                  <a:rPr lang="en-US" altLang="zh-CN" sz="1600" baseline="-25000">
                    <a:solidFill>
                      <a:srgbClr val="FF0000"/>
                    </a:solidFill>
                    <a:latin typeface="Times New Roman" panose="02020603050405020304" pitchFamily="18" charset="0"/>
                  </a:rPr>
                  <a:t>Da</a:t>
                </a:r>
                <a:endParaRPr lang="en-US" altLang="zh-CN" sz="1600">
                  <a:latin typeface="Times New Roman" panose="02020603050405020304" pitchFamily="18" charset="0"/>
                </a:endParaRPr>
              </a:p>
            </p:txBody>
          </p:sp>
          <p:sp>
            <p:nvSpPr>
              <p:cNvPr id="8262" name="Text Box 59"/>
              <p:cNvSpPr txBox="1">
                <a:spLocks noChangeArrowheads="1"/>
              </p:cNvSpPr>
              <p:nvPr/>
            </p:nvSpPr>
            <p:spPr bwMode="auto">
              <a:xfrm>
                <a:off x="4669" y="1522"/>
                <a:ext cx="2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Book Antiqua" panose="02040602050305030304" pitchFamily="18" charset="0"/>
                  </a:rPr>
                  <a:t>v</a:t>
                </a:r>
                <a:r>
                  <a:rPr lang="en-US" altLang="zh-CN" sz="1600" baseline="-25000">
                    <a:solidFill>
                      <a:srgbClr val="FF0000"/>
                    </a:solidFill>
                    <a:latin typeface="Times New Roman" panose="02020603050405020304" pitchFamily="18" charset="0"/>
                  </a:rPr>
                  <a:t>GSa</a:t>
                </a:r>
                <a:endParaRPr lang="en-US" altLang="zh-CN" sz="1600">
                  <a:latin typeface="Times New Roman" panose="02020603050405020304" pitchFamily="18" charset="0"/>
                </a:endParaRPr>
              </a:p>
            </p:txBody>
          </p:sp>
          <p:sp>
            <p:nvSpPr>
              <p:cNvPr id="8263" name="Line 60"/>
              <p:cNvSpPr>
                <a:spLocks noChangeShapeType="1"/>
              </p:cNvSpPr>
              <p:nvPr/>
            </p:nvSpPr>
            <p:spPr bwMode="auto">
              <a:xfrm>
                <a:off x="3867" y="1685"/>
                <a:ext cx="0" cy="69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64" name="Line 61"/>
              <p:cNvSpPr>
                <a:spLocks noChangeShapeType="1"/>
              </p:cNvSpPr>
              <p:nvPr/>
            </p:nvSpPr>
            <p:spPr bwMode="auto">
              <a:xfrm>
                <a:off x="3408" y="1687"/>
                <a:ext cx="364"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65" name="Text Box 62"/>
              <p:cNvSpPr txBox="1">
                <a:spLocks noChangeArrowheads="1"/>
              </p:cNvSpPr>
              <p:nvPr/>
            </p:nvSpPr>
            <p:spPr bwMode="auto">
              <a:xfrm>
                <a:off x="3778" y="2391"/>
                <a:ext cx="34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Book Antiqua" panose="02040602050305030304" pitchFamily="18" charset="0"/>
                  </a:rPr>
                  <a:t>v</a:t>
                </a:r>
                <a:r>
                  <a:rPr lang="en-US" altLang="zh-CN" sz="1600" baseline="-25000">
                    <a:solidFill>
                      <a:srgbClr val="FF0000"/>
                    </a:solidFill>
                    <a:latin typeface="Times New Roman" panose="02020603050405020304" pitchFamily="18" charset="0"/>
                  </a:rPr>
                  <a:t>DSa</a:t>
                </a:r>
              </a:p>
            </p:txBody>
          </p:sp>
          <p:grpSp>
            <p:nvGrpSpPr>
              <p:cNvPr id="8266" name="Group 63"/>
              <p:cNvGrpSpPr>
                <a:grpSpLocks/>
              </p:cNvGrpSpPr>
              <p:nvPr/>
            </p:nvGrpSpPr>
            <p:grpSpPr bwMode="auto">
              <a:xfrm>
                <a:off x="3420" y="1682"/>
                <a:ext cx="1178" cy="701"/>
                <a:chOff x="3420" y="1682"/>
                <a:chExt cx="1178" cy="701"/>
              </a:xfrm>
            </p:grpSpPr>
            <p:grpSp>
              <p:nvGrpSpPr>
                <p:cNvPr id="8267" name="Group 64"/>
                <p:cNvGrpSpPr>
                  <a:grpSpLocks/>
                </p:cNvGrpSpPr>
                <p:nvPr/>
              </p:nvGrpSpPr>
              <p:grpSpPr bwMode="auto">
                <a:xfrm>
                  <a:off x="3479" y="1682"/>
                  <a:ext cx="1119" cy="117"/>
                  <a:chOff x="8371" y="9915"/>
                  <a:chExt cx="2474" cy="209"/>
                </a:xfrm>
              </p:grpSpPr>
              <p:sp>
                <p:nvSpPr>
                  <p:cNvPr id="8269" name="Line 65"/>
                  <p:cNvSpPr>
                    <a:spLocks noChangeShapeType="1"/>
                  </p:cNvSpPr>
                  <p:nvPr/>
                </p:nvSpPr>
                <p:spPr bwMode="auto">
                  <a:xfrm rot="-80175">
                    <a:off x="8584" y="9915"/>
                    <a:ext cx="2261" cy="1"/>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0" name="Freeform 66"/>
                  <p:cNvSpPr>
                    <a:spLocks/>
                  </p:cNvSpPr>
                  <p:nvPr/>
                </p:nvSpPr>
                <p:spPr bwMode="auto">
                  <a:xfrm>
                    <a:off x="8371" y="9937"/>
                    <a:ext cx="240" cy="187"/>
                  </a:xfrm>
                  <a:custGeom>
                    <a:avLst/>
                    <a:gdLst>
                      <a:gd name="T0" fmla="*/ 0 w 240"/>
                      <a:gd name="T1" fmla="*/ 187 h 187"/>
                      <a:gd name="T2" fmla="*/ 67 w 240"/>
                      <a:gd name="T3" fmla="*/ 60 h 187"/>
                      <a:gd name="T4" fmla="*/ 240 w 240"/>
                      <a:gd name="T5" fmla="*/ 0 h 187"/>
                      <a:gd name="T6" fmla="*/ 0 60000 65536"/>
                      <a:gd name="T7" fmla="*/ 0 60000 65536"/>
                      <a:gd name="T8" fmla="*/ 0 60000 65536"/>
                    </a:gdLst>
                    <a:ahLst/>
                    <a:cxnLst>
                      <a:cxn ang="T6">
                        <a:pos x="T0" y="T1"/>
                      </a:cxn>
                      <a:cxn ang="T7">
                        <a:pos x="T2" y="T3"/>
                      </a:cxn>
                      <a:cxn ang="T8">
                        <a:pos x="T4" y="T5"/>
                      </a:cxn>
                    </a:cxnLst>
                    <a:rect l="0" t="0" r="r" b="b"/>
                    <a:pathLst>
                      <a:path w="240" h="187">
                        <a:moveTo>
                          <a:pt x="0" y="187"/>
                        </a:moveTo>
                        <a:cubicBezTo>
                          <a:pt x="13" y="139"/>
                          <a:pt x="27" y="91"/>
                          <a:pt x="67" y="60"/>
                        </a:cubicBezTo>
                        <a:cubicBezTo>
                          <a:pt x="107" y="29"/>
                          <a:pt x="173" y="14"/>
                          <a:pt x="240" y="0"/>
                        </a:cubicBezTo>
                      </a:path>
                    </a:pathLst>
                  </a:custGeom>
                  <a:noFill/>
                  <a:ln w="254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268" name="Line 67"/>
                <p:cNvSpPr>
                  <a:spLocks noChangeShapeType="1"/>
                </p:cNvSpPr>
                <p:nvPr/>
              </p:nvSpPr>
              <p:spPr bwMode="auto">
                <a:xfrm flipV="1">
                  <a:off x="3420" y="1799"/>
                  <a:ext cx="58" cy="584"/>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162" name="Group 68"/>
          <p:cNvGrpSpPr>
            <a:grpSpLocks/>
          </p:cNvGrpSpPr>
          <p:nvPr/>
        </p:nvGrpSpPr>
        <p:grpSpPr bwMode="auto">
          <a:xfrm>
            <a:off x="774700" y="4610100"/>
            <a:ext cx="2987675" cy="1176338"/>
            <a:chOff x="3185" y="1852"/>
            <a:chExt cx="1882" cy="741"/>
          </a:xfrm>
        </p:grpSpPr>
        <p:grpSp>
          <p:nvGrpSpPr>
            <p:cNvPr id="8245" name="Group 69"/>
            <p:cNvGrpSpPr>
              <a:grpSpLocks/>
            </p:cNvGrpSpPr>
            <p:nvPr/>
          </p:nvGrpSpPr>
          <p:grpSpPr bwMode="auto">
            <a:xfrm>
              <a:off x="3185" y="1852"/>
              <a:ext cx="1882" cy="741"/>
              <a:chOff x="3185" y="1852"/>
              <a:chExt cx="1882" cy="741"/>
            </a:xfrm>
          </p:grpSpPr>
          <p:sp>
            <p:nvSpPr>
              <p:cNvPr id="8251" name="Text Box 70"/>
              <p:cNvSpPr txBox="1">
                <a:spLocks noChangeArrowheads="1"/>
              </p:cNvSpPr>
              <p:nvPr/>
            </p:nvSpPr>
            <p:spPr bwMode="auto">
              <a:xfrm>
                <a:off x="4290" y="1852"/>
                <a:ext cx="23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Times New Roman" panose="02020603050405020304" pitchFamily="18" charset="0"/>
                  </a:rPr>
                  <a:t>Q</a:t>
                </a:r>
                <a:r>
                  <a:rPr lang="en-US" altLang="zh-CN" sz="1600" baseline="-25000">
                    <a:solidFill>
                      <a:srgbClr val="FF0000"/>
                    </a:solidFill>
                    <a:latin typeface="Times New Roman" panose="02020603050405020304" pitchFamily="18" charset="0"/>
                  </a:rPr>
                  <a:t>b</a:t>
                </a:r>
              </a:p>
            </p:txBody>
          </p:sp>
          <p:sp>
            <p:nvSpPr>
              <p:cNvPr id="8252" name="Text Box 71"/>
              <p:cNvSpPr txBox="1">
                <a:spLocks noChangeArrowheads="1"/>
              </p:cNvSpPr>
              <p:nvPr/>
            </p:nvSpPr>
            <p:spPr bwMode="auto">
              <a:xfrm>
                <a:off x="3185" y="1899"/>
                <a:ext cx="2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Times New Roman" panose="02020603050405020304" pitchFamily="18" charset="0"/>
                  </a:rPr>
                  <a:t>i</a:t>
                </a:r>
                <a:r>
                  <a:rPr lang="en-US" altLang="zh-CN" sz="1600" baseline="-25000">
                    <a:solidFill>
                      <a:srgbClr val="FF0000"/>
                    </a:solidFill>
                    <a:latin typeface="Times New Roman" panose="02020603050405020304" pitchFamily="18" charset="0"/>
                  </a:rPr>
                  <a:t>Db</a:t>
                </a:r>
                <a:endParaRPr lang="en-US" altLang="zh-CN" sz="1600">
                  <a:latin typeface="Times New Roman" panose="02020603050405020304" pitchFamily="18" charset="0"/>
                </a:endParaRPr>
              </a:p>
            </p:txBody>
          </p:sp>
          <p:sp>
            <p:nvSpPr>
              <p:cNvPr id="8253" name="Text Box 72"/>
              <p:cNvSpPr txBox="1">
                <a:spLocks noChangeArrowheads="1"/>
              </p:cNvSpPr>
              <p:nvPr/>
            </p:nvSpPr>
            <p:spPr bwMode="auto">
              <a:xfrm>
                <a:off x="4819" y="1889"/>
                <a:ext cx="2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Book Antiqua" panose="02040602050305030304" pitchFamily="18" charset="0"/>
                  </a:rPr>
                  <a:t>v</a:t>
                </a:r>
                <a:r>
                  <a:rPr lang="en-US" altLang="zh-CN" sz="1600" baseline="-25000">
                    <a:solidFill>
                      <a:srgbClr val="FF0000"/>
                    </a:solidFill>
                    <a:latin typeface="Times New Roman" panose="02020603050405020304" pitchFamily="18" charset="0"/>
                  </a:rPr>
                  <a:t>GSb</a:t>
                </a:r>
                <a:endParaRPr lang="en-US" altLang="zh-CN" sz="1600">
                  <a:latin typeface="Times New Roman" panose="02020603050405020304" pitchFamily="18" charset="0"/>
                </a:endParaRPr>
              </a:p>
            </p:txBody>
          </p:sp>
          <p:sp>
            <p:nvSpPr>
              <p:cNvPr id="8254" name="Line 73"/>
              <p:cNvSpPr>
                <a:spLocks noChangeShapeType="1"/>
              </p:cNvSpPr>
              <p:nvPr/>
            </p:nvSpPr>
            <p:spPr bwMode="auto">
              <a:xfrm>
                <a:off x="4271" y="2043"/>
                <a:ext cx="0" cy="34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55" name="Line 74"/>
              <p:cNvSpPr>
                <a:spLocks noChangeShapeType="1"/>
              </p:cNvSpPr>
              <p:nvPr/>
            </p:nvSpPr>
            <p:spPr bwMode="auto">
              <a:xfrm>
                <a:off x="3408" y="2045"/>
                <a:ext cx="768"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6" name="Oval 75"/>
              <p:cNvSpPr>
                <a:spLocks noChangeArrowheads="1"/>
              </p:cNvSpPr>
              <p:nvPr/>
            </p:nvSpPr>
            <p:spPr bwMode="auto">
              <a:xfrm>
                <a:off x="4253" y="2022"/>
                <a:ext cx="45" cy="45"/>
              </a:xfrm>
              <a:prstGeom prst="ellipse">
                <a:avLst/>
              </a:prstGeom>
              <a:solidFill>
                <a:srgbClr val="0000CC"/>
              </a:solidFill>
              <a:ln w="12700">
                <a:solidFill>
                  <a:srgbClr val="0000CC"/>
                </a:solidFill>
                <a:round/>
                <a:headEnd/>
                <a:tailEnd/>
              </a:ln>
            </p:spPr>
            <p:txBody>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1600">
                  <a:latin typeface="Times New Roman" panose="02020603050405020304" pitchFamily="18" charset="0"/>
                </a:endParaRPr>
              </a:p>
            </p:txBody>
          </p:sp>
          <p:sp>
            <p:nvSpPr>
              <p:cNvPr id="8257" name="Text Box 76"/>
              <p:cNvSpPr txBox="1">
                <a:spLocks noChangeArrowheads="1"/>
              </p:cNvSpPr>
              <p:nvPr/>
            </p:nvSpPr>
            <p:spPr bwMode="auto">
              <a:xfrm>
                <a:off x="4182" y="2393"/>
                <a:ext cx="34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Book Antiqua" panose="02040602050305030304" pitchFamily="18" charset="0"/>
                  </a:rPr>
                  <a:t>v</a:t>
                </a:r>
                <a:r>
                  <a:rPr lang="en-US" altLang="zh-CN" sz="1600" baseline="-25000">
                    <a:solidFill>
                      <a:srgbClr val="FF0000"/>
                    </a:solidFill>
                    <a:latin typeface="Times New Roman" panose="02020603050405020304" pitchFamily="18" charset="0"/>
                  </a:rPr>
                  <a:t>DSb</a:t>
                </a:r>
              </a:p>
            </p:txBody>
          </p:sp>
        </p:grpSp>
        <p:grpSp>
          <p:nvGrpSpPr>
            <p:cNvPr id="8246" name="Group 77"/>
            <p:cNvGrpSpPr>
              <a:grpSpLocks/>
            </p:cNvGrpSpPr>
            <p:nvPr/>
          </p:nvGrpSpPr>
          <p:grpSpPr bwMode="auto">
            <a:xfrm>
              <a:off x="3419" y="2047"/>
              <a:ext cx="1359" cy="328"/>
              <a:chOff x="3419" y="2047"/>
              <a:chExt cx="1359" cy="328"/>
            </a:xfrm>
          </p:grpSpPr>
          <p:grpSp>
            <p:nvGrpSpPr>
              <p:cNvPr id="8247" name="Group 78"/>
              <p:cNvGrpSpPr>
                <a:grpSpLocks/>
              </p:cNvGrpSpPr>
              <p:nvPr/>
            </p:nvGrpSpPr>
            <p:grpSpPr bwMode="auto">
              <a:xfrm>
                <a:off x="3439" y="2047"/>
                <a:ext cx="1339" cy="118"/>
                <a:chOff x="8302" y="10651"/>
                <a:chExt cx="2543" cy="210"/>
              </a:xfrm>
            </p:grpSpPr>
            <p:sp>
              <p:nvSpPr>
                <p:cNvPr id="8249" name="Line 79"/>
                <p:cNvSpPr>
                  <a:spLocks noChangeShapeType="1"/>
                </p:cNvSpPr>
                <p:nvPr/>
              </p:nvSpPr>
              <p:spPr bwMode="auto">
                <a:xfrm rot="-80175">
                  <a:off x="8519" y="10651"/>
                  <a:ext cx="2326" cy="1"/>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0" name="Freeform 80"/>
                <p:cNvSpPr>
                  <a:spLocks/>
                </p:cNvSpPr>
                <p:nvPr/>
              </p:nvSpPr>
              <p:spPr bwMode="auto">
                <a:xfrm>
                  <a:off x="8302" y="10674"/>
                  <a:ext cx="240" cy="187"/>
                </a:xfrm>
                <a:custGeom>
                  <a:avLst/>
                  <a:gdLst>
                    <a:gd name="T0" fmla="*/ 0 w 240"/>
                    <a:gd name="T1" fmla="*/ 187 h 187"/>
                    <a:gd name="T2" fmla="*/ 67 w 240"/>
                    <a:gd name="T3" fmla="*/ 60 h 187"/>
                    <a:gd name="T4" fmla="*/ 240 w 240"/>
                    <a:gd name="T5" fmla="*/ 0 h 187"/>
                    <a:gd name="T6" fmla="*/ 0 60000 65536"/>
                    <a:gd name="T7" fmla="*/ 0 60000 65536"/>
                    <a:gd name="T8" fmla="*/ 0 60000 65536"/>
                  </a:gdLst>
                  <a:ahLst/>
                  <a:cxnLst>
                    <a:cxn ang="T6">
                      <a:pos x="T0" y="T1"/>
                    </a:cxn>
                    <a:cxn ang="T7">
                      <a:pos x="T2" y="T3"/>
                    </a:cxn>
                    <a:cxn ang="T8">
                      <a:pos x="T4" y="T5"/>
                    </a:cxn>
                  </a:cxnLst>
                  <a:rect l="0" t="0" r="r" b="b"/>
                  <a:pathLst>
                    <a:path w="240" h="187">
                      <a:moveTo>
                        <a:pt x="0" y="187"/>
                      </a:moveTo>
                      <a:cubicBezTo>
                        <a:pt x="13" y="139"/>
                        <a:pt x="27" y="91"/>
                        <a:pt x="67" y="60"/>
                      </a:cubicBezTo>
                      <a:cubicBezTo>
                        <a:pt x="107" y="29"/>
                        <a:pt x="173" y="14"/>
                        <a:pt x="240" y="0"/>
                      </a:cubicBezTo>
                    </a:path>
                  </a:pathLst>
                </a:custGeom>
                <a:noFill/>
                <a:ln w="254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248" name="Line 81"/>
              <p:cNvSpPr>
                <a:spLocks noChangeShapeType="1"/>
              </p:cNvSpPr>
              <p:nvPr/>
            </p:nvSpPr>
            <p:spPr bwMode="auto">
              <a:xfrm flipV="1">
                <a:off x="3419" y="2162"/>
                <a:ext cx="21" cy="213"/>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76" name="Group 82"/>
          <p:cNvGrpSpPr>
            <a:grpSpLocks/>
          </p:cNvGrpSpPr>
          <p:nvPr/>
        </p:nvGrpSpPr>
        <p:grpSpPr bwMode="auto">
          <a:xfrm>
            <a:off x="4976813" y="3170238"/>
            <a:ext cx="3227387" cy="2693987"/>
            <a:chOff x="3206" y="1979"/>
            <a:chExt cx="2033" cy="1697"/>
          </a:xfrm>
        </p:grpSpPr>
        <p:sp>
          <p:nvSpPr>
            <p:cNvPr id="8231" name="Text Box 83"/>
            <p:cNvSpPr txBox="1">
              <a:spLocks noChangeArrowheads="1"/>
            </p:cNvSpPr>
            <p:nvPr/>
          </p:nvSpPr>
          <p:spPr bwMode="auto">
            <a:xfrm>
              <a:off x="4356" y="3476"/>
              <a:ext cx="261"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Book Antiqua" panose="02040602050305030304" pitchFamily="18" charset="0"/>
                </a:rPr>
                <a:t>V</a:t>
              </a:r>
              <a:r>
                <a:rPr lang="en-US" altLang="zh-CN" sz="1600" baseline="-25000">
                  <a:solidFill>
                    <a:srgbClr val="FF0000"/>
                  </a:solidFill>
                  <a:latin typeface="Times New Roman" panose="02020603050405020304" pitchFamily="18" charset="0"/>
                </a:rPr>
                <a:t>DD</a:t>
              </a:r>
              <a:endParaRPr lang="en-US" altLang="zh-CN" sz="1600">
                <a:latin typeface="Times New Roman" panose="02020603050405020304" pitchFamily="18" charset="0"/>
              </a:endParaRPr>
            </a:p>
          </p:txBody>
        </p:sp>
        <p:grpSp>
          <p:nvGrpSpPr>
            <p:cNvPr id="8232" name="Group 84"/>
            <p:cNvGrpSpPr>
              <a:grpSpLocks/>
            </p:cNvGrpSpPr>
            <p:nvPr/>
          </p:nvGrpSpPr>
          <p:grpSpPr bwMode="auto">
            <a:xfrm>
              <a:off x="3206" y="1979"/>
              <a:ext cx="2033" cy="1558"/>
              <a:chOff x="3206" y="1979"/>
              <a:chExt cx="2033" cy="1558"/>
            </a:xfrm>
          </p:grpSpPr>
          <p:sp>
            <p:nvSpPr>
              <p:cNvPr id="8233" name="Freeform 85"/>
              <p:cNvSpPr>
                <a:spLocks/>
              </p:cNvSpPr>
              <p:nvPr/>
            </p:nvSpPr>
            <p:spPr bwMode="auto">
              <a:xfrm rot="10800000">
                <a:off x="3206" y="2108"/>
                <a:ext cx="18" cy="64"/>
              </a:xfrm>
              <a:custGeom>
                <a:avLst/>
                <a:gdLst>
                  <a:gd name="T0" fmla="*/ 4 w 44"/>
                  <a:gd name="T1" fmla="*/ 26 h 160"/>
                  <a:gd name="T2" fmla="*/ 7 w 44"/>
                  <a:gd name="T3" fmla="*/ 0 h 160"/>
                  <a:gd name="T4" fmla="*/ 0 w 44"/>
                  <a:gd name="T5" fmla="*/ 0 h 160"/>
                  <a:gd name="T6" fmla="*/ 4 w 44"/>
                  <a:gd name="T7" fmla="*/ 26 h 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160">
                    <a:moveTo>
                      <a:pt x="24" y="160"/>
                    </a:moveTo>
                    <a:lnTo>
                      <a:pt x="44" y="0"/>
                    </a:lnTo>
                    <a:lnTo>
                      <a:pt x="0" y="0"/>
                    </a:lnTo>
                    <a:lnTo>
                      <a:pt x="24" y="160"/>
                    </a:lnTo>
                    <a:close/>
                  </a:path>
                </a:pathLst>
              </a:custGeom>
              <a:solidFill>
                <a:srgbClr val="000000"/>
              </a:solidFill>
              <a:ln w="12700">
                <a:solidFill>
                  <a:srgbClr val="000000"/>
                </a:solidFill>
                <a:prstDash val="solid"/>
                <a:round/>
                <a:headEnd/>
                <a:tailEnd/>
              </a:ln>
            </p:spPr>
            <p:txBody>
              <a:bodyPr/>
              <a:lstStyle/>
              <a:p>
                <a:endParaRPr lang="zh-CN" altLang="en-US"/>
              </a:p>
            </p:txBody>
          </p:sp>
          <p:sp>
            <p:nvSpPr>
              <p:cNvPr id="8234" name="Line 86"/>
              <p:cNvSpPr>
                <a:spLocks noChangeShapeType="1"/>
              </p:cNvSpPr>
              <p:nvPr/>
            </p:nvSpPr>
            <p:spPr bwMode="auto">
              <a:xfrm rot="-5400000">
                <a:off x="2551" y="2806"/>
                <a:ext cx="133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5" name="Freeform 87"/>
              <p:cNvSpPr>
                <a:spLocks/>
              </p:cNvSpPr>
              <p:nvPr/>
            </p:nvSpPr>
            <p:spPr bwMode="auto">
              <a:xfrm rot="-5400000">
                <a:off x="4910" y="3436"/>
                <a:ext cx="17" cy="64"/>
              </a:xfrm>
              <a:custGeom>
                <a:avLst/>
                <a:gdLst>
                  <a:gd name="T0" fmla="*/ 3 w 44"/>
                  <a:gd name="T1" fmla="*/ 26 h 160"/>
                  <a:gd name="T2" fmla="*/ 7 w 44"/>
                  <a:gd name="T3" fmla="*/ 0 h 160"/>
                  <a:gd name="T4" fmla="*/ 0 w 44"/>
                  <a:gd name="T5" fmla="*/ 0 h 160"/>
                  <a:gd name="T6" fmla="*/ 3 w 44"/>
                  <a:gd name="T7" fmla="*/ 26 h 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160">
                    <a:moveTo>
                      <a:pt x="24" y="160"/>
                    </a:moveTo>
                    <a:lnTo>
                      <a:pt x="44" y="0"/>
                    </a:lnTo>
                    <a:lnTo>
                      <a:pt x="0" y="0"/>
                    </a:lnTo>
                    <a:lnTo>
                      <a:pt x="24" y="160"/>
                    </a:lnTo>
                    <a:close/>
                  </a:path>
                </a:pathLst>
              </a:custGeom>
              <a:solidFill>
                <a:srgbClr val="000000"/>
              </a:solidFill>
              <a:ln w="15240">
                <a:solidFill>
                  <a:srgbClr val="000000"/>
                </a:solidFill>
                <a:prstDash val="solid"/>
                <a:round/>
                <a:headEnd/>
                <a:tailEnd/>
              </a:ln>
            </p:spPr>
            <p:txBody>
              <a:bodyPr/>
              <a:lstStyle/>
              <a:p>
                <a:endParaRPr lang="zh-CN" altLang="en-US"/>
              </a:p>
            </p:txBody>
          </p:sp>
          <p:sp>
            <p:nvSpPr>
              <p:cNvPr id="8236" name="Line 88"/>
              <p:cNvSpPr>
                <a:spLocks noChangeShapeType="1"/>
              </p:cNvSpPr>
              <p:nvPr/>
            </p:nvSpPr>
            <p:spPr bwMode="auto">
              <a:xfrm>
                <a:off x="3215" y="3467"/>
                <a:ext cx="167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7" name="Text Box 89"/>
              <p:cNvSpPr txBox="1">
                <a:spLocks noChangeArrowheads="1"/>
              </p:cNvSpPr>
              <p:nvPr/>
            </p:nvSpPr>
            <p:spPr bwMode="auto">
              <a:xfrm>
                <a:off x="4963" y="3298"/>
                <a:ext cx="27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000000"/>
                    </a:solidFill>
                    <a:latin typeface="Book Antiqua" panose="02040602050305030304" pitchFamily="18" charset="0"/>
                  </a:rPr>
                  <a:t>v</a:t>
                </a:r>
                <a:r>
                  <a:rPr lang="en-US" altLang="zh-CN" sz="1600" baseline="-25000">
                    <a:solidFill>
                      <a:srgbClr val="000000"/>
                    </a:solidFill>
                    <a:latin typeface="Times New Roman" panose="02020603050405020304" pitchFamily="18" charset="0"/>
                  </a:rPr>
                  <a:t>DS</a:t>
                </a:r>
                <a:endParaRPr lang="en-US" altLang="zh-CN" sz="1600">
                  <a:latin typeface="Times New Roman" panose="02020603050405020304" pitchFamily="18" charset="0"/>
                </a:endParaRPr>
              </a:p>
            </p:txBody>
          </p:sp>
          <p:sp>
            <p:nvSpPr>
              <p:cNvPr id="8238" name="Text Box 90"/>
              <p:cNvSpPr txBox="1">
                <a:spLocks noChangeArrowheads="1"/>
              </p:cNvSpPr>
              <p:nvPr/>
            </p:nvSpPr>
            <p:spPr bwMode="auto">
              <a:xfrm>
                <a:off x="3258" y="1979"/>
                <a:ext cx="20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000000"/>
                    </a:solidFill>
                    <a:latin typeface="Times New Roman" panose="02020603050405020304" pitchFamily="18" charset="0"/>
                  </a:rPr>
                  <a:t>i</a:t>
                </a:r>
                <a:r>
                  <a:rPr lang="en-US" altLang="zh-CN" sz="1600" baseline="-25000">
                    <a:solidFill>
                      <a:srgbClr val="000000"/>
                    </a:solidFill>
                    <a:latin typeface="Times New Roman" panose="02020603050405020304" pitchFamily="18" charset="0"/>
                  </a:rPr>
                  <a:t>D</a:t>
                </a:r>
                <a:endParaRPr lang="en-US" altLang="zh-CN" sz="1600">
                  <a:latin typeface="Times New Roman" panose="02020603050405020304" pitchFamily="18" charset="0"/>
                </a:endParaRPr>
              </a:p>
            </p:txBody>
          </p:sp>
          <p:grpSp>
            <p:nvGrpSpPr>
              <p:cNvPr id="8239" name="Group 91"/>
              <p:cNvGrpSpPr>
                <a:grpSpLocks/>
              </p:cNvGrpSpPr>
              <p:nvPr/>
            </p:nvGrpSpPr>
            <p:grpSpPr bwMode="auto">
              <a:xfrm>
                <a:off x="3223" y="2953"/>
                <a:ext cx="1281" cy="516"/>
                <a:chOff x="3419" y="1869"/>
                <a:chExt cx="1281" cy="516"/>
              </a:xfrm>
            </p:grpSpPr>
            <p:grpSp>
              <p:nvGrpSpPr>
                <p:cNvPr id="8241" name="Group 92"/>
                <p:cNvGrpSpPr>
                  <a:grpSpLocks/>
                </p:cNvGrpSpPr>
                <p:nvPr/>
              </p:nvGrpSpPr>
              <p:grpSpPr bwMode="auto">
                <a:xfrm>
                  <a:off x="3461" y="1869"/>
                  <a:ext cx="1239" cy="116"/>
                  <a:chOff x="8341" y="10278"/>
                  <a:chExt cx="2503" cy="207"/>
                </a:xfrm>
              </p:grpSpPr>
              <p:sp>
                <p:nvSpPr>
                  <p:cNvPr id="8243" name="Line 93"/>
                  <p:cNvSpPr>
                    <a:spLocks noChangeShapeType="1"/>
                  </p:cNvSpPr>
                  <p:nvPr/>
                </p:nvSpPr>
                <p:spPr bwMode="auto">
                  <a:xfrm rot="-80175">
                    <a:off x="8551" y="10278"/>
                    <a:ext cx="2293" cy="1"/>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4" name="Freeform 94"/>
                  <p:cNvSpPr>
                    <a:spLocks/>
                  </p:cNvSpPr>
                  <p:nvPr/>
                </p:nvSpPr>
                <p:spPr bwMode="auto">
                  <a:xfrm>
                    <a:off x="8341" y="10298"/>
                    <a:ext cx="240" cy="187"/>
                  </a:xfrm>
                  <a:custGeom>
                    <a:avLst/>
                    <a:gdLst>
                      <a:gd name="T0" fmla="*/ 0 w 240"/>
                      <a:gd name="T1" fmla="*/ 187 h 187"/>
                      <a:gd name="T2" fmla="*/ 67 w 240"/>
                      <a:gd name="T3" fmla="*/ 60 h 187"/>
                      <a:gd name="T4" fmla="*/ 240 w 240"/>
                      <a:gd name="T5" fmla="*/ 0 h 187"/>
                      <a:gd name="T6" fmla="*/ 0 60000 65536"/>
                      <a:gd name="T7" fmla="*/ 0 60000 65536"/>
                      <a:gd name="T8" fmla="*/ 0 60000 65536"/>
                    </a:gdLst>
                    <a:ahLst/>
                    <a:cxnLst>
                      <a:cxn ang="T6">
                        <a:pos x="T0" y="T1"/>
                      </a:cxn>
                      <a:cxn ang="T7">
                        <a:pos x="T2" y="T3"/>
                      </a:cxn>
                      <a:cxn ang="T8">
                        <a:pos x="T4" y="T5"/>
                      </a:cxn>
                    </a:cxnLst>
                    <a:rect l="0" t="0" r="r" b="b"/>
                    <a:pathLst>
                      <a:path w="240" h="187">
                        <a:moveTo>
                          <a:pt x="0" y="187"/>
                        </a:moveTo>
                        <a:cubicBezTo>
                          <a:pt x="13" y="139"/>
                          <a:pt x="27" y="91"/>
                          <a:pt x="67" y="60"/>
                        </a:cubicBezTo>
                        <a:cubicBezTo>
                          <a:pt x="107" y="29"/>
                          <a:pt x="173" y="14"/>
                          <a:pt x="240" y="0"/>
                        </a:cubicBezTo>
                      </a:path>
                    </a:pathLst>
                  </a:custGeom>
                  <a:noFill/>
                  <a:ln w="254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242" name="Line 95"/>
                <p:cNvSpPr>
                  <a:spLocks noChangeShapeType="1"/>
                </p:cNvSpPr>
                <p:nvPr/>
              </p:nvSpPr>
              <p:spPr bwMode="auto">
                <a:xfrm flipV="1">
                  <a:off x="3419" y="1979"/>
                  <a:ext cx="44" cy="406"/>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240" name="Text Box 96"/>
              <p:cNvSpPr txBox="1">
                <a:spLocks noChangeArrowheads="1"/>
              </p:cNvSpPr>
              <p:nvPr/>
            </p:nvSpPr>
            <p:spPr bwMode="auto">
              <a:xfrm>
                <a:off x="4550" y="2786"/>
                <a:ext cx="28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Times New Roman" panose="02020603050405020304" pitchFamily="18" charset="0"/>
                  </a:rPr>
                  <a:t>V</a:t>
                </a:r>
                <a:r>
                  <a:rPr lang="en-US" altLang="zh-CN" sz="1600" baseline="-25000">
                    <a:solidFill>
                      <a:srgbClr val="FF0000"/>
                    </a:solidFill>
                    <a:latin typeface="Times New Roman" panose="02020603050405020304" pitchFamily="18" charset="0"/>
                  </a:rPr>
                  <a:t>GSQ</a:t>
                </a:r>
                <a:endParaRPr lang="en-US" altLang="zh-CN" sz="1600">
                  <a:latin typeface="Times New Roman" panose="02020603050405020304" pitchFamily="18" charset="0"/>
                </a:endParaRPr>
              </a:p>
            </p:txBody>
          </p:sp>
        </p:grpSp>
      </p:grpSp>
      <p:grpSp>
        <p:nvGrpSpPr>
          <p:cNvPr id="191" name="Group 97"/>
          <p:cNvGrpSpPr>
            <a:grpSpLocks/>
          </p:cNvGrpSpPr>
          <p:nvPr/>
        </p:nvGrpSpPr>
        <p:grpSpPr bwMode="auto">
          <a:xfrm>
            <a:off x="4479925" y="3432175"/>
            <a:ext cx="2479675" cy="2432050"/>
            <a:chOff x="2239" y="2570"/>
            <a:chExt cx="1562" cy="1532"/>
          </a:xfrm>
        </p:grpSpPr>
        <p:grpSp>
          <p:nvGrpSpPr>
            <p:cNvPr id="8220" name="Group 98"/>
            <p:cNvGrpSpPr>
              <a:grpSpLocks/>
            </p:cNvGrpSpPr>
            <p:nvPr/>
          </p:nvGrpSpPr>
          <p:grpSpPr bwMode="auto">
            <a:xfrm>
              <a:off x="2239" y="2570"/>
              <a:ext cx="320" cy="424"/>
              <a:chOff x="1268" y="1572"/>
              <a:chExt cx="320" cy="424"/>
            </a:xfrm>
          </p:grpSpPr>
          <p:sp>
            <p:nvSpPr>
              <p:cNvPr id="8228" name="Line 99"/>
              <p:cNvSpPr>
                <a:spLocks noChangeShapeType="1"/>
              </p:cNvSpPr>
              <p:nvPr/>
            </p:nvSpPr>
            <p:spPr bwMode="auto">
              <a:xfrm>
                <a:off x="1268" y="1783"/>
                <a:ext cx="2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9" name="Text Box 100"/>
              <p:cNvSpPr txBox="1">
                <a:spLocks noChangeArrowheads="1"/>
              </p:cNvSpPr>
              <p:nvPr/>
            </p:nvSpPr>
            <p:spPr bwMode="auto">
              <a:xfrm>
                <a:off x="1322" y="1785"/>
                <a:ext cx="2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Times New Roman" panose="02020603050405020304" pitchFamily="18" charset="0"/>
                  </a:rPr>
                  <a:t>R</a:t>
                </a:r>
                <a:r>
                  <a:rPr lang="en-US" altLang="zh-CN" sz="1600" baseline="-25000">
                    <a:solidFill>
                      <a:srgbClr val="FF0000"/>
                    </a:solidFill>
                    <a:latin typeface="Times New Roman" panose="02020603050405020304" pitchFamily="18" charset="0"/>
                  </a:rPr>
                  <a:t>d</a:t>
                </a:r>
                <a:endParaRPr lang="en-US" altLang="zh-CN" sz="1600">
                  <a:latin typeface="Times New Roman" panose="02020603050405020304" pitchFamily="18" charset="0"/>
                </a:endParaRPr>
              </a:p>
            </p:txBody>
          </p:sp>
          <p:sp>
            <p:nvSpPr>
              <p:cNvPr id="8230" name="Text Box 101"/>
              <p:cNvSpPr txBox="1">
                <a:spLocks noChangeArrowheads="1"/>
              </p:cNvSpPr>
              <p:nvPr/>
            </p:nvSpPr>
            <p:spPr bwMode="auto">
              <a:xfrm>
                <a:off x="1298" y="1572"/>
                <a:ext cx="29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Times New Roman" panose="02020603050405020304" pitchFamily="18" charset="0"/>
                  </a:rPr>
                  <a:t>V</a:t>
                </a:r>
                <a:r>
                  <a:rPr lang="en-US" altLang="zh-CN" sz="1600" baseline="-25000">
                    <a:solidFill>
                      <a:srgbClr val="FF0000"/>
                    </a:solidFill>
                    <a:latin typeface="Times New Roman" panose="02020603050405020304" pitchFamily="18" charset="0"/>
                  </a:rPr>
                  <a:t>DD</a:t>
                </a:r>
                <a:endParaRPr lang="en-US" altLang="zh-CN" sz="1600">
                  <a:latin typeface="Times New Roman" panose="02020603050405020304" pitchFamily="18" charset="0"/>
                </a:endParaRPr>
              </a:p>
            </p:txBody>
          </p:sp>
        </p:grpSp>
        <p:sp>
          <p:nvSpPr>
            <p:cNvPr id="8221" name="Line 102"/>
            <p:cNvSpPr>
              <a:spLocks noChangeShapeType="1"/>
            </p:cNvSpPr>
            <p:nvPr/>
          </p:nvSpPr>
          <p:spPr bwMode="auto">
            <a:xfrm flipH="1" flipV="1">
              <a:off x="2565" y="2783"/>
              <a:ext cx="1236" cy="1102"/>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2" name="Text Box 103"/>
            <p:cNvSpPr txBox="1">
              <a:spLocks noChangeArrowheads="1"/>
            </p:cNvSpPr>
            <p:nvPr/>
          </p:nvSpPr>
          <p:spPr bwMode="auto">
            <a:xfrm>
              <a:off x="3244" y="3184"/>
              <a:ext cx="23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Times New Roman" panose="02020603050405020304" pitchFamily="18" charset="0"/>
                </a:rPr>
                <a:t>Q</a:t>
              </a:r>
              <a:endParaRPr lang="en-US" altLang="zh-CN" sz="1600">
                <a:latin typeface="Times New Roman" panose="02020603050405020304" pitchFamily="18" charset="0"/>
              </a:endParaRPr>
            </a:p>
          </p:txBody>
        </p:sp>
        <p:sp>
          <p:nvSpPr>
            <p:cNvPr id="8223" name="Oval 104"/>
            <p:cNvSpPr>
              <a:spLocks noChangeArrowheads="1"/>
            </p:cNvSpPr>
            <p:nvPr/>
          </p:nvSpPr>
          <p:spPr bwMode="auto">
            <a:xfrm>
              <a:off x="3207" y="3354"/>
              <a:ext cx="45" cy="45"/>
            </a:xfrm>
            <a:prstGeom prst="ellipse">
              <a:avLst/>
            </a:prstGeom>
            <a:solidFill>
              <a:srgbClr val="0000CC"/>
            </a:solidFill>
            <a:ln w="12700">
              <a:solidFill>
                <a:srgbClr val="0000CC"/>
              </a:solidFill>
              <a:round/>
              <a:headEnd/>
              <a:tailEnd/>
            </a:ln>
          </p:spPr>
          <p:txBody>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1600">
                <a:latin typeface="Times New Roman" panose="02020603050405020304" pitchFamily="18" charset="0"/>
              </a:endParaRPr>
            </a:p>
          </p:txBody>
        </p:sp>
        <p:sp>
          <p:nvSpPr>
            <p:cNvPr id="8224" name="Text Box 105"/>
            <p:cNvSpPr txBox="1">
              <a:spLocks noChangeArrowheads="1"/>
            </p:cNvSpPr>
            <p:nvPr/>
          </p:nvSpPr>
          <p:spPr bwMode="auto">
            <a:xfrm>
              <a:off x="2323" y="3231"/>
              <a:ext cx="2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Times New Roman" panose="02020603050405020304" pitchFamily="18" charset="0"/>
                </a:rPr>
                <a:t>I</a:t>
              </a:r>
              <a:r>
                <a:rPr lang="en-US" altLang="zh-CN" sz="1600" baseline="-25000">
                  <a:solidFill>
                    <a:srgbClr val="FF0000"/>
                  </a:solidFill>
                  <a:latin typeface="Times New Roman" panose="02020603050405020304" pitchFamily="18" charset="0"/>
                </a:rPr>
                <a:t>DQ</a:t>
              </a:r>
              <a:endParaRPr lang="en-US" altLang="zh-CN" sz="1600">
                <a:latin typeface="Times New Roman" panose="02020603050405020304" pitchFamily="18" charset="0"/>
              </a:endParaRPr>
            </a:p>
          </p:txBody>
        </p:sp>
        <p:sp>
          <p:nvSpPr>
            <p:cNvPr id="8225" name="Line 106"/>
            <p:cNvSpPr>
              <a:spLocks noChangeShapeType="1"/>
            </p:cNvSpPr>
            <p:nvPr/>
          </p:nvSpPr>
          <p:spPr bwMode="auto">
            <a:xfrm>
              <a:off x="3225" y="3375"/>
              <a:ext cx="0" cy="52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26" name="Line 107"/>
            <p:cNvSpPr>
              <a:spLocks noChangeShapeType="1"/>
            </p:cNvSpPr>
            <p:nvPr/>
          </p:nvSpPr>
          <p:spPr bwMode="auto">
            <a:xfrm>
              <a:off x="2577" y="3377"/>
              <a:ext cx="553"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7" name="Text Box 108"/>
            <p:cNvSpPr txBox="1">
              <a:spLocks noChangeArrowheads="1"/>
            </p:cNvSpPr>
            <p:nvPr/>
          </p:nvSpPr>
          <p:spPr bwMode="auto">
            <a:xfrm>
              <a:off x="3136" y="3902"/>
              <a:ext cx="34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Times New Roman" panose="02020603050405020304" pitchFamily="18" charset="0"/>
                </a:rPr>
                <a:t>V</a:t>
              </a:r>
              <a:r>
                <a:rPr lang="en-US" altLang="zh-CN" sz="1600" baseline="-25000">
                  <a:solidFill>
                    <a:srgbClr val="FF0000"/>
                  </a:solidFill>
                  <a:latin typeface="Times New Roman" panose="02020603050405020304" pitchFamily="18" charset="0"/>
                </a:rPr>
                <a:t>DSQ</a:t>
              </a:r>
              <a:endParaRPr lang="en-US" altLang="zh-CN" sz="1600">
                <a:latin typeface="Times New Roman" panose="02020603050405020304" pitchFamily="18" charset="0"/>
              </a:endParaRPr>
            </a:p>
          </p:txBody>
        </p:sp>
      </p:grpSp>
      <p:grpSp>
        <p:nvGrpSpPr>
          <p:cNvPr id="203" name="Group 109"/>
          <p:cNvGrpSpPr>
            <a:grpSpLocks/>
          </p:cNvGrpSpPr>
          <p:nvPr/>
        </p:nvGrpSpPr>
        <p:grpSpPr bwMode="auto">
          <a:xfrm>
            <a:off x="4454525" y="3913188"/>
            <a:ext cx="2495550" cy="1949450"/>
            <a:chOff x="2230" y="2873"/>
            <a:chExt cx="1572" cy="1228"/>
          </a:xfrm>
        </p:grpSpPr>
        <p:grpSp>
          <p:nvGrpSpPr>
            <p:cNvPr id="8208" name="Group 110"/>
            <p:cNvGrpSpPr>
              <a:grpSpLocks/>
            </p:cNvGrpSpPr>
            <p:nvPr/>
          </p:nvGrpSpPr>
          <p:grpSpPr bwMode="auto">
            <a:xfrm>
              <a:off x="2347" y="3100"/>
              <a:ext cx="1455" cy="1001"/>
              <a:chOff x="2347" y="3100"/>
              <a:chExt cx="1455" cy="1001"/>
            </a:xfrm>
          </p:grpSpPr>
          <p:sp>
            <p:nvSpPr>
              <p:cNvPr id="8213" name="Oval 111"/>
              <p:cNvSpPr>
                <a:spLocks noChangeArrowheads="1"/>
              </p:cNvSpPr>
              <p:nvPr/>
            </p:nvSpPr>
            <p:spPr bwMode="auto">
              <a:xfrm>
                <a:off x="2996" y="3362"/>
                <a:ext cx="45" cy="45"/>
              </a:xfrm>
              <a:prstGeom prst="ellipse">
                <a:avLst/>
              </a:prstGeom>
              <a:solidFill>
                <a:srgbClr val="0000CC"/>
              </a:solidFill>
              <a:ln w="12700">
                <a:solidFill>
                  <a:srgbClr val="0000CC"/>
                </a:solidFill>
                <a:round/>
                <a:headEnd/>
                <a:tailEnd/>
              </a:ln>
            </p:spPr>
            <p:txBody>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1600">
                  <a:latin typeface="Times New Roman" panose="02020603050405020304" pitchFamily="18" charset="0"/>
                </a:endParaRPr>
              </a:p>
            </p:txBody>
          </p:sp>
          <p:sp>
            <p:nvSpPr>
              <p:cNvPr id="8214" name="Text Box 112"/>
              <p:cNvSpPr txBox="1">
                <a:spLocks noChangeArrowheads="1"/>
              </p:cNvSpPr>
              <p:nvPr/>
            </p:nvSpPr>
            <p:spPr bwMode="auto">
              <a:xfrm>
                <a:off x="3011" y="3186"/>
                <a:ext cx="23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Times New Roman" panose="02020603050405020304" pitchFamily="18" charset="0"/>
                  </a:rPr>
                  <a:t>Q</a:t>
                </a:r>
                <a:r>
                  <a:rPr lang="en-US" altLang="zh-CN" sz="1600" baseline="-25000">
                    <a:solidFill>
                      <a:srgbClr val="FF0000"/>
                    </a:solidFill>
                    <a:latin typeface="Times New Roman" panose="02020603050405020304" pitchFamily="18" charset="0"/>
                  </a:rPr>
                  <a:t>a</a:t>
                </a:r>
              </a:p>
            </p:txBody>
          </p:sp>
          <p:sp>
            <p:nvSpPr>
              <p:cNvPr id="8215" name="Text Box 113"/>
              <p:cNvSpPr txBox="1">
                <a:spLocks noChangeArrowheads="1"/>
              </p:cNvSpPr>
              <p:nvPr/>
            </p:nvSpPr>
            <p:spPr bwMode="auto">
              <a:xfrm>
                <a:off x="2347" y="3239"/>
                <a:ext cx="24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Times New Roman" panose="02020603050405020304" pitchFamily="18" charset="0"/>
                  </a:rPr>
                  <a:t>i</a:t>
                </a:r>
                <a:r>
                  <a:rPr lang="en-US" altLang="zh-CN" sz="1600" baseline="-25000">
                    <a:solidFill>
                      <a:srgbClr val="FF0000"/>
                    </a:solidFill>
                    <a:latin typeface="Times New Roman" panose="02020603050405020304" pitchFamily="18" charset="0"/>
                  </a:rPr>
                  <a:t>Da</a:t>
                </a:r>
                <a:endParaRPr lang="en-US" altLang="zh-CN" sz="1600">
                  <a:latin typeface="Times New Roman" panose="02020603050405020304" pitchFamily="18" charset="0"/>
                </a:endParaRPr>
              </a:p>
            </p:txBody>
          </p:sp>
          <p:sp>
            <p:nvSpPr>
              <p:cNvPr id="8216" name="Line 114"/>
              <p:cNvSpPr>
                <a:spLocks noChangeShapeType="1"/>
              </p:cNvSpPr>
              <p:nvPr/>
            </p:nvSpPr>
            <p:spPr bwMode="auto">
              <a:xfrm>
                <a:off x="3018" y="3390"/>
                <a:ext cx="0" cy="495"/>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7" name="Line 115"/>
              <p:cNvSpPr>
                <a:spLocks noChangeShapeType="1"/>
              </p:cNvSpPr>
              <p:nvPr/>
            </p:nvSpPr>
            <p:spPr bwMode="auto">
              <a:xfrm>
                <a:off x="2567" y="3385"/>
                <a:ext cx="446"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8" name="Text Box 116"/>
              <p:cNvSpPr txBox="1">
                <a:spLocks noChangeArrowheads="1"/>
              </p:cNvSpPr>
              <p:nvPr/>
            </p:nvSpPr>
            <p:spPr bwMode="auto">
              <a:xfrm>
                <a:off x="2935" y="3901"/>
                <a:ext cx="34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Book Antiqua" panose="02040602050305030304" pitchFamily="18" charset="0"/>
                  </a:rPr>
                  <a:t>v</a:t>
                </a:r>
                <a:r>
                  <a:rPr lang="en-US" altLang="zh-CN" sz="1600" baseline="-25000">
                    <a:solidFill>
                      <a:srgbClr val="FF0000"/>
                    </a:solidFill>
                    <a:latin typeface="Times New Roman" panose="02020603050405020304" pitchFamily="18" charset="0"/>
                  </a:rPr>
                  <a:t>DSa</a:t>
                </a:r>
              </a:p>
            </p:txBody>
          </p:sp>
          <p:sp>
            <p:nvSpPr>
              <p:cNvPr id="8219" name="Line 117"/>
              <p:cNvSpPr>
                <a:spLocks noChangeShapeType="1"/>
              </p:cNvSpPr>
              <p:nvPr/>
            </p:nvSpPr>
            <p:spPr bwMode="auto">
              <a:xfrm flipH="1" flipV="1">
                <a:off x="2568" y="3100"/>
                <a:ext cx="1234" cy="785"/>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209" name="Group 118"/>
            <p:cNvGrpSpPr>
              <a:grpSpLocks/>
            </p:cNvGrpSpPr>
            <p:nvPr/>
          </p:nvGrpSpPr>
          <p:grpSpPr bwMode="auto">
            <a:xfrm>
              <a:off x="2230" y="2873"/>
              <a:ext cx="320" cy="424"/>
              <a:chOff x="1268" y="1572"/>
              <a:chExt cx="320" cy="424"/>
            </a:xfrm>
          </p:grpSpPr>
          <p:sp>
            <p:nvSpPr>
              <p:cNvPr id="8210" name="Line 119"/>
              <p:cNvSpPr>
                <a:spLocks noChangeShapeType="1"/>
              </p:cNvSpPr>
              <p:nvPr/>
            </p:nvSpPr>
            <p:spPr bwMode="auto">
              <a:xfrm>
                <a:off x="1268" y="1783"/>
                <a:ext cx="2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1" name="Text Box 120"/>
              <p:cNvSpPr txBox="1">
                <a:spLocks noChangeArrowheads="1"/>
              </p:cNvSpPr>
              <p:nvPr/>
            </p:nvSpPr>
            <p:spPr bwMode="auto">
              <a:xfrm>
                <a:off x="1322" y="1785"/>
                <a:ext cx="2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Times New Roman" panose="02020603050405020304" pitchFamily="18" charset="0"/>
                  </a:rPr>
                  <a:t>R</a:t>
                </a:r>
                <a:r>
                  <a:rPr lang="en-US" altLang="zh-CN" sz="1600" baseline="-25000">
                    <a:solidFill>
                      <a:srgbClr val="FF0000"/>
                    </a:solidFill>
                    <a:latin typeface="Times New Roman" panose="02020603050405020304" pitchFamily="18" charset="0"/>
                  </a:rPr>
                  <a:t>d1</a:t>
                </a:r>
                <a:endParaRPr lang="en-US" altLang="zh-CN" sz="1600">
                  <a:latin typeface="Times New Roman" panose="02020603050405020304" pitchFamily="18" charset="0"/>
                </a:endParaRPr>
              </a:p>
            </p:txBody>
          </p:sp>
          <p:sp>
            <p:nvSpPr>
              <p:cNvPr id="8212" name="Text Box 121"/>
              <p:cNvSpPr txBox="1">
                <a:spLocks noChangeArrowheads="1"/>
              </p:cNvSpPr>
              <p:nvPr/>
            </p:nvSpPr>
            <p:spPr bwMode="auto">
              <a:xfrm>
                <a:off x="1298" y="1572"/>
                <a:ext cx="29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en-US" altLang="zh-CN" sz="1600" i="1">
                    <a:solidFill>
                      <a:srgbClr val="FF0000"/>
                    </a:solidFill>
                    <a:latin typeface="Times New Roman" panose="02020603050405020304" pitchFamily="18" charset="0"/>
                  </a:rPr>
                  <a:t>V</a:t>
                </a:r>
                <a:r>
                  <a:rPr lang="en-US" altLang="zh-CN" sz="1600" baseline="-25000">
                    <a:solidFill>
                      <a:srgbClr val="FF0000"/>
                    </a:solidFill>
                    <a:latin typeface="Times New Roman" panose="02020603050405020304" pitchFamily="18" charset="0"/>
                  </a:rPr>
                  <a:t>DD</a:t>
                </a:r>
                <a:endParaRPr lang="en-US" altLang="zh-CN" sz="1600">
                  <a:latin typeface="Times New Roman" panose="02020603050405020304" pitchFamily="18" charset="0"/>
                </a:endParaRPr>
              </a:p>
            </p:txBody>
          </p:sp>
        </p:grpSp>
      </p:grpSp>
      <p:sp>
        <p:nvSpPr>
          <p:cNvPr id="8205" name="Rectangle 122"/>
          <p:cNvSpPr>
            <a:spLocks noChangeArrowheads="1"/>
          </p:cNvSpPr>
          <p:nvPr/>
        </p:nvSpPr>
        <p:spPr bwMode="auto">
          <a:xfrm>
            <a:off x="863600" y="1233488"/>
            <a:ext cx="435927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kumimoji="1" lang="en-US" altLang="zh-CN" sz="2200">
                <a:latin typeface="Times New Roman" panose="02020603050405020304" pitchFamily="18" charset="0"/>
              </a:rPr>
              <a:t>        MOS</a:t>
            </a:r>
            <a:r>
              <a:rPr kumimoji="1" lang="zh-CN" altLang="en-US" sz="2200">
                <a:latin typeface="Times New Roman" panose="02020603050405020304" pitchFamily="18" charset="0"/>
              </a:rPr>
              <a:t>管分别处于放大和恒流状态时的图解 </a:t>
            </a:r>
          </a:p>
        </p:txBody>
      </p:sp>
      <p:sp>
        <p:nvSpPr>
          <p:cNvPr id="217" name="Rectangle 123"/>
          <p:cNvSpPr>
            <a:spLocks noChangeArrowheads="1"/>
          </p:cNvSpPr>
          <p:nvPr/>
        </p:nvSpPr>
        <p:spPr bwMode="auto">
          <a:xfrm>
            <a:off x="1881188" y="5827713"/>
            <a:ext cx="12954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000">
                <a:latin typeface="楷体_GB2312"/>
              </a:rPr>
              <a:t>放大时</a:t>
            </a:r>
          </a:p>
        </p:txBody>
      </p:sp>
      <p:sp>
        <p:nvSpPr>
          <p:cNvPr id="218" name="Rectangle 124"/>
          <p:cNvSpPr>
            <a:spLocks noChangeArrowheads="1"/>
          </p:cNvSpPr>
          <p:nvPr/>
        </p:nvSpPr>
        <p:spPr bwMode="auto">
          <a:xfrm>
            <a:off x="5611813" y="5875338"/>
            <a:ext cx="12954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000">
                <a:latin typeface="楷体_GB2312"/>
              </a:rPr>
              <a:t>恒流时</a:t>
            </a:r>
          </a:p>
        </p:txBody>
      </p:sp>
      <p:sp>
        <p:nvSpPr>
          <p:cNvPr id="113" name="Rectangle 3"/>
          <p:cNvSpPr>
            <a:spLocks noChangeArrowheads="1"/>
          </p:cNvSpPr>
          <p:nvPr/>
        </p:nvSpPr>
        <p:spPr bwMode="auto">
          <a:xfrm>
            <a:off x="503238" y="786854"/>
            <a:ext cx="51482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rgbClr val="CC0000"/>
                </a:solidFill>
                <a:latin typeface="Times New Roman" panose="02020603050405020304" pitchFamily="18" charset="0"/>
              </a:rPr>
              <a:t>1. </a:t>
            </a:r>
            <a:r>
              <a:rPr lang="zh-CN" altLang="en-US" sz="2600" dirty="0" smtClean="0">
                <a:solidFill>
                  <a:srgbClr val="CC0000"/>
                </a:solidFill>
                <a:latin typeface="Times New Roman" panose="02020603050405020304" pitchFamily="18" charset="0"/>
              </a:rPr>
              <a:t>镜像</a:t>
            </a:r>
            <a:r>
              <a:rPr lang="zh-CN" altLang="en-US" sz="2600" dirty="0">
                <a:solidFill>
                  <a:srgbClr val="CC0000"/>
                </a:solidFill>
                <a:latin typeface="Times New Roman" panose="02020603050405020304" pitchFamily="18" charset="0"/>
              </a:rPr>
              <a:t>电流源</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nodeType="withEffect">
                                  <p:stCondLst>
                                    <p:cond delay="0"/>
                                  </p:stCondLst>
                                  <p:childTnLst>
                                    <p:set>
                                      <p:cBhvr>
                                        <p:cTn id="9" dur="1" fill="hold">
                                          <p:stCondLst>
                                            <p:cond delay="0"/>
                                          </p:stCondLst>
                                        </p:cTn>
                                        <p:tgtEl>
                                          <p:spTgt spid="134"/>
                                        </p:tgtEl>
                                        <p:attrNameLst>
                                          <p:attrName>style.visibility</p:attrName>
                                        </p:attrNameLst>
                                      </p:cBhvr>
                                      <p:to>
                                        <p:strVal val="visible"/>
                                      </p:to>
                                    </p:set>
                                    <p:animEffect transition="in" filter="wipe(left)">
                                      <p:cBhvr>
                                        <p:cTn id="10" dur="500"/>
                                        <p:tgtEl>
                                          <p:spTgt spid="13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7"/>
                                        </p:tgtEl>
                                        <p:attrNameLst>
                                          <p:attrName>style.visibility</p:attrName>
                                        </p:attrNameLst>
                                      </p:cBhvr>
                                      <p:to>
                                        <p:strVal val="visible"/>
                                      </p:to>
                                    </p:set>
                                    <p:animEffect transition="in" filter="wipe(left)">
                                      <p:cBhvr>
                                        <p:cTn id="13" dur="500"/>
                                        <p:tgtEl>
                                          <p:spTgt spid="21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148"/>
                                        </p:tgtEl>
                                        <p:attrNameLst>
                                          <p:attrName>style.visibility</p:attrName>
                                        </p:attrNameLst>
                                      </p:cBhvr>
                                      <p:to>
                                        <p:strVal val="visible"/>
                                      </p:to>
                                    </p:set>
                                    <p:animEffect transition="in" filter="wipe(down)">
                                      <p:cBhvr>
                                        <p:cTn id="18" dur="500"/>
                                        <p:tgtEl>
                                          <p:spTgt spid="148"/>
                                        </p:tgtEl>
                                      </p:cBhvr>
                                    </p:animEffect>
                                  </p:childTnLst>
                                </p:cTn>
                              </p:par>
                              <p:par>
                                <p:cTn id="19" presetID="22" presetClass="exit" presetSubtype="4" fill="hold" nodeType="withEffect">
                                  <p:stCondLst>
                                    <p:cond delay="0"/>
                                  </p:stCondLst>
                                  <p:childTnLst>
                                    <p:animEffect transition="out" filter="wipe(down)">
                                      <p:cBhvr>
                                        <p:cTn id="20" dur="500"/>
                                        <p:tgtEl>
                                          <p:spTgt spid="134"/>
                                        </p:tgtEl>
                                      </p:cBhvr>
                                    </p:animEffect>
                                    <p:set>
                                      <p:cBhvr>
                                        <p:cTn id="21" dur="1" fill="hold">
                                          <p:stCondLst>
                                            <p:cond delay="499"/>
                                          </p:stCondLst>
                                        </p:cTn>
                                        <p:tgtEl>
                                          <p:spTgt spid="134"/>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xit" presetSubtype="1" fill="hold" nodeType="clickEffect">
                                  <p:stCondLst>
                                    <p:cond delay="0"/>
                                  </p:stCondLst>
                                  <p:childTnLst>
                                    <p:animEffect transition="out" filter="wipe(up)">
                                      <p:cBhvr>
                                        <p:cTn id="25" dur="500"/>
                                        <p:tgtEl>
                                          <p:spTgt spid="148"/>
                                        </p:tgtEl>
                                      </p:cBhvr>
                                    </p:animEffect>
                                    <p:set>
                                      <p:cBhvr>
                                        <p:cTn id="26" dur="1" fill="hold">
                                          <p:stCondLst>
                                            <p:cond delay="499"/>
                                          </p:stCondLst>
                                        </p:cTn>
                                        <p:tgtEl>
                                          <p:spTgt spid="148"/>
                                        </p:tgtEl>
                                        <p:attrNameLst>
                                          <p:attrName>style.visibility</p:attrName>
                                        </p:attrNameLst>
                                      </p:cBhvr>
                                      <p:to>
                                        <p:strVal val="hidden"/>
                                      </p:to>
                                    </p:set>
                                  </p:childTnLst>
                                </p:cTn>
                              </p:par>
                              <p:par>
                                <p:cTn id="27" presetID="22" presetClass="entr" presetSubtype="1" fill="hold" nodeType="withEffect">
                                  <p:stCondLst>
                                    <p:cond delay="0"/>
                                  </p:stCondLst>
                                  <p:childTnLst>
                                    <p:set>
                                      <p:cBhvr>
                                        <p:cTn id="28" dur="1" fill="hold">
                                          <p:stCondLst>
                                            <p:cond delay="0"/>
                                          </p:stCondLst>
                                        </p:cTn>
                                        <p:tgtEl>
                                          <p:spTgt spid="162"/>
                                        </p:tgtEl>
                                        <p:attrNameLst>
                                          <p:attrName>style.visibility</p:attrName>
                                        </p:attrNameLst>
                                      </p:cBhvr>
                                      <p:to>
                                        <p:strVal val="visible"/>
                                      </p:to>
                                    </p:set>
                                    <p:animEffect transition="in" filter="wipe(up)">
                                      <p:cBhvr>
                                        <p:cTn id="29" dur="500"/>
                                        <p:tgtEl>
                                          <p:spTgt spid="16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76"/>
                                        </p:tgtEl>
                                        <p:attrNameLst>
                                          <p:attrName>style.visibility</p:attrName>
                                        </p:attrNameLst>
                                      </p:cBhvr>
                                      <p:to>
                                        <p:strVal val="visible"/>
                                      </p:to>
                                    </p:set>
                                    <p:animEffect transition="in" filter="wipe(left)">
                                      <p:cBhvr>
                                        <p:cTn id="34" dur="500"/>
                                        <p:tgtEl>
                                          <p:spTgt spid="176"/>
                                        </p:tgtEl>
                                      </p:cBhvr>
                                    </p:animEffect>
                                  </p:childTnLst>
                                </p:cTn>
                              </p:par>
                              <p:par>
                                <p:cTn id="35" presetID="22" presetClass="entr" presetSubtype="8" fill="hold" nodeType="withEffect">
                                  <p:stCondLst>
                                    <p:cond delay="0"/>
                                  </p:stCondLst>
                                  <p:childTnLst>
                                    <p:set>
                                      <p:cBhvr>
                                        <p:cTn id="36" dur="1" fill="hold">
                                          <p:stCondLst>
                                            <p:cond delay="0"/>
                                          </p:stCondLst>
                                        </p:cTn>
                                        <p:tgtEl>
                                          <p:spTgt spid="191"/>
                                        </p:tgtEl>
                                        <p:attrNameLst>
                                          <p:attrName>style.visibility</p:attrName>
                                        </p:attrNameLst>
                                      </p:cBhvr>
                                      <p:to>
                                        <p:strVal val="visible"/>
                                      </p:to>
                                    </p:set>
                                    <p:animEffect transition="in" filter="wipe(left)">
                                      <p:cBhvr>
                                        <p:cTn id="37" dur="500"/>
                                        <p:tgtEl>
                                          <p:spTgt spid="19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18"/>
                                        </p:tgtEl>
                                        <p:attrNameLst>
                                          <p:attrName>style.visibility</p:attrName>
                                        </p:attrNameLst>
                                      </p:cBhvr>
                                      <p:to>
                                        <p:strVal val="visible"/>
                                      </p:to>
                                    </p:set>
                                    <p:animEffect transition="in" filter="wipe(left)">
                                      <p:cBhvr>
                                        <p:cTn id="40" dur="500"/>
                                        <p:tgtEl>
                                          <p:spTgt spid="21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xit" presetSubtype="4" fill="hold" nodeType="clickEffect">
                                  <p:stCondLst>
                                    <p:cond delay="0"/>
                                  </p:stCondLst>
                                  <p:childTnLst>
                                    <p:animEffect transition="out" filter="wipe(down)">
                                      <p:cBhvr>
                                        <p:cTn id="44" dur="500"/>
                                        <p:tgtEl>
                                          <p:spTgt spid="191"/>
                                        </p:tgtEl>
                                      </p:cBhvr>
                                    </p:animEffect>
                                    <p:set>
                                      <p:cBhvr>
                                        <p:cTn id="45" dur="1" fill="hold">
                                          <p:stCondLst>
                                            <p:cond delay="499"/>
                                          </p:stCondLst>
                                        </p:cTn>
                                        <p:tgtEl>
                                          <p:spTgt spid="191"/>
                                        </p:tgtEl>
                                        <p:attrNameLst>
                                          <p:attrName>style.visibility</p:attrName>
                                        </p:attrNameLst>
                                      </p:cBhvr>
                                      <p:to>
                                        <p:strVal val="hidden"/>
                                      </p:to>
                                    </p:set>
                                  </p:childTnLst>
                                </p:cTn>
                              </p:par>
                              <p:par>
                                <p:cTn id="46" presetID="22" presetClass="entr" presetSubtype="4" fill="hold" nodeType="withEffect">
                                  <p:stCondLst>
                                    <p:cond delay="0"/>
                                  </p:stCondLst>
                                  <p:childTnLst>
                                    <p:set>
                                      <p:cBhvr>
                                        <p:cTn id="47" dur="1" fill="hold">
                                          <p:stCondLst>
                                            <p:cond delay="0"/>
                                          </p:stCondLst>
                                        </p:cTn>
                                        <p:tgtEl>
                                          <p:spTgt spid="203"/>
                                        </p:tgtEl>
                                        <p:attrNameLst>
                                          <p:attrName>style.visibility</p:attrName>
                                        </p:attrNameLst>
                                      </p:cBhvr>
                                      <p:to>
                                        <p:strVal val="visible"/>
                                      </p:to>
                                    </p:set>
                                    <p:animEffect transition="in" filter="wipe(down)">
                                      <p:cBhvr>
                                        <p:cTn id="48" dur="500"/>
                                        <p:tgtEl>
                                          <p:spTgt spid="20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xit" presetSubtype="4" fill="hold" nodeType="clickEffect">
                                  <p:stCondLst>
                                    <p:cond delay="0"/>
                                  </p:stCondLst>
                                  <p:childTnLst>
                                    <p:animEffect transition="out" filter="wipe(down)">
                                      <p:cBhvr>
                                        <p:cTn id="52" dur="500"/>
                                        <p:tgtEl>
                                          <p:spTgt spid="203"/>
                                        </p:tgtEl>
                                      </p:cBhvr>
                                    </p:animEffect>
                                    <p:set>
                                      <p:cBhvr>
                                        <p:cTn id="53" dur="1" fill="hold">
                                          <p:stCondLst>
                                            <p:cond delay="499"/>
                                          </p:stCondLst>
                                        </p:cTn>
                                        <p:tgtEl>
                                          <p:spTgt spid="203"/>
                                        </p:tgtEl>
                                        <p:attrNameLst>
                                          <p:attrName>style.visibility</p:attrName>
                                        </p:attrNameLst>
                                      </p:cBhvr>
                                      <p:to>
                                        <p:strVal val="hidden"/>
                                      </p:to>
                                    </p:set>
                                  </p:childTnLst>
                                </p:cTn>
                              </p:par>
                              <p:par>
                                <p:cTn id="54" presetID="22" presetClass="entr" presetSubtype="4" fill="hold" nodeType="withEffect">
                                  <p:stCondLst>
                                    <p:cond delay="0"/>
                                  </p:stCondLst>
                                  <p:childTnLst>
                                    <p:set>
                                      <p:cBhvr>
                                        <p:cTn id="55" dur="1" fill="hold">
                                          <p:stCondLst>
                                            <p:cond delay="0"/>
                                          </p:stCondLst>
                                        </p:cTn>
                                        <p:tgtEl>
                                          <p:spTgt spid="112"/>
                                        </p:tgtEl>
                                        <p:attrNameLst>
                                          <p:attrName>style.visibility</p:attrName>
                                        </p:attrNameLst>
                                      </p:cBhvr>
                                      <p:to>
                                        <p:strVal val="visible"/>
                                      </p:to>
                                    </p:set>
                                    <p:animEffect transition="in" filter="wipe(down)">
                                      <p:cBhvr>
                                        <p:cTn id="56"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p:bldP spid="21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776" y="764704"/>
            <a:ext cx="8874728" cy="5039809"/>
          </a:xfrm>
          <a:prstGeom prst="rect">
            <a:avLst/>
          </a:prstGeom>
        </p:spPr>
      </p:pic>
      <p:sp>
        <p:nvSpPr>
          <p:cNvPr id="69635" name="Rectangle 3"/>
          <p:cNvSpPr>
            <a:spLocks noChangeArrowheads="1"/>
          </p:cNvSpPr>
          <p:nvPr/>
        </p:nvSpPr>
        <p:spPr bwMode="auto">
          <a:xfrm>
            <a:off x="0" y="2009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69637" name="Rectangle 5"/>
          <p:cNvSpPr>
            <a:spLocks noChangeArrowheads="1"/>
          </p:cNvSpPr>
          <p:nvPr/>
        </p:nvSpPr>
        <p:spPr bwMode="auto">
          <a:xfrm>
            <a:off x="3287713" y="5810250"/>
            <a:ext cx="224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zh-CN" altLang="en-US" sz="1800" b="0">
                <a:latin typeface="Times New Roman" panose="02020603050405020304" pitchFamily="18" charset="0"/>
                <a:ea typeface="黑体" panose="02010609060101010101" pitchFamily="49" charset="-122"/>
              </a:rPr>
              <a:t>纵轴归一化传输特性</a:t>
            </a:r>
          </a:p>
        </p:txBody>
      </p:sp>
      <p:sp>
        <p:nvSpPr>
          <p:cNvPr id="6" name="Rectangle 2"/>
          <p:cNvSpPr>
            <a:spLocks noChangeArrowheads="1"/>
          </p:cNvSpPr>
          <p:nvPr/>
        </p:nvSpPr>
        <p:spPr bwMode="auto">
          <a:xfrm>
            <a:off x="539552" y="77788"/>
            <a:ext cx="838854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7.2.3  MOSFET</a:t>
            </a:r>
            <a:r>
              <a:rPr lang="zh-CN" altLang="en-US" sz="3200">
                <a:solidFill>
                  <a:srgbClr val="0000CC"/>
                </a:solidFill>
                <a:latin typeface="Times New Roman" panose="02020603050405020304" pitchFamily="18" charset="0"/>
              </a:rPr>
              <a:t>差分式放大电路的传输特性</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611188" y="0"/>
            <a:ext cx="8137525"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99"/>
                </a:solidFill>
              </a:rPr>
              <a:t>7  </a:t>
            </a:r>
            <a:r>
              <a:rPr lang="zh-CN" altLang="en-US" sz="3600">
                <a:solidFill>
                  <a:srgbClr val="000099"/>
                </a:solidFill>
              </a:rPr>
              <a:t>模拟集成电路</a:t>
            </a:r>
          </a:p>
        </p:txBody>
      </p:sp>
      <p:sp>
        <p:nvSpPr>
          <p:cNvPr id="3" name="Rectangle 4"/>
          <p:cNvSpPr>
            <a:spLocks noChangeArrowheads="1"/>
          </p:cNvSpPr>
          <p:nvPr/>
        </p:nvSpPr>
        <p:spPr bwMode="auto">
          <a:xfrm>
            <a:off x="792163" y="1449388"/>
            <a:ext cx="813593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50000"/>
              </a:lnSpc>
              <a:spcBef>
                <a:spcPct val="0"/>
              </a:spcBef>
              <a:buClrTx/>
              <a:buFontTx/>
              <a:buNone/>
            </a:pPr>
            <a:r>
              <a:rPr lang="en-US" altLang="zh-CN" sz="3200" dirty="0">
                <a:latin typeface="Times New Roman" panose="02020603050405020304" pitchFamily="18" charset="0"/>
              </a:rPr>
              <a:t>7.1 </a:t>
            </a:r>
            <a:r>
              <a:rPr lang="zh-CN" altLang="en-US" sz="3200" dirty="0" smtClean="0">
                <a:latin typeface="Times New Roman" panose="02020603050405020304" pitchFamily="18" charset="0"/>
              </a:rPr>
              <a:t>模拟集成电路</a:t>
            </a:r>
            <a:r>
              <a:rPr lang="zh-CN" altLang="en-US" sz="3200" dirty="0">
                <a:latin typeface="Times New Roman" panose="02020603050405020304" pitchFamily="18" charset="0"/>
              </a:rPr>
              <a:t>中的直流偏置技术</a:t>
            </a:r>
          </a:p>
          <a:p>
            <a:pPr eaLnBrk="1" hangingPunct="1">
              <a:lnSpc>
                <a:spcPct val="150000"/>
              </a:lnSpc>
              <a:spcBef>
                <a:spcPct val="0"/>
              </a:spcBef>
              <a:buClrTx/>
              <a:buNone/>
            </a:pPr>
            <a:r>
              <a:rPr lang="en-US" altLang="zh-CN" sz="3200" dirty="0">
                <a:latin typeface="Times New Roman" panose="02020603050405020304" pitchFamily="18" charset="0"/>
              </a:rPr>
              <a:t>7.2 </a:t>
            </a:r>
            <a:r>
              <a:rPr lang="zh-CN" altLang="en-US" sz="3200" dirty="0">
                <a:latin typeface="Times New Roman" panose="02020603050405020304" pitchFamily="18" charset="0"/>
              </a:rPr>
              <a:t>差分式放大电路 </a:t>
            </a:r>
          </a:p>
          <a:p>
            <a:pPr eaLnBrk="1" hangingPunct="1">
              <a:lnSpc>
                <a:spcPct val="150000"/>
              </a:lnSpc>
              <a:spcBef>
                <a:spcPct val="0"/>
              </a:spcBef>
              <a:buClrTx/>
              <a:buFontTx/>
              <a:buNone/>
            </a:pPr>
            <a:r>
              <a:rPr lang="en-US" altLang="zh-CN" sz="3200" dirty="0">
                <a:solidFill>
                  <a:schemeClr val="accent2"/>
                </a:solidFill>
                <a:latin typeface="Times New Roman" panose="02020603050405020304" pitchFamily="18" charset="0"/>
              </a:rPr>
              <a:t>*7.3 </a:t>
            </a:r>
            <a:r>
              <a:rPr lang="zh-CN" altLang="en-US" sz="3200" dirty="0">
                <a:solidFill>
                  <a:schemeClr val="accent2"/>
                </a:solidFill>
                <a:latin typeface="Times New Roman" panose="02020603050405020304" pitchFamily="18" charset="0"/>
              </a:rPr>
              <a:t>带有源负载的差分式放大电路</a:t>
            </a:r>
            <a:endParaRPr lang="en-US" altLang="zh-CN" sz="3200" dirty="0">
              <a:solidFill>
                <a:schemeClr val="accent2"/>
              </a:solidFill>
              <a:latin typeface="Times New Roman" panose="02020603050405020304" pitchFamily="18" charset="0"/>
            </a:endParaRPr>
          </a:p>
          <a:p>
            <a:pPr eaLnBrk="1" hangingPunct="1">
              <a:lnSpc>
                <a:spcPct val="150000"/>
              </a:lnSpc>
              <a:spcBef>
                <a:spcPct val="0"/>
              </a:spcBef>
              <a:buClrTx/>
              <a:buFontTx/>
              <a:buNone/>
            </a:pPr>
            <a:r>
              <a:rPr lang="en-US" altLang="zh-CN" sz="3200" dirty="0" smtClean="0">
                <a:latin typeface="Times New Roman" panose="02020603050405020304" pitchFamily="18" charset="0"/>
              </a:rPr>
              <a:t>7.4 </a:t>
            </a:r>
            <a:r>
              <a:rPr lang="zh-CN" altLang="en-US" sz="3200" dirty="0" smtClean="0">
                <a:latin typeface="Times New Roman" panose="02020603050405020304" pitchFamily="18" charset="0"/>
              </a:rPr>
              <a:t>集成</a:t>
            </a:r>
            <a:r>
              <a:rPr lang="zh-CN" altLang="en-US" sz="3200" dirty="0">
                <a:latin typeface="Times New Roman" panose="02020603050405020304" pitchFamily="18" charset="0"/>
              </a:rPr>
              <a:t>运算放大器电路简介</a:t>
            </a:r>
          </a:p>
          <a:p>
            <a:pPr eaLnBrk="1" hangingPunct="1">
              <a:lnSpc>
                <a:spcPct val="150000"/>
              </a:lnSpc>
              <a:spcBef>
                <a:spcPct val="0"/>
              </a:spcBef>
              <a:buClrTx/>
              <a:buFontTx/>
              <a:buNone/>
            </a:pPr>
            <a:r>
              <a:rPr lang="en-US" altLang="zh-CN" sz="3200" dirty="0" smtClean="0">
                <a:latin typeface="Times New Roman" panose="02020603050405020304" pitchFamily="18" charset="0"/>
              </a:rPr>
              <a:t>7.5 </a:t>
            </a:r>
            <a:r>
              <a:rPr lang="zh-CN" altLang="en-US" sz="3200" dirty="0" smtClean="0">
                <a:latin typeface="Times New Roman" panose="02020603050405020304" pitchFamily="18" charset="0"/>
              </a:rPr>
              <a:t>运放主要</a:t>
            </a:r>
            <a:r>
              <a:rPr lang="zh-CN" altLang="en-US" sz="3200" dirty="0">
                <a:latin typeface="Times New Roman" panose="02020603050405020304" pitchFamily="18" charset="0"/>
              </a:rPr>
              <a:t>参数和相关应用问题</a:t>
            </a:r>
            <a:endParaRPr lang="en-US" altLang="zh-CN" sz="3200" dirty="0">
              <a:latin typeface="Times New Roman" panose="02020603050405020304" pitchFamily="18" charset="0"/>
            </a:endParaRPr>
          </a:p>
        </p:txBody>
      </p:sp>
    </p:spTree>
    <p:extLst>
      <p:ext uri="{BB962C8B-B14F-4D97-AF65-F5344CB8AC3E}">
        <p14:creationId xmlns:p14="http://schemas.microsoft.com/office/powerpoint/2010/main" val="2301599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428979" y="138698"/>
            <a:ext cx="830227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dirty="0" smtClean="0">
                <a:solidFill>
                  <a:srgbClr val="0000CC"/>
                </a:solidFill>
                <a:latin typeface="Times New Roman" panose="02020603050405020304" pitchFamily="18" charset="0"/>
              </a:rPr>
              <a:t>*</a:t>
            </a:r>
            <a:r>
              <a:rPr lang="en-US" altLang="zh-CN" dirty="0" smtClean="0">
                <a:solidFill>
                  <a:srgbClr val="0000CC"/>
                </a:solidFill>
                <a:latin typeface="Times New Roman" panose="02020603050405020304" pitchFamily="18" charset="0"/>
              </a:rPr>
              <a:t>7.3.1 </a:t>
            </a:r>
            <a:r>
              <a:rPr lang="zh-CN" altLang="en-US" dirty="0" smtClean="0">
                <a:solidFill>
                  <a:srgbClr val="0000CC"/>
                </a:solidFill>
                <a:latin typeface="Times New Roman" panose="02020603050405020304" pitchFamily="18" charset="0"/>
              </a:rPr>
              <a:t>带</a:t>
            </a:r>
            <a:r>
              <a:rPr lang="zh-CN" altLang="en-US" dirty="0">
                <a:solidFill>
                  <a:srgbClr val="0000CC"/>
                </a:solidFill>
                <a:latin typeface="Times New Roman" panose="02020603050405020304" pitchFamily="18" charset="0"/>
              </a:rPr>
              <a:t>有源负载</a:t>
            </a:r>
            <a:r>
              <a:rPr lang="zh-CN" altLang="en-US" dirty="0" smtClean="0">
                <a:solidFill>
                  <a:srgbClr val="0000CC"/>
                </a:solidFill>
                <a:latin typeface="Times New Roman" panose="02020603050405020304" pitchFamily="18" charset="0"/>
              </a:rPr>
              <a:t>的</a:t>
            </a:r>
            <a:r>
              <a:rPr lang="en-US" altLang="zh-CN" dirty="0" smtClean="0">
                <a:solidFill>
                  <a:srgbClr val="0000CC"/>
                </a:solidFill>
                <a:latin typeface="Times New Roman" panose="02020603050405020304" pitchFamily="18" charset="0"/>
              </a:rPr>
              <a:t>MOSFET</a:t>
            </a:r>
            <a:r>
              <a:rPr lang="zh-CN" altLang="en-US" dirty="0">
                <a:solidFill>
                  <a:srgbClr val="0000CC"/>
                </a:solidFill>
                <a:latin typeface="Times New Roman" panose="02020603050405020304" pitchFamily="18" charset="0"/>
              </a:rPr>
              <a:t>差分式放大电路</a:t>
            </a:r>
          </a:p>
        </p:txBody>
      </p:sp>
      <p:sp>
        <p:nvSpPr>
          <p:cNvPr id="5" name="Rectangle 27">
            <a:hlinkClick r:id="rId3" action="ppaction://hlinksldjump"/>
          </p:cNvPr>
          <p:cNvSpPr>
            <a:spLocks noChangeArrowheads="1"/>
          </p:cNvSpPr>
          <p:nvPr/>
        </p:nvSpPr>
        <p:spPr bwMode="auto">
          <a:xfrm>
            <a:off x="540408" y="836712"/>
            <a:ext cx="241141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400" dirty="0">
                <a:solidFill>
                  <a:srgbClr val="800000"/>
                </a:solidFill>
                <a:latin typeface="Times New Roman" panose="02020603050405020304" pitchFamily="18" charset="0"/>
              </a:rPr>
              <a:t>1.  </a:t>
            </a:r>
            <a:r>
              <a:rPr lang="zh-CN" altLang="en-US" sz="2400" dirty="0">
                <a:solidFill>
                  <a:srgbClr val="800000"/>
                </a:solidFill>
                <a:latin typeface="Times New Roman" panose="02020603050405020304" pitchFamily="18" charset="0"/>
              </a:rPr>
              <a:t>基本电路</a:t>
            </a:r>
          </a:p>
        </p:txBody>
      </p:sp>
      <p:graphicFrame>
        <p:nvGraphicFramePr>
          <p:cNvPr id="4" name="对象 3"/>
          <p:cNvGraphicFramePr>
            <a:graphicFrameLocks noChangeAspect="1"/>
          </p:cNvGraphicFramePr>
          <p:nvPr>
            <p:extLst>
              <p:ext uri="{D42A27DB-BD31-4B8C-83A1-F6EECF244321}">
                <p14:modId xmlns:p14="http://schemas.microsoft.com/office/powerpoint/2010/main" val="660644483"/>
              </p:ext>
            </p:extLst>
          </p:nvPr>
        </p:nvGraphicFramePr>
        <p:xfrm>
          <a:off x="2627784" y="1124744"/>
          <a:ext cx="4763275" cy="4441802"/>
        </p:xfrm>
        <a:graphic>
          <a:graphicData uri="http://schemas.openxmlformats.org/presentationml/2006/ole">
            <mc:AlternateContent xmlns:mc="http://schemas.openxmlformats.org/markup-compatibility/2006">
              <mc:Choice xmlns:v="urn:schemas-microsoft-com:vml" Requires="v">
                <p:oleObj spid="_x0000_s384303" name="Picture" r:id="rId4" imgW="2346441" imgH="2188080" progId="Word.Picture.8">
                  <p:embed/>
                </p:oleObj>
              </mc:Choice>
              <mc:Fallback>
                <p:oleObj name="Picture" r:id="rId4" imgW="2346441" imgH="2188080" progId="Word.Picture.8">
                  <p:embed/>
                  <p:pic>
                    <p:nvPicPr>
                      <p:cNvPr id="0" name="Picture 1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1124744"/>
                        <a:ext cx="4763275" cy="44418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7">
            <a:hlinkClick r:id="rId3" action="ppaction://hlinksldjump"/>
          </p:cNvPr>
          <p:cNvSpPr>
            <a:spLocks noChangeArrowheads="1"/>
          </p:cNvSpPr>
          <p:nvPr/>
        </p:nvSpPr>
        <p:spPr bwMode="auto">
          <a:xfrm>
            <a:off x="541083" y="1499396"/>
            <a:ext cx="241141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400" dirty="0" smtClean="0">
                <a:solidFill>
                  <a:srgbClr val="800000"/>
                </a:solidFill>
                <a:latin typeface="Times New Roman" panose="02020603050405020304" pitchFamily="18" charset="0"/>
              </a:rPr>
              <a:t>2.  </a:t>
            </a:r>
            <a:r>
              <a:rPr lang="zh-CN" altLang="en-US" sz="2400" dirty="0" smtClean="0">
                <a:solidFill>
                  <a:srgbClr val="800000"/>
                </a:solidFill>
                <a:latin typeface="Times New Roman" panose="02020603050405020304" pitchFamily="18" charset="0"/>
              </a:rPr>
              <a:t>静态分析</a:t>
            </a:r>
            <a:endParaRPr lang="zh-CN" altLang="en-US" sz="2400" dirty="0">
              <a:solidFill>
                <a:srgbClr val="800000"/>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28979" y="138698"/>
            <a:ext cx="830227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dirty="0" smtClean="0">
                <a:solidFill>
                  <a:srgbClr val="0000CC"/>
                </a:solidFill>
                <a:latin typeface="Times New Roman" panose="02020603050405020304" pitchFamily="18" charset="0"/>
              </a:rPr>
              <a:t>*</a:t>
            </a:r>
            <a:r>
              <a:rPr lang="en-US" altLang="zh-CN" dirty="0" smtClean="0">
                <a:solidFill>
                  <a:srgbClr val="0000CC"/>
                </a:solidFill>
                <a:latin typeface="Times New Roman" panose="02020603050405020304" pitchFamily="18" charset="0"/>
              </a:rPr>
              <a:t>7.3.1 </a:t>
            </a:r>
            <a:r>
              <a:rPr lang="zh-CN" altLang="en-US" dirty="0" smtClean="0">
                <a:solidFill>
                  <a:srgbClr val="0000CC"/>
                </a:solidFill>
                <a:latin typeface="Times New Roman" panose="02020603050405020304" pitchFamily="18" charset="0"/>
              </a:rPr>
              <a:t>带</a:t>
            </a:r>
            <a:r>
              <a:rPr lang="zh-CN" altLang="en-US" dirty="0">
                <a:solidFill>
                  <a:srgbClr val="0000CC"/>
                </a:solidFill>
                <a:latin typeface="Times New Roman" panose="02020603050405020304" pitchFamily="18" charset="0"/>
              </a:rPr>
              <a:t>有源负载</a:t>
            </a:r>
            <a:r>
              <a:rPr lang="zh-CN" altLang="en-US" dirty="0" smtClean="0">
                <a:solidFill>
                  <a:srgbClr val="0000CC"/>
                </a:solidFill>
                <a:latin typeface="Times New Roman" panose="02020603050405020304" pitchFamily="18" charset="0"/>
              </a:rPr>
              <a:t>的</a:t>
            </a:r>
            <a:r>
              <a:rPr lang="en-US" altLang="zh-CN" dirty="0" smtClean="0">
                <a:solidFill>
                  <a:srgbClr val="0000CC"/>
                </a:solidFill>
                <a:latin typeface="Times New Roman" panose="02020603050405020304" pitchFamily="18" charset="0"/>
              </a:rPr>
              <a:t>MOSFET</a:t>
            </a:r>
            <a:r>
              <a:rPr lang="zh-CN" altLang="en-US" dirty="0">
                <a:solidFill>
                  <a:srgbClr val="0000CC"/>
                </a:solidFill>
                <a:latin typeface="Times New Roman" panose="02020603050405020304" pitchFamily="18" charset="0"/>
              </a:rPr>
              <a:t>差分式放大电路</a:t>
            </a:r>
          </a:p>
        </p:txBody>
      </p:sp>
      <p:graphicFrame>
        <p:nvGraphicFramePr>
          <p:cNvPr id="3" name="对象 2"/>
          <p:cNvGraphicFramePr>
            <a:graphicFrameLocks noChangeAspect="1"/>
          </p:cNvGraphicFramePr>
          <p:nvPr>
            <p:extLst>
              <p:ext uri="{D42A27DB-BD31-4B8C-83A1-F6EECF244321}">
                <p14:modId xmlns:p14="http://schemas.microsoft.com/office/powerpoint/2010/main" val="2962250153"/>
              </p:ext>
            </p:extLst>
          </p:nvPr>
        </p:nvGraphicFramePr>
        <p:xfrm>
          <a:off x="5364088" y="728700"/>
          <a:ext cx="3636984" cy="3391524"/>
        </p:xfrm>
        <a:graphic>
          <a:graphicData uri="http://schemas.openxmlformats.org/presentationml/2006/ole">
            <mc:AlternateContent xmlns:mc="http://schemas.openxmlformats.org/markup-compatibility/2006">
              <mc:Choice xmlns:v="urn:schemas-microsoft-com:vml" Requires="v">
                <p:oleObj spid="_x0000_s432714" name="Picture" r:id="rId3" imgW="2346441" imgH="2188080" progId="Word.Picture.8">
                  <p:embed/>
                </p:oleObj>
              </mc:Choice>
              <mc:Fallback>
                <p:oleObj name="Picture" r:id="rId3" imgW="2346441" imgH="2188080" progId="Word.Picture.8">
                  <p:embed/>
                  <p:pic>
                    <p:nvPicPr>
                      <p:cNvPr id="0" name="Picture 2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728700"/>
                        <a:ext cx="3636984" cy="33915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5">
            <a:hlinkClick r:id="rId5" action="ppaction://hlinksldjump"/>
          </p:cNvPr>
          <p:cNvSpPr>
            <a:spLocks noChangeArrowheads="1"/>
          </p:cNvSpPr>
          <p:nvPr/>
        </p:nvSpPr>
        <p:spPr bwMode="auto">
          <a:xfrm>
            <a:off x="479425" y="734790"/>
            <a:ext cx="50292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400" dirty="0">
                <a:solidFill>
                  <a:srgbClr val="800000"/>
                </a:solidFill>
                <a:latin typeface="Times New Roman" panose="02020603050405020304" pitchFamily="18" charset="0"/>
              </a:rPr>
              <a:t>3.  </a:t>
            </a:r>
            <a:r>
              <a:rPr lang="zh-CN" altLang="en-US" sz="2400" dirty="0">
                <a:solidFill>
                  <a:srgbClr val="800000"/>
                </a:solidFill>
                <a:latin typeface="Times New Roman" panose="02020603050405020304" pitchFamily="18" charset="0"/>
              </a:rPr>
              <a:t>动态指标</a:t>
            </a:r>
          </a:p>
        </p:txBody>
      </p:sp>
      <p:sp>
        <p:nvSpPr>
          <p:cNvPr id="11" name="Text Box 38"/>
          <p:cNvSpPr txBox="1">
            <a:spLocks noChangeArrowheads="1"/>
          </p:cNvSpPr>
          <p:nvPr/>
        </p:nvSpPr>
        <p:spPr bwMode="auto">
          <a:xfrm>
            <a:off x="1187624" y="1376772"/>
            <a:ext cx="3348037"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10000"/>
              </a:spcBef>
              <a:buClrTx/>
              <a:buFontTx/>
              <a:buNone/>
            </a:pPr>
            <a:r>
              <a:rPr kumimoji="1" lang="zh-CN" altLang="en-US"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输入差模电压时的交流通路 </a:t>
            </a:r>
          </a:p>
        </p:txBody>
      </p:sp>
      <p:graphicFrame>
        <p:nvGraphicFramePr>
          <p:cNvPr id="12" name="对象 11"/>
          <p:cNvGraphicFramePr>
            <a:graphicFrameLocks noChangeAspect="1"/>
          </p:cNvGraphicFramePr>
          <p:nvPr>
            <p:extLst>
              <p:ext uri="{D42A27DB-BD31-4B8C-83A1-F6EECF244321}">
                <p14:modId xmlns:p14="http://schemas.microsoft.com/office/powerpoint/2010/main" val="4092674217"/>
              </p:ext>
            </p:extLst>
          </p:nvPr>
        </p:nvGraphicFramePr>
        <p:xfrm>
          <a:off x="314911" y="1988840"/>
          <a:ext cx="4986893" cy="3621415"/>
        </p:xfrm>
        <a:graphic>
          <a:graphicData uri="http://schemas.openxmlformats.org/presentationml/2006/ole">
            <mc:AlternateContent xmlns:mc="http://schemas.openxmlformats.org/markup-compatibility/2006">
              <mc:Choice xmlns:v="urn:schemas-microsoft-com:vml" Requires="v">
                <p:oleObj spid="_x0000_s432715" name="Picture" r:id="rId6" imgW="2770496" imgH="2011897" progId="Word.Picture.8">
                  <p:embed/>
                </p:oleObj>
              </mc:Choice>
              <mc:Fallback>
                <p:oleObj name="Picture" r:id="rId6" imgW="2770496" imgH="2011897"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911" y="1988840"/>
                        <a:ext cx="4986893" cy="36214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158"/>
          <p:cNvSpPr txBox="1">
            <a:spLocks noChangeArrowheads="1"/>
          </p:cNvSpPr>
          <p:nvPr/>
        </p:nvSpPr>
        <p:spPr bwMode="auto">
          <a:xfrm>
            <a:off x="987106" y="2960948"/>
            <a:ext cx="684076" cy="282573"/>
          </a:xfrm>
          <a:prstGeom prst="rect">
            <a:avLst/>
          </a:prstGeom>
          <a:solidFill>
            <a:schemeClr val="bg1"/>
          </a:solidFill>
          <a:ln>
            <a:noFill/>
          </a:ln>
        </p:spPr>
        <p:txBody>
          <a:bodyPr vert="horz" wrap="square" lIns="0" tIns="0" rIns="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1"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i</a:t>
            </a:r>
            <a:r>
              <a:rPr kumimoji="0" lang="en-US" altLang="zh-CN" sz="1600" b="1" i="0" u="none" strike="noStrike" cap="none" normalizeH="0" baseline="-2500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d3 </a:t>
            </a:r>
            <a:r>
              <a:rPr kumimoji="0" lang="en-US" altLang="zh-CN" sz="1600" b="1" i="0"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 </a:t>
            </a:r>
            <a:r>
              <a:rPr kumimoji="0" lang="en-US" altLang="zh-CN" sz="1600" b="1" i="1"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i</a:t>
            </a:r>
            <a:r>
              <a:rPr kumimoji="0" lang="en-US" altLang="zh-CN" sz="1600" b="1" i="0" u="none" strike="noStrike" cap="none" normalizeH="0" baseline="-2500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d1</a:t>
            </a:r>
            <a:endParaRPr kumimoji="0" lang="zh-CN" altLang="zh-CN" sz="1600" b="0"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endParaRPr>
          </a:p>
        </p:txBody>
      </p:sp>
      <p:sp>
        <p:nvSpPr>
          <p:cNvPr id="14" name="Text Box 159"/>
          <p:cNvSpPr txBox="1">
            <a:spLocks noChangeArrowheads="1"/>
          </p:cNvSpPr>
          <p:nvPr/>
        </p:nvSpPr>
        <p:spPr bwMode="auto">
          <a:xfrm>
            <a:off x="627066" y="3609020"/>
            <a:ext cx="1032235" cy="282573"/>
          </a:xfrm>
          <a:prstGeom prst="rect">
            <a:avLst/>
          </a:prstGeom>
          <a:solidFill>
            <a:schemeClr val="bg1"/>
          </a:solidFill>
          <a:ln>
            <a:noFill/>
          </a:ln>
        </p:spPr>
        <p:txBody>
          <a:bodyPr vert="horz" wrap="square" lIns="0" tIns="0" rIns="0" bIns="36000" numCol="1" anchor="t"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1600" b="1" i="1"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i</a:t>
            </a:r>
            <a:r>
              <a:rPr kumimoji="0" lang="en-US" altLang="zh-CN" sz="1600" b="1" i="0" u="none" strike="noStrike" cap="none" normalizeH="0" baseline="-2500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d1</a:t>
            </a:r>
            <a:r>
              <a:rPr kumimoji="0" lang="en-US" altLang="zh-CN" sz="1600" b="1" i="0"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a:t>
            </a:r>
            <a:r>
              <a:rPr kumimoji="0" lang="en-US" altLang="zh-CN" sz="1600" b="1" i="1"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 </a:t>
            </a:r>
            <a:r>
              <a:rPr kumimoji="0" lang="en-US" altLang="zh-CN" sz="1600" b="1" i="1" u="none" strike="noStrike" cap="none" normalizeH="0" baseline="0" dirty="0" err="1"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g</a:t>
            </a:r>
            <a:r>
              <a:rPr kumimoji="0" lang="en-US" altLang="zh-CN" sz="1600" b="1" i="0" u="none" strike="noStrike" cap="none" normalizeH="0" baseline="-25000" dirty="0" err="1"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m</a:t>
            </a:r>
            <a:r>
              <a:rPr kumimoji="0" lang="en-US" altLang="zh-CN" sz="1600" b="1" i="1" u="none" strike="noStrike" cap="none" normalizeH="0" baseline="0" dirty="0" err="1" smtClean="0">
                <a:ln>
                  <a:noFill/>
                </a:ln>
                <a:solidFill>
                  <a:srgbClr val="0000CC"/>
                </a:solidFill>
                <a:effectLst/>
                <a:latin typeface="Book Antiqua" panose="02040602050305030304" pitchFamily="18" charset="0"/>
                <a:ea typeface="华康简宋" charset="-122"/>
                <a:cs typeface="Times New Roman" panose="02020603050405020304" pitchFamily="18" charset="0"/>
              </a:rPr>
              <a:t>v</a:t>
            </a:r>
            <a:r>
              <a:rPr kumimoji="0" lang="en-US" altLang="zh-CN" sz="1600" b="1" i="0" u="none" strike="noStrike" cap="none" normalizeH="0" baseline="-25000" dirty="0" err="1"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id</a:t>
            </a:r>
            <a:r>
              <a:rPr kumimoji="0" lang="en-US" altLang="zh-CN" sz="1600" b="1" i="0" u="none" strike="noStrike" cap="none" normalizeH="0" baseline="-2500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 </a:t>
            </a:r>
            <a:r>
              <a:rPr kumimoji="0" lang="en-US" altLang="zh-CN" sz="1600" b="1" i="0"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/2</a:t>
            </a:r>
            <a:endParaRPr kumimoji="0" lang="zh-CN" altLang="zh-CN" sz="4000" b="1"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endParaRPr>
          </a:p>
        </p:txBody>
      </p:sp>
      <p:sp>
        <p:nvSpPr>
          <p:cNvPr id="15" name="Text Box 160"/>
          <p:cNvSpPr txBox="1">
            <a:spLocks noChangeArrowheads="1"/>
          </p:cNvSpPr>
          <p:nvPr/>
        </p:nvSpPr>
        <p:spPr bwMode="auto">
          <a:xfrm>
            <a:off x="3939434" y="3176972"/>
            <a:ext cx="1460658" cy="282573"/>
          </a:xfrm>
          <a:prstGeom prst="rect">
            <a:avLst/>
          </a:prstGeom>
          <a:solidFill>
            <a:schemeClr val="bg1"/>
          </a:solidFill>
          <a:ln>
            <a:noFill/>
          </a:ln>
        </p:spPr>
        <p:txBody>
          <a:bodyPr vert="horz" wrap="square" lIns="0" tIns="0" rIns="0" bIns="36000" numCol="1" anchor="t"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1" i="1"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i</a:t>
            </a:r>
            <a:r>
              <a:rPr kumimoji="0" lang="en-US" altLang="zh-CN" sz="1600" b="1" i="0" u="none" strike="noStrike" cap="none" normalizeH="0" baseline="-2500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d4</a:t>
            </a:r>
            <a:r>
              <a:rPr kumimoji="0" lang="en-US" altLang="zh-CN" sz="1600" b="1" i="0"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 </a:t>
            </a:r>
            <a:r>
              <a:rPr kumimoji="0" lang="en-US" altLang="zh-CN" sz="1600" b="1" i="1"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i</a:t>
            </a:r>
            <a:r>
              <a:rPr kumimoji="0" lang="en-US" altLang="zh-CN" sz="1600" b="1" i="0" u="none" strike="noStrike" cap="none" normalizeH="0" baseline="-2500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d1</a:t>
            </a:r>
            <a:r>
              <a:rPr kumimoji="0" lang="en-US" altLang="zh-CN" sz="1600" b="1" i="0"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 </a:t>
            </a:r>
            <a:r>
              <a:rPr kumimoji="0" lang="en-US" altLang="zh-CN" sz="1600" b="1" i="1" u="none" strike="noStrike" cap="none" normalizeH="0" baseline="0" dirty="0" err="1"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g</a:t>
            </a:r>
            <a:r>
              <a:rPr kumimoji="0" lang="en-US" altLang="zh-CN" sz="1600" b="1" i="0" u="none" strike="noStrike" cap="none" normalizeH="0" baseline="-25000" dirty="0" err="1"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m</a:t>
            </a:r>
            <a:r>
              <a:rPr kumimoji="0" lang="en-US" altLang="zh-CN" sz="1600" b="1" i="1" u="none" strike="noStrike" cap="none" normalizeH="0" baseline="0" dirty="0" err="1" smtClean="0">
                <a:ln>
                  <a:noFill/>
                </a:ln>
                <a:solidFill>
                  <a:srgbClr val="0000CC"/>
                </a:solidFill>
                <a:effectLst/>
                <a:latin typeface="Book Antiqua" panose="02040602050305030304" pitchFamily="18" charset="0"/>
                <a:ea typeface="华康简宋" charset="-122"/>
              </a:rPr>
              <a:t>v</a:t>
            </a:r>
            <a:r>
              <a:rPr kumimoji="0" lang="en-US" altLang="zh-CN" sz="1600" b="1" i="0" u="none" strike="noStrike" cap="none" normalizeH="0" baseline="-25000" dirty="0" err="1"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id</a:t>
            </a:r>
            <a:r>
              <a:rPr kumimoji="0" lang="en-US" altLang="zh-CN" sz="1600" b="1" i="0" u="none" strike="noStrike" cap="none" normalizeH="0" baseline="-2500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 </a:t>
            </a:r>
            <a:r>
              <a:rPr kumimoji="0" lang="en-US" altLang="zh-CN" sz="1600" b="1" i="0"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/2</a:t>
            </a:r>
            <a:endParaRPr kumimoji="0" lang="zh-CN" altLang="zh-CN" sz="4000" b="0"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endParaRPr>
          </a:p>
        </p:txBody>
      </p:sp>
      <p:sp>
        <p:nvSpPr>
          <p:cNvPr id="16" name="Text Box 161"/>
          <p:cNvSpPr txBox="1">
            <a:spLocks noChangeArrowheads="1"/>
          </p:cNvSpPr>
          <p:nvPr/>
        </p:nvSpPr>
        <p:spPr bwMode="auto">
          <a:xfrm>
            <a:off x="3939434" y="3717032"/>
            <a:ext cx="1222871" cy="282573"/>
          </a:xfrm>
          <a:prstGeom prst="rect">
            <a:avLst/>
          </a:prstGeom>
          <a:solidFill>
            <a:schemeClr val="bg1"/>
          </a:solidFill>
          <a:ln>
            <a:noFill/>
          </a:ln>
        </p:spPr>
        <p:txBody>
          <a:bodyPr vert="horz" wrap="square" lIns="0" tIns="0" rIns="0" bIns="36000" numCol="1" anchor="t"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1" i="1"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i</a:t>
            </a:r>
            <a:r>
              <a:rPr kumimoji="0" lang="en-US" altLang="zh-CN" sz="1600" b="1" i="0" u="none" strike="noStrike" cap="none" normalizeH="0" baseline="-2500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d2</a:t>
            </a:r>
            <a:r>
              <a:rPr kumimoji="0" lang="en-US" altLang="zh-CN" sz="1600" b="1" i="0"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 </a:t>
            </a:r>
            <a:r>
              <a:rPr kumimoji="0" lang="en-US" altLang="zh-CN" sz="1600" b="1" i="0" u="none" strike="noStrike" cap="none" normalizeH="0" baseline="0" dirty="0" smtClean="0">
                <a:ln>
                  <a:noFill/>
                </a:ln>
                <a:solidFill>
                  <a:srgbClr val="0000CC"/>
                </a:solidFill>
                <a:effectLst/>
                <a:latin typeface="Times New Roman" panose="02020603050405020304" pitchFamily="18" charset="0"/>
                <a:ea typeface="楷体_GB2312" charset="-122"/>
                <a:cs typeface="Times New Roman" panose="02020603050405020304" pitchFamily="18" charset="0"/>
              </a:rPr>
              <a:t>-</a:t>
            </a:r>
            <a:r>
              <a:rPr kumimoji="0" lang="en-US" altLang="zh-CN" sz="1600" b="1" i="1"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 </a:t>
            </a:r>
            <a:r>
              <a:rPr kumimoji="0" lang="en-US" altLang="zh-CN" sz="1600" b="1" i="1" u="none" strike="noStrike" cap="none" normalizeH="0" baseline="0" dirty="0" err="1"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g</a:t>
            </a:r>
            <a:r>
              <a:rPr kumimoji="0" lang="en-US" altLang="zh-CN" sz="1600" b="1" i="0" u="none" strike="noStrike" cap="none" normalizeH="0" baseline="-25000" dirty="0" err="1"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m</a:t>
            </a:r>
            <a:r>
              <a:rPr kumimoji="0" lang="en-US" altLang="zh-CN" sz="1600" b="1" i="1" u="none" strike="noStrike" cap="none" normalizeH="0" baseline="0" dirty="0" err="1" smtClean="0">
                <a:ln>
                  <a:noFill/>
                </a:ln>
                <a:solidFill>
                  <a:srgbClr val="0000CC"/>
                </a:solidFill>
                <a:effectLst/>
                <a:latin typeface="Book Antiqua" panose="02040602050305030304" pitchFamily="18" charset="0"/>
                <a:ea typeface="华康简宋" charset="-122"/>
                <a:cs typeface="Times New Roman" panose="02020603050405020304" pitchFamily="18" charset="0"/>
              </a:rPr>
              <a:t>v</a:t>
            </a:r>
            <a:r>
              <a:rPr kumimoji="0" lang="en-US" altLang="zh-CN" sz="1600" b="1" i="0" u="none" strike="noStrike" cap="none" normalizeH="0" baseline="-25000" dirty="0" err="1"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id</a:t>
            </a:r>
            <a:r>
              <a:rPr kumimoji="0" lang="en-US" altLang="zh-CN" sz="1600" b="1" i="0" u="none" strike="noStrike" cap="none" normalizeH="0" baseline="-2500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 </a:t>
            </a:r>
            <a:r>
              <a:rPr kumimoji="0" lang="en-US" altLang="zh-CN" sz="1600" b="1" i="0"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/2</a:t>
            </a:r>
            <a:endParaRPr kumimoji="0" lang="zh-CN" altLang="zh-CN" sz="4000" b="0"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6799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Left)">
                                      <p:cBhvr>
                                        <p:cTn id="7" dur="500"/>
                                        <p:tgtEl>
                                          <p:spTgt spid="11"/>
                                        </p:tgtEl>
                                      </p:cBhvr>
                                    </p:animEffect>
                                  </p:childTnLst>
                                </p:cTn>
                              </p:par>
                              <p:par>
                                <p:cTn id="8" presetID="18" presetClass="entr" presetSubtype="1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strips(down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righ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4" grpId="0" animBg="1"/>
      <p:bldP spid="15" grpId="0" animBg="1"/>
      <p:bldP spid="1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5362" y="1880828"/>
            <a:ext cx="3142211" cy="3411544"/>
          </a:xfrm>
          <a:prstGeom prst="rect">
            <a:avLst/>
          </a:prstGeom>
        </p:spPr>
      </p:pic>
      <p:sp>
        <p:nvSpPr>
          <p:cNvPr id="2" name="Rectangle 2"/>
          <p:cNvSpPr>
            <a:spLocks noChangeArrowheads="1"/>
          </p:cNvSpPr>
          <p:nvPr/>
        </p:nvSpPr>
        <p:spPr bwMode="auto">
          <a:xfrm>
            <a:off x="428979" y="138698"/>
            <a:ext cx="830227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dirty="0" smtClean="0">
                <a:solidFill>
                  <a:srgbClr val="0000CC"/>
                </a:solidFill>
                <a:latin typeface="Times New Roman" panose="02020603050405020304" pitchFamily="18" charset="0"/>
              </a:rPr>
              <a:t>*</a:t>
            </a:r>
            <a:r>
              <a:rPr lang="en-US" altLang="zh-CN" dirty="0" smtClean="0">
                <a:solidFill>
                  <a:srgbClr val="0000CC"/>
                </a:solidFill>
                <a:latin typeface="Times New Roman" panose="02020603050405020304" pitchFamily="18" charset="0"/>
              </a:rPr>
              <a:t>7.3.1 </a:t>
            </a:r>
            <a:r>
              <a:rPr lang="zh-CN" altLang="en-US" dirty="0" smtClean="0">
                <a:solidFill>
                  <a:srgbClr val="0000CC"/>
                </a:solidFill>
                <a:latin typeface="Times New Roman" panose="02020603050405020304" pitchFamily="18" charset="0"/>
              </a:rPr>
              <a:t>带</a:t>
            </a:r>
            <a:r>
              <a:rPr lang="zh-CN" altLang="en-US" dirty="0">
                <a:solidFill>
                  <a:srgbClr val="0000CC"/>
                </a:solidFill>
                <a:latin typeface="Times New Roman" panose="02020603050405020304" pitchFamily="18" charset="0"/>
              </a:rPr>
              <a:t>有源负载</a:t>
            </a:r>
            <a:r>
              <a:rPr lang="zh-CN" altLang="en-US" dirty="0" smtClean="0">
                <a:solidFill>
                  <a:srgbClr val="0000CC"/>
                </a:solidFill>
                <a:latin typeface="Times New Roman" panose="02020603050405020304" pitchFamily="18" charset="0"/>
              </a:rPr>
              <a:t>的</a:t>
            </a:r>
            <a:r>
              <a:rPr lang="en-US" altLang="zh-CN" dirty="0" smtClean="0">
                <a:solidFill>
                  <a:srgbClr val="0000CC"/>
                </a:solidFill>
                <a:latin typeface="Times New Roman" panose="02020603050405020304" pitchFamily="18" charset="0"/>
              </a:rPr>
              <a:t>MOSFET</a:t>
            </a:r>
            <a:r>
              <a:rPr lang="zh-CN" altLang="en-US" dirty="0">
                <a:solidFill>
                  <a:srgbClr val="0000CC"/>
                </a:solidFill>
                <a:latin typeface="Times New Roman" panose="02020603050405020304" pitchFamily="18" charset="0"/>
              </a:rPr>
              <a:t>差分式放大电路</a:t>
            </a:r>
          </a:p>
        </p:txBody>
      </p:sp>
      <p:sp>
        <p:nvSpPr>
          <p:cNvPr id="3" name="Rectangle 5">
            <a:hlinkClick r:id="rId4" action="ppaction://hlinksldjump"/>
          </p:cNvPr>
          <p:cNvSpPr>
            <a:spLocks noChangeArrowheads="1"/>
          </p:cNvSpPr>
          <p:nvPr/>
        </p:nvSpPr>
        <p:spPr bwMode="auto">
          <a:xfrm>
            <a:off x="479425" y="734790"/>
            <a:ext cx="50292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400" dirty="0">
                <a:solidFill>
                  <a:srgbClr val="800000"/>
                </a:solidFill>
                <a:latin typeface="Times New Roman" panose="02020603050405020304" pitchFamily="18" charset="0"/>
              </a:rPr>
              <a:t>3.  </a:t>
            </a:r>
            <a:r>
              <a:rPr lang="zh-CN" altLang="en-US" sz="2400" dirty="0">
                <a:solidFill>
                  <a:srgbClr val="800000"/>
                </a:solidFill>
                <a:latin typeface="Times New Roman" panose="02020603050405020304" pitchFamily="18" charset="0"/>
              </a:rPr>
              <a:t>动态指标</a:t>
            </a:r>
          </a:p>
        </p:txBody>
      </p:sp>
      <p:sp>
        <p:nvSpPr>
          <p:cNvPr id="8" name="Text Box 40"/>
          <p:cNvSpPr txBox="1">
            <a:spLocks noChangeArrowheads="1"/>
          </p:cNvSpPr>
          <p:nvPr/>
        </p:nvSpPr>
        <p:spPr bwMode="auto">
          <a:xfrm>
            <a:off x="5702818" y="795945"/>
            <a:ext cx="3024336"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10000"/>
              </a:lnSpc>
              <a:spcBef>
                <a:spcPct val="0"/>
              </a:spcBef>
              <a:buClrTx/>
              <a:buFontTx/>
              <a:buNone/>
            </a:pPr>
            <a:r>
              <a:rPr lang="zh-CN" altLang="en-US" sz="2000" i="1"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0</a:t>
            </a:r>
            <a:r>
              <a:rPr kumimoji="1" lang="zh-CN" altLang="en-US" sz="2000" dirty="0">
                <a:solidFill>
                  <a:srgbClr val="000000"/>
                </a:solidFill>
                <a:latin typeface="楷体" panose="02010609060101010101" pitchFamily="49" charset="-122"/>
                <a:ea typeface="楷体" panose="02010609060101010101" pitchFamily="49" charset="-122"/>
                <a:cs typeface="Times New Roman" panose="02020603050405020304" pitchFamily="18" charset="0"/>
                <a:sym typeface="Symbol" panose="05050102010706020507" pitchFamily="18" charset="2"/>
              </a:rPr>
              <a:t>时，可得</a:t>
            </a:r>
            <a:r>
              <a:rPr kumimoji="1" lang="en-US" altLang="zh-CN" sz="2000"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T</a:t>
            </a:r>
            <a:r>
              <a:rPr kumimoji="1" lang="en-US" altLang="zh-CN" sz="2000" baseline="-25000"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a:t>
            </a:r>
            <a:r>
              <a:rPr kumimoji="1" lang="zh-CN" altLang="en-US" sz="20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800" dirty="0">
                <a:solidFill>
                  <a:srgbClr val="000000"/>
                </a:solidFill>
                <a:cs typeface="Times New Roman" panose="02020603050405020304" pitchFamily="18" charset="0"/>
              </a:rPr>
              <a:t> </a:t>
            </a:r>
            <a:r>
              <a:rPr kumimoji="1" lang="en-US" altLang="zh-CN"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T</a:t>
            </a:r>
            <a:r>
              <a:rPr kumimoji="1" lang="en-US" altLang="zh-CN" sz="2000" baseline="-25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4</a:t>
            </a:r>
            <a:r>
              <a:rPr kumimoji="1" lang="zh-CN" altLang="en-US" sz="2000" dirty="0">
                <a:solidFill>
                  <a:srgbClr val="000000"/>
                </a:solidFill>
                <a:latin typeface="楷体" panose="02010609060101010101" pitchFamily="49" charset="-122"/>
                <a:ea typeface="楷体" panose="02010609060101010101" pitchFamily="49" charset="-122"/>
                <a:cs typeface="Times New Roman" panose="02020603050405020304" pitchFamily="18" charset="0"/>
                <a:sym typeface="Symbol" panose="05050102010706020507" pitchFamily="18" charset="2"/>
              </a:rPr>
              <a:t>支路的小信号等效电路</a:t>
            </a:r>
          </a:p>
        </p:txBody>
      </p:sp>
      <p:graphicFrame>
        <p:nvGraphicFramePr>
          <p:cNvPr id="11" name="对象 10"/>
          <p:cNvGraphicFramePr>
            <a:graphicFrameLocks noChangeAspect="1"/>
          </p:cNvGraphicFramePr>
          <p:nvPr>
            <p:extLst>
              <p:ext uri="{D42A27DB-BD31-4B8C-83A1-F6EECF244321}">
                <p14:modId xmlns:p14="http://schemas.microsoft.com/office/powerpoint/2010/main" val="3459029647"/>
              </p:ext>
            </p:extLst>
          </p:nvPr>
        </p:nvGraphicFramePr>
        <p:xfrm>
          <a:off x="314911" y="1988840"/>
          <a:ext cx="4986893" cy="3621415"/>
        </p:xfrm>
        <a:graphic>
          <a:graphicData uri="http://schemas.openxmlformats.org/presentationml/2006/ole">
            <mc:AlternateContent xmlns:mc="http://schemas.openxmlformats.org/markup-compatibility/2006">
              <mc:Choice xmlns:v="urn:schemas-microsoft-com:vml" Requires="v">
                <p:oleObj spid="_x0000_s433507" name="Picture" r:id="rId5" imgW="2770496" imgH="2011897" progId="Word.Picture.8">
                  <p:embed/>
                </p:oleObj>
              </mc:Choice>
              <mc:Fallback>
                <p:oleObj name="Picture" r:id="rId5" imgW="2770496" imgH="2011897"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911" y="1988840"/>
                        <a:ext cx="4986893" cy="36214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Box 158"/>
          <p:cNvSpPr txBox="1">
            <a:spLocks noChangeArrowheads="1"/>
          </p:cNvSpPr>
          <p:nvPr/>
        </p:nvSpPr>
        <p:spPr bwMode="auto">
          <a:xfrm>
            <a:off x="987106" y="2960948"/>
            <a:ext cx="684076" cy="282573"/>
          </a:xfrm>
          <a:prstGeom prst="rect">
            <a:avLst/>
          </a:prstGeom>
          <a:solidFill>
            <a:schemeClr val="bg1"/>
          </a:solidFill>
          <a:ln>
            <a:noFill/>
          </a:ln>
        </p:spPr>
        <p:txBody>
          <a:bodyPr vert="horz" wrap="square" lIns="0" tIns="0" rIns="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1"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i</a:t>
            </a:r>
            <a:r>
              <a:rPr kumimoji="0" lang="en-US" altLang="zh-CN" sz="1600" b="1" i="0" u="none" strike="noStrike" cap="none" normalizeH="0" baseline="-2500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d3 </a:t>
            </a:r>
            <a:r>
              <a:rPr kumimoji="0" lang="en-US" altLang="zh-CN" sz="1600" b="1" i="0"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 </a:t>
            </a:r>
            <a:r>
              <a:rPr kumimoji="0" lang="en-US" altLang="zh-CN" sz="1600" b="1" i="1"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i</a:t>
            </a:r>
            <a:r>
              <a:rPr kumimoji="0" lang="en-US" altLang="zh-CN" sz="1600" b="1" i="0" u="none" strike="noStrike" cap="none" normalizeH="0" baseline="-2500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d1</a:t>
            </a:r>
            <a:endParaRPr kumimoji="0" lang="zh-CN" altLang="zh-CN" sz="1600" b="0"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endParaRPr>
          </a:p>
        </p:txBody>
      </p:sp>
      <p:sp>
        <p:nvSpPr>
          <p:cNvPr id="13" name="Text Box 159"/>
          <p:cNvSpPr txBox="1">
            <a:spLocks noChangeArrowheads="1"/>
          </p:cNvSpPr>
          <p:nvPr/>
        </p:nvSpPr>
        <p:spPr bwMode="auto">
          <a:xfrm>
            <a:off x="627066" y="3609020"/>
            <a:ext cx="1032235" cy="282573"/>
          </a:xfrm>
          <a:prstGeom prst="rect">
            <a:avLst/>
          </a:prstGeom>
          <a:solidFill>
            <a:schemeClr val="bg1"/>
          </a:solidFill>
          <a:ln>
            <a:noFill/>
          </a:ln>
        </p:spPr>
        <p:txBody>
          <a:bodyPr vert="horz" wrap="square" lIns="0" tIns="0" rIns="0" bIns="36000" numCol="1" anchor="t"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1600" b="1" i="1"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i</a:t>
            </a:r>
            <a:r>
              <a:rPr kumimoji="0" lang="en-US" altLang="zh-CN" sz="1600" b="1" i="0" u="none" strike="noStrike" cap="none" normalizeH="0" baseline="-2500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d1</a:t>
            </a:r>
            <a:r>
              <a:rPr kumimoji="0" lang="en-US" altLang="zh-CN" sz="1600" b="1" i="0"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a:t>
            </a:r>
            <a:r>
              <a:rPr kumimoji="0" lang="en-US" altLang="zh-CN" sz="1600" b="1" i="1"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 </a:t>
            </a:r>
            <a:r>
              <a:rPr kumimoji="0" lang="en-US" altLang="zh-CN" sz="1600" b="1" i="1" u="none" strike="noStrike" cap="none" normalizeH="0" baseline="0" dirty="0" err="1"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g</a:t>
            </a:r>
            <a:r>
              <a:rPr kumimoji="0" lang="en-US" altLang="zh-CN" sz="1600" b="1" i="0" u="none" strike="noStrike" cap="none" normalizeH="0" baseline="-25000" dirty="0" err="1"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m</a:t>
            </a:r>
            <a:r>
              <a:rPr kumimoji="0" lang="en-US" altLang="zh-CN" sz="1600" b="1" i="1" u="none" strike="noStrike" cap="none" normalizeH="0" baseline="0" dirty="0" err="1" smtClean="0">
                <a:ln>
                  <a:noFill/>
                </a:ln>
                <a:solidFill>
                  <a:srgbClr val="0000CC"/>
                </a:solidFill>
                <a:effectLst/>
                <a:latin typeface="Book Antiqua" panose="02040602050305030304" pitchFamily="18" charset="0"/>
                <a:ea typeface="华康简宋" charset="-122"/>
                <a:cs typeface="Times New Roman" panose="02020603050405020304" pitchFamily="18" charset="0"/>
              </a:rPr>
              <a:t>v</a:t>
            </a:r>
            <a:r>
              <a:rPr kumimoji="0" lang="en-US" altLang="zh-CN" sz="1600" b="1" i="0" u="none" strike="noStrike" cap="none" normalizeH="0" baseline="-25000" dirty="0" err="1"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id</a:t>
            </a:r>
            <a:r>
              <a:rPr kumimoji="0" lang="en-US" altLang="zh-CN" sz="1600" b="1" i="0" u="none" strike="noStrike" cap="none" normalizeH="0" baseline="-2500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 </a:t>
            </a:r>
            <a:r>
              <a:rPr kumimoji="0" lang="en-US" altLang="zh-CN" sz="1600" b="1" i="0"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/2</a:t>
            </a:r>
            <a:endParaRPr kumimoji="0" lang="zh-CN" altLang="zh-CN" sz="4000" b="1"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endParaRPr>
          </a:p>
        </p:txBody>
      </p:sp>
      <p:sp>
        <p:nvSpPr>
          <p:cNvPr id="14" name="Text Box 160"/>
          <p:cNvSpPr txBox="1">
            <a:spLocks noChangeArrowheads="1"/>
          </p:cNvSpPr>
          <p:nvPr/>
        </p:nvSpPr>
        <p:spPr bwMode="auto">
          <a:xfrm>
            <a:off x="3939434" y="3176972"/>
            <a:ext cx="1460658" cy="282573"/>
          </a:xfrm>
          <a:prstGeom prst="rect">
            <a:avLst/>
          </a:prstGeom>
          <a:solidFill>
            <a:schemeClr val="bg1"/>
          </a:solidFill>
          <a:ln>
            <a:noFill/>
          </a:ln>
        </p:spPr>
        <p:txBody>
          <a:bodyPr vert="horz" wrap="square" lIns="0" tIns="0" rIns="0" bIns="36000" numCol="1" anchor="t"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1" i="1"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i</a:t>
            </a:r>
            <a:r>
              <a:rPr kumimoji="0" lang="en-US" altLang="zh-CN" sz="1600" b="1" i="0" u="none" strike="noStrike" cap="none" normalizeH="0" baseline="-2500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d4</a:t>
            </a:r>
            <a:r>
              <a:rPr kumimoji="0" lang="en-US" altLang="zh-CN" sz="1600" b="1" i="0"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 </a:t>
            </a:r>
            <a:r>
              <a:rPr kumimoji="0" lang="en-US" altLang="zh-CN" sz="1600" b="1" i="1"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i</a:t>
            </a:r>
            <a:r>
              <a:rPr kumimoji="0" lang="en-US" altLang="zh-CN" sz="1600" b="1" i="0" u="none" strike="noStrike" cap="none" normalizeH="0" baseline="-2500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d1</a:t>
            </a:r>
            <a:r>
              <a:rPr kumimoji="0" lang="en-US" altLang="zh-CN" sz="1600" b="1" i="0"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 </a:t>
            </a:r>
            <a:r>
              <a:rPr kumimoji="0" lang="en-US" altLang="zh-CN" sz="1600" b="1" i="1" u="none" strike="noStrike" cap="none" normalizeH="0" baseline="0" dirty="0" err="1"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g</a:t>
            </a:r>
            <a:r>
              <a:rPr kumimoji="0" lang="en-US" altLang="zh-CN" sz="1600" b="1" i="0" u="none" strike="noStrike" cap="none" normalizeH="0" baseline="-25000" dirty="0" err="1"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m</a:t>
            </a:r>
            <a:r>
              <a:rPr kumimoji="0" lang="en-US" altLang="zh-CN" sz="1600" b="1" i="1" u="none" strike="noStrike" cap="none" normalizeH="0" baseline="0" dirty="0" err="1" smtClean="0">
                <a:ln>
                  <a:noFill/>
                </a:ln>
                <a:solidFill>
                  <a:srgbClr val="0000CC"/>
                </a:solidFill>
                <a:effectLst/>
                <a:latin typeface="Book Antiqua" panose="02040602050305030304" pitchFamily="18" charset="0"/>
                <a:ea typeface="华康简宋" charset="-122"/>
              </a:rPr>
              <a:t>v</a:t>
            </a:r>
            <a:r>
              <a:rPr kumimoji="0" lang="en-US" altLang="zh-CN" sz="1600" b="1" i="0" u="none" strike="noStrike" cap="none" normalizeH="0" baseline="-25000" dirty="0" err="1"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id</a:t>
            </a:r>
            <a:r>
              <a:rPr kumimoji="0" lang="en-US" altLang="zh-CN" sz="1600" b="1" i="0" u="none" strike="noStrike" cap="none" normalizeH="0" baseline="-2500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 </a:t>
            </a:r>
            <a:r>
              <a:rPr kumimoji="0" lang="en-US" altLang="zh-CN" sz="1600" b="1" i="0"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/2</a:t>
            </a:r>
            <a:endParaRPr kumimoji="0" lang="zh-CN" altLang="zh-CN" sz="4000" b="0"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endParaRPr>
          </a:p>
        </p:txBody>
      </p:sp>
      <p:sp>
        <p:nvSpPr>
          <p:cNvPr id="15" name="Text Box 161"/>
          <p:cNvSpPr txBox="1">
            <a:spLocks noChangeArrowheads="1"/>
          </p:cNvSpPr>
          <p:nvPr/>
        </p:nvSpPr>
        <p:spPr bwMode="auto">
          <a:xfrm>
            <a:off x="3939434" y="3717032"/>
            <a:ext cx="1222871" cy="282573"/>
          </a:xfrm>
          <a:prstGeom prst="rect">
            <a:avLst/>
          </a:prstGeom>
          <a:solidFill>
            <a:schemeClr val="bg1"/>
          </a:solidFill>
          <a:ln>
            <a:noFill/>
          </a:ln>
        </p:spPr>
        <p:txBody>
          <a:bodyPr vert="horz" wrap="square" lIns="0" tIns="0" rIns="0" bIns="36000" numCol="1" anchor="t"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1" i="1"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i</a:t>
            </a:r>
            <a:r>
              <a:rPr kumimoji="0" lang="en-US" altLang="zh-CN" sz="1600" b="1" i="0" u="none" strike="noStrike" cap="none" normalizeH="0" baseline="-2500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d2</a:t>
            </a:r>
            <a:r>
              <a:rPr kumimoji="0" lang="en-US" altLang="zh-CN" sz="1600" b="1" i="0"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 </a:t>
            </a:r>
            <a:r>
              <a:rPr kumimoji="0" lang="en-US" altLang="zh-CN" sz="1600" b="1" i="0" u="none" strike="noStrike" cap="none" normalizeH="0" baseline="0" dirty="0" smtClean="0">
                <a:ln>
                  <a:noFill/>
                </a:ln>
                <a:solidFill>
                  <a:srgbClr val="0000CC"/>
                </a:solidFill>
                <a:effectLst/>
                <a:latin typeface="Times New Roman" panose="02020603050405020304" pitchFamily="18" charset="0"/>
                <a:ea typeface="楷体_GB2312" charset="-122"/>
                <a:cs typeface="Times New Roman" panose="02020603050405020304" pitchFamily="18" charset="0"/>
              </a:rPr>
              <a:t>-</a:t>
            </a:r>
            <a:r>
              <a:rPr kumimoji="0" lang="en-US" altLang="zh-CN" sz="1600" b="1" i="1"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 </a:t>
            </a:r>
            <a:r>
              <a:rPr kumimoji="0" lang="en-US" altLang="zh-CN" sz="1600" b="1" i="1" u="none" strike="noStrike" cap="none" normalizeH="0" baseline="0" dirty="0" err="1"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g</a:t>
            </a:r>
            <a:r>
              <a:rPr kumimoji="0" lang="en-US" altLang="zh-CN" sz="1600" b="1" i="0" u="none" strike="noStrike" cap="none" normalizeH="0" baseline="-25000" dirty="0" err="1"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m</a:t>
            </a:r>
            <a:r>
              <a:rPr kumimoji="0" lang="en-US" altLang="zh-CN" sz="1600" b="1" i="1" u="none" strike="noStrike" cap="none" normalizeH="0" baseline="0" dirty="0" err="1" smtClean="0">
                <a:ln>
                  <a:noFill/>
                </a:ln>
                <a:solidFill>
                  <a:srgbClr val="0000CC"/>
                </a:solidFill>
                <a:effectLst/>
                <a:latin typeface="Book Antiqua" panose="02040602050305030304" pitchFamily="18" charset="0"/>
                <a:ea typeface="华康简宋" charset="-122"/>
                <a:cs typeface="Times New Roman" panose="02020603050405020304" pitchFamily="18" charset="0"/>
              </a:rPr>
              <a:t>v</a:t>
            </a:r>
            <a:r>
              <a:rPr kumimoji="0" lang="en-US" altLang="zh-CN" sz="1600" b="1" i="0" u="none" strike="noStrike" cap="none" normalizeH="0" baseline="-25000" dirty="0" err="1"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id</a:t>
            </a:r>
            <a:r>
              <a:rPr kumimoji="0" lang="en-US" altLang="zh-CN" sz="1600" b="1" i="0" u="none" strike="noStrike" cap="none" normalizeH="0" baseline="-2500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 </a:t>
            </a:r>
            <a:r>
              <a:rPr kumimoji="0" lang="en-US" altLang="zh-CN" sz="1600" b="1" i="0" u="none" strike="noStrike" cap="none" normalizeH="0" baseline="0" dirty="0" smtClean="0">
                <a:ln>
                  <a:noFill/>
                </a:ln>
                <a:solidFill>
                  <a:srgbClr val="0000CC"/>
                </a:solidFill>
                <a:effectLst/>
                <a:latin typeface="Times New Roman" panose="02020603050405020304" pitchFamily="18" charset="0"/>
                <a:ea typeface="华康简宋" charset="-122"/>
                <a:cs typeface="Times New Roman" panose="02020603050405020304" pitchFamily="18" charset="0"/>
              </a:rPr>
              <a:t>/2</a:t>
            </a:r>
            <a:endParaRPr kumimoji="0" lang="zh-CN" altLang="zh-CN" sz="4000" b="0" i="0" u="none" strike="noStrike" cap="none" normalizeH="0" baseline="0" dirty="0" smtClean="0">
              <a:ln>
                <a:noFill/>
              </a:ln>
              <a:solidFill>
                <a:srgbClr val="0000C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087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a:hlinkClick r:id="rId3" action="ppaction://hlinksldjump"/>
          </p:cNvPr>
          <p:cNvSpPr>
            <a:spLocks noChangeArrowheads="1"/>
          </p:cNvSpPr>
          <p:nvPr/>
        </p:nvSpPr>
        <p:spPr bwMode="auto">
          <a:xfrm>
            <a:off x="479425" y="734790"/>
            <a:ext cx="50292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400" dirty="0">
                <a:solidFill>
                  <a:srgbClr val="800000"/>
                </a:solidFill>
                <a:latin typeface="Times New Roman" panose="02020603050405020304" pitchFamily="18" charset="0"/>
              </a:rPr>
              <a:t>3.  </a:t>
            </a:r>
            <a:r>
              <a:rPr lang="zh-CN" altLang="en-US" sz="2400" dirty="0">
                <a:solidFill>
                  <a:srgbClr val="800000"/>
                </a:solidFill>
                <a:latin typeface="Times New Roman" panose="02020603050405020304" pitchFamily="18" charset="0"/>
              </a:rPr>
              <a:t>动态指标</a:t>
            </a:r>
          </a:p>
        </p:txBody>
      </p:sp>
      <p:sp>
        <p:nvSpPr>
          <p:cNvPr id="12" name="Rectangle 2"/>
          <p:cNvSpPr>
            <a:spLocks noChangeArrowheads="1"/>
          </p:cNvSpPr>
          <p:nvPr/>
        </p:nvSpPr>
        <p:spPr bwMode="auto">
          <a:xfrm>
            <a:off x="428979" y="138698"/>
            <a:ext cx="830227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dirty="0" smtClean="0">
                <a:solidFill>
                  <a:srgbClr val="0000CC"/>
                </a:solidFill>
                <a:latin typeface="Times New Roman" panose="02020603050405020304" pitchFamily="18" charset="0"/>
              </a:rPr>
              <a:t>*</a:t>
            </a:r>
            <a:r>
              <a:rPr lang="en-US" altLang="zh-CN" dirty="0" smtClean="0">
                <a:solidFill>
                  <a:srgbClr val="0000CC"/>
                </a:solidFill>
                <a:latin typeface="Times New Roman" panose="02020603050405020304" pitchFamily="18" charset="0"/>
              </a:rPr>
              <a:t>7.3.1 </a:t>
            </a:r>
            <a:r>
              <a:rPr lang="zh-CN" altLang="en-US" dirty="0" smtClean="0">
                <a:solidFill>
                  <a:srgbClr val="0000CC"/>
                </a:solidFill>
                <a:latin typeface="Times New Roman" panose="02020603050405020304" pitchFamily="18" charset="0"/>
              </a:rPr>
              <a:t>带</a:t>
            </a:r>
            <a:r>
              <a:rPr lang="zh-CN" altLang="en-US" dirty="0">
                <a:solidFill>
                  <a:srgbClr val="0000CC"/>
                </a:solidFill>
                <a:latin typeface="Times New Roman" panose="02020603050405020304" pitchFamily="18" charset="0"/>
              </a:rPr>
              <a:t>有源负载</a:t>
            </a:r>
            <a:r>
              <a:rPr lang="zh-CN" altLang="en-US" dirty="0" smtClean="0">
                <a:solidFill>
                  <a:srgbClr val="0000CC"/>
                </a:solidFill>
                <a:latin typeface="Times New Roman" panose="02020603050405020304" pitchFamily="18" charset="0"/>
              </a:rPr>
              <a:t>的</a:t>
            </a:r>
            <a:r>
              <a:rPr lang="en-US" altLang="zh-CN" dirty="0" smtClean="0">
                <a:solidFill>
                  <a:srgbClr val="0000CC"/>
                </a:solidFill>
                <a:latin typeface="Times New Roman" panose="02020603050405020304" pitchFamily="18" charset="0"/>
              </a:rPr>
              <a:t>MOSFET</a:t>
            </a:r>
            <a:r>
              <a:rPr lang="zh-CN" altLang="en-US" dirty="0">
                <a:solidFill>
                  <a:srgbClr val="0000CC"/>
                </a:solidFill>
                <a:latin typeface="Times New Roman" panose="02020603050405020304" pitchFamily="18" charset="0"/>
              </a:rPr>
              <a:t>差分式放大电路</a:t>
            </a: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5362" y="1880828"/>
            <a:ext cx="3142211" cy="3411544"/>
          </a:xfrm>
          <a:prstGeom prst="rect">
            <a:avLst/>
          </a:prstGeom>
        </p:spPr>
      </p:pic>
      <p:sp>
        <p:nvSpPr>
          <p:cNvPr id="14" name="Text Box 40"/>
          <p:cNvSpPr txBox="1">
            <a:spLocks noChangeArrowheads="1"/>
          </p:cNvSpPr>
          <p:nvPr/>
        </p:nvSpPr>
        <p:spPr bwMode="auto">
          <a:xfrm>
            <a:off x="5702818" y="795945"/>
            <a:ext cx="3024336"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10000"/>
              </a:lnSpc>
              <a:spcBef>
                <a:spcPct val="0"/>
              </a:spcBef>
              <a:buClrTx/>
              <a:buFontTx/>
              <a:buNone/>
            </a:pPr>
            <a:r>
              <a:rPr lang="zh-CN" altLang="en-US" sz="2000" i="1"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0</a:t>
            </a:r>
            <a:r>
              <a:rPr kumimoji="1" lang="zh-CN" altLang="en-US" sz="2000" dirty="0">
                <a:solidFill>
                  <a:srgbClr val="000000"/>
                </a:solidFill>
                <a:latin typeface="楷体" panose="02010609060101010101" pitchFamily="49" charset="-122"/>
                <a:ea typeface="楷体" panose="02010609060101010101" pitchFamily="49" charset="-122"/>
                <a:cs typeface="Times New Roman" panose="02020603050405020304" pitchFamily="18" charset="0"/>
                <a:sym typeface="Symbol" panose="05050102010706020507" pitchFamily="18" charset="2"/>
              </a:rPr>
              <a:t>时，可得</a:t>
            </a:r>
            <a:r>
              <a:rPr kumimoji="1" lang="en-US" altLang="zh-CN" sz="2000"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T</a:t>
            </a:r>
            <a:r>
              <a:rPr kumimoji="1" lang="en-US" altLang="zh-CN" sz="2000" baseline="-25000"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a:t>
            </a:r>
            <a:r>
              <a:rPr kumimoji="1" lang="zh-CN" altLang="en-US" sz="20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800" dirty="0">
                <a:solidFill>
                  <a:srgbClr val="000000"/>
                </a:solidFill>
                <a:cs typeface="Times New Roman" panose="02020603050405020304" pitchFamily="18" charset="0"/>
              </a:rPr>
              <a:t> </a:t>
            </a:r>
            <a:r>
              <a:rPr kumimoji="1" lang="en-US" altLang="zh-CN"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T</a:t>
            </a:r>
            <a:r>
              <a:rPr kumimoji="1" lang="en-US" altLang="zh-CN" sz="2000" baseline="-25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4</a:t>
            </a:r>
            <a:r>
              <a:rPr kumimoji="1" lang="zh-CN" altLang="en-US" sz="2000" dirty="0">
                <a:solidFill>
                  <a:srgbClr val="000000"/>
                </a:solidFill>
                <a:latin typeface="楷体" panose="02010609060101010101" pitchFamily="49" charset="-122"/>
                <a:ea typeface="楷体" panose="02010609060101010101" pitchFamily="49" charset="-122"/>
                <a:cs typeface="Times New Roman" panose="02020603050405020304" pitchFamily="18" charset="0"/>
                <a:sym typeface="Symbol" panose="05050102010706020507" pitchFamily="18" charset="2"/>
              </a:rPr>
              <a:t>支路的小信号等效电路</a:t>
            </a:r>
          </a:p>
        </p:txBody>
      </p:sp>
      <p:sp>
        <p:nvSpPr>
          <p:cNvPr id="15" name="Text Box 7"/>
          <p:cNvSpPr txBox="1">
            <a:spLocks noChangeArrowheads="1"/>
          </p:cNvSpPr>
          <p:nvPr/>
        </p:nvSpPr>
        <p:spPr bwMode="auto">
          <a:xfrm>
            <a:off x="503548" y="1232756"/>
            <a:ext cx="4770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10000"/>
              </a:spcBef>
              <a:buClrTx/>
              <a:buFontTx/>
              <a:buNone/>
            </a:pPr>
            <a:r>
              <a:rPr kumimoji="1"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节点</a:t>
            </a:r>
            <a:r>
              <a:rPr kumimoji="1"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d</a:t>
            </a:r>
            <a:r>
              <a:rPr kumimoji="1" lang="en-US" altLang="zh-CN" sz="2000" baseline="-30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2</a:t>
            </a:r>
            <a:r>
              <a:rPr kumimoji="1"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1"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d</a:t>
            </a:r>
            <a:r>
              <a:rPr kumimoji="1" lang="en-US" altLang="zh-CN" sz="2000" baseline="-30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4</a:t>
            </a:r>
            <a:r>
              <a:rPr kumimoji="1"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）的</a:t>
            </a:r>
            <a:r>
              <a:rPr kumimoji="1" lang="en-US" altLang="zh-CN"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KCL</a:t>
            </a:r>
            <a:r>
              <a:rPr kumimoji="1" lang="zh-CN" alt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方程为 </a:t>
            </a:r>
            <a:endParaRPr kumimoji="1"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endParaRPr>
          </a:p>
        </p:txBody>
      </p:sp>
      <p:sp>
        <p:nvSpPr>
          <p:cNvPr id="16" name="Text Box 8"/>
          <p:cNvSpPr txBox="1">
            <a:spLocks noChangeArrowheads="1"/>
          </p:cNvSpPr>
          <p:nvPr/>
        </p:nvSpPr>
        <p:spPr bwMode="auto">
          <a:xfrm>
            <a:off x="503548" y="4149080"/>
            <a:ext cx="429101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若接负载</a:t>
            </a:r>
            <a:r>
              <a:rPr kumimoji="1" lang="en-US" altLang="zh-CN"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1" lang="en-US" altLang="zh-CN" sz="20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R</a:t>
            </a:r>
            <a:r>
              <a:rPr kumimoji="1" lang="en-US" altLang="zh-CN" sz="2000" baseline="-30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L</a:t>
            </a:r>
            <a:r>
              <a:rPr kumimoji="1"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，则电压增益为 </a:t>
            </a:r>
          </a:p>
        </p:txBody>
      </p:sp>
      <p:sp>
        <p:nvSpPr>
          <p:cNvPr id="17" name="Text Box 12"/>
          <p:cNvSpPr txBox="1">
            <a:spLocks noChangeArrowheads="1"/>
          </p:cNvSpPr>
          <p:nvPr/>
        </p:nvSpPr>
        <p:spPr bwMode="auto">
          <a:xfrm>
            <a:off x="512501" y="2683708"/>
            <a:ext cx="27098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10000"/>
              </a:spcBef>
              <a:buClrTx/>
              <a:buFontTx/>
              <a:buNone/>
            </a:pPr>
            <a:r>
              <a:rPr kumimoji="1"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得差模电压增益</a:t>
            </a:r>
          </a:p>
        </p:txBody>
      </p:sp>
      <p:graphicFrame>
        <p:nvGraphicFramePr>
          <p:cNvPr id="19" name="Object 18"/>
          <p:cNvGraphicFramePr>
            <a:graphicFrameLocks noChangeAspect="1"/>
          </p:cNvGraphicFramePr>
          <p:nvPr>
            <p:extLst>
              <p:ext uri="{D42A27DB-BD31-4B8C-83A1-F6EECF244321}">
                <p14:modId xmlns:p14="http://schemas.microsoft.com/office/powerpoint/2010/main" val="1584154399"/>
              </p:ext>
            </p:extLst>
          </p:nvPr>
        </p:nvGraphicFramePr>
        <p:xfrm>
          <a:off x="2649054" y="2539341"/>
          <a:ext cx="2863850" cy="804863"/>
        </p:xfrm>
        <a:graphic>
          <a:graphicData uri="http://schemas.openxmlformats.org/presentationml/2006/ole">
            <mc:AlternateContent xmlns:mc="http://schemas.openxmlformats.org/markup-compatibility/2006">
              <mc:Choice xmlns:v="urn:schemas-microsoft-com:vml" Requires="v">
                <p:oleObj spid="_x0000_s566673" name="Equation" r:id="rId5" imgW="1574640" imgH="444240" progId="">
                  <p:embed/>
                </p:oleObj>
              </mc:Choice>
              <mc:Fallback>
                <p:oleObj name="Equation" r:id="rId5" imgW="1574640" imgH="444240" progId="">
                  <p:embed/>
                  <p:pic>
                    <p:nvPicPr>
                      <p:cNvPr id="0" name="Picture 6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9054" y="2539341"/>
                        <a:ext cx="2863850" cy="80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21"/>
          <p:cNvGraphicFramePr>
            <a:graphicFrameLocks noChangeAspect="1"/>
          </p:cNvGraphicFramePr>
          <p:nvPr>
            <p:extLst>
              <p:ext uri="{D42A27DB-BD31-4B8C-83A1-F6EECF244321}">
                <p14:modId xmlns:p14="http://schemas.microsoft.com/office/powerpoint/2010/main" val="1796420763"/>
              </p:ext>
            </p:extLst>
          </p:nvPr>
        </p:nvGraphicFramePr>
        <p:xfrm>
          <a:off x="1625910" y="3320988"/>
          <a:ext cx="1306513" cy="758825"/>
        </p:xfrm>
        <a:graphic>
          <a:graphicData uri="http://schemas.openxmlformats.org/presentationml/2006/ole">
            <mc:AlternateContent xmlns:mc="http://schemas.openxmlformats.org/markup-compatibility/2006">
              <mc:Choice xmlns:v="urn:schemas-microsoft-com:vml" Requires="v">
                <p:oleObj spid="_x0000_s566674" name="公式" r:id="rId7" imgW="761669" imgH="444307" progId="Equation.3">
                  <p:embed/>
                </p:oleObj>
              </mc:Choice>
              <mc:Fallback>
                <p:oleObj name="公式" r:id="rId7" imgW="761669" imgH="444307" progId="Equation.3">
                  <p:embed/>
                  <p:pic>
                    <p:nvPicPr>
                      <p:cNvPr id="0" name="Picture 6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5910" y="3320988"/>
                        <a:ext cx="1306513"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4140837563"/>
              </p:ext>
            </p:extLst>
          </p:nvPr>
        </p:nvGraphicFramePr>
        <p:xfrm>
          <a:off x="3278498" y="3355913"/>
          <a:ext cx="1308100" cy="758825"/>
        </p:xfrm>
        <a:graphic>
          <a:graphicData uri="http://schemas.openxmlformats.org/presentationml/2006/ole">
            <mc:AlternateContent xmlns:mc="http://schemas.openxmlformats.org/markup-compatibility/2006">
              <mc:Choice xmlns:v="urn:schemas-microsoft-com:vml" Requires="v">
                <p:oleObj spid="_x0000_s566675" name="公式" r:id="rId9" imgW="761669" imgH="444307" progId="Equation.3">
                  <p:embed/>
                </p:oleObj>
              </mc:Choice>
              <mc:Fallback>
                <p:oleObj name="公式" r:id="rId9" imgW="761669" imgH="444307" progId="Equation.3">
                  <p:embed/>
                  <p:pic>
                    <p:nvPicPr>
                      <p:cNvPr id="0" name="Picture 6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8498" y="3355913"/>
                        <a:ext cx="1308100"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25"/>
          <p:cNvSpPr txBox="1">
            <a:spLocks noChangeArrowheads="1"/>
          </p:cNvSpPr>
          <p:nvPr/>
        </p:nvSpPr>
        <p:spPr bwMode="auto">
          <a:xfrm>
            <a:off x="763898" y="3415084"/>
            <a:ext cx="2709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10000"/>
              </a:spcBef>
              <a:buClrTx/>
              <a:buFontTx/>
              <a:buNone/>
            </a:pPr>
            <a:r>
              <a:rPr kumimoji="1"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其中</a:t>
            </a:r>
          </a:p>
        </p:txBody>
      </p:sp>
      <p:graphicFrame>
        <p:nvGraphicFramePr>
          <p:cNvPr id="3" name="对象 2"/>
          <p:cNvGraphicFramePr>
            <a:graphicFrameLocks noChangeAspect="1"/>
          </p:cNvGraphicFramePr>
          <p:nvPr>
            <p:extLst>
              <p:ext uri="{D42A27DB-BD31-4B8C-83A1-F6EECF244321}">
                <p14:modId xmlns:p14="http://schemas.microsoft.com/office/powerpoint/2010/main" val="3268872200"/>
              </p:ext>
            </p:extLst>
          </p:nvPr>
        </p:nvGraphicFramePr>
        <p:xfrm>
          <a:off x="1089958" y="1701547"/>
          <a:ext cx="3931416" cy="799632"/>
        </p:xfrm>
        <a:graphic>
          <a:graphicData uri="http://schemas.openxmlformats.org/presentationml/2006/ole">
            <mc:AlternateContent xmlns:mc="http://schemas.openxmlformats.org/markup-compatibility/2006">
              <mc:Choice xmlns:v="urn:schemas-microsoft-com:vml" Requires="v">
                <p:oleObj spid="_x0000_s566676" name="Equation" r:id="rId11" imgW="2184120" imgH="444240" progId="">
                  <p:embed/>
                </p:oleObj>
              </mc:Choice>
              <mc:Fallback>
                <p:oleObj name="Equation" r:id="rId11" imgW="2184120" imgH="444240" progId="">
                  <p:embed/>
                  <p:pic>
                    <p:nvPicPr>
                      <p:cNvPr id="0" name="Picture 6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89958" y="1701547"/>
                        <a:ext cx="3931416" cy="799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8"/>
          <p:cNvGraphicFramePr>
            <a:graphicFrameLocks noChangeAspect="1"/>
          </p:cNvGraphicFramePr>
          <p:nvPr>
            <p:extLst>
              <p:ext uri="{D42A27DB-BD31-4B8C-83A1-F6EECF244321}">
                <p14:modId xmlns:p14="http://schemas.microsoft.com/office/powerpoint/2010/main" val="4281394940"/>
              </p:ext>
            </p:extLst>
          </p:nvPr>
        </p:nvGraphicFramePr>
        <p:xfrm>
          <a:off x="1446523" y="4589855"/>
          <a:ext cx="3348037" cy="804863"/>
        </p:xfrm>
        <a:graphic>
          <a:graphicData uri="http://schemas.openxmlformats.org/presentationml/2006/ole">
            <mc:AlternateContent xmlns:mc="http://schemas.openxmlformats.org/markup-compatibility/2006">
              <mc:Choice xmlns:v="urn:schemas-microsoft-com:vml" Requires="v">
                <p:oleObj spid="_x0000_s566677" name="Equation" r:id="rId13" imgW="1841400" imgH="444240" progId="">
                  <p:embed/>
                </p:oleObj>
              </mc:Choice>
              <mc:Fallback>
                <p:oleObj name="Equation" r:id="rId13" imgW="1841400" imgH="444240" progId="">
                  <p:embed/>
                  <p:pic>
                    <p:nvPicPr>
                      <p:cNvPr id="0" name="Picture 6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46523" y="4589855"/>
                        <a:ext cx="3348037" cy="80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Text Box 27"/>
          <p:cNvSpPr txBox="1">
            <a:spLocks noChangeArrowheads="1"/>
          </p:cNvSpPr>
          <p:nvPr/>
        </p:nvSpPr>
        <p:spPr bwMode="auto">
          <a:xfrm>
            <a:off x="431540" y="5481228"/>
            <a:ext cx="8365702" cy="830997"/>
          </a:xfrm>
          <a:prstGeom prst="rect">
            <a:avLst/>
          </a:prstGeom>
          <a:solidFill>
            <a:srgbClr val="CCFFCC"/>
          </a:solidFill>
          <a:ln w="12700" cap="sq">
            <a:solidFill>
              <a:srgbClr val="FF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en-US" altLang="zh-CN" sz="2000" dirty="0">
                <a:solidFill>
                  <a:srgbClr val="000000"/>
                </a:solidFill>
                <a:latin typeface="楷体" panose="02010609060101010101" pitchFamily="49" charset="-122"/>
                <a:ea typeface="楷体" panose="02010609060101010101" pitchFamily="49" charset="-122"/>
                <a:cs typeface="Times New Roman" panose="02020603050405020304" pitchFamily="18" charset="0"/>
                <a:sym typeface="Symbol" panose="05050102010706020507" pitchFamily="18" charset="2"/>
              </a:rPr>
              <a:t>  </a:t>
            </a:r>
            <a:r>
              <a:rPr kumimoji="1" lang="zh-CN" altLang="en-US" sz="2000" dirty="0" smtClean="0">
                <a:solidFill>
                  <a:srgbClr val="000000"/>
                </a:solidFill>
                <a:latin typeface="楷体" panose="02010609060101010101" pitchFamily="49" charset="-122"/>
                <a:ea typeface="楷体" panose="02010609060101010101" pitchFamily="49" charset="-122"/>
                <a:cs typeface="Times New Roman" panose="02020603050405020304" pitchFamily="18" charset="0"/>
                <a:sym typeface="Symbol" panose="05050102010706020507" pitchFamily="18" charset="2"/>
              </a:rPr>
              <a:t>带</a:t>
            </a:r>
            <a:r>
              <a:rPr kumimoji="1" lang="zh-CN" altLang="en-US" sz="2000" dirty="0">
                <a:solidFill>
                  <a:srgbClr val="000000"/>
                </a:solidFill>
                <a:latin typeface="楷体" panose="02010609060101010101" pitchFamily="49" charset="-122"/>
                <a:ea typeface="楷体" panose="02010609060101010101" pitchFamily="49" charset="-122"/>
                <a:cs typeface="Times New Roman" panose="02020603050405020304" pitchFamily="18" charset="0"/>
                <a:sym typeface="Symbol" panose="05050102010706020507" pitchFamily="18" charset="2"/>
              </a:rPr>
              <a:t>有源负载的差分放大电路单端输出的差模电压增益不再是双端输出增益的一半，而是与双端输出电压增益相同，即单端输出等效于双端输出。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strips(downRight)">
                                      <p:cBhvr>
                                        <p:cTn id="12" dur="500"/>
                                        <p:tgtEl>
                                          <p:spTgt spid="17"/>
                                        </p:tgtEl>
                                      </p:cBhvr>
                                    </p:animEffect>
                                  </p:childTnLst>
                                </p:cTn>
                              </p:par>
                            </p:childTnLst>
                          </p:cTn>
                        </p:par>
                        <p:par>
                          <p:cTn id="13" fill="hold">
                            <p:stCondLst>
                              <p:cond delay="500"/>
                            </p:stCondLst>
                            <p:childTnLst>
                              <p:par>
                                <p:cTn id="14" presetID="18" presetClass="entr" presetSubtype="6"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strips(downRight)">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strips(downRight)">
                                      <p:cBhvr>
                                        <p:cTn id="21" dur="500"/>
                                        <p:tgtEl>
                                          <p:spTgt spid="22"/>
                                        </p:tgtEl>
                                      </p:cBhvr>
                                    </p:animEffect>
                                  </p:childTnLst>
                                </p:cTn>
                              </p:par>
                            </p:childTnLst>
                          </p:cTn>
                        </p:par>
                        <p:par>
                          <p:cTn id="22" fill="hold">
                            <p:stCondLst>
                              <p:cond delay="500"/>
                            </p:stCondLst>
                            <p:childTnLst>
                              <p:par>
                                <p:cTn id="23" presetID="18" presetClass="entr" presetSubtype="6"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strips(downRight)">
                                      <p:cBhvr>
                                        <p:cTn id="25" dur="500"/>
                                        <p:tgtEl>
                                          <p:spTgt spid="20"/>
                                        </p:tgtEl>
                                      </p:cBhvr>
                                    </p:animEffect>
                                  </p:childTnLst>
                                </p:cTn>
                              </p:par>
                            </p:childTnLst>
                          </p:cTn>
                        </p:par>
                        <p:par>
                          <p:cTn id="26" fill="hold">
                            <p:stCondLst>
                              <p:cond delay="1000"/>
                            </p:stCondLst>
                            <p:childTnLst>
                              <p:par>
                                <p:cTn id="27" presetID="18" presetClass="entr" presetSubtype="6"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strips(downRight)">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strips(downRight)">
                                      <p:cBhvr>
                                        <p:cTn id="34" dur="500"/>
                                        <p:tgtEl>
                                          <p:spTgt spid="16"/>
                                        </p:tgtEl>
                                      </p:cBhvr>
                                    </p:animEffect>
                                  </p:childTnLst>
                                </p:cTn>
                              </p:par>
                            </p:childTnLst>
                          </p:cTn>
                        </p:par>
                        <p:par>
                          <p:cTn id="35" fill="hold">
                            <p:stCondLst>
                              <p:cond delay="500"/>
                            </p:stCondLst>
                            <p:childTnLst>
                              <p:par>
                                <p:cTn id="36" presetID="18" presetClass="entr" presetSubtype="6" fill="hold"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strips(downRight)">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strips(downRight)">
                                      <p:cBhvr>
                                        <p:cTn id="4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7" grpId="0" autoUpdateAnimBg="0"/>
      <p:bldP spid="22" grpId="0" autoUpdateAnimBg="0"/>
      <p:bldP spid="27"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hlinkClick r:id="rId2" action="ppaction://hlinksldjump"/>
          </p:cNvPr>
          <p:cNvSpPr>
            <a:spLocks noChangeArrowheads="1"/>
          </p:cNvSpPr>
          <p:nvPr/>
        </p:nvSpPr>
        <p:spPr bwMode="auto">
          <a:xfrm>
            <a:off x="479425" y="734790"/>
            <a:ext cx="50292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400" dirty="0">
                <a:solidFill>
                  <a:srgbClr val="800000"/>
                </a:solidFill>
                <a:latin typeface="Times New Roman" panose="02020603050405020304" pitchFamily="18" charset="0"/>
              </a:rPr>
              <a:t>3.  </a:t>
            </a:r>
            <a:r>
              <a:rPr lang="zh-CN" altLang="en-US" sz="2400" dirty="0">
                <a:solidFill>
                  <a:srgbClr val="800000"/>
                </a:solidFill>
                <a:latin typeface="Times New Roman" panose="02020603050405020304" pitchFamily="18" charset="0"/>
              </a:rPr>
              <a:t>动态指标</a:t>
            </a:r>
          </a:p>
        </p:txBody>
      </p:sp>
      <p:sp>
        <p:nvSpPr>
          <p:cNvPr id="3" name="Rectangle 2"/>
          <p:cNvSpPr>
            <a:spLocks noChangeArrowheads="1"/>
          </p:cNvSpPr>
          <p:nvPr/>
        </p:nvSpPr>
        <p:spPr bwMode="auto">
          <a:xfrm>
            <a:off x="428979" y="138698"/>
            <a:ext cx="830227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dirty="0" smtClean="0">
                <a:solidFill>
                  <a:srgbClr val="0000CC"/>
                </a:solidFill>
                <a:latin typeface="Times New Roman" panose="02020603050405020304" pitchFamily="18" charset="0"/>
              </a:rPr>
              <a:t>*</a:t>
            </a:r>
            <a:r>
              <a:rPr lang="en-US" altLang="zh-CN" dirty="0" smtClean="0">
                <a:solidFill>
                  <a:srgbClr val="0000CC"/>
                </a:solidFill>
                <a:latin typeface="Times New Roman" panose="02020603050405020304" pitchFamily="18" charset="0"/>
              </a:rPr>
              <a:t>7.3.1 </a:t>
            </a:r>
            <a:r>
              <a:rPr lang="zh-CN" altLang="en-US" dirty="0" smtClean="0">
                <a:solidFill>
                  <a:srgbClr val="0000CC"/>
                </a:solidFill>
                <a:latin typeface="Times New Roman" panose="02020603050405020304" pitchFamily="18" charset="0"/>
              </a:rPr>
              <a:t>带</a:t>
            </a:r>
            <a:r>
              <a:rPr lang="zh-CN" altLang="en-US" dirty="0">
                <a:solidFill>
                  <a:srgbClr val="0000CC"/>
                </a:solidFill>
                <a:latin typeface="Times New Roman" panose="02020603050405020304" pitchFamily="18" charset="0"/>
              </a:rPr>
              <a:t>有源负载</a:t>
            </a:r>
            <a:r>
              <a:rPr lang="zh-CN" altLang="en-US" dirty="0" smtClean="0">
                <a:solidFill>
                  <a:srgbClr val="0000CC"/>
                </a:solidFill>
                <a:latin typeface="Times New Roman" panose="02020603050405020304" pitchFamily="18" charset="0"/>
              </a:rPr>
              <a:t>的</a:t>
            </a:r>
            <a:r>
              <a:rPr lang="en-US" altLang="zh-CN" dirty="0" smtClean="0">
                <a:solidFill>
                  <a:srgbClr val="0000CC"/>
                </a:solidFill>
                <a:latin typeface="Times New Roman" panose="02020603050405020304" pitchFamily="18" charset="0"/>
              </a:rPr>
              <a:t>MOSFET</a:t>
            </a:r>
            <a:r>
              <a:rPr lang="zh-CN" altLang="en-US" dirty="0">
                <a:solidFill>
                  <a:srgbClr val="0000CC"/>
                </a:solidFill>
                <a:latin typeface="Times New Roman" panose="02020603050405020304" pitchFamily="18" charset="0"/>
              </a:rPr>
              <a:t>差分式放大电路</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5362" y="1880828"/>
            <a:ext cx="3142211" cy="3411544"/>
          </a:xfrm>
          <a:prstGeom prst="rect">
            <a:avLst/>
          </a:prstGeom>
        </p:spPr>
      </p:pic>
      <p:sp>
        <p:nvSpPr>
          <p:cNvPr id="5" name="Text Box 40"/>
          <p:cNvSpPr txBox="1">
            <a:spLocks noChangeArrowheads="1"/>
          </p:cNvSpPr>
          <p:nvPr/>
        </p:nvSpPr>
        <p:spPr bwMode="auto">
          <a:xfrm>
            <a:off x="5702818" y="795945"/>
            <a:ext cx="3024336"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10000"/>
              </a:lnSpc>
              <a:spcBef>
                <a:spcPct val="0"/>
              </a:spcBef>
              <a:buClrTx/>
              <a:buFontTx/>
              <a:buNone/>
            </a:pPr>
            <a:r>
              <a:rPr lang="zh-CN" altLang="en-US" sz="2000" i="1"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0</a:t>
            </a:r>
            <a:r>
              <a:rPr kumimoji="1" lang="zh-CN" altLang="en-US" sz="2000" dirty="0">
                <a:solidFill>
                  <a:srgbClr val="000000"/>
                </a:solidFill>
                <a:latin typeface="楷体" panose="02010609060101010101" pitchFamily="49" charset="-122"/>
                <a:ea typeface="楷体" panose="02010609060101010101" pitchFamily="49" charset="-122"/>
                <a:cs typeface="Times New Roman" panose="02020603050405020304" pitchFamily="18" charset="0"/>
                <a:sym typeface="Symbol" panose="05050102010706020507" pitchFamily="18" charset="2"/>
              </a:rPr>
              <a:t>时，可得</a:t>
            </a:r>
            <a:r>
              <a:rPr kumimoji="1" lang="en-US" altLang="zh-CN" sz="2000"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T</a:t>
            </a:r>
            <a:r>
              <a:rPr kumimoji="1" lang="en-US" altLang="zh-CN" sz="2000" baseline="-25000"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a:t>
            </a:r>
            <a:r>
              <a:rPr kumimoji="1" lang="zh-CN" altLang="en-US" sz="20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800" dirty="0">
                <a:solidFill>
                  <a:srgbClr val="000000"/>
                </a:solidFill>
                <a:cs typeface="Times New Roman" panose="02020603050405020304" pitchFamily="18" charset="0"/>
              </a:rPr>
              <a:t> </a:t>
            </a:r>
            <a:r>
              <a:rPr kumimoji="1" lang="en-US" altLang="zh-CN"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T</a:t>
            </a:r>
            <a:r>
              <a:rPr kumimoji="1" lang="en-US" altLang="zh-CN" sz="2000" baseline="-25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4</a:t>
            </a:r>
            <a:r>
              <a:rPr kumimoji="1" lang="zh-CN" altLang="en-US" sz="2000" dirty="0">
                <a:solidFill>
                  <a:srgbClr val="000000"/>
                </a:solidFill>
                <a:latin typeface="楷体" panose="02010609060101010101" pitchFamily="49" charset="-122"/>
                <a:ea typeface="楷体" panose="02010609060101010101" pitchFamily="49" charset="-122"/>
                <a:cs typeface="Times New Roman" panose="02020603050405020304" pitchFamily="18" charset="0"/>
                <a:sym typeface="Symbol" panose="05050102010706020507" pitchFamily="18" charset="2"/>
              </a:rPr>
              <a:t>支路的小信号等效电路</a:t>
            </a:r>
          </a:p>
        </p:txBody>
      </p:sp>
      <p:sp>
        <p:nvSpPr>
          <p:cNvPr id="6" name="Text Box 6"/>
          <p:cNvSpPr txBox="1">
            <a:spLocks noChangeArrowheads="1"/>
          </p:cNvSpPr>
          <p:nvPr/>
        </p:nvSpPr>
        <p:spPr bwMode="auto">
          <a:xfrm>
            <a:off x="593725" y="1259130"/>
            <a:ext cx="5094288" cy="2055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10000"/>
              </a:spcBef>
              <a:buClrTx/>
              <a:buFontTx/>
              <a:buNone/>
            </a:pPr>
            <a:r>
              <a:rPr kumimoji="1" lang="zh-CN" altLang="en-US" sz="2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以上分析结果的前提条件是假设</a:t>
            </a:r>
            <a:r>
              <a:rPr kumimoji="1" lang="en-US" altLang="zh-CN" sz="2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T</a:t>
            </a:r>
            <a:r>
              <a:rPr kumimoji="1" lang="en-US" altLang="zh-CN" sz="2200" baseline="-30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1 </a:t>
            </a:r>
            <a:r>
              <a:rPr kumimoji="1" lang="en-US" altLang="zh-CN" sz="2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~T</a:t>
            </a:r>
            <a:r>
              <a:rPr kumimoji="1" lang="en-US" altLang="zh-CN" sz="2200" baseline="-30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4</a:t>
            </a:r>
            <a:r>
              <a:rPr kumimoji="1" lang="zh-CN" altLang="en-US" sz="2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的互导相同，即</a:t>
            </a:r>
          </a:p>
          <a:p>
            <a:pPr eaLnBrk="1" hangingPunct="1">
              <a:lnSpc>
                <a:spcPct val="140000"/>
              </a:lnSpc>
              <a:spcBef>
                <a:spcPct val="10000"/>
              </a:spcBef>
              <a:buClrTx/>
              <a:buFontTx/>
              <a:buNone/>
            </a:pPr>
            <a:r>
              <a:rPr kumimoji="1" lang="zh-CN" altLang="en-US" sz="22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kumimoji="1" lang="en-US" altLang="zh-CN" sz="22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K</a:t>
            </a:r>
            <a:r>
              <a:rPr kumimoji="1" lang="en-US" altLang="zh-CN" sz="2200" baseline="-30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n1</a:t>
            </a:r>
            <a:r>
              <a:rPr kumimoji="1" lang="zh-CN" altLang="en-US" sz="2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1" lang="en-US" altLang="zh-CN" sz="22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K</a:t>
            </a:r>
            <a:r>
              <a:rPr kumimoji="1" lang="en-US" altLang="zh-CN" sz="2200" baseline="-30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n2</a:t>
            </a:r>
            <a:r>
              <a:rPr kumimoji="1" lang="zh-CN" altLang="en-US" sz="2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1" lang="en-US" altLang="zh-CN" sz="22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K</a:t>
            </a:r>
            <a:r>
              <a:rPr kumimoji="1" lang="en-US" altLang="zh-CN" sz="2200" baseline="-30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p3</a:t>
            </a:r>
            <a:r>
              <a:rPr kumimoji="1" lang="zh-CN" altLang="en-US" sz="2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1" lang="en-US" altLang="zh-CN" sz="22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K</a:t>
            </a:r>
            <a:r>
              <a:rPr kumimoji="1" lang="en-US" altLang="zh-CN" sz="2200" baseline="-30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p4</a:t>
            </a:r>
            <a:r>
              <a:rPr kumimoji="1" lang="zh-CN" altLang="en-US" sz="2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1" lang="en-US" altLang="zh-CN" sz="22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K</a:t>
            </a:r>
          </a:p>
          <a:p>
            <a:pPr eaLnBrk="1" hangingPunct="1">
              <a:lnSpc>
                <a:spcPct val="140000"/>
              </a:lnSpc>
              <a:spcBef>
                <a:spcPct val="10000"/>
              </a:spcBef>
              <a:buClrTx/>
              <a:buFontTx/>
              <a:buNone/>
            </a:pPr>
            <a:r>
              <a:rPr kumimoji="1" lang="en-US" altLang="zh-CN" sz="22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g</a:t>
            </a:r>
            <a:r>
              <a:rPr kumimoji="1" lang="en-US" altLang="zh-CN" sz="2200" baseline="-30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m1</a:t>
            </a:r>
            <a:r>
              <a:rPr kumimoji="1" lang="zh-CN" altLang="en-US" sz="2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1" lang="en-US" altLang="zh-CN" sz="22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g</a:t>
            </a:r>
            <a:r>
              <a:rPr kumimoji="1" lang="en-US" altLang="zh-CN" sz="2200" baseline="-30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m2</a:t>
            </a:r>
            <a:r>
              <a:rPr kumimoji="1" lang="zh-CN" altLang="en-US" sz="2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1" lang="en-US" altLang="zh-CN" sz="22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g</a:t>
            </a:r>
            <a:r>
              <a:rPr kumimoji="1" lang="en-US" altLang="zh-CN" sz="2200" baseline="-30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m3</a:t>
            </a:r>
            <a:r>
              <a:rPr kumimoji="1" lang="zh-CN" altLang="en-US" sz="2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1" lang="en-US" altLang="zh-CN" sz="22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g</a:t>
            </a:r>
            <a:r>
              <a:rPr kumimoji="1" lang="en-US" altLang="zh-CN" sz="2200" baseline="-30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m4</a:t>
            </a:r>
            <a:r>
              <a:rPr kumimoji="1" lang="zh-CN" altLang="en-US" sz="2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kumimoji="1" lang="en-US" altLang="zh-CN" sz="2200" i="1"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g</a:t>
            </a:r>
            <a:r>
              <a:rPr kumimoji="1" lang="en-US" altLang="zh-CN" sz="2200" baseline="-300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m</a:t>
            </a:r>
            <a:endParaRPr kumimoji="1" lang="en-US" altLang="zh-CN" sz="2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endParaRPr>
          </a:p>
        </p:txBody>
      </p:sp>
      <p:sp>
        <p:nvSpPr>
          <p:cNvPr id="7" name="Text Box 7"/>
          <p:cNvSpPr txBox="1">
            <a:spLocks noChangeArrowheads="1"/>
          </p:cNvSpPr>
          <p:nvPr/>
        </p:nvSpPr>
        <p:spPr bwMode="auto">
          <a:xfrm>
            <a:off x="681038" y="4191243"/>
            <a:ext cx="4575037"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电路的共模电压增益仍然很小，共模抑制很高</a:t>
            </a:r>
          </a:p>
        </p:txBody>
      </p:sp>
      <p:sp>
        <p:nvSpPr>
          <p:cNvPr id="8" name="Text Box 14"/>
          <p:cNvSpPr txBox="1">
            <a:spLocks noChangeArrowheads="1"/>
          </p:cNvSpPr>
          <p:nvPr/>
        </p:nvSpPr>
        <p:spPr bwMode="auto">
          <a:xfrm>
            <a:off x="681038" y="3460993"/>
            <a:ext cx="4322762"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10000"/>
              </a:spcBef>
              <a:buClrTx/>
              <a:buFontTx/>
              <a:buNone/>
            </a:pPr>
            <a:r>
              <a:rPr kumimoji="1" lang="zh-CN" altLang="en-US" sz="220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参数不同时，结果将有所变化</a:t>
            </a:r>
          </a:p>
        </p:txBody>
      </p:sp>
    </p:spTree>
    <p:extLst>
      <p:ext uri="{BB962C8B-B14F-4D97-AF65-F5344CB8AC3E}">
        <p14:creationId xmlns:p14="http://schemas.microsoft.com/office/powerpoint/2010/main" val="1471046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792163" y="1449388"/>
            <a:ext cx="813593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50000"/>
              </a:lnSpc>
              <a:spcBef>
                <a:spcPct val="0"/>
              </a:spcBef>
              <a:buClrTx/>
              <a:buFontTx/>
              <a:buNone/>
            </a:pPr>
            <a:r>
              <a:rPr lang="en-US" altLang="zh-CN" sz="3200" dirty="0">
                <a:latin typeface="Times New Roman" panose="02020603050405020304" pitchFamily="18" charset="0"/>
              </a:rPr>
              <a:t>7.1 </a:t>
            </a:r>
            <a:r>
              <a:rPr lang="zh-CN" altLang="en-US" sz="3200" dirty="0" smtClean="0">
                <a:latin typeface="Times New Roman" panose="02020603050405020304" pitchFamily="18" charset="0"/>
              </a:rPr>
              <a:t>模拟集成电路</a:t>
            </a:r>
            <a:r>
              <a:rPr lang="zh-CN" altLang="en-US" sz="3200" dirty="0">
                <a:latin typeface="Times New Roman" panose="02020603050405020304" pitchFamily="18" charset="0"/>
              </a:rPr>
              <a:t>中的直流偏置技术</a:t>
            </a:r>
          </a:p>
          <a:p>
            <a:pPr eaLnBrk="1" hangingPunct="1">
              <a:lnSpc>
                <a:spcPct val="150000"/>
              </a:lnSpc>
              <a:spcBef>
                <a:spcPct val="0"/>
              </a:spcBef>
              <a:buClrTx/>
              <a:buNone/>
            </a:pPr>
            <a:r>
              <a:rPr lang="en-US" altLang="zh-CN" sz="3200" dirty="0">
                <a:latin typeface="Times New Roman" panose="02020603050405020304" pitchFamily="18" charset="0"/>
              </a:rPr>
              <a:t>7.2 </a:t>
            </a:r>
            <a:r>
              <a:rPr lang="zh-CN" altLang="en-US" sz="3200" dirty="0">
                <a:latin typeface="Times New Roman" panose="02020603050405020304" pitchFamily="18" charset="0"/>
              </a:rPr>
              <a:t>差分式放大电路 </a:t>
            </a:r>
          </a:p>
          <a:p>
            <a:pPr eaLnBrk="1" hangingPunct="1">
              <a:lnSpc>
                <a:spcPct val="150000"/>
              </a:lnSpc>
              <a:spcBef>
                <a:spcPct val="0"/>
              </a:spcBef>
              <a:buClrTx/>
              <a:buFontTx/>
              <a:buNone/>
            </a:pPr>
            <a:r>
              <a:rPr lang="en-US" altLang="zh-CN" sz="3200" dirty="0" smtClean="0">
                <a:latin typeface="Times New Roman" panose="02020603050405020304" pitchFamily="18" charset="0"/>
              </a:rPr>
              <a:t>*7.3 </a:t>
            </a:r>
            <a:r>
              <a:rPr lang="zh-CN" altLang="en-US" sz="3200" dirty="0" smtClean="0">
                <a:latin typeface="Times New Roman" panose="02020603050405020304" pitchFamily="18" charset="0"/>
              </a:rPr>
              <a:t>带</a:t>
            </a:r>
            <a:r>
              <a:rPr lang="zh-CN" altLang="en-US" sz="3200" dirty="0">
                <a:latin typeface="Times New Roman" panose="02020603050405020304" pitchFamily="18" charset="0"/>
              </a:rPr>
              <a:t>有源负载的差分式放大</a:t>
            </a:r>
            <a:r>
              <a:rPr lang="zh-CN" altLang="en-US" sz="3200" dirty="0" smtClean="0">
                <a:latin typeface="Times New Roman" panose="02020603050405020304" pitchFamily="18" charset="0"/>
              </a:rPr>
              <a:t>电路</a:t>
            </a:r>
            <a:endParaRPr lang="en-US" altLang="zh-CN" sz="3200" dirty="0" smtClean="0">
              <a:latin typeface="Times New Roman" panose="02020603050405020304" pitchFamily="18" charset="0"/>
            </a:endParaRPr>
          </a:p>
          <a:p>
            <a:pPr eaLnBrk="1" hangingPunct="1">
              <a:lnSpc>
                <a:spcPct val="150000"/>
              </a:lnSpc>
              <a:spcBef>
                <a:spcPct val="0"/>
              </a:spcBef>
              <a:buClrTx/>
              <a:buNone/>
            </a:pPr>
            <a:r>
              <a:rPr lang="en-US" altLang="zh-CN" sz="3200" dirty="0">
                <a:solidFill>
                  <a:schemeClr val="accent2"/>
                </a:solidFill>
                <a:latin typeface="Times New Roman" panose="02020603050405020304" pitchFamily="18" charset="0"/>
              </a:rPr>
              <a:t>7.4 </a:t>
            </a:r>
            <a:r>
              <a:rPr lang="zh-CN" altLang="en-US" sz="3200" dirty="0">
                <a:solidFill>
                  <a:schemeClr val="accent2"/>
                </a:solidFill>
                <a:latin typeface="Times New Roman" panose="02020603050405020304" pitchFamily="18" charset="0"/>
              </a:rPr>
              <a:t>集成运算放大器电路简介</a:t>
            </a:r>
          </a:p>
          <a:p>
            <a:pPr eaLnBrk="1" hangingPunct="1">
              <a:lnSpc>
                <a:spcPct val="150000"/>
              </a:lnSpc>
              <a:spcBef>
                <a:spcPct val="0"/>
              </a:spcBef>
              <a:buClrTx/>
              <a:buFontTx/>
              <a:buNone/>
            </a:pPr>
            <a:r>
              <a:rPr lang="en-US" altLang="zh-CN" sz="3200" dirty="0" smtClean="0">
                <a:latin typeface="Times New Roman" panose="02020603050405020304" pitchFamily="18" charset="0"/>
              </a:rPr>
              <a:t>7.5 </a:t>
            </a:r>
            <a:r>
              <a:rPr lang="zh-CN" altLang="en-US" sz="3200" dirty="0" smtClean="0">
                <a:latin typeface="Times New Roman" panose="02020603050405020304" pitchFamily="18" charset="0"/>
              </a:rPr>
              <a:t>运放主要</a:t>
            </a:r>
            <a:r>
              <a:rPr lang="zh-CN" altLang="en-US" sz="3200" dirty="0">
                <a:latin typeface="Times New Roman" panose="02020603050405020304" pitchFamily="18" charset="0"/>
              </a:rPr>
              <a:t>参数和相关应用问题</a:t>
            </a:r>
            <a:endParaRPr lang="en-US" altLang="zh-CN" sz="3200" dirty="0">
              <a:latin typeface="Times New Roman" panose="02020603050405020304" pitchFamily="18" charset="0"/>
            </a:endParaRPr>
          </a:p>
        </p:txBody>
      </p:sp>
      <p:sp>
        <p:nvSpPr>
          <p:cNvPr id="3" name="Rectangle 5"/>
          <p:cNvSpPr>
            <a:spLocks noChangeArrowheads="1"/>
          </p:cNvSpPr>
          <p:nvPr/>
        </p:nvSpPr>
        <p:spPr bwMode="auto">
          <a:xfrm>
            <a:off x="611188" y="0"/>
            <a:ext cx="8137525"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99"/>
                </a:solidFill>
              </a:rPr>
              <a:t>7  </a:t>
            </a:r>
            <a:r>
              <a:rPr lang="zh-CN" altLang="en-US" sz="3600">
                <a:solidFill>
                  <a:srgbClr val="000099"/>
                </a:solidFill>
              </a:rPr>
              <a:t>模拟集成电路</a:t>
            </a:r>
          </a:p>
        </p:txBody>
      </p:sp>
    </p:spTree>
    <p:extLst>
      <p:ext uri="{BB962C8B-B14F-4D97-AF65-F5344CB8AC3E}">
        <p14:creationId xmlns:p14="http://schemas.microsoft.com/office/powerpoint/2010/main" val="4257399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899593" y="1520825"/>
            <a:ext cx="759684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50000"/>
              </a:lnSpc>
              <a:spcBef>
                <a:spcPct val="0"/>
              </a:spcBef>
              <a:buClrTx/>
              <a:buFontTx/>
              <a:buNone/>
            </a:pPr>
            <a:r>
              <a:rPr lang="en-US" altLang="zh-CN" sz="3200" dirty="0" smtClean="0">
                <a:solidFill>
                  <a:schemeClr val="accent2"/>
                </a:solidFill>
                <a:latin typeface="Times New Roman" panose="02020603050405020304" pitchFamily="18" charset="0"/>
              </a:rPr>
              <a:t>7.4.1  </a:t>
            </a:r>
            <a:r>
              <a:rPr lang="zh-CN" altLang="en-US" sz="3200" dirty="0" smtClean="0">
                <a:solidFill>
                  <a:schemeClr val="accent2"/>
                </a:solidFill>
                <a:latin typeface="Times New Roman" panose="02020603050405020304" pitchFamily="18" charset="0"/>
              </a:rPr>
              <a:t>两</a:t>
            </a:r>
            <a:r>
              <a:rPr lang="zh-CN" altLang="en-US" sz="3200" dirty="0">
                <a:solidFill>
                  <a:schemeClr val="accent2"/>
                </a:solidFill>
                <a:latin typeface="Times New Roman" panose="02020603050405020304" pitchFamily="18" charset="0"/>
              </a:rPr>
              <a:t>级</a:t>
            </a:r>
            <a:r>
              <a:rPr lang="en-US" altLang="zh-CN" sz="3200" dirty="0">
                <a:solidFill>
                  <a:schemeClr val="accent2"/>
                </a:solidFill>
                <a:latin typeface="Times New Roman" panose="02020603050405020304" pitchFamily="18" charset="0"/>
              </a:rPr>
              <a:t>CMOS</a:t>
            </a:r>
            <a:r>
              <a:rPr lang="zh-CN" altLang="en-US" sz="3200" dirty="0">
                <a:solidFill>
                  <a:schemeClr val="accent2"/>
                </a:solidFill>
                <a:latin typeface="Times New Roman" panose="02020603050405020304" pitchFamily="18" charset="0"/>
              </a:rPr>
              <a:t>运算放大器</a:t>
            </a:r>
          </a:p>
          <a:p>
            <a:pPr eaLnBrk="1" hangingPunct="1">
              <a:lnSpc>
                <a:spcPct val="150000"/>
              </a:lnSpc>
              <a:spcBef>
                <a:spcPct val="0"/>
              </a:spcBef>
              <a:buClrTx/>
              <a:buFontTx/>
              <a:buNone/>
            </a:pPr>
            <a:r>
              <a:rPr lang="en-US" altLang="zh-CN" sz="3200" dirty="0" smtClean="0">
                <a:latin typeface="Times New Roman" panose="02020603050405020304" pitchFamily="18" charset="0"/>
              </a:rPr>
              <a:t>7.4.2  </a:t>
            </a:r>
            <a:r>
              <a:rPr lang="zh-CN" altLang="zh-CN" sz="3200" dirty="0" smtClean="0"/>
              <a:t>全差分运算放大器</a:t>
            </a:r>
            <a:endParaRPr lang="en-US" altLang="zh-CN" sz="3200" dirty="0" smtClean="0"/>
          </a:p>
          <a:p>
            <a:pPr eaLnBrk="1" hangingPunct="1">
              <a:lnSpc>
                <a:spcPct val="150000"/>
              </a:lnSpc>
              <a:spcBef>
                <a:spcPct val="0"/>
              </a:spcBef>
              <a:buClrTx/>
              <a:buFontTx/>
              <a:buNone/>
            </a:pPr>
            <a:r>
              <a:rPr lang="en-US" altLang="zh-CN" sz="3200" dirty="0" smtClean="0">
                <a:latin typeface="Times New Roman" panose="02020603050405020304" pitchFamily="18" charset="0"/>
              </a:rPr>
              <a:t>7.4.3  BJT</a:t>
            </a:r>
            <a:r>
              <a:rPr lang="zh-CN" altLang="en-US" sz="3200" dirty="0" smtClean="0">
                <a:latin typeface="Times New Roman" panose="02020603050405020304" pitchFamily="18" charset="0"/>
              </a:rPr>
              <a:t>型</a:t>
            </a:r>
            <a:r>
              <a:rPr lang="en-US" altLang="zh-CN" sz="3200" dirty="0">
                <a:latin typeface="Times New Roman" panose="02020603050405020304" pitchFamily="18" charset="0"/>
              </a:rPr>
              <a:t>LM741</a:t>
            </a:r>
            <a:r>
              <a:rPr lang="zh-CN" altLang="en-US" sz="3200" dirty="0" smtClean="0">
                <a:latin typeface="Times New Roman" panose="02020603050405020304" pitchFamily="18" charset="0"/>
              </a:rPr>
              <a:t>集成运算放大器</a:t>
            </a:r>
            <a:endParaRPr lang="en-US" altLang="zh-CN" sz="3200" dirty="0">
              <a:latin typeface="Times New Roman" panose="02020603050405020304" pitchFamily="18" charset="0"/>
            </a:endParaRPr>
          </a:p>
          <a:p>
            <a:pPr eaLnBrk="1" hangingPunct="1">
              <a:lnSpc>
                <a:spcPct val="150000"/>
              </a:lnSpc>
              <a:spcBef>
                <a:spcPct val="0"/>
              </a:spcBef>
              <a:buClrTx/>
              <a:buFontTx/>
              <a:buNone/>
            </a:pPr>
            <a:r>
              <a:rPr lang="en-US" altLang="zh-CN" sz="3200" dirty="0" smtClean="0">
                <a:latin typeface="Times New Roman" panose="02020603050405020304" pitchFamily="18" charset="0"/>
              </a:rPr>
              <a:t>7.4.4  </a:t>
            </a:r>
            <a:r>
              <a:rPr lang="zh-CN" altLang="en-US" sz="3200" dirty="0" smtClean="0">
                <a:latin typeface="Times New Roman" panose="02020603050405020304" pitchFamily="18" charset="0"/>
              </a:rPr>
              <a:t>电流反馈集成运算放大器</a:t>
            </a:r>
            <a:endParaRPr lang="en-US" altLang="zh-CN" sz="3200" dirty="0">
              <a:latin typeface="Times New Roman" panose="02020603050405020304" pitchFamily="18" charset="0"/>
            </a:endParaRPr>
          </a:p>
        </p:txBody>
      </p:sp>
      <p:sp>
        <p:nvSpPr>
          <p:cNvPr id="73731" name="Rectangle 3"/>
          <p:cNvSpPr>
            <a:spLocks noChangeArrowheads="1"/>
          </p:cNvSpPr>
          <p:nvPr/>
        </p:nvSpPr>
        <p:spPr bwMode="auto">
          <a:xfrm>
            <a:off x="827088" y="0"/>
            <a:ext cx="77406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dirty="0" smtClean="0">
                <a:solidFill>
                  <a:srgbClr val="0000CC"/>
                </a:solidFill>
                <a:latin typeface="Times New Roman" panose="02020603050405020304" pitchFamily="18" charset="0"/>
              </a:rPr>
              <a:t>7.4  </a:t>
            </a:r>
            <a:r>
              <a:rPr lang="zh-CN" altLang="en-US" sz="3600" dirty="0">
                <a:solidFill>
                  <a:srgbClr val="0000CC"/>
                </a:solidFill>
                <a:latin typeface="Times New Roman" panose="02020603050405020304" pitchFamily="18" charset="0"/>
              </a:rPr>
              <a:t>集成</a:t>
            </a:r>
            <a:r>
              <a:rPr lang="zh-CN" altLang="en-US" sz="3600" dirty="0" smtClean="0">
                <a:solidFill>
                  <a:srgbClr val="0000CC"/>
                </a:solidFill>
                <a:latin typeface="Times New Roman" panose="02020603050405020304" pitchFamily="18" charset="0"/>
              </a:rPr>
              <a:t>运算放大器电路</a:t>
            </a:r>
            <a:r>
              <a:rPr lang="zh-CN" altLang="en-US" sz="3600" dirty="0">
                <a:solidFill>
                  <a:srgbClr val="0000CC"/>
                </a:solidFill>
                <a:latin typeface="Times New Roman" panose="02020603050405020304" pitchFamily="18" charset="0"/>
              </a:rPr>
              <a:t>简介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722382883"/>
              </p:ext>
            </p:extLst>
          </p:nvPr>
        </p:nvGraphicFramePr>
        <p:xfrm>
          <a:off x="3455876" y="1119348"/>
          <a:ext cx="5365150" cy="4726715"/>
        </p:xfrm>
        <a:graphic>
          <a:graphicData uri="http://schemas.openxmlformats.org/presentationml/2006/ole">
            <mc:AlternateContent xmlns:mc="http://schemas.openxmlformats.org/markup-compatibility/2006">
              <mc:Choice xmlns:v="urn:schemas-microsoft-com:vml" Requires="v">
                <p:oleObj spid="_x0000_s392800" name="Picture" r:id="rId3" imgW="2980639" imgH="2625953" progId="Word.Picture.8">
                  <p:embed/>
                </p:oleObj>
              </mc:Choice>
              <mc:Fallback>
                <p:oleObj name="Picture" r:id="rId3" imgW="2980639" imgH="2625953" progId="Word.Picture.8">
                  <p:embed/>
                  <p:pic>
                    <p:nvPicPr>
                      <p:cNvPr id="0" name="Object 5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876" y="1119348"/>
                        <a:ext cx="5365150" cy="47267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78"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7.4.1  </a:t>
            </a:r>
            <a:r>
              <a:rPr lang="zh-CN" altLang="en-US" sz="3200" dirty="0">
                <a:solidFill>
                  <a:srgbClr val="0000CC"/>
                </a:solidFill>
                <a:latin typeface="Times New Roman" panose="02020603050405020304" pitchFamily="18" charset="0"/>
              </a:rPr>
              <a:t>两级</a:t>
            </a:r>
            <a:r>
              <a:rPr lang="en-US" altLang="zh-CN" sz="3200" dirty="0">
                <a:solidFill>
                  <a:srgbClr val="0000CC"/>
                </a:solidFill>
                <a:latin typeface="Times New Roman" panose="02020603050405020304" pitchFamily="18" charset="0"/>
              </a:rPr>
              <a:t>CMOS</a:t>
            </a:r>
            <a:r>
              <a:rPr lang="zh-CN" altLang="en-US" sz="3200" dirty="0">
                <a:solidFill>
                  <a:srgbClr val="0000CC"/>
                </a:solidFill>
                <a:latin typeface="Times New Roman" panose="02020603050405020304" pitchFamily="18" charset="0"/>
              </a:rPr>
              <a:t>运算放大器</a:t>
            </a:r>
          </a:p>
        </p:txBody>
      </p:sp>
      <p:sp>
        <p:nvSpPr>
          <p:cNvPr id="75779" name="Rectangle 3"/>
          <p:cNvSpPr>
            <a:spLocks noChangeArrowheads="1"/>
          </p:cNvSpPr>
          <p:nvPr/>
        </p:nvSpPr>
        <p:spPr bwMode="auto">
          <a:xfrm>
            <a:off x="503238" y="714375"/>
            <a:ext cx="51482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rgbClr val="CC0000"/>
                </a:solidFill>
                <a:latin typeface="Times New Roman" panose="02020603050405020304" pitchFamily="18" charset="0"/>
              </a:rPr>
              <a:t>1. </a:t>
            </a:r>
            <a:r>
              <a:rPr lang="zh-CN" altLang="en-US" sz="2600" dirty="0">
                <a:solidFill>
                  <a:srgbClr val="CC0000"/>
                </a:solidFill>
                <a:latin typeface="Times New Roman" panose="02020603050405020304" pitchFamily="18" charset="0"/>
              </a:rPr>
              <a:t>电路</a:t>
            </a:r>
            <a:r>
              <a:rPr lang="zh-CN" altLang="en-US" sz="2600" dirty="0" smtClean="0">
                <a:solidFill>
                  <a:srgbClr val="CC0000"/>
                </a:solidFill>
                <a:latin typeface="Times New Roman" panose="02020603050405020304" pitchFamily="18" charset="0"/>
              </a:rPr>
              <a:t>结构及工作原理</a:t>
            </a:r>
            <a:endParaRPr lang="zh-CN" altLang="en-US" sz="2600" dirty="0">
              <a:solidFill>
                <a:srgbClr val="CC0000"/>
              </a:solidFill>
              <a:latin typeface="Times New Roman" panose="02020603050405020304" pitchFamily="18" charset="0"/>
            </a:endParaRPr>
          </a:p>
        </p:txBody>
      </p:sp>
      <p:sp>
        <p:nvSpPr>
          <p:cNvPr id="75780" name="Rectangle 4"/>
          <p:cNvSpPr>
            <a:spLocks noChangeArrowheads="1"/>
          </p:cNvSpPr>
          <p:nvPr/>
        </p:nvSpPr>
        <p:spPr bwMode="auto">
          <a:xfrm>
            <a:off x="0" y="2085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539735538"/>
              </p:ext>
            </p:extLst>
          </p:nvPr>
        </p:nvGraphicFramePr>
        <p:xfrm>
          <a:off x="755576" y="2600908"/>
          <a:ext cx="2149310" cy="1765627"/>
        </p:xfrm>
        <a:graphic>
          <a:graphicData uri="http://schemas.openxmlformats.org/presentationml/2006/ole">
            <mc:AlternateContent xmlns:mc="http://schemas.openxmlformats.org/markup-compatibility/2006">
              <mc:Choice xmlns:v="urn:schemas-microsoft-com:vml" Requires="v">
                <p:oleObj spid="_x0000_s392801" name="Picture" r:id="rId5" imgW="1194061" imgH="980904" progId="Word.Picture.8">
                  <p:embed/>
                </p:oleObj>
              </mc:Choice>
              <mc:Fallback>
                <p:oleObj name="Picture" r:id="rId5" imgW="1194061" imgH="980904" progId="Word.Picture.8">
                  <p:embed/>
                  <p:pic>
                    <p:nvPicPr>
                      <p:cNvPr id="0" name="Picture 2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6" y="2600908"/>
                        <a:ext cx="2149310" cy="17656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17"/>
          <p:cNvGraphicFramePr>
            <a:graphicFrameLocks noChangeAspect="1"/>
          </p:cNvGraphicFramePr>
          <p:nvPr>
            <p:extLst>
              <p:ext uri="{D42A27DB-BD31-4B8C-83A1-F6EECF244321}">
                <p14:modId xmlns:p14="http://schemas.microsoft.com/office/powerpoint/2010/main" val="1606605599"/>
              </p:ext>
            </p:extLst>
          </p:nvPr>
        </p:nvGraphicFramePr>
        <p:xfrm>
          <a:off x="300038" y="1420589"/>
          <a:ext cx="5351462" cy="2238375"/>
        </p:xfrm>
        <a:graphic>
          <a:graphicData uri="http://schemas.openxmlformats.org/presentationml/2006/ole">
            <mc:AlternateContent xmlns:mc="http://schemas.openxmlformats.org/markup-compatibility/2006">
              <mc:Choice xmlns:v="urn:schemas-microsoft-com:vml" Requires="v">
                <p:oleObj spid="_x0000_s574638" name="图片" r:id="rId3" imgW="3312986" imgH="1392313" progId="Word.Picture.8">
                  <p:embed/>
                </p:oleObj>
              </mc:Choice>
              <mc:Fallback>
                <p:oleObj name="图片" r:id="rId3" imgW="3312986" imgH="1392313" progId="Word.Picture.8">
                  <p:embed/>
                  <p:pic>
                    <p:nvPicPr>
                      <p:cNvPr id="0" name="Picture 5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8" y="1420589"/>
                        <a:ext cx="5351462" cy="223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16"/>
          <p:cNvGraphicFramePr>
            <a:graphicFrameLocks noChangeAspect="1"/>
          </p:cNvGraphicFramePr>
          <p:nvPr>
            <p:extLst>
              <p:ext uri="{D42A27DB-BD31-4B8C-83A1-F6EECF244321}">
                <p14:modId xmlns:p14="http://schemas.microsoft.com/office/powerpoint/2010/main" val="692023866"/>
              </p:ext>
            </p:extLst>
          </p:nvPr>
        </p:nvGraphicFramePr>
        <p:xfrm>
          <a:off x="5867400" y="742726"/>
          <a:ext cx="2936875" cy="3162300"/>
        </p:xfrm>
        <a:graphic>
          <a:graphicData uri="http://schemas.openxmlformats.org/presentationml/2006/ole">
            <mc:AlternateContent xmlns:mc="http://schemas.openxmlformats.org/markup-compatibility/2006">
              <mc:Choice xmlns:v="urn:schemas-microsoft-com:vml" Requires="v">
                <p:oleObj spid="_x0000_s574639" name="图片" r:id="rId5" imgW="1836949" imgH="1974186" progId="Word.Picture.8">
                  <p:embed/>
                </p:oleObj>
              </mc:Choice>
              <mc:Fallback>
                <p:oleObj name="图片" r:id="rId5" imgW="1836949" imgH="1974186" progId="Word.Picture.8">
                  <p:embed/>
                  <p:pic>
                    <p:nvPicPr>
                      <p:cNvPr id="0" name="Picture 5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742726"/>
                        <a:ext cx="2936875" cy="316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0"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a:solidFill>
                  <a:srgbClr val="0000CC"/>
                </a:solidFill>
                <a:latin typeface="Times New Roman" panose="02020603050405020304" pitchFamily="18" charset="0"/>
              </a:rPr>
              <a:t>7.1.1  </a:t>
            </a:r>
            <a:r>
              <a:rPr lang="en-US" altLang="zh-CN" sz="3200" dirty="0" smtClean="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电流源</a:t>
            </a:r>
          </a:p>
        </p:txBody>
      </p:sp>
      <p:sp>
        <p:nvSpPr>
          <p:cNvPr id="1083399" name="Rectangle 7"/>
          <p:cNvSpPr>
            <a:spLocks noChangeArrowheads="1"/>
          </p:cNvSpPr>
          <p:nvPr/>
        </p:nvSpPr>
        <p:spPr bwMode="auto">
          <a:xfrm>
            <a:off x="4462463" y="4203476"/>
            <a:ext cx="411003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9875"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spcBef>
                <a:spcPct val="0"/>
              </a:spcBef>
              <a:buClrTx/>
              <a:buFontTx/>
              <a:buNone/>
            </a:pPr>
            <a:r>
              <a:rPr kumimoji="1" lang="zh-CN" altLang="en-US" sz="2200">
                <a:latin typeface="Times New Roman" panose="02020603050405020304" pitchFamily="18" charset="0"/>
              </a:rPr>
              <a:t>当器件具有不同的宽长比时</a:t>
            </a:r>
          </a:p>
        </p:txBody>
      </p:sp>
      <p:grpSp>
        <p:nvGrpSpPr>
          <p:cNvPr id="1083400" name="Group 8"/>
          <p:cNvGrpSpPr>
            <a:grpSpLocks/>
          </p:cNvGrpSpPr>
          <p:nvPr/>
        </p:nvGrpSpPr>
        <p:grpSpPr bwMode="auto">
          <a:xfrm>
            <a:off x="5014913" y="4854351"/>
            <a:ext cx="4005262" cy="798513"/>
            <a:chOff x="506" y="2717"/>
            <a:chExt cx="2523" cy="503"/>
          </a:xfrm>
        </p:grpSpPr>
        <p:graphicFrame>
          <p:nvGraphicFramePr>
            <p:cNvPr id="9232" name="Object 9"/>
            <p:cNvGraphicFramePr>
              <a:graphicFrameLocks noChangeAspect="1"/>
            </p:cNvGraphicFramePr>
            <p:nvPr/>
          </p:nvGraphicFramePr>
          <p:xfrm>
            <a:off x="506" y="2717"/>
            <a:ext cx="1620" cy="503"/>
          </p:xfrm>
          <a:graphic>
            <a:graphicData uri="http://schemas.openxmlformats.org/presentationml/2006/ole">
              <mc:AlternateContent xmlns:mc="http://schemas.openxmlformats.org/markup-compatibility/2006">
                <mc:Choice xmlns:v="urn:schemas-microsoft-com:vml" Requires="v">
                  <p:oleObj spid="_x0000_s574640" name="公式" r:id="rId7" imgW="1435100" imgH="444500" progId="Equation.3">
                    <p:embed/>
                  </p:oleObj>
                </mc:Choice>
                <mc:Fallback>
                  <p:oleObj name="公式" r:id="rId7" imgW="1435100" imgH="444500" progId="Equation.3">
                    <p:embed/>
                    <p:pic>
                      <p:nvPicPr>
                        <p:cNvPr id="0" name="Picture 5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 y="2717"/>
                          <a:ext cx="1620" cy="5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3" name="Rectangle 10"/>
            <p:cNvSpPr>
              <a:spLocks noChangeArrowheads="1"/>
            </p:cNvSpPr>
            <p:nvPr/>
          </p:nvSpPr>
          <p:spPr bwMode="auto">
            <a:xfrm>
              <a:off x="2106" y="2795"/>
              <a:ext cx="92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800" dirty="0">
                  <a:latin typeface="楷体_GB2312"/>
                  <a:sym typeface="Symbol" panose="05050102010706020507" pitchFamily="18" charset="2"/>
                </a:rPr>
                <a:t>（</a:t>
              </a:r>
              <a:r>
                <a:rPr kumimoji="1" lang="zh-CN" altLang="en-US" sz="2800" i="1" dirty="0">
                  <a:latin typeface="楷体_GB2312"/>
                  <a:sym typeface="Symbol" panose="05050102010706020507" pitchFamily="18" charset="2"/>
                </a:rPr>
                <a:t></a:t>
              </a:r>
              <a:r>
                <a:rPr kumimoji="1" lang="en-US" altLang="zh-CN" sz="2800" dirty="0">
                  <a:latin typeface="楷体_GB2312"/>
                </a:rPr>
                <a:t>=0</a:t>
              </a:r>
              <a:r>
                <a:rPr kumimoji="1" lang="zh-CN" altLang="en-US" sz="2800" dirty="0">
                  <a:latin typeface="楷体_GB2312"/>
                </a:rPr>
                <a:t>）</a:t>
              </a:r>
              <a:endParaRPr kumimoji="1" lang="zh-CN" altLang="en-US" sz="2800" dirty="0">
                <a:latin typeface="楷体_GB2312"/>
                <a:sym typeface="Symbol" panose="05050102010706020507" pitchFamily="18" charset="2"/>
              </a:endParaRPr>
            </a:p>
          </p:txBody>
        </p:sp>
      </p:grpSp>
      <p:sp>
        <p:nvSpPr>
          <p:cNvPr id="1083403" name="Rectangle 11"/>
          <p:cNvSpPr>
            <a:spLocks noChangeArrowheads="1"/>
          </p:cNvSpPr>
          <p:nvPr/>
        </p:nvSpPr>
        <p:spPr bwMode="auto">
          <a:xfrm>
            <a:off x="782638" y="4198714"/>
            <a:ext cx="30480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200">
                <a:latin typeface="楷体_GB2312"/>
              </a:rPr>
              <a:t>动态电阻</a:t>
            </a:r>
            <a:r>
              <a:rPr kumimoji="1" lang="en-US" altLang="zh-CN" sz="2200">
                <a:latin typeface="楷体_GB2312"/>
              </a:rPr>
              <a:t>(</a:t>
            </a:r>
            <a:r>
              <a:rPr kumimoji="1" lang="zh-CN" altLang="en-US" sz="2200">
                <a:latin typeface="楷体_GB2312"/>
              </a:rPr>
              <a:t>交流电阻</a:t>
            </a:r>
            <a:r>
              <a:rPr kumimoji="1" lang="en-US" altLang="zh-CN" sz="2200">
                <a:latin typeface="楷体_GB2312"/>
              </a:rPr>
              <a:t>) </a:t>
            </a:r>
          </a:p>
        </p:txBody>
      </p:sp>
      <p:graphicFrame>
        <p:nvGraphicFramePr>
          <p:cNvPr id="1083405" name="Object 13"/>
          <p:cNvGraphicFramePr>
            <a:graphicFrameLocks noChangeAspect="1"/>
          </p:cNvGraphicFramePr>
          <p:nvPr>
            <p:extLst>
              <p:ext uri="{D42A27DB-BD31-4B8C-83A1-F6EECF244321}">
                <p14:modId xmlns:p14="http://schemas.microsoft.com/office/powerpoint/2010/main" val="1848456790"/>
              </p:ext>
            </p:extLst>
          </p:nvPr>
        </p:nvGraphicFramePr>
        <p:xfrm>
          <a:off x="503238" y="4794026"/>
          <a:ext cx="3794125" cy="1011238"/>
        </p:xfrm>
        <a:graphic>
          <a:graphicData uri="http://schemas.openxmlformats.org/presentationml/2006/ole">
            <mc:AlternateContent xmlns:mc="http://schemas.openxmlformats.org/markup-compatibility/2006">
              <mc:Choice xmlns:v="urn:schemas-microsoft-com:vml" Requires="v">
                <p:oleObj spid="_x0000_s574641" name="公式" r:id="rId9" imgW="1917700" imgH="508000" progId="Equation.3">
                  <p:embed/>
                </p:oleObj>
              </mc:Choice>
              <mc:Fallback>
                <p:oleObj name="公式" r:id="rId9" imgW="1917700" imgH="508000" progId="Equation.3">
                  <p:embed/>
                  <p:pic>
                    <p:nvPicPr>
                      <p:cNvPr id="0" name="Picture 5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3238" y="4794026"/>
                        <a:ext cx="3794125" cy="1011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8" name="Rectangle 14"/>
          <p:cNvSpPr>
            <a:spLocks noChangeArrowheads="1"/>
          </p:cNvSpPr>
          <p:nvPr/>
        </p:nvSpPr>
        <p:spPr bwMode="auto">
          <a:xfrm>
            <a:off x="1187450" y="3652614"/>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kumimoji="1" lang="zh-CN" altLang="en-US" sz="1800">
                <a:latin typeface="楷体_GB2312"/>
              </a:rPr>
              <a:t>输出特性</a:t>
            </a:r>
          </a:p>
        </p:txBody>
      </p:sp>
      <p:sp>
        <p:nvSpPr>
          <p:cNvPr id="9229" name="Rectangle 15"/>
          <p:cNvSpPr>
            <a:spLocks noChangeArrowheads="1"/>
          </p:cNvSpPr>
          <p:nvPr/>
        </p:nvSpPr>
        <p:spPr bwMode="auto">
          <a:xfrm>
            <a:off x="4283075" y="3620864"/>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kumimoji="1" lang="zh-CN" altLang="zh-CN" sz="1800">
                <a:latin typeface="楷体_GB2312"/>
              </a:rPr>
              <a:t>代表符号</a:t>
            </a:r>
            <a:endParaRPr kumimoji="1" lang="zh-CN" altLang="en-US" sz="1800">
              <a:latin typeface="楷体_GB2312"/>
            </a:endParaRPr>
          </a:p>
        </p:txBody>
      </p:sp>
      <p:sp>
        <p:nvSpPr>
          <p:cNvPr id="14" name="Rectangle 3"/>
          <p:cNvSpPr>
            <a:spLocks noChangeArrowheads="1"/>
          </p:cNvSpPr>
          <p:nvPr/>
        </p:nvSpPr>
        <p:spPr bwMode="auto">
          <a:xfrm>
            <a:off x="503238" y="786854"/>
            <a:ext cx="51482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rgbClr val="CC0000"/>
                </a:solidFill>
                <a:latin typeface="Times New Roman" panose="02020603050405020304" pitchFamily="18" charset="0"/>
              </a:rPr>
              <a:t>1. </a:t>
            </a:r>
            <a:r>
              <a:rPr lang="zh-CN" altLang="en-US" sz="2600" dirty="0" smtClean="0">
                <a:solidFill>
                  <a:srgbClr val="CC0000"/>
                </a:solidFill>
                <a:latin typeface="Times New Roman" panose="02020603050405020304" pitchFamily="18" charset="0"/>
              </a:rPr>
              <a:t>镜像</a:t>
            </a:r>
            <a:r>
              <a:rPr lang="zh-CN" altLang="en-US" sz="2600" dirty="0">
                <a:solidFill>
                  <a:srgbClr val="CC0000"/>
                </a:solidFill>
                <a:latin typeface="Times New Roman" panose="02020603050405020304" pitchFamily="18" charset="0"/>
              </a:rPr>
              <a:t>电流源</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83403"/>
                                        </p:tgtEl>
                                        <p:attrNameLst>
                                          <p:attrName>style.visibility</p:attrName>
                                        </p:attrNameLst>
                                      </p:cBhvr>
                                      <p:to>
                                        <p:strVal val="visible"/>
                                      </p:to>
                                    </p:set>
                                    <p:animEffect transition="in" filter="strips(downRight)">
                                      <p:cBhvr>
                                        <p:cTn id="7" dur="500"/>
                                        <p:tgtEl>
                                          <p:spTgt spid="1083403"/>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1083405"/>
                                        </p:tgtEl>
                                        <p:attrNameLst>
                                          <p:attrName>style.visibility</p:attrName>
                                        </p:attrNameLst>
                                      </p:cBhvr>
                                      <p:to>
                                        <p:strVal val="visible"/>
                                      </p:to>
                                    </p:set>
                                    <p:animEffect transition="in" filter="strips(downRight)">
                                      <p:cBhvr>
                                        <p:cTn id="11" dur="500"/>
                                        <p:tgtEl>
                                          <p:spTgt spid="10834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083399"/>
                                        </p:tgtEl>
                                        <p:attrNameLst>
                                          <p:attrName>style.visibility</p:attrName>
                                        </p:attrNameLst>
                                      </p:cBhvr>
                                      <p:to>
                                        <p:strVal val="visible"/>
                                      </p:to>
                                    </p:set>
                                    <p:animEffect transition="in" filter="strips(downRight)">
                                      <p:cBhvr>
                                        <p:cTn id="16" dur="500"/>
                                        <p:tgtEl>
                                          <p:spTgt spid="1083399"/>
                                        </p:tgtEl>
                                      </p:cBhvr>
                                    </p:animEffect>
                                  </p:childTnLst>
                                </p:cTn>
                              </p:par>
                            </p:childTnLst>
                          </p:cTn>
                        </p:par>
                        <p:par>
                          <p:cTn id="17" fill="hold" nodeType="afterGroup">
                            <p:stCondLst>
                              <p:cond delay="500"/>
                            </p:stCondLst>
                            <p:childTnLst>
                              <p:par>
                                <p:cTn id="18" presetID="18" presetClass="entr" presetSubtype="6" fill="hold" nodeType="afterEffect">
                                  <p:stCondLst>
                                    <p:cond delay="0"/>
                                  </p:stCondLst>
                                  <p:childTnLst>
                                    <p:set>
                                      <p:cBhvr>
                                        <p:cTn id="19" dur="1" fill="hold">
                                          <p:stCondLst>
                                            <p:cond delay="0"/>
                                          </p:stCondLst>
                                        </p:cTn>
                                        <p:tgtEl>
                                          <p:spTgt spid="1083400"/>
                                        </p:tgtEl>
                                        <p:attrNameLst>
                                          <p:attrName>style.visibility</p:attrName>
                                        </p:attrNameLst>
                                      </p:cBhvr>
                                      <p:to>
                                        <p:strVal val="visible"/>
                                      </p:to>
                                    </p:set>
                                    <p:animEffect transition="in" filter="strips(downRight)">
                                      <p:cBhvr>
                                        <p:cTn id="20" dur="500"/>
                                        <p:tgtEl>
                                          <p:spTgt spid="1083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399" grpId="0" autoUpdateAnimBg="0"/>
      <p:bldP spid="108340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90182628"/>
              </p:ext>
            </p:extLst>
          </p:nvPr>
        </p:nvGraphicFramePr>
        <p:xfrm>
          <a:off x="3995936" y="1112838"/>
          <a:ext cx="4882255" cy="3723901"/>
        </p:xfrm>
        <a:graphic>
          <a:graphicData uri="http://schemas.openxmlformats.org/presentationml/2006/ole">
            <mc:AlternateContent xmlns:mc="http://schemas.openxmlformats.org/markup-compatibility/2006">
              <mc:Choice xmlns:v="urn:schemas-microsoft-com:vml" Requires="v">
                <p:oleObj spid="_x0000_s394002" name="Picture" r:id="rId3" imgW="2712364" imgH="2068834" progId="Word.Picture.8">
                  <p:embed/>
                </p:oleObj>
              </mc:Choice>
              <mc:Fallback>
                <p:oleObj name="Picture" r:id="rId3" imgW="2712364" imgH="2068834" progId="Word.Picture.8">
                  <p:embed/>
                  <p:pic>
                    <p:nvPicPr>
                      <p:cNvPr id="0" name="Object 6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1112838"/>
                        <a:ext cx="4882255" cy="37239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2"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7.4.1  </a:t>
            </a:r>
            <a:r>
              <a:rPr lang="zh-CN" altLang="en-US" sz="3200" dirty="0">
                <a:solidFill>
                  <a:srgbClr val="0000CC"/>
                </a:solidFill>
                <a:latin typeface="Times New Roman" panose="02020603050405020304" pitchFamily="18" charset="0"/>
              </a:rPr>
              <a:t>两级</a:t>
            </a:r>
            <a:r>
              <a:rPr lang="en-US" altLang="zh-CN" sz="3200" dirty="0">
                <a:solidFill>
                  <a:srgbClr val="0000CC"/>
                </a:solidFill>
                <a:latin typeface="Times New Roman" panose="02020603050405020304" pitchFamily="18" charset="0"/>
              </a:rPr>
              <a:t>CMOS</a:t>
            </a:r>
            <a:r>
              <a:rPr lang="zh-CN" altLang="en-US" sz="3200" dirty="0">
                <a:solidFill>
                  <a:srgbClr val="0000CC"/>
                </a:solidFill>
                <a:latin typeface="Times New Roman" panose="02020603050405020304" pitchFamily="18" charset="0"/>
              </a:rPr>
              <a:t>运算放大器</a:t>
            </a:r>
          </a:p>
        </p:txBody>
      </p:sp>
      <p:sp>
        <p:nvSpPr>
          <p:cNvPr id="76803" name="Rectangle 3"/>
          <p:cNvSpPr>
            <a:spLocks noChangeArrowheads="1"/>
          </p:cNvSpPr>
          <p:nvPr/>
        </p:nvSpPr>
        <p:spPr bwMode="auto">
          <a:xfrm>
            <a:off x="503238" y="714375"/>
            <a:ext cx="514826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rgbClr val="CC0000"/>
                </a:solidFill>
                <a:latin typeface="Times New Roman" panose="02020603050405020304" pitchFamily="18" charset="0"/>
              </a:rPr>
              <a:t>2. </a:t>
            </a:r>
            <a:r>
              <a:rPr lang="zh-CN" altLang="en-US" sz="2600" dirty="0" smtClean="0">
                <a:solidFill>
                  <a:srgbClr val="CC0000"/>
                </a:solidFill>
                <a:latin typeface="Times New Roman" panose="02020603050405020304" pitchFamily="18" charset="0"/>
              </a:rPr>
              <a:t>电路</a:t>
            </a:r>
            <a:r>
              <a:rPr lang="zh-CN" altLang="en-US" sz="2600" dirty="0">
                <a:solidFill>
                  <a:srgbClr val="CC0000"/>
                </a:solidFill>
                <a:latin typeface="Times New Roman" panose="02020603050405020304" pitchFamily="18" charset="0"/>
              </a:rPr>
              <a:t>性能指标</a:t>
            </a:r>
          </a:p>
        </p:txBody>
      </p:sp>
      <p:sp>
        <p:nvSpPr>
          <p:cNvPr id="1223687" name="Rectangle 7"/>
          <p:cNvSpPr>
            <a:spLocks noChangeArrowheads="1"/>
          </p:cNvSpPr>
          <p:nvPr/>
        </p:nvSpPr>
        <p:spPr bwMode="auto">
          <a:xfrm>
            <a:off x="593481" y="1655793"/>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设</a:t>
            </a:r>
            <a:r>
              <a:rPr kumimoji="1" lang="zh-CN" altLang="en-US" sz="2400" i="1" dirty="0">
                <a:latin typeface="Times New Roman" panose="02020603050405020304" pitchFamily="18" charset="0"/>
              </a:rPr>
              <a:t> </a:t>
            </a:r>
            <a:r>
              <a:rPr kumimoji="1" lang="en-US" altLang="zh-CN" sz="2400" i="1" dirty="0">
                <a:latin typeface="Times New Roman" panose="02020603050405020304" pitchFamily="18" charset="0"/>
              </a:rPr>
              <a:t>g</a:t>
            </a:r>
            <a:r>
              <a:rPr kumimoji="1" lang="en-US" altLang="zh-CN" sz="2400" baseline="-30000" dirty="0">
                <a:latin typeface="Times New Roman" panose="02020603050405020304" pitchFamily="18" charset="0"/>
              </a:rPr>
              <a:t>m1 </a:t>
            </a:r>
            <a:r>
              <a:rPr kumimoji="1" lang="en-US" altLang="zh-CN" sz="2400" dirty="0">
                <a:latin typeface="Times New Roman" panose="02020603050405020304" pitchFamily="18" charset="0"/>
              </a:rPr>
              <a:t>= </a:t>
            </a:r>
            <a:r>
              <a:rPr kumimoji="1" lang="en-US" altLang="zh-CN" sz="2400" i="1" dirty="0">
                <a:latin typeface="Times New Roman" panose="02020603050405020304" pitchFamily="18" charset="0"/>
              </a:rPr>
              <a:t>g</a:t>
            </a:r>
            <a:r>
              <a:rPr kumimoji="1" lang="en-US" altLang="zh-CN" sz="2400" baseline="-30000" dirty="0">
                <a:latin typeface="Times New Roman" panose="02020603050405020304" pitchFamily="18" charset="0"/>
              </a:rPr>
              <a:t>m2 </a:t>
            </a:r>
            <a:r>
              <a:rPr kumimoji="1" lang="en-US" altLang="zh-CN" sz="2400" dirty="0">
                <a:latin typeface="Times New Roman" panose="02020603050405020304" pitchFamily="18" charset="0"/>
              </a:rPr>
              <a:t>= </a:t>
            </a:r>
            <a:r>
              <a:rPr kumimoji="1" lang="en-US" altLang="zh-CN" sz="2400" i="1" dirty="0" err="1">
                <a:latin typeface="Times New Roman" panose="02020603050405020304" pitchFamily="18" charset="0"/>
              </a:rPr>
              <a:t>g</a:t>
            </a:r>
            <a:r>
              <a:rPr kumimoji="1" lang="en-US" altLang="zh-CN" sz="2400" baseline="-30000" dirty="0" err="1">
                <a:latin typeface="Times New Roman" panose="02020603050405020304" pitchFamily="18" charset="0"/>
              </a:rPr>
              <a:t>m</a:t>
            </a:r>
            <a:r>
              <a:rPr kumimoji="1" lang="en-US" altLang="zh-CN" sz="2400" dirty="0">
                <a:latin typeface="Times New Roman" panose="02020603050405020304" pitchFamily="18" charset="0"/>
              </a:rPr>
              <a:t> </a:t>
            </a:r>
          </a:p>
        </p:txBody>
      </p:sp>
      <p:grpSp>
        <p:nvGrpSpPr>
          <p:cNvPr id="1223688" name="Group 8"/>
          <p:cNvGrpSpPr>
            <a:grpSpLocks/>
          </p:cNvGrpSpPr>
          <p:nvPr/>
        </p:nvGrpSpPr>
        <p:grpSpPr bwMode="auto">
          <a:xfrm>
            <a:off x="573088" y="2241567"/>
            <a:ext cx="3732212" cy="1692279"/>
            <a:chOff x="158" y="1525"/>
            <a:chExt cx="2351" cy="1066"/>
          </a:xfrm>
        </p:grpSpPr>
        <p:graphicFrame>
          <p:nvGraphicFramePr>
            <p:cNvPr id="76818" name="Object 9"/>
            <p:cNvGraphicFramePr>
              <a:graphicFrameLocks noChangeAspect="1"/>
            </p:cNvGraphicFramePr>
            <p:nvPr>
              <p:extLst>
                <p:ext uri="{D42A27DB-BD31-4B8C-83A1-F6EECF244321}">
                  <p14:modId xmlns:p14="http://schemas.microsoft.com/office/powerpoint/2010/main" val="2023486937"/>
                </p:ext>
              </p:extLst>
            </p:nvPr>
          </p:nvGraphicFramePr>
          <p:xfrm>
            <a:off x="286" y="2031"/>
            <a:ext cx="2223" cy="560"/>
          </p:xfrm>
          <a:graphic>
            <a:graphicData uri="http://schemas.openxmlformats.org/presentationml/2006/ole">
              <mc:AlternateContent xmlns:mc="http://schemas.openxmlformats.org/markup-compatibility/2006">
                <mc:Choice xmlns:v="urn:schemas-microsoft-com:vml" Requires="v">
                  <p:oleObj spid="_x0000_s394003" name="公式" r:id="rId5" imgW="1764534" imgH="444307" progId="Equation.3">
                    <p:embed/>
                  </p:oleObj>
                </mc:Choice>
                <mc:Fallback>
                  <p:oleObj name="公式" r:id="rId5" imgW="1764534" imgH="444307" progId="Equation.3">
                    <p:embed/>
                    <p:pic>
                      <p:nvPicPr>
                        <p:cNvPr id="0" name="Picture 4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 y="2031"/>
                          <a:ext cx="2223" cy="5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19" name="Rectangle 10"/>
            <p:cNvSpPr>
              <a:spLocks noChangeArrowheads="1"/>
            </p:cNvSpPr>
            <p:nvPr/>
          </p:nvSpPr>
          <p:spPr bwMode="auto">
            <a:xfrm>
              <a:off x="158" y="1525"/>
              <a:ext cx="156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则差分式输入级电压增益 </a:t>
              </a:r>
            </a:p>
          </p:txBody>
        </p:sp>
      </p:grpSp>
      <p:grpSp>
        <p:nvGrpSpPr>
          <p:cNvPr id="1223691" name="Group 11"/>
          <p:cNvGrpSpPr>
            <a:grpSpLocks/>
          </p:cNvGrpSpPr>
          <p:nvPr/>
        </p:nvGrpSpPr>
        <p:grpSpPr bwMode="auto">
          <a:xfrm>
            <a:off x="646113" y="5534025"/>
            <a:ext cx="4321175" cy="566738"/>
            <a:chOff x="204" y="3566"/>
            <a:chExt cx="2722" cy="357"/>
          </a:xfrm>
        </p:grpSpPr>
        <p:sp>
          <p:nvSpPr>
            <p:cNvPr id="76816" name="Rectangle 12"/>
            <p:cNvSpPr>
              <a:spLocks noChangeArrowheads="1"/>
            </p:cNvSpPr>
            <p:nvPr/>
          </p:nvSpPr>
          <p:spPr bwMode="auto">
            <a:xfrm>
              <a:off x="204" y="3621"/>
              <a:ext cx="20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总电压增益 </a:t>
              </a:r>
            </a:p>
          </p:txBody>
        </p:sp>
        <p:sp>
          <p:nvSpPr>
            <p:cNvPr id="76817" name="Rectangle 13"/>
            <p:cNvSpPr>
              <a:spLocks noChangeArrowheads="1"/>
            </p:cNvSpPr>
            <p:nvPr/>
          </p:nvSpPr>
          <p:spPr bwMode="auto">
            <a:xfrm>
              <a:off x="1338" y="3566"/>
              <a:ext cx="1588"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i="1">
                  <a:latin typeface="Times New Roman" panose="02020603050405020304" pitchFamily="18" charset="0"/>
                  <a:ea typeface="华康简宋"/>
                  <a:cs typeface="华康简宋"/>
                </a:rPr>
                <a:t>A</a:t>
              </a:r>
              <a:r>
                <a:rPr kumimoji="1" lang="en-US" altLang="zh-CN" sz="2400" i="1" baseline="-25000">
                  <a:latin typeface="Book Antiqua" panose="02040602050305030304" pitchFamily="18" charset="0"/>
                  <a:ea typeface="华康简宋"/>
                  <a:cs typeface="华康简宋"/>
                </a:rPr>
                <a:t>v</a:t>
              </a:r>
              <a:r>
                <a:rPr kumimoji="1" lang="en-US" altLang="zh-CN" sz="2400" i="1">
                  <a:latin typeface="Book Antiqua" panose="02040602050305030304" pitchFamily="18" charset="0"/>
                  <a:ea typeface="华康简宋"/>
                  <a:cs typeface="华康简宋"/>
                </a:rPr>
                <a:t> </a:t>
              </a:r>
              <a:r>
                <a:rPr kumimoji="1" lang="en-US" altLang="zh-CN" sz="2400">
                  <a:latin typeface="Times New Roman" panose="02020603050405020304" pitchFamily="18" charset="0"/>
                  <a:ea typeface="华康简宋"/>
                  <a:cs typeface="华康简宋"/>
                </a:rPr>
                <a:t>=</a:t>
              </a:r>
              <a:r>
                <a:rPr kumimoji="1" lang="en-US" altLang="zh-CN" sz="2400" i="1">
                  <a:latin typeface="Book Antiqua" panose="02040602050305030304" pitchFamily="18" charset="0"/>
                  <a:ea typeface="华康简宋"/>
                  <a:cs typeface="华康简宋"/>
                </a:rPr>
                <a:t> </a:t>
              </a:r>
              <a:r>
                <a:rPr kumimoji="1" lang="en-US" altLang="zh-CN" sz="2400" i="1">
                  <a:latin typeface="Times New Roman" panose="02020603050405020304" pitchFamily="18" charset="0"/>
                  <a:ea typeface="华康简宋"/>
                  <a:cs typeface="华康简宋"/>
                </a:rPr>
                <a:t>A</a:t>
              </a:r>
              <a:r>
                <a:rPr kumimoji="1" lang="en-US" altLang="zh-CN" sz="2400" i="1" baseline="-25000">
                  <a:latin typeface="Book Antiqua" panose="02040602050305030304" pitchFamily="18" charset="0"/>
                  <a:ea typeface="华康简宋"/>
                  <a:cs typeface="华康简宋"/>
                </a:rPr>
                <a:t>v</a:t>
              </a:r>
              <a:r>
                <a:rPr kumimoji="1" lang="en-US" altLang="zh-CN" sz="2400" baseline="-25000">
                  <a:latin typeface="Times New Roman" panose="02020603050405020304" pitchFamily="18" charset="0"/>
                  <a:ea typeface="华康简宋"/>
                  <a:cs typeface="华康简宋"/>
                </a:rPr>
                <a:t>1</a:t>
              </a:r>
              <a:r>
                <a:rPr kumimoji="1" lang="en-US" altLang="zh-CN" sz="2400">
                  <a:latin typeface="宋体" panose="02010600030101010101" pitchFamily="2" charset="-122"/>
                  <a:ea typeface="华康简宋"/>
                  <a:cs typeface="华康简宋"/>
                </a:rPr>
                <a:t>·</a:t>
              </a:r>
              <a:r>
                <a:rPr kumimoji="1" lang="en-US" altLang="zh-CN" sz="2400" i="1">
                  <a:latin typeface="Times New Roman" panose="02020603050405020304" pitchFamily="18" charset="0"/>
                  <a:ea typeface="华康简宋"/>
                  <a:cs typeface="华康简宋"/>
                </a:rPr>
                <a:t>A</a:t>
              </a:r>
              <a:r>
                <a:rPr kumimoji="1" lang="en-US" altLang="zh-CN" sz="2400" i="1" baseline="-25000">
                  <a:latin typeface="Book Antiqua" panose="02040602050305030304" pitchFamily="18" charset="0"/>
                  <a:ea typeface="华康简宋"/>
                  <a:cs typeface="华康简宋"/>
                </a:rPr>
                <a:t>v</a:t>
              </a:r>
              <a:r>
                <a:rPr kumimoji="1" lang="en-US" altLang="zh-CN" sz="2400" baseline="-25000">
                  <a:latin typeface="Times New Roman" panose="02020603050405020304" pitchFamily="18" charset="0"/>
                  <a:ea typeface="华康简宋"/>
                  <a:cs typeface="华康简宋"/>
                </a:rPr>
                <a:t>2</a:t>
              </a:r>
              <a:r>
                <a:rPr kumimoji="1" lang="en-US" altLang="zh-CN" sz="2400">
                  <a:latin typeface="Times New Roman" panose="02020603050405020304" pitchFamily="18" charset="0"/>
                  <a:ea typeface="华康简宋"/>
                  <a:cs typeface="华康简宋"/>
                </a:rPr>
                <a:t> </a:t>
              </a:r>
            </a:p>
          </p:txBody>
        </p:sp>
      </p:grpSp>
      <p:grpSp>
        <p:nvGrpSpPr>
          <p:cNvPr id="1223694" name="Group 14"/>
          <p:cNvGrpSpPr>
            <a:grpSpLocks/>
          </p:cNvGrpSpPr>
          <p:nvPr/>
        </p:nvGrpSpPr>
        <p:grpSpPr bwMode="auto">
          <a:xfrm>
            <a:off x="654050" y="3987800"/>
            <a:ext cx="3581400" cy="1447800"/>
            <a:chOff x="240" y="912"/>
            <a:chExt cx="2256" cy="912"/>
          </a:xfrm>
        </p:grpSpPr>
        <p:sp>
          <p:nvSpPr>
            <p:cNvPr id="76814" name="Rectangle 15"/>
            <p:cNvSpPr>
              <a:spLocks noChangeArrowheads="1"/>
            </p:cNvSpPr>
            <p:nvPr/>
          </p:nvSpPr>
          <p:spPr bwMode="auto">
            <a:xfrm>
              <a:off x="336" y="1168"/>
              <a:ext cx="2160" cy="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i="1">
                  <a:latin typeface="Times New Roman" panose="02020603050405020304" pitchFamily="18" charset="0"/>
                  <a:ea typeface="华康简宋"/>
                  <a:cs typeface="华康简宋"/>
                </a:rPr>
                <a:t>A</a:t>
              </a:r>
              <a:r>
                <a:rPr kumimoji="1" lang="en-US" altLang="zh-CN" sz="2400" i="1" baseline="-30000">
                  <a:latin typeface="Book Antiqua" panose="02040602050305030304" pitchFamily="18" charset="0"/>
                  <a:ea typeface="华康简宋"/>
                  <a:cs typeface="华康简宋"/>
                </a:rPr>
                <a:t>v</a:t>
              </a:r>
              <a:r>
                <a:rPr kumimoji="1" lang="en-US" altLang="zh-CN" sz="2400" baseline="-30000">
                  <a:latin typeface="Times New Roman" panose="02020603050405020304" pitchFamily="18" charset="0"/>
                  <a:ea typeface="华康简宋"/>
                  <a:cs typeface="华康简宋"/>
                </a:rPr>
                <a:t>2</a:t>
              </a:r>
              <a:r>
                <a:rPr kumimoji="1" lang="en-US" altLang="zh-CN" sz="2400">
                  <a:latin typeface="Times New Roman" panose="02020603050405020304" pitchFamily="18" charset="0"/>
                  <a:ea typeface="华康简宋"/>
                  <a:cs typeface="华康简宋"/>
                </a:rPr>
                <a:t>= </a:t>
              </a:r>
              <a:r>
                <a:rPr kumimoji="1" lang="en-US" altLang="zh-CN" sz="2400" i="1">
                  <a:latin typeface="Book Antiqua" panose="02040602050305030304" pitchFamily="18" charset="0"/>
                  <a:ea typeface="华康简宋"/>
                  <a:cs typeface="华康简宋"/>
                </a:rPr>
                <a:t>v</a:t>
              </a:r>
              <a:r>
                <a:rPr kumimoji="1" lang="en-US" altLang="zh-CN" sz="2400" baseline="-30000">
                  <a:latin typeface="Times New Roman" panose="02020603050405020304" pitchFamily="18" charset="0"/>
                  <a:ea typeface="华康简宋"/>
                  <a:cs typeface="华康简宋"/>
                </a:rPr>
                <a:t>o</a:t>
              </a:r>
              <a:r>
                <a:rPr kumimoji="1" lang="en-US" altLang="zh-CN" sz="2400">
                  <a:latin typeface="Times New Roman" panose="02020603050405020304" pitchFamily="18" charset="0"/>
                  <a:ea typeface="华康简宋"/>
                  <a:cs typeface="华康简宋"/>
                </a:rPr>
                <a:t>/</a:t>
              </a:r>
              <a:r>
                <a:rPr kumimoji="1" lang="en-US" altLang="zh-CN" sz="2400" i="1">
                  <a:latin typeface="Book Antiqua" panose="02040602050305030304" pitchFamily="18" charset="0"/>
                  <a:ea typeface="华康简宋"/>
                  <a:cs typeface="华康简宋"/>
                </a:rPr>
                <a:t> v</a:t>
              </a:r>
              <a:r>
                <a:rPr kumimoji="1" lang="en-US" altLang="zh-CN" sz="2400" baseline="-30000">
                  <a:latin typeface="Times New Roman" panose="02020603050405020304" pitchFamily="18" charset="0"/>
                  <a:ea typeface="华康简宋"/>
                  <a:cs typeface="华康简宋"/>
                </a:rPr>
                <a:t> gs7</a:t>
              </a:r>
            </a:p>
            <a:p>
              <a:pPr eaLnBrk="1" hangingPunct="1">
                <a:lnSpc>
                  <a:spcPct val="130000"/>
                </a:lnSpc>
                <a:spcBef>
                  <a:spcPct val="0"/>
                </a:spcBef>
                <a:buClrTx/>
                <a:buFontTx/>
                <a:buNone/>
              </a:pPr>
              <a:r>
                <a:rPr kumimoji="1" lang="en-US" altLang="zh-CN" sz="2400" baseline="-30000">
                  <a:latin typeface="Times New Roman" panose="02020603050405020304" pitchFamily="18" charset="0"/>
                  <a:ea typeface="华康简宋"/>
                  <a:cs typeface="华康简宋"/>
                </a:rPr>
                <a:t>         </a:t>
              </a:r>
              <a:r>
                <a:rPr kumimoji="1" lang="en-US" altLang="zh-CN" sz="2400">
                  <a:latin typeface="Times New Roman" panose="02020603050405020304" pitchFamily="18" charset="0"/>
                  <a:ea typeface="华康简宋"/>
                  <a:cs typeface="华康简宋"/>
                </a:rPr>
                <a:t>= - </a:t>
              </a:r>
              <a:r>
                <a:rPr kumimoji="1" lang="en-US" altLang="zh-CN" sz="2400" i="1">
                  <a:latin typeface="Times New Roman" panose="02020603050405020304" pitchFamily="18" charset="0"/>
                  <a:ea typeface="华康简宋"/>
                  <a:cs typeface="华康简宋"/>
                </a:rPr>
                <a:t>g</a:t>
              </a:r>
              <a:r>
                <a:rPr kumimoji="1" lang="en-US" altLang="zh-CN" sz="2400" baseline="-30000">
                  <a:latin typeface="Times New Roman" panose="02020603050405020304" pitchFamily="18" charset="0"/>
                  <a:ea typeface="华康简宋"/>
                  <a:cs typeface="华康简宋"/>
                </a:rPr>
                <a:t>m7</a:t>
              </a:r>
              <a:r>
                <a:rPr kumimoji="1" lang="en-US" altLang="zh-CN" sz="2400">
                  <a:latin typeface="Times New Roman" panose="02020603050405020304" pitchFamily="18" charset="0"/>
                  <a:ea typeface="华康简宋"/>
                  <a:cs typeface="华康简宋"/>
                </a:rPr>
                <a:t>(</a:t>
              </a:r>
              <a:r>
                <a:rPr kumimoji="1" lang="en-US" altLang="zh-CN" sz="2400" i="1">
                  <a:latin typeface="Times New Roman" panose="02020603050405020304" pitchFamily="18" charset="0"/>
                  <a:ea typeface="华康简宋"/>
                  <a:cs typeface="华康简宋"/>
                </a:rPr>
                <a:t>r</a:t>
              </a:r>
              <a:r>
                <a:rPr kumimoji="1" lang="en-US" altLang="zh-CN" sz="2400" baseline="-30000">
                  <a:latin typeface="Times New Roman" panose="02020603050405020304" pitchFamily="18" charset="0"/>
                  <a:ea typeface="华康简宋"/>
                  <a:cs typeface="华康简宋"/>
                </a:rPr>
                <a:t>ds7 </a:t>
              </a:r>
              <a:r>
                <a:rPr kumimoji="1" lang="en-US" altLang="zh-CN" sz="2400">
                  <a:latin typeface="Times New Roman" panose="02020603050405020304" pitchFamily="18" charset="0"/>
                  <a:ea typeface="华康简宋"/>
                  <a:cs typeface="华康简宋"/>
                </a:rPr>
                <a:t>//</a:t>
              </a:r>
              <a:r>
                <a:rPr kumimoji="1" lang="en-US" altLang="zh-CN" sz="2400" i="1">
                  <a:latin typeface="Times New Roman" panose="02020603050405020304" pitchFamily="18" charset="0"/>
                  <a:ea typeface="华康简宋"/>
                  <a:cs typeface="华康简宋"/>
                </a:rPr>
                <a:t>r</a:t>
              </a:r>
              <a:r>
                <a:rPr kumimoji="1" lang="en-US" altLang="zh-CN" sz="2400" baseline="-30000">
                  <a:latin typeface="Times New Roman" panose="02020603050405020304" pitchFamily="18" charset="0"/>
                  <a:ea typeface="华康简宋"/>
                  <a:cs typeface="华康简宋"/>
                </a:rPr>
                <a:t>ds8</a:t>
              </a:r>
              <a:r>
                <a:rPr kumimoji="1" lang="en-US" altLang="zh-CN" sz="2400">
                  <a:latin typeface="Times New Roman" panose="02020603050405020304" pitchFamily="18" charset="0"/>
                  <a:ea typeface="华康简宋"/>
                  <a:cs typeface="华康简宋"/>
                </a:rPr>
                <a:t>)</a:t>
              </a:r>
              <a:r>
                <a:rPr kumimoji="1" lang="en-US" altLang="zh-CN" sz="2400">
                  <a:latin typeface="Times New Roman" panose="02020603050405020304" pitchFamily="18" charset="0"/>
                </a:rPr>
                <a:t> </a:t>
              </a:r>
            </a:p>
          </p:txBody>
        </p:sp>
        <p:sp>
          <p:nvSpPr>
            <p:cNvPr id="76815" name="Rectangle 16"/>
            <p:cNvSpPr>
              <a:spLocks noChangeArrowheads="1"/>
            </p:cNvSpPr>
            <p:nvPr/>
          </p:nvSpPr>
          <p:spPr bwMode="auto">
            <a:xfrm>
              <a:off x="240" y="912"/>
              <a:ext cx="20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第二级电压增益 </a:t>
              </a:r>
            </a:p>
          </p:txBody>
        </p:sp>
      </p:grpSp>
      <p:grpSp>
        <p:nvGrpSpPr>
          <p:cNvPr id="1223697" name="Group 17"/>
          <p:cNvGrpSpPr>
            <a:grpSpLocks/>
          </p:cNvGrpSpPr>
          <p:nvPr/>
        </p:nvGrpSpPr>
        <p:grpSpPr bwMode="auto">
          <a:xfrm>
            <a:off x="4702175" y="5067300"/>
            <a:ext cx="4191000" cy="990600"/>
            <a:chOff x="144" y="2640"/>
            <a:chExt cx="2640" cy="624"/>
          </a:xfrm>
        </p:grpSpPr>
        <p:sp>
          <p:nvSpPr>
            <p:cNvPr id="76812" name="Rectangle 18"/>
            <p:cNvSpPr>
              <a:spLocks noChangeArrowheads="1"/>
            </p:cNvSpPr>
            <p:nvPr/>
          </p:nvSpPr>
          <p:spPr bwMode="auto">
            <a:xfrm>
              <a:off x="144" y="2640"/>
              <a:ext cx="20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将参数代入计算得 </a:t>
              </a:r>
            </a:p>
          </p:txBody>
        </p:sp>
        <p:sp>
          <p:nvSpPr>
            <p:cNvPr id="76813" name="Rectangle 19"/>
            <p:cNvSpPr>
              <a:spLocks noChangeArrowheads="1"/>
            </p:cNvSpPr>
            <p:nvPr/>
          </p:nvSpPr>
          <p:spPr bwMode="auto">
            <a:xfrm>
              <a:off x="336" y="2907"/>
              <a:ext cx="2448"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i="1">
                  <a:latin typeface="Times New Roman" panose="02020603050405020304" pitchFamily="18" charset="0"/>
                  <a:ea typeface="华康简宋"/>
                  <a:cs typeface="华康简宋"/>
                </a:rPr>
                <a:t>A</a:t>
              </a:r>
              <a:r>
                <a:rPr kumimoji="1" lang="en-US" altLang="zh-CN" sz="2400" i="1" baseline="-25000">
                  <a:latin typeface="Book Antiqua" panose="02040602050305030304" pitchFamily="18" charset="0"/>
                  <a:ea typeface="华康简宋"/>
                  <a:cs typeface="华康简宋"/>
                </a:rPr>
                <a:t>v</a:t>
              </a:r>
              <a:r>
                <a:rPr kumimoji="1" lang="en-US" altLang="zh-CN" sz="2400" i="1">
                  <a:latin typeface="Book Antiqua" panose="02040602050305030304" pitchFamily="18" charset="0"/>
                  <a:ea typeface="华康简宋"/>
                  <a:cs typeface="华康简宋"/>
                </a:rPr>
                <a:t> </a:t>
              </a:r>
              <a:r>
                <a:rPr kumimoji="1" lang="en-US" altLang="zh-CN" sz="2400">
                  <a:latin typeface="Times New Roman" panose="02020603050405020304" pitchFamily="18" charset="0"/>
                  <a:ea typeface="华康简宋"/>
                  <a:cs typeface="华康简宋"/>
                </a:rPr>
                <a:t>=</a:t>
              </a:r>
              <a:r>
                <a:rPr kumimoji="1" lang="en-US" altLang="zh-CN" sz="2400" i="1">
                  <a:latin typeface="Book Antiqua" panose="02040602050305030304" pitchFamily="18" charset="0"/>
                  <a:ea typeface="华康简宋"/>
                  <a:cs typeface="华康简宋"/>
                </a:rPr>
                <a:t> </a:t>
              </a:r>
              <a:r>
                <a:rPr kumimoji="1" lang="en-US" altLang="zh-CN" sz="2400">
                  <a:latin typeface="Times New Roman" panose="02020603050405020304" pitchFamily="18" charset="0"/>
                  <a:ea typeface="华康简宋"/>
                  <a:cs typeface="华康简宋"/>
                </a:rPr>
                <a:t>40804</a:t>
              </a:r>
              <a:r>
                <a:rPr kumimoji="1" lang="zh-CN" altLang="en-US" sz="2400">
                  <a:latin typeface="Times New Roman" panose="02020603050405020304" pitchFamily="18" charset="0"/>
                  <a:ea typeface="华康简宋"/>
                  <a:cs typeface="华康简宋"/>
                </a:rPr>
                <a:t>（ </a:t>
              </a:r>
              <a:r>
                <a:rPr kumimoji="1" lang="en-US" altLang="zh-CN" sz="2400">
                  <a:latin typeface="Times New Roman" panose="02020603050405020304" pitchFamily="18" charset="0"/>
                  <a:ea typeface="华康简宋"/>
                  <a:cs typeface="华康简宋"/>
                </a:rPr>
                <a:t>92.2 dB </a:t>
              </a:r>
              <a:r>
                <a:rPr kumimoji="1" lang="zh-CN" altLang="en-US" sz="2400">
                  <a:latin typeface="Times New Roman" panose="02020603050405020304" pitchFamily="18" charset="0"/>
                  <a:ea typeface="华康简宋"/>
                  <a:cs typeface="华康简宋"/>
                </a:rPr>
                <a:t>）</a:t>
              </a:r>
            </a:p>
          </p:txBody>
        </p:sp>
      </p:grpSp>
      <p:sp>
        <p:nvSpPr>
          <p:cNvPr id="20" name="Rectangle 3"/>
          <p:cNvSpPr>
            <a:spLocks noChangeArrowheads="1"/>
          </p:cNvSpPr>
          <p:nvPr/>
        </p:nvSpPr>
        <p:spPr bwMode="auto">
          <a:xfrm>
            <a:off x="474126" y="1164093"/>
            <a:ext cx="35572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smtClean="0">
                <a:solidFill>
                  <a:srgbClr val="0000CC"/>
                </a:solidFill>
                <a:latin typeface="黑体" panose="02010609060101010101" pitchFamily="49" charset="-122"/>
                <a:ea typeface="黑体" panose="02010609060101010101" pitchFamily="49" charset="-122"/>
              </a:rPr>
              <a:t>小</a:t>
            </a:r>
            <a:r>
              <a:rPr lang="zh-CN" altLang="en-US" sz="2400" dirty="0">
                <a:solidFill>
                  <a:srgbClr val="0000CC"/>
                </a:solidFill>
                <a:latin typeface="黑体" panose="02010609060101010101" pitchFamily="49" charset="-122"/>
                <a:ea typeface="黑体" panose="02010609060101010101" pitchFamily="49" charset="-122"/>
              </a:rPr>
              <a:t>信号差模电压</a:t>
            </a:r>
            <a:r>
              <a:rPr lang="zh-CN" altLang="en-US" sz="2400" dirty="0" smtClean="0">
                <a:solidFill>
                  <a:srgbClr val="0000CC"/>
                </a:solidFill>
                <a:latin typeface="黑体" panose="02010609060101010101" pitchFamily="49" charset="-122"/>
                <a:ea typeface="黑体" panose="02010609060101010101" pitchFamily="49" charset="-122"/>
              </a:rPr>
              <a:t>增益</a:t>
            </a:r>
            <a:endParaRPr lang="zh-CN" altLang="en-US" sz="2400" dirty="0">
              <a:solidFill>
                <a:srgbClr val="0000CC"/>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23687"/>
                                        </p:tgtEl>
                                        <p:attrNameLst>
                                          <p:attrName>style.visibility</p:attrName>
                                        </p:attrNameLst>
                                      </p:cBhvr>
                                      <p:to>
                                        <p:strVal val="visible"/>
                                      </p:to>
                                    </p:set>
                                    <p:animEffect transition="in" filter="strips(downRight)">
                                      <p:cBhvr>
                                        <p:cTn id="7" dur="500"/>
                                        <p:tgtEl>
                                          <p:spTgt spid="12236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223688"/>
                                        </p:tgtEl>
                                        <p:attrNameLst>
                                          <p:attrName>style.visibility</p:attrName>
                                        </p:attrNameLst>
                                      </p:cBhvr>
                                      <p:to>
                                        <p:strVal val="visible"/>
                                      </p:to>
                                    </p:set>
                                    <p:animEffect transition="in" filter="strips(downRight)">
                                      <p:cBhvr>
                                        <p:cTn id="12" dur="500"/>
                                        <p:tgtEl>
                                          <p:spTgt spid="12236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223694"/>
                                        </p:tgtEl>
                                        <p:attrNameLst>
                                          <p:attrName>style.visibility</p:attrName>
                                        </p:attrNameLst>
                                      </p:cBhvr>
                                      <p:to>
                                        <p:strVal val="visible"/>
                                      </p:to>
                                    </p:set>
                                    <p:animEffect transition="in" filter="strips(downRight)">
                                      <p:cBhvr>
                                        <p:cTn id="17" dur="500"/>
                                        <p:tgtEl>
                                          <p:spTgt spid="12236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223691"/>
                                        </p:tgtEl>
                                        <p:attrNameLst>
                                          <p:attrName>style.visibility</p:attrName>
                                        </p:attrNameLst>
                                      </p:cBhvr>
                                      <p:to>
                                        <p:strVal val="visible"/>
                                      </p:to>
                                    </p:set>
                                    <p:animEffect transition="in" filter="strips(downRight)">
                                      <p:cBhvr>
                                        <p:cTn id="22" dur="500"/>
                                        <p:tgtEl>
                                          <p:spTgt spid="12236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223697"/>
                                        </p:tgtEl>
                                        <p:attrNameLst>
                                          <p:attrName>style.visibility</p:attrName>
                                        </p:attrNameLst>
                                      </p:cBhvr>
                                      <p:to>
                                        <p:strVal val="visible"/>
                                      </p:to>
                                    </p:set>
                                    <p:animEffect transition="in" filter="strips(downRight)">
                                      <p:cBhvr>
                                        <p:cTn id="27" dur="500"/>
                                        <p:tgtEl>
                                          <p:spTgt spid="1223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3687"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7.4.1  </a:t>
            </a:r>
            <a:r>
              <a:rPr lang="zh-CN" altLang="en-US" sz="3200" dirty="0">
                <a:solidFill>
                  <a:srgbClr val="0000CC"/>
                </a:solidFill>
                <a:latin typeface="Times New Roman" panose="02020603050405020304" pitchFamily="18" charset="0"/>
              </a:rPr>
              <a:t>两级</a:t>
            </a:r>
            <a:r>
              <a:rPr lang="en-US" altLang="zh-CN" sz="3200" dirty="0">
                <a:solidFill>
                  <a:srgbClr val="0000CC"/>
                </a:solidFill>
                <a:latin typeface="Times New Roman" panose="02020603050405020304" pitchFamily="18" charset="0"/>
              </a:rPr>
              <a:t>CMOS</a:t>
            </a:r>
            <a:r>
              <a:rPr lang="zh-CN" altLang="en-US" sz="3200" dirty="0">
                <a:solidFill>
                  <a:srgbClr val="0000CC"/>
                </a:solidFill>
                <a:latin typeface="Times New Roman" panose="02020603050405020304" pitchFamily="18" charset="0"/>
              </a:rPr>
              <a:t>运算放大器</a:t>
            </a:r>
          </a:p>
        </p:txBody>
      </p:sp>
      <p:sp>
        <p:nvSpPr>
          <p:cNvPr id="3" name="Rectangle 3"/>
          <p:cNvSpPr>
            <a:spLocks noChangeArrowheads="1"/>
          </p:cNvSpPr>
          <p:nvPr/>
        </p:nvSpPr>
        <p:spPr bwMode="auto">
          <a:xfrm>
            <a:off x="503238" y="714375"/>
            <a:ext cx="514826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rgbClr val="CC0000"/>
                </a:solidFill>
                <a:latin typeface="Times New Roman" panose="02020603050405020304" pitchFamily="18" charset="0"/>
              </a:rPr>
              <a:t>2. </a:t>
            </a:r>
            <a:r>
              <a:rPr lang="zh-CN" altLang="en-US" sz="2600" dirty="0" smtClean="0">
                <a:solidFill>
                  <a:srgbClr val="CC0000"/>
                </a:solidFill>
                <a:latin typeface="Times New Roman" panose="02020603050405020304" pitchFamily="18" charset="0"/>
              </a:rPr>
              <a:t>电路</a:t>
            </a:r>
            <a:r>
              <a:rPr lang="zh-CN" altLang="en-US" sz="2600" dirty="0">
                <a:solidFill>
                  <a:srgbClr val="CC0000"/>
                </a:solidFill>
                <a:latin typeface="Times New Roman" panose="02020603050405020304" pitchFamily="18" charset="0"/>
              </a:rPr>
              <a:t>性能指标</a:t>
            </a:r>
          </a:p>
        </p:txBody>
      </p:sp>
      <p:sp>
        <p:nvSpPr>
          <p:cNvPr id="4" name="Rectangle 3"/>
          <p:cNvSpPr>
            <a:spLocks noChangeArrowheads="1"/>
          </p:cNvSpPr>
          <p:nvPr/>
        </p:nvSpPr>
        <p:spPr bwMode="auto">
          <a:xfrm>
            <a:off x="474126" y="1164093"/>
            <a:ext cx="35572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smtClean="0">
                <a:solidFill>
                  <a:srgbClr val="0000CC"/>
                </a:solidFill>
                <a:latin typeface="黑体" panose="02010609060101010101" pitchFamily="49" charset="-122"/>
                <a:ea typeface="黑体" panose="02010609060101010101" pitchFamily="49" charset="-122"/>
              </a:rPr>
              <a:t>共模抑制比</a:t>
            </a:r>
            <a:endParaRPr lang="zh-CN" altLang="en-US" sz="2400" dirty="0">
              <a:solidFill>
                <a:srgbClr val="0000CC"/>
              </a:solidFill>
              <a:latin typeface="黑体" panose="02010609060101010101" pitchFamily="49" charset="-122"/>
              <a:ea typeface="黑体" panose="02010609060101010101" pitchFamily="49" charset="-122"/>
            </a:endParaRPr>
          </a:p>
        </p:txBody>
      </p:sp>
      <p:sp>
        <p:nvSpPr>
          <p:cNvPr id="5" name="矩形 4"/>
          <p:cNvSpPr/>
          <p:nvPr/>
        </p:nvSpPr>
        <p:spPr>
          <a:xfrm>
            <a:off x="505562" y="1662524"/>
            <a:ext cx="2662282" cy="1938992"/>
          </a:xfrm>
          <a:prstGeom prst="rect">
            <a:avLst/>
          </a:prstGeom>
        </p:spPr>
        <p:txBody>
          <a:bodyPr wrap="square">
            <a:spAutoFit/>
          </a:bodyPr>
          <a:lstStyle/>
          <a:p>
            <a:pPr>
              <a:lnSpc>
                <a:spcPct val="125000"/>
              </a:lnSpc>
            </a:pP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b="1" dirty="0" smtClean="0">
                <a:latin typeface="Times New Roman" panose="02020603050405020304" pitchFamily="18" charset="0"/>
                <a:ea typeface="楷体" panose="02010609060101010101" pitchFamily="49" charset="-122"/>
                <a:cs typeface="Times New Roman" panose="02020603050405020304" pitchFamily="18" charset="0"/>
              </a:rPr>
              <a:t>取决于差分</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式</a:t>
            </a:r>
            <a:r>
              <a:rPr lang="zh-CN" altLang="zh-CN" sz="2400" b="1" dirty="0" smtClean="0">
                <a:latin typeface="Times New Roman" panose="02020603050405020304" pitchFamily="18" charset="0"/>
                <a:ea typeface="楷体" panose="02010609060101010101" pitchFamily="49" charset="-122"/>
                <a:cs typeface="Times New Roman" panose="02020603050405020304" pitchFamily="18" charset="0"/>
              </a:rPr>
              <a:t>输入级的</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共模抑制比</a:t>
            </a:r>
            <a:r>
              <a:rPr lang="zh-CN" altLang="zh-CN" sz="2400" b="1" dirty="0" smtClean="0">
                <a:latin typeface="Times New Roman" panose="02020603050405020304" pitchFamily="18" charset="0"/>
                <a:ea typeface="楷体" panose="02010609060101010101" pitchFamily="49" charset="-122"/>
                <a:cs typeface="Times New Roman" panose="02020603050405020304" pitchFamily="18" charset="0"/>
              </a:rPr>
              <a:t>。通常可以</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达到</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80dB</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以上。</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784799847"/>
              </p:ext>
            </p:extLst>
          </p:nvPr>
        </p:nvGraphicFramePr>
        <p:xfrm>
          <a:off x="3455876" y="1119348"/>
          <a:ext cx="5365150" cy="4726715"/>
        </p:xfrm>
        <a:graphic>
          <a:graphicData uri="http://schemas.openxmlformats.org/presentationml/2006/ole">
            <mc:AlternateContent xmlns:mc="http://schemas.openxmlformats.org/markup-compatibility/2006">
              <mc:Choice xmlns:v="urn:schemas-microsoft-com:vml" Requires="v">
                <p:oleObj spid="_x0000_s435409" name="Picture" r:id="rId3" imgW="2980639" imgH="2625953" progId="Word.Picture.8">
                  <p:embed/>
                </p:oleObj>
              </mc:Choice>
              <mc:Fallback>
                <p:oleObj name="Picture" r:id="rId3" imgW="2980639" imgH="262595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876" y="1119348"/>
                        <a:ext cx="5365150" cy="47267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62903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7.4.1  </a:t>
            </a:r>
            <a:r>
              <a:rPr lang="zh-CN" altLang="en-US" sz="3200" dirty="0">
                <a:solidFill>
                  <a:srgbClr val="0000CC"/>
                </a:solidFill>
                <a:latin typeface="Times New Roman" panose="02020603050405020304" pitchFamily="18" charset="0"/>
              </a:rPr>
              <a:t>两级</a:t>
            </a:r>
            <a:r>
              <a:rPr lang="en-US" altLang="zh-CN" sz="3200" dirty="0">
                <a:solidFill>
                  <a:srgbClr val="0000CC"/>
                </a:solidFill>
                <a:latin typeface="Times New Roman" panose="02020603050405020304" pitchFamily="18" charset="0"/>
              </a:rPr>
              <a:t>CMOS</a:t>
            </a:r>
            <a:r>
              <a:rPr lang="zh-CN" altLang="en-US" sz="3200" dirty="0">
                <a:solidFill>
                  <a:srgbClr val="0000CC"/>
                </a:solidFill>
                <a:latin typeface="Times New Roman" panose="02020603050405020304" pitchFamily="18" charset="0"/>
              </a:rPr>
              <a:t>运算放大器</a:t>
            </a:r>
          </a:p>
        </p:txBody>
      </p:sp>
      <p:sp>
        <p:nvSpPr>
          <p:cNvPr id="3" name="Rectangle 3"/>
          <p:cNvSpPr>
            <a:spLocks noChangeArrowheads="1"/>
          </p:cNvSpPr>
          <p:nvPr/>
        </p:nvSpPr>
        <p:spPr bwMode="auto">
          <a:xfrm>
            <a:off x="503238" y="714375"/>
            <a:ext cx="514826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rgbClr val="CC0000"/>
                </a:solidFill>
                <a:latin typeface="Times New Roman" panose="02020603050405020304" pitchFamily="18" charset="0"/>
              </a:rPr>
              <a:t>2. </a:t>
            </a:r>
            <a:r>
              <a:rPr lang="zh-CN" altLang="en-US" sz="2600" dirty="0" smtClean="0">
                <a:solidFill>
                  <a:srgbClr val="CC0000"/>
                </a:solidFill>
                <a:latin typeface="Times New Roman" panose="02020603050405020304" pitchFamily="18" charset="0"/>
              </a:rPr>
              <a:t>电路</a:t>
            </a:r>
            <a:r>
              <a:rPr lang="zh-CN" altLang="en-US" sz="2600" dirty="0">
                <a:solidFill>
                  <a:srgbClr val="CC0000"/>
                </a:solidFill>
                <a:latin typeface="Times New Roman" panose="02020603050405020304" pitchFamily="18" charset="0"/>
              </a:rPr>
              <a:t>性能指标</a:t>
            </a:r>
          </a:p>
        </p:txBody>
      </p:sp>
      <p:sp>
        <p:nvSpPr>
          <p:cNvPr id="4" name="Rectangle 3"/>
          <p:cNvSpPr>
            <a:spLocks noChangeArrowheads="1"/>
          </p:cNvSpPr>
          <p:nvPr/>
        </p:nvSpPr>
        <p:spPr bwMode="auto">
          <a:xfrm>
            <a:off x="474126" y="1164093"/>
            <a:ext cx="35572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smtClean="0">
                <a:solidFill>
                  <a:srgbClr val="0000CC"/>
                </a:solidFill>
                <a:latin typeface="黑体" panose="02010609060101010101" pitchFamily="49" charset="-122"/>
                <a:ea typeface="黑体" panose="02010609060101010101" pitchFamily="49" charset="-122"/>
              </a:rPr>
              <a:t>输入电阻</a:t>
            </a:r>
            <a:endParaRPr lang="zh-CN" altLang="en-US" sz="2400" dirty="0">
              <a:solidFill>
                <a:srgbClr val="0000CC"/>
              </a:solidFill>
              <a:latin typeface="黑体" panose="02010609060101010101" pitchFamily="49" charset="-122"/>
              <a:ea typeface="黑体" panose="02010609060101010101" pitchFamily="49" charset="-122"/>
            </a:endParaRPr>
          </a:p>
        </p:txBody>
      </p:sp>
      <p:sp>
        <p:nvSpPr>
          <p:cNvPr id="6" name="矩形 5"/>
          <p:cNvSpPr/>
          <p:nvPr/>
        </p:nvSpPr>
        <p:spPr>
          <a:xfrm>
            <a:off x="505562" y="1662524"/>
            <a:ext cx="2662282" cy="1015663"/>
          </a:xfrm>
          <a:prstGeom prst="rect">
            <a:avLst/>
          </a:prstGeom>
        </p:spPr>
        <p:txBody>
          <a:bodyPr wrap="square">
            <a:spAutoFit/>
          </a:bodyPr>
          <a:lstStyle/>
          <a:p>
            <a:pPr>
              <a:lnSpc>
                <a:spcPct val="125000"/>
              </a:lnSpc>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差模</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共模输入电阻</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均为无穷大</a:t>
            </a:r>
          </a:p>
        </p:txBody>
      </p:sp>
      <p:graphicFrame>
        <p:nvGraphicFramePr>
          <p:cNvPr id="7" name="对象 6"/>
          <p:cNvGraphicFramePr>
            <a:graphicFrameLocks noChangeAspect="1"/>
          </p:cNvGraphicFramePr>
          <p:nvPr>
            <p:extLst>
              <p:ext uri="{D42A27DB-BD31-4B8C-83A1-F6EECF244321}">
                <p14:modId xmlns:p14="http://schemas.microsoft.com/office/powerpoint/2010/main" val="3784799847"/>
              </p:ext>
            </p:extLst>
          </p:nvPr>
        </p:nvGraphicFramePr>
        <p:xfrm>
          <a:off x="3455876" y="1119348"/>
          <a:ext cx="5365150" cy="4726715"/>
        </p:xfrm>
        <a:graphic>
          <a:graphicData uri="http://schemas.openxmlformats.org/presentationml/2006/ole">
            <mc:AlternateContent xmlns:mc="http://schemas.openxmlformats.org/markup-compatibility/2006">
              <mc:Choice xmlns:v="urn:schemas-microsoft-com:vml" Requires="v">
                <p:oleObj spid="_x0000_s436433" name="Picture" r:id="rId3" imgW="2980639" imgH="2625953" progId="Word.Picture.8">
                  <p:embed/>
                </p:oleObj>
              </mc:Choice>
              <mc:Fallback>
                <p:oleObj name="Picture" r:id="rId3" imgW="2980639" imgH="262595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876" y="1119348"/>
                        <a:ext cx="5365150" cy="47267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88936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p:cNvGraphicFramePr>
            <a:graphicFrameLocks noChangeAspect="1"/>
          </p:cNvGraphicFramePr>
          <p:nvPr>
            <p:extLst>
              <p:ext uri="{D42A27DB-BD31-4B8C-83A1-F6EECF244321}">
                <p14:modId xmlns:p14="http://schemas.microsoft.com/office/powerpoint/2010/main" val="1127057525"/>
              </p:ext>
            </p:extLst>
          </p:nvPr>
        </p:nvGraphicFramePr>
        <p:xfrm>
          <a:off x="3203848" y="1289275"/>
          <a:ext cx="4882255" cy="3723901"/>
        </p:xfrm>
        <a:graphic>
          <a:graphicData uri="http://schemas.openxmlformats.org/presentationml/2006/ole">
            <mc:AlternateContent xmlns:mc="http://schemas.openxmlformats.org/markup-compatibility/2006">
              <mc:Choice xmlns:v="urn:schemas-microsoft-com:vml" Requires="v">
                <p:oleObj spid="_x0000_s437455" name="Picture" r:id="rId3" imgW="2712364" imgH="2068834" progId="Word.Picture.8">
                  <p:embed/>
                </p:oleObj>
              </mc:Choice>
              <mc:Fallback>
                <p:oleObj name="Picture" r:id="rId3" imgW="2712364" imgH="206883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1289275"/>
                        <a:ext cx="4882255" cy="37239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7.4.1  </a:t>
            </a:r>
            <a:r>
              <a:rPr lang="zh-CN" altLang="en-US" sz="3200" dirty="0">
                <a:solidFill>
                  <a:srgbClr val="0000CC"/>
                </a:solidFill>
                <a:latin typeface="Times New Roman" panose="02020603050405020304" pitchFamily="18" charset="0"/>
              </a:rPr>
              <a:t>两级</a:t>
            </a:r>
            <a:r>
              <a:rPr lang="en-US" altLang="zh-CN" sz="3200" dirty="0">
                <a:solidFill>
                  <a:srgbClr val="0000CC"/>
                </a:solidFill>
                <a:latin typeface="Times New Roman" panose="02020603050405020304" pitchFamily="18" charset="0"/>
              </a:rPr>
              <a:t>CMOS</a:t>
            </a:r>
            <a:r>
              <a:rPr lang="zh-CN" altLang="en-US" sz="3200" dirty="0">
                <a:solidFill>
                  <a:srgbClr val="0000CC"/>
                </a:solidFill>
                <a:latin typeface="Times New Roman" panose="02020603050405020304" pitchFamily="18" charset="0"/>
              </a:rPr>
              <a:t>运算放大器</a:t>
            </a:r>
          </a:p>
        </p:txBody>
      </p:sp>
      <p:sp>
        <p:nvSpPr>
          <p:cNvPr id="4" name="Rectangle 3"/>
          <p:cNvSpPr>
            <a:spLocks noChangeArrowheads="1"/>
          </p:cNvSpPr>
          <p:nvPr/>
        </p:nvSpPr>
        <p:spPr bwMode="auto">
          <a:xfrm>
            <a:off x="503238" y="714375"/>
            <a:ext cx="514826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rgbClr val="CC0000"/>
                </a:solidFill>
                <a:latin typeface="Times New Roman" panose="02020603050405020304" pitchFamily="18" charset="0"/>
              </a:rPr>
              <a:t>2. </a:t>
            </a:r>
            <a:r>
              <a:rPr lang="zh-CN" altLang="en-US" sz="2600" dirty="0" smtClean="0">
                <a:solidFill>
                  <a:srgbClr val="CC0000"/>
                </a:solidFill>
                <a:latin typeface="Times New Roman" panose="02020603050405020304" pitchFamily="18" charset="0"/>
              </a:rPr>
              <a:t>电路</a:t>
            </a:r>
            <a:r>
              <a:rPr lang="zh-CN" altLang="en-US" sz="2600" dirty="0">
                <a:solidFill>
                  <a:srgbClr val="CC0000"/>
                </a:solidFill>
                <a:latin typeface="Times New Roman" panose="02020603050405020304" pitchFamily="18" charset="0"/>
              </a:rPr>
              <a:t>性能指标</a:t>
            </a:r>
          </a:p>
        </p:txBody>
      </p:sp>
      <p:sp>
        <p:nvSpPr>
          <p:cNvPr id="5" name="Rectangle 3"/>
          <p:cNvSpPr>
            <a:spLocks noChangeArrowheads="1"/>
          </p:cNvSpPr>
          <p:nvPr/>
        </p:nvSpPr>
        <p:spPr bwMode="auto">
          <a:xfrm>
            <a:off x="474126" y="1164093"/>
            <a:ext cx="35572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smtClean="0">
                <a:solidFill>
                  <a:srgbClr val="0000CC"/>
                </a:solidFill>
                <a:latin typeface="黑体" panose="02010609060101010101" pitchFamily="49" charset="-122"/>
                <a:ea typeface="黑体" panose="02010609060101010101" pitchFamily="49" charset="-122"/>
              </a:rPr>
              <a:t>输</a:t>
            </a:r>
            <a:r>
              <a:rPr lang="zh-CN" altLang="en-US" sz="2400" dirty="0">
                <a:solidFill>
                  <a:srgbClr val="0000CC"/>
                </a:solidFill>
                <a:latin typeface="黑体" panose="02010609060101010101" pitchFamily="49" charset="-122"/>
                <a:ea typeface="黑体" panose="02010609060101010101" pitchFamily="49" charset="-122"/>
              </a:rPr>
              <a:t>出</a:t>
            </a:r>
            <a:r>
              <a:rPr lang="zh-CN" altLang="en-US" sz="2400" dirty="0" smtClean="0">
                <a:solidFill>
                  <a:srgbClr val="0000CC"/>
                </a:solidFill>
                <a:latin typeface="黑体" panose="02010609060101010101" pitchFamily="49" charset="-122"/>
                <a:ea typeface="黑体" panose="02010609060101010101" pitchFamily="49" charset="-122"/>
              </a:rPr>
              <a:t>电阻</a:t>
            </a:r>
            <a:endParaRPr lang="zh-CN" altLang="en-US" sz="2400" dirty="0">
              <a:solidFill>
                <a:srgbClr val="0000CC"/>
              </a:solidFill>
              <a:latin typeface="黑体" panose="02010609060101010101" pitchFamily="49" charset="-122"/>
              <a:ea typeface="黑体" panose="02010609060101010101" pitchFamily="49" charset="-122"/>
            </a:endParaRPr>
          </a:p>
        </p:txBody>
      </p:sp>
      <p:sp>
        <p:nvSpPr>
          <p:cNvPr id="6" name="矩形 5"/>
          <p:cNvSpPr/>
          <p:nvPr/>
        </p:nvSpPr>
        <p:spPr>
          <a:xfrm>
            <a:off x="791580" y="1662524"/>
            <a:ext cx="2376264" cy="553998"/>
          </a:xfrm>
          <a:prstGeom prst="rect">
            <a:avLst/>
          </a:prstGeom>
        </p:spPr>
        <p:txBody>
          <a:bodyPr wrap="square">
            <a:spAutoFit/>
          </a:bodyPr>
          <a:lstStyle/>
          <a:p>
            <a:pPr>
              <a:lnSpc>
                <a:spcPct val="125000"/>
              </a:lnSpc>
            </a:pPr>
            <a:r>
              <a:rPr lang="en-US" altLang="zh-CN" sz="2400" b="1" i="1" dirty="0" smtClean="0">
                <a:latin typeface="Times New Roman" panose="02020603050405020304" pitchFamily="18" charset="0"/>
                <a:cs typeface="Times New Roman" panose="02020603050405020304" pitchFamily="18" charset="0"/>
              </a:rPr>
              <a:t>R</a:t>
            </a:r>
            <a:r>
              <a:rPr lang="en-US" altLang="zh-CN" sz="2400" b="1" baseline="-25000" dirty="0" smtClean="0">
                <a:latin typeface="Times New Roman" panose="02020603050405020304" pitchFamily="18" charset="0"/>
                <a:cs typeface="Times New Roman" panose="02020603050405020304" pitchFamily="18" charset="0"/>
              </a:rPr>
              <a:t>o</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r</a:t>
            </a:r>
            <a:r>
              <a:rPr lang="en-US" altLang="zh-CN" sz="2400" b="1" baseline="-25000" dirty="0" smtClean="0">
                <a:latin typeface="Times New Roman" panose="02020603050405020304" pitchFamily="18" charset="0"/>
                <a:cs typeface="Times New Roman" panose="02020603050405020304" pitchFamily="18" charset="0"/>
              </a:rPr>
              <a:t>ds7 </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r</a:t>
            </a:r>
            <a:r>
              <a:rPr lang="en-US" altLang="zh-CN" sz="2400" b="1" baseline="-25000" dirty="0" smtClean="0">
                <a:latin typeface="Times New Roman" panose="02020603050405020304" pitchFamily="18" charset="0"/>
                <a:cs typeface="Times New Roman" panose="02020603050405020304" pitchFamily="18" charset="0"/>
              </a:rPr>
              <a:t>ds8</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15500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p:cNvGraphicFramePr>
            <a:graphicFrameLocks noChangeAspect="1"/>
          </p:cNvGraphicFramePr>
          <p:nvPr>
            <p:extLst>
              <p:ext uri="{D42A27DB-BD31-4B8C-83A1-F6EECF244321}">
                <p14:modId xmlns:p14="http://schemas.microsoft.com/office/powerpoint/2010/main" val="52565709"/>
              </p:ext>
            </p:extLst>
          </p:nvPr>
        </p:nvGraphicFramePr>
        <p:xfrm>
          <a:off x="3455876" y="862525"/>
          <a:ext cx="5365150" cy="4726715"/>
        </p:xfrm>
        <a:graphic>
          <a:graphicData uri="http://schemas.openxmlformats.org/presentationml/2006/ole">
            <mc:AlternateContent xmlns:mc="http://schemas.openxmlformats.org/markup-compatibility/2006">
              <mc:Choice xmlns:v="urn:schemas-microsoft-com:vml" Requires="v">
                <p:oleObj spid="_x0000_s438477" name="Picture" r:id="rId3" imgW="2980639" imgH="2625953" progId="Word.Picture.8">
                  <p:embed/>
                </p:oleObj>
              </mc:Choice>
              <mc:Fallback>
                <p:oleObj name="Picture" r:id="rId3" imgW="2980639" imgH="262595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876" y="862525"/>
                        <a:ext cx="5365150" cy="47267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7.4.1  </a:t>
            </a:r>
            <a:r>
              <a:rPr lang="zh-CN" altLang="en-US" sz="3200" dirty="0">
                <a:solidFill>
                  <a:srgbClr val="0000CC"/>
                </a:solidFill>
                <a:latin typeface="Times New Roman" panose="02020603050405020304" pitchFamily="18" charset="0"/>
              </a:rPr>
              <a:t>两级</a:t>
            </a:r>
            <a:r>
              <a:rPr lang="en-US" altLang="zh-CN" sz="3200" dirty="0">
                <a:solidFill>
                  <a:srgbClr val="0000CC"/>
                </a:solidFill>
                <a:latin typeface="Times New Roman" panose="02020603050405020304" pitchFamily="18" charset="0"/>
              </a:rPr>
              <a:t>CMOS</a:t>
            </a:r>
            <a:r>
              <a:rPr lang="zh-CN" altLang="en-US" sz="3200" dirty="0">
                <a:solidFill>
                  <a:srgbClr val="0000CC"/>
                </a:solidFill>
                <a:latin typeface="Times New Roman" panose="02020603050405020304" pitchFamily="18" charset="0"/>
              </a:rPr>
              <a:t>运算放大器</a:t>
            </a:r>
          </a:p>
        </p:txBody>
      </p:sp>
      <p:sp>
        <p:nvSpPr>
          <p:cNvPr id="3" name="Rectangle 3"/>
          <p:cNvSpPr>
            <a:spLocks noChangeArrowheads="1"/>
          </p:cNvSpPr>
          <p:nvPr/>
        </p:nvSpPr>
        <p:spPr bwMode="auto">
          <a:xfrm>
            <a:off x="503238" y="714375"/>
            <a:ext cx="514826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rgbClr val="CC0000"/>
                </a:solidFill>
                <a:latin typeface="Times New Roman" panose="02020603050405020304" pitchFamily="18" charset="0"/>
              </a:rPr>
              <a:t>2. </a:t>
            </a:r>
            <a:r>
              <a:rPr lang="zh-CN" altLang="en-US" sz="2600" dirty="0" smtClean="0">
                <a:solidFill>
                  <a:srgbClr val="CC0000"/>
                </a:solidFill>
                <a:latin typeface="Times New Roman" panose="02020603050405020304" pitchFamily="18" charset="0"/>
              </a:rPr>
              <a:t>电路</a:t>
            </a:r>
            <a:r>
              <a:rPr lang="zh-CN" altLang="en-US" sz="2600" dirty="0">
                <a:solidFill>
                  <a:srgbClr val="CC0000"/>
                </a:solidFill>
                <a:latin typeface="Times New Roman" panose="02020603050405020304" pitchFamily="18" charset="0"/>
              </a:rPr>
              <a:t>性能指标</a:t>
            </a:r>
          </a:p>
        </p:txBody>
      </p:sp>
      <p:sp>
        <p:nvSpPr>
          <p:cNvPr id="4" name="Rectangle 3"/>
          <p:cNvSpPr>
            <a:spLocks noChangeArrowheads="1"/>
          </p:cNvSpPr>
          <p:nvPr/>
        </p:nvSpPr>
        <p:spPr bwMode="auto">
          <a:xfrm>
            <a:off x="474126" y="1164093"/>
            <a:ext cx="35572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smtClean="0">
                <a:solidFill>
                  <a:srgbClr val="0000CC"/>
                </a:solidFill>
                <a:latin typeface="黑体" panose="02010609060101010101" pitchFamily="49" charset="-122"/>
                <a:ea typeface="黑体" panose="02010609060101010101" pitchFamily="49" charset="-122"/>
              </a:rPr>
              <a:t>输入</a:t>
            </a:r>
            <a:r>
              <a:rPr lang="zh-CN" altLang="en-US" sz="2400" dirty="0">
                <a:solidFill>
                  <a:srgbClr val="0000CC"/>
                </a:solidFill>
                <a:latin typeface="黑体" panose="02010609060101010101" pitchFamily="49" charset="-122"/>
                <a:ea typeface="黑体" panose="02010609060101010101" pitchFamily="49" charset="-122"/>
              </a:rPr>
              <a:t>失调电压</a:t>
            </a:r>
          </a:p>
        </p:txBody>
      </p:sp>
      <p:sp>
        <p:nvSpPr>
          <p:cNvPr id="6" name="矩形 5"/>
          <p:cNvSpPr/>
          <p:nvPr/>
        </p:nvSpPr>
        <p:spPr>
          <a:xfrm>
            <a:off x="633958" y="1563660"/>
            <a:ext cx="2641898" cy="1754326"/>
          </a:xfrm>
          <a:prstGeom prst="rect">
            <a:avLst/>
          </a:prstGeom>
        </p:spPr>
        <p:txBody>
          <a:bodyPr wrap="square">
            <a:spAutoFit/>
          </a:bodyPr>
          <a:lstStyle/>
          <a:p>
            <a:pPr>
              <a:lnSpc>
                <a:spcPct val="150000"/>
              </a:lnSpc>
            </a:pPr>
            <a:r>
              <a:rPr lang="en-US" altLang="zh-CN" sz="2400" b="1" i="1" dirty="0" err="1" smtClean="0">
                <a:latin typeface="Book Antiqua" panose="02040602050305030304" pitchFamily="18" charset="0"/>
                <a:ea typeface="方正书宋_GBK"/>
                <a:cs typeface="Times New Roman" panose="02020603050405020304" pitchFamily="18" charset="0"/>
              </a:rPr>
              <a:t>v</a:t>
            </a:r>
            <a:r>
              <a:rPr lang="en-US" altLang="zh-CN" sz="2400" b="1" baseline="-25000" dirty="0" err="1" smtClean="0">
                <a:latin typeface="Times New Roman" panose="02020603050405020304" pitchFamily="18" charset="0"/>
                <a:ea typeface="方正书宋_GBK"/>
              </a:rPr>
              <a:t>P</a:t>
            </a:r>
            <a:r>
              <a:rPr lang="en-US" altLang="zh-CN" sz="2400" b="1" dirty="0" smtClean="0">
                <a:latin typeface="Times New Roman" panose="02020603050405020304" pitchFamily="18" charset="0"/>
                <a:ea typeface="华文行楷" panose="02010800040101010101" pitchFamily="2" charset="-122"/>
              </a:rPr>
              <a:t>=</a:t>
            </a:r>
            <a:r>
              <a:rPr lang="en-US" altLang="zh-CN" sz="2400" b="1" i="1" dirty="0" err="1" smtClean="0">
                <a:latin typeface="Book Antiqua" panose="02040602050305030304" pitchFamily="18" charset="0"/>
                <a:ea typeface="方正书宋_GBK"/>
                <a:cs typeface="Times New Roman" panose="02020603050405020304" pitchFamily="18" charset="0"/>
              </a:rPr>
              <a:t>v</a:t>
            </a:r>
            <a:r>
              <a:rPr lang="en-US" altLang="zh-CN" sz="2400" b="1" baseline="-25000" dirty="0" err="1" smtClean="0">
                <a:latin typeface="Times New Roman" panose="02020603050405020304" pitchFamily="18" charset="0"/>
                <a:ea typeface="方正书宋_GBK"/>
              </a:rPr>
              <a:t>N</a:t>
            </a:r>
            <a:r>
              <a:rPr lang="en-US" altLang="zh-CN" sz="2400" b="1" dirty="0" smtClean="0">
                <a:latin typeface="Times New Roman" panose="02020603050405020304" pitchFamily="18" charset="0"/>
                <a:ea typeface="华文行楷" panose="02010800040101010101" pitchFamily="2" charset="-122"/>
              </a:rPr>
              <a:t>=0</a:t>
            </a:r>
            <a:r>
              <a:rPr lang="zh-CN" altLang="zh-CN" sz="2400" b="1" dirty="0" smtClean="0">
                <a:latin typeface="Times New Roman" panose="02020603050405020304" pitchFamily="18" charset="0"/>
                <a:ea typeface="楷体" panose="02010609060101010101" pitchFamily="49" charset="-122"/>
                <a:cs typeface="Times New Roman" panose="02020603050405020304" pitchFamily="18" charset="0"/>
              </a:rPr>
              <a:t>时</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zh-CN" altLang="zh-CN" sz="2400" b="1" dirty="0" smtClean="0">
                <a:latin typeface="Times New Roman" panose="02020603050405020304" pitchFamily="18" charset="0"/>
                <a:ea typeface="楷体" panose="02010609060101010101" pitchFamily="49" charset="-122"/>
                <a:cs typeface="Times New Roman" panose="02020603050405020304" pitchFamily="18" charset="0"/>
              </a:rPr>
              <a:t>应该有</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i="1" dirty="0" err="1" smtClean="0">
                <a:latin typeface="Book Antiqua" panose="02040602050305030304" pitchFamily="18" charset="0"/>
                <a:ea typeface="方正书宋_GBK"/>
                <a:cs typeface="Times New Roman" panose="02020603050405020304" pitchFamily="18" charset="0"/>
              </a:rPr>
              <a:t>v</a:t>
            </a:r>
            <a:r>
              <a:rPr lang="en-US" altLang="zh-CN" sz="2400" b="1" baseline="-25000" dirty="0" err="1" smtClean="0">
                <a:latin typeface="Times New Roman" panose="02020603050405020304" pitchFamily="18" charset="0"/>
                <a:ea typeface="方正书宋_GBK"/>
              </a:rPr>
              <a:t>O</a:t>
            </a:r>
            <a:r>
              <a:rPr lang="en-US" altLang="zh-CN" sz="2400" b="1" dirty="0" smtClean="0">
                <a:latin typeface="Times New Roman" panose="02020603050405020304" pitchFamily="18" charset="0"/>
                <a:ea typeface="华文行楷" panose="02010800040101010101" pitchFamily="2" charset="-122"/>
              </a:rPr>
              <a:t>=0</a:t>
            </a:r>
          </a:p>
          <a:p>
            <a:pPr>
              <a:lnSpc>
                <a:spcPct val="150000"/>
              </a:lnSpc>
            </a:pPr>
            <a:r>
              <a:rPr lang="zh-CN" altLang="zh-CN" sz="2400" b="1" dirty="0" smtClean="0">
                <a:latin typeface="Times New Roman" panose="02020603050405020304" pitchFamily="18" charset="0"/>
                <a:ea typeface="楷体" panose="02010609060101010101" pitchFamily="49" charset="-122"/>
                <a:cs typeface="Times New Roman" panose="02020603050405020304" pitchFamily="18" charset="0"/>
              </a:rPr>
              <a:t>实际</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常有   </a:t>
            </a:r>
            <a:r>
              <a:rPr lang="en-US" altLang="zh-CN" sz="2400" b="1" i="1" dirty="0" smtClean="0">
                <a:latin typeface="Book Antiqua" panose="02040602050305030304" pitchFamily="18" charset="0"/>
                <a:ea typeface="方正书宋_GBK"/>
                <a:cs typeface="Times New Roman" panose="02020603050405020304" pitchFamily="18" charset="0"/>
              </a:rPr>
              <a:t>v</a:t>
            </a:r>
            <a:r>
              <a:rPr lang="en-US" altLang="zh-CN" sz="2400" b="1" baseline="-25000" dirty="0" smtClean="0">
                <a:latin typeface="Times New Roman" panose="02020603050405020304" pitchFamily="18" charset="0"/>
                <a:ea typeface="方正书宋_GBK"/>
              </a:rPr>
              <a:t>O</a:t>
            </a:r>
            <a:r>
              <a:rPr lang="en-US" altLang="zh-CN" sz="2400" b="1" dirty="0">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ea typeface="华文行楷" panose="02010800040101010101" pitchFamily="2" charset="-122"/>
              </a:rPr>
              <a:t>0</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矩形 6"/>
          <p:cNvSpPr/>
          <p:nvPr/>
        </p:nvSpPr>
        <p:spPr>
          <a:xfrm>
            <a:off x="635549" y="5491766"/>
            <a:ext cx="6048672" cy="646331"/>
          </a:xfrm>
          <a:prstGeom prst="rect">
            <a:avLst/>
          </a:prstGeom>
        </p:spPr>
        <p:txBody>
          <a:bodyPr wrap="square">
            <a:spAutoFit/>
          </a:bodyPr>
          <a:lstStyle/>
          <a:p>
            <a:pPr>
              <a:lnSpc>
                <a:spcPct val="150000"/>
              </a:lnSpc>
            </a:pPr>
            <a:r>
              <a:rPr lang="en-US" altLang="zh-CN" sz="2400" b="1" i="1" dirty="0" smtClean="0">
                <a:latin typeface="Times New Roman" panose="02020603050405020304" pitchFamily="18" charset="0"/>
                <a:ea typeface="华文行楷" panose="02010800040101010101" pitchFamily="2" charset="-122"/>
              </a:rPr>
              <a:t>V</a:t>
            </a:r>
            <a:r>
              <a:rPr lang="en-US" altLang="zh-CN" sz="2400" b="1" baseline="-25000" dirty="0" smtClean="0">
                <a:latin typeface="Times New Roman" panose="02020603050405020304" pitchFamily="18" charset="0"/>
                <a:ea typeface="华文行楷" panose="02010800040101010101" pitchFamily="2" charset="-122"/>
              </a:rPr>
              <a:t>IO</a:t>
            </a:r>
            <a:r>
              <a:rPr lang="zh-CN" altLang="zh-CN" sz="2400" b="1" dirty="0" smtClean="0">
                <a:latin typeface="Times New Roman" panose="02020603050405020304" pitchFamily="18" charset="0"/>
                <a:ea typeface="楷体" panose="02010609060101010101" pitchFamily="49" charset="-122"/>
                <a:cs typeface="Times New Roman" panose="02020603050405020304" pitchFamily="18" charset="0"/>
              </a:rPr>
              <a:t>是</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导致运放电路</a:t>
            </a:r>
            <a:r>
              <a:rPr lang="zh-CN" altLang="zh-CN" sz="2400" b="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零点漂移</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的重要</a:t>
            </a:r>
            <a:r>
              <a:rPr lang="zh-CN" altLang="zh-CN" sz="2400" b="1" dirty="0" smtClean="0">
                <a:latin typeface="Times New Roman" panose="02020603050405020304" pitchFamily="18" charset="0"/>
                <a:ea typeface="楷体" panose="02010609060101010101" pitchFamily="49" charset="-122"/>
                <a:cs typeface="Times New Roman" panose="02020603050405020304" pitchFamily="18" charset="0"/>
              </a:rPr>
              <a:t>原因</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矩形 7"/>
          <p:cNvSpPr/>
          <p:nvPr/>
        </p:nvSpPr>
        <p:spPr>
          <a:xfrm>
            <a:off x="624772" y="3254187"/>
            <a:ext cx="2641898" cy="2308324"/>
          </a:xfrm>
          <a:prstGeom prst="rect">
            <a:avLst/>
          </a:prstGeom>
        </p:spPr>
        <p:txBody>
          <a:bodyPr wrap="square">
            <a:spAutoFit/>
          </a:bodyPr>
          <a:lstStyle/>
          <a:p>
            <a:pPr>
              <a:lnSpc>
                <a:spcPct val="150000"/>
              </a:lnSpc>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在</a:t>
            </a:r>
            <a:r>
              <a:rPr lang="zh-CN" altLang="zh-CN" sz="2400" b="1" dirty="0" smtClean="0">
                <a:latin typeface="Times New Roman" panose="02020603050405020304" pitchFamily="18" charset="0"/>
                <a:ea typeface="楷体" panose="02010609060101010101" pitchFamily="49" charset="-122"/>
                <a:cs typeface="Times New Roman" panose="02020603050405020304" pitchFamily="18" charset="0"/>
              </a:rPr>
              <a:t>输入</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端</a:t>
            </a:r>
            <a:r>
              <a:rPr lang="zh-CN" altLang="zh-CN" sz="2400" b="1" dirty="0" smtClean="0">
                <a:latin typeface="Times New Roman" panose="02020603050405020304" pitchFamily="18" charset="0"/>
                <a:ea typeface="楷体" panose="02010609060101010101" pitchFamily="49" charset="-122"/>
                <a:cs typeface="Times New Roman" panose="02020603050405020304" pitchFamily="18" charset="0"/>
              </a:rPr>
              <a:t>加校正</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电压</a:t>
            </a:r>
            <a:r>
              <a:rPr lang="en-US" altLang="zh-CN" sz="2400" b="1" i="1" dirty="0">
                <a:latin typeface="Times New Roman" panose="02020603050405020304" pitchFamily="18" charset="0"/>
                <a:ea typeface="华文行楷" panose="02010800040101010101" pitchFamily="2" charset="-122"/>
              </a:rPr>
              <a:t>V</a:t>
            </a:r>
            <a:r>
              <a:rPr lang="en-US" altLang="zh-CN" sz="2400" b="1" baseline="-25000" dirty="0">
                <a:latin typeface="Times New Roman" panose="02020603050405020304" pitchFamily="18" charset="0"/>
                <a:ea typeface="华文行楷" panose="02010800040101010101" pitchFamily="2" charset="-122"/>
              </a:rPr>
              <a:t>IO</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，使</a:t>
            </a:r>
            <a:r>
              <a:rPr lang="en-US" altLang="zh-CN" sz="2400" b="1" i="1" dirty="0" err="1">
                <a:latin typeface="Book Antiqua" panose="02040602050305030304" pitchFamily="18" charset="0"/>
                <a:ea typeface="方正书宋_GBK"/>
                <a:cs typeface="Times New Roman" panose="02020603050405020304" pitchFamily="18" charset="0"/>
              </a:rPr>
              <a:t>v</a:t>
            </a:r>
            <a:r>
              <a:rPr lang="en-US" altLang="zh-CN" sz="2400" b="1" baseline="-25000" dirty="0" err="1">
                <a:latin typeface="Times New Roman" panose="02020603050405020304" pitchFamily="18" charset="0"/>
                <a:ea typeface="方正书宋_GBK"/>
              </a:rPr>
              <a:t>O</a:t>
            </a:r>
            <a:r>
              <a:rPr lang="en-US" altLang="zh-CN" sz="2400" b="1" dirty="0">
                <a:latin typeface="Times New Roman" panose="02020603050405020304" pitchFamily="18" charset="0"/>
                <a:ea typeface="华文行楷" panose="02010800040101010101" pitchFamily="2" charset="-122"/>
              </a:rPr>
              <a:t>=0</a:t>
            </a:r>
            <a:r>
              <a:rPr lang="zh-CN"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en-US" altLang="zh-CN" sz="2400" b="1" i="1" dirty="0" smtClean="0">
                <a:latin typeface="Times New Roman" panose="02020603050405020304" pitchFamily="18" charset="0"/>
                <a:ea typeface="华文行楷" panose="02010800040101010101" pitchFamily="2" charset="-122"/>
              </a:rPr>
              <a:t>V</a:t>
            </a:r>
            <a:r>
              <a:rPr lang="en-US" altLang="zh-CN" sz="2400" b="1" baseline="-25000" dirty="0" smtClean="0">
                <a:latin typeface="Times New Roman" panose="02020603050405020304" pitchFamily="18" charset="0"/>
                <a:ea typeface="华文行楷" panose="02010800040101010101" pitchFamily="2" charset="-122"/>
              </a:rPr>
              <a:t>IO</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失调电压</a:t>
            </a:r>
            <a:endParaRPr lang="en-US" altLang="zh-CN" sz="2400"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zh-CN" altLang="zh-CN" sz="2400" b="1" dirty="0" smtClean="0">
                <a:latin typeface="Times New Roman" panose="02020603050405020304" pitchFamily="18" charset="0"/>
                <a:ea typeface="楷体" panose="02010609060101010101" pitchFamily="49" charset="-122"/>
                <a:cs typeface="Times New Roman" panose="02020603050405020304" pitchFamily="18" charset="0"/>
              </a:rPr>
              <a:t>温度</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也</a:t>
            </a:r>
            <a:r>
              <a:rPr lang="zh-CN" altLang="zh-CN" sz="2400" b="1" dirty="0" smtClean="0">
                <a:latin typeface="Times New Roman" panose="02020603050405020304" pitchFamily="18" charset="0"/>
                <a:ea typeface="楷体" panose="02010609060101010101" pitchFamily="49" charset="-122"/>
                <a:cs typeface="Times New Roman" panose="02020603050405020304" pitchFamily="18" charset="0"/>
              </a:rPr>
              <a:t>会</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影响</a:t>
            </a:r>
            <a:r>
              <a:rPr lang="en-US" altLang="zh-CN" sz="2400" b="1" i="1" dirty="0" smtClean="0">
                <a:latin typeface="Times New Roman" panose="02020603050405020304" pitchFamily="18" charset="0"/>
                <a:ea typeface="华文行楷" panose="02010800040101010101" pitchFamily="2" charset="-122"/>
              </a:rPr>
              <a:t>V</a:t>
            </a:r>
            <a:r>
              <a:rPr lang="en-US" altLang="zh-CN" sz="2400" b="1" baseline="-25000" dirty="0" smtClean="0">
                <a:latin typeface="Times New Roman" panose="02020603050405020304" pitchFamily="18" charset="0"/>
                <a:ea typeface="华文行楷" panose="02010800040101010101" pitchFamily="2" charset="-122"/>
              </a:rPr>
              <a:t>IO</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58117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up)">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up)">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up)">
                                      <p:cBhvr>
                                        <p:cTn id="21" dur="500"/>
                                        <p:tgtEl>
                                          <p:spTgt spid="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animEffect transition="in" filter="wipe(up)">
                                      <p:cBhvr>
                                        <p:cTn id="26" dur="500"/>
                                        <p:tgtEl>
                                          <p:spTgt spid="8">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Effect transition="in" filter="wipe(up)">
                                      <p:cBhvr>
                                        <p:cTn id="31" dur="500"/>
                                        <p:tgtEl>
                                          <p:spTgt spid="8">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P spid="8"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7.4.1  </a:t>
            </a:r>
            <a:r>
              <a:rPr lang="zh-CN" altLang="en-US" sz="3200" dirty="0">
                <a:solidFill>
                  <a:srgbClr val="0000CC"/>
                </a:solidFill>
                <a:latin typeface="Times New Roman" panose="02020603050405020304" pitchFamily="18" charset="0"/>
              </a:rPr>
              <a:t>两级</a:t>
            </a:r>
            <a:r>
              <a:rPr lang="en-US" altLang="zh-CN" sz="3200" dirty="0">
                <a:solidFill>
                  <a:srgbClr val="0000CC"/>
                </a:solidFill>
                <a:latin typeface="Times New Roman" panose="02020603050405020304" pitchFamily="18" charset="0"/>
              </a:rPr>
              <a:t>CMOS</a:t>
            </a:r>
            <a:r>
              <a:rPr lang="zh-CN" altLang="en-US" sz="3200" dirty="0">
                <a:solidFill>
                  <a:srgbClr val="0000CC"/>
                </a:solidFill>
                <a:latin typeface="Times New Roman" panose="02020603050405020304" pitchFamily="18" charset="0"/>
              </a:rPr>
              <a:t>运算放大器</a:t>
            </a:r>
          </a:p>
        </p:txBody>
      </p:sp>
      <p:sp>
        <p:nvSpPr>
          <p:cNvPr id="3" name="Rectangle 3"/>
          <p:cNvSpPr>
            <a:spLocks noChangeArrowheads="1"/>
          </p:cNvSpPr>
          <p:nvPr/>
        </p:nvSpPr>
        <p:spPr bwMode="auto">
          <a:xfrm>
            <a:off x="503238" y="714375"/>
            <a:ext cx="514826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rgbClr val="CC0000"/>
                </a:solidFill>
                <a:latin typeface="Times New Roman" panose="02020603050405020304" pitchFamily="18" charset="0"/>
              </a:rPr>
              <a:t>2. </a:t>
            </a:r>
            <a:r>
              <a:rPr lang="zh-CN" altLang="en-US" sz="2600" dirty="0" smtClean="0">
                <a:solidFill>
                  <a:srgbClr val="CC0000"/>
                </a:solidFill>
                <a:latin typeface="Times New Roman" panose="02020603050405020304" pitchFamily="18" charset="0"/>
              </a:rPr>
              <a:t>电路</a:t>
            </a:r>
            <a:r>
              <a:rPr lang="zh-CN" altLang="en-US" sz="2600" dirty="0">
                <a:solidFill>
                  <a:srgbClr val="CC0000"/>
                </a:solidFill>
                <a:latin typeface="Times New Roman" panose="02020603050405020304" pitchFamily="18" charset="0"/>
              </a:rPr>
              <a:t>性能指标</a:t>
            </a:r>
          </a:p>
        </p:txBody>
      </p:sp>
      <p:sp>
        <p:nvSpPr>
          <p:cNvPr id="4" name="Rectangle 3"/>
          <p:cNvSpPr>
            <a:spLocks noChangeArrowheads="1"/>
          </p:cNvSpPr>
          <p:nvPr/>
        </p:nvSpPr>
        <p:spPr bwMode="auto">
          <a:xfrm>
            <a:off x="474126" y="1164093"/>
            <a:ext cx="35572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smtClean="0">
                <a:solidFill>
                  <a:srgbClr val="0000CC"/>
                </a:solidFill>
                <a:latin typeface="黑体" panose="02010609060101010101" pitchFamily="49" charset="-122"/>
                <a:ea typeface="黑体" panose="02010609060101010101" pitchFamily="49" charset="-122"/>
              </a:rPr>
              <a:t>输入偏置</a:t>
            </a:r>
            <a:r>
              <a:rPr lang="zh-CN" altLang="en-US" sz="2400" dirty="0">
                <a:solidFill>
                  <a:srgbClr val="0000CC"/>
                </a:solidFill>
                <a:latin typeface="黑体" panose="02010609060101010101" pitchFamily="49" charset="-122"/>
                <a:ea typeface="黑体" panose="02010609060101010101" pitchFamily="49" charset="-122"/>
              </a:rPr>
              <a:t>电流和失调电流</a:t>
            </a:r>
          </a:p>
        </p:txBody>
      </p:sp>
      <p:sp>
        <p:nvSpPr>
          <p:cNvPr id="6" name="Text Box 32"/>
          <p:cNvSpPr txBox="1">
            <a:spLocks noChangeArrowheads="1"/>
          </p:cNvSpPr>
          <p:nvPr/>
        </p:nvSpPr>
        <p:spPr bwMode="auto">
          <a:xfrm>
            <a:off x="503238" y="1742247"/>
            <a:ext cx="2811351" cy="46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
                <a:srgbClr val="0000CC"/>
              </a:buClr>
              <a:buFont typeface="Wingdings" panose="05000000000000000000" pitchFamily="2" charset="2"/>
              <a:buChar char="Ø"/>
            </a:pPr>
            <a:r>
              <a:rPr lang="en-US" altLang="zh-CN" sz="2200" dirty="0">
                <a:solidFill>
                  <a:schemeClr val="accent2"/>
                </a:solidFill>
                <a:latin typeface="Times New Roman" panose="02020603050405020304" pitchFamily="18" charset="0"/>
              </a:rPr>
              <a:t> </a:t>
            </a:r>
            <a:r>
              <a:rPr lang="zh-CN" altLang="en-US" sz="2200" dirty="0">
                <a:solidFill>
                  <a:srgbClr val="C00000"/>
                </a:solidFill>
                <a:latin typeface="Times New Roman" panose="02020603050405020304" pitchFamily="18" charset="0"/>
              </a:rPr>
              <a:t>输入</a:t>
            </a:r>
            <a:r>
              <a:rPr lang="zh-CN" altLang="en-US" sz="2200" dirty="0" smtClean="0">
                <a:solidFill>
                  <a:srgbClr val="C00000"/>
                </a:solidFill>
                <a:latin typeface="Times New Roman" panose="02020603050405020304" pitchFamily="18" charset="0"/>
              </a:rPr>
              <a:t>端有电流吗？</a:t>
            </a:r>
            <a:endParaRPr lang="zh-CN" altLang="en-US" sz="2200" dirty="0">
              <a:solidFill>
                <a:srgbClr val="C00000"/>
              </a:solidFill>
              <a:latin typeface="Times New Roman" panose="02020603050405020304" pitchFamily="18" charset="0"/>
            </a:endParaRPr>
          </a:p>
        </p:txBody>
      </p:sp>
      <p:sp>
        <p:nvSpPr>
          <p:cNvPr id="7" name="矩形 6"/>
          <p:cNvSpPr/>
          <p:nvPr/>
        </p:nvSpPr>
        <p:spPr>
          <a:xfrm>
            <a:off x="505562" y="2202630"/>
            <a:ext cx="2662282" cy="2862322"/>
          </a:xfrm>
          <a:prstGeom prst="rect">
            <a:avLst/>
          </a:prstGeom>
        </p:spPr>
        <p:txBody>
          <a:bodyPr wrap="square">
            <a:spAutoFit/>
          </a:bodyPr>
          <a:lstStyle/>
          <a:p>
            <a:pPr>
              <a:lnSpc>
                <a:spcPct val="125000"/>
              </a:lnSpc>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为了</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防止静电和过压损坏</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MOS</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管的绝缘栅极，大多数</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CMOS</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运算放大器在输入端都增加了保护</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二极管。</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051573193"/>
              </p:ext>
            </p:extLst>
          </p:nvPr>
        </p:nvGraphicFramePr>
        <p:xfrm>
          <a:off x="3455876" y="862525"/>
          <a:ext cx="5365150" cy="4726715"/>
        </p:xfrm>
        <a:graphic>
          <a:graphicData uri="http://schemas.openxmlformats.org/presentationml/2006/ole">
            <mc:AlternateContent xmlns:mc="http://schemas.openxmlformats.org/markup-compatibility/2006">
              <mc:Choice xmlns:v="urn:schemas-microsoft-com:vml" Requires="v">
                <p:oleObj spid="_x0000_s439496" name="Picture" r:id="rId3" imgW="2980639" imgH="2625953" progId="Word.Picture.8">
                  <p:embed/>
                </p:oleObj>
              </mc:Choice>
              <mc:Fallback>
                <p:oleObj name="Picture" r:id="rId3" imgW="2980639" imgH="262595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876" y="862525"/>
                        <a:ext cx="5365150" cy="47267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26337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7.4.1  </a:t>
            </a:r>
            <a:r>
              <a:rPr lang="zh-CN" altLang="en-US" sz="3200" dirty="0">
                <a:solidFill>
                  <a:srgbClr val="0000CC"/>
                </a:solidFill>
                <a:latin typeface="Times New Roman" panose="02020603050405020304" pitchFamily="18" charset="0"/>
              </a:rPr>
              <a:t>两级</a:t>
            </a:r>
            <a:r>
              <a:rPr lang="en-US" altLang="zh-CN" sz="3200" dirty="0">
                <a:solidFill>
                  <a:srgbClr val="0000CC"/>
                </a:solidFill>
                <a:latin typeface="Times New Roman" panose="02020603050405020304" pitchFamily="18" charset="0"/>
              </a:rPr>
              <a:t>CMOS</a:t>
            </a:r>
            <a:r>
              <a:rPr lang="zh-CN" altLang="en-US" sz="3200" dirty="0">
                <a:solidFill>
                  <a:srgbClr val="0000CC"/>
                </a:solidFill>
                <a:latin typeface="Times New Roman" panose="02020603050405020304" pitchFamily="18" charset="0"/>
              </a:rPr>
              <a:t>运算放大器</a:t>
            </a:r>
          </a:p>
        </p:txBody>
      </p:sp>
      <p:sp>
        <p:nvSpPr>
          <p:cNvPr id="3" name="Rectangle 3"/>
          <p:cNvSpPr>
            <a:spLocks noChangeArrowheads="1"/>
          </p:cNvSpPr>
          <p:nvPr/>
        </p:nvSpPr>
        <p:spPr bwMode="auto">
          <a:xfrm>
            <a:off x="503238" y="714375"/>
            <a:ext cx="514826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rgbClr val="CC0000"/>
                </a:solidFill>
                <a:latin typeface="Times New Roman" panose="02020603050405020304" pitchFamily="18" charset="0"/>
              </a:rPr>
              <a:t>2. </a:t>
            </a:r>
            <a:r>
              <a:rPr lang="zh-CN" altLang="en-US" sz="2600" dirty="0" smtClean="0">
                <a:solidFill>
                  <a:srgbClr val="CC0000"/>
                </a:solidFill>
                <a:latin typeface="Times New Roman" panose="02020603050405020304" pitchFamily="18" charset="0"/>
              </a:rPr>
              <a:t>电路</a:t>
            </a:r>
            <a:r>
              <a:rPr lang="zh-CN" altLang="en-US" sz="2600" dirty="0">
                <a:solidFill>
                  <a:srgbClr val="CC0000"/>
                </a:solidFill>
                <a:latin typeface="Times New Roman" panose="02020603050405020304" pitchFamily="18" charset="0"/>
              </a:rPr>
              <a:t>性能指标</a:t>
            </a:r>
          </a:p>
        </p:txBody>
      </p:sp>
      <p:sp>
        <p:nvSpPr>
          <p:cNvPr id="4" name="Rectangle 3"/>
          <p:cNvSpPr>
            <a:spLocks noChangeArrowheads="1"/>
          </p:cNvSpPr>
          <p:nvPr/>
        </p:nvSpPr>
        <p:spPr bwMode="auto">
          <a:xfrm>
            <a:off x="474126" y="1164093"/>
            <a:ext cx="35572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smtClean="0">
                <a:solidFill>
                  <a:srgbClr val="0000CC"/>
                </a:solidFill>
                <a:latin typeface="黑体" panose="02010609060101010101" pitchFamily="49" charset="-122"/>
                <a:ea typeface="黑体" panose="02010609060101010101" pitchFamily="49" charset="-122"/>
              </a:rPr>
              <a:t>输入偏置</a:t>
            </a:r>
            <a:r>
              <a:rPr lang="zh-CN" altLang="en-US" sz="2400" dirty="0">
                <a:solidFill>
                  <a:srgbClr val="0000CC"/>
                </a:solidFill>
                <a:latin typeface="黑体" panose="02010609060101010101" pitchFamily="49" charset="-122"/>
                <a:ea typeface="黑体" panose="02010609060101010101" pitchFamily="49" charset="-122"/>
              </a:rPr>
              <a:t>电流和失调电流</a:t>
            </a:r>
          </a:p>
        </p:txBody>
      </p:sp>
      <p:sp>
        <p:nvSpPr>
          <p:cNvPr id="8" name="矩形 7"/>
          <p:cNvSpPr/>
          <p:nvPr/>
        </p:nvSpPr>
        <p:spPr>
          <a:xfrm>
            <a:off x="505562" y="2202630"/>
            <a:ext cx="2662282" cy="2862322"/>
          </a:xfrm>
          <a:prstGeom prst="rect">
            <a:avLst/>
          </a:prstGeom>
        </p:spPr>
        <p:txBody>
          <a:bodyPr wrap="square">
            <a:spAutoFit/>
          </a:bodyPr>
          <a:lstStyle/>
          <a:p>
            <a:pPr>
              <a:lnSpc>
                <a:spcPct val="125000"/>
              </a:lnSpc>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为了</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防止静电和过压损坏</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MOS</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管的绝缘栅极，大多数</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CMOS</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运算放大器在输入端都增加了保护</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二极管。</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589572106"/>
              </p:ext>
            </p:extLst>
          </p:nvPr>
        </p:nvGraphicFramePr>
        <p:xfrm>
          <a:off x="4572000" y="1088526"/>
          <a:ext cx="3951558" cy="2617952"/>
        </p:xfrm>
        <a:graphic>
          <a:graphicData uri="http://schemas.openxmlformats.org/presentationml/2006/ole">
            <mc:AlternateContent xmlns:mc="http://schemas.openxmlformats.org/markup-compatibility/2006">
              <mc:Choice xmlns:v="urn:schemas-microsoft-com:vml" Requires="v">
                <p:oleObj spid="_x0000_s440515" name="Picture" r:id="rId3" imgW="2195310" imgH="1454418" progId="Word.Picture.8">
                  <p:embed/>
                </p:oleObj>
              </mc:Choice>
              <mc:Fallback>
                <p:oleObj name="Picture" r:id="rId3" imgW="2195310" imgH="1454418" progId="Word.Picture.8">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088526"/>
                        <a:ext cx="3951558" cy="26179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94423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7.4.1  </a:t>
            </a:r>
            <a:r>
              <a:rPr lang="zh-CN" altLang="en-US" sz="3200" dirty="0">
                <a:solidFill>
                  <a:srgbClr val="0000CC"/>
                </a:solidFill>
                <a:latin typeface="Times New Roman" panose="02020603050405020304" pitchFamily="18" charset="0"/>
              </a:rPr>
              <a:t>两级</a:t>
            </a:r>
            <a:r>
              <a:rPr lang="en-US" altLang="zh-CN" sz="3200" dirty="0">
                <a:solidFill>
                  <a:srgbClr val="0000CC"/>
                </a:solidFill>
                <a:latin typeface="Times New Roman" panose="02020603050405020304" pitchFamily="18" charset="0"/>
              </a:rPr>
              <a:t>CMOS</a:t>
            </a:r>
            <a:r>
              <a:rPr lang="zh-CN" altLang="en-US" sz="3200" dirty="0">
                <a:solidFill>
                  <a:srgbClr val="0000CC"/>
                </a:solidFill>
                <a:latin typeface="Times New Roman" panose="02020603050405020304" pitchFamily="18" charset="0"/>
              </a:rPr>
              <a:t>运算放大器</a:t>
            </a:r>
          </a:p>
        </p:txBody>
      </p:sp>
      <p:sp>
        <p:nvSpPr>
          <p:cNvPr id="3" name="Rectangle 3"/>
          <p:cNvSpPr>
            <a:spLocks noChangeArrowheads="1"/>
          </p:cNvSpPr>
          <p:nvPr/>
        </p:nvSpPr>
        <p:spPr bwMode="auto">
          <a:xfrm>
            <a:off x="503238" y="714375"/>
            <a:ext cx="514826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rgbClr val="CC0000"/>
                </a:solidFill>
                <a:latin typeface="Times New Roman" panose="02020603050405020304" pitchFamily="18" charset="0"/>
              </a:rPr>
              <a:t>2. </a:t>
            </a:r>
            <a:r>
              <a:rPr lang="zh-CN" altLang="en-US" sz="2600" dirty="0" smtClean="0">
                <a:solidFill>
                  <a:srgbClr val="CC0000"/>
                </a:solidFill>
                <a:latin typeface="Times New Roman" panose="02020603050405020304" pitchFamily="18" charset="0"/>
              </a:rPr>
              <a:t>电路</a:t>
            </a:r>
            <a:r>
              <a:rPr lang="zh-CN" altLang="en-US" sz="2600" dirty="0">
                <a:solidFill>
                  <a:srgbClr val="CC0000"/>
                </a:solidFill>
                <a:latin typeface="Times New Roman" panose="02020603050405020304" pitchFamily="18" charset="0"/>
              </a:rPr>
              <a:t>性能指标</a:t>
            </a:r>
          </a:p>
        </p:txBody>
      </p:sp>
      <p:sp>
        <p:nvSpPr>
          <p:cNvPr id="4" name="Rectangle 3"/>
          <p:cNvSpPr>
            <a:spLocks noChangeArrowheads="1"/>
          </p:cNvSpPr>
          <p:nvPr/>
        </p:nvSpPr>
        <p:spPr bwMode="auto">
          <a:xfrm>
            <a:off x="474126" y="1164093"/>
            <a:ext cx="35572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smtClean="0">
                <a:solidFill>
                  <a:srgbClr val="0000CC"/>
                </a:solidFill>
                <a:latin typeface="黑体" panose="02010609060101010101" pitchFamily="49" charset="-122"/>
                <a:ea typeface="黑体" panose="02010609060101010101" pitchFamily="49" charset="-122"/>
              </a:rPr>
              <a:t>输入偏置</a:t>
            </a:r>
            <a:r>
              <a:rPr lang="zh-CN" altLang="en-US" sz="2400" dirty="0">
                <a:solidFill>
                  <a:srgbClr val="0000CC"/>
                </a:solidFill>
                <a:latin typeface="黑体" panose="02010609060101010101" pitchFamily="49" charset="-122"/>
                <a:ea typeface="黑体" panose="02010609060101010101" pitchFamily="49" charset="-122"/>
              </a:rPr>
              <a:t>电流和失调电流</a:t>
            </a:r>
          </a:p>
        </p:txBody>
      </p:sp>
      <p:graphicFrame>
        <p:nvGraphicFramePr>
          <p:cNvPr id="5" name="对象 4"/>
          <p:cNvGraphicFramePr>
            <a:graphicFrameLocks noChangeAspect="1"/>
          </p:cNvGraphicFramePr>
          <p:nvPr>
            <p:extLst>
              <p:ext uri="{D42A27DB-BD31-4B8C-83A1-F6EECF244321}">
                <p14:modId xmlns:p14="http://schemas.microsoft.com/office/powerpoint/2010/main" val="3288751670"/>
              </p:ext>
            </p:extLst>
          </p:nvPr>
        </p:nvGraphicFramePr>
        <p:xfrm>
          <a:off x="4572000" y="1088526"/>
          <a:ext cx="3951558" cy="2617952"/>
        </p:xfrm>
        <a:graphic>
          <a:graphicData uri="http://schemas.openxmlformats.org/presentationml/2006/ole">
            <mc:AlternateContent xmlns:mc="http://schemas.openxmlformats.org/markup-compatibility/2006">
              <mc:Choice xmlns:v="urn:schemas-microsoft-com:vml" Requires="v">
                <p:oleObj spid="_x0000_s441536" name="Picture" r:id="rId3" imgW="2195310" imgH="1454418" progId="Word.Picture.8">
                  <p:embed/>
                </p:oleObj>
              </mc:Choice>
              <mc:Fallback>
                <p:oleObj name="Picture" r:id="rId3" imgW="2195310" imgH="1454418" progId="Word.Picture.8">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088526"/>
                        <a:ext cx="3951558" cy="26179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503548" y="1658838"/>
            <a:ext cx="3994430" cy="1684244"/>
          </a:xfrm>
          <a:prstGeom prst="rect">
            <a:avLst/>
          </a:prstGeom>
        </p:spPr>
        <p:txBody>
          <a:bodyPr wrap="square">
            <a:spAutoFit/>
          </a:bodyPr>
          <a:lstStyle/>
          <a:p>
            <a:pPr>
              <a:lnSpc>
                <a:spcPct val="150000"/>
              </a:lnSpc>
            </a:pPr>
            <a:r>
              <a:rPr lang="en-US" altLang="zh-CN" sz="2400" b="1" i="1" dirty="0" err="1" smtClean="0">
                <a:latin typeface="Book Antiqua" panose="02040602050305030304" pitchFamily="18" charset="0"/>
                <a:ea typeface="方正书宋_GBK"/>
                <a:cs typeface="Times New Roman" panose="02020603050405020304" pitchFamily="18" charset="0"/>
              </a:rPr>
              <a:t>v</a:t>
            </a:r>
            <a:r>
              <a:rPr lang="en-US" altLang="zh-CN" sz="2400" b="1" baseline="-25000" dirty="0" err="1" smtClean="0">
                <a:latin typeface="Times New Roman" panose="02020603050405020304" pitchFamily="18" charset="0"/>
                <a:ea typeface="方正书宋_GBK"/>
              </a:rPr>
              <a:t>P</a:t>
            </a:r>
            <a:r>
              <a:rPr lang="en-US" altLang="zh-CN" sz="2400" b="1" dirty="0" smtClean="0">
                <a:latin typeface="Times New Roman" panose="02020603050405020304" pitchFamily="18" charset="0"/>
                <a:ea typeface="华文行楷" panose="02010800040101010101" pitchFamily="2" charset="-122"/>
              </a:rPr>
              <a:t>=</a:t>
            </a:r>
            <a:r>
              <a:rPr lang="en-US" altLang="zh-CN" sz="2400" b="1" i="1" dirty="0" err="1" smtClean="0">
                <a:latin typeface="Book Antiqua" panose="02040602050305030304" pitchFamily="18" charset="0"/>
                <a:ea typeface="方正书宋_GBK"/>
                <a:cs typeface="Times New Roman" panose="02020603050405020304" pitchFamily="18" charset="0"/>
              </a:rPr>
              <a:t>v</a:t>
            </a:r>
            <a:r>
              <a:rPr lang="en-US" altLang="zh-CN" sz="2400" b="1" baseline="-25000" dirty="0" err="1" smtClean="0">
                <a:latin typeface="Times New Roman" panose="02020603050405020304" pitchFamily="18" charset="0"/>
                <a:ea typeface="方正书宋_GBK"/>
              </a:rPr>
              <a:t>N</a:t>
            </a:r>
            <a:r>
              <a:rPr lang="en-US" altLang="zh-CN" sz="2400" b="1" dirty="0" smtClean="0">
                <a:latin typeface="Times New Roman" panose="02020603050405020304" pitchFamily="18" charset="0"/>
                <a:ea typeface="华文行楷" panose="02010800040101010101" pitchFamily="2" charset="-122"/>
              </a:rPr>
              <a:t>=0</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时，由于二极管的漏电流不完全相等，从而使两输入端有电流</a:t>
            </a:r>
            <a:r>
              <a:rPr lang="en-US" altLang="zh-CN" sz="2400" b="1" i="1" dirty="0">
                <a:latin typeface="Times New Roman" panose="02020603050405020304" pitchFamily="18" charset="0"/>
                <a:ea typeface="华文行楷" panose="02010800040101010101" pitchFamily="2" charset="-122"/>
              </a:rPr>
              <a:t>I</a:t>
            </a:r>
            <a:r>
              <a:rPr lang="en-US" altLang="zh-CN" sz="2400" b="1" baseline="-25000" dirty="0">
                <a:latin typeface="Times New Roman" panose="02020603050405020304" pitchFamily="18" charset="0"/>
                <a:ea typeface="华文行楷" panose="02010800040101010101" pitchFamily="2" charset="-122"/>
              </a:rPr>
              <a:t>BP</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b="1" i="1" dirty="0">
                <a:latin typeface="Times New Roman" panose="02020603050405020304" pitchFamily="18" charset="0"/>
                <a:ea typeface="华文行楷" panose="02010800040101010101" pitchFamily="2" charset="-122"/>
              </a:rPr>
              <a:t>I</a:t>
            </a:r>
            <a:r>
              <a:rPr lang="en-US" altLang="zh-CN" sz="2400" b="1" baseline="-25000" dirty="0">
                <a:latin typeface="Times New Roman" panose="02020603050405020304" pitchFamily="18" charset="0"/>
                <a:ea typeface="华文行楷" panose="02010800040101010101" pitchFamily="2" charset="-122"/>
              </a:rPr>
              <a:t>BN</a:t>
            </a:r>
            <a:r>
              <a:rPr lang="zh-CN" altLang="zh-CN" sz="2400" b="1" dirty="0">
                <a:latin typeface="Times New Roman" panose="02020603050405020304" pitchFamily="18" charset="0"/>
                <a:ea typeface="方正书宋_GBK"/>
                <a:cs typeface="Times New Roman" panose="02020603050405020304" pitchFamily="18" charset="0"/>
              </a:rPr>
              <a:t>。</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矩形 6"/>
          <p:cNvSpPr/>
          <p:nvPr/>
        </p:nvSpPr>
        <p:spPr>
          <a:xfrm>
            <a:off x="503548" y="3391100"/>
            <a:ext cx="5147952" cy="1754326"/>
          </a:xfrm>
          <a:prstGeom prst="rect">
            <a:avLst/>
          </a:prstGeom>
        </p:spPr>
        <p:txBody>
          <a:bodyPr wrap="square">
            <a:spAutoFit/>
          </a:bodyPr>
          <a:lstStyle/>
          <a:p>
            <a:pPr>
              <a:lnSpc>
                <a:spcPct val="150000"/>
              </a:lnSpc>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定义</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en-US" altLang="zh-CN" sz="2400" b="1" i="1" dirty="0" smtClean="0">
                <a:latin typeface="Times New Roman" panose="02020603050405020304" pitchFamily="18" charset="0"/>
                <a:ea typeface="华文行楷" panose="02010800040101010101" pitchFamily="2" charset="-122"/>
              </a:rPr>
              <a:t>    I</a:t>
            </a:r>
            <a:r>
              <a:rPr lang="en-US" altLang="zh-CN" sz="2400" b="1" baseline="-25000" dirty="0" smtClean="0">
                <a:latin typeface="Times New Roman" panose="02020603050405020304" pitchFamily="18" charset="0"/>
                <a:ea typeface="华文行楷" panose="02010800040101010101" pitchFamily="2" charset="-122"/>
              </a:rPr>
              <a:t>IB</a:t>
            </a:r>
            <a:r>
              <a:rPr lang="en-US" altLang="zh-CN" sz="2400" b="1" dirty="0">
                <a:latin typeface="Times New Roman" panose="02020603050405020304" pitchFamily="18" charset="0"/>
                <a:ea typeface="华文行楷" panose="02010800040101010101" pitchFamily="2" charset="-122"/>
              </a:rPr>
              <a:t>= (</a:t>
            </a:r>
            <a:r>
              <a:rPr lang="en-US" altLang="zh-CN" sz="2400" b="1" i="1" dirty="0">
                <a:latin typeface="Times New Roman" panose="02020603050405020304" pitchFamily="18" charset="0"/>
                <a:ea typeface="华文行楷" panose="02010800040101010101" pitchFamily="2" charset="-122"/>
              </a:rPr>
              <a:t>I</a:t>
            </a:r>
            <a:r>
              <a:rPr lang="en-US" altLang="zh-CN" sz="2400" b="1" baseline="-25000" dirty="0">
                <a:latin typeface="Times New Roman" panose="02020603050405020304" pitchFamily="18" charset="0"/>
                <a:ea typeface="华文行楷" panose="02010800040101010101" pitchFamily="2" charset="-122"/>
              </a:rPr>
              <a:t>BP</a:t>
            </a:r>
            <a:r>
              <a:rPr lang="en-US" altLang="zh-CN" sz="2400" b="1" dirty="0">
                <a:latin typeface="Times New Roman" panose="02020603050405020304" pitchFamily="18" charset="0"/>
                <a:ea typeface="华文行楷" panose="02010800040101010101" pitchFamily="2" charset="-122"/>
              </a:rPr>
              <a:t>+</a:t>
            </a:r>
            <a:r>
              <a:rPr lang="en-US" altLang="zh-CN" sz="2400" b="1" i="1" dirty="0">
                <a:latin typeface="Times New Roman" panose="02020603050405020304" pitchFamily="18" charset="0"/>
                <a:ea typeface="华文行楷" panose="02010800040101010101" pitchFamily="2" charset="-122"/>
              </a:rPr>
              <a:t>I</a:t>
            </a:r>
            <a:r>
              <a:rPr lang="en-US" altLang="zh-CN" sz="2400" b="1" baseline="-25000" dirty="0">
                <a:latin typeface="Times New Roman" panose="02020603050405020304" pitchFamily="18" charset="0"/>
                <a:ea typeface="华文行楷" panose="02010800040101010101" pitchFamily="2" charset="-122"/>
              </a:rPr>
              <a:t>BN</a:t>
            </a:r>
            <a:r>
              <a:rPr lang="en-US" altLang="zh-CN" sz="2400" b="1" dirty="0">
                <a:latin typeface="Times New Roman" panose="02020603050405020304" pitchFamily="18" charset="0"/>
                <a:ea typeface="华文行楷" panose="02010800040101010101" pitchFamily="2" charset="-122"/>
              </a:rPr>
              <a:t>)/</a:t>
            </a:r>
            <a:r>
              <a:rPr lang="en-US" altLang="zh-CN" sz="2400" b="1" dirty="0" smtClean="0">
                <a:latin typeface="Times New Roman" panose="02020603050405020304" pitchFamily="18" charset="0"/>
                <a:ea typeface="华文行楷" panose="02010800040101010101" pitchFamily="2" charset="-122"/>
              </a:rPr>
              <a:t>2 ——</a:t>
            </a:r>
            <a:r>
              <a:rPr lang="zh-CN" altLang="en-US" sz="2400" b="1" dirty="0">
                <a:latin typeface="楷体" panose="02010609060101010101" pitchFamily="49" charset="-122"/>
                <a:ea typeface="楷体" panose="02010609060101010101" pitchFamily="49" charset="-122"/>
              </a:rPr>
              <a:t>偏置</a:t>
            </a:r>
            <a:r>
              <a:rPr lang="zh-CN" altLang="en-US" sz="2400" b="1" dirty="0" smtClean="0">
                <a:latin typeface="楷体" panose="02010609060101010101" pitchFamily="49" charset="-122"/>
                <a:ea typeface="楷体" panose="02010609060101010101" pitchFamily="49" charset="-122"/>
              </a:rPr>
              <a:t>电流</a:t>
            </a:r>
            <a:endParaRPr lang="en-US" altLang="zh-CN" sz="2400" b="1" dirty="0" smtClean="0">
              <a:latin typeface="楷体" panose="02010609060101010101" pitchFamily="49" charset="-122"/>
              <a:ea typeface="楷体" panose="02010609060101010101" pitchFamily="49" charset="-122"/>
            </a:endParaRPr>
          </a:p>
          <a:p>
            <a:pPr>
              <a:lnSpc>
                <a:spcPct val="150000"/>
              </a:lnSpc>
            </a:pPr>
            <a:r>
              <a:rPr lang="en-US" altLang="zh-CN" sz="2400" b="1" i="1" dirty="0" smtClean="0">
                <a:latin typeface="Times New Roman" panose="02020603050405020304" pitchFamily="18" charset="0"/>
                <a:ea typeface="华文行楷" panose="02010800040101010101" pitchFamily="2" charset="-122"/>
              </a:rPr>
              <a:t>    I</a:t>
            </a:r>
            <a:r>
              <a:rPr lang="en-US" altLang="zh-CN" sz="2400" b="1" baseline="-25000" dirty="0" smtClean="0">
                <a:latin typeface="Times New Roman" panose="02020603050405020304" pitchFamily="18" charset="0"/>
                <a:ea typeface="华文行楷" panose="02010800040101010101" pitchFamily="2" charset="-122"/>
              </a:rPr>
              <a:t>IO</a:t>
            </a:r>
            <a:r>
              <a:rPr lang="en-US" altLang="zh-CN" sz="2400" b="1" dirty="0">
                <a:latin typeface="Times New Roman" panose="02020603050405020304" pitchFamily="18" charset="0"/>
                <a:ea typeface="华文行楷" panose="02010800040101010101" pitchFamily="2" charset="-122"/>
              </a:rPr>
              <a:t>= |</a:t>
            </a:r>
            <a:r>
              <a:rPr lang="en-US" altLang="zh-CN" sz="2400" b="1" i="1" dirty="0">
                <a:latin typeface="Times New Roman" panose="02020603050405020304" pitchFamily="18" charset="0"/>
                <a:ea typeface="华文行楷" panose="02010800040101010101" pitchFamily="2" charset="-122"/>
              </a:rPr>
              <a:t>I</a:t>
            </a:r>
            <a:r>
              <a:rPr lang="en-US" altLang="zh-CN" sz="2400" b="1" baseline="-25000" dirty="0">
                <a:latin typeface="Times New Roman" panose="02020603050405020304" pitchFamily="18" charset="0"/>
                <a:ea typeface="华文行楷" panose="02010800040101010101" pitchFamily="2" charset="-122"/>
              </a:rPr>
              <a:t>BP</a:t>
            </a:r>
            <a:r>
              <a:rPr lang="en-US" altLang="zh-CN" sz="2400" b="1" dirty="0">
                <a:latin typeface="宋体" panose="02010600030101010101" pitchFamily="2" charset="-122"/>
                <a:cs typeface="Times New Roman" panose="02020603050405020304" pitchFamily="18" charset="0"/>
              </a:rPr>
              <a:t>-</a:t>
            </a:r>
            <a:r>
              <a:rPr lang="en-US" altLang="zh-CN" sz="2400" b="1" i="1" dirty="0">
                <a:latin typeface="Times New Roman" panose="02020603050405020304" pitchFamily="18" charset="0"/>
                <a:ea typeface="华文行楷" panose="02010800040101010101" pitchFamily="2" charset="-122"/>
              </a:rPr>
              <a:t>I</a:t>
            </a:r>
            <a:r>
              <a:rPr lang="en-US" altLang="zh-CN" sz="2400" b="1" baseline="-25000" dirty="0">
                <a:latin typeface="Times New Roman" panose="02020603050405020304" pitchFamily="18" charset="0"/>
                <a:ea typeface="华文行楷" panose="02010800040101010101" pitchFamily="2" charset="-122"/>
              </a:rPr>
              <a:t>BN</a:t>
            </a:r>
            <a:r>
              <a:rPr lang="en-US" altLang="zh-CN" sz="2400" b="1" dirty="0">
                <a:latin typeface="Times New Roman" panose="02020603050405020304" pitchFamily="18" charset="0"/>
                <a:ea typeface="华文行楷" panose="02010800040101010101" pitchFamily="2" charset="-122"/>
              </a:rPr>
              <a:t>|  </a:t>
            </a:r>
            <a:r>
              <a:rPr lang="en-US" altLang="zh-CN" sz="2400" b="1" dirty="0" smtClean="0">
                <a:latin typeface="Times New Roman" panose="02020603050405020304" pitchFamily="18" charset="0"/>
                <a:ea typeface="华文行楷" panose="02010800040101010101" pitchFamily="2" charset="-122"/>
              </a:rPr>
              <a:t>——</a:t>
            </a:r>
            <a:r>
              <a:rPr lang="zh-CN" altLang="en-US" sz="2400" b="1" dirty="0" smtClean="0">
                <a:latin typeface="楷体" panose="02010609060101010101" pitchFamily="49" charset="-122"/>
                <a:ea typeface="楷体" panose="02010609060101010101" pitchFamily="49" charset="-122"/>
              </a:rPr>
              <a:t>失调</a:t>
            </a:r>
            <a:r>
              <a:rPr lang="zh-CN" altLang="en-US" sz="2400" b="1" dirty="0">
                <a:latin typeface="楷体" panose="02010609060101010101" pitchFamily="49" charset="-122"/>
                <a:ea typeface="楷体" panose="02010609060101010101" pitchFamily="49" charset="-122"/>
              </a:rPr>
              <a:t>电流</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Text Box 32"/>
          <p:cNvSpPr txBox="1">
            <a:spLocks noChangeArrowheads="1"/>
          </p:cNvSpPr>
          <p:nvPr/>
        </p:nvSpPr>
        <p:spPr bwMode="auto">
          <a:xfrm>
            <a:off x="5220072" y="3963644"/>
            <a:ext cx="337549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
                <a:srgbClr val="0000CC"/>
              </a:buClr>
              <a:buNone/>
            </a:pPr>
            <a:r>
              <a:rPr lang="zh-CN" altLang="en-US" sz="20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输入端内是</a:t>
            </a:r>
            <a:r>
              <a:rPr lang="en-US" altLang="zh-CN" sz="2000" dirty="0" smtClean="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BJT</a:t>
            </a:r>
            <a:r>
              <a:rPr lang="zh-CN" altLang="en-US" sz="2000" dirty="0" smtClean="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时必</a:t>
            </a:r>
            <a:r>
              <a:rPr lang="zh-CN" altLang="en-US" sz="20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有电流</a:t>
            </a:r>
            <a:endParaRPr lang="zh-CN" altLang="en-US" sz="2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47140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up)">
                                      <p:cBhvr>
                                        <p:cTn id="11" dur="500"/>
                                        <p:tgtEl>
                                          <p:spTgt spid="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wipe(up)">
                                      <p:cBhvr>
                                        <p:cTn id="16" dur="500"/>
                                        <p:tgtEl>
                                          <p:spTgt spid="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trips(downRigh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7.4.1  </a:t>
            </a:r>
            <a:r>
              <a:rPr lang="zh-CN" altLang="en-US" sz="3200" dirty="0">
                <a:solidFill>
                  <a:srgbClr val="0000CC"/>
                </a:solidFill>
                <a:latin typeface="Times New Roman" panose="02020603050405020304" pitchFamily="18" charset="0"/>
              </a:rPr>
              <a:t>两级</a:t>
            </a:r>
            <a:r>
              <a:rPr lang="en-US" altLang="zh-CN" sz="3200" dirty="0">
                <a:solidFill>
                  <a:srgbClr val="0000CC"/>
                </a:solidFill>
                <a:latin typeface="Times New Roman" panose="02020603050405020304" pitchFamily="18" charset="0"/>
              </a:rPr>
              <a:t>CMOS</a:t>
            </a:r>
            <a:r>
              <a:rPr lang="zh-CN" altLang="en-US" sz="3200" dirty="0">
                <a:solidFill>
                  <a:srgbClr val="0000CC"/>
                </a:solidFill>
                <a:latin typeface="Times New Roman" panose="02020603050405020304" pitchFamily="18" charset="0"/>
              </a:rPr>
              <a:t>运算放大器</a:t>
            </a:r>
          </a:p>
        </p:txBody>
      </p:sp>
      <p:sp>
        <p:nvSpPr>
          <p:cNvPr id="3" name="Rectangle 3"/>
          <p:cNvSpPr>
            <a:spLocks noChangeArrowheads="1"/>
          </p:cNvSpPr>
          <p:nvPr/>
        </p:nvSpPr>
        <p:spPr bwMode="auto">
          <a:xfrm>
            <a:off x="503238" y="714375"/>
            <a:ext cx="514826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rgbClr val="CC0000"/>
                </a:solidFill>
                <a:latin typeface="Times New Roman" panose="02020603050405020304" pitchFamily="18" charset="0"/>
              </a:rPr>
              <a:t>2. </a:t>
            </a:r>
            <a:r>
              <a:rPr lang="zh-CN" altLang="en-US" sz="2600" dirty="0" smtClean="0">
                <a:solidFill>
                  <a:srgbClr val="CC0000"/>
                </a:solidFill>
                <a:latin typeface="Times New Roman" panose="02020603050405020304" pitchFamily="18" charset="0"/>
              </a:rPr>
              <a:t>电路</a:t>
            </a:r>
            <a:r>
              <a:rPr lang="zh-CN" altLang="en-US" sz="2600" dirty="0">
                <a:solidFill>
                  <a:srgbClr val="CC0000"/>
                </a:solidFill>
                <a:latin typeface="Times New Roman" panose="02020603050405020304" pitchFamily="18" charset="0"/>
              </a:rPr>
              <a:t>性能指标</a:t>
            </a:r>
          </a:p>
        </p:txBody>
      </p:sp>
      <p:sp>
        <p:nvSpPr>
          <p:cNvPr id="4" name="Rectangle 3"/>
          <p:cNvSpPr>
            <a:spLocks noChangeArrowheads="1"/>
          </p:cNvSpPr>
          <p:nvPr/>
        </p:nvSpPr>
        <p:spPr bwMode="auto">
          <a:xfrm>
            <a:off x="474126" y="1164093"/>
            <a:ext cx="35572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smtClean="0">
                <a:solidFill>
                  <a:srgbClr val="0000CC"/>
                </a:solidFill>
                <a:latin typeface="黑体" panose="02010609060101010101" pitchFamily="49" charset="-122"/>
                <a:ea typeface="黑体" panose="02010609060101010101" pitchFamily="49" charset="-122"/>
              </a:rPr>
              <a:t>输入偏置</a:t>
            </a:r>
            <a:r>
              <a:rPr lang="zh-CN" altLang="en-US" sz="2400" dirty="0">
                <a:solidFill>
                  <a:srgbClr val="0000CC"/>
                </a:solidFill>
                <a:latin typeface="黑体" panose="02010609060101010101" pitchFamily="49" charset="-122"/>
                <a:ea typeface="黑体" panose="02010609060101010101" pitchFamily="49" charset="-122"/>
              </a:rPr>
              <a:t>电流和失调电流</a:t>
            </a:r>
          </a:p>
        </p:txBody>
      </p:sp>
      <p:graphicFrame>
        <p:nvGraphicFramePr>
          <p:cNvPr id="5" name="对象 4"/>
          <p:cNvGraphicFramePr>
            <a:graphicFrameLocks noChangeAspect="1"/>
          </p:cNvGraphicFramePr>
          <p:nvPr>
            <p:extLst>
              <p:ext uri="{D42A27DB-BD31-4B8C-83A1-F6EECF244321}">
                <p14:modId xmlns:p14="http://schemas.microsoft.com/office/powerpoint/2010/main" val="4130598396"/>
              </p:ext>
            </p:extLst>
          </p:nvPr>
        </p:nvGraphicFramePr>
        <p:xfrm>
          <a:off x="4572000" y="880943"/>
          <a:ext cx="3951558" cy="2617952"/>
        </p:xfrm>
        <a:graphic>
          <a:graphicData uri="http://schemas.openxmlformats.org/presentationml/2006/ole">
            <mc:AlternateContent xmlns:mc="http://schemas.openxmlformats.org/markup-compatibility/2006">
              <mc:Choice xmlns:v="urn:schemas-microsoft-com:vml" Requires="v">
                <p:oleObj spid="_x0000_s442931" name="Picture" r:id="rId3" imgW="2195310" imgH="1454418" progId="Word.Picture.8">
                  <p:embed/>
                </p:oleObj>
              </mc:Choice>
              <mc:Fallback>
                <p:oleObj name="Picture" r:id="rId3" imgW="2195310" imgH="1454418" progId="Word.Picture.8">
                  <p:embed/>
                  <p:pic>
                    <p:nvPicPr>
                      <p:cNvPr id="0" name="Picture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880943"/>
                        <a:ext cx="3951558" cy="26179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050660438"/>
              </p:ext>
            </p:extLst>
          </p:nvPr>
        </p:nvGraphicFramePr>
        <p:xfrm>
          <a:off x="503238" y="1673998"/>
          <a:ext cx="3125801" cy="2554834"/>
        </p:xfrm>
        <a:graphic>
          <a:graphicData uri="http://schemas.openxmlformats.org/presentationml/2006/ole">
            <mc:AlternateContent xmlns:mc="http://schemas.openxmlformats.org/markup-compatibility/2006">
              <mc:Choice xmlns:v="urn:schemas-microsoft-com:vml" Requires="v">
                <p:oleObj spid="_x0000_s442932" name="Picture" r:id="rId5" imgW="1736556" imgH="1419352" progId="Word.Picture.8">
                  <p:embed/>
                </p:oleObj>
              </mc:Choice>
              <mc:Fallback>
                <p:oleObj name="Picture" r:id="rId5" imgW="1736556" imgH="1419352" progId="Word.Picture.8">
                  <p:embed/>
                  <p:pic>
                    <p:nvPicPr>
                      <p:cNvPr id="0" name="Picture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238" y="1673998"/>
                        <a:ext cx="3125801" cy="25548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35701214"/>
              </p:ext>
            </p:extLst>
          </p:nvPr>
        </p:nvGraphicFramePr>
        <p:xfrm>
          <a:off x="5292080" y="3498895"/>
          <a:ext cx="3125801" cy="2554834"/>
        </p:xfrm>
        <a:graphic>
          <a:graphicData uri="http://schemas.openxmlformats.org/presentationml/2006/ole">
            <mc:AlternateContent xmlns:mc="http://schemas.openxmlformats.org/markup-compatibility/2006">
              <mc:Choice xmlns:v="urn:schemas-microsoft-com:vml" Requires="v">
                <p:oleObj spid="_x0000_s442933" name="Picture" r:id="rId7" imgW="1736556" imgH="1419352" progId="Word.Picture.8">
                  <p:embed/>
                </p:oleObj>
              </mc:Choice>
              <mc:Fallback>
                <p:oleObj name="Picture" r:id="rId7" imgW="1736556" imgH="1419352" progId="Word.Picture.8">
                  <p:embed/>
                  <p:pic>
                    <p:nvPicPr>
                      <p:cNvPr id="0" name="Picture 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080" y="3498895"/>
                        <a:ext cx="3125801" cy="25548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32"/>
          <p:cNvSpPr txBox="1">
            <a:spLocks noChangeArrowheads="1"/>
          </p:cNvSpPr>
          <p:nvPr/>
        </p:nvSpPr>
        <p:spPr bwMode="auto">
          <a:xfrm>
            <a:off x="1573939" y="3747354"/>
            <a:ext cx="2247394" cy="49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
                <a:srgbClr val="0000CC"/>
              </a:buClr>
              <a:buNone/>
            </a:pPr>
            <a:r>
              <a:rPr lang="en-US" altLang="zh-CN" sz="2200" dirty="0">
                <a:solidFill>
                  <a:schemeClr val="accent2"/>
                </a:solidFill>
                <a:latin typeface="Times New Roman" panose="02020603050405020304" pitchFamily="18" charset="0"/>
              </a:rPr>
              <a:t> </a:t>
            </a:r>
            <a:r>
              <a:rPr lang="zh-CN" altLang="en-US" sz="2200" dirty="0" smtClean="0">
                <a:solidFill>
                  <a:schemeClr val="accent2"/>
                </a:solidFill>
                <a:latin typeface="Times New Roman" panose="02020603050405020304" pitchFamily="18" charset="0"/>
              </a:rPr>
              <a:t>能正常工作吗</a:t>
            </a:r>
            <a:r>
              <a:rPr lang="zh-CN" altLang="en-US" sz="2200" dirty="0" smtClean="0">
                <a:solidFill>
                  <a:srgbClr val="C00000"/>
                </a:solidFill>
                <a:latin typeface="Times New Roman" panose="02020603050405020304" pitchFamily="18" charset="0"/>
              </a:rPr>
              <a:t>？</a:t>
            </a:r>
            <a:endParaRPr lang="zh-CN" altLang="en-US" sz="2200" dirty="0">
              <a:solidFill>
                <a:srgbClr val="C00000"/>
              </a:solidFill>
              <a:latin typeface="Times New Roman" panose="02020603050405020304" pitchFamily="18" charset="0"/>
            </a:endParaRPr>
          </a:p>
        </p:txBody>
      </p:sp>
      <p:sp>
        <p:nvSpPr>
          <p:cNvPr id="11" name="Text Box 32"/>
          <p:cNvSpPr txBox="1">
            <a:spLocks noChangeArrowheads="1"/>
          </p:cNvSpPr>
          <p:nvPr/>
        </p:nvSpPr>
        <p:spPr bwMode="auto">
          <a:xfrm>
            <a:off x="7068213" y="5496552"/>
            <a:ext cx="919687" cy="49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
                <a:srgbClr val="0000CC"/>
              </a:buClr>
              <a:buNone/>
            </a:pPr>
            <a:r>
              <a:rPr lang="en-US" altLang="zh-CN" sz="2200" dirty="0">
                <a:solidFill>
                  <a:schemeClr val="accent2"/>
                </a:solidFill>
                <a:latin typeface="Times New Roman" panose="02020603050405020304" pitchFamily="18" charset="0"/>
              </a:rPr>
              <a:t> </a:t>
            </a:r>
            <a:r>
              <a:rPr lang="zh-CN" altLang="en-US" sz="2200" dirty="0" smtClean="0">
                <a:solidFill>
                  <a:schemeClr val="accent2"/>
                </a:solidFill>
                <a:latin typeface="Times New Roman" panose="02020603050405020304" pitchFamily="18" charset="0"/>
              </a:rPr>
              <a:t>改进</a:t>
            </a:r>
            <a:endParaRPr lang="zh-CN" altLang="en-US" sz="2200" dirty="0">
              <a:solidFill>
                <a:srgbClr val="C00000"/>
              </a:solidFill>
              <a:latin typeface="Times New Roman" panose="02020603050405020304" pitchFamily="18" charset="0"/>
            </a:endParaRPr>
          </a:p>
        </p:txBody>
      </p:sp>
      <p:sp>
        <p:nvSpPr>
          <p:cNvPr id="12" name="矩形 11"/>
          <p:cNvSpPr/>
          <p:nvPr/>
        </p:nvSpPr>
        <p:spPr>
          <a:xfrm>
            <a:off x="444891" y="4316014"/>
            <a:ext cx="4627301" cy="1477328"/>
          </a:xfrm>
          <a:prstGeom prst="rect">
            <a:avLst/>
          </a:prstGeom>
        </p:spPr>
        <p:txBody>
          <a:bodyPr wrap="square">
            <a:spAutoFit/>
          </a:bodyPr>
          <a:lstStyle/>
          <a:p>
            <a:pPr>
              <a:lnSpc>
                <a:spcPct val="125000"/>
              </a:lnSpc>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同相</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输入端的直流通路是断开的</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MOS</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管的栅极</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没有合适的偏置，电路</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无法建立合适</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的</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Q</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点。</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3" name="Group 14"/>
          <p:cNvGrpSpPr>
            <a:grpSpLocks/>
          </p:cNvGrpSpPr>
          <p:nvPr/>
        </p:nvGrpSpPr>
        <p:grpSpPr bwMode="auto">
          <a:xfrm>
            <a:off x="6092089" y="4976393"/>
            <a:ext cx="450850" cy="1404935"/>
            <a:chOff x="3288" y="3294"/>
            <a:chExt cx="284" cy="885"/>
          </a:xfrm>
        </p:grpSpPr>
        <p:sp>
          <p:nvSpPr>
            <p:cNvPr id="14" name="Line 15"/>
            <p:cNvSpPr>
              <a:spLocks noChangeShapeType="1"/>
            </p:cNvSpPr>
            <p:nvPr/>
          </p:nvSpPr>
          <p:spPr bwMode="auto">
            <a:xfrm>
              <a:off x="3309" y="3294"/>
              <a:ext cx="149" cy="0"/>
            </a:xfrm>
            <a:prstGeom prst="line">
              <a:avLst/>
            </a:prstGeom>
            <a:noFill/>
            <a:ln w="22225">
              <a:solidFill>
                <a:srgbClr val="FF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16"/>
            <p:cNvSpPr>
              <a:spLocks noChangeShapeType="1"/>
            </p:cNvSpPr>
            <p:nvPr/>
          </p:nvSpPr>
          <p:spPr bwMode="auto">
            <a:xfrm>
              <a:off x="3309" y="3294"/>
              <a:ext cx="0" cy="731"/>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Rectangle 17"/>
            <p:cNvSpPr>
              <a:spLocks noChangeArrowheads="1"/>
            </p:cNvSpPr>
            <p:nvPr/>
          </p:nvSpPr>
          <p:spPr bwMode="auto">
            <a:xfrm>
              <a:off x="3288" y="3871"/>
              <a:ext cx="28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en-US" altLang="zh-CN" sz="2000" i="1" dirty="0" err="1">
                  <a:solidFill>
                    <a:srgbClr val="000000"/>
                  </a:solidFill>
                </a:rPr>
                <a:t>R</a:t>
              </a:r>
              <a:r>
                <a:rPr kumimoji="1" lang="en-US" altLang="zh-CN" sz="2000" baseline="-30000" dirty="0" err="1">
                  <a:solidFill>
                    <a:srgbClr val="000000"/>
                  </a:solidFill>
                </a:rPr>
                <a:t>i</a:t>
              </a:r>
              <a:endParaRPr kumimoji="1" lang="en-US" altLang="zh-CN" sz="2000" dirty="0"/>
            </a:p>
          </p:txBody>
        </p:sp>
      </p:grpSp>
      <p:sp>
        <p:nvSpPr>
          <p:cNvPr id="17" name="Rectangle 4"/>
          <p:cNvSpPr>
            <a:spLocks noChangeArrowheads="1"/>
          </p:cNvSpPr>
          <p:nvPr/>
        </p:nvSpPr>
        <p:spPr bwMode="auto">
          <a:xfrm>
            <a:off x="4089694" y="5949280"/>
            <a:ext cx="20553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000" dirty="0" smtClean="0">
                <a:solidFill>
                  <a:srgbClr val="C00000"/>
                </a:solidFill>
                <a:cs typeface="Times New Roman" panose="02020603050405020304" pitchFamily="18" charset="0"/>
              </a:rPr>
              <a:t>输入电阻会减小 </a:t>
            </a:r>
            <a:endParaRPr kumimoji="1" lang="zh-CN" altLang="en-US" sz="2000" dirty="0">
              <a:solidFill>
                <a:srgbClr val="C00000"/>
              </a:solidFill>
              <a:cs typeface="Times New Roman" panose="02020603050405020304" pitchFamily="18" charset="0"/>
            </a:endParaRPr>
          </a:p>
        </p:txBody>
      </p:sp>
    </p:spTree>
    <p:extLst>
      <p:ext uri="{BB962C8B-B14F-4D97-AF65-F5344CB8AC3E}">
        <p14:creationId xmlns:p14="http://schemas.microsoft.com/office/powerpoint/2010/main" val="1660783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strips(downRigh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3"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strips(upRight)">
                                      <p:cBhvr>
                                        <p:cTn id="20" dur="500"/>
                                        <p:tgtEl>
                                          <p:spTgt spid="13"/>
                                        </p:tgtEl>
                                      </p:cBhvr>
                                    </p:animEffect>
                                  </p:childTnLst>
                                </p:cTn>
                              </p:par>
                            </p:childTnLst>
                          </p:cTn>
                        </p:par>
                        <p:par>
                          <p:cTn id="21" fill="hold">
                            <p:stCondLst>
                              <p:cond delay="500"/>
                            </p:stCondLst>
                            <p:childTnLst>
                              <p:par>
                                <p:cTn id="22" presetID="18" presetClass="entr" presetSubtype="12"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strips(downLeft)">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对象 12"/>
          <p:cNvGraphicFramePr>
            <a:graphicFrameLocks noChangeAspect="1"/>
          </p:cNvGraphicFramePr>
          <p:nvPr>
            <p:extLst>
              <p:ext uri="{D42A27DB-BD31-4B8C-83A1-F6EECF244321}">
                <p14:modId xmlns:p14="http://schemas.microsoft.com/office/powerpoint/2010/main" val="3133123683"/>
              </p:ext>
            </p:extLst>
          </p:nvPr>
        </p:nvGraphicFramePr>
        <p:xfrm>
          <a:off x="4355976" y="849497"/>
          <a:ext cx="4470959" cy="3938930"/>
        </p:xfrm>
        <a:graphic>
          <a:graphicData uri="http://schemas.openxmlformats.org/presentationml/2006/ole">
            <mc:AlternateContent xmlns:mc="http://schemas.openxmlformats.org/markup-compatibility/2006">
              <mc:Choice xmlns:v="urn:schemas-microsoft-com:vml" Requires="v">
                <p:oleObj spid="_x0000_s443823" name="Picture" r:id="rId3" imgW="2980639" imgH="2625953" progId="Word.Picture.8">
                  <p:embed/>
                </p:oleObj>
              </mc:Choice>
              <mc:Fallback>
                <p:oleObj name="Picture" r:id="rId3" imgW="2980639" imgH="262595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849497"/>
                        <a:ext cx="4470959" cy="39389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7.4.1  </a:t>
            </a:r>
            <a:r>
              <a:rPr lang="zh-CN" altLang="en-US" sz="3200" dirty="0">
                <a:solidFill>
                  <a:srgbClr val="0000CC"/>
                </a:solidFill>
                <a:latin typeface="Times New Roman" panose="02020603050405020304" pitchFamily="18" charset="0"/>
              </a:rPr>
              <a:t>两级</a:t>
            </a:r>
            <a:r>
              <a:rPr lang="en-US" altLang="zh-CN" sz="3200" dirty="0">
                <a:solidFill>
                  <a:srgbClr val="0000CC"/>
                </a:solidFill>
                <a:latin typeface="Times New Roman" panose="02020603050405020304" pitchFamily="18" charset="0"/>
              </a:rPr>
              <a:t>CMOS</a:t>
            </a:r>
            <a:r>
              <a:rPr lang="zh-CN" altLang="en-US" sz="3200" dirty="0">
                <a:solidFill>
                  <a:srgbClr val="0000CC"/>
                </a:solidFill>
                <a:latin typeface="Times New Roman" panose="02020603050405020304" pitchFamily="18" charset="0"/>
              </a:rPr>
              <a:t>运算放大器</a:t>
            </a:r>
          </a:p>
        </p:txBody>
      </p:sp>
      <p:sp>
        <p:nvSpPr>
          <p:cNvPr id="3" name="Rectangle 3"/>
          <p:cNvSpPr>
            <a:spLocks noChangeArrowheads="1"/>
          </p:cNvSpPr>
          <p:nvPr/>
        </p:nvSpPr>
        <p:spPr bwMode="auto">
          <a:xfrm>
            <a:off x="503238" y="714375"/>
            <a:ext cx="514826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rgbClr val="CC0000"/>
                </a:solidFill>
                <a:latin typeface="Times New Roman" panose="02020603050405020304" pitchFamily="18" charset="0"/>
              </a:rPr>
              <a:t>2. </a:t>
            </a:r>
            <a:r>
              <a:rPr lang="zh-CN" altLang="en-US" sz="2600" dirty="0" smtClean="0">
                <a:solidFill>
                  <a:srgbClr val="CC0000"/>
                </a:solidFill>
                <a:latin typeface="Times New Roman" panose="02020603050405020304" pitchFamily="18" charset="0"/>
              </a:rPr>
              <a:t>电路</a:t>
            </a:r>
            <a:r>
              <a:rPr lang="zh-CN" altLang="en-US" sz="2600" dirty="0">
                <a:solidFill>
                  <a:srgbClr val="CC0000"/>
                </a:solidFill>
                <a:latin typeface="Times New Roman" panose="02020603050405020304" pitchFamily="18" charset="0"/>
              </a:rPr>
              <a:t>性能指标</a:t>
            </a:r>
          </a:p>
        </p:txBody>
      </p:sp>
      <p:sp>
        <p:nvSpPr>
          <p:cNvPr id="4" name="Rectangle 3"/>
          <p:cNvSpPr>
            <a:spLocks noChangeArrowheads="1"/>
          </p:cNvSpPr>
          <p:nvPr/>
        </p:nvSpPr>
        <p:spPr bwMode="auto">
          <a:xfrm>
            <a:off x="474126" y="1164093"/>
            <a:ext cx="35572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smtClean="0">
                <a:solidFill>
                  <a:srgbClr val="0000CC"/>
                </a:solidFill>
                <a:latin typeface="黑体" panose="02010609060101010101" pitchFamily="49" charset="-122"/>
                <a:ea typeface="黑体" panose="02010609060101010101" pitchFamily="49" charset="-122"/>
              </a:rPr>
              <a:t>共模</a:t>
            </a:r>
            <a:r>
              <a:rPr lang="zh-CN" altLang="en-US" sz="2400" dirty="0">
                <a:solidFill>
                  <a:srgbClr val="0000CC"/>
                </a:solidFill>
                <a:latin typeface="黑体" panose="02010609060101010101" pitchFamily="49" charset="-122"/>
                <a:ea typeface="黑体" panose="02010609060101010101" pitchFamily="49" charset="-122"/>
              </a:rPr>
              <a:t>输入电压范围</a:t>
            </a:r>
          </a:p>
        </p:txBody>
      </p:sp>
      <p:graphicFrame>
        <p:nvGraphicFramePr>
          <p:cNvPr id="7" name="对象 6"/>
          <p:cNvGraphicFramePr>
            <a:graphicFrameLocks noChangeAspect="1"/>
          </p:cNvGraphicFramePr>
          <p:nvPr>
            <p:extLst>
              <p:ext uri="{D42A27DB-BD31-4B8C-83A1-F6EECF244321}">
                <p14:modId xmlns:p14="http://schemas.microsoft.com/office/powerpoint/2010/main" val="2221290936"/>
              </p:ext>
            </p:extLst>
          </p:nvPr>
        </p:nvGraphicFramePr>
        <p:xfrm>
          <a:off x="771615" y="1628800"/>
          <a:ext cx="2962298" cy="1645483"/>
        </p:xfrm>
        <a:graphic>
          <a:graphicData uri="http://schemas.openxmlformats.org/presentationml/2006/ole">
            <mc:AlternateContent xmlns:mc="http://schemas.openxmlformats.org/markup-compatibility/2006">
              <mc:Choice xmlns:v="urn:schemas-microsoft-com:vml" Requires="v">
                <p:oleObj spid="_x0000_s443824" name="Picture" r:id="rId5" imgW="1742528" imgH="967931" progId="Word.Picture.8">
                  <p:embed/>
                </p:oleObj>
              </mc:Choice>
              <mc:Fallback>
                <p:oleObj name="Picture" r:id="rId5" imgW="1742528" imgH="967931" progId="Word.Picture.8">
                  <p:embed/>
                  <p:pic>
                    <p:nvPicPr>
                      <p:cNvPr id="0" name="Picture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615" y="1628800"/>
                        <a:ext cx="2962298" cy="16454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467544" y="3176972"/>
            <a:ext cx="2040943" cy="472437"/>
          </a:xfrm>
          <a:prstGeom prst="rect">
            <a:avLst/>
          </a:prstGeom>
        </p:spPr>
        <p:txBody>
          <a:bodyPr wrap="square">
            <a:spAutoFit/>
          </a:bodyPr>
          <a:lstStyle/>
          <a:p>
            <a:pPr>
              <a:lnSpc>
                <a:spcPct val="125000"/>
              </a:lnSpc>
            </a:pPr>
            <a:r>
              <a:rPr lang="zh-CN" altLang="zh-CN" sz="2200" b="1" dirty="0" smtClean="0">
                <a:latin typeface="Times New Roman" panose="02020603050405020304" pitchFamily="18" charset="0"/>
                <a:ea typeface="楷体" panose="02010609060101010101" pitchFamily="49" charset="-122"/>
                <a:cs typeface="Times New Roman" panose="02020603050405020304" pitchFamily="18" charset="0"/>
              </a:rPr>
              <a:t>共模输入</a:t>
            </a:r>
            <a:r>
              <a:rPr lang="zh-CN" altLang="zh-CN" sz="2200" b="1" dirty="0">
                <a:latin typeface="Times New Roman" panose="02020603050405020304" pitchFamily="18" charset="0"/>
                <a:ea typeface="楷体" panose="02010609060101010101" pitchFamily="49" charset="-122"/>
                <a:cs typeface="Times New Roman" panose="02020603050405020304" pitchFamily="18" charset="0"/>
              </a:rPr>
              <a:t>电压</a:t>
            </a:r>
            <a:endParaRPr lang="zh-CN" altLang="en-US" sz="2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矩形 8"/>
          <p:cNvSpPr/>
          <p:nvPr/>
        </p:nvSpPr>
        <p:spPr>
          <a:xfrm>
            <a:off x="742718" y="3645024"/>
            <a:ext cx="3629583" cy="430887"/>
          </a:xfrm>
          <a:prstGeom prst="rect">
            <a:avLst/>
          </a:prstGeom>
        </p:spPr>
        <p:txBody>
          <a:bodyPr wrap="none">
            <a:spAutoFit/>
          </a:bodyPr>
          <a:lstStyle/>
          <a:p>
            <a:r>
              <a:rPr lang="en-US" altLang="zh-CN" sz="2200" b="1" i="1" dirty="0" err="1">
                <a:latin typeface="Book Antiqua" panose="02040602050305030304" pitchFamily="18" charset="0"/>
                <a:ea typeface="方正书宋_GBK"/>
                <a:cs typeface="Times New Roman" panose="02020603050405020304" pitchFamily="18" charset="0"/>
              </a:rPr>
              <a:t>v</a:t>
            </a:r>
            <a:r>
              <a:rPr lang="en-US" altLang="zh-CN" sz="2200" b="1" baseline="-25000" dirty="0" err="1">
                <a:latin typeface="Times New Roman" panose="02020603050405020304" pitchFamily="18" charset="0"/>
                <a:ea typeface="华文行楷" panose="02010800040101010101" pitchFamily="2" charset="-122"/>
              </a:rPr>
              <a:t>ic</a:t>
            </a:r>
            <a:r>
              <a:rPr lang="en-US" altLang="zh-CN" sz="2200" b="1" dirty="0">
                <a:latin typeface="Times New Roman" panose="02020603050405020304" pitchFamily="18" charset="0"/>
                <a:ea typeface="华文行楷" panose="02010800040101010101" pitchFamily="2" charset="-122"/>
              </a:rPr>
              <a:t>= (</a:t>
            </a:r>
            <a:r>
              <a:rPr lang="en-US" altLang="zh-CN" sz="2200" b="1" i="1" dirty="0" err="1">
                <a:latin typeface="Book Antiqua" panose="02040602050305030304" pitchFamily="18" charset="0"/>
                <a:ea typeface="方正书宋_GBK"/>
                <a:cs typeface="Times New Roman" panose="02020603050405020304" pitchFamily="18" charset="0"/>
              </a:rPr>
              <a:t>v</a:t>
            </a:r>
            <a:r>
              <a:rPr lang="en-US" altLang="zh-CN" sz="2200" b="1" baseline="-25000" dirty="0" err="1">
                <a:latin typeface="Times New Roman" panose="02020603050405020304" pitchFamily="18" charset="0"/>
                <a:ea typeface="方正书宋_GBK"/>
              </a:rPr>
              <a:t>P</a:t>
            </a:r>
            <a:r>
              <a:rPr lang="en-US" altLang="zh-CN" sz="2200" b="1" dirty="0">
                <a:latin typeface="Times New Roman" panose="02020603050405020304" pitchFamily="18" charset="0"/>
                <a:ea typeface="华文行楷" panose="02010800040101010101" pitchFamily="2" charset="-122"/>
              </a:rPr>
              <a:t> +</a:t>
            </a:r>
            <a:r>
              <a:rPr lang="en-US" altLang="zh-CN" sz="2200" b="1" i="1" dirty="0">
                <a:latin typeface="Book Antiqua" panose="02040602050305030304" pitchFamily="18" charset="0"/>
                <a:ea typeface="方正书宋_GBK"/>
                <a:cs typeface="Times New Roman" panose="02020603050405020304" pitchFamily="18" charset="0"/>
              </a:rPr>
              <a:t> </a:t>
            </a:r>
            <a:r>
              <a:rPr lang="en-US" altLang="zh-CN" sz="2200" b="1" i="1" dirty="0" err="1">
                <a:latin typeface="Book Antiqua" panose="02040602050305030304" pitchFamily="18" charset="0"/>
                <a:ea typeface="方正书宋_GBK"/>
                <a:cs typeface="Times New Roman" panose="02020603050405020304" pitchFamily="18" charset="0"/>
              </a:rPr>
              <a:t>v</a:t>
            </a:r>
            <a:r>
              <a:rPr lang="en-US" altLang="zh-CN" sz="2200" b="1" baseline="-25000" dirty="0" err="1">
                <a:latin typeface="Times New Roman" panose="02020603050405020304" pitchFamily="18" charset="0"/>
                <a:ea typeface="方正书宋_GBK"/>
              </a:rPr>
              <a:t>N</a:t>
            </a:r>
            <a:r>
              <a:rPr lang="en-US" altLang="zh-CN" sz="2200" b="1" dirty="0">
                <a:latin typeface="Times New Roman" panose="02020603050405020304" pitchFamily="18" charset="0"/>
                <a:ea typeface="华文行楷" panose="02010800040101010101" pitchFamily="2" charset="-122"/>
              </a:rPr>
              <a:t>)/2 </a:t>
            </a:r>
            <a:r>
              <a:rPr lang="en-US" altLang="zh-CN" sz="2200" b="1" dirty="0">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a:t>
            </a:r>
            <a:r>
              <a:rPr lang="en-US" altLang="zh-CN" sz="2200" b="1" i="1" dirty="0">
                <a:latin typeface="Book Antiqua" panose="02040602050305030304" pitchFamily="18" charset="0"/>
                <a:ea typeface="方正书宋_GBK"/>
                <a:cs typeface="Times New Roman" panose="02020603050405020304" pitchFamily="18" charset="0"/>
              </a:rPr>
              <a:t> </a:t>
            </a:r>
            <a:r>
              <a:rPr lang="en-US" altLang="zh-CN" sz="2200" b="1" i="1" dirty="0" err="1">
                <a:latin typeface="Book Antiqua" panose="02040602050305030304" pitchFamily="18" charset="0"/>
                <a:ea typeface="方正书宋_GBK"/>
                <a:cs typeface="Times New Roman" panose="02020603050405020304" pitchFamily="18" charset="0"/>
              </a:rPr>
              <a:t>v</a:t>
            </a:r>
            <a:r>
              <a:rPr lang="en-US" altLang="zh-CN" sz="2200" b="1" baseline="-25000" dirty="0" err="1">
                <a:latin typeface="Times New Roman" panose="02020603050405020304" pitchFamily="18" charset="0"/>
                <a:ea typeface="方正书宋_GBK"/>
              </a:rPr>
              <a:t>P</a:t>
            </a:r>
            <a:r>
              <a:rPr lang="en-US" altLang="zh-CN" sz="2200" b="1" dirty="0">
                <a:latin typeface="Times New Roman" panose="02020603050405020304" pitchFamily="18" charset="0"/>
                <a:ea typeface="华文行楷" panose="02010800040101010101" pitchFamily="2" charset="-122"/>
              </a:rPr>
              <a:t> </a:t>
            </a:r>
            <a:r>
              <a:rPr lang="en-US" altLang="zh-CN" sz="2200" b="1" dirty="0">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a:t>
            </a:r>
            <a:r>
              <a:rPr lang="en-US" altLang="zh-CN" sz="2200" b="1" i="1" dirty="0">
                <a:latin typeface="Book Antiqua" panose="02040602050305030304" pitchFamily="18" charset="0"/>
                <a:ea typeface="方正书宋_GBK"/>
                <a:cs typeface="Times New Roman" panose="02020603050405020304" pitchFamily="18" charset="0"/>
              </a:rPr>
              <a:t> </a:t>
            </a:r>
            <a:r>
              <a:rPr lang="en-US" altLang="zh-CN" sz="2200" b="1" i="1" dirty="0" err="1" smtClean="0">
                <a:latin typeface="Book Antiqua" panose="02040602050305030304" pitchFamily="18" charset="0"/>
                <a:ea typeface="方正书宋_GBK"/>
                <a:cs typeface="Times New Roman" panose="02020603050405020304" pitchFamily="18" charset="0"/>
              </a:rPr>
              <a:t>v</a:t>
            </a:r>
            <a:r>
              <a:rPr lang="en-US" altLang="zh-CN" sz="2200" b="1" baseline="-25000" dirty="0" err="1" smtClean="0">
                <a:latin typeface="Times New Roman" panose="02020603050405020304" pitchFamily="18" charset="0"/>
                <a:ea typeface="方正书宋_GBK"/>
              </a:rPr>
              <a:t>N</a:t>
            </a:r>
            <a:r>
              <a:rPr lang="en-US" altLang="zh-CN" sz="2200" b="1" dirty="0">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 </a:t>
            </a:r>
            <a:r>
              <a:rPr lang="en-US" altLang="zh-CN" sz="2200" b="1" i="1" dirty="0">
                <a:latin typeface="Book Antiqua" panose="02040602050305030304" pitchFamily="18" charset="0"/>
                <a:ea typeface="方正书宋_GBK"/>
                <a:cs typeface="Times New Roman" panose="02020603050405020304" pitchFamily="18" charset="0"/>
              </a:rPr>
              <a:t> </a:t>
            </a:r>
            <a:r>
              <a:rPr lang="en-US" altLang="zh-CN" sz="2200" b="1" i="1" dirty="0" smtClean="0">
                <a:latin typeface="Book Antiqua" panose="02040602050305030304" pitchFamily="18" charset="0"/>
                <a:ea typeface="方正书宋_GBK"/>
                <a:cs typeface="Times New Roman" panose="02020603050405020304" pitchFamily="18" charset="0"/>
              </a:rPr>
              <a:t>v</a:t>
            </a:r>
            <a:r>
              <a:rPr lang="en-US" altLang="zh-CN" sz="2200" b="1" baseline="-25000" dirty="0" smtClean="0">
                <a:latin typeface="Times New Roman" panose="02020603050405020304" pitchFamily="18" charset="0"/>
                <a:ea typeface="方正书宋_GBK"/>
              </a:rPr>
              <a:t>i</a:t>
            </a:r>
            <a:endParaRPr lang="zh-CN" altLang="en-US" sz="2200" b="1" dirty="0"/>
          </a:p>
        </p:txBody>
      </p:sp>
      <p:sp>
        <p:nvSpPr>
          <p:cNvPr id="10" name="矩形 9"/>
          <p:cNvSpPr/>
          <p:nvPr/>
        </p:nvSpPr>
        <p:spPr>
          <a:xfrm>
            <a:off x="467544" y="4163629"/>
            <a:ext cx="4248472" cy="430887"/>
          </a:xfrm>
          <a:prstGeom prst="rect">
            <a:avLst/>
          </a:prstGeom>
        </p:spPr>
        <p:txBody>
          <a:bodyPr wrap="square">
            <a:spAutoFit/>
          </a:bodyPr>
          <a:lstStyle/>
          <a:p>
            <a:r>
              <a:rPr lang="zh-CN" altLang="zh-CN" sz="2200" b="1" dirty="0">
                <a:latin typeface="Times New Roman" panose="02020603050405020304" pitchFamily="18" charset="0"/>
                <a:ea typeface="楷体" panose="02010609060101010101" pitchFamily="49" charset="-122"/>
                <a:cs typeface="Times New Roman" panose="02020603050405020304" pitchFamily="18" charset="0"/>
              </a:rPr>
              <a:t>当</a:t>
            </a:r>
            <a:r>
              <a:rPr lang="en-US" altLang="zh-CN" sz="2200" b="1" i="1" dirty="0" err="1">
                <a:latin typeface="Book Antiqua" panose="02040602050305030304" pitchFamily="18" charset="0"/>
                <a:ea typeface="方正书宋_GBK"/>
                <a:cs typeface="Times New Roman" panose="02020603050405020304" pitchFamily="18" charset="0"/>
              </a:rPr>
              <a:t>v</a:t>
            </a:r>
            <a:r>
              <a:rPr lang="en-US" altLang="zh-CN" sz="2200" b="1" baseline="-25000" dirty="0" err="1">
                <a:latin typeface="Times New Roman" panose="02020603050405020304" pitchFamily="18" charset="0"/>
                <a:ea typeface="华文行楷" panose="02010800040101010101" pitchFamily="2" charset="-122"/>
              </a:rPr>
              <a:t>ic</a:t>
            </a:r>
            <a:r>
              <a:rPr lang="zh-CN" altLang="zh-CN" sz="2200" b="1" dirty="0" smtClean="0">
                <a:latin typeface="Times New Roman" panose="02020603050405020304" pitchFamily="18" charset="0"/>
                <a:ea typeface="楷体" panose="02010609060101010101" pitchFamily="49" charset="-122"/>
                <a:cs typeface="Times New Roman" panose="02020603050405020304" pitchFamily="18" charset="0"/>
              </a:rPr>
              <a:t>增大</a:t>
            </a:r>
            <a:r>
              <a:rPr lang="zh-CN" altLang="zh-CN" sz="2200" b="1" dirty="0">
                <a:latin typeface="Times New Roman" panose="02020603050405020304" pitchFamily="18" charset="0"/>
                <a:ea typeface="楷体" panose="02010609060101010101" pitchFamily="49" charset="-122"/>
                <a:cs typeface="Times New Roman" panose="02020603050405020304" pitchFamily="18" charset="0"/>
              </a:rPr>
              <a:t>，使</a:t>
            </a:r>
            <a:r>
              <a:rPr lang="en-US" altLang="zh-CN" sz="2200" b="1" dirty="0">
                <a:latin typeface="Times New Roman" panose="02020603050405020304" pitchFamily="18" charset="0"/>
                <a:ea typeface="华文行楷" panose="02010800040101010101" pitchFamily="2" charset="-122"/>
              </a:rPr>
              <a:t>T</a:t>
            </a:r>
            <a:r>
              <a:rPr lang="en-US" altLang="zh-CN" sz="2200" b="1" baseline="-25000" dirty="0">
                <a:latin typeface="Times New Roman" panose="02020603050405020304" pitchFamily="18" charset="0"/>
                <a:ea typeface="华文行楷" panose="02010800040101010101" pitchFamily="2" charset="-122"/>
              </a:rPr>
              <a:t>1</a:t>
            </a:r>
            <a:r>
              <a:rPr lang="zh-CN" altLang="zh-CN" sz="22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b="1" dirty="0">
                <a:latin typeface="Times New Roman" panose="02020603050405020304" pitchFamily="18" charset="0"/>
                <a:ea typeface="华文行楷" panose="02010800040101010101" pitchFamily="2" charset="-122"/>
              </a:rPr>
              <a:t>T</a:t>
            </a:r>
            <a:r>
              <a:rPr lang="en-US" altLang="zh-CN" sz="2200" b="1" baseline="-25000" dirty="0">
                <a:latin typeface="Times New Roman" panose="02020603050405020304" pitchFamily="18" charset="0"/>
                <a:ea typeface="华文行楷" panose="02010800040101010101" pitchFamily="2" charset="-122"/>
              </a:rPr>
              <a:t>2</a:t>
            </a:r>
            <a:r>
              <a:rPr lang="zh-CN" altLang="zh-CN" sz="2200" b="1" dirty="0">
                <a:latin typeface="Times New Roman" panose="02020603050405020304" pitchFamily="18" charset="0"/>
                <a:ea typeface="楷体" panose="02010609060101010101" pitchFamily="49" charset="-122"/>
                <a:cs typeface="Times New Roman" panose="02020603050405020304" pitchFamily="18" charset="0"/>
              </a:rPr>
              <a:t>的源极电压</a:t>
            </a:r>
            <a:endParaRPr lang="zh-CN" altLang="en-US" sz="2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矩形 10"/>
          <p:cNvSpPr/>
          <p:nvPr/>
        </p:nvSpPr>
        <p:spPr>
          <a:xfrm>
            <a:off x="467544" y="4581128"/>
            <a:ext cx="8344068" cy="1040285"/>
          </a:xfrm>
          <a:prstGeom prst="rect">
            <a:avLst/>
          </a:prstGeom>
        </p:spPr>
        <p:txBody>
          <a:bodyPr wrap="square">
            <a:spAutoFit/>
          </a:bodyPr>
          <a:lstStyle/>
          <a:p>
            <a:pPr>
              <a:lnSpc>
                <a:spcPct val="140000"/>
              </a:lnSpc>
            </a:pPr>
            <a:r>
              <a:rPr lang="zh-CN" altLang="zh-CN" sz="2200" b="1" dirty="0" smtClean="0">
                <a:latin typeface="Times New Roman" panose="02020603050405020304" pitchFamily="18" charset="0"/>
                <a:ea typeface="楷体" panose="02010609060101010101" pitchFamily="49" charset="-122"/>
                <a:cs typeface="Times New Roman" panose="02020603050405020304" pitchFamily="18" charset="0"/>
              </a:rPr>
              <a:t>升高</a:t>
            </a:r>
            <a:r>
              <a:rPr lang="en-US" altLang="zh-CN" sz="2200"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b="1" dirty="0" smtClean="0">
                <a:latin typeface="Times New Roman" panose="02020603050405020304" pitchFamily="18" charset="0"/>
                <a:ea typeface="楷体" panose="02010609060101010101" pitchFamily="49" charset="-122"/>
                <a:cs typeface="Times New Roman" panose="02020603050405020304" pitchFamily="18" charset="0"/>
              </a:rPr>
              <a:t>因</a:t>
            </a:r>
            <a:r>
              <a:rPr lang="en-US" altLang="zh-CN" sz="2200" b="1" i="1" dirty="0" smtClean="0">
                <a:latin typeface="Times New Roman" panose="02020603050405020304" pitchFamily="18" charset="0"/>
                <a:ea typeface="华文行楷" panose="02010800040101010101" pitchFamily="2" charset="-122"/>
              </a:rPr>
              <a:t>I</a:t>
            </a:r>
            <a:r>
              <a:rPr lang="en-US" altLang="zh-CN" sz="2200" b="1" baseline="-25000" dirty="0" smtClean="0">
                <a:latin typeface="Times New Roman" panose="02020603050405020304" pitchFamily="18" charset="0"/>
                <a:ea typeface="华文行楷" panose="02010800040101010101" pitchFamily="2" charset="-122"/>
              </a:rPr>
              <a:t>D6</a:t>
            </a:r>
            <a:r>
              <a:rPr lang="zh-CN" altLang="en-US" sz="2200" b="1" dirty="0" smtClean="0">
                <a:latin typeface="Times New Roman" panose="02020603050405020304" pitchFamily="18" charset="0"/>
                <a:ea typeface="楷体" panose="02010609060101010101" pitchFamily="49" charset="-122"/>
                <a:cs typeface="Times New Roman" panose="02020603050405020304" pitchFamily="18" charset="0"/>
              </a:rPr>
              <a:t>恒定</a:t>
            </a:r>
            <a:r>
              <a:rPr lang="en-US" altLang="zh-CN" sz="2200" b="1"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b="1" i="1" dirty="0" smtClean="0">
                <a:latin typeface="Times New Roman" panose="02020603050405020304" pitchFamily="18" charset="0"/>
                <a:ea typeface="华文行楷" panose="02010800040101010101" pitchFamily="2" charset="-122"/>
              </a:rPr>
              <a:t>I</a:t>
            </a:r>
            <a:r>
              <a:rPr lang="en-US" altLang="zh-CN" sz="2200" b="1" baseline="-25000" dirty="0" smtClean="0">
                <a:latin typeface="Times New Roman" panose="02020603050405020304" pitchFamily="18" charset="0"/>
                <a:ea typeface="华文行楷" panose="02010800040101010101" pitchFamily="2" charset="-122"/>
              </a:rPr>
              <a:t>D1</a:t>
            </a:r>
            <a:r>
              <a:rPr lang="en-US" altLang="zh-CN" sz="22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b="1" i="1" dirty="0">
                <a:latin typeface="Times New Roman" panose="02020603050405020304" pitchFamily="18" charset="0"/>
                <a:ea typeface="华文行楷" panose="02010800040101010101" pitchFamily="2" charset="-122"/>
              </a:rPr>
              <a:t> </a:t>
            </a:r>
            <a:r>
              <a:rPr lang="en-US" altLang="zh-CN" sz="2200" b="1" i="1" dirty="0" smtClean="0">
                <a:latin typeface="Times New Roman" panose="02020603050405020304" pitchFamily="18" charset="0"/>
                <a:ea typeface="华文行楷" panose="02010800040101010101" pitchFamily="2" charset="-122"/>
              </a:rPr>
              <a:t>I</a:t>
            </a:r>
            <a:r>
              <a:rPr lang="en-US" altLang="zh-CN" sz="2200" b="1" baseline="-25000" dirty="0" smtClean="0">
                <a:latin typeface="Times New Roman" panose="02020603050405020304" pitchFamily="18" charset="0"/>
                <a:ea typeface="华文行楷" panose="02010800040101010101" pitchFamily="2" charset="-122"/>
              </a:rPr>
              <a:t>D2</a:t>
            </a:r>
            <a:r>
              <a:rPr lang="en-US" altLang="zh-CN" sz="2200" b="1"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b="1" dirty="0" smtClean="0">
                <a:latin typeface="Times New Roman" panose="02020603050405020304" pitchFamily="18" charset="0"/>
                <a:ea typeface="楷体" panose="02010609060101010101" pitchFamily="49" charset="-122"/>
                <a:cs typeface="Times New Roman" panose="02020603050405020304" pitchFamily="18" charset="0"/>
              </a:rPr>
              <a:t>故</a:t>
            </a:r>
            <a:r>
              <a:rPr lang="en-US" altLang="zh-CN" sz="2200" b="1" i="1" dirty="0" smtClean="0">
                <a:latin typeface="Times New Roman" panose="02020603050405020304" pitchFamily="18" charset="0"/>
                <a:ea typeface="华文行楷" panose="02010800040101010101" pitchFamily="2" charset="-122"/>
              </a:rPr>
              <a:t>V</a:t>
            </a:r>
            <a:r>
              <a:rPr lang="en-US" altLang="zh-CN" sz="2200" b="1" baseline="-25000" dirty="0" smtClean="0">
                <a:latin typeface="Times New Roman" panose="02020603050405020304" pitchFamily="18" charset="0"/>
                <a:ea typeface="华文行楷" panose="02010800040101010101" pitchFamily="2" charset="-122"/>
              </a:rPr>
              <a:t>GS</a:t>
            </a:r>
            <a:r>
              <a:rPr lang="zh-CN" altLang="en-US" sz="2200" b="1" dirty="0" smtClean="0">
                <a:latin typeface="Times New Roman" panose="02020603050405020304" pitchFamily="18" charset="0"/>
                <a:ea typeface="楷体" panose="02010609060101010101" pitchFamily="49" charset="-122"/>
                <a:cs typeface="Times New Roman" panose="02020603050405020304" pitchFamily="18" charset="0"/>
              </a:rPr>
              <a:t>基本</a:t>
            </a:r>
            <a:r>
              <a:rPr lang="zh-CN" altLang="zh-CN" sz="2200" b="1" dirty="0" smtClean="0">
                <a:latin typeface="Times New Roman" panose="02020603050405020304" pitchFamily="18" charset="0"/>
                <a:ea typeface="楷体" panose="02010609060101010101" pitchFamily="49" charset="-122"/>
                <a:cs typeface="Times New Roman" panose="02020603050405020304" pitchFamily="18" charset="0"/>
              </a:rPr>
              <a:t>不变</a:t>
            </a:r>
            <a:r>
              <a:rPr lang="en-US" altLang="zh-CN" sz="2200"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z="22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b="1" dirty="0" smtClean="0">
                <a:latin typeface="Times New Roman" panose="02020603050405020304" pitchFamily="18" charset="0"/>
                <a:ea typeface="华文行楷" panose="02010800040101010101" pitchFamily="2" charset="-122"/>
              </a:rPr>
              <a:t>|</a:t>
            </a:r>
            <a:r>
              <a:rPr lang="en-US" altLang="zh-CN" sz="2200" b="1" i="1" dirty="0">
                <a:latin typeface="Book Antiqua" panose="02040602050305030304" pitchFamily="18" charset="0"/>
                <a:ea typeface="华文行楷" panose="02010800040101010101" pitchFamily="2" charset="-122"/>
                <a:cs typeface="Times New Roman" panose="02020603050405020304" pitchFamily="18" charset="0"/>
              </a:rPr>
              <a:t>v</a:t>
            </a:r>
            <a:r>
              <a:rPr lang="en-US" altLang="zh-CN" sz="2200" b="1" baseline="-25000" dirty="0">
                <a:latin typeface="Times New Roman" panose="02020603050405020304" pitchFamily="18" charset="0"/>
                <a:ea typeface="华文行楷" panose="02010800040101010101" pitchFamily="2" charset="-122"/>
              </a:rPr>
              <a:t>DS6</a:t>
            </a:r>
            <a:r>
              <a:rPr lang="en-US" altLang="zh-CN" sz="2200" b="1" dirty="0">
                <a:latin typeface="Times New Roman" panose="02020603050405020304" pitchFamily="18" charset="0"/>
                <a:ea typeface="华文行楷" panose="02010800040101010101" pitchFamily="2" charset="-122"/>
              </a:rPr>
              <a:t>|</a:t>
            </a:r>
            <a:r>
              <a:rPr lang="zh-CN" altLang="zh-CN" sz="2200" b="1" dirty="0">
                <a:latin typeface="Times New Roman" panose="02020603050405020304" pitchFamily="18" charset="0"/>
                <a:ea typeface="楷体" panose="02010609060101010101" pitchFamily="49" charset="-122"/>
                <a:cs typeface="Times New Roman" panose="02020603050405020304" pitchFamily="18" charset="0"/>
              </a:rPr>
              <a:t>减小，导致</a:t>
            </a:r>
            <a:r>
              <a:rPr lang="zh-CN" altLang="zh-CN" sz="2200" b="1" dirty="0">
                <a:latin typeface="Times New Roman" panose="02020603050405020304" pitchFamily="18" charset="0"/>
                <a:ea typeface="Times New Roman" panose="02020603050405020304" pitchFamily="18" charset="0"/>
                <a:cs typeface="Times New Roman" panose="02020603050405020304" pitchFamily="18" charset="0"/>
              </a:rPr>
              <a:t>T</a:t>
            </a:r>
            <a:r>
              <a:rPr lang="zh-CN" altLang="zh-CN" sz="2200" b="1" baseline="-25000" dirty="0">
                <a:latin typeface="Times New Roman" panose="02020603050405020304" pitchFamily="18" charset="0"/>
                <a:ea typeface="Times New Roman" panose="02020603050405020304" pitchFamily="18" charset="0"/>
                <a:cs typeface="Times New Roman" panose="02020603050405020304" pitchFamily="18" charset="0"/>
              </a:rPr>
              <a:t>6</a:t>
            </a:r>
            <a:r>
              <a:rPr lang="zh-CN" altLang="zh-CN" sz="2200" b="1" dirty="0">
                <a:latin typeface="Times New Roman" panose="02020603050405020304" pitchFamily="18" charset="0"/>
                <a:ea typeface="楷体" panose="02010609060101010101" pitchFamily="49" charset="-122"/>
                <a:cs typeface="Times New Roman" panose="02020603050405020304" pitchFamily="18" charset="0"/>
              </a:rPr>
              <a:t>工作点进入夹断点轨迹时</a:t>
            </a:r>
            <a:r>
              <a:rPr lang="zh-CN" altLang="zh-CN" sz="2200" b="1" dirty="0">
                <a:latin typeface="Times New Roman" panose="02020603050405020304" pitchFamily="18" charset="0"/>
                <a:ea typeface="方正书宋_GBK"/>
                <a:cs typeface="Times New Roman" panose="02020603050405020304" pitchFamily="18" charset="0"/>
              </a:rPr>
              <a:t>（</a:t>
            </a:r>
            <a:r>
              <a:rPr lang="en-US" altLang="zh-CN" sz="2200" b="1" dirty="0">
                <a:latin typeface="Times New Roman" panose="02020603050405020304" pitchFamily="18" charset="0"/>
                <a:ea typeface="华文行楷" panose="02010800040101010101" pitchFamily="2" charset="-122"/>
              </a:rPr>
              <a:t>|</a:t>
            </a:r>
            <a:r>
              <a:rPr lang="en-US" altLang="zh-CN" sz="2200" b="1" i="1" dirty="0" smtClean="0">
                <a:latin typeface="Book Antiqua" panose="02040602050305030304" pitchFamily="18" charset="0"/>
                <a:ea typeface="华文行楷" panose="02010800040101010101" pitchFamily="2" charset="-122"/>
                <a:cs typeface="Times New Roman" panose="02020603050405020304" pitchFamily="18" charset="0"/>
              </a:rPr>
              <a:t>v</a:t>
            </a:r>
            <a:r>
              <a:rPr lang="en-US" altLang="zh-CN" sz="2200" b="1" baseline="-25000" dirty="0" smtClean="0">
                <a:latin typeface="Times New Roman" panose="02020603050405020304" pitchFamily="18" charset="0"/>
                <a:ea typeface="华文行楷" panose="02010800040101010101" pitchFamily="2" charset="-122"/>
              </a:rPr>
              <a:t>DS6</a:t>
            </a:r>
            <a:r>
              <a:rPr lang="en-US" altLang="zh-CN" sz="2200" b="1" dirty="0" smtClean="0">
                <a:latin typeface="Times New Roman" panose="02020603050405020304" pitchFamily="18" charset="0"/>
                <a:ea typeface="华文行楷" panose="02010800040101010101" pitchFamily="2" charset="-122"/>
              </a:rPr>
              <a:t>|</a:t>
            </a:r>
            <a:r>
              <a:rPr lang="en-US" altLang="zh-CN" sz="2200" b="1" baseline="-25000" dirty="0" smtClean="0">
                <a:latin typeface="Times New Roman" panose="02020603050405020304" pitchFamily="18" charset="0"/>
                <a:ea typeface="华文行楷" panose="02010800040101010101" pitchFamily="2" charset="-122"/>
              </a:rPr>
              <a:t>min</a:t>
            </a:r>
            <a:r>
              <a:rPr lang="en-US" altLang="zh-CN" sz="2200" b="1" dirty="0" smtClean="0">
                <a:latin typeface="Times New Roman" panose="02020603050405020304" pitchFamily="18" charset="0"/>
                <a:ea typeface="华文行楷" panose="02010800040101010101" pitchFamily="2" charset="-122"/>
              </a:rPr>
              <a:t>=|</a:t>
            </a:r>
            <a:r>
              <a:rPr lang="en-US" altLang="zh-CN" sz="2200" b="1" i="1" dirty="0" smtClean="0">
                <a:latin typeface="Times New Roman" panose="02020603050405020304" pitchFamily="18" charset="0"/>
                <a:ea typeface="华文行楷" panose="02010800040101010101" pitchFamily="2" charset="-122"/>
              </a:rPr>
              <a:t>V</a:t>
            </a:r>
            <a:r>
              <a:rPr lang="en-US" altLang="zh-CN" sz="2200" b="1" baseline="-25000" dirty="0" smtClean="0">
                <a:latin typeface="Times New Roman" panose="02020603050405020304" pitchFamily="18" charset="0"/>
                <a:ea typeface="华文行楷" panose="02010800040101010101" pitchFamily="2" charset="-122"/>
              </a:rPr>
              <a:t>GS6Q</a:t>
            </a:r>
            <a:r>
              <a:rPr lang="en-US" altLang="zh-CN" sz="2200" b="1" dirty="0" smtClean="0">
                <a:latin typeface="宋体" panose="02010600030101010101" pitchFamily="2" charset="-122"/>
                <a:cs typeface="Times New Roman" panose="02020603050405020304" pitchFamily="18" charset="0"/>
              </a:rPr>
              <a:t>-</a:t>
            </a:r>
            <a:r>
              <a:rPr lang="en-US" altLang="zh-CN" sz="2200" b="1" i="1" dirty="0" smtClean="0">
                <a:latin typeface="Times New Roman" panose="02020603050405020304" pitchFamily="18" charset="0"/>
                <a:ea typeface="华文行楷" panose="02010800040101010101" pitchFamily="2" charset="-122"/>
              </a:rPr>
              <a:t>V</a:t>
            </a:r>
            <a:r>
              <a:rPr lang="en-US" altLang="zh-CN" sz="2200" b="1" baseline="-25000" dirty="0" smtClean="0">
                <a:latin typeface="Times New Roman" panose="02020603050405020304" pitchFamily="18" charset="0"/>
                <a:ea typeface="华文行楷" panose="02010800040101010101" pitchFamily="2" charset="-122"/>
              </a:rPr>
              <a:t>TP6</a:t>
            </a:r>
            <a:r>
              <a:rPr lang="en-US" altLang="zh-CN" sz="2200" b="1" dirty="0">
                <a:latin typeface="Times New Roman" panose="02020603050405020304" pitchFamily="18" charset="0"/>
                <a:ea typeface="华文行楷" panose="02010800040101010101" pitchFamily="2" charset="-122"/>
              </a:rPr>
              <a:t>|</a:t>
            </a:r>
            <a:r>
              <a:rPr lang="zh-CN" altLang="zh-CN" sz="2200" b="1" dirty="0">
                <a:latin typeface="Times New Roman" panose="02020603050405020304" pitchFamily="18" charset="0"/>
                <a:ea typeface="方正书宋_GBK"/>
                <a:cs typeface="Times New Roman" panose="02020603050405020304" pitchFamily="18" charset="0"/>
              </a:rPr>
              <a:t>）</a:t>
            </a:r>
            <a:r>
              <a:rPr lang="zh-CN" altLang="zh-CN" sz="22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b="1" i="1" dirty="0" err="1">
                <a:latin typeface="Book Antiqua" panose="02040602050305030304" pitchFamily="18" charset="0"/>
                <a:ea typeface="方正书宋_GBK"/>
                <a:cs typeface="Times New Roman" panose="02020603050405020304" pitchFamily="18" charset="0"/>
              </a:rPr>
              <a:t>v</a:t>
            </a:r>
            <a:r>
              <a:rPr lang="en-US" altLang="zh-CN" sz="2200" b="1" baseline="-25000" dirty="0" err="1">
                <a:latin typeface="Times New Roman" panose="02020603050405020304" pitchFamily="18" charset="0"/>
                <a:ea typeface="华文行楷" panose="02010800040101010101" pitchFamily="2" charset="-122"/>
              </a:rPr>
              <a:t>ic</a:t>
            </a:r>
            <a:r>
              <a:rPr lang="zh-CN" altLang="zh-CN" sz="2200" b="1" dirty="0">
                <a:latin typeface="Times New Roman" panose="02020603050405020304" pitchFamily="18" charset="0"/>
                <a:ea typeface="楷体" panose="02010609060101010101" pitchFamily="49" charset="-122"/>
                <a:cs typeface="Times New Roman" panose="02020603050405020304" pitchFamily="18" charset="0"/>
              </a:rPr>
              <a:t>达到最大</a:t>
            </a:r>
            <a:r>
              <a:rPr lang="zh-CN" altLang="zh-CN" sz="2200" b="1" dirty="0" smtClean="0">
                <a:latin typeface="Times New Roman" panose="02020603050405020304" pitchFamily="18" charset="0"/>
                <a:ea typeface="楷体" panose="02010609060101010101" pitchFamily="49" charset="-122"/>
                <a:cs typeface="Times New Roman" panose="02020603050405020304" pitchFamily="18" charset="0"/>
              </a:rPr>
              <a:t>值</a:t>
            </a: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2" name="矩形 11"/>
          <p:cNvSpPr/>
          <p:nvPr/>
        </p:nvSpPr>
        <p:spPr>
          <a:xfrm>
            <a:off x="863588" y="5662409"/>
            <a:ext cx="7768624" cy="430887"/>
          </a:xfrm>
          <a:prstGeom prst="rect">
            <a:avLst/>
          </a:prstGeom>
        </p:spPr>
        <p:txBody>
          <a:bodyPr wrap="square">
            <a:spAutoFit/>
          </a:bodyPr>
          <a:lstStyle/>
          <a:p>
            <a:r>
              <a:rPr lang="en-US" altLang="zh-CN" sz="2200" b="1" i="1" dirty="0" err="1">
                <a:latin typeface="Times New Roman" panose="02020603050405020304" pitchFamily="18" charset="0"/>
                <a:ea typeface="华文行楷" panose="02010800040101010101" pitchFamily="2" charset="-122"/>
              </a:rPr>
              <a:t>V</a:t>
            </a:r>
            <a:r>
              <a:rPr lang="en-US" altLang="zh-CN" sz="2200" b="1" baseline="-25000" dirty="0" err="1">
                <a:latin typeface="Times New Roman" panose="02020603050405020304" pitchFamily="18" charset="0"/>
                <a:ea typeface="华文行楷" panose="02010800040101010101" pitchFamily="2" charset="-122"/>
              </a:rPr>
              <a:t>icmax</a:t>
            </a:r>
            <a:r>
              <a:rPr lang="en-US" altLang="zh-CN" sz="2200" b="1" baseline="-25000" dirty="0">
                <a:latin typeface="Times New Roman" panose="02020603050405020304" pitchFamily="18" charset="0"/>
                <a:ea typeface="华文行楷" panose="02010800040101010101" pitchFamily="2" charset="-122"/>
              </a:rPr>
              <a:t> </a:t>
            </a:r>
            <a:r>
              <a:rPr lang="en-US" altLang="zh-CN" sz="2200" b="1" dirty="0">
                <a:latin typeface="Times New Roman" panose="02020603050405020304" pitchFamily="18" charset="0"/>
                <a:ea typeface="华文行楷" panose="02010800040101010101" pitchFamily="2" charset="-122"/>
              </a:rPr>
              <a:t>= </a:t>
            </a:r>
            <a:r>
              <a:rPr lang="en-US" altLang="zh-CN" sz="2200" b="1" i="1" dirty="0">
                <a:latin typeface="Times New Roman" panose="02020603050405020304" pitchFamily="18" charset="0"/>
                <a:ea typeface="华文行楷" panose="02010800040101010101" pitchFamily="2" charset="-122"/>
              </a:rPr>
              <a:t>V</a:t>
            </a:r>
            <a:r>
              <a:rPr lang="en-US" altLang="zh-CN" sz="2200" b="1" baseline="-25000" dirty="0">
                <a:latin typeface="Times New Roman" panose="02020603050405020304" pitchFamily="18" charset="0"/>
                <a:ea typeface="华文行楷" panose="02010800040101010101" pitchFamily="2" charset="-122"/>
              </a:rPr>
              <a:t>DD </a:t>
            </a:r>
            <a:r>
              <a:rPr lang="en-US" altLang="zh-CN" sz="2200" b="1" dirty="0">
                <a:latin typeface="宋体" panose="02010600030101010101" pitchFamily="2" charset="-122"/>
                <a:cs typeface="Times New Roman" panose="02020603050405020304" pitchFamily="18" charset="0"/>
              </a:rPr>
              <a:t>-</a:t>
            </a:r>
            <a:r>
              <a:rPr lang="en-US" altLang="zh-CN" sz="2200" b="1" dirty="0">
                <a:latin typeface="Times New Roman" panose="02020603050405020304" pitchFamily="18" charset="0"/>
                <a:ea typeface="华文行楷" panose="02010800040101010101" pitchFamily="2" charset="-122"/>
              </a:rPr>
              <a:t>|</a:t>
            </a:r>
            <a:r>
              <a:rPr lang="en-US" altLang="zh-CN" sz="2200" b="1" i="1" dirty="0">
                <a:latin typeface="Book Antiqua" panose="02040602050305030304" pitchFamily="18" charset="0"/>
                <a:ea typeface="华文行楷" panose="02010800040101010101" pitchFamily="2" charset="-122"/>
                <a:cs typeface="Times New Roman" panose="02020603050405020304" pitchFamily="18" charset="0"/>
              </a:rPr>
              <a:t>v</a:t>
            </a:r>
            <a:r>
              <a:rPr lang="en-US" altLang="zh-CN" sz="2200" b="1" baseline="-25000" dirty="0">
                <a:latin typeface="Times New Roman" panose="02020603050405020304" pitchFamily="18" charset="0"/>
                <a:ea typeface="华文行楷" panose="02010800040101010101" pitchFamily="2" charset="-122"/>
              </a:rPr>
              <a:t>DS6</a:t>
            </a:r>
            <a:r>
              <a:rPr lang="en-US" altLang="zh-CN" sz="2200" b="1" dirty="0">
                <a:latin typeface="Times New Roman" panose="02020603050405020304" pitchFamily="18" charset="0"/>
                <a:ea typeface="华文行楷" panose="02010800040101010101" pitchFamily="2" charset="-122"/>
              </a:rPr>
              <a:t>|</a:t>
            </a:r>
            <a:r>
              <a:rPr lang="en-US" altLang="zh-CN" sz="2200" b="1" baseline="-25000" dirty="0">
                <a:latin typeface="Times New Roman" panose="02020603050405020304" pitchFamily="18" charset="0"/>
                <a:ea typeface="华文行楷" panose="02010800040101010101" pitchFamily="2" charset="-122"/>
              </a:rPr>
              <a:t>min</a:t>
            </a:r>
            <a:r>
              <a:rPr lang="en-US" altLang="zh-CN" sz="2200" b="1" dirty="0">
                <a:latin typeface="宋体" panose="02010600030101010101" pitchFamily="2" charset="-122"/>
                <a:cs typeface="Times New Roman" panose="02020603050405020304" pitchFamily="18" charset="0"/>
              </a:rPr>
              <a:t>-</a:t>
            </a:r>
            <a:r>
              <a:rPr lang="en-US" altLang="zh-CN" sz="2200" b="1" dirty="0">
                <a:latin typeface="Times New Roman" panose="02020603050405020304" pitchFamily="18" charset="0"/>
              </a:rPr>
              <a:t>|</a:t>
            </a:r>
            <a:r>
              <a:rPr lang="en-US" altLang="zh-CN" sz="2200" b="1" i="1" dirty="0" smtClean="0">
                <a:latin typeface="Times New Roman" panose="02020603050405020304" pitchFamily="18" charset="0"/>
                <a:ea typeface="华文行楷" panose="02010800040101010101" pitchFamily="2" charset="-122"/>
              </a:rPr>
              <a:t>V</a:t>
            </a:r>
            <a:r>
              <a:rPr lang="en-US" altLang="zh-CN" sz="2200" b="1" baseline="-25000" dirty="0" smtClean="0">
                <a:latin typeface="Times New Roman" panose="02020603050405020304" pitchFamily="18" charset="0"/>
                <a:ea typeface="华文行楷" panose="02010800040101010101" pitchFamily="2" charset="-122"/>
              </a:rPr>
              <a:t>GS1Q</a:t>
            </a:r>
            <a:r>
              <a:rPr lang="en-US" altLang="zh-CN" sz="2200" b="1" dirty="0" smtClean="0">
                <a:latin typeface="Times New Roman" panose="02020603050405020304" pitchFamily="18" charset="0"/>
              </a:rPr>
              <a:t>|</a:t>
            </a:r>
            <a:r>
              <a:rPr lang="en-US" altLang="zh-CN" sz="2200" b="1" dirty="0" smtClean="0">
                <a:latin typeface="Times New Roman" panose="02020603050405020304" pitchFamily="18" charset="0"/>
                <a:ea typeface="华文行楷" panose="02010800040101010101" pitchFamily="2" charset="-122"/>
              </a:rPr>
              <a:t>= </a:t>
            </a:r>
            <a:r>
              <a:rPr lang="en-US" altLang="zh-CN" sz="2200" b="1" i="1" dirty="0">
                <a:latin typeface="Times New Roman" panose="02020603050405020304" pitchFamily="18" charset="0"/>
                <a:ea typeface="华文行楷" panose="02010800040101010101" pitchFamily="2" charset="-122"/>
              </a:rPr>
              <a:t>V</a:t>
            </a:r>
            <a:r>
              <a:rPr lang="en-US" altLang="zh-CN" sz="2200" b="1" baseline="-25000" dirty="0">
                <a:latin typeface="Times New Roman" panose="02020603050405020304" pitchFamily="18" charset="0"/>
                <a:ea typeface="华文行楷" panose="02010800040101010101" pitchFamily="2" charset="-122"/>
              </a:rPr>
              <a:t>DD </a:t>
            </a:r>
            <a:r>
              <a:rPr lang="en-US" altLang="zh-CN" sz="2200" b="1" dirty="0">
                <a:latin typeface="宋体" panose="02010600030101010101" pitchFamily="2" charset="-122"/>
                <a:cs typeface="Times New Roman" panose="02020603050405020304" pitchFamily="18" charset="0"/>
              </a:rPr>
              <a:t>-</a:t>
            </a:r>
            <a:r>
              <a:rPr lang="en-US" altLang="zh-CN" sz="2200" b="1" dirty="0">
                <a:latin typeface="Times New Roman" panose="02020603050405020304" pitchFamily="18" charset="0"/>
                <a:ea typeface="华文行楷" panose="02010800040101010101" pitchFamily="2" charset="-122"/>
              </a:rPr>
              <a:t>|</a:t>
            </a:r>
            <a:r>
              <a:rPr lang="en-US" altLang="zh-CN" sz="2200" b="1" i="1" dirty="0" smtClean="0">
                <a:latin typeface="Times New Roman" panose="02020603050405020304" pitchFamily="18" charset="0"/>
                <a:ea typeface="华文行楷" panose="02010800040101010101" pitchFamily="2" charset="-122"/>
              </a:rPr>
              <a:t>V</a:t>
            </a:r>
            <a:r>
              <a:rPr lang="en-US" altLang="zh-CN" sz="2200" b="1" baseline="-25000" dirty="0" smtClean="0">
                <a:latin typeface="Times New Roman" panose="02020603050405020304" pitchFamily="18" charset="0"/>
                <a:ea typeface="华文行楷" panose="02010800040101010101" pitchFamily="2" charset="-122"/>
              </a:rPr>
              <a:t>GS6Q</a:t>
            </a:r>
            <a:r>
              <a:rPr lang="en-US" altLang="zh-CN" sz="2200" b="1" dirty="0" smtClean="0">
                <a:latin typeface="宋体" panose="02010600030101010101" pitchFamily="2" charset="-122"/>
                <a:cs typeface="Times New Roman" panose="02020603050405020304" pitchFamily="18" charset="0"/>
              </a:rPr>
              <a:t>-</a:t>
            </a:r>
            <a:r>
              <a:rPr lang="en-US" altLang="zh-CN" sz="2200" b="1" i="1" dirty="0" smtClean="0">
                <a:latin typeface="Times New Roman" panose="02020603050405020304" pitchFamily="18" charset="0"/>
                <a:ea typeface="华文行楷" panose="02010800040101010101" pitchFamily="2" charset="-122"/>
              </a:rPr>
              <a:t> </a:t>
            </a:r>
            <a:r>
              <a:rPr lang="en-US" altLang="zh-CN" sz="2200" b="1" i="1" dirty="0">
                <a:latin typeface="Times New Roman" panose="02020603050405020304" pitchFamily="18" charset="0"/>
                <a:ea typeface="华文行楷" panose="02010800040101010101" pitchFamily="2" charset="-122"/>
              </a:rPr>
              <a:t>V</a:t>
            </a:r>
            <a:r>
              <a:rPr lang="en-US" altLang="zh-CN" sz="2200" b="1" baseline="-25000" dirty="0">
                <a:latin typeface="Times New Roman" panose="02020603050405020304" pitchFamily="18" charset="0"/>
                <a:ea typeface="华文行楷" panose="02010800040101010101" pitchFamily="2" charset="-122"/>
              </a:rPr>
              <a:t>TP6</a:t>
            </a:r>
            <a:r>
              <a:rPr lang="en-US" altLang="zh-CN" sz="2200" b="1" dirty="0">
                <a:latin typeface="Times New Roman" panose="02020603050405020304" pitchFamily="18" charset="0"/>
                <a:ea typeface="华文行楷" panose="02010800040101010101" pitchFamily="2" charset="-122"/>
              </a:rPr>
              <a:t>|</a:t>
            </a:r>
            <a:r>
              <a:rPr lang="en-US" altLang="zh-CN" sz="2200" b="1" dirty="0">
                <a:latin typeface="宋体" panose="02010600030101010101" pitchFamily="2" charset="-122"/>
                <a:cs typeface="Times New Roman" panose="02020603050405020304" pitchFamily="18" charset="0"/>
              </a:rPr>
              <a:t>-</a:t>
            </a:r>
            <a:r>
              <a:rPr lang="en-US" altLang="zh-CN" sz="2200" b="1" dirty="0">
                <a:latin typeface="Times New Roman" panose="02020603050405020304" pitchFamily="18" charset="0"/>
              </a:rPr>
              <a:t>|</a:t>
            </a:r>
            <a:r>
              <a:rPr lang="en-US" altLang="zh-CN" sz="2200" b="1" i="1" dirty="0" smtClean="0">
                <a:latin typeface="Times New Roman" panose="02020603050405020304" pitchFamily="18" charset="0"/>
                <a:ea typeface="华文行楷" panose="02010800040101010101" pitchFamily="2" charset="-122"/>
              </a:rPr>
              <a:t>V</a:t>
            </a:r>
            <a:r>
              <a:rPr lang="en-US" altLang="zh-CN" sz="2200" b="1" baseline="-25000" dirty="0" smtClean="0">
                <a:latin typeface="Times New Roman" panose="02020603050405020304" pitchFamily="18" charset="0"/>
                <a:ea typeface="华文行楷" panose="02010800040101010101" pitchFamily="2" charset="-122"/>
              </a:rPr>
              <a:t>GS1Q</a:t>
            </a:r>
            <a:r>
              <a:rPr lang="en-US" altLang="zh-CN" sz="2200" b="1" dirty="0" smtClean="0">
                <a:latin typeface="Times New Roman" panose="02020603050405020304" pitchFamily="18" charset="0"/>
              </a:rPr>
              <a:t>|</a:t>
            </a:r>
            <a:r>
              <a:rPr lang="en-US" altLang="zh-CN" sz="2200" b="1" dirty="0" smtClean="0">
                <a:latin typeface="Times New Roman" panose="02020603050405020304" pitchFamily="18" charset="0"/>
                <a:ea typeface="华文行楷" panose="02010800040101010101" pitchFamily="2" charset="-122"/>
              </a:rPr>
              <a:t> </a:t>
            </a:r>
            <a:endParaRPr lang="zh-CN" altLang="en-US" sz="2200" b="1" dirty="0"/>
          </a:p>
        </p:txBody>
      </p:sp>
      <p:graphicFrame>
        <p:nvGraphicFramePr>
          <p:cNvPr id="20" name="对象 19"/>
          <p:cNvGraphicFramePr>
            <a:graphicFrameLocks noChangeAspect="1"/>
          </p:cNvGraphicFramePr>
          <p:nvPr>
            <p:extLst>
              <p:ext uri="{D42A27DB-BD31-4B8C-83A1-F6EECF244321}">
                <p14:modId xmlns:p14="http://schemas.microsoft.com/office/powerpoint/2010/main" val="535752723"/>
              </p:ext>
            </p:extLst>
          </p:nvPr>
        </p:nvGraphicFramePr>
        <p:xfrm>
          <a:off x="3869997" y="1794326"/>
          <a:ext cx="1134051" cy="1515445"/>
        </p:xfrm>
        <a:graphic>
          <a:graphicData uri="http://schemas.openxmlformats.org/presentationml/2006/ole">
            <mc:AlternateContent xmlns:mc="http://schemas.openxmlformats.org/markup-compatibility/2006">
              <mc:Choice xmlns:v="urn:schemas-microsoft-com:vml" Requires="v">
                <p:oleObj spid="_x0000_s443825" name="Picture" r:id="rId7" imgW="751027" imgH="1003606" progId="Word.Picture.8">
                  <p:embed/>
                </p:oleObj>
              </mc:Choice>
              <mc:Fallback>
                <p:oleObj name="Picture" r:id="rId7" imgW="751027" imgH="1003606" progId="Word.Picture.8">
                  <p:embed/>
                  <p:pic>
                    <p:nvPicPr>
                      <p:cNvPr id="0" name="Object 28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9997" y="1794326"/>
                        <a:ext cx="1134051" cy="151544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86340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strips(downLeft)">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up)">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a:solidFill>
                  <a:srgbClr val="0000CC"/>
                </a:solidFill>
                <a:latin typeface="Times New Roman" panose="02020603050405020304" pitchFamily="18" charset="0"/>
              </a:rPr>
              <a:t>7.1.1  </a:t>
            </a:r>
            <a:r>
              <a:rPr lang="en-US" altLang="zh-CN" sz="3200" dirty="0" smtClean="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电流源</a:t>
            </a:r>
          </a:p>
        </p:txBody>
      </p:sp>
      <p:sp>
        <p:nvSpPr>
          <p:cNvPr id="10244" name="Rectangle 4"/>
          <p:cNvSpPr>
            <a:spLocks noChangeArrowheads="1"/>
          </p:cNvSpPr>
          <p:nvPr/>
        </p:nvSpPr>
        <p:spPr bwMode="auto">
          <a:xfrm>
            <a:off x="0" y="2405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graphicFrame>
        <p:nvGraphicFramePr>
          <p:cNvPr id="10245" name="Object 5"/>
          <p:cNvGraphicFramePr>
            <a:graphicFrameLocks noChangeAspect="1"/>
          </p:cNvGraphicFramePr>
          <p:nvPr/>
        </p:nvGraphicFramePr>
        <p:xfrm>
          <a:off x="5651500" y="728663"/>
          <a:ext cx="3048000" cy="4095750"/>
        </p:xfrm>
        <a:graphic>
          <a:graphicData uri="http://schemas.openxmlformats.org/presentationml/2006/ole">
            <mc:AlternateContent xmlns:mc="http://schemas.openxmlformats.org/markup-compatibility/2006">
              <mc:Choice xmlns:v="urn:schemas-microsoft-com:vml" Requires="v">
                <p:oleObj spid="_x0000_s563972" name="图片" r:id="rId3" imgW="1525021" imgH="2047176" progId="Word.Picture.8">
                  <p:embed/>
                </p:oleObj>
              </mc:Choice>
              <mc:Fallback>
                <p:oleObj name="图片" r:id="rId3" imgW="1525021" imgH="2047176" progId="Word.Picture.8">
                  <p:embed/>
                  <p:pic>
                    <p:nvPicPr>
                      <p:cNvPr id="0" name="Picture 8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728663"/>
                        <a:ext cx="3048000" cy="409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4422" name="Object 6"/>
          <p:cNvGraphicFramePr>
            <a:graphicFrameLocks noChangeAspect="1"/>
          </p:cNvGraphicFramePr>
          <p:nvPr/>
        </p:nvGraphicFramePr>
        <p:xfrm>
          <a:off x="1009650" y="4926013"/>
          <a:ext cx="2795588" cy="411162"/>
        </p:xfrm>
        <a:graphic>
          <a:graphicData uri="http://schemas.openxmlformats.org/presentationml/2006/ole">
            <mc:AlternateContent xmlns:mc="http://schemas.openxmlformats.org/markup-compatibility/2006">
              <mc:Choice xmlns:v="urn:schemas-microsoft-com:vml" Requires="v">
                <p:oleObj spid="_x0000_s563973" name="公式" r:id="rId5" imgW="1663700" imgH="241300" progId="Equation.3">
                  <p:embed/>
                </p:oleObj>
              </mc:Choice>
              <mc:Fallback>
                <p:oleObj name="公式" r:id="rId5" imgW="1663700" imgH="241300" progId="Equation.3">
                  <p:embed/>
                  <p:pic>
                    <p:nvPicPr>
                      <p:cNvPr id="0" name="Picture 8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9650" y="4926013"/>
                        <a:ext cx="2795588"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7" name="Rectangle 7"/>
          <p:cNvSpPr>
            <a:spLocks noChangeArrowheads="1"/>
          </p:cNvSpPr>
          <p:nvPr/>
        </p:nvSpPr>
        <p:spPr bwMode="auto">
          <a:xfrm>
            <a:off x="573088" y="1268760"/>
            <a:ext cx="45466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200" dirty="0">
                <a:latin typeface="Times New Roman" panose="02020603050405020304" pitchFamily="18" charset="0"/>
              </a:rPr>
              <a:t>若用</a:t>
            </a:r>
            <a:r>
              <a:rPr kumimoji="1" lang="en-US" altLang="zh-CN" sz="2200" dirty="0">
                <a:latin typeface="Times New Roman" panose="02020603050405020304" pitchFamily="18" charset="0"/>
              </a:rPr>
              <a:t>T</a:t>
            </a:r>
            <a:r>
              <a:rPr kumimoji="1" lang="en-US" altLang="zh-CN" sz="2200" baseline="-30000" dirty="0">
                <a:latin typeface="Times New Roman" panose="02020603050405020304" pitchFamily="18" charset="0"/>
              </a:rPr>
              <a:t>3</a:t>
            </a:r>
            <a:r>
              <a:rPr kumimoji="1" lang="zh-CN" altLang="en-US" sz="2200" dirty="0">
                <a:latin typeface="Times New Roman" panose="02020603050405020304" pitchFamily="18" charset="0"/>
              </a:rPr>
              <a:t>代替</a:t>
            </a:r>
            <a:r>
              <a:rPr kumimoji="1" lang="en-US" altLang="zh-CN" sz="2200" i="1" dirty="0">
                <a:latin typeface="Times New Roman" panose="02020603050405020304" pitchFamily="18" charset="0"/>
              </a:rPr>
              <a:t>R</a:t>
            </a:r>
            <a:r>
              <a:rPr kumimoji="1" lang="zh-CN" altLang="en-US" sz="2200" dirty="0">
                <a:latin typeface="Times New Roman" panose="02020603050405020304" pitchFamily="18" charset="0"/>
              </a:rPr>
              <a:t>，且</a:t>
            </a:r>
            <a:r>
              <a:rPr kumimoji="1" lang="en-US" altLang="zh-CN" sz="2200" dirty="0">
                <a:latin typeface="Times New Roman" panose="02020603050405020304" pitchFamily="18" charset="0"/>
              </a:rPr>
              <a:t>T</a:t>
            </a:r>
            <a:r>
              <a:rPr kumimoji="1" lang="en-US" altLang="zh-CN" sz="2200" baseline="-30000" dirty="0">
                <a:latin typeface="Times New Roman" panose="02020603050405020304" pitchFamily="18" charset="0"/>
              </a:rPr>
              <a:t>1</a:t>
            </a:r>
            <a:r>
              <a:rPr kumimoji="1" lang="en-US" altLang="zh-CN" sz="2200" dirty="0">
                <a:latin typeface="Times New Roman" panose="02020603050405020304" pitchFamily="18" charset="0"/>
              </a:rPr>
              <a:t>~T</a:t>
            </a:r>
            <a:r>
              <a:rPr kumimoji="1" lang="en-US" altLang="zh-CN" sz="2200" baseline="-30000" dirty="0">
                <a:latin typeface="Times New Roman" panose="02020603050405020304" pitchFamily="18" charset="0"/>
              </a:rPr>
              <a:t>3</a:t>
            </a:r>
            <a:r>
              <a:rPr kumimoji="1" lang="zh-CN" altLang="en-US" sz="2200" dirty="0">
                <a:latin typeface="Times New Roman" panose="02020603050405020304" pitchFamily="18" charset="0"/>
              </a:rPr>
              <a:t>特性相同</a:t>
            </a:r>
            <a:endParaRPr kumimoji="1" lang="zh-CN" altLang="en-US" sz="2200" dirty="0">
              <a:latin typeface="Times New Roman" panose="02020603050405020304" pitchFamily="18" charset="0"/>
              <a:sym typeface="Symbol" panose="05050102010706020507" pitchFamily="18" charset="2"/>
            </a:endParaRPr>
          </a:p>
        </p:txBody>
      </p:sp>
      <p:sp>
        <p:nvSpPr>
          <p:cNvPr id="1084424" name="Rectangle 8"/>
          <p:cNvSpPr>
            <a:spLocks noChangeArrowheads="1"/>
          </p:cNvSpPr>
          <p:nvPr/>
        </p:nvSpPr>
        <p:spPr bwMode="auto">
          <a:xfrm>
            <a:off x="579438" y="3756025"/>
            <a:ext cx="3862387" cy="53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200" dirty="0">
                <a:latin typeface="Times New Roman" panose="02020603050405020304" pitchFamily="18" charset="0"/>
              </a:rPr>
              <a:t>T</a:t>
            </a:r>
            <a:r>
              <a:rPr kumimoji="1" lang="en-US" altLang="zh-CN" sz="2200" baseline="-30000" dirty="0">
                <a:latin typeface="Times New Roman" panose="02020603050405020304" pitchFamily="18" charset="0"/>
              </a:rPr>
              <a:t>1</a:t>
            </a:r>
            <a:r>
              <a:rPr kumimoji="1" lang="en-US" altLang="zh-CN" sz="2200" dirty="0">
                <a:latin typeface="Times New Roman" panose="02020603050405020304" pitchFamily="18" charset="0"/>
              </a:rPr>
              <a:t>~T</a:t>
            </a:r>
            <a:r>
              <a:rPr kumimoji="1" lang="en-US" altLang="zh-CN" sz="2200" baseline="-30000" dirty="0">
                <a:latin typeface="Times New Roman" panose="02020603050405020304" pitchFamily="18" charset="0"/>
              </a:rPr>
              <a:t>3</a:t>
            </a:r>
            <a:r>
              <a:rPr kumimoji="1" lang="zh-CN" altLang="en-US" sz="2200" dirty="0">
                <a:latin typeface="Times New Roman" panose="02020603050405020304" pitchFamily="18" charset="0"/>
              </a:rPr>
              <a:t>便可工作</a:t>
            </a:r>
            <a:r>
              <a:rPr kumimoji="1" lang="zh-CN" altLang="en-US" sz="2200" dirty="0" smtClean="0">
                <a:latin typeface="Times New Roman" panose="02020603050405020304" pitchFamily="18" charset="0"/>
              </a:rPr>
              <a:t>在恒流区</a:t>
            </a:r>
            <a:endParaRPr kumimoji="1" lang="zh-CN" altLang="en-US" sz="2200" dirty="0">
              <a:latin typeface="Times New Roman" panose="02020603050405020304" pitchFamily="18" charset="0"/>
              <a:sym typeface="Symbol" panose="05050102010706020507" pitchFamily="18" charset="2"/>
            </a:endParaRPr>
          </a:p>
        </p:txBody>
      </p:sp>
      <p:graphicFrame>
        <p:nvGraphicFramePr>
          <p:cNvPr id="1084425" name="Object 9"/>
          <p:cNvGraphicFramePr>
            <a:graphicFrameLocks noChangeAspect="1"/>
          </p:cNvGraphicFramePr>
          <p:nvPr/>
        </p:nvGraphicFramePr>
        <p:xfrm>
          <a:off x="1368425" y="1939925"/>
          <a:ext cx="3581400" cy="409575"/>
        </p:xfrm>
        <a:graphic>
          <a:graphicData uri="http://schemas.openxmlformats.org/presentationml/2006/ole">
            <mc:AlternateContent xmlns:mc="http://schemas.openxmlformats.org/markup-compatibility/2006">
              <mc:Choice xmlns:v="urn:schemas-microsoft-com:vml" Requires="v">
                <p:oleObj spid="_x0000_s563974" name="公式" r:id="rId7" imgW="2133600" imgH="241300" progId="Equation.3">
                  <p:embed/>
                </p:oleObj>
              </mc:Choice>
              <mc:Fallback>
                <p:oleObj name="公式" r:id="rId7" imgW="2133600" imgH="241300" progId="Equation.3">
                  <p:embed/>
                  <p:pic>
                    <p:nvPicPr>
                      <p:cNvPr id="0" name="Picture 8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8425" y="1939925"/>
                        <a:ext cx="35814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4426" name="Rectangle 10"/>
          <p:cNvSpPr>
            <a:spLocks noChangeArrowheads="1"/>
          </p:cNvSpPr>
          <p:nvPr/>
        </p:nvSpPr>
        <p:spPr bwMode="auto">
          <a:xfrm>
            <a:off x="573088" y="1812925"/>
            <a:ext cx="1036637"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200">
                <a:latin typeface="Times New Roman" panose="02020603050405020304" pitchFamily="18" charset="0"/>
              </a:rPr>
              <a:t>由于</a:t>
            </a:r>
            <a:endParaRPr kumimoji="1" lang="zh-CN" altLang="en-US" sz="2200">
              <a:latin typeface="Times New Roman" panose="02020603050405020304" pitchFamily="18" charset="0"/>
              <a:sym typeface="Symbol" panose="05050102010706020507" pitchFamily="18" charset="2"/>
            </a:endParaRPr>
          </a:p>
        </p:txBody>
      </p:sp>
      <p:graphicFrame>
        <p:nvGraphicFramePr>
          <p:cNvPr id="1084427" name="Object 11"/>
          <p:cNvGraphicFramePr>
            <a:graphicFrameLocks noChangeAspect="1"/>
          </p:cNvGraphicFramePr>
          <p:nvPr/>
        </p:nvGraphicFramePr>
        <p:xfrm>
          <a:off x="1509713" y="2424113"/>
          <a:ext cx="2749550" cy="692150"/>
        </p:xfrm>
        <a:graphic>
          <a:graphicData uri="http://schemas.openxmlformats.org/presentationml/2006/ole">
            <mc:AlternateContent xmlns:mc="http://schemas.openxmlformats.org/markup-compatibility/2006">
              <mc:Choice xmlns:v="urn:schemas-microsoft-com:vml" Requires="v">
                <p:oleObj spid="_x0000_s563975" name="公式" r:id="rId9" imgW="1637589" imgH="406224" progId="Equation.3">
                  <p:embed/>
                </p:oleObj>
              </mc:Choice>
              <mc:Fallback>
                <p:oleObj name="公式" r:id="rId9" imgW="1637589" imgH="406224" progId="Equation.3">
                  <p:embed/>
                  <p:pic>
                    <p:nvPicPr>
                      <p:cNvPr id="0" name="Picture 8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9713" y="2424113"/>
                        <a:ext cx="2749550"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4428" name="Rectangle 12"/>
          <p:cNvSpPr>
            <a:spLocks noChangeArrowheads="1"/>
          </p:cNvSpPr>
          <p:nvPr/>
        </p:nvSpPr>
        <p:spPr bwMode="auto">
          <a:xfrm>
            <a:off x="573088" y="2479675"/>
            <a:ext cx="1036637"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200">
                <a:latin typeface="Times New Roman" panose="02020603050405020304" pitchFamily="18" charset="0"/>
              </a:rPr>
              <a:t>所以</a:t>
            </a:r>
            <a:endParaRPr kumimoji="1" lang="zh-CN" altLang="en-US" sz="2200">
              <a:latin typeface="Times New Roman" panose="02020603050405020304" pitchFamily="18" charset="0"/>
              <a:sym typeface="Symbol" panose="05050102010706020507" pitchFamily="18" charset="2"/>
            </a:endParaRPr>
          </a:p>
        </p:txBody>
      </p:sp>
      <p:sp>
        <p:nvSpPr>
          <p:cNvPr id="1084429" name="Rectangle 13"/>
          <p:cNvSpPr>
            <a:spLocks noChangeArrowheads="1"/>
          </p:cNvSpPr>
          <p:nvPr/>
        </p:nvSpPr>
        <p:spPr bwMode="auto">
          <a:xfrm>
            <a:off x="533400" y="3240088"/>
            <a:ext cx="187483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200">
                <a:latin typeface="楷体_GB2312"/>
                <a:cs typeface="Times New Roman" panose="02020603050405020304" pitchFamily="18" charset="0"/>
              </a:rPr>
              <a:t>只要满足</a:t>
            </a:r>
            <a:endParaRPr kumimoji="1" lang="zh-CN" altLang="en-US" sz="2200">
              <a:latin typeface="Times New Roman" panose="02020603050405020304" pitchFamily="18" charset="0"/>
              <a:cs typeface="Times New Roman" panose="02020603050405020304" pitchFamily="18" charset="0"/>
            </a:endParaRPr>
          </a:p>
        </p:txBody>
      </p:sp>
      <p:graphicFrame>
        <p:nvGraphicFramePr>
          <p:cNvPr id="1084430" name="Object 14"/>
          <p:cNvGraphicFramePr>
            <a:graphicFrameLocks noChangeAspect="1"/>
          </p:cNvGraphicFramePr>
          <p:nvPr/>
        </p:nvGraphicFramePr>
        <p:xfrm>
          <a:off x="1974850" y="3257550"/>
          <a:ext cx="1789113" cy="388938"/>
        </p:xfrm>
        <a:graphic>
          <a:graphicData uri="http://schemas.openxmlformats.org/presentationml/2006/ole">
            <mc:AlternateContent xmlns:mc="http://schemas.openxmlformats.org/markup-compatibility/2006">
              <mc:Choice xmlns:v="urn:schemas-microsoft-com:vml" Requires="v">
                <p:oleObj spid="_x0000_s563976" name="公式" r:id="rId11" imgW="1066800" imgH="228600" progId="Equation.3">
                  <p:embed/>
                </p:oleObj>
              </mc:Choice>
              <mc:Fallback>
                <p:oleObj name="公式" r:id="rId11" imgW="1066800" imgH="228600" progId="Equation.3">
                  <p:embed/>
                  <p:pic>
                    <p:nvPicPr>
                      <p:cNvPr id="0" name="Picture 8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4850" y="3257550"/>
                        <a:ext cx="1789113"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4431" name="Rectangle 15"/>
          <p:cNvSpPr>
            <a:spLocks noChangeArrowheads="1"/>
          </p:cNvSpPr>
          <p:nvPr/>
        </p:nvSpPr>
        <p:spPr bwMode="auto">
          <a:xfrm>
            <a:off x="561975" y="4311650"/>
            <a:ext cx="3697288"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200">
                <a:latin typeface="Times New Roman" panose="02020603050405020304" pitchFamily="18" charset="0"/>
                <a:sym typeface="Symbol" panose="05050102010706020507" pitchFamily="18" charset="2"/>
              </a:rPr>
              <a:t>输出电流为 </a:t>
            </a:r>
          </a:p>
        </p:txBody>
      </p:sp>
      <p:sp>
        <p:nvSpPr>
          <p:cNvPr id="1084432" name="Rectangle 16"/>
          <p:cNvSpPr>
            <a:spLocks noChangeArrowheads="1"/>
          </p:cNvSpPr>
          <p:nvPr/>
        </p:nvSpPr>
        <p:spPr bwMode="auto">
          <a:xfrm>
            <a:off x="468313" y="5408613"/>
            <a:ext cx="4821237"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200">
                <a:solidFill>
                  <a:srgbClr val="000000"/>
                </a:solidFill>
                <a:latin typeface="Times New Roman" panose="02020603050405020304" pitchFamily="18" charset="0"/>
                <a:cs typeface="Times New Roman" panose="02020603050405020304" pitchFamily="18" charset="0"/>
              </a:rPr>
              <a:t>若</a:t>
            </a:r>
            <a:r>
              <a:rPr kumimoji="1" lang="en-US" altLang="zh-CN" sz="2200">
                <a:solidFill>
                  <a:srgbClr val="000000"/>
                </a:solidFill>
                <a:latin typeface="Times New Roman" panose="02020603050405020304" pitchFamily="18" charset="0"/>
                <a:cs typeface="Times New Roman" panose="02020603050405020304" pitchFamily="18" charset="0"/>
              </a:rPr>
              <a:t>T</a:t>
            </a:r>
            <a:r>
              <a:rPr kumimoji="1" lang="en-US" altLang="zh-CN" sz="2200" baseline="-30000">
                <a:solidFill>
                  <a:srgbClr val="000000"/>
                </a:solidFill>
                <a:latin typeface="Times New Roman" panose="02020603050405020304" pitchFamily="18" charset="0"/>
                <a:cs typeface="Times New Roman" panose="02020603050405020304" pitchFamily="18" charset="0"/>
              </a:rPr>
              <a:t>2</a:t>
            </a:r>
            <a:r>
              <a:rPr kumimoji="1" lang="zh-CN" altLang="en-US" sz="2200">
                <a:solidFill>
                  <a:srgbClr val="000000"/>
                </a:solidFill>
                <a:latin typeface="Times New Roman" panose="02020603050405020304" pitchFamily="18" charset="0"/>
                <a:cs typeface="Times New Roman" panose="02020603050405020304" pitchFamily="18" charset="0"/>
              </a:rPr>
              <a:t>仅在宽长比上与</a:t>
            </a:r>
            <a:r>
              <a:rPr kumimoji="1" lang="en-US" altLang="zh-CN" sz="2200">
                <a:solidFill>
                  <a:srgbClr val="000000"/>
                </a:solidFill>
                <a:latin typeface="Times New Roman" panose="02020603050405020304" pitchFamily="18" charset="0"/>
                <a:cs typeface="Times New Roman" panose="02020603050405020304" pitchFamily="18" charset="0"/>
              </a:rPr>
              <a:t>T</a:t>
            </a:r>
            <a:r>
              <a:rPr kumimoji="1" lang="en-US" altLang="zh-CN" sz="2200" baseline="-30000">
                <a:solidFill>
                  <a:srgbClr val="000000"/>
                </a:solidFill>
                <a:latin typeface="Times New Roman" panose="02020603050405020304" pitchFamily="18" charset="0"/>
                <a:cs typeface="Times New Roman" panose="02020603050405020304" pitchFamily="18" charset="0"/>
              </a:rPr>
              <a:t>1</a:t>
            </a:r>
            <a:r>
              <a:rPr kumimoji="1" lang="zh-CN" altLang="en-US" sz="2200">
                <a:solidFill>
                  <a:srgbClr val="000000"/>
                </a:solidFill>
                <a:latin typeface="Times New Roman" panose="02020603050405020304" pitchFamily="18" charset="0"/>
                <a:cs typeface="Times New Roman" panose="02020603050405020304" pitchFamily="18" charset="0"/>
              </a:rPr>
              <a:t>和</a:t>
            </a:r>
            <a:r>
              <a:rPr kumimoji="1" lang="en-US" altLang="zh-CN" sz="2200">
                <a:solidFill>
                  <a:srgbClr val="000000"/>
                </a:solidFill>
                <a:latin typeface="Times New Roman" panose="02020603050405020304" pitchFamily="18" charset="0"/>
                <a:cs typeface="Times New Roman" panose="02020603050405020304" pitchFamily="18" charset="0"/>
              </a:rPr>
              <a:t>T</a:t>
            </a:r>
            <a:r>
              <a:rPr kumimoji="1" lang="en-US" altLang="zh-CN" sz="2200" baseline="-30000">
                <a:solidFill>
                  <a:srgbClr val="000000"/>
                </a:solidFill>
                <a:latin typeface="Times New Roman" panose="02020603050405020304" pitchFamily="18" charset="0"/>
                <a:cs typeface="Times New Roman" panose="02020603050405020304" pitchFamily="18" charset="0"/>
              </a:rPr>
              <a:t>3</a:t>
            </a:r>
            <a:r>
              <a:rPr kumimoji="1" lang="zh-CN" altLang="en-US" sz="2200">
                <a:solidFill>
                  <a:srgbClr val="000000"/>
                </a:solidFill>
                <a:latin typeface="Times New Roman" panose="02020603050405020304" pitchFamily="18" charset="0"/>
                <a:cs typeface="Times New Roman" panose="02020603050405020304" pitchFamily="18" charset="0"/>
              </a:rPr>
              <a:t>不同，则</a:t>
            </a:r>
            <a:r>
              <a:rPr kumimoji="1" lang="zh-CN" altLang="en-US" sz="2200">
                <a:latin typeface="Times New Roman" panose="02020603050405020304" pitchFamily="18" charset="0"/>
                <a:cs typeface="Times New Roman" panose="02020603050405020304" pitchFamily="18" charset="0"/>
              </a:rPr>
              <a:t> </a:t>
            </a:r>
          </a:p>
        </p:txBody>
      </p:sp>
      <p:sp>
        <p:nvSpPr>
          <p:cNvPr id="10257" name="Rectangle 1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graphicFrame>
        <p:nvGraphicFramePr>
          <p:cNvPr id="1084435" name="Object 19"/>
          <p:cNvGraphicFramePr>
            <a:graphicFrameLocks noChangeAspect="1"/>
          </p:cNvGraphicFramePr>
          <p:nvPr/>
        </p:nvGraphicFramePr>
        <p:xfrm>
          <a:off x="5257800" y="5300663"/>
          <a:ext cx="3527425" cy="773112"/>
        </p:xfrm>
        <a:graphic>
          <a:graphicData uri="http://schemas.openxmlformats.org/presentationml/2006/ole">
            <mc:AlternateContent xmlns:mc="http://schemas.openxmlformats.org/markup-compatibility/2006">
              <mc:Choice xmlns:v="urn:schemas-microsoft-com:vml" Requires="v">
                <p:oleObj spid="_x0000_s563977" name="公式" r:id="rId13" imgW="2095500" imgH="457200" progId="Equation.3">
                  <p:embed/>
                </p:oleObj>
              </mc:Choice>
              <mc:Fallback>
                <p:oleObj name="公式" r:id="rId13" imgW="2095500" imgH="457200" progId="Equation.3">
                  <p:embed/>
                  <p:pic>
                    <p:nvPicPr>
                      <p:cNvPr id="0" name="Picture 8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57800" y="5300663"/>
                        <a:ext cx="3527425" cy="773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3"/>
          <p:cNvSpPr>
            <a:spLocks noChangeArrowheads="1"/>
          </p:cNvSpPr>
          <p:nvPr/>
        </p:nvSpPr>
        <p:spPr bwMode="auto">
          <a:xfrm>
            <a:off x="503238" y="786854"/>
            <a:ext cx="51482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rgbClr val="CC0000"/>
                </a:solidFill>
                <a:latin typeface="Times New Roman" panose="02020603050405020304" pitchFamily="18" charset="0"/>
              </a:rPr>
              <a:t>1. </a:t>
            </a:r>
            <a:r>
              <a:rPr lang="zh-CN" altLang="en-US" sz="2600" dirty="0" smtClean="0">
                <a:solidFill>
                  <a:srgbClr val="CC0000"/>
                </a:solidFill>
                <a:latin typeface="Times New Roman" panose="02020603050405020304" pitchFamily="18" charset="0"/>
              </a:rPr>
              <a:t>镜像</a:t>
            </a:r>
            <a:r>
              <a:rPr lang="zh-CN" altLang="en-US" sz="2600" dirty="0">
                <a:solidFill>
                  <a:srgbClr val="CC0000"/>
                </a:solidFill>
                <a:latin typeface="Times New Roman" panose="02020603050405020304" pitchFamily="18" charset="0"/>
              </a:rPr>
              <a:t>电流源</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84426"/>
                                        </p:tgtEl>
                                        <p:attrNameLst>
                                          <p:attrName>style.visibility</p:attrName>
                                        </p:attrNameLst>
                                      </p:cBhvr>
                                      <p:to>
                                        <p:strVal val="visible"/>
                                      </p:to>
                                    </p:set>
                                    <p:animEffect transition="in" filter="strips(downRight)">
                                      <p:cBhvr>
                                        <p:cTn id="7" dur="500"/>
                                        <p:tgtEl>
                                          <p:spTgt spid="1084426"/>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1084425"/>
                                        </p:tgtEl>
                                        <p:attrNameLst>
                                          <p:attrName>style.visibility</p:attrName>
                                        </p:attrNameLst>
                                      </p:cBhvr>
                                      <p:to>
                                        <p:strVal val="visible"/>
                                      </p:to>
                                    </p:set>
                                    <p:animEffect transition="in" filter="strips(downRight)">
                                      <p:cBhvr>
                                        <p:cTn id="11" dur="500"/>
                                        <p:tgtEl>
                                          <p:spTgt spid="108442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084428"/>
                                        </p:tgtEl>
                                        <p:attrNameLst>
                                          <p:attrName>style.visibility</p:attrName>
                                        </p:attrNameLst>
                                      </p:cBhvr>
                                      <p:to>
                                        <p:strVal val="visible"/>
                                      </p:to>
                                    </p:set>
                                    <p:animEffect transition="in" filter="strips(downRight)">
                                      <p:cBhvr>
                                        <p:cTn id="16" dur="500"/>
                                        <p:tgtEl>
                                          <p:spTgt spid="1084428"/>
                                        </p:tgtEl>
                                      </p:cBhvr>
                                    </p:animEffect>
                                  </p:childTnLst>
                                </p:cTn>
                              </p:par>
                            </p:childTnLst>
                          </p:cTn>
                        </p:par>
                        <p:par>
                          <p:cTn id="17" fill="hold" nodeType="afterGroup">
                            <p:stCondLst>
                              <p:cond delay="500"/>
                            </p:stCondLst>
                            <p:childTnLst>
                              <p:par>
                                <p:cTn id="18" presetID="18" presetClass="entr" presetSubtype="6" fill="hold" nodeType="afterEffect">
                                  <p:stCondLst>
                                    <p:cond delay="0"/>
                                  </p:stCondLst>
                                  <p:childTnLst>
                                    <p:set>
                                      <p:cBhvr>
                                        <p:cTn id="19" dur="1" fill="hold">
                                          <p:stCondLst>
                                            <p:cond delay="0"/>
                                          </p:stCondLst>
                                        </p:cTn>
                                        <p:tgtEl>
                                          <p:spTgt spid="1084427"/>
                                        </p:tgtEl>
                                        <p:attrNameLst>
                                          <p:attrName>style.visibility</p:attrName>
                                        </p:attrNameLst>
                                      </p:cBhvr>
                                      <p:to>
                                        <p:strVal val="visible"/>
                                      </p:to>
                                    </p:set>
                                    <p:animEffect transition="in" filter="strips(downRight)">
                                      <p:cBhvr>
                                        <p:cTn id="20" dur="500"/>
                                        <p:tgtEl>
                                          <p:spTgt spid="108442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084429"/>
                                        </p:tgtEl>
                                        <p:attrNameLst>
                                          <p:attrName>style.visibility</p:attrName>
                                        </p:attrNameLst>
                                      </p:cBhvr>
                                      <p:to>
                                        <p:strVal val="visible"/>
                                      </p:to>
                                    </p:set>
                                    <p:animEffect transition="in" filter="strips(downRight)">
                                      <p:cBhvr>
                                        <p:cTn id="25" dur="500"/>
                                        <p:tgtEl>
                                          <p:spTgt spid="1084429"/>
                                        </p:tgtEl>
                                      </p:cBhvr>
                                    </p:animEffect>
                                  </p:childTnLst>
                                </p:cTn>
                              </p:par>
                            </p:childTnLst>
                          </p:cTn>
                        </p:par>
                        <p:par>
                          <p:cTn id="26" fill="hold" nodeType="afterGroup">
                            <p:stCondLst>
                              <p:cond delay="500"/>
                            </p:stCondLst>
                            <p:childTnLst>
                              <p:par>
                                <p:cTn id="27" presetID="18" presetClass="entr" presetSubtype="6" fill="hold" nodeType="afterEffect">
                                  <p:stCondLst>
                                    <p:cond delay="0"/>
                                  </p:stCondLst>
                                  <p:childTnLst>
                                    <p:set>
                                      <p:cBhvr>
                                        <p:cTn id="28" dur="1" fill="hold">
                                          <p:stCondLst>
                                            <p:cond delay="0"/>
                                          </p:stCondLst>
                                        </p:cTn>
                                        <p:tgtEl>
                                          <p:spTgt spid="1084430"/>
                                        </p:tgtEl>
                                        <p:attrNameLst>
                                          <p:attrName>style.visibility</p:attrName>
                                        </p:attrNameLst>
                                      </p:cBhvr>
                                      <p:to>
                                        <p:strVal val="visible"/>
                                      </p:to>
                                    </p:set>
                                    <p:animEffect transition="in" filter="strips(downRight)">
                                      <p:cBhvr>
                                        <p:cTn id="29" dur="500"/>
                                        <p:tgtEl>
                                          <p:spTgt spid="108443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1084424"/>
                                        </p:tgtEl>
                                        <p:attrNameLst>
                                          <p:attrName>style.visibility</p:attrName>
                                        </p:attrNameLst>
                                      </p:cBhvr>
                                      <p:to>
                                        <p:strVal val="visible"/>
                                      </p:to>
                                    </p:set>
                                    <p:animEffect transition="in" filter="strips(downRight)">
                                      <p:cBhvr>
                                        <p:cTn id="34" dur="500"/>
                                        <p:tgtEl>
                                          <p:spTgt spid="108442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1084431"/>
                                        </p:tgtEl>
                                        <p:attrNameLst>
                                          <p:attrName>style.visibility</p:attrName>
                                        </p:attrNameLst>
                                      </p:cBhvr>
                                      <p:to>
                                        <p:strVal val="visible"/>
                                      </p:to>
                                    </p:set>
                                    <p:animEffect transition="in" filter="strips(downRight)">
                                      <p:cBhvr>
                                        <p:cTn id="39" dur="500"/>
                                        <p:tgtEl>
                                          <p:spTgt spid="1084431"/>
                                        </p:tgtEl>
                                      </p:cBhvr>
                                    </p:animEffect>
                                  </p:childTnLst>
                                </p:cTn>
                              </p:par>
                            </p:childTnLst>
                          </p:cTn>
                        </p:par>
                        <p:par>
                          <p:cTn id="40" fill="hold" nodeType="afterGroup">
                            <p:stCondLst>
                              <p:cond delay="500"/>
                            </p:stCondLst>
                            <p:childTnLst>
                              <p:par>
                                <p:cTn id="41" presetID="18" presetClass="entr" presetSubtype="6" fill="hold" nodeType="afterEffect">
                                  <p:stCondLst>
                                    <p:cond delay="0"/>
                                  </p:stCondLst>
                                  <p:childTnLst>
                                    <p:set>
                                      <p:cBhvr>
                                        <p:cTn id="42" dur="1" fill="hold">
                                          <p:stCondLst>
                                            <p:cond delay="0"/>
                                          </p:stCondLst>
                                        </p:cTn>
                                        <p:tgtEl>
                                          <p:spTgt spid="1084422"/>
                                        </p:tgtEl>
                                        <p:attrNameLst>
                                          <p:attrName>style.visibility</p:attrName>
                                        </p:attrNameLst>
                                      </p:cBhvr>
                                      <p:to>
                                        <p:strVal val="visible"/>
                                      </p:to>
                                    </p:set>
                                    <p:animEffect transition="in" filter="strips(downRight)">
                                      <p:cBhvr>
                                        <p:cTn id="43" dur="500"/>
                                        <p:tgtEl>
                                          <p:spTgt spid="108442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084432"/>
                                        </p:tgtEl>
                                        <p:attrNameLst>
                                          <p:attrName>style.visibility</p:attrName>
                                        </p:attrNameLst>
                                      </p:cBhvr>
                                      <p:to>
                                        <p:strVal val="visible"/>
                                      </p:to>
                                    </p:set>
                                    <p:animEffect transition="in" filter="strips(downRight)">
                                      <p:cBhvr>
                                        <p:cTn id="48" dur="500"/>
                                        <p:tgtEl>
                                          <p:spTgt spid="1084432"/>
                                        </p:tgtEl>
                                      </p:cBhvr>
                                    </p:animEffect>
                                  </p:childTnLst>
                                </p:cTn>
                              </p:par>
                            </p:childTnLst>
                          </p:cTn>
                        </p:par>
                        <p:par>
                          <p:cTn id="49" fill="hold" nodeType="afterGroup">
                            <p:stCondLst>
                              <p:cond delay="500"/>
                            </p:stCondLst>
                            <p:childTnLst>
                              <p:par>
                                <p:cTn id="50" presetID="18" presetClass="entr" presetSubtype="6" fill="hold" nodeType="afterEffect">
                                  <p:stCondLst>
                                    <p:cond delay="0"/>
                                  </p:stCondLst>
                                  <p:childTnLst>
                                    <p:set>
                                      <p:cBhvr>
                                        <p:cTn id="51" dur="1" fill="hold">
                                          <p:stCondLst>
                                            <p:cond delay="0"/>
                                          </p:stCondLst>
                                        </p:cTn>
                                        <p:tgtEl>
                                          <p:spTgt spid="1084435"/>
                                        </p:tgtEl>
                                        <p:attrNameLst>
                                          <p:attrName>style.visibility</p:attrName>
                                        </p:attrNameLst>
                                      </p:cBhvr>
                                      <p:to>
                                        <p:strVal val="visible"/>
                                      </p:to>
                                    </p:set>
                                    <p:animEffect transition="in" filter="strips(downRight)">
                                      <p:cBhvr>
                                        <p:cTn id="52" dur="500"/>
                                        <p:tgtEl>
                                          <p:spTgt spid="1084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424" grpId="0"/>
      <p:bldP spid="1084426" grpId="0"/>
      <p:bldP spid="1084428" grpId="0"/>
      <p:bldP spid="1084429" grpId="0"/>
      <p:bldP spid="1084431" grpId="0"/>
      <p:bldP spid="108443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对象 10"/>
          <p:cNvGraphicFramePr>
            <a:graphicFrameLocks noChangeAspect="1"/>
          </p:cNvGraphicFramePr>
          <p:nvPr>
            <p:extLst>
              <p:ext uri="{D42A27DB-BD31-4B8C-83A1-F6EECF244321}">
                <p14:modId xmlns:p14="http://schemas.microsoft.com/office/powerpoint/2010/main" val="3664510982"/>
              </p:ext>
            </p:extLst>
          </p:nvPr>
        </p:nvGraphicFramePr>
        <p:xfrm>
          <a:off x="4355976" y="849498"/>
          <a:ext cx="4470959" cy="3938930"/>
        </p:xfrm>
        <a:graphic>
          <a:graphicData uri="http://schemas.openxmlformats.org/presentationml/2006/ole">
            <mc:AlternateContent xmlns:mc="http://schemas.openxmlformats.org/markup-compatibility/2006">
              <mc:Choice xmlns:v="urn:schemas-microsoft-com:vml" Requires="v">
                <p:oleObj spid="_x0000_s444648" name="Picture" r:id="rId3" imgW="2980639" imgH="2625953" progId="Word.Picture.8">
                  <p:embed/>
                </p:oleObj>
              </mc:Choice>
              <mc:Fallback>
                <p:oleObj name="Picture" r:id="rId3" imgW="2980639" imgH="262595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849498"/>
                        <a:ext cx="4470959" cy="39389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7.4.1  </a:t>
            </a:r>
            <a:r>
              <a:rPr lang="zh-CN" altLang="en-US" sz="3200" dirty="0">
                <a:solidFill>
                  <a:srgbClr val="0000CC"/>
                </a:solidFill>
                <a:latin typeface="Times New Roman" panose="02020603050405020304" pitchFamily="18" charset="0"/>
              </a:rPr>
              <a:t>两级</a:t>
            </a:r>
            <a:r>
              <a:rPr lang="en-US" altLang="zh-CN" sz="3200" dirty="0">
                <a:solidFill>
                  <a:srgbClr val="0000CC"/>
                </a:solidFill>
                <a:latin typeface="Times New Roman" panose="02020603050405020304" pitchFamily="18" charset="0"/>
              </a:rPr>
              <a:t>CMOS</a:t>
            </a:r>
            <a:r>
              <a:rPr lang="zh-CN" altLang="en-US" sz="3200" dirty="0">
                <a:solidFill>
                  <a:srgbClr val="0000CC"/>
                </a:solidFill>
                <a:latin typeface="Times New Roman" panose="02020603050405020304" pitchFamily="18" charset="0"/>
              </a:rPr>
              <a:t>运算放大器</a:t>
            </a:r>
          </a:p>
        </p:txBody>
      </p:sp>
      <p:sp>
        <p:nvSpPr>
          <p:cNvPr id="3" name="Rectangle 3"/>
          <p:cNvSpPr>
            <a:spLocks noChangeArrowheads="1"/>
          </p:cNvSpPr>
          <p:nvPr/>
        </p:nvSpPr>
        <p:spPr bwMode="auto">
          <a:xfrm>
            <a:off x="503238" y="714375"/>
            <a:ext cx="514826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rgbClr val="CC0000"/>
                </a:solidFill>
                <a:latin typeface="Times New Roman" panose="02020603050405020304" pitchFamily="18" charset="0"/>
              </a:rPr>
              <a:t>2. </a:t>
            </a:r>
            <a:r>
              <a:rPr lang="zh-CN" altLang="en-US" sz="2600" dirty="0" smtClean="0">
                <a:solidFill>
                  <a:srgbClr val="CC0000"/>
                </a:solidFill>
                <a:latin typeface="Times New Roman" panose="02020603050405020304" pitchFamily="18" charset="0"/>
              </a:rPr>
              <a:t>电路</a:t>
            </a:r>
            <a:r>
              <a:rPr lang="zh-CN" altLang="en-US" sz="2600" dirty="0">
                <a:solidFill>
                  <a:srgbClr val="CC0000"/>
                </a:solidFill>
                <a:latin typeface="Times New Roman" panose="02020603050405020304" pitchFamily="18" charset="0"/>
              </a:rPr>
              <a:t>性能指标</a:t>
            </a:r>
          </a:p>
        </p:txBody>
      </p:sp>
      <p:sp>
        <p:nvSpPr>
          <p:cNvPr id="4" name="Rectangle 3"/>
          <p:cNvSpPr>
            <a:spLocks noChangeArrowheads="1"/>
          </p:cNvSpPr>
          <p:nvPr/>
        </p:nvSpPr>
        <p:spPr bwMode="auto">
          <a:xfrm>
            <a:off x="474126" y="1164093"/>
            <a:ext cx="35572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smtClean="0">
                <a:solidFill>
                  <a:srgbClr val="0000CC"/>
                </a:solidFill>
                <a:latin typeface="黑体" panose="02010609060101010101" pitchFamily="49" charset="-122"/>
                <a:ea typeface="黑体" panose="02010609060101010101" pitchFamily="49" charset="-122"/>
              </a:rPr>
              <a:t>共模</a:t>
            </a:r>
            <a:r>
              <a:rPr lang="zh-CN" altLang="en-US" sz="2400" dirty="0">
                <a:solidFill>
                  <a:srgbClr val="0000CC"/>
                </a:solidFill>
                <a:latin typeface="黑体" panose="02010609060101010101" pitchFamily="49" charset="-122"/>
                <a:ea typeface="黑体" panose="02010609060101010101" pitchFamily="49" charset="-122"/>
              </a:rPr>
              <a:t>输入电压范围</a:t>
            </a:r>
          </a:p>
        </p:txBody>
      </p:sp>
      <p:sp>
        <p:nvSpPr>
          <p:cNvPr id="6" name="矩形 5"/>
          <p:cNvSpPr/>
          <p:nvPr/>
        </p:nvSpPr>
        <p:spPr>
          <a:xfrm>
            <a:off x="560844" y="1670084"/>
            <a:ext cx="3470559" cy="3487108"/>
          </a:xfrm>
          <a:prstGeom prst="rect">
            <a:avLst/>
          </a:prstGeom>
        </p:spPr>
        <p:txBody>
          <a:bodyPr wrap="square">
            <a:spAutoFit/>
          </a:bodyPr>
          <a:lstStyle/>
          <a:p>
            <a:pPr>
              <a:lnSpc>
                <a:spcPct val="140000"/>
              </a:lnSpc>
            </a:pPr>
            <a:r>
              <a:rPr lang="zh-CN" altLang="zh-CN" sz="2200" b="1" dirty="0">
                <a:latin typeface="Times New Roman" panose="02020603050405020304" pitchFamily="18" charset="0"/>
                <a:ea typeface="楷体" panose="02010609060101010101" pitchFamily="49" charset="-122"/>
                <a:cs typeface="Times New Roman" panose="02020603050405020304" pitchFamily="18" charset="0"/>
              </a:rPr>
              <a:t>当</a:t>
            </a:r>
            <a:r>
              <a:rPr lang="en-US" altLang="zh-CN" sz="2200" b="1" i="1" dirty="0" err="1">
                <a:latin typeface="Book Antiqua" panose="02040602050305030304" pitchFamily="18" charset="0"/>
                <a:ea typeface="方正书宋_GBK"/>
                <a:cs typeface="Times New Roman" panose="02020603050405020304" pitchFamily="18" charset="0"/>
              </a:rPr>
              <a:t>v</a:t>
            </a:r>
            <a:r>
              <a:rPr lang="en-US" altLang="zh-CN" sz="2200" b="1" baseline="-25000" dirty="0" err="1">
                <a:latin typeface="Times New Roman" panose="02020603050405020304" pitchFamily="18" charset="0"/>
                <a:ea typeface="华文行楷" panose="02010800040101010101" pitchFamily="2" charset="-122"/>
              </a:rPr>
              <a:t>ic</a:t>
            </a:r>
            <a:r>
              <a:rPr lang="zh-CN" altLang="zh-CN" sz="2200" b="1" dirty="0">
                <a:latin typeface="Times New Roman" panose="02020603050405020304" pitchFamily="18" charset="0"/>
                <a:ea typeface="楷体" panose="02010609060101010101" pitchFamily="49" charset="-122"/>
                <a:cs typeface="Times New Roman" panose="02020603050405020304" pitchFamily="18" charset="0"/>
              </a:rPr>
              <a:t>减小，使</a:t>
            </a:r>
            <a:r>
              <a:rPr lang="en-US" altLang="zh-CN" sz="2200" b="1" dirty="0">
                <a:latin typeface="Times New Roman" panose="02020603050405020304" pitchFamily="18" charset="0"/>
                <a:ea typeface="华文行楷" panose="02010800040101010101" pitchFamily="2" charset="-122"/>
              </a:rPr>
              <a:t>T</a:t>
            </a:r>
            <a:r>
              <a:rPr lang="en-US" altLang="zh-CN" sz="2200" b="1" baseline="-25000" dirty="0">
                <a:latin typeface="Times New Roman" panose="02020603050405020304" pitchFamily="18" charset="0"/>
                <a:ea typeface="华文行楷" panose="02010800040101010101" pitchFamily="2" charset="-122"/>
              </a:rPr>
              <a:t>1</a:t>
            </a:r>
            <a:r>
              <a:rPr lang="zh-CN" altLang="zh-CN" sz="22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b="1" dirty="0">
                <a:latin typeface="Times New Roman" panose="02020603050405020304" pitchFamily="18" charset="0"/>
                <a:ea typeface="华文行楷" panose="02010800040101010101" pitchFamily="2" charset="-122"/>
              </a:rPr>
              <a:t>T</a:t>
            </a:r>
            <a:r>
              <a:rPr lang="en-US" altLang="zh-CN" sz="2200" b="1" baseline="-25000" dirty="0">
                <a:latin typeface="Times New Roman" panose="02020603050405020304" pitchFamily="18" charset="0"/>
                <a:ea typeface="华文行楷" panose="02010800040101010101" pitchFamily="2" charset="-122"/>
              </a:rPr>
              <a:t>2</a:t>
            </a:r>
            <a:r>
              <a:rPr lang="zh-CN" altLang="zh-CN" sz="2200" b="1" dirty="0">
                <a:latin typeface="Times New Roman" panose="02020603050405020304" pitchFamily="18" charset="0"/>
                <a:ea typeface="楷体" panose="02010609060101010101" pitchFamily="49" charset="-122"/>
                <a:cs typeface="Times New Roman" panose="02020603050405020304" pitchFamily="18" charset="0"/>
              </a:rPr>
              <a:t>的源极电压降低，</a:t>
            </a:r>
            <a:r>
              <a:rPr lang="en-US" altLang="zh-CN" sz="2200" b="1" dirty="0">
                <a:latin typeface="Times New Roman" panose="02020603050405020304" pitchFamily="18" charset="0"/>
                <a:ea typeface="华文行楷" panose="02010800040101010101" pitchFamily="2" charset="-122"/>
              </a:rPr>
              <a:t>|</a:t>
            </a:r>
            <a:r>
              <a:rPr lang="en-US" altLang="zh-CN" sz="2200" b="1" i="1" dirty="0" smtClean="0">
                <a:latin typeface="Book Antiqua" panose="02040602050305030304" pitchFamily="18" charset="0"/>
                <a:ea typeface="华文行楷" panose="02010800040101010101" pitchFamily="2" charset="-122"/>
                <a:cs typeface="Times New Roman" panose="02020603050405020304" pitchFamily="18" charset="0"/>
              </a:rPr>
              <a:t>v</a:t>
            </a:r>
            <a:r>
              <a:rPr lang="en-US" altLang="zh-CN" sz="2200" b="1" baseline="-25000" dirty="0" smtClean="0">
                <a:latin typeface="Times New Roman" panose="02020603050405020304" pitchFamily="18" charset="0"/>
                <a:ea typeface="华文行楷" panose="02010800040101010101" pitchFamily="2" charset="-122"/>
              </a:rPr>
              <a:t>DS1</a:t>
            </a:r>
            <a:r>
              <a:rPr lang="en-US" altLang="zh-CN" sz="2200" b="1" dirty="0" smtClean="0">
                <a:latin typeface="Times New Roman" panose="02020603050405020304" pitchFamily="18" charset="0"/>
                <a:ea typeface="华文行楷" panose="02010800040101010101" pitchFamily="2" charset="-122"/>
              </a:rPr>
              <a:t>|</a:t>
            </a:r>
            <a:r>
              <a:rPr lang="zh-CN" altLang="en-US" sz="2200" b="1"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200" b="1" dirty="0">
                <a:latin typeface="Times New Roman" panose="02020603050405020304" pitchFamily="18" charset="0"/>
                <a:ea typeface="华文行楷" panose="02010800040101010101" pitchFamily="2" charset="-122"/>
              </a:rPr>
              <a:t>|</a:t>
            </a:r>
            <a:r>
              <a:rPr lang="en-US" altLang="zh-CN" sz="2200" b="1" i="1" dirty="0" smtClean="0">
                <a:latin typeface="Book Antiqua" panose="02040602050305030304" pitchFamily="18" charset="0"/>
                <a:ea typeface="华文行楷" panose="02010800040101010101" pitchFamily="2" charset="-122"/>
                <a:cs typeface="Times New Roman" panose="02020603050405020304" pitchFamily="18" charset="0"/>
              </a:rPr>
              <a:t>v</a:t>
            </a:r>
            <a:r>
              <a:rPr lang="en-US" altLang="zh-CN" sz="2200" b="1" baseline="-25000" dirty="0" smtClean="0">
                <a:latin typeface="Times New Roman" panose="02020603050405020304" pitchFamily="18" charset="0"/>
                <a:ea typeface="华文行楷" panose="02010800040101010101" pitchFamily="2" charset="-122"/>
              </a:rPr>
              <a:t>DS2</a:t>
            </a:r>
            <a:r>
              <a:rPr lang="en-US" altLang="zh-CN" sz="2200" b="1" dirty="0" smtClean="0">
                <a:latin typeface="Times New Roman" panose="02020603050405020304" pitchFamily="18" charset="0"/>
                <a:ea typeface="华文行楷" panose="02010800040101010101" pitchFamily="2" charset="-122"/>
              </a:rPr>
              <a:t>|</a:t>
            </a:r>
            <a:r>
              <a:rPr lang="zh-CN" altLang="zh-CN" sz="2200" b="1" dirty="0" smtClean="0">
                <a:latin typeface="Times New Roman" panose="02020603050405020304" pitchFamily="18" charset="0"/>
                <a:ea typeface="楷体" panose="02010609060101010101" pitchFamily="49" charset="-122"/>
                <a:cs typeface="Times New Roman" panose="02020603050405020304" pitchFamily="18" charset="0"/>
              </a:rPr>
              <a:t>减小</a:t>
            </a:r>
            <a:r>
              <a:rPr lang="zh-CN" altLang="zh-CN" sz="2200" b="1" dirty="0">
                <a:latin typeface="Times New Roman" panose="02020603050405020304" pitchFamily="18" charset="0"/>
                <a:ea typeface="楷体" panose="02010609060101010101" pitchFamily="49" charset="-122"/>
                <a:cs typeface="Times New Roman" panose="02020603050405020304" pitchFamily="18" charset="0"/>
              </a:rPr>
              <a:t>，导致</a:t>
            </a:r>
            <a:r>
              <a:rPr lang="zh-CN" altLang="zh-CN" sz="2200" b="1" dirty="0">
                <a:latin typeface="Times New Roman" panose="02020603050405020304" pitchFamily="18" charset="0"/>
                <a:ea typeface="Times New Roman" panose="02020603050405020304" pitchFamily="18" charset="0"/>
                <a:cs typeface="Times New Roman" panose="02020603050405020304" pitchFamily="18" charset="0"/>
              </a:rPr>
              <a:t>T</a:t>
            </a:r>
            <a:r>
              <a:rPr lang="zh-CN" altLang="zh-CN" sz="2200" b="1" baseline="-25000" dirty="0" smtClean="0">
                <a:latin typeface="Times New Roman" panose="02020603050405020304" pitchFamily="18" charset="0"/>
                <a:ea typeface="Times New Roman" panose="02020603050405020304" pitchFamily="18" charset="0"/>
                <a:cs typeface="Times New Roman" panose="02020603050405020304" pitchFamily="18" charset="0"/>
              </a:rPr>
              <a:t>1</a:t>
            </a:r>
            <a:r>
              <a:rPr lang="zh-CN" altLang="en-US" sz="2200" b="1" dirty="0" smtClean="0">
                <a:latin typeface="Times New Roman" panose="02020603050405020304" pitchFamily="18" charset="0"/>
                <a:ea typeface="楷体" panose="02010609060101010101" pitchFamily="49" charset="-122"/>
                <a:cs typeface="Times New Roman" panose="02020603050405020304" pitchFamily="18" charset="0"/>
              </a:rPr>
              <a:t>和</a:t>
            </a:r>
            <a:r>
              <a:rPr lang="zh-CN" altLang="zh-CN" sz="2200" b="1" dirty="0" smtClean="0">
                <a:latin typeface="Times New Roman" panose="02020603050405020304" pitchFamily="18" charset="0"/>
                <a:ea typeface="Times New Roman" panose="02020603050405020304" pitchFamily="18" charset="0"/>
                <a:cs typeface="Times New Roman" panose="02020603050405020304" pitchFamily="18" charset="0"/>
              </a:rPr>
              <a:t>T</a:t>
            </a:r>
            <a:r>
              <a:rPr lang="en-US" altLang="zh-CN" sz="2200" b="1" baseline="-25000" dirty="0" smtClean="0">
                <a:latin typeface="Times New Roman" panose="02020603050405020304" pitchFamily="18" charset="0"/>
                <a:ea typeface="Times New Roman" panose="02020603050405020304" pitchFamily="18" charset="0"/>
                <a:cs typeface="Times New Roman" panose="02020603050405020304" pitchFamily="18" charset="0"/>
              </a:rPr>
              <a:t>2</a:t>
            </a:r>
            <a:r>
              <a:rPr lang="zh-CN" altLang="zh-CN" sz="2200" b="1" dirty="0" smtClean="0">
                <a:latin typeface="Times New Roman" panose="02020603050405020304" pitchFamily="18" charset="0"/>
                <a:ea typeface="楷体" panose="02010609060101010101" pitchFamily="49" charset="-122"/>
                <a:cs typeface="Times New Roman" panose="02020603050405020304" pitchFamily="18" charset="0"/>
              </a:rPr>
              <a:t>工作点</a:t>
            </a:r>
            <a:r>
              <a:rPr lang="zh-CN" altLang="zh-CN" sz="2200" b="1" dirty="0">
                <a:latin typeface="Times New Roman" panose="02020603050405020304" pitchFamily="18" charset="0"/>
                <a:ea typeface="楷体" panose="02010609060101010101" pitchFamily="49" charset="-122"/>
                <a:cs typeface="Times New Roman" panose="02020603050405020304" pitchFamily="18" charset="0"/>
              </a:rPr>
              <a:t>进入夹断点轨迹时，</a:t>
            </a:r>
            <a:r>
              <a:rPr lang="en-US" altLang="zh-CN" sz="2200" b="1" i="1" dirty="0" err="1">
                <a:latin typeface="Book Antiqua" panose="02040602050305030304" pitchFamily="18" charset="0"/>
                <a:ea typeface="方正书宋_GBK"/>
                <a:cs typeface="Times New Roman" panose="02020603050405020304" pitchFamily="18" charset="0"/>
              </a:rPr>
              <a:t>v</a:t>
            </a:r>
            <a:r>
              <a:rPr lang="en-US" altLang="zh-CN" sz="2200" b="1" baseline="-25000" dirty="0" err="1">
                <a:latin typeface="Times New Roman" panose="02020603050405020304" pitchFamily="18" charset="0"/>
                <a:ea typeface="华文行楷" panose="02010800040101010101" pitchFamily="2" charset="-122"/>
              </a:rPr>
              <a:t>ic</a:t>
            </a:r>
            <a:r>
              <a:rPr lang="zh-CN" altLang="zh-CN" sz="2200" b="1" dirty="0">
                <a:latin typeface="Times New Roman" panose="02020603050405020304" pitchFamily="18" charset="0"/>
                <a:ea typeface="楷体" panose="02010609060101010101" pitchFamily="49" charset="-122"/>
                <a:cs typeface="Times New Roman" panose="02020603050405020304" pitchFamily="18" charset="0"/>
              </a:rPr>
              <a:t>达到最小值</a:t>
            </a:r>
            <a:r>
              <a:rPr lang="zh-CN" altLang="zh-CN" sz="2200"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b="1" dirty="0" smtClean="0">
                <a:latin typeface="Times New Roman" panose="02020603050405020304" pitchFamily="18" charset="0"/>
                <a:ea typeface="楷体" panose="02010609060101010101" pitchFamily="49" charset="-122"/>
                <a:cs typeface="Times New Roman" panose="02020603050405020304" pitchFamily="18" charset="0"/>
              </a:rPr>
              <a:t>计算单边即可。</a:t>
            </a:r>
            <a:endParaRPr lang="en-US" altLang="zh-CN" sz="22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40000"/>
              </a:lnSpc>
            </a:pPr>
            <a:r>
              <a:rPr lang="zh-CN" altLang="zh-CN" sz="2200" b="1" dirty="0" smtClean="0">
                <a:latin typeface="Times New Roman" panose="02020603050405020304" pitchFamily="18" charset="0"/>
                <a:ea typeface="楷体" panose="02010609060101010101" pitchFamily="49" charset="-122"/>
                <a:cs typeface="Times New Roman" panose="02020603050405020304" pitchFamily="18" charset="0"/>
              </a:rPr>
              <a:t>此时</a:t>
            </a:r>
            <a:r>
              <a:rPr lang="zh-CN" altLang="zh-CN" sz="2200" b="1" dirty="0">
                <a:latin typeface="Times New Roman" panose="02020603050405020304" pitchFamily="18" charset="0"/>
                <a:ea typeface="楷体" panose="02010609060101010101" pitchFamily="49" charset="-122"/>
                <a:cs typeface="Times New Roman" panose="02020603050405020304" pitchFamily="18" charset="0"/>
              </a:rPr>
              <a:t>的</a:t>
            </a:r>
            <a:r>
              <a:rPr lang="zh-CN" altLang="zh-CN" sz="2200" b="1" dirty="0">
                <a:latin typeface="Times New Roman" panose="02020603050405020304" pitchFamily="18" charset="0"/>
                <a:ea typeface="Times New Roman" panose="02020603050405020304" pitchFamily="18" charset="0"/>
                <a:cs typeface="Times New Roman" panose="02020603050405020304" pitchFamily="18" charset="0"/>
              </a:rPr>
              <a:t>T</a:t>
            </a:r>
            <a:r>
              <a:rPr lang="zh-CN" altLang="zh-CN" sz="2200" b="1" baseline="-25000" dirty="0">
                <a:latin typeface="Times New Roman" panose="02020603050405020304" pitchFamily="18" charset="0"/>
                <a:ea typeface="Times New Roman" panose="02020603050405020304" pitchFamily="18" charset="0"/>
                <a:cs typeface="Times New Roman" panose="02020603050405020304" pitchFamily="18" charset="0"/>
              </a:rPr>
              <a:t>1</a:t>
            </a:r>
            <a:r>
              <a:rPr lang="zh-CN" altLang="zh-CN" sz="2200" b="1" dirty="0" smtClean="0">
                <a:latin typeface="Times New Roman" panose="02020603050405020304" pitchFamily="18" charset="0"/>
                <a:ea typeface="楷体" panose="02010609060101010101" pitchFamily="49" charset="-122"/>
                <a:cs typeface="Times New Roman" panose="02020603050405020304" pitchFamily="18" charset="0"/>
              </a:rPr>
              <a:t>有</a:t>
            </a:r>
            <a:endParaRPr lang="en-US" altLang="zh-CN" sz="22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40000"/>
              </a:lnSpc>
              <a:spcBef>
                <a:spcPts val="600"/>
              </a:spcBef>
            </a:pPr>
            <a:r>
              <a:rPr lang="en-US" altLang="zh-CN" sz="2200" b="1" i="1" dirty="0" smtClean="0">
                <a:latin typeface="Times New Roman" panose="02020603050405020304" pitchFamily="18" charset="0"/>
                <a:ea typeface="华文行楷" panose="02010800040101010101" pitchFamily="2" charset="-122"/>
              </a:rPr>
              <a:t>      V</a:t>
            </a:r>
            <a:r>
              <a:rPr lang="en-US" altLang="zh-CN" sz="2200" b="1" baseline="-25000" dirty="0" smtClean="0">
                <a:latin typeface="Times New Roman" panose="02020603050405020304" pitchFamily="18" charset="0"/>
                <a:ea typeface="华文行楷" panose="02010800040101010101" pitchFamily="2" charset="-122"/>
              </a:rPr>
              <a:t>DS1pop</a:t>
            </a:r>
            <a:r>
              <a:rPr lang="en-US" altLang="zh-CN" sz="2200" b="1" dirty="0" smtClean="0">
                <a:latin typeface="Times New Roman" panose="02020603050405020304" pitchFamily="18" charset="0"/>
                <a:ea typeface="华文行楷" panose="02010800040101010101" pitchFamily="2" charset="-122"/>
              </a:rPr>
              <a:t> </a:t>
            </a:r>
            <a:r>
              <a:rPr lang="en-US" altLang="zh-CN" sz="2200" b="1" dirty="0">
                <a:latin typeface="Times New Roman" panose="02020603050405020304" pitchFamily="18" charset="0"/>
                <a:ea typeface="华文行楷" panose="02010800040101010101" pitchFamily="2" charset="-122"/>
              </a:rPr>
              <a:t>=</a:t>
            </a:r>
            <a:r>
              <a:rPr lang="en-US" altLang="zh-CN" sz="2200" b="1" i="1" dirty="0" smtClean="0">
                <a:latin typeface="Times New Roman" panose="02020603050405020304" pitchFamily="18" charset="0"/>
                <a:ea typeface="华文行楷" panose="02010800040101010101" pitchFamily="2" charset="-122"/>
              </a:rPr>
              <a:t>V</a:t>
            </a:r>
            <a:r>
              <a:rPr lang="en-US" altLang="zh-CN" sz="2200" b="1" baseline="-25000" dirty="0" smtClean="0">
                <a:latin typeface="Times New Roman" panose="02020603050405020304" pitchFamily="18" charset="0"/>
                <a:ea typeface="华文行楷" panose="02010800040101010101" pitchFamily="2" charset="-122"/>
              </a:rPr>
              <a:t>GS1Q</a:t>
            </a:r>
            <a:r>
              <a:rPr lang="en-US" altLang="zh-CN" sz="2200" b="1" dirty="0" smtClean="0">
                <a:latin typeface="宋体" panose="02010600030101010101" pitchFamily="2" charset="-122"/>
                <a:cs typeface="Times New Roman" panose="02020603050405020304" pitchFamily="18" charset="0"/>
              </a:rPr>
              <a:t>-</a:t>
            </a:r>
            <a:r>
              <a:rPr lang="en-US" altLang="zh-CN" sz="2200" b="1" i="1" dirty="0" smtClean="0">
                <a:latin typeface="Times New Roman" panose="02020603050405020304" pitchFamily="18" charset="0"/>
                <a:ea typeface="华文行楷" panose="02010800040101010101" pitchFamily="2" charset="-122"/>
              </a:rPr>
              <a:t>V</a:t>
            </a:r>
            <a:r>
              <a:rPr lang="en-US" altLang="zh-CN" sz="2200" b="1" baseline="-25000" dirty="0" smtClean="0">
                <a:latin typeface="Times New Roman" panose="02020603050405020304" pitchFamily="18" charset="0"/>
                <a:ea typeface="华文行楷" panose="02010800040101010101" pitchFamily="2" charset="-122"/>
              </a:rPr>
              <a:t>TP1</a:t>
            </a:r>
            <a:endParaRPr lang="zh-CN" altLang="en-US" sz="2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矩形 6"/>
          <p:cNvSpPr/>
          <p:nvPr/>
        </p:nvSpPr>
        <p:spPr>
          <a:xfrm>
            <a:off x="3833513" y="4654297"/>
            <a:ext cx="4071949" cy="430887"/>
          </a:xfrm>
          <a:prstGeom prst="rect">
            <a:avLst/>
          </a:prstGeom>
        </p:spPr>
        <p:txBody>
          <a:bodyPr wrap="none">
            <a:spAutoFit/>
          </a:bodyPr>
          <a:lstStyle/>
          <a:p>
            <a:r>
              <a:rPr lang="zh-CN" altLang="zh-CN" sz="2200" b="1" dirty="0" smtClean="0">
                <a:latin typeface="Times New Roman" panose="02020603050405020304" pitchFamily="18" charset="0"/>
                <a:ea typeface="楷体" panose="02010609060101010101" pitchFamily="49" charset="-122"/>
                <a:cs typeface="Times New Roman" panose="02020603050405020304" pitchFamily="18" charset="0"/>
              </a:rPr>
              <a:t>则</a:t>
            </a:r>
            <a:r>
              <a:rPr lang="en-US" altLang="zh-CN" sz="2200" b="1"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b="1" i="1" dirty="0" smtClean="0">
                <a:latin typeface="Times New Roman" panose="02020603050405020304" pitchFamily="18" charset="0"/>
                <a:ea typeface="华文行楷" panose="02010800040101010101" pitchFamily="2" charset="-122"/>
              </a:rPr>
              <a:t>V</a:t>
            </a:r>
            <a:r>
              <a:rPr lang="en-US" altLang="zh-CN" sz="2200" b="1" baseline="-25000" dirty="0" smtClean="0">
                <a:latin typeface="Times New Roman" panose="02020603050405020304" pitchFamily="18" charset="0"/>
                <a:ea typeface="华文行楷" panose="02010800040101010101" pitchFamily="2" charset="-122"/>
              </a:rPr>
              <a:t>GD1min</a:t>
            </a:r>
            <a:r>
              <a:rPr lang="en-US" altLang="zh-CN" sz="2200" b="1" dirty="0" smtClean="0">
                <a:latin typeface="Times New Roman" panose="02020603050405020304" pitchFamily="18" charset="0"/>
                <a:ea typeface="华文行楷" panose="02010800040101010101" pitchFamily="2" charset="-122"/>
              </a:rPr>
              <a:t>=</a:t>
            </a:r>
            <a:r>
              <a:rPr lang="en-US" altLang="zh-CN" sz="2200" b="1" i="1" dirty="0" smtClean="0">
                <a:latin typeface="Times New Roman" panose="02020603050405020304" pitchFamily="18" charset="0"/>
                <a:ea typeface="华文行楷" panose="02010800040101010101" pitchFamily="2" charset="-122"/>
              </a:rPr>
              <a:t>V</a:t>
            </a:r>
            <a:r>
              <a:rPr lang="en-US" altLang="zh-CN" sz="2200" b="1" baseline="-25000" dirty="0" smtClean="0">
                <a:latin typeface="Times New Roman" panose="02020603050405020304" pitchFamily="18" charset="0"/>
                <a:ea typeface="华文行楷" panose="02010800040101010101" pitchFamily="2" charset="-122"/>
              </a:rPr>
              <a:t>GS1Q</a:t>
            </a:r>
            <a:r>
              <a:rPr lang="en-US" altLang="zh-CN" sz="2200" b="1" dirty="0" smtClean="0">
                <a:latin typeface="宋体" panose="02010600030101010101" pitchFamily="2" charset="-122"/>
                <a:cs typeface="Times New Roman" panose="02020603050405020304" pitchFamily="18" charset="0"/>
              </a:rPr>
              <a:t>-</a:t>
            </a:r>
            <a:r>
              <a:rPr lang="en-US" altLang="zh-CN" sz="2200" b="1" i="1" dirty="0" smtClean="0">
                <a:latin typeface="Times New Roman" panose="02020603050405020304" pitchFamily="18" charset="0"/>
                <a:ea typeface="华文行楷" panose="02010800040101010101" pitchFamily="2" charset="-122"/>
              </a:rPr>
              <a:t>V</a:t>
            </a:r>
            <a:r>
              <a:rPr lang="en-US" altLang="zh-CN" sz="2200" b="1" baseline="-25000" dirty="0" smtClean="0">
                <a:latin typeface="Times New Roman" panose="02020603050405020304" pitchFamily="18" charset="0"/>
                <a:ea typeface="华文行楷" panose="02010800040101010101" pitchFamily="2" charset="-122"/>
              </a:rPr>
              <a:t>DS1pop</a:t>
            </a:r>
            <a:r>
              <a:rPr lang="en-US" altLang="zh-CN" sz="2200" b="1" dirty="0" smtClean="0">
                <a:latin typeface="Times New Roman" panose="02020603050405020304" pitchFamily="18" charset="0"/>
                <a:ea typeface="华文行楷" panose="02010800040101010101" pitchFamily="2" charset="-122"/>
              </a:rPr>
              <a:t>=</a:t>
            </a:r>
            <a:r>
              <a:rPr lang="en-US" altLang="zh-CN" sz="2200" b="1" i="1" dirty="0" smtClean="0">
                <a:latin typeface="Times New Roman" panose="02020603050405020304" pitchFamily="18" charset="0"/>
                <a:ea typeface="华文行楷" panose="02010800040101010101" pitchFamily="2" charset="-122"/>
              </a:rPr>
              <a:t>V</a:t>
            </a:r>
            <a:r>
              <a:rPr lang="en-US" altLang="zh-CN" sz="2200" b="1" baseline="-25000" dirty="0" smtClean="0">
                <a:latin typeface="Times New Roman" panose="02020603050405020304" pitchFamily="18" charset="0"/>
                <a:ea typeface="华文行楷" panose="02010800040101010101" pitchFamily="2" charset="-122"/>
              </a:rPr>
              <a:t>TP1</a:t>
            </a:r>
            <a:endParaRPr lang="zh-CN" altLang="en-US" sz="2200" b="1" dirty="0"/>
          </a:p>
        </p:txBody>
      </p:sp>
      <p:sp>
        <p:nvSpPr>
          <p:cNvPr id="8" name="矩形 7"/>
          <p:cNvSpPr/>
          <p:nvPr/>
        </p:nvSpPr>
        <p:spPr>
          <a:xfrm>
            <a:off x="563194" y="5229200"/>
            <a:ext cx="8250768" cy="430887"/>
          </a:xfrm>
          <a:prstGeom prst="rect">
            <a:avLst/>
          </a:prstGeom>
        </p:spPr>
        <p:txBody>
          <a:bodyPr wrap="square">
            <a:spAutoFit/>
          </a:bodyPr>
          <a:lstStyle/>
          <a:p>
            <a:r>
              <a:rPr lang="zh-CN" altLang="zh-CN" sz="2200" b="1" dirty="0" smtClean="0">
                <a:latin typeface="Times New Roman" panose="02020603050405020304" pitchFamily="18" charset="0"/>
                <a:ea typeface="楷体" panose="02010609060101010101" pitchFamily="49" charset="-122"/>
                <a:cs typeface="Times New Roman" panose="02020603050405020304" pitchFamily="18" charset="0"/>
              </a:rPr>
              <a:t>由于</a:t>
            </a:r>
            <a:r>
              <a:rPr lang="en-US" altLang="zh-CN" sz="2200" b="1" i="1" dirty="0" smtClean="0">
                <a:latin typeface="Times New Roman" panose="02020603050405020304" pitchFamily="18" charset="0"/>
                <a:ea typeface="华文行楷" panose="02010800040101010101" pitchFamily="2" charset="-122"/>
              </a:rPr>
              <a:t>i</a:t>
            </a:r>
            <a:r>
              <a:rPr lang="en-US" altLang="zh-CN" sz="2200" b="1" baseline="-25000" dirty="0" smtClean="0">
                <a:latin typeface="Times New Roman" panose="02020603050405020304" pitchFamily="18" charset="0"/>
                <a:ea typeface="华文行楷" panose="02010800040101010101" pitchFamily="2" charset="-122"/>
              </a:rPr>
              <a:t>D3</a:t>
            </a:r>
            <a:r>
              <a:rPr lang="en-US" altLang="zh-CN" sz="2200" b="1" dirty="0" smtClean="0">
                <a:latin typeface="Times New Roman" panose="02020603050405020304" pitchFamily="18" charset="0"/>
                <a:ea typeface="华文行楷" panose="02010800040101010101" pitchFamily="2" charset="-122"/>
              </a:rPr>
              <a:t>=</a:t>
            </a:r>
            <a:r>
              <a:rPr lang="en-US" altLang="zh-CN" sz="2200" b="1" i="1" dirty="0" smtClean="0">
                <a:latin typeface="Times New Roman" panose="02020603050405020304" pitchFamily="18" charset="0"/>
                <a:ea typeface="华文行楷" panose="02010800040101010101" pitchFamily="2" charset="-122"/>
              </a:rPr>
              <a:t>I</a:t>
            </a:r>
            <a:r>
              <a:rPr lang="en-US" altLang="zh-CN" sz="2200" b="1" baseline="-25000" dirty="0" smtClean="0">
                <a:latin typeface="Times New Roman" panose="02020603050405020304" pitchFamily="18" charset="0"/>
                <a:ea typeface="华文行楷" panose="02010800040101010101" pitchFamily="2" charset="-122"/>
              </a:rPr>
              <a:t>D3Q</a:t>
            </a:r>
            <a:r>
              <a:rPr lang="zh-CN" altLang="zh-CN" sz="2200" b="1" dirty="0" smtClean="0">
                <a:latin typeface="Times New Roman" panose="02020603050405020304" pitchFamily="18" charset="0"/>
                <a:ea typeface="楷体" panose="02010609060101010101" pitchFamily="49" charset="-122"/>
                <a:cs typeface="Times New Roman" panose="02020603050405020304" pitchFamily="18" charset="0"/>
              </a:rPr>
              <a:t>不变，所以</a:t>
            </a:r>
            <a:r>
              <a:rPr lang="en-US" altLang="zh-CN" sz="2200" b="1" i="1" dirty="0">
                <a:latin typeface="Book Antiqua" panose="02040602050305030304" pitchFamily="18" charset="0"/>
                <a:ea typeface="华文行楷" panose="02010800040101010101" pitchFamily="2" charset="-122"/>
                <a:cs typeface="Times New Roman" panose="02020603050405020304" pitchFamily="18" charset="0"/>
              </a:rPr>
              <a:t>v</a:t>
            </a:r>
            <a:r>
              <a:rPr lang="en-US" altLang="zh-CN" sz="2200" b="1" baseline="-25000" dirty="0">
                <a:latin typeface="Times New Roman" panose="02020603050405020304" pitchFamily="18" charset="0"/>
                <a:ea typeface="华文行楷" panose="02010800040101010101" pitchFamily="2" charset="-122"/>
              </a:rPr>
              <a:t>DS3 </a:t>
            </a:r>
            <a:r>
              <a:rPr lang="en-US" altLang="zh-CN" sz="2200" b="1" dirty="0">
                <a:latin typeface="Times New Roman" panose="02020603050405020304" pitchFamily="18" charset="0"/>
                <a:ea typeface="华文行楷" panose="02010800040101010101" pitchFamily="2" charset="-122"/>
              </a:rPr>
              <a:t>=</a:t>
            </a:r>
            <a:r>
              <a:rPr lang="en-US" altLang="zh-CN" sz="2200" b="1" i="1" dirty="0" smtClean="0">
                <a:latin typeface="Times New Roman" panose="02020603050405020304" pitchFamily="18" charset="0"/>
                <a:ea typeface="华文行楷" panose="02010800040101010101" pitchFamily="2" charset="-122"/>
              </a:rPr>
              <a:t>V</a:t>
            </a:r>
            <a:r>
              <a:rPr lang="en-US" altLang="zh-CN" sz="2200" b="1" baseline="-25000" dirty="0" smtClean="0">
                <a:latin typeface="Times New Roman" panose="02020603050405020304" pitchFamily="18" charset="0"/>
                <a:ea typeface="华文行楷" panose="02010800040101010101" pitchFamily="2" charset="-122"/>
              </a:rPr>
              <a:t>DS3Q </a:t>
            </a:r>
            <a:r>
              <a:rPr lang="en-US" altLang="zh-CN" sz="2200" b="1" dirty="0">
                <a:latin typeface="Times New Roman" panose="02020603050405020304" pitchFamily="18" charset="0"/>
                <a:ea typeface="华文行楷" panose="02010800040101010101" pitchFamily="2" charset="-122"/>
              </a:rPr>
              <a:t>=</a:t>
            </a:r>
            <a:r>
              <a:rPr lang="en-US" altLang="zh-CN" sz="2200" b="1" i="1" dirty="0" smtClean="0">
                <a:latin typeface="Times New Roman" panose="02020603050405020304" pitchFamily="18" charset="0"/>
                <a:ea typeface="华文行楷" panose="02010800040101010101" pitchFamily="2" charset="-122"/>
              </a:rPr>
              <a:t>V</a:t>
            </a:r>
            <a:r>
              <a:rPr lang="en-US" altLang="zh-CN" sz="2200" b="1" baseline="-25000" dirty="0" smtClean="0">
                <a:latin typeface="Times New Roman" panose="02020603050405020304" pitchFamily="18" charset="0"/>
                <a:ea typeface="华文行楷" panose="02010800040101010101" pitchFamily="2" charset="-122"/>
              </a:rPr>
              <a:t>GS3Q</a:t>
            </a:r>
            <a:r>
              <a:rPr lang="zh-CN" altLang="zh-CN" sz="2200" b="1" dirty="0" smtClean="0">
                <a:latin typeface="Times New Roman" panose="02020603050405020304" pitchFamily="18" charset="0"/>
                <a:ea typeface="楷体" panose="02010609060101010101" pitchFamily="49" charset="-122"/>
                <a:cs typeface="Times New Roman" panose="02020603050405020304" pitchFamily="18" charset="0"/>
              </a:rPr>
              <a:t>也</a:t>
            </a:r>
            <a:r>
              <a:rPr lang="zh-CN" altLang="zh-CN" sz="2200" b="1" dirty="0">
                <a:latin typeface="Times New Roman" panose="02020603050405020304" pitchFamily="18" charset="0"/>
                <a:ea typeface="楷体" panose="02010609060101010101" pitchFamily="49" charset="-122"/>
                <a:cs typeface="Times New Roman" panose="02020603050405020304" pitchFamily="18" charset="0"/>
              </a:rPr>
              <a:t>不变</a:t>
            </a:r>
            <a:r>
              <a:rPr lang="zh-CN" altLang="zh-CN" sz="2200"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b="1" dirty="0" smtClean="0">
                <a:latin typeface="Times New Roman" panose="02020603050405020304" pitchFamily="18" charset="0"/>
                <a:ea typeface="楷体" panose="02010609060101010101" pitchFamily="49" charset="-122"/>
                <a:cs typeface="Times New Roman" panose="02020603050405020304" pitchFamily="18" charset="0"/>
              </a:rPr>
              <a:t>则</a:t>
            </a:r>
            <a:endParaRPr lang="zh-CN" altLang="en-US" sz="2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矩形 8"/>
          <p:cNvSpPr/>
          <p:nvPr/>
        </p:nvSpPr>
        <p:spPr>
          <a:xfrm>
            <a:off x="1287832" y="5779632"/>
            <a:ext cx="6801492" cy="430887"/>
          </a:xfrm>
          <a:prstGeom prst="rect">
            <a:avLst/>
          </a:prstGeom>
        </p:spPr>
        <p:txBody>
          <a:bodyPr wrap="square">
            <a:spAutoFit/>
          </a:bodyPr>
          <a:lstStyle/>
          <a:p>
            <a:r>
              <a:rPr lang="en-US" altLang="zh-CN" sz="2200" b="1" i="1" dirty="0" err="1">
                <a:latin typeface="Times New Roman" panose="02020603050405020304" pitchFamily="18" charset="0"/>
                <a:ea typeface="华文行楷" panose="02010800040101010101" pitchFamily="2" charset="-122"/>
              </a:rPr>
              <a:t>V</a:t>
            </a:r>
            <a:r>
              <a:rPr lang="en-US" altLang="zh-CN" sz="2200" b="1" baseline="-25000" dirty="0" err="1">
                <a:latin typeface="Times New Roman" panose="02020603050405020304" pitchFamily="18" charset="0"/>
                <a:ea typeface="华文行楷" panose="02010800040101010101" pitchFamily="2" charset="-122"/>
              </a:rPr>
              <a:t>icmin</a:t>
            </a:r>
            <a:r>
              <a:rPr lang="en-US" altLang="zh-CN" sz="2200" b="1" baseline="-25000" dirty="0">
                <a:latin typeface="Times New Roman" panose="02020603050405020304" pitchFamily="18" charset="0"/>
                <a:ea typeface="华文行楷" panose="02010800040101010101" pitchFamily="2" charset="-122"/>
              </a:rPr>
              <a:t> </a:t>
            </a:r>
            <a:r>
              <a:rPr lang="en-US" altLang="zh-CN" sz="2200" b="1" dirty="0">
                <a:latin typeface="Times New Roman" panose="02020603050405020304" pitchFamily="18" charset="0"/>
                <a:ea typeface="华文行楷" panose="02010800040101010101" pitchFamily="2" charset="-122"/>
              </a:rPr>
              <a:t>= </a:t>
            </a:r>
            <a:r>
              <a:rPr lang="en-US" altLang="zh-CN" sz="2200" b="1" dirty="0">
                <a:latin typeface="宋体" panose="02010600030101010101" pitchFamily="2" charset="-122"/>
                <a:cs typeface="Times New Roman" panose="02020603050405020304" pitchFamily="18" charset="0"/>
              </a:rPr>
              <a:t>-</a:t>
            </a:r>
            <a:r>
              <a:rPr lang="en-US" altLang="zh-CN" sz="2200" b="1" i="1" dirty="0">
                <a:latin typeface="Times New Roman" panose="02020603050405020304" pitchFamily="18" charset="0"/>
                <a:ea typeface="华文行楷" panose="02010800040101010101" pitchFamily="2" charset="-122"/>
              </a:rPr>
              <a:t>V</a:t>
            </a:r>
            <a:r>
              <a:rPr lang="en-US" altLang="zh-CN" sz="2200" b="1" baseline="-25000" dirty="0">
                <a:latin typeface="Times New Roman" panose="02020603050405020304" pitchFamily="18" charset="0"/>
                <a:ea typeface="华文行楷" panose="02010800040101010101" pitchFamily="2" charset="-122"/>
              </a:rPr>
              <a:t>SS </a:t>
            </a:r>
            <a:r>
              <a:rPr lang="en-US" altLang="zh-CN" sz="2200" b="1" dirty="0">
                <a:latin typeface="宋体" panose="02010600030101010101" pitchFamily="2" charset="-122"/>
                <a:cs typeface="Times New Roman" panose="02020603050405020304" pitchFamily="18" charset="0"/>
              </a:rPr>
              <a:t>+</a:t>
            </a:r>
            <a:r>
              <a:rPr lang="en-US" altLang="zh-CN" sz="2200" b="1" i="1" dirty="0" smtClean="0">
                <a:latin typeface="Times New Roman" panose="02020603050405020304" pitchFamily="18" charset="0"/>
                <a:ea typeface="华文行楷" panose="02010800040101010101" pitchFamily="2" charset="-122"/>
              </a:rPr>
              <a:t>V</a:t>
            </a:r>
            <a:r>
              <a:rPr lang="en-US" altLang="zh-CN" sz="2200" b="1" baseline="-25000" dirty="0" smtClean="0">
                <a:latin typeface="Times New Roman" panose="02020603050405020304" pitchFamily="18" charset="0"/>
                <a:ea typeface="华文行楷" panose="02010800040101010101" pitchFamily="2" charset="-122"/>
              </a:rPr>
              <a:t>DS3Q</a:t>
            </a:r>
            <a:r>
              <a:rPr lang="en-US" altLang="zh-CN" sz="2200" b="1" dirty="0" smtClean="0">
                <a:latin typeface="Times New Roman" panose="02020603050405020304" pitchFamily="18" charset="0"/>
                <a:ea typeface="华文行楷" panose="02010800040101010101" pitchFamily="2" charset="-122"/>
              </a:rPr>
              <a:t>+</a:t>
            </a:r>
            <a:r>
              <a:rPr lang="en-US" altLang="zh-CN" sz="2200" b="1" i="1" dirty="0" smtClean="0">
                <a:latin typeface="Times New Roman" panose="02020603050405020304" pitchFamily="18" charset="0"/>
                <a:ea typeface="华文行楷" panose="02010800040101010101" pitchFamily="2" charset="-122"/>
              </a:rPr>
              <a:t>V</a:t>
            </a:r>
            <a:r>
              <a:rPr lang="en-US" altLang="zh-CN" sz="2200" b="1" baseline="-25000" dirty="0" smtClean="0">
                <a:latin typeface="Times New Roman" panose="02020603050405020304" pitchFamily="18" charset="0"/>
                <a:ea typeface="华文行楷" panose="02010800040101010101" pitchFamily="2" charset="-122"/>
              </a:rPr>
              <a:t>GD1min</a:t>
            </a:r>
            <a:r>
              <a:rPr lang="en-US" altLang="zh-CN" sz="2200" b="1" dirty="0">
                <a:latin typeface="Times New Roman" panose="02020603050405020304" pitchFamily="18" charset="0"/>
                <a:ea typeface="华文行楷" panose="02010800040101010101" pitchFamily="2" charset="-122"/>
              </a:rPr>
              <a:t>= </a:t>
            </a:r>
            <a:r>
              <a:rPr lang="en-US" altLang="zh-CN" sz="2200" b="1" dirty="0">
                <a:latin typeface="宋体" panose="02010600030101010101" pitchFamily="2" charset="-122"/>
                <a:cs typeface="Times New Roman" panose="02020603050405020304" pitchFamily="18" charset="0"/>
              </a:rPr>
              <a:t>-</a:t>
            </a:r>
            <a:r>
              <a:rPr lang="en-US" altLang="zh-CN" sz="2200" b="1" i="1" dirty="0">
                <a:latin typeface="Times New Roman" panose="02020603050405020304" pitchFamily="18" charset="0"/>
                <a:ea typeface="华文行楷" panose="02010800040101010101" pitchFamily="2" charset="-122"/>
              </a:rPr>
              <a:t>V</a:t>
            </a:r>
            <a:r>
              <a:rPr lang="en-US" altLang="zh-CN" sz="2200" b="1" baseline="-25000" dirty="0">
                <a:latin typeface="Times New Roman" panose="02020603050405020304" pitchFamily="18" charset="0"/>
                <a:ea typeface="华文行楷" panose="02010800040101010101" pitchFamily="2" charset="-122"/>
              </a:rPr>
              <a:t>SS </a:t>
            </a:r>
            <a:r>
              <a:rPr lang="en-US" altLang="zh-CN" sz="2200" b="1" dirty="0">
                <a:latin typeface="宋体" panose="02010600030101010101" pitchFamily="2" charset="-122"/>
                <a:cs typeface="Times New Roman" panose="02020603050405020304" pitchFamily="18" charset="0"/>
              </a:rPr>
              <a:t>+</a:t>
            </a:r>
            <a:r>
              <a:rPr lang="en-US" altLang="zh-CN" sz="2200" b="1" i="1" dirty="0" smtClean="0">
                <a:latin typeface="Times New Roman" panose="02020603050405020304" pitchFamily="18" charset="0"/>
                <a:ea typeface="华文行楷" panose="02010800040101010101" pitchFamily="2" charset="-122"/>
              </a:rPr>
              <a:t>V</a:t>
            </a:r>
            <a:r>
              <a:rPr lang="en-US" altLang="zh-CN" sz="2200" b="1" baseline="-25000" dirty="0" smtClean="0">
                <a:latin typeface="Times New Roman" panose="02020603050405020304" pitchFamily="18" charset="0"/>
                <a:ea typeface="华文行楷" panose="02010800040101010101" pitchFamily="2" charset="-122"/>
              </a:rPr>
              <a:t>GS3Q</a:t>
            </a:r>
            <a:r>
              <a:rPr lang="en-US" altLang="zh-CN" sz="2200" b="1" dirty="0" smtClean="0">
                <a:latin typeface="Times New Roman" panose="02020603050405020304" pitchFamily="18" charset="0"/>
                <a:ea typeface="华文行楷" panose="02010800040101010101" pitchFamily="2" charset="-122"/>
              </a:rPr>
              <a:t>+</a:t>
            </a:r>
            <a:r>
              <a:rPr lang="en-US" altLang="zh-CN" sz="2200" b="1" i="1" dirty="0" smtClean="0">
                <a:latin typeface="Times New Roman" panose="02020603050405020304" pitchFamily="18" charset="0"/>
                <a:ea typeface="华文行楷" panose="02010800040101010101" pitchFamily="2" charset="-122"/>
              </a:rPr>
              <a:t>V</a:t>
            </a:r>
            <a:r>
              <a:rPr lang="en-US" altLang="zh-CN" sz="2200" b="1" baseline="-25000" dirty="0" smtClean="0">
                <a:latin typeface="Times New Roman" panose="02020603050405020304" pitchFamily="18" charset="0"/>
                <a:ea typeface="华文行楷" panose="02010800040101010101" pitchFamily="2" charset="-122"/>
              </a:rPr>
              <a:t>TP1</a:t>
            </a:r>
            <a:endParaRPr lang="zh-CN" altLang="en-US" sz="2200" b="1" dirty="0"/>
          </a:p>
        </p:txBody>
      </p:sp>
      <p:graphicFrame>
        <p:nvGraphicFramePr>
          <p:cNvPr id="10" name="对象 9"/>
          <p:cNvGraphicFramePr>
            <a:graphicFrameLocks noChangeAspect="1"/>
          </p:cNvGraphicFramePr>
          <p:nvPr>
            <p:extLst>
              <p:ext uri="{D42A27DB-BD31-4B8C-83A1-F6EECF244321}">
                <p14:modId xmlns:p14="http://schemas.microsoft.com/office/powerpoint/2010/main" val="1533604545"/>
              </p:ext>
            </p:extLst>
          </p:nvPr>
        </p:nvGraphicFramePr>
        <p:xfrm>
          <a:off x="3869997" y="1794326"/>
          <a:ext cx="1134051" cy="1515445"/>
        </p:xfrm>
        <a:graphic>
          <a:graphicData uri="http://schemas.openxmlformats.org/presentationml/2006/ole">
            <mc:AlternateContent xmlns:mc="http://schemas.openxmlformats.org/markup-compatibility/2006">
              <mc:Choice xmlns:v="urn:schemas-microsoft-com:vml" Requires="v">
                <p:oleObj spid="_x0000_s444649" name="Picture" r:id="rId5" imgW="751027" imgH="1003606" progId="Word.Picture.8">
                  <p:embed/>
                </p:oleObj>
              </mc:Choice>
              <mc:Fallback>
                <p:oleObj name="Picture" r:id="rId5" imgW="751027" imgH="1003606"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9997" y="1794326"/>
                        <a:ext cx="1134051" cy="151544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393860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up)">
                                      <p:cBhvr>
                                        <p:cTn id="7" dur="500"/>
                                        <p:tgtEl>
                                          <p:spTgt spid="6">
                                            <p:txEl>
                                              <p:pRg st="1" end="1"/>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wipe(up)">
                                      <p:cBhvr>
                                        <p:cTn id="11" dur="500"/>
                                        <p:tgtEl>
                                          <p:spTgt spid="6">
                                            <p:txEl>
                                              <p:pRg st="2" end="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对象 7"/>
          <p:cNvGraphicFramePr>
            <a:graphicFrameLocks noChangeAspect="1"/>
          </p:cNvGraphicFramePr>
          <p:nvPr>
            <p:extLst>
              <p:ext uri="{D42A27DB-BD31-4B8C-83A1-F6EECF244321}">
                <p14:modId xmlns:p14="http://schemas.microsoft.com/office/powerpoint/2010/main" val="1931080077"/>
              </p:ext>
            </p:extLst>
          </p:nvPr>
        </p:nvGraphicFramePr>
        <p:xfrm>
          <a:off x="4355976" y="849497"/>
          <a:ext cx="4470959" cy="3938930"/>
        </p:xfrm>
        <a:graphic>
          <a:graphicData uri="http://schemas.openxmlformats.org/presentationml/2006/ole">
            <mc:AlternateContent xmlns:mc="http://schemas.openxmlformats.org/markup-compatibility/2006">
              <mc:Choice xmlns:v="urn:schemas-microsoft-com:vml" Requires="v">
                <p:oleObj spid="_x0000_s445620" name="Picture" r:id="rId3" imgW="2980639" imgH="2625953" progId="Word.Picture.8">
                  <p:embed/>
                </p:oleObj>
              </mc:Choice>
              <mc:Fallback>
                <p:oleObj name="Picture" r:id="rId3" imgW="2980639" imgH="262595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849497"/>
                        <a:ext cx="4470959" cy="39389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7.4.1  </a:t>
            </a:r>
            <a:r>
              <a:rPr lang="zh-CN" altLang="en-US" sz="3200" dirty="0">
                <a:solidFill>
                  <a:srgbClr val="0000CC"/>
                </a:solidFill>
                <a:latin typeface="Times New Roman" panose="02020603050405020304" pitchFamily="18" charset="0"/>
              </a:rPr>
              <a:t>两级</a:t>
            </a:r>
            <a:r>
              <a:rPr lang="en-US" altLang="zh-CN" sz="3200" dirty="0">
                <a:solidFill>
                  <a:srgbClr val="0000CC"/>
                </a:solidFill>
                <a:latin typeface="Times New Roman" panose="02020603050405020304" pitchFamily="18" charset="0"/>
              </a:rPr>
              <a:t>CMOS</a:t>
            </a:r>
            <a:r>
              <a:rPr lang="zh-CN" altLang="en-US" sz="3200" dirty="0">
                <a:solidFill>
                  <a:srgbClr val="0000CC"/>
                </a:solidFill>
                <a:latin typeface="Times New Roman" panose="02020603050405020304" pitchFamily="18" charset="0"/>
              </a:rPr>
              <a:t>运算放大器</a:t>
            </a:r>
          </a:p>
        </p:txBody>
      </p:sp>
      <p:sp>
        <p:nvSpPr>
          <p:cNvPr id="3" name="Rectangle 3"/>
          <p:cNvSpPr>
            <a:spLocks noChangeArrowheads="1"/>
          </p:cNvSpPr>
          <p:nvPr/>
        </p:nvSpPr>
        <p:spPr bwMode="auto">
          <a:xfrm>
            <a:off x="503238" y="714375"/>
            <a:ext cx="514826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rgbClr val="CC0000"/>
                </a:solidFill>
                <a:latin typeface="Times New Roman" panose="02020603050405020304" pitchFamily="18" charset="0"/>
              </a:rPr>
              <a:t>2. </a:t>
            </a:r>
            <a:r>
              <a:rPr lang="zh-CN" altLang="en-US" sz="2600" dirty="0" smtClean="0">
                <a:solidFill>
                  <a:srgbClr val="CC0000"/>
                </a:solidFill>
                <a:latin typeface="Times New Roman" panose="02020603050405020304" pitchFamily="18" charset="0"/>
              </a:rPr>
              <a:t>电路</a:t>
            </a:r>
            <a:r>
              <a:rPr lang="zh-CN" altLang="en-US" sz="2600" dirty="0">
                <a:solidFill>
                  <a:srgbClr val="CC0000"/>
                </a:solidFill>
                <a:latin typeface="Times New Roman" panose="02020603050405020304" pitchFamily="18" charset="0"/>
              </a:rPr>
              <a:t>性能指标</a:t>
            </a:r>
          </a:p>
        </p:txBody>
      </p:sp>
      <p:sp>
        <p:nvSpPr>
          <p:cNvPr id="4" name="Rectangle 3"/>
          <p:cNvSpPr>
            <a:spLocks noChangeArrowheads="1"/>
          </p:cNvSpPr>
          <p:nvPr/>
        </p:nvSpPr>
        <p:spPr bwMode="auto">
          <a:xfrm>
            <a:off x="474126" y="1164093"/>
            <a:ext cx="35572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smtClean="0">
                <a:solidFill>
                  <a:srgbClr val="0000CC"/>
                </a:solidFill>
                <a:latin typeface="黑体" panose="02010609060101010101" pitchFamily="49" charset="-122"/>
                <a:ea typeface="黑体" panose="02010609060101010101" pitchFamily="49" charset="-122"/>
              </a:rPr>
              <a:t>输出</a:t>
            </a:r>
            <a:r>
              <a:rPr lang="zh-CN" altLang="en-US" sz="2400" dirty="0">
                <a:solidFill>
                  <a:srgbClr val="0000CC"/>
                </a:solidFill>
                <a:latin typeface="黑体" panose="02010609060101010101" pitchFamily="49" charset="-122"/>
                <a:ea typeface="黑体" panose="02010609060101010101" pitchFamily="49" charset="-122"/>
              </a:rPr>
              <a:t>电压摆幅</a:t>
            </a:r>
          </a:p>
        </p:txBody>
      </p:sp>
      <p:sp>
        <p:nvSpPr>
          <p:cNvPr id="6" name="矩形 5"/>
          <p:cNvSpPr/>
          <p:nvPr/>
        </p:nvSpPr>
        <p:spPr>
          <a:xfrm>
            <a:off x="616968" y="1682703"/>
            <a:ext cx="3661580" cy="1200329"/>
          </a:xfrm>
          <a:prstGeom prst="rect">
            <a:avLst/>
          </a:prstGeom>
        </p:spPr>
        <p:txBody>
          <a:bodyPr wrap="none">
            <a:spAutoFit/>
          </a:bodyPr>
          <a:lstStyle/>
          <a:p>
            <a:pPr>
              <a:lnSpc>
                <a:spcPct val="150000"/>
              </a:lnSpc>
            </a:pPr>
            <a:r>
              <a:rPr lang="en-US" altLang="zh-CN" sz="2400" b="1" i="1" dirty="0" err="1">
                <a:latin typeface="Times New Roman" panose="02020603050405020304" pitchFamily="18" charset="0"/>
                <a:ea typeface="华文行楷" panose="02010800040101010101" pitchFamily="2" charset="-122"/>
              </a:rPr>
              <a:t>V</a:t>
            </a:r>
            <a:r>
              <a:rPr lang="en-US" altLang="zh-CN" sz="2400" b="1" baseline="-25000" dirty="0" err="1">
                <a:latin typeface="Times New Roman" panose="02020603050405020304" pitchFamily="18" charset="0"/>
                <a:ea typeface="华文行楷" panose="02010800040101010101" pitchFamily="2" charset="-122"/>
              </a:rPr>
              <a:t>omax</a:t>
            </a:r>
            <a:r>
              <a:rPr lang="en-US" altLang="zh-CN" sz="2400" b="1" baseline="-25000" dirty="0">
                <a:latin typeface="Times New Roman" panose="02020603050405020304" pitchFamily="18" charset="0"/>
                <a:ea typeface="华文行楷" panose="02010800040101010101" pitchFamily="2" charset="-122"/>
              </a:rPr>
              <a:t> </a:t>
            </a:r>
            <a:r>
              <a:rPr lang="en-US" altLang="zh-CN" sz="2400" b="1" dirty="0">
                <a:latin typeface="Times New Roman" panose="02020603050405020304" pitchFamily="18" charset="0"/>
                <a:ea typeface="华文行楷" panose="02010800040101010101" pitchFamily="2" charset="-122"/>
              </a:rPr>
              <a:t>= </a:t>
            </a:r>
            <a:r>
              <a:rPr lang="en-US" altLang="zh-CN" sz="2400" b="1" i="1" dirty="0">
                <a:latin typeface="Times New Roman" panose="02020603050405020304" pitchFamily="18" charset="0"/>
                <a:ea typeface="华文行楷" panose="02010800040101010101" pitchFamily="2" charset="-122"/>
              </a:rPr>
              <a:t>V</a:t>
            </a:r>
            <a:r>
              <a:rPr lang="en-US" altLang="zh-CN" sz="2400" b="1" baseline="-25000" dirty="0">
                <a:latin typeface="Times New Roman" panose="02020603050405020304" pitchFamily="18" charset="0"/>
                <a:ea typeface="华文行楷" panose="02010800040101010101" pitchFamily="2" charset="-122"/>
              </a:rPr>
              <a:t>DD </a:t>
            </a:r>
            <a:r>
              <a:rPr lang="en-US" altLang="zh-CN" sz="2400" b="1" dirty="0">
                <a:latin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rPr>
              <a:t>|</a:t>
            </a:r>
            <a:r>
              <a:rPr lang="en-US" altLang="zh-CN" sz="2400" b="1" i="1" dirty="0">
                <a:latin typeface="Times New Roman" panose="02020603050405020304" pitchFamily="18" charset="0"/>
                <a:ea typeface="华文行楷" panose="02010800040101010101" pitchFamily="2" charset="-122"/>
              </a:rPr>
              <a:t>V</a:t>
            </a:r>
            <a:r>
              <a:rPr lang="en-US" altLang="zh-CN" sz="2400" b="1" baseline="-25000" dirty="0">
                <a:latin typeface="Times New Roman" panose="02020603050405020304" pitchFamily="18" charset="0"/>
                <a:ea typeface="华文行楷" panose="02010800040101010101" pitchFamily="2" charset="-122"/>
              </a:rPr>
              <a:t>DS8pop</a:t>
            </a:r>
            <a:r>
              <a:rPr lang="en-US" altLang="zh-CN" sz="2400" b="1" dirty="0">
                <a:latin typeface="Times New Roman" panose="02020603050405020304" pitchFamily="18" charset="0"/>
              </a:rPr>
              <a:t>| </a:t>
            </a:r>
            <a:endParaRPr lang="en-US" altLang="zh-CN" sz="2400" b="1" dirty="0" smtClean="0">
              <a:latin typeface="Times New Roman" panose="02020603050405020304" pitchFamily="18" charset="0"/>
            </a:endParaRPr>
          </a:p>
          <a:p>
            <a:pPr>
              <a:lnSpc>
                <a:spcPct val="150000"/>
              </a:lnSpc>
            </a:pPr>
            <a:r>
              <a:rPr lang="en-US" altLang="zh-CN" sz="2400" b="1" dirty="0">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ea typeface="华文行楷" panose="02010800040101010101" pitchFamily="2" charset="-122"/>
              </a:rPr>
              <a:t> </a:t>
            </a:r>
            <a:r>
              <a:rPr lang="en-US" altLang="zh-CN" sz="2400" b="1" i="1" dirty="0">
                <a:latin typeface="Times New Roman" panose="02020603050405020304" pitchFamily="18" charset="0"/>
                <a:ea typeface="华文行楷" panose="02010800040101010101" pitchFamily="2" charset="-122"/>
              </a:rPr>
              <a:t>V</a:t>
            </a:r>
            <a:r>
              <a:rPr lang="en-US" altLang="zh-CN" sz="2400" b="1" baseline="-25000" dirty="0">
                <a:latin typeface="Times New Roman" panose="02020603050405020304" pitchFamily="18" charset="0"/>
                <a:ea typeface="华文行楷" panose="02010800040101010101" pitchFamily="2" charset="-122"/>
              </a:rPr>
              <a:t>DD </a:t>
            </a:r>
            <a:r>
              <a:rPr lang="en-US" altLang="zh-CN" sz="2400" b="1" dirty="0">
                <a:latin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rPr>
              <a:t>|</a:t>
            </a:r>
            <a:r>
              <a:rPr lang="en-US" altLang="zh-CN" sz="2400" b="1" i="1" dirty="0" smtClean="0">
                <a:latin typeface="Times New Roman" panose="02020603050405020304" pitchFamily="18" charset="0"/>
                <a:ea typeface="华文行楷" panose="02010800040101010101" pitchFamily="2" charset="-122"/>
              </a:rPr>
              <a:t>V</a:t>
            </a:r>
            <a:r>
              <a:rPr lang="en-US" altLang="zh-CN" sz="2400" b="1" baseline="-25000" dirty="0" smtClean="0">
                <a:latin typeface="Times New Roman" panose="02020603050405020304" pitchFamily="18" charset="0"/>
                <a:ea typeface="华文行楷" panose="02010800040101010101" pitchFamily="2" charset="-122"/>
              </a:rPr>
              <a:t>GS8Q </a:t>
            </a:r>
            <a:r>
              <a:rPr lang="en-US" altLang="zh-CN" sz="2400" b="1" dirty="0">
                <a:latin typeface="宋体" panose="02010600030101010101" pitchFamily="2" charset="-122"/>
                <a:cs typeface="Times New Roman" panose="02020603050405020304" pitchFamily="18" charset="0"/>
              </a:rPr>
              <a:t>-</a:t>
            </a:r>
            <a:r>
              <a:rPr lang="en-US" altLang="zh-CN" sz="2400" b="1" i="1" dirty="0">
                <a:latin typeface="Times New Roman" panose="02020603050405020304" pitchFamily="18" charset="0"/>
                <a:ea typeface="华文行楷" panose="02010800040101010101" pitchFamily="2" charset="-122"/>
              </a:rPr>
              <a:t>V</a:t>
            </a:r>
            <a:r>
              <a:rPr lang="en-US" altLang="zh-CN" sz="2400" b="1" baseline="-25000" dirty="0">
                <a:latin typeface="Times New Roman" panose="02020603050405020304" pitchFamily="18" charset="0"/>
                <a:ea typeface="华文行楷" panose="02010800040101010101" pitchFamily="2" charset="-122"/>
              </a:rPr>
              <a:t>TP8</a:t>
            </a:r>
            <a:r>
              <a:rPr lang="en-US" altLang="zh-CN" sz="2400" b="1" dirty="0">
                <a:latin typeface="Times New Roman" panose="02020603050405020304" pitchFamily="18" charset="0"/>
              </a:rPr>
              <a:t>|</a:t>
            </a:r>
            <a:r>
              <a:rPr lang="en-US" altLang="zh-CN" sz="2400" b="1" dirty="0">
                <a:latin typeface="Times New Roman" panose="02020603050405020304" pitchFamily="18" charset="0"/>
                <a:ea typeface="华文行楷" panose="02010800040101010101" pitchFamily="2" charset="-122"/>
              </a:rPr>
              <a:t> </a:t>
            </a:r>
            <a:endParaRPr lang="zh-CN" altLang="en-US" sz="2400" b="1" dirty="0"/>
          </a:p>
        </p:txBody>
      </p:sp>
      <p:sp>
        <p:nvSpPr>
          <p:cNvPr id="7" name="矩形 6"/>
          <p:cNvSpPr/>
          <p:nvPr/>
        </p:nvSpPr>
        <p:spPr>
          <a:xfrm>
            <a:off x="616968" y="3212976"/>
            <a:ext cx="3558988" cy="1200329"/>
          </a:xfrm>
          <a:prstGeom prst="rect">
            <a:avLst/>
          </a:prstGeom>
        </p:spPr>
        <p:txBody>
          <a:bodyPr wrap="square">
            <a:spAutoFit/>
          </a:bodyPr>
          <a:lstStyle/>
          <a:p>
            <a:pPr>
              <a:lnSpc>
                <a:spcPct val="150000"/>
              </a:lnSpc>
            </a:pPr>
            <a:r>
              <a:rPr lang="en-US" altLang="zh-CN" sz="2400" b="1" i="1" dirty="0" err="1">
                <a:latin typeface="Times New Roman" panose="02020603050405020304" pitchFamily="18" charset="0"/>
                <a:ea typeface="华文行楷" panose="02010800040101010101" pitchFamily="2" charset="-122"/>
              </a:rPr>
              <a:t>V</a:t>
            </a:r>
            <a:r>
              <a:rPr lang="en-US" altLang="zh-CN" sz="2400" b="1" baseline="-25000" dirty="0" err="1">
                <a:latin typeface="Times New Roman" panose="02020603050405020304" pitchFamily="18" charset="0"/>
                <a:ea typeface="华文行楷" panose="02010800040101010101" pitchFamily="2" charset="-122"/>
              </a:rPr>
              <a:t>omin</a:t>
            </a:r>
            <a:r>
              <a:rPr lang="en-US" altLang="zh-CN" sz="2400" b="1" baseline="-25000" dirty="0">
                <a:latin typeface="Times New Roman" panose="02020603050405020304" pitchFamily="18" charset="0"/>
                <a:ea typeface="华文行楷" panose="02010800040101010101" pitchFamily="2" charset="-122"/>
              </a:rPr>
              <a:t> </a:t>
            </a:r>
            <a:r>
              <a:rPr lang="en-US" altLang="zh-CN" sz="2400" b="1" dirty="0">
                <a:latin typeface="Times New Roman" panose="02020603050405020304" pitchFamily="18" charset="0"/>
                <a:ea typeface="华文行楷" panose="02010800040101010101" pitchFamily="2" charset="-122"/>
              </a:rPr>
              <a:t>= </a:t>
            </a:r>
            <a:r>
              <a:rPr lang="en-US" altLang="zh-CN" sz="2400" b="1" dirty="0">
                <a:latin typeface="宋体" panose="02010600030101010101" pitchFamily="2" charset="-122"/>
                <a:cs typeface="Times New Roman" panose="02020603050405020304" pitchFamily="18" charset="0"/>
              </a:rPr>
              <a:t>-</a:t>
            </a:r>
            <a:r>
              <a:rPr lang="en-US" altLang="zh-CN" sz="2400" b="1" i="1" dirty="0">
                <a:latin typeface="Times New Roman" panose="02020603050405020304" pitchFamily="18" charset="0"/>
                <a:ea typeface="华文行楷" panose="02010800040101010101" pitchFamily="2" charset="-122"/>
              </a:rPr>
              <a:t>V</a:t>
            </a:r>
            <a:r>
              <a:rPr lang="en-US" altLang="zh-CN" sz="2400" b="1" baseline="-25000" dirty="0">
                <a:latin typeface="Times New Roman" panose="02020603050405020304" pitchFamily="18" charset="0"/>
                <a:ea typeface="华文行楷" panose="02010800040101010101" pitchFamily="2" charset="-122"/>
              </a:rPr>
              <a:t>SS </a:t>
            </a:r>
            <a:r>
              <a:rPr lang="en-US" altLang="zh-CN" sz="2400" b="1" dirty="0">
                <a:latin typeface="宋体" panose="02010600030101010101" pitchFamily="2" charset="-122"/>
                <a:cs typeface="Times New Roman" panose="02020603050405020304" pitchFamily="18" charset="0"/>
              </a:rPr>
              <a:t>+</a:t>
            </a:r>
            <a:r>
              <a:rPr lang="en-US" altLang="zh-CN" sz="2400" b="1" i="1" dirty="0">
                <a:latin typeface="Times New Roman" panose="02020603050405020304" pitchFamily="18" charset="0"/>
                <a:ea typeface="华文行楷" panose="02010800040101010101" pitchFamily="2" charset="-122"/>
              </a:rPr>
              <a:t>V</a:t>
            </a:r>
            <a:r>
              <a:rPr lang="en-US" altLang="zh-CN" sz="2400" b="1" baseline="-25000" dirty="0">
                <a:latin typeface="Times New Roman" panose="02020603050405020304" pitchFamily="18" charset="0"/>
                <a:ea typeface="华文行楷" panose="02010800040101010101" pitchFamily="2" charset="-122"/>
              </a:rPr>
              <a:t>DS7pop </a:t>
            </a:r>
            <a:endParaRPr lang="en-US" altLang="zh-CN" sz="2400" b="1" baseline="-25000" dirty="0" smtClean="0">
              <a:latin typeface="Times New Roman" panose="02020603050405020304" pitchFamily="18" charset="0"/>
              <a:ea typeface="华文行楷" panose="02010800040101010101" pitchFamily="2" charset="-122"/>
            </a:endParaRPr>
          </a:p>
          <a:p>
            <a:pPr>
              <a:lnSpc>
                <a:spcPct val="150000"/>
              </a:lnSpc>
            </a:pPr>
            <a:r>
              <a:rPr lang="en-US" altLang="zh-CN" sz="2400" b="1" baseline="-25000" dirty="0">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 </a:t>
            </a:r>
            <a:r>
              <a:rPr lang="en-US" altLang="zh-CN" sz="2400" b="1" baseline="-25000" dirty="0" smtClean="0">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ea typeface="华文行楷" panose="02010800040101010101" pitchFamily="2" charset="-122"/>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ea typeface="华文行楷" panose="02010800040101010101" pitchFamily="2" charset="-122"/>
              </a:rPr>
              <a:t> </a:t>
            </a:r>
            <a:r>
              <a:rPr lang="en-US" altLang="zh-CN" sz="2400" b="1" dirty="0">
                <a:latin typeface="宋体" panose="02010600030101010101" pitchFamily="2" charset="-122"/>
                <a:cs typeface="Times New Roman" panose="02020603050405020304" pitchFamily="18" charset="0"/>
              </a:rPr>
              <a:t>-</a:t>
            </a:r>
            <a:r>
              <a:rPr lang="en-US" altLang="zh-CN" sz="2400" b="1" i="1" dirty="0">
                <a:latin typeface="Times New Roman" panose="02020603050405020304" pitchFamily="18" charset="0"/>
                <a:ea typeface="华文行楷" panose="02010800040101010101" pitchFamily="2" charset="-122"/>
              </a:rPr>
              <a:t>V</a:t>
            </a:r>
            <a:r>
              <a:rPr lang="en-US" altLang="zh-CN" sz="2400" b="1" baseline="-25000" dirty="0">
                <a:latin typeface="Times New Roman" panose="02020603050405020304" pitchFamily="18" charset="0"/>
                <a:ea typeface="华文行楷" panose="02010800040101010101" pitchFamily="2" charset="-122"/>
              </a:rPr>
              <a:t>SS </a:t>
            </a:r>
            <a:r>
              <a:rPr lang="en-US" altLang="zh-CN" sz="2400" b="1" dirty="0">
                <a:latin typeface="宋体" panose="02010600030101010101" pitchFamily="2" charset="-122"/>
                <a:cs typeface="Times New Roman" panose="02020603050405020304" pitchFamily="18" charset="0"/>
              </a:rPr>
              <a:t>+</a:t>
            </a:r>
            <a:r>
              <a:rPr lang="en-US" altLang="zh-CN" sz="2400" b="1" i="1" dirty="0">
                <a:latin typeface="Times New Roman" panose="02020603050405020304" pitchFamily="18" charset="0"/>
                <a:ea typeface="华文行楷" panose="02010800040101010101" pitchFamily="2" charset="-122"/>
              </a:rPr>
              <a:t> </a:t>
            </a:r>
            <a:r>
              <a:rPr lang="en-US" altLang="zh-CN" sz="2400" b="1" i="1" dirty="0" smtClean="0">
                <a:latin typeface="Times New Roman" panose="02020603050405020304" pitchFamily="18" charset="0"/>
                <a:ea typeface="华文行楷" panose="02010800040101010101" pitchFamily="2" charset="-122"/>
              </a:rPr>
              <a:t>V</a:t>
            </a:r>
            <a:r>
              <a:rPr lang="en-US" altLang="zh-CN" sz="2400" b="1" baseline="-25000" dirty="0" smtClean="0">
                <a:latin typeface="Times New Roman" panose="02020603050405020304" pitchFamily="18" charset="0"/>
                <a:ea typeface="华文行楷" panose="02010800040101010101" pitchFamily="2" charset="-122"/>
              </a:rPr>
              <a:t>GS7Q </a:t>
            </a:r>
            <a:r>
              <a:rPr lang="en-US" altLang="zh-CN" sz="2400" b="1" dirty="0">
                <a:latin typeface="宋体" panose="02010600030101010101" pitchFamily="2" charset="-122"/>
                <a:cs typeface="Times New Roman" panose="02020603050405020304" pitchFamily="18" charset="0"/>
              </a:rPr>
              <a:t>-</a:t>
            </a:r>
            <a:r>
              <a:rPr lang="en-US" altLang="zh-CN" sz="2400" b="1" i="1" dirty="0">
                <a:latin typeface="Times New Roman" panose="02020603050405020304" pitchFamily="18" charset="0"/>
                <a:ea typeface="华文行楷" panose="02010800040101010101" pitchFamily="2" charset="-122"/>
              </a:rPr>
              <a:t>V</a:t>
            </a:r>
            <a:r>
              <a:rPr lang="en-US" altLang="zh-CN" sz="2400" b="1" baseline="-25000" dirty="0">
                <a:latin typeface="Times New Roman" panose="02020603050405020304" pitchFamily="18" charset="0"/>
                <a:ea typeface="华文行楷" panose="02010800040101010101" pitchFamily="2" charset="-122"/>
              </a:rPr>
              <a:t>TN7</a:t>
            </a:r>
            <a:r>
              <a:rPr lang="en-US" altLang="zh-CN" sz="2400" b="1" dirty="0">
                <a:latin typeface="Times New Roman" panose="02020603050405020304" pitchFamily="18" charset="0"/>
                <a:ea typeface="华文行楷" panose="02010800040101010101" pitchFamily="2" charset="-122"/>
              </a:rPr>
              <a:t> </a:t>
            </a:r>
            <a:endParaRPr lang="zh-CN" altLang="en-US" sz="2400" b="1" dirty="0"/>
          </a:p>
        </p:txBody>
      </p:sp>
    </p:spTree>
    <p:extLst>
      <p:ext uri="{BB962C8B-B14F-4D97-AF65-F5344CB8AC3E}">
        <p14:creationId xmlns:p14="http://schemas.microsoft.com/office/powerpoint/2010/main" val="3010693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7.4.1  </a:t>
            </a:r>
            <a:r>
              <a:rPr lang="zh-CN" altLang="en-US" sz="3200" dirty="0">
                <a:solidFill>
                  <a:srgbClr val="0000CC"/>
                </a:solidFill>
                <a:latin typeface="Times New Roman" panose="02020603050405020304" pitchFamily="18" charset="0"/>
              </a:rPr>
              <a:t>两级</a:t>
            </a:r>
            <a:r>
              <a:rPr lang="en-US" altLang="zh-CN" sz="3200" dirty="0">
                <a:solidFill>
                  <a:srgbClr val="0000CC"/>
                </a:solidFill>
                <a:latin typeface="Times New Roman" panose="02020603050405020304" pitchFamily="18" charset="0"/>
              </a:rPr>
              <a:t>CMOS</a:t>
            </a:r>
            <a:r>
              <a:rPr lang="zh-CN" altLang="en-US" sz="3200" dirty="0">
                <a:solidFill>
                  <a:srgbClr val="0000CC"/>
                </a:solidFill>
                <a:latin typeface="Times New Roman" panose="02020603050405020304" pitchFamily="18" charset="0"/>
              </a:rPr>
              <a:t>运算放大器</a:t>
            </a:r>
          </a:p>
        </p:txBody>
      </p:sp>
      <p:sp>
        <p:nvSpPr>
          <p:cNvPr id="3" name="Rectangle 3"/>
          <p:cNvSpPr>
            <a:spLocks noChangeArrowheads="1"/>
          </p:cNvSpPr>
          <p:nvPr/>
        </p:nvSpPr>
        <p:spPr bwMode="auto">
          <a:xfrm>
            <a:off x="503238" y="714375"/>
            <a:ext cx="514826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rgbClr val="CC0000"/>
                </a:solidFill>
                <a:latin typeface="Times New Roman" panose="02020603050405020304" pitchFamily="18" charset="0"/>
              </a:rPr>
              <a:t>2. </a:t>
            </a:r>
            <a:r>
              <a:rPr lang="zh-CN" altLang="en-US" sz="2600" dirty="0" smtClean="0">
                <a:solidFill>
                  <a:srgbClr val="CC0000"/>
                </a:solidFill>
                <a:latin typeface="Times New Roman" panose="02020603050405020304" pitchFamily="18" charset="0"/>
              </a:rPr>
              <a:t>电路</a:t>
            </a:r>
            <a:r>
              <a:rPr lang="zh-CN" altLang="en-US" sz="2600" dirty="0">
                <a:solidFill>
                  <a:srgbClr val="CC0000"/>
                </a:solidFill>
                <a:latin typeface="Times New Roman" panose="02020603050405020304" pitchFamily="18" charset="0"/>
              </a:rPr>
              <a:t>性能指标</a:t>
            </a:r>
          </a:p>
        </p:txBody>
      </p:sp>
      <p:sp>
        <p:nvSpPr>
          <p:cNvPr id="4" name="Rectangle 3"/>
          <p:cNvSpPr>
            <a:spLocks noChangeArrowheads="1"/>
          </p:cNvSpPr>
          <p:nvPr/>
        </p:nvSpPr>
        <p:spPr bwMode="auto">
          <a:xfrm>
            <a:off x="474126" y="1164093"/>
            <a:ext cx="35572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smtClean="0">
                <a:solidFill>
                  <a:srgbClr val="0000CC"/>
                </a:solidFill>
                <a:latin typeface="黑体" panose="02010609060101010101" pitchFamily="49" charset="-122"/>
                <a:ea typeface="黑体" panose="02010609060101010101" pitchFamily="49" charset="-122"/>
              </a:rPr>
              <a:t>频率响应</a:t>
            </a:r>
            <a:endParaRPr lang="zh-CN" altLang="en-US" sz="2400" dirty="0">
              <a:solidFill>
                <a:srgbClr val="0000CC"/>
              </a:solidFill>
              <a:latin typeface="黑体" panose="02010609060101010101" pitchFamily="49" charset="-122"/>
              <a:ea typeface="黑体" panose="02010609060101010101" pitchFamily="49" charset="-122"/>
            </a:endParaRPr>
          </a:p>
        </p:txBody>
      </p:sp>
      <p:sp>
        <p:nvSpPr>
          <p:cNvPr id="6" name="矩形 5"/>
          <p:cNvSpPr/>
          <p:nvPr/>
        </p:nvSpPr>
        <p:spPr>
          <a:xfrm>
            <a:off x="512000" y="1662263"/>
            <a:ext cx="3737834" cy="2492990"/>
          </a:xfrm>
          <a:prstGeom prst="rect">
            <a:avLst/>
          </a:prstGeom>
        </p:spPr>
        <p:txBody>
          <a:bodyPr wrap="square">
            <a:spAutoFit/>
          </a:bodyPr>
          <a:lstStyle/>
          <a:p>
            <a:pPr>
              <a:lnSpc>
                <a:spcPct val="130000"/>
              </a:lnSpc>
            </a:pPr>
            <a:r>
              <a:rPr lang="en-US" altLang="zh-CN" sz="2400" b="1" i="1" dirty="0">
                <a:latin typeface="Times New Roman" panose="02020603050405020304" pitchFamily="18" charset="0"/>
                <a:ea typeface="华文行楷" panose="02010800040101010101" pitchFamily="2" charset="-122"/>
              </a:rPr>
              <a:t>C</a:t>
            </a:r>
            <a:r>
              <a:rPr lang="en-US" altLang="zh-CN" sz="2400" b="1" baseline="-25000" dirty="0">
                <a:latin typeface="Times New Roman" panose="02020603050405020304" pitchFamily="18" charset="0"/>
                <a:ea typeface="华文行楷" panose="02010800040101010101" pitchFamily="2" charset="-122"/>
              </a:rPr>
              <a:t>c</a:t>
            </a:r>
            <a:r>
              <a:rPr lang="zh-CN" altLang="zh-CN" sz="2400" b="1" dirty="0" smtClean="0">
                <a:latin typeface="楷体" panose="02010609060101010101" pitchFamily="49" charset="-122"/>
                <a:ea typeface="楷体" panose="02010609060101010101" pitchFamily="49" charset="-122"/>
                <a:cs typeface="Times New Roman" panose="02020603050405020304" pitchFamily="18" charset="0"/>
              </a:rPr>
              <a:t>会</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有</a:t>
            </a:r>
            <a:r>
              <a:rPr lang="zh-CN" altLang="zh-CN" sz="2400" b="1" dirty="0" smtClean="0">
                <a:latin typeface="楷体" panose="02010609060101010101" pitchFamily="49" charset="-122"/>
                <a:ea typeface="楷体" panose="02010609060101010101" pitchFamily="49" charset="-122"/>
                <a:cs typeface="Times New Roman" panose="02020603050405020304" pitchFamily="18" charset="0"/>
              </a:rPr>
              <a:t>较大</a:t>
            </a:r>
            <a:r>
              <a:rPr lang="zh-CN" altLang="zh-CN" sz="2400" b="1" dirty="0">
                <a:latin typeface="楷体" panose="02010609060101010101" pitchFamily="49" charset="-122"/>
                <a:ea typeface="楷体" panose="02010609060101010101" pitchFamily="49" charset="-122"/>
                <a:cs typeface="Times New Roman" panose="02020603050405020304" pitchFamily="18" charset="0"/>
              </a:rPr>
              <a:t>的密勒等效电容</a:t>
            </a:r>
            <a:r>
              <a:rPr lang="zh-CN" altLang="zh-CN" sz="2400" b="1"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减小了</a:t>
            </a:r>
            <a:r>
              <a:rPr lang="zh-CN" altLang="zh-CN" sz="2400" b="1" dirty="0" smtClean="0">
                <a:latin typeface="楷体" panose="02010609060101010101" pitchFamily="49" charset="-122"/>
                <a:ea typeface="楷体" panose="02010609060101010101" pitchFamily="49" charset="-122"/>
                <a:cs typeface="Times New Roman" panose="02020603050405020304" pitchFamily="18" charset="0"/>
              </a:rPr>
              <a:t>带宽。</a:t>
            </a:r>
            <a:endParaRPr lang="en-US" altLang="zh-CN" sz="2400" b="1" dirty="0" smtClean="0">
              <a:latin typeface="楷体" panose="02010609060101010101" pitchFamily="49" charset="-122"/>
              <a:ea typeface="楷体" panose="02010609060101010101" pitchFamily="49" charset="-122"/>
              <a:cs typeface="Times New Roman" panose="02020603050405020304" pitchFamily="18" charset="0"/>
            </a:endParaRPr>
          </a:p>
          <a:p>
            <a:pPr>
              <a:lnSpc>
                <a:spcPct val="130000"/>
              </a:lnSpc>
            </a:pPr>
            <a:r>
              <a:rPr lang="zh-CN" altLang="zh-CN" sz="2400" b="1" dirty="0" smtClean="0">
                <a:latin typeface="楷体" panose="02010609060101010101" pitchFamily="49" charset="-122"/>
                <a:ea typeface="楷体" panose="02010609060101010101" pitchFamily="49" charset="-122"/>
                <a:cs typeface="Times New Roman" panose="02020603050405020304" pitchFamily="18" charset="0"/>
              </a:rPr>
              <a:t>直接</a:t>
            </a:r>
            <a:r>
              <a:rPr lang="zh-CN" altLang="zh-CN" sz="2400" b="1" dirty="0">
                <a:latin typeface="楷体" panose="02010609060101010101" pitchFamily="49" charset="-122"/>
                <a:ea typeface="楷体" panose="02010609060101010101" pitchFamily="49" charset="-122"/>
                <a:cs typeface="Times New Roman" panose="02020603050405020304" pitchFamily="18" charset="0"/>
              </a:rPr>
              <a:t>耦合</a:t>
            </a:r>
            <a:r>
              <a:rPr lang="zh-CN" altLang="zh-CN" sz="2400" b="1" dirty="0" smtClean="0">
                <a:latin typeface="楷体" panose="02010609060101010101" pitchFamily="49" charset="-122"/>
                <a:ea typeface="楷体" panose="02010609060101010101" pitchFamily="49" charset="-122"/>
                <a:cs typeface="Times New Roman" panose="02020603050405020304" pitchFamily="18" charset="0"/>
              </a:rPr>
              <a:t>电路低频</a:t>
            </a:r>
            <a:r>
              <a:rPr lang="zh-CN" altLang="zh-CN" sz="2400" b="1" dirty="0">
                <a:latin typeface="楷体" panose="02010609060101010101" pitchFamily="49" charset="-122"/>
                <a:ea typeface="楷体" panose="02010609060101010101" pitchFamily="49" charset="-122"/>
                <a:cs typeface="Times New Roman" panose="02020603050405020304" pitchFamily="18" charset="0"/>
              </a:rPr>
              <a:t>区的增益不会衰减，可以放大直流信号。</a:t>
            </a:r>
            <a:endParaRPr lang="zh-CN" altLang="en-US" sz="2400" b="1" dirty="0">
              <a:latin typeface="楷体" panose="02010609060101010101" pitchFamily="49" charset="-122"/>
              <a:ea typeface="楷体" panose="02010609060101010101" pitchFamily="49"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681472415"/>
              </p:ext>
            </p:extLst>
          </p:nvPr>
        </p:nvGraphicFramePr>
        <p:xfrm>
          <a:off x="1787104" y="3825044"/>
          <a:ext cx="3576984" cy="2301087"/>
        </p:xfrm>
        <a:graphic>
          <a:graphicData uri="http://schemas.openxmlformats.org/presentationml/2006/ole">
            <mc:AlternateContent xmlns:mc="http://schemas.openxmlformats.org/markup-compatibility/2006">
              <mc:Choice xmlns:v="urn:schemas-microsoft-com:vml" Requires="v">
                <p:oleObj spid="_x0000_s448863" name="Picture" r:id="rId3" imgW="2167869" imgH="1394598" progId="Word.Picture.8">
                  <p:embed/>
                </p:oleObj>
              </mc:Choice>
              <mc:Fallback>
                <p:oleObj name="Picture" r:id="rId3" imgW="2167869" imgH="1394598" progId="Word.Picture.8">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7104" y="3825044"/>
                        <a:ext cx="3576984" cy="2301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5631294" y="4790120"/>
            <a:ext cx="2704587" cy="461665"/>
          </a:xfrm>
          <a:prstGeom prst="rect">
            <a:avLst/>
          </a:prstGeom>
        </p:spPr>
        <p:txBody>
          <a:bodyPr wrap="none">
            <a:spAutoFit/>
          </a:bodyPr>
          <a:lstStyle/>
          <a:p>
            <a:r>
              <a:rPr lang="zh-CN" altLang="zh-CN" sz="2400" b="1" dirty="0">
                <a:solidFill>
                  <a:srgbClr val="C00000"/>
                </a:solidFill>
                <a:latin typeface="Times New Roman" panose="02020603050405020304" pitchFamily="18" charset="0"/>
                <a:ea typeface="方正书宋_GBK"/>
                <a:cs typeface="Times New Roman" panose="02020603050405020304" pitchFamily="18" charset="0"/>
              </a:rPr>
              <a:t>早期产品</a:t>
            </a:r>
            <a:r>
              <a:rPr lang="en-US" altLang="zh-CN" sz="2400" b="1" dirty="0">
                <a:solidFill>
                  <a:srgbClr val="C00000"/>
                </a:solidFill>
                <a:latin typeface="Times New Roman" panose="02020603050405020304" pitchFamily="18" charset="0"/>
                <a:ea typeface="方正书宋_GBK"/>
              </a:rPr>
              <a:t>MC14573</a:t>
            </a:r>
            <a:endParaRPr lang="zh-CN" altLang="en-US" sz="2400" b="1" dirty="0">
              <a:solidFill>
                <a:srgbClr val="C00000"/>
              </a:solidFill>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2465953223"/>
              </p:ext>
            </p:extLst>
          </p:nvPr>
        </p:nvGraphicFramePr>
        <p:xfrm>
          <a:off x="4355976" y="849497"/>
          <a:ext cx="4470959" cy="3938930"/>
        </p:xfrm>
        <a:graphic>
          <a:graphicData uri="http://schemas.openxmlformats.org/presentationml/2006/ole">
            <mc:AlternateContent xmlns:mc="http://schemas.openxmlformats.org/markup-compatibility/2006">
              <mc:Choice xmlns:v="urn:schemas-microsoft-com:vml" Requires="v">
                <p:oleObj spid="_x0000_s448864" name="Picture" r:id="rId5" imgW="2980639" imgH="2625953" progId="Word.Picture.8">
                  <p:embed/>
                </p:oleObj>
              </mc:Choice>
              <mc:Fallback>
                <p:oleObj name="Picture" r:id="rId5" imgW="2980639" imgH="2625953"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5976" y="849497"/>
                        <a:ext cx="4470959" cy="39389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19723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899593" y="1520825"/>
            <a:ext cx="759684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50000"/>
              </a:lnSpc>
              <a:spcBef>
                <a:spcPct val="0"/>
              </a:spcBef>
              <a:buClrTx/>
              <a:buFontTx/>
              <a:buNone/>
            </a:pPr>
            <a:r>
              <a:rPr lang="en-US" altLang="zh-CN" sz="3200" dirty="0" smtClean="0">
                <a:latin typeface="Times New Roman" panose="02020603050405020304" pitchFamily="18" charset="0"/>
              </a:rPr>
              <a:t>7.4.1  </a:t>
            </a:r>
            <a:r>
              <a:rPr lang="zh-CN" altLang="en-US" sz="3200" dirty="0" smtClean="0">
                <a:latin typeface="Times New Roman" panose="02020603050405020304" pitchFamily="18" charset="0"/>
              </a:rPr>
              <a:t>两</a:t>
            </a:r>
            <a:r>
              <a:rPr lang="zh-CN" altLang="en-US" sz="3200" dirty="0">
                <a:latin typeface="Times New Roman" panose="02020603050405020304" pitchFamily="18" charset="0"/>
              </a:rPr>
              <a:t>级</a:t>
            </a:r>
            <a:r>
              <a:rPr lang="en-US" altLang="zh-CN" sz="3200" dirty="0">
                <a:latin typeface="Times New Roman" panose="02020603050405020304" pitchFamily="18" charset="0"/>
              </a:rPr>
              <a:t>CMOS</a:t>
            </a:r>
            <a:r>
              <a:rPr lang="zh-CN" altLang="en-US" sz="3200" dirty="0">
                <a:latin typeface="Times New Roman" panose="02020603050405020304" pitchFamily="18" charset="0"/>
              </a:rPr>
              <a:t>运算放大器</a:t>
            </a:r>
          </a:p>
          <a:p>
            <a:pPr eaLnBrk="1" hangingPunct="1">
              <a:lnSpc>
                <a:spcPct val="150000"/>
              </a:lnSpc>
              <a:spcBef>
                <a:spcPct val="0"/>
              </a:spcBef>
              <a:buClrTx/>
              <a:buNone/>
            </a:pPr>
            <a:r>
              <a:rPr lang="en-US" altLang="zh-CN" sz="3200" dirty="0">
                <a:solidFill>
                  <a:srgbClr val="C00000"/>
                </a:solidFill>
                <a:latin typeface="Times New Roman" panose="02020603050405020304" pitchFamily="18" charset="0"/>
              </a:rPr>
              <a:t>7.4.2  </a:t>
            </a:r>
            <a:r>
              <a:rPr lang="zh-CN" altLang="zh-CN" sz="3200" dirty="0">
                <a:solidFill>
                  <a:srgbClr val="C00000"/>
                </a:solidFill>
                <a:latin typeface="Times New Roman" panose="02020603050405020304" pitchFamily="18" charset="0"/>
              </a:rPr>
              <a:t>全</a:t>
            </a:r>
            <a:r>
              <a:rPr lang="zh-CN" altLang="zh-CN" sz="3200" dirty="0" smtClean="0">
                <a:solidFill>
                  <a:srgbClr val="C00000"/>
                </a:solidFill>
                <a:latin typeface="Times New Roman" panose="02020603050405020304" pitchFamily="18" charset="0"/>
              </a:rPr>
              <a:t>差分运算放大器</a:t>
            </a:r>
            <a:endParaRPr lang="en-US" altLang="zh-CN" sz="3200" dirty="0">
              <a:solidFill>
                <a:srgbClr val="C00000"/>
              </a:solidFill>
              <a:latin typeface="Times New Roman" panose="02020603050405020304" pitchFamily="18" charset="0"/>
            </a:endParaRPr>
          </a:p>
          <a:p>
            <a:pPr eaLnBrk="1" hangingPunct="1">
              <a:lnSpc>
                <a:spcPct val="150000"/>
              </a:lnSpc>
              <a:spcBef>
                <a:spcPct val="0"/>
              </a:spcBef>
              <a:buClrTx/>
              <a:buFontTx/>
              <a:buNone/>
            </a:pPr>
            <a:r>
              <a:rPr lang="en-US" altLang="zh-CN" sz="3200" dirty="0" smtClean="0">
                <a:latin typeface="Times New Roman" panose="02020603050405020304" pitchFamily="18" charset="0"/>
              </a:rPr>
              <a:t>7.4.3  BJT</a:t>
            </a:r>
            <a:r>
              <a:rPr lang="zh-CN" altLang="en-US" sz="3200" dirty="0" smtClean="0">
                <a:latin typeface="Times New Roman" panose="02020603050405020304" pitchFamily="18" charset="0"/>
              </a:rPr>
              <a:t>型</a:t>
            </a:r>
            <a:r>
              <a:rPr lang="en-US" altLang="zh-CN" sz="3200" dirty="0">
                <a:latin typeface="Times New Roman" panose="02020603050405020304" pitchFamily="18" charset="0"/>
              </a:rPr>
              <a:t>LM741</a:t>
            </a:r>
            <a:r>
              <a:rPr lang="zh-CN" altLang="en-US" sz="3200" dirty="0" smtClean="0">
                <a:latin typeface="Times New Roman" panose="02020603050405020304" pitchFamily="18" charset="0"/>
              </a:rPr>
              <a:t>集成运算放大器</a:t>
            </a:r>
            <a:endParaRPr lang="en-US" altLang="zh-CN" sz="3200" dirty="0">
              <a:latin typeface="Times New Roman" panose="02020603050405020304" pitchFamily="18" charset="0"/>
            </a:endParaRPr>
          </a:p>
          <a:p>
            <a:pPr eaLnBrk="1" hangingPunct="1">
              <a:lnSpc>
                <a:spcPct val="150000"/>
              </a:lnSpc>
              <a:spcBef>
                <a:spcPct val="0"/>
              </a:spcBef>
              <a:buClrTx/>
              <a:buFontTx/>
              <a:buNone/>
            </a:pPr>
            <a:r>
              <a:rPr lang="en-US" altLang="zh-CN" sz="3200" dirty="0" smtClean="0">
                <a:latin typeface="Times New Roman" panose="02020603050405020304" pitchFamily="18" charset="0"/>
              </a:rPr>
              <a:t>7.4.4  </a:t>
            </a:r>
            <a:r>
              <a:rPr lang="zh-CN" altLang="en-US" sz="3200" dirty="0" smtClean="0">
                <a:latin typeface="Times New Roman" panose="02020603050405020304" pitchFamily="18" charset="0"/>
              </a:rPr>
              <a:t>电流反馈集成运算放大器</a:t>
            </a:r>
            <a:endParaRPr lang="en-US" altLang="zh-CN" sz="3200" dirty="0">
              <a:latin typeface="Times New Roman" panose="02020603050405020304" pitchFamily="18" charset="0"/>
            </a:endParaRPr>
          </a:p>
        </p:txBody>
      </p:sp>
      <p:sp>
        <p:nvSpPr>
          <p:cNvPr id="5" name="Rectangle 3"/>
          <p:cNvSpPr>
            <a:spLocks noChangeArrowheads="1"/>
          </p:cNvSpPr>
          <p:nvPr/>
        </p:nvSpPr>
        <p:spPr bwMode="auto">
          <a:xfrm>
            <a:off x="827088" y="0"/>
            <a:ext cx="77406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dirty="0" smtClean="0">
                <a:solidFill>
                  <a:srgbClr val="0000CC"/>
                </a:solidFill>
                <a:latin typeface="Times New Roman" panose="02020603050405020304" pitchFamily="18" charset="0"/>
              </a:rPr>
              <a:t>7.4  </a:t>
            </a:r>
            <a:r>
              <a:rPr lang="zh-CN" altLang="en-US" sz="3600" dirty="0">
                <a:solidFill>
                  <a:srgbClr val="0000CC"/>
                </a:solidFill>
                <a:latin typeface="Times New Roman" panose="02020603050405020304" pitchFamily="18" charset="0"/>
              </a:rPr>
              <a:t>集成</a:t>
            </a:r>
            <a:r>
              <a:rPr lang="zh-CN" altLang="en-US" sz="3600" dirty="0" smtClean="0">
                <a:solidFill>
                  <a:srgbClr val="0000CC"/>
                </a:solidFill>
                <a:latin typeface="Times New Roman" panose="02020603050405020304" pitchFamily="18" charset="0"/>
              </a:rPr>
              <a:t>运算放大器电路</a:t>
            </a:r>
            <a:r>
              <a:rPr lang="zh-CN" altLang="en-US" sz="3600" dirty="0">
                <a:solidFill>
                  <a:srgbClr val="0000CC"/>
                </a:solidFill>
                <a:latin typeface="Times New Roman" panose="02020603050405020304" pitchFamily="18" charset="0"/>
              </a:rPr>
              <a:t>简介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42988" y="77788"/>
            <a:ext cx="6985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7.4.2  </a:t>
            </a:r>
            <a:r>
              <a:rPr lang="zh-CN" altLang="en-US" sz="3200" dirty="0" smtClean="0">
                <a:solidFill>
                  <a:srgbClr val="0000CC"/>
                </a:solidFill>
                <a:latin typeface="Times New Roman" panose="02020603050405020304" pitchFamily="18" charset="0"/>
              </a:rPr>
              <a:t>全</a:t>
            </a:r>
            <a:r>
              <a:rPr lang="zh-CN" altLang="en-US" sz="3200" dirty="0">
                <a:solidFill>
                  <a:srgbClr val="0000CC"/>
                </a:solidFill>
                <a:latin typeface="Times New Roman" panose="02020603050405020304" pitchFamily="18" charset="0"/>
              </a:rPr>
              <a:t>差分型运算放大器</a:t>
            </a:r>
          </a:p>
        </p:txBody>
      </p:sp>
      <p:sp>
        <p:nvSpPr>
          <p:cNvPr id="3" name="Rectangle 3"/>
          <p:cNvSpPr>
            <a:spLocks noChangeArrowheads="1"/>
          </p:cNvSpPr>
          <p:nvPr/>
        </p:nvSpPr>
        <p:spPr bwMode="auto">
          <a:xfrm>
            <a:off x="474126" y="980728"/>
            <a:ext cx="35572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smtClean="0">
                <a:solidFill>
                  <a:srgbClr val="0000CC"/>
                </a:solidFill>
                <a:latin typeface="黑体" panose="02010609060101010101" pitchFamily="49" charset="-122"/>
                <a:ea typeface="黑体" panose="02010609060101010101" pitchFamily="49" charset="-122"/>
              </a:rPr>
              <a:t>与</a:t>
            </a:r>
            <a:r>
              <a:rPr lang="zh-CN" altLang="en-US" sz="2400" dirty="0">
                <a:solidFill>
                  <a:srgbClr val="0000CC"/>
                </a:solidFill>
                <a:latin typeface="黑体" panose="02010609060101010101" pitchFamily="49" charset="-122"/>
                <a:ea typeface="黑体" panose="02010609060101010101" pitchFamily="49" charset="-122"/>
              </a:rPr>
              <a:t>标准运</a:t>
            </a:r>
            <a:r>
              <a:rPr lang="zh-CN" altLang="en-US" sz="2400" dirty="0" smtClean="0">
                <a:solidFill>
                  <a:srgbClr val="0000CC"/>
                </a:solidFill>
                <a:latin typeface="黑体" panose="02010609060101010101" pitchFamily="49" charset="-122"/>
                <a:ea typeface="黑体" panose="02010609060101010101" pitchFamily="49" charset="-122"/>
              </a:rPr>
              <a:t>放的差别</a:t>
            </a:r>
            <a:endParaRPr lang="zh-CN" altLang="en-US" sz="2400" dirty="0">
              <a:solidFill>
                <a:srgbClr val="0000CC"/>
              </a:solidFill>
              <a:latin typeface="黑体" panose="02010609060101010101" pitchFamily="49" charset="-122"/>
              <a:ea typeface="黑体"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919405869"/>
              </p:ext>
            </p:extLst>
          </p:nvPr>
        </p:nvGraphicFramePr>
        <p:xfrm>
          <a:off x="5256076" y="908719"/>
          <a:ext cx="2379938" cy="1962650"/>
        </p:xfrm>
        <a:graphic>
          <a:graphicData uri="http://schemas.openxmlformats.org/presentationml/2006/ole">
            <mc:AlternateContent xmlns:mc="http://schemas.openxmlformats.org/markup-compatibility/2006">
              <mc:Choice xmlns:v="urn:schemas-microsoft-com:vml" Requires="v">
                <p:oleObj spid="_x0000_s451921" name="Picture" r:id="rId3" imgW="1189969" imgH="981325" progId="Word.Picture.8">
                  <p:embed/>
                </p:oleObj>
              </mc:Choice>
              <mc:Fallback>
                <p:oleObj name="Picture" r:id="rId3" imgW="1189969" imgH="981325" progId="Word.Picture.8">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6076" y="908719"/>
                        <a:ext cx="2379938" cy="196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560844" y="1586363"/>
            <a:ext cx="3759128" cy="2862322"/>
          </a:xfrm>
          <a:prstGeom prst="rect">
            <a:avLst/>
          </a:prstGeom>
        </p:spPr>
        <p:txBody>
          <a:bodyPr wrap="square">
            <a:spAutoFit/>
          </a:bodyPr>
          <a:lstStyle/>
          <a:p>
            <a:pPr marL="342900" indent="-342900">
              <a:lnSpc>
                <a:spcPct val="150000"/>
              </a:lnSpc>
              <a:buClr>
                <a:srgbClr val="FF0000"/>
              </a:buClr>
              <a:buFont typeface="Wingdings" panose="05000000000000000000" pitchFamily="2" charset="2"/>
              <a:buChar char="Ø"/>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有</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个互逆的输出端</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lnSpc>
                <a:spcPct val="150000"/>
              </a:lnSpc>
              <a:buClr>
                <a:srgbClr val="FF0000"/>
              </a:buClr>
              <a:buFont typeface="Wingdings" panose="05000000000000000000" pitchFamily="2" charset="2"/>
              <a:buChar char="Ø"/>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有</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个输出共模电压控制端</a:t>
            </a:r>
            <a:r>
              <a:rPr lang="en-US" altLang="zh-CN" sz="2400" b="1" i="1" dirty="0">
                <a:latin typeface="Times New Roman" panose="02020603050405020304" pitchFamily="18" charset="0"/>
                <a:ea typeface="方正书宋_GBK"/>
              </a:rPr>
              <a:t>V</a:t>
            </a:r>
            <a:r>
              <a:rPr lang="en-US" altLang="zh-CN" sz="2400" b="1" baseline="-25000" dirty="0">
                <a:latin typeface="Times New Roman" panose="02020603050405020304" pitchFamily="18" charset="0"/>
                <a:ea typeface="方正书宋_GBK"/>
              </a:rPr>
              <a:t>OC(set</a:t>
            </a:r>
            <a:r>
              <a:rPr lang="en-US" altLang="zh-CN" sz="2400" b="1" baseline="-25000" dirty="0" smtClean="0">
                <a:latin typeface="Times New Roman" panose="02020603050405020304" pitchFamily="18" charset="0"/>
                <a:ea typeface="方正书宋_GBK"/>
              </a:rPr>
              <a:t>)</a:t>
            </a:r>
          </a:p>
          <a:p>
            <a:pPr marL="342900" indent="-342900">
              <a:lnSpc>
                <a:spcPct val="150000"/>
              </a:lnSpc>
              <a:buClr>
                <a:srgbClr val="FF0000"/>
              </a:buClr>
              <a:buFont typeface="Wingdings" panose="05000000000000000000" pitchFamily="2" charset="2"/>
              <a:buChar char="Ø"/>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应用时需要</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两条完全对称的反馈通路</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997711009"/>
              </p:ext>
            </p:extLst>
          </p:nvPr>
        </p:nvGraphicFramePr>
        <p:xfrm>
          <a:off x="4788024" y="2778102"/>
          <a:ext cx="3598621" cy="2739130"/>
        </p:xfrm>
        <a:graphic>
          <a:graphicData uri="http://schemas.openxmlformats.org/presentationml/2006/ole">
            <mc:AlternateContent xmlns:mc="http://schemas.openxmlformats.org/markup-compatibility/2006">
              <mc:Choice xmlns:v="urn:schemas-microsoft-com:vml" Requires="v">
                <p:oleObj spid="_x0000_s451922" name="Picture" r:id="rId5" imgW="1999234" imgH="1521739" progId="Word.Picture.8">
                  <p:embed/>
                </p:oleObj>
              </mc:Choice>
              <mc:Fallback>
                <p:oleObj name="Picture" r:id="rId5" imgW="1999234" imgH="1521739" progId="Word.Picture.8">
                  <p:embed/>
                  <p:pic>
                    <p:nvPicPr>
                      <p:cNvPr id="0"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4" y="2778102"/>
                        <a:ext cx="3598621" cy="27391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78232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899593" y="1520825"/>
            <a:ext cx="759684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50000"/>
              </a:lnSpc>
              <a:spcBef>
                <a:spcPct val="0"/>
              </a:spcBef>
              <a:buClrTx/>
              <a:buFontTx/>
              <a:buNone/>
            </a:pPr>
            <a:r>
              <a:rPr lang="en-US" altLang="zh-CN" sz="3200" dirty="0" smtClean="0">
                <a:latin typeface="Times New Roman" panose="02020603050405020304" pitchFamily="18" charset="0"/>
              </a:rPr>
              <a:t>7.4.1  </a:t>
            </a:r>
            <a:r>
              <a:rPr lang="zh-CN" altLang="en-US" sz="3200" dirty="0" smtClean="0">
                <a:latin typeface="Times New Roman" panose="02020603050405020304" pitchFamily="18" charset="0"/>
              </a:rPr>
              <a:t>两</a:t>
            </a:r>
            <a:r>
              <a:rPr lang="zh-CN" altLang="en-US" sz="3200" dirty="0">
                <a:latin typeface="Times New Roman" panose="02020603050405020304" pitchFamily="18" charset="0"/>
              </a:rPr>
              <a:t>级</a:t>
            </a:r>
            <a:r>
              <a:rPr lang="en-US" altLang="zh-CN" sz="3200" dirty="0">
                <a:latin typeface="Times New Roman" panose="02020603050405020304" pitchFamily="18" charset="0"/>
              </a:rPr>
              <a:t>CMOS</a:t>
            </a:r>
            <a:r>
              <a:rPr lang="zh-CN" altLang="en-US" sz="3200" dirty="0">
                <a:latin typeface="Times New Roman" panose="02020603050405020304" pitchFamily="18" charset="0"/>
              </a:rPr>
              <a:t>运算放大器</a:t>
            </a:r>
          </a:p>
          <a:p>
            <a:pPr eaLnBrk="1" hangingPunct="1">
              <a:lnSpc>
                <a:spcPct val="150000"/>
              </a:lnSpc>
              <a:spcBef>
                <a:spcPct val="0"/>
              </a:spcBef>
              <a:buClrTx/>
              <a:buNone/>
            </a:pPr>
            <a:r>
              <a:rPr lang="en-US" altLang="zh-CN" sz="3200" dirty="0">
                <a:latin typeface="Times New Roman" panose="02020603050405020304" pitchFamily="18" charset="0"/>
              </a:rPr>
              <a:t>7.4.2  </a:t>
            </a:r>
            <a:r>
              <a:rPr lang="zh-CN" altLang="zh-CN" sz="3200" dirty="0">
                <a:latin typeface="Times New Roman" panose="02020603050405020304" pitchFamily="18" charset="0"/>
              </a:rPr>
              <a:t>全</a:t>
            </a:r>
            <a:r>
              <a:rPr lang="zh-CN" altLang="zh-CN" sz="3200" dirty="0" smtClean="0">
                <a:latin typeface="Times New Roman" panose="02020603050405020304" pitchFamily="18" charset="0"/>
              </a:rPr>
              <a:t>差分运算放大器</a:t>
            </a:r>
            <a:endParaRPr lang="en-US" altLang="zh-CN" sz="3200" dirty="0">
              <a:latin typeface="Times New Roman" panose="02020603050405020304" pitchFamily="18" charset="0"/>
            </a:endParaRPr>
          </a:p>
          <a:p>
            <a:pPr eaLnBrk="1" hangingPunct="1">
              <a:lnSpc>
                <a:spcPct val="150000"/>
              </a:lnSpc>
              <a:spcBef>
                <a:spcPct val="0"/>
              </a:spcBef>
              <a:buClrTx/>
              <a:buNone/>
            </a:pPr>
            <a:r>
              <a:rPr lang="en-US" altLang="zh-CN" sz="3200" dirty="0">
                <a:solidFill>
                  <a:srgbClr val="C00000"/>
                </a:solidFill>
                <a:latin typeface="Times New Roman" panose="02020603050405020304" pitchFamily="18" charset="0"/>
              </a:rPr>
              <a:t>7.4.3  BJT</a:t>
            </a:r>
            <a:r>
              <a:rPr lang="zh-CN" altLang="en-US" sz="3200" dirty="0" smtClean="0">
                <a:solidFill>
                  <a:srgbClr val="C00000"/>
                </a:solidFill>
                <a:latin typeface="Times New Roman" panose="02020603050405020304" pitchFamily="18" charset="0"/>
              </a:rPr>
              <a:t>型</a:t>
            </a:r>
            <a:r>
              <a:rPr lang="en-US" altLang="zh-CN" sz="3200" dirty="0">
                <a:solidFill>
                  <a:srgbClr val="C00000"/>
                </a:solidFill>
                <a:latin typeface="Times New Roman" panose="02020603050405020304" pitchFamily="18" charset="0"/>
              </a:rPr>
              <a:t>LM741</a:t>
            </a:r>
            <a:r>
              <a:rPr lang="zh-CN" altLang="en-US" sz="3200" dirty="0" smtClean="0">
                <a:solidFill>
                  <a:srgbClr val="C00000"/>
                </a:solidFill>
                <a:latin typeface="Times New Roman" panose="02020603050405020304" pitchFamily="18" charset="0"/>
              </a:rPr>
              <a:t>集成运算放大器</a:t>
            </a:r>
            <a:endParaRPr lang="en-US" altLang="zh-CN" sz="3200" dirty="0">
              <a:solidFill>
                <a:srgbClr val="C00000"/>
              </a:solidFill>
              <a:latin typeface="Times New Roman" panose="02020603050405020304" pitchFamily="18" charset="0"/>
            </a:endParaRPr>
          </a:p>
          <a:p>
            <a:pPr eaLnBrk="1" hangingPunct="1">
              <a:lnSpc>
                <a:spcPct val="150000"/>
              </a:lnSpc>
              <a:spcBef>
                <a:spcPct val="0"/>
              </a:spcBef>
              <a:buClrTx/>
              <a:buFontTx/>
              <a:buNone/>
            </a:pPr>
            <a:r>
              <a:rPr lang="en-US" altLang="zh-CN" sz="3200" dirty="0" smtClean="0">
                <a:latin typeface="Times New Roman" panose="02020603050405020304" pitchFamily="18" charset="0"/>
              </a:rPr>
              <a:t>7.4.4  </a:t>
            </a:r>
            <a:r>
              <a:rPr lang="zh-CN" altLang="en-US" sz="3200" dirty="0" smtClean="0">
                <a:latin typeface="Times New Roman" panose="02020603050405020304" pitchFamily="18" charset="0"/>
              </a:rPr>
              <a:t>电流反馈集成运算放大器</a:t>
            </a:r>
            <a:endParaRPr lang="en-US" altLang="zh-CN" sz="3200" dirty="0">
              <a:latin typeface="Times New Roman" panose="02020603050405020304" pitchFamily="18" charset="0"/>
            </a:endParaRPr>
          </a:p>
        </p:txBody>
      </p:sp>
      <p:sp>
        <p:nvSpPr>
          <p:cNvPr id="3" name="Rectangle 3"/>
          <p:cNvSpPr>
            <a:spLocks noChangeArrowheads="1"/>
          </p:cNvSpPr>
          <p:nvPr/>
        </p:nvSpPr>
        <p:spPr bwMode="auto">
          <a:xfrm>
            <a:off x="827088" y="0"/>
            <a:ext cx="77406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dirty="0" smtClean="0">
                <a:solidFill>
                  <a:srgbClr val="0000CC"/>
                </a:solidFill>
                <a:latin typeface="Times New Roman" panose="02020603050405020304" pitchFamily="18" charset="0"/>
              </a:rPr>
              <a:t>7.4  </a:t>
            </a:r>
            <a:r>
              <a:rPr lang="zh-CN" altLang="en-US" sz="3600" dirty="0">
                <a:solidFill>
                  <a:srgbClr val="0000CC"/>
                </a:solidFill>
                <a:latin typeface="Times New Roman" panose="02020603050405020304" pitchFamily="18" charset="0"/>
              </a:rPr>
              <a:t>集成</a:t>
            </a:r>
            <a:r>
              <a:rPr lang="zh-CN" altLang="en-US" sz="3600" dirty="0" smtClean="0">
                <a:solidFill>
                  <a:srgbClr val="0000CC"/>
                </a:solidFill>
                <a:latin typeface="Times New Roman" panose="02020603050405020304" pitchFamily="18" charset="0"/>
              </a:rPr>
              <a:t>运算放大器电路</a:t>
            </a:r>
            <a:r>
              <a:rPr lang="zh-CN" altLang="en-US" sz="3600" dirty="0">
                <a:solidFill>
                  <a:srgbClr val="0000CC"/>
                </a:solidFill>
                <a:latin typeface="Times New Roman" panose="02020603050405020304" pitchFamily="18" charset="0"/>
              </a:rPr>
              <a:t>简介</a:t>
            </a:r>
          </a:p>
        </p:txBody>
      </p:sp>
    </p:spTree>
    <p:extLst>
      <p:ext uri="{BB962C8B-B14F-4D97-AF65-F5344CB8AC3E}">
        <p14:creationId xmlns:p14="http://schemas.microsoft.com/office/powerpoint/2010/main" val="3335051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1042988" y="77788"/>
            <a:ext cx="6985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7.4.3  </a:t>
            </a:r>
            <a:r>
              <a:rPr lang="en-US" altLang="zh-CN" sz="3200" dirty="0">
                <a:solidFill>
                  <a:srgbClr val="0000CC"/>
                </a:solidFill>
                <a:latin typeface="Times New Roman" panose="02020603050405020304" pitchFamily="18" charset="0"/>
              </a:rPr>
              <a:t>BJT</a:t>
            </a:r>
            <a:r>
              <a:rPr lang="zh-CN" altLang="en-US" sz="3200" dirty="0" smtClean="0">
                <a:solidFill>
                  <a:srgbClr val="0000CC"/>
                </a:solidFill>
                <a:latin typeface="Times New Roman" panose="02020603050405020304" pitchFamily="18" charset="0"/>
              </a:rPr>
              <a:t>型</a:t>
            </a:r>
            <a:r>
              <a:rPr lang="en-US" altLang="zh-CN" sz="3200" dirty="0">
                <a:solidFill>
                  <a:srgbClr val="0000CC"/>
                </a:solidFill>
                <a:latin typeface="Times New Roman" panose="02020603050405020304" pitchFamily="18" charset="0"/>
              </a:rPr>
              <a:t>LM741</a:t>
            </a:r>
            <a:r>
              <a:rPr lang="zh-CN" altLang="en-US" sz="3200" dirty="0" smtClean="0">
                <a:solidFill>
                  <a:srgbClr val="0000CC"/>
                </a:solidFill>
                <a:latin typeface="Times New Roman" panose="02020603050405020304" pitchFamily="18" charset="0"/>
              </a:rPr>
              <a:t>集成运算放大器</a:t>
            </a:r>
            <a:endParaRPr lang="en-US" altLang="zh-CN" sz="3200" dirty="0">
              <a:solidFill>
                <a:srgbClr val="0000CC"/>
              </a:solidFill>
              <a:latin typeface="Times New Roman" panose="02020603050405020304" pitchFamily="18" charset="0"/>
            </a:endParaRPr>
          </a:p>
        </p:txBody>
      </p:sp>
      <p:graphicFrame>
        <p:nvGraphicFramePr>
          <p:cNvPr id="78851" name="Object 5"/>
          <p:cNvGraphicFramePr>
            <a:graphicFrameLocks noChangeAspect="1"/>
          </p:cNvGraphicFramePr>
          <p:nvPr/>
        </p:nvGraphicFramePr>
        <p:xfrm>
          <a:off x="250825" y="728663"/>
          <a:ext cx="8785225" cy="5626100"/>
        </p:xfrm>
        <a:graphic>
          <a:graphicData uri="http://schemas.openxmlformats.org/presentationml/2006/ole">
            <mc:AlternateContent xmlns:mc="http://schemas.openxmlformats.org/markup-compatibility/2006">
              <mc:Choice xmlns:v="urn:schemas-microsoft-com:vml" Requires="v">
                <p:oleObj spid="_x0000_s394680" name="图片" r:id="rId3" imgW="5664496" imgH="3634003" progId="Word.Picture.8">
                  <p:embed/>
                </p:oleObj>
              </mc:Choice>
              <mc:Fallback>
                <p:oleObj name="图片" r:id="rId3" imgW="5664496" imgH="3634003" progId="Word.Picture.8">
                  <p:embed/>
                  <p:pic>
                    <p:nvPicPr>
                      <p:cNvPr id="0" name="Picture 2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728663"/>
                        <a:ext cx="8785225" cy="562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AutoShape 6"/>
          <p:cNvSpPr>
            <a:spLocks noChangeArrowheads="1"/>
          </p:cNvSpPr>
          <p:nvPr/>
        </p:nvSpPr>
        <p:spPr bwMode="auto">
          <a:xfrm>
            <a:off x="2519362" y="6048375"/>
            <a:ext cx="1764606" cy="340519"/>
          </a:xfrm>
          <a:prstGeom prst="wedgeRoundRectCallout">
            <a:avLst>
              <a:gd name="adj1" fmla="val -71659"/>
              <a:gd name="adj2" fmla="val -55199"/>
              <a:gd name="adj3" fmla="val 16667"/>
            </a:avLst>
          </a:prstGeom>
          <a:solidFill>
            <a:srgbClr val="CCFFCC"/>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zh-CN" altLang="en-US" sz="2000" dirty="0">
                <a:latin typeface="Times New Roman" panose="02020603050405020304" pitchFamily="18" charset="0"/>
              </a:rPr>
              <a:t>外接调零电阻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Righ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5"/>
          <p:cNvGraphicFramePr>
            <a:graphicFrameLocks noChangeAspect="1"/>
          </p:cNvGraphicFramePr>
          <p:nvPr/>
        </p:nvGraphicFramePr>
        <p:xfrm>
          <a:off x="250825" y="728663"/>
          <a:ext cx="8785225" cy="5626100"/>
        </p:xfrm>
        <a:graphic>
          <a:graphicData uri="http://schemas.openxmlformats.org/presentationml/2006/ole">
            <mc:AlternateContent xmlns:mc="http://schemas.openxmlformats.org/markup-compatibility/2006">
              <mc:Choice xmlns:v="urn:schemas-microsoft-com:vml" Requires="v">
                <p:oleObj spid="_x0000_s452934" name="图片" r:id="rId3" imgW="5664496" imgH="3634003" progId="Word.Picture.8">
                  <p:embed/>
                </p:oleObj>
              </mc:Choice>
              <mc:Fallback>
                <p:oleObj name="图片" r:id="rId3" imgW="5664496" imgH="3634003" progId="Word.Picture.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728663"/>
                        <a:ext cx="8785225" cy="562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7"/>
          <p:cNvGraphicFramePr>
            <a:graphicFrameLocks noChangeAspect="1"/>
          </p:cNvGraphicFramePr>
          <p:nvPr/>
        </p:nvGraphicFramePr>
        <p:xfrm>
          <a:off x="3492500" y="1958975"/>
          <a:ext cx="3419475" cy="2009775"/>
        </p:xfrm>
        <a:graphic>
          <a:graphicData uri="http://schemas.openxmlformats.org/presentationml/2006/ole">
            <mc:AlternateContent xmlns:mc="http://schemas.openxmlformats.org/markup-compatibility/2006">
              <mc:Choice xmlns:v="urn:schemas-microsoft-com:vml" Requires="v">
                <p:oleObj spid="_x0000_s452935" name="图片" r:id="rId5" imgW="2674451" imgH="1315319" progId="Word.Picture.8">
                  <p:embed/>
                </p:oleObj>
              </mc:Choice>
              <mc:Fallback>
                <p:oleObj name="图片" r:id="rId5" imgW="2674451" imgH="1315319" progId="Word.Picture.8">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l="-6731" t="-13686" b="-13686"/>
                      <a:stretch>
                        <a:fillRect/>
                      </a:stretch>
                    </p:blipFill>
                    <p:spPr bwMode="auto">
                      <a:xfrm>
                        <a:off x="3492500" y="1958975"/>
                        <a:ext cx="3419475" cy="2009775"/>
                      </a:xfrm>
                      <a:prstGeom prst="rect">
                        <a:avLst/>
                      </a:prstGeom>
                      <a:solidFill>
                        <a:srgbClr val="CCFFFF"/>
                      </a:solidFill>
                      <a:ln>
                        <a:noFill/>
                      </a:ln>
                      <a:extLst>
                        <a:ext uri="{91240B29-F687-4F45-9708-019B960494DF}">
                          <a14:hiddenLine xmlns:a14="http://schemas.microsoft.com/office/drawing/2010/main" w="9525">
                            <a:solidFill>
                              <a:srgbClr val="FF0000"/>
                            </a:solidFill>
                            <a:prstDash val="lgDashDot"/>
                            <a:miter lim="800000"/>
                            <a:headEnd/>
                            <a:tailEnd/>
                          </a14:hiddenLine>
                        </a:ext>
                      </a:extLst>
                    </p:spPr>
                  </p:pic>
                </p:oleObj>
              </mc:Fallback>
            </mc:AlternateContent>
          </a:graphicData>
        </a:graphic>
      </p:graphicFrame>
      <p:sp>
        <p:nvSpPr>
          <p:cNvPr id="7" name="Rectangle 2"/>
          <p:cNvSpPr>
            <a:spLocks noChangeArrowheads="1"/>
          </p:cNvSpPr>
          <p:nvPr/>
        </p:nvSpPr>
        <p:spPr bwMode="auto">
          <a:xfrm>
            <a:off x="1042988" y="77788"/>
            <a:ext cx="6985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7.4.3  </a:t>
            </a:r>
            <a:r>
              <a:rPr lang="en-US" altLang="zh-CN" sz="3200" dirty="0">
                <a:solidFill>
                  <a:srgbClr val="0000CC"/>
                </a:solidFill>
                <a:latin typeface="Times New Roman" panose="02020603050405020304" pitchFamily="18" charset="0"/>
              </a:rPr>
              <a:t>BJT</a:t>
            </a:r>
            <a:r>
              <a:rPr lang="zh-CN" altLang="en-US" sz="3200" dirty="0" smtClean="0">
                <a:solidFill>
                  <a:srgbClr val="0000CC"/>
                </a:solidFill>
                <a:latin typeface="Times New Roman" panose="02020603050405020304" pitchFamily="18" charset="0"/>
              </a:rPr>
              <a:t>型</a:t>
            </a:r>
            <a:r>
              <a:rPr lang="en-US" altLang="zh-CN" sz="3200" dirty="0">
                <a:solidFill>
                  <a:srgbClr val="0000CC"/>
                </a:solidFill>
                <a:latin typeface="Times New Roman" panose="02020603050405020304" pitchFamily="18" charset="0"/>
              </a:rPr>
              <a:t>LM741</a:t>
            </a:r>
            <a:r>
              <a:rPr lang="zh-CN" altLang="en-US" sz="3200" dirty="0" smtClean="0">
                <a:solidFill>
                  <a:srgbClr val="0000CC"/>
                </a:solidFill>
                <a:latin typeface="Times New Roman" panose="02020603050405020304" pitchFamily="18" charset="0"/>
              </a:rPr>
              <a:t>集成运算放大器</a:t>
            </a:r>
            <a:endParaRPr lang="en-US" altLang="zh-CN" sz="3200" dirty="0">
              <a:solidFill>
                <a:srgbClr val="0000CC"/>
              </a:solidFill>
              <a:latin typeface="Times New Roman" panose="02020603050405020304" pitchFamily="18" charset="0"/>
            </a:endParaRPr>
          </a:p>
        </p:txBody>
      </p:sp>
    </p:spTree>
    <p:extLst>
      <p:ext uri="{BB962C8B-B14F-4D97-AF65-F5344CB8AC3E}">
        <p14:creationId xmlns:p14="http://schemas.microsoft.com/office/powerpoint/2010/main" val="3127952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0"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graphicFrame>
        <p:nvGraphicFramePr>
          <p:cNvPr id="79875" name="Object 3"/>
          <p:cNvGraphicFramePr>
            <a:graphicFrameLocks noChangeAspect="1"/>
          </p:cNvGraphicFramePr>
          <p:nvPr/>
        </p:nvGraphicFramePr>
        <p:xfrm>
          <a:off x="611188" y="1016000"/>
          <a:ext cx="7842250" cy="4910138"/>
        </p:xfrm>
        <a:graphic>
          <a:graphicData uri="http://schemas.openxmlformats.org/presentationml/2006/ole">
            <mc:AlternateContent xmlns:mc="http://schemas.openxmlformats.org/markup-compatibility/2006">
              <mc:Choice xmlns:v="urn:schemas-microsoft-com:vml" Requires="v">
                <p:oleObj spid="_x0000_s395566" name="图片" r:id="rId3" imgW="4604612" imgH="2885050" progId="Word.Picture.8">
                  <p:embed/>
                </p:oleObj>
              </mc:Choice>
              <mc:Fallback>
                <p:oleObj name="图片" r:id="rId3" imgW="4604612" imgH="2885050" progId="Word.Picture.8">
                  <p:embed/>
                  <p:pic>
                    <p:nvPicPr>
                      <p:cNvPr id="0" name="Picture 1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016000"/>
                        <a:ext cx="7842250" cy="4910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76" name="Rectangle 4"/>
          <p:cNvSpPr>
            <a:spLocks noChangeArrowheads="1"/>
          </p:cNvSpPr>
          <p:nvPr/>
        </p:nvSpPr>
        <p:spPr bwMode="auto">
          <a:xfrm>
            <a:off x="395288" y="739552"/>
            <a:ext cx="1512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a:solidFill>
                  <a:srgbClr val="800000"/>
                </a:solidFill>
                <a:latin typeface="Times New Roman" panose="02020603050405020304" pitchFamily="18" charset="0"/>
              </a:rPr>
              <a:t>简化电路</a:t>
            </a:r>
          </a:p>
        </p:txBody>
      </p:sp>
      <p:sp>
        <p:nvSpPr>
          <p:cNvPr id="6" name="Rectangle 2"/>
          <p:cNvSpPr>
            <a:spLocks noChangeArrowheads="1"/>
          </p:cNvSpPr>
          <p:nvPr/>
        </p:nvSpPr>
        <p:spPr bwMode="auto">
          <a:xfrm>
            <a:off x="1042988" y="77788"/>
            <a:ext cx="6985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7.4.3  </a:t>
            </a:r>
            <a:r>
              <a:rPr lang="en-US" altLang="zh-CN" sz="3200" dirty="0">
                <a:solidFill>
                  <a:srgbClr val="0000CC"/>
                </a:solidFill>
                <a:latin typeface="Times New Roman" panose="02020603050405020304" pitchFamily="18" charset="0"/>
              </a:rPr>
              <a:t>BJT</a:t>
            </a:r>
            <a:r>
              <a:rPr lang="zh-CN" altLang="en-US" sz="3200" dirty="0" smtClean="0">
                <a:solidFill>
                  <a:srgbClr val="0000CC"/>
                </a:solidFill>
                <a:latin typeface="Times New Roman" panose="02020603050405020304" pitchFamily="18" charset="0"/>
              </a:rPr>
              <a:t>型</a:t>
            </a:r>
            <a:r>
              <a:rPr lang="en-US" altLang="zh-CN" sz="3200" dirty="0">
                <a:solidFill>
                  <a:srgbClr val="0000CC"/>
                </a:solidFill>
                <a:latin typeface="Times New Roman" panose="02020603050405020304" pitchFamily="18" charset="0"/>
              </a:rPr>
              <a:t>LM741</a:t>
            </a:r>
            <a:r>
              <a:rPr lang="zh-CN" altLang="en-US" sz="3200" dirty="0" smtClean="0">
                <a:solidFill>
                  <a:srgbClr val="0000CC"/>
                </a:solidFill>
                <a:latin typeface="Times New Roman" panose="02020603050405020304" pitchFamily="18" charset="0"/>
              </a:rPr>
              <a:t>集成运算放大器</a:t>
            </a:r>
            <a:endParaRPr lang="en-US" altLang="zh-CN" sz="3200" dirty="0">
              <a:solidFill>
                <a:srgbClr val="0000CC"/>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899593" y="1520825"/>
            <a:ext cx="759684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50000"/>
              </a:lnSpc>
              <a:spcBef>
                <a:spcPct val="0"/>
              </a:spcBef>
              <a:buClrTx/>
              <a:buFontTx/>
              <a:buNone/>
            </a:pPr>
            <a:r>
              <a:rPr lang="en-US" altLang="zh-CN" sz="3200" dirty="0" smtClean="0">
                <a:latin typeface="Times New Roman" panose="02020603050405020304" pitchFamily="18" charset="0"/>
              </a:rPr>
              <a:t>7.4.1  </a:t>
            </a:r>
            <a:r>
              <a:rPr lang="zh-CN" altLang="en-US" sz="3200" dirty="0" smtClean="0">
                <a:latin typeface="Times New Roman" panose="02020603050405020304" pitchFamily="18" charset="0"/>
              </a:rPr>
              <a:t>两</a:t>
            </a:r>
            <a:r>
              <a:rPr lang="zh-CN" altLang="en-US" sz="3200" dirty="0">
                <a:latin typeface="Times New Roman" panose="02020603050405020304" pitchFamily="18" charset="0"/>
              </a:rPr>
              <a:t>级</a:t>
            </a:r>
            <a:r>
              <a:rPr lang="en-US" altLang="zh-CN" sz="3200" dirty="0">
                <a:latin typeface="Times New Roman" panose="02020603050405020304" pitchFamily="18" charset="0"/>
              </a:rPr>
              <a:t>CMOS</a:t>
            </a:r>
            <a:r>
              <a:rPr lang="zh-CN" altLang="en-US" sz="3200" dirty="0">
                <a:latin typeface="Times New Roman" panose="02020603050405020304" pitchFamily="18" charset="0"/>
              </a:rPr>
              <a:t>运算放大器</a:t>
            </a:r>
          </a:p>
          <a:p>
            <a:pPr eaLnBrk="1" hangingPunct="1">
              <a:lnSpc>
                <a:spcPct val="150000"/>
              </a:lnSpc>
              <a:spcBef>
                <a:spcPct val="0"/>
              </a:spcBef>
              <a:buClrTx/>
              <a:buNone/>
            </a:pPr>
            <a:r>
              <a:rPr lang="en-US" altLang="zh-CN" sz="3200" dirty="0">
                <a:latin typeface="Times New Roman" panose="02020603050405020304" pitchFamily="18" charset="0"/>
              </a:rPr>
              <a:t>7.4.2  </a:t>
            </a:r>
            <a:r>
              <a:rPr lang="zh-CN" altLang="zh-CN" sz="3200" dirty="0">
                <a:latin typeface="Times New Roman" panose="02020603050405020304" pitchFamily="18" charset="0"/>
              </a:rPr>
              <a:t>全</a:t>
            </a:r>
            <a:r>
              <a:rPr lang="zh-CN" altLang="zh-CN" sz="3200" dirty="0" smtClean="0">
                <a:latin typeface="Times New Roman" panose="02020603050405020304" pitchFamily="18" charset="0"/>
              </a:rPr>
              <a:t>差分运算放大器</a:t>
            </a:r>
            <a:endParaRPr lang="en-US" altLang="zh-CN" sz="3200" dirty="0">
              <a:latin typeface="Times New Roman" panose="02020603050405020304" pitchFamily="18" charset="0"/>
            </a:endParaRPr>
          </a:p>
          <a:p>
            <a:pPr eaLnBrk="1" hangingPunct="1">
              <a:lnSpc>
                <a:spcPct val="150000"/>
              </a:lnSpc>
              <a:spcBef>
                <a:spcPct val="0"/>
              </a:spcBef>
              <a:buClrTx/>
              <a:buNone/>
            </a:pPr>
            <a:r>
              <a:rPr lang="en-US" altLang="zh-CN" sz="3200" dirty="0">
                <a:latin typeface="Times New Roman" panose="02020603050405020304" pitchFamily="18" charset="0"/>
              </a:rPr>
              <a:t>7.4.3  BJT</a:t>
            </a:r>
            <a:r>
              <a:rPr lang="zh-CN" altLang="en-US" sz="3200" dirty="0" smtClean="0">
                <a:latin typeface="Times New Roman" panose="02020603050405020304" pitchFamily="18" charset="0"/>
              </a:rPr>
              <a:t>型</a:t>
            </a:r>
            <a:r>
              <a:rPr lang="en-US" altLang="zh-CN" sz="3200" dirty="0">
                <a:latin typeface="Times New Roman" panose="02020603050405020304" pitchFamily="18" charset="0"/>
              </a:rPr>
              <a:t>LM741</a:t>
            </a:r>
            <a:r>
              <a:rPr lang="zh-CN" altLang="en-US" sz="3200" dirty="0" smtClean="0">
                <a:latin typeface="Times New Roman" panose="02020603050405020304" pitchFamily="18" charset="0"/>
              </a:rPr>
              <a:t>集成运算放大器</a:t>
            </a:r>
            <a:endParaRPr lang="en-US" altLang="zh-CN" sz="3200" dirty="0">
              <a:latin typeface="Times New Roman" panose="02020603050405020304" pitchFamily="18" charset="0"/>
            </a:endParaRPr>
          </a:p>
          <a:p>
            <a:pPr eaLnBrk="1" hangingPunct="1">
              <a:lnSpc>
                <a:spcPct val="150000"/>
              </a:lnSpc>
              <a:spcBef>
                <a:spcPct val="0"/>
              </a:spcBef>
              <a:buClrTx/>
              <a:buNone/>
            </a:pPr>
            <a:r>
              <a:rPr lang="en-US" altLang="zh-CN" sz="3200" dirty="0">
                <a:solidFill>
                  <a:srgbClr val="C00000"/>
                </a:solidFill>
                <a:latin typeface="Times New Roman" panose="02020603050405020304" pitchFamily="18" charset="0"/>
              </a:rPr>
              <a:t>7.4.4  </a:t>
            </a:r>
            <a:r>
              <a:rPr lang="zh-CN" altLang="en-US" sz="3200" dirty="0" smtClean="0">
                <a:solidFill>
                  <a:srgbClr val="C00000"/>
                </a:solidFill>
                <a:latin typeface="Times New Roman" panose="02020603050405020304" pitchFamily="18" charset="0"/>
              </a:rPr>
              <a:t>电流反馈集成</a:t>
            </a:r>
            <a:r>
              <a:rPr lang="zh-CN" altLang="en-US" sz="3200" dirty="0">
                <a:solidFill>
                  <a:srgbClr val="C00000"/>
                </a:solidFill>
                <a:latin typeface="Times New Roman" panose="02020603050405020304" pitchFamily="18" charset="0"/>
              </a:rPr>
              <a:t>运算放大器</a:t>
            </a:r>
            <a:endParaRPr lang="en-US" altLang="zh-CN" sz="3200" dirty="0">
              <a:solidFill>
                <a:srgbClr val="C00000"/>
              </a:solidFill>
              <a:latin typeface="Times New Roman" panose="02020603050405020304" pitchFamily="18" charset="0"/>
            </a:endParaRPr>
          </a:p>
        </p:txBody>
      </p:sp>
      <p:sp>
        <p:nvSpPr>
          <p:cNvPr id="5" name="Rectangle 3"/>
          <p:cNvSpPr>
            <a:spLocks noChangeArrowheads="1"/>
          </p:cNvSpPr>
          <p:nvPr/>
        </p:nvSpPr>
        <p:spPr bwMode="auto">
          <a:xfrm>
            <a:off x="827088" y="0"/>
            <a:ext cx="77406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dirty="0" smtClean="0">
                <a:solidFill>
                  <a:srgbClr val="0000CC"/>
                </a:solidFill>
                <a:latin typeface="Times New Roman" panose="02020603050405020304" pitchFamily="18" charset="0"/>
              </a:rPr>
              <a:t>7.4  </a:t>
            </a:r>
            <a:r>
              <a:rPr lang="zh-CN" altLang="en-US" sz="3600" dirty="0">
                <a:solidFill>
                  <a:srgbClr val="0000CC"/>
                </a:solidFill>
                <a:latin typeface="Times New Roman" panose="02020603050405020304" pitchFamily="18" charset="0"/>
              </a:rPr>
              <a:t>集成</a:t>
            </a:r>
            <a:r>
              <a:rPr lang="zh-CN" altLang="en-US" sz="3600" dirty="0" smtClean="0">
                <a:solidFill>
                  <a:srgbClr val="0000CC"/>
                </a:solidFill>
                <a:latin typeface="Times New Roman" panose="02020603050405020304" pitchFamily="18" charset="0"/>
              </a:rPr>
              <a:t>运算放大器电路</a:t>
            </a:r>
            <a:r>
              <a:rPr lang="zh-CN" altLang="en-US" sz="3600" dirty="0">
                <a:solidFill>
                  <a:srgbClr val="0000CC"/>
                </a:solidFill>
                <a:latin typeface="Times New Roman" panose="02020603050405020304" pitchFamily="18" charset="0"/>
              </a:rPr>
              <a:t>简介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a:solidFill>
                  <a:srgbClr val="0000CC"/>
                </a:solidFill>
                <a:latin typeface="Times New Roman" panose="02020603050405020304" pitchFamily="18" charset="0"/>
              </a:rPr>
              <a:t>7.1.1  </a:t>
            </a:r>
            <a:r>
              <a:rPr lang="en-US" altLang="zh-CN" sz="3200" dirty="0" smtClean="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电流源</a:t>
            </a:r>
          </a:p>
        </p:txBody>
      </p:sp>
      <p:sp>
        <p:nvSpPr>
          <p:cNvPr id="11267" name="Rectangle 3"/>
          <p:cNvSpPr>
            <a:spLocks noChangeArrowheads="1"/>
          </p:cNvSpPr>
          <p:nvPr/>
        </p:nvSpPr>
        <p:spPr bwMode="auto">
          <a:xfrm>
            <a:off x="503238" y="764704"/>
            <a:ext cx="51482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rgbClr val="CC0000"/>
                </a:solidFill>
                <a:latin typeface="Times New Roman" panose="02020603050405020304" pitchFamily="18" charset="0"/>
              </a:rPr>
              <a:t>2. </a:t>
            </a:r>
            <a:r>
              <a:rPr lang="zh-CN" altLang="en-US" sz="2600" dirty="0">
                <a:solidFill>
                  <a:srgbClr val="CC0000"/>
                </a:solidFill>
                <a:latin typeface="Times New Roman" panose="02020603050405020304" pitchFamily="18" charset="0"/>
              </a:rPr>
              <a:t>多路电流源电路</a:t>
            </a:r>
          </a:p>
        </p:txBody>
      </p:sp>
      <p:graphicFrame>
        <p:nvGraphicFramePr>
          <p:cNvPr id="11269" name="Object 5"/>
          <p:cNvGraphicFramePr>
            <a:graphicFrameLocks noChangeAspect="1"/>
          </p:cNvGraphicFramePr>
          <p:nvPr>
            <p:extLst>
              <p:ext uri="{D42A27DB-BD31-4B8C-83A1-F6EECF244321}">
                <p14:modId xmlns:p14="http://schemas.microsoft.com/office/powerpoint/2010/main" val="965842138"/>
              </p:ext>
            </p:extLst>
          </p:nvPr>
        </p:nvGraphicFramePr>
        <p:xfrm>
          <a:off x="3492500" y="1007144"/>
          <a:ext cx="5521325" cy="4510088"/>
        </p:xfrm>
        <a:graphic>
          <a:graphicData uri="http://schemas.openxmlformats.org/presentationml/2006/ole">
            <mc:AlternateContent xmlns:mc="http://schemas.openxmlformats.org/markup-compatibility/2006">
              <mc:Choice xmlns:v="urn:schemas-microsoft-com:vml" Requires="v">
                <p:oleObj spid="_x0000_s575662" name="图片" r:id="rId3" imgW="3071237" imgH="2503720" progId="Word.Picture.8">
                  <p:embed/>
                </p:oleObj>
              </mc:Choice>
              <mc:Fallback>
                <p:oleObj name="图片" r:id="rId3" imgW="3071237" imgH="2503720" progId="Word.Picture.8">
                  <p:embed/>
                  <p:pic>
                    <p:nvPicPr>
                      <p:cNvPr id="0" name="Picture 5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1007144"/>
                        <a:ext cx="5521325" cy="451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446" name="Rectangle 6"/>
          <p:cNvSpPr>
            <a:spLocks noChangeArrowheads="1"/>
          </p:cNvSpPr>
          <p:nvPr/>
        </p:nvSpPr>
        <p:spPr bwMode="auto">
          <a:xfrm>
            <a:off x="503238" y="1312530"/>
            <a:ext cx="2881312"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200" dirty="0">
                <a:latin typeface="Times New Roman" panose="02020603050405020304" pitchFamily="18" charset="0"/>
              </a:rPr>
              <a:t>除宽长比外，</a:t>
            </a:r>
            <a:r>
              <a:rPr kumimoji="1" lang="en-US" altLang="zh-CN" sz="2200" dirty="0">
                <a:latin typeface="Times New Roman" panose="02020603050405020304" pitchFamily="18" charset="0"/>
              </a:rPr>
              <a:t>T</a:t>
            </a:r>
            <a:r>
              <a:rPr kumimoji="1" lang="en-US" altLang="zh-CN" sz="2200" baseline="-30000" dirty="0">
                <a:latin typeface="Times New Roman" panose="02020603050405020304" pitchFamily="18" charset="0"/>
              </a:rPr>
              <a:t>0</a:t>
            </a:r>
            <a:r>
              <a:rPr kumimoji="1" lang="en-US" altLang="zh-CN" sz="2200" dirty="0">
                <a:latin typeface="Times New Roman" panose="02020603050405020304" pitchFamily="18" charset="0"/>
              </a:rPr>
              <a:t>~T</a:t>
            </a:r>
            <a:r>
              <a:rPr kumimoji="1" lang="en-US" altLang="zh-CN" sz="2200" baseline="-30000" dirty="0">
                <a:latin typeface="Times New Roman" panose="02020603050405020304" pitchFamily="18" charset="0"/>
              </a:rPr>
              <a:t>3</a:t>
            </a:r>
            <a:r>
              <a:rPr kumimoji="1" lang="zh-CN" altLang="en-US" sz="2200" dirty="0">
                <a:latin typeface="Times New Roman" panose="02020603050405020304" pitchFamily="18" charset="0"/>
              </a:rPr>
              <a:t>特性相同， </a:t>
            </a:r>
            <a:r>
              <a:rPr kumimoji="1" lang="en-US" altLang="zh-CN" sz="2200" dirty="0">
                <a:latin typeface="Times New Roman" panose="02020603050405020304" pitchFamily="18" charset="0"/>
              </a:rPr>
              <a:t>T</a:t>
            </a:r>
            <a:r>
              <a:rPr kumimoji="1" lang="en-US" altLang="zh-CN" sz="2200" baseline="-30000" dirty="0">
                <a:latin typeface="Times New Roman" panose="02020603050405020304" pitchFamily="18" charset="0"/>
              </a:rPr>
              <a:t>4</a:t>
            </a:r>
            <a:r>
              <a:rPr kumimoji="1" lang="zh-CN" altLang="en-US" sz="2200" dirty="0">
                <a:latin typeface="Times New Roman" panose="02020603050405020304" pitchFamily="18" charset="0"/>
              </a:rPr>
              <a:t>、</a:t>
            </a:r>
            <a:r>
              <a:rPr kumimoji="1" lang="en-US" altLang="zh-CN" sz="2200" dirty="0">
                <a:latin typeface="Times New Roman" panose="02020603050405020304" pitchFamily="18" charset="0"/>
              </a:rPr>
              <a:t>T</a:t>
            </a:r>
            <a:r>
              <a:rPr kumimoji="1" lang="en-US" altLang="zh-CN" sz="2200" baseline="-30000" dirty="0">
                <a:latin typeface="Times New Roman" panose="02020603050405020304" pitchFamily="18" charset="0"/>
              </a:rPr>
              <a:t>5</a:t>
            </a:r>
            <a:r>
              <a:rPr kumimoji="1" lang="zh-CN" altLang="en-US" sz="2200" dirty="0">
                <a:latin typeface="Times New Roman" panose="02020603050405020304" pitchFamily="18" charset="0"/>
              </a:rPr>
              <a:t>特性相同</a:t>
            </a:r>
          </a:p>
        </p:txBody>
      </p:sp>
      <p:graphicFrame>
        <p:nvGraphicFramePr>
          <p:cNvPr id="1085447" name="Object 7"/>
          <p:cNvGraphicFramePr>
            <a:graphicFrameLocks noChangeAspect="1"/>
          </p:cNvGraphicFramePr>
          <p:nvPr>
            <p:extLst>
              <p:ext uri="{D42A27DB-BD31-4B8C-83A1-F6EECF244321}">
                <p14:modId xmlns:p14="http://schemas.microsoft.com/office/powerpoint/2010/main" val="2656264950"/>
              </p:ext>
            </p:extLst>
          </p:nvPr>
        </p:nvGraphicFramePr>
        <p:xfrm>
          <a:off x="971550" y="2709530"/>
          <a:ext cx="1868629" cy="710891"/>
        </p:xfrm>
        <a:graphic>
          <a:graphicData uri="http://schemas.openxmlformats.org/presentationml/2006/ole">
            <mc:AlternateContent xmlns:mc="http://schemas.openxmlformats.org/markup-compatibility/2006">
              <mc:Choice xmlns:v="urn:schemas-microsoft-com:vml" Requires="v">
                <p:oleObj spid="_x0000_s575663" name="公式" r:id="rId5" imgW="1167893" imgH="444307" progId="Equation.3">
                  <p:embed/>
                </p:oleObj>
              </mc:Choice>
              <mc:Fallback>
                <p:oleObj name="公式" r:id="rId5" imgW="1167893" imgH="444307" progId="Equation.3">
                  <p:embed/>
                  <p:pic>
                    <p:nvPicPr>
                      <p:cNvPr id="0" name="Picture 5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709530"/>
                        <a:ext cx="1868629" cy="7108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448" name="Object 8"/>
          <p:cNvGraphicFramePr>
            <a:graphicFrameLocks noChangeAspect="1"/>
          </p:cNvGraphicFramePr>
          <p:nvPr>
            <p:extLst>
              <p:ext uri="{D42A27DB-BD31-4B8C-83A1-F6EECF244321}">
                <p14:modId xmlns:p14="http://schemas.microsoft.com/office/powerpoint/2010/main" val="3905544108"/>
              </p:ext>
            </p:extLst>
          </p:nvPr>
        </p:nvGraphicFramePr>
        <p:xfrm>
          <a:off x="971550" y="3501008"/>
          <a:ext cx="1868629" cy="710891"/>
        </p:xfrm>
        <a:graphic>
          <a:graphicData uri="http://schemas.openxmlformats.org/presentationml/2006/ole">
            <mc:AlternateContent xmlns:mc="http://schemas.openxmlformats.org/markup-compatibility/2006">
              <mc:Choice xmlns:v="urn:schemas-microsoft-com:vml" Requires="v">
                <p:oleObj spid="_x0000_s575664" name="公式" r:id="rId7" imgW="1167893" imgH="444307" progId="Equation.3">
                  <p:embed/>
                </p:oleObj>
              </mc:Choice>
              <mc:Fallback>
                <p:oleObj name="公式" r:id="rId7" imgW="1167893" imgH="444307" progId="Equation.3">
                  <p:embed/>
                  <p:pic>
                    <p:nvPicPr>
                      <p:cNvPr id="0" name="Picture 5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3501008"/>
                        <a:ext cx="1868629" cy="7108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5449" name="Object 9"/>
          <p:cNvGraphicFramePr>
            <a:graphicFrameLocks noChangeAspect="1"/>
          </p:cNvGraphicFramePr>
          <p:nvPr>
            <p:extLst>
              <p:ext uri="{D42A27DB-BD31-4B8C-83A1-F6EECF244321}">
                <p14:modId xmlns:p14="http://schemas.microsoft.com/office/powerpoint/2010/main" val="3063421008"/>
              </p:ext>
            </p:extLst>
          </p:nvPr>
        </p:nvGraphicFramePr>
        <p:xfrm>
          <a:off x="484520" y="4358640"/>
          <a:ext cx="3007360" cy="1422400"/>
        </p:xfrm>
        <a:graphic>
          <a:graphicData uri="http://schemas.openxmlformats.org/presentationml/2006/ole">
            <mc:AlternateContent xmlns:mc="http://schemas.openxmlformats.org/markup-compatibility/2006">
              <mc:Choice xmlns:v="urn:schemas-microsoft-com:vml" Requires="v">
                <p:oleObj spid="_x0000_s575665" name="公式" r:id="rId9" imgW="1879600" imgH="889000" progId="Equation.3">
                  <p:embed/>
                </p:oleObj>
              </mc:Choice>
              <mc:Fallback>
                <p:oleObj name="公式" r:id="rId9" imgW="1879600" imgH="889000" progId="Equation.3">
                  <p:embed/>
                  <p:pic>
                    <p:nvPicPr>
                      <p:cNvPr id="0" name="Picture 5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520" y="4358640"/>
                        <a:ext cx="3007360" cy="142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21"/>
          <p:cNvSpPr>
            <a:spLocks noChangeArrowheads="1"/>
          </p:cNvSpPr>
          <p:nvPr/>
        </p:nvSpPr>
        <p:spPr bwMode="auto">
          <a:xfrm>
            <a:off x="3671888" y="5598995"/>
            <a:ext cx="4722812"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lnSpc>
                <a:spcPct val="140000"/>
              </a:lnSpc>
              <a:spcBef>
                <a:spcPct val="0"/>
              </a:spcBef>
              <a:buClrTx/>
              <a:buFontTx/>
              <a:buNone/>
            </a:pPr>
            <a:r>
              <a:rPr kumimoji="1" lang="zh-CN" altLang="en-US" sz="2200" dirty="0">
                <a:solidFill>
                  <a:srgbClr val="000000"/>
                </a:solidFill>
                <a:latin typeface="Times New Roman" panose="02020603050405020304" pitchFamily="18" charset="0"/>
                <a:cs typeface="Times New Roman" panose="02020603050405020304" pitchFamily="18" charset="0"/>
              </a:rPr>
              <a:t>需保证所有管子工作</a:t>
            </a:r>
            <a:r>
              <a:rPr kumimoji="1" lang="zh-CN" altLang="en-US" sz="2200" dirty="0" smtClean="0">
                <a:solidFill>
                  <a:srgbClr val="000000"/>
                </a:solidFill>
                <a:latin typeface="Times New Roman" panose="02020603050405020304" pitchFamily="18" charset="0"/>
                <a:cs typeface="Times New Roman" panose="02020603050405020304" pitchFamily="18" charset="0"/>
              </a:rPr>
              <a:t>在</a:t>
            </a:r>
            <a:r>
              <a:rPr kumimoji="1" lang="zh-CN" altLang="en-US" sz="2200" dirty="0">
                <a:latin typeface="Times New Roman" panose="02020603050405020304" pitchFamily="18" charset="0"/>
              </a:rPr>
              <a:t>恒流</a:t>
            </a:r>
            <a:r>
              <a:rPr kumimoji="1" lang="zh-CN" altLang="en-US" sz="2200" dirty="0" smtClean="0">
                <a:solidFill>
                  <a:srgbClr val="000000"/>
                </a:solidFill>
                <a:latin typeface="Times New Roman" panose="02020603050405020304" pitchFamily="18" charset="0"/>
                <a:cs typeface="Times New Roman" panose="02020603050405020304" pitchFamily="18" charset="0"/>
              </a:rPr>
              <a:t>区</a:t>
            </a:r>
            <a:endParaRPr kumimoji="1" lang="zh-CN" altLang="en-US" sz="2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85446"/>
                                        </p:tgtEl>
                                        <p:attrNameLst>
                                          <p:attrName>style.visibility</p:attrName>
                                        </p:attrNameLst>
                                      </p:cBhvr>
                                      <p:to>
                                        <p:strVal val="visible"/>
                                      </p:to>
                                    </p:set>
                                    <p:animEffect transition="in" filter="strips(downRight)">
                                      <p:cBhvr>
                                        <p:cTn id="7" dur="500"/>
                                        <p:tgtEl>
                                          <p:spTgt spid="10854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085447"/>
                                        </p:tgtEl>
                                        <p:attrNameLst>
                                          <p:attrName>style.visibility</p:attrName>
                                        </p:attrNameLst>
                                      </p:cBhvr>
                                      <p:to>
                                        <p:strVal val="visible"/>
                                      </p:to>
                                    </p:set>
                                    <p:animEffect transition="in" filter="strips(downRight)">
                                      <p:cBhvr>
                                        <p:cTn id="12" dur="500"/>
                                        <p:tgtEl>
                                          <p:spTgt spid="10854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085448"/>
                                        </p:tgtEl>
                                        <p:attrNameLst>
                                          <p:attrName>style.visibility</p:attrName>
                                        </p:attrNameLst>
                                      </p:cBhvr>
                                      <p:to>
                                        <p:strVal val="visible"/>
                                      </p:to>
                                    </p:set>
                                    <p:animEffect transition="in" filter="strips(downRight)">
                                      <p:cBhvr>
                                        <p:cTn id="17" dur="500"/>
                                        <p:tgtEl>
                                          <p:spTgt spid="10854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085449"/>
                                        </p:tgtEl>
                                        <p:attrNameLst>
                                          <p:attrName>style.visibility</p:attrName>
                                        </p:attrNameLst>
                                      </p:cBhvr>
                                      <p:to>
                                        <p:strVal val="visible"/>
                                      </p:to>
                                    </p:set>
                                    <p:animEffect transition="in" filter="strips(downRight)">
                                      <p:cBhvr>
                                        <p:cTn id="22" dur="500"/>
                                        <p:tgtEl>
                                          <p:spTgt spid="10854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strips(downRight)">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6" grpId="0"/>
      <p:bldP spid="1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172365375"/>
              </p:ext>
            </p:extLst>
          </p:nvPr>
        </p:nvGraphicFramePr>
        <p:xfrm>
          <a:off x="2615747" y="870426"/>
          <a:ext cx="6242533" cy="4415962"/>
        </p:xfrm>
        <a:graphic>
          <a:graphicData uri="http://schemas.openxmlformats.org/presentationml/2006/ole">
            <mc:AlternateContent xmlns:mc="http://schemas.openxmlformats.org/markup-compatibility/2006">
              <mc:Choice xmlns:v="urn:schemas-microsoft-com:vml" Requires="v">
                <p:oleObj spid="_x0000_s396751" name="Picture" r:id="rId3" imgW="3468074" imgH="2453312" progId="Word.Picture.8">
                  <p:embed/>
                </p:oleObj>
              </mc:Choice>
              <mc:Fallback>
                <p:oleObj name="Picture" r:id="rId3" imgW="3468074" imgH="2453312" progId="Word.Picture.8">
                  <p:embed/>
                  <p:pic>
                    <p:nvPicPr>
                      <p:cNvPr id="0" name="Picture 1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5747" y="870426"/>
                        <a:ext cx="6242533" cy="441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2" name="Rectangle 2"/>
          <p:cNvSpPr>
            <a:spLocks noChangeArrowheads="1"/>
          </p:cNvSpPr>
          <p:nvPr/>
        </p:nvSpPr>
        <p:spPr bwMode="auto">
          <a:xfrm>
            <a:off x="1042988" y="77788"/>
            <a:ext cx="71294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7.4.4  </a:t>
            </a:r>
            <a:r>
              <a:rPr lang="zh-CN" altLang="en-US" sz="3200" dirty="0" smtClean="0">
                <a:solidFill>
                  <a:srgbClr val="0000CC"/>
                </a:solidFill>
                <a:latin typeface="Times New Roman" panose="02020603050405020304" pitchFamily="18" charset="0"/>
              </a:rPr>
              <a:t>电流反馈集成</a:t>
            </a:r>
            <a:r>
              <a:rPr lang="zh-CN" altLang="en-US" sz="3200" dirty="0">
                <a:solidFill>
                  <a:srgbClr val="0000CC"/>
                </a:solidFill>
                <a:latin typeface="Times New Roman" panose="02020603050405020304" pitchFamily="18" charset="0"/>
              </a:rPr>
              <a:t>运算放大器</a:t>
            </a:r>
            <a:endParaRPr lang="en-US" altLang="zh-CN" sz="3200" dirty="0">
              <a:solidFill>
                <a:srgbClr val="0000CC"/>
              </a:solidFill>
              <a:latin typeface="Times New Roman" panose="02020603050405020304" pitchFamily="18" charset="0"/>
            </a:endParaRPr>
          </a:p>
        </p:txBody>
      </p:sp>
      <p:sp>
        <p:nvSpPr>
          <p:cNvPr id="81923" name="Rectangle 4">
            <a:hlinkClick r:id="rId5" action="ppaction://hlinksldjump"/>
          </p:cNvPr>
          <p:cNvSpPr>
            <a:spLocks noChangeArrowheads="1"/>
          </p:cNvSpPr>
          <p:nvPr/>
        </p:nvSpPr>
        <p:spPr bwMode="auto">
          <a:xfrm>
            <a:off x="574675" y="739775"/>
            <a:ext cx="4330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a:solidFill>
                  <a:srgbClr val="800000"/>
                </a:solidFill>
                <a:latin typeface="Times New Roman" panose="02020603050405020304" pitchFamily="18" charset="0"/>
              </a:rPr>
              <a:t>简化电路</a:t>
            </a:r>
          </a:p>
        </p:txBody>
      </p:sp>
      <p:sp>
        <p:nvSpPr>
          <p:cNvPr id="1228807" name="AutoShape 7"/>
          <p:cNvSpPr>
            <a:spLocks noChangeArrowheads="1"/>
          </p:cNvSpPr>
          <p:nvPr/>
        </p:nvSpPr>
        <p:spPr bwMode="auto">
          <a:xfrm>
            <a:off x="4788024" y="5214950"/>
            <a:ext cx="3744415" cy="681038"/>
          </a:xfrm>
          <a:prstGeom prst="wedgeRoundRectCallout">
            <a:avLst>
              <a:gd name="adj1" fmla="val -40777"/>
              <a:gd name="adj2" fmla="val -356390"/>
              <a:gd name="adj3" fmla="val 16667"/>
            </a:avLst>
          </a:prstGeom>
          <a:solidFill>
            <a:srgbClr val="CCFFCC"/>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spcBef>
                <a:spcPct val="0"/>
              </a:spcBef>
              <a:buClrTx/>
              <a:buFontTx/>
              <a:buNone/>
            </a:pPr>
            <a:r>
              <a:rPr lang="zh-CN" altLang="en-US" sz="2000" dirty="0" smtClean="0">
                <a:latin typeface="楷体" panose="02010609060101010101" pitchFamily="49" charset="-122"/>
                <a:ea typeface="楷体" panose="02010609060101010101" pitchFamily="49" charset="-122"/>
              </a:rPr>
              <a:t>发射极作为反相输入端，输入电阻较小，不再具有虚断特征。</a:t>
            </a:r>
            <a:endParaRPr lang="zh-CN" altLang="en-US" sz="2000" dirty="0">
              <a:latin typeface="楷体" panose="02010609060101010101" pitchFamily="49" charset="-122"/>
              <a:ea typeface="楷体" panose="02010609060101010101" pitchFamily="49" charset="-122"/>
            </a:endParaRPr>
          </a:p>
        </p:txBody>
      </p:sp>
      <p:sp>
        <p:nvSpPr>
          <p:cNvPr id="15" name="AutoShape 7"/>
          <p:cNvSpPr>
            <a:spLocks noChangeArrowheads="1"/>
          </p:cNvSpPr>
          <p:nvPr/>
        </p:nvSpPr>
        <p:spPr bwMode="auto">
          <a:xfrm>
            <a:off x="2928926" y="1000108"/>
            <a:ext cx="1500198" cy="681038"/>
          </a:xfrm>
          <a:prstGeom prst="wedgeRoundRectCallout">
            <a:avLst>
              <a:gd name="adj1" fmla="val 158043"/>
              <a:gd name="adj2" fmla="val 246669"/>
              <a:gd name="adj3" fmla="val 16667"/>
            </a:avLst>
          </a:prstGeom>
          <a:solidFill>
            <a:srgbClr val="CCFFCC"/>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对地的等效电阻为</a:t>
            </a:r>
            <a:r>
              <a:rPr lang="en-US" sz="2000" i="1" dirty="0" err="1" smtClean="0">
                <a:latin typeface="Times New Roman" panose="02020603050405020304" pitchFamily="18" charset="0"/>
                <a:ea typeface="楷体" panose="02010609060101010101" pitchFamily="49" charset="-122"/>
                <a:cs typeface="Times New Roman" panose="02020603050405020304" pitchFamily="18" charset="0"/>
              </a:rPr>
              <a:t>r</a:t>
            </a:r>
            <a:r>
              <a:rPr lang="en-US" sz="2000" baseline="-25000" dirty="0" err="1" smtClean="0">
                <a:latin typeface="Times New Roman" panose="02020603050405020304" pitchFamily="18" charset="0"/>
                <a:ea typeface="楷体" panose="02010609060101010101" pitchFamily="49" charset="-122"/>
                <a:cs typeface="Times New Roman" panose="02020603050405020304" pitchFamily="18" charset="0"/>
              </a:rPr>
              <a:t>eq</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矩形 16"/>
          <p:cNvSpPr/>
          <p:nvPr/>
        </p:nvSpPr>
        <p:spPr>
          <a:xfrm>
            <a:off x="857224" y="1990872"/>
            <a:ext cx="1215397" cy="461665"/>
          </a:xfrm>
          <a:prstGeom prst="rect">
            <a:avLst/>
          </a:prstGeom>
        </p:spPr>
        <p:txBody>
          <a:bodyPr wrap="none">
            <a:spAutoFit/>
          </a:bodyPr>
          <a:lstStyle/>
          <a:p>
            <a:r>
              <a:rPr lang="en-US" sz="2400" b="1" i="1" dirty="0" err="1" smtClean="0">
                <a:latin typeface="Book Antiqua"/>
                <a:ea typeface="华文行楷"/>
                <a:cs typeface="Times New Roman"/>
              </a:rPr>
              <a:t>v</a:t>
            </a:r>
            <a:r>
              <a:rPr lang="en-US" sz="2400" b="1" baseline="-25000" dirty="0" err="1" smtClean="0">
                <a:latin typeface="Times New Roman"/>
                <a:ea typeface="华文行楷"/>
              </a:rPr>
              <a:t>O</a:t>
            </a:r>
            <a:r>
              <a:rPr lang="en-US" sz="2400" b="1" dirty="0" smtClean="0">
                <a:latin typeface="Times New Roman"/>
                <a:ea typeface="华文行楷"/>
              </a:rPr>
              <a:t>=</a:t>
            </a:r>
            <a:r>
              <a:rPr lang="en-US" sz="2400" b="1" i="1" dirty="0" err="1" smtClean="0">
                <a:latin typeface="Times New Roman"/>
                <a:ea typeface="华文行楷"/>
              </a:rPr>
              <a:t>i</a:t>
            </a:r>
            <a:r>
              <a:rPr lang="en-US" sz="2400" b="1" baseline="-25000" dirty="0" err="1" smtClean="0">
                <a:latin typeface="Times New Roman"/>
                <a:ea typeface="华文行楷"/>
              </a:rPr>
              <a:t>q</a:t>
            </a:r>
            <a:r>
              <a:rPr lang="en-US" sz="2400" b="1" i="1" dirty="0" err="1" smtClean="0">
                <a:latin typeface="Times New Roman"/>
                <a:ea typeface="华文行楷"/>
              </a:rPr>
              <a:t>r</a:t>
            </a:r>
            <a:r>
              <a:rPr lang="en-US" sz="2400" b="1" baseline="-25000" dirty="0" err="1" smtClean="0">
                <a:latin typeface="Times New Roman"/>
                <a:ea typeface="华文行楷"/>
              </a:rPr>
              <a:t>eq</a:t>
            </a:r>
            <a:endParaRPr lang="zh-CN" altLang="en-US" sz="2400" b="1" dirty="0"/>
          </a:p>
        </p:txBody>
      </p:sp>
      <p:sp>
        <p:nvSpPr>
          <p:cNvPr id="18" name="矩形 17"/>
          <p:cNvSpPr/>
          <p:nvPr/>
        </p:nvSpPr>
        <p:spPr>
          <a:xfrm>
            <a:off x="571472" y="2705252"/>
            <a:ext cx="1415772" cy="461665"/>
          </a:xfrm>
          <a:prstGeom prst="rect">
            <a:avLst/>
          </a:prstGeom>
        </p:spPr>
        <p:txBody>
          <a:bodyPr wrap="none">
            <a:spAutoFit/>
          </a:bodyPr>
          <a:lstStyle/>
          <a:p>
            <a:r>
              <a:rPr lang="zh-CN" altLang="en-US" sz="2400" b="1" dirty="0" smtClean="0">
                <a:latin typeface="楷体" pitchFamily="49" charset="-122"/>
                <a:ea typeface="楷体" pitchFamily="49" charset="-122"/>
              </a:rPr>
              <a:t>互阻增益</a:t>
            </a:r>
            <a:endParaRPr lang="zh-CN" altLang="en-US" sz="2400" b="1" dirty="0">
              <a:latin typeface="楷体" pitchFamily="49" charset="-122"/>
              <a:ea typeface="楷体" pitchFamily="49" charset="-122"/>
            </a:endParaRPr>
          </a:p>
        </p:txBody>
      </p:sp>
      <p:sp>
        <p:nvSpPr>
          <p:cNvPr id="396435" name="Rectangle 14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6434" name="Object 146"/>
          <p:cNvGraphicFramePr>
            <a:graphicFrameLocks noChangeAspect="1"/>
          </p:cNvGraphicFramePr>
          <p:nvPr>
            <p:extLst>
              <p:ext uri="{D42A27DB-BD31-4B8C-83A1-F6EECF244321}">
                <p14:modId xmlns:p14="http://schemas.microsoft.com/office/powerpoint/2010/main" val="2139809757"/>
              </p:ext>
            </p:extLst>
          </p:nvPr>
        </p:nvGraphicFramePr>
        <p:xfrm>
          <a:off x="822325" y="3267236"/>
          <a:ext cx="1576388" cy="763588"/>
        </p:xfrm>
        <a:graphic>
          <a:graphicData uri="http://schemas.openxmlformats.org/presentationml/2006/ole">
            <mc:AlternateContent xmlns:mc="http://schemas.openxmlformats.org/markup-compatibility/2006">
              <mc:Choice xmlns:v="urn:schemas-microsoft-com:vml" Requires="v">
                <p:oleObj spid="_x0000_s396752" name="Equation" r:id="rId6" imgW="850680" imgH="457200" progId="Equation.DSMT4">
                  <p:embed/>
                </p:oleObj>
              </mc:Choice>
              <mc:Fallback>
                <p:oleObj name="Equation" r:id="rId6" imgW="850680" imgH="457200" progId="Equation.DSMT4">
                  <p:embed/>
                  <p:pic>
                    <p:nvPicPr>
                      <p:cNvPr id="0" name="Picture 146"/>
                      <p:cNvPicPr>
                        <a:picLocks noChangeAspect="1" noChangeArrowheads="1"/>
                      </p:cNvPicPr>
                      <p:nvPr/>
                    </p:nvPicPr>
                    <p:blipFill>
                      <a:blip r:embed="rId7"/>
                      <a:srcRect/>
                      <a:stretch>
                        <a:fillRect/>
                      </a:stretch>
                    </p:blipFill>
                    <p:spPr bwMode="auto">
                      <a:xfrm>
                        <a:off x="822325" y="3267236"/>
                        <a:ext cx="1576388" cy="763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6437" name="Rectangle 14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924099" y="1352690"/>
            <a:ext cx="974947" cy="461665"/>
          </a:xfrm>
          <a:prstGeom prst="rect">
            <a:avLst/>
          </a:prstGeom>
        </p:spPr>
        <p:txBody>
          <a:bodyPr wrap="none">
            <a:spAutoFit/>
          </a:bodyPr>
          <a:lstStyle/>
          <a:p>
            <a:r>
              <a:rPr lang="en-US" sz="2400" b="1" i="1" dirty="0" err="1" smtClean="0">
                <a:latin typeface="Book Antiqua"/>
                <a:ea typeface="华文行楷"/>
                <a:cs typeface="Times New Roman"/>
              </a:rPr>
              <a:t>v</a:t>
            </a:r>
            <a:r>
              <a:rPr lang="en-US" altLang="zh-CN" sz="2400" b="1" baseline="-25000" dirty="0" err="1" smtClean="0">
                <a:latin typeface="Times New Roman"/>
                <a:ea typeface="华文行楷"/>
              </a:rPr>
              <a:t>P</a:t>
            </a:r>
            <a:r>
              <a:rPr lang="en-US" sz="2400" b="1" dirty="0" smtClean="0">
                <a:latin typeface="Times New Roman"/>
                <a:ea typeface="华文行楷"/>
              </a:rPr>
              <a:t>=</a:t>
            </a:r>
            <a:r>
              <a:rPr lang="en-US" altLang="zh-CN" sz="2400" b="1" i="1" dirty="0" err="1" smtClean="0">
                <a:latin typeface="Book Antiqua"/>
                <a:ea typeface="华文行楷"/>
                <a:cs typeface="Times New Roman"/>
              </a:rPr>
              <a:t>v</a:t>
            </a:r>
            <a:r>
              <a:rPr lang="en-US" altLang="zh-CN" sz="2400" b="1" baseline="-25000" dirty="0" err="1" smtClean="0">
                <a:latin typeface="Times New Roman"/>
                <a:ea typeface="华文行楷"/>
              </a:rPr>
              <a:t>N</a:t>
            </a:r>
            <a:endParaRPr lang="zh-CN" altLang="en-US" sz="2400"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28807"/>
                                        </p:tgtEl>
                                        <p:attrNameLst>
                                          <p:attrName>style.visibility</p:attrName>
                                        </p:attrNameLst>
                                      </p:cBhvr>
                                      <p:to>
                                        <p:strVal val="visible"/>
                                      </p:to>
                                    </p:set>
                                    <p:animEffect transition="in" filter="wipe(up)">
                                      <p:cBhvr>
                                        <p:cTn id="7" dur="500"/>
                                        <p:tgtEl>
                                          <p:spTgt spid="1228807"/>
                                        </p:tgtEl>
                                      </p:cBhvr>
                                    </p:animEffect>
                                  </p:childTnLst>
                                  <p:subTnLst>
                                    <p:set>
                                      <p:cBhvr override="childStyle">
                                        <p:cTn dur="1" fill="hold" display="0" masterRel="nextClick" afterEffect="1"/>
                                        <p:tgtEl>
                                          <p:spTgt spid="122880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396434"/>
                                        </p:tgtEl>
                                        <p:attrNameLst>
                                          <p:attrName>style.visibility</p:attrName>
                                        </p:attrNameLst>
                                      </p:cBhvr>
                                      <p:to>
                                        <p:strVal val="visible"/>
                                      </p:to>
                                    </p:set>
                                    <p:animEffect transition="in" filter="wipe(left)">
                                      <p:cBhvr>
                                        <p:cTn id="31" dur="500"/>
                                        <p:tgtEl>
                                          <p:spTgt spid="396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07" grpId="0" animBg="1"/>
      <p:bldP spid="15" grpId="0" animBg="1"/>
      <p:bldP spid="17" grpId="0"/>
      <p:bldP spid="18" grpId="0"/>
      <p:bldP spid="1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72365375"/>
              </p:ext>
            </p:extLst>
          </p:nvPr>
        </p:nvGraphicFramePr>
        <p:xfrm>
          <a:off x="3714744" y="928670"/>
          <a:ext cx="4994026" cy="3532770"/>
        </p:xfrm>
        <a:graphic>
          <a:graphicData uri="http://schemas.openxmlformats.org/presentationml/2006/ole">
            <mc:AlternateContent xmlns:mc="http://schemas.openxmlformats.org/markup-compatibility/2006">
              <mc:Choice xmlns:v="urn:schemas-microsoft-com:vml" Requires="v">
                <p:oleObj spid="_x0000_s539262" name="Picture" r:id="rId3" imgW="3468074" imgH="2453312" progId="Word.Picture.8">
                  <p:embed/>
                </p:oleObj>
              </mc:Choice>
              <mc:Fallback>
                <p:oleObj name="Picture" r:id="rId3" imgW="3468074" imgH="2453312"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44" y="928670"/>
                        <a:ext cx="4994026" cy="35327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a:spLocks noChangeArrowheads="1"/>
          </p:cNvSpPr>
          <p:nvPr/>
        </p:nvSpPr>
        <p:spPr bwMode="auto">
          <a:xfrm>
            <a:off x="1042988" y="77788"/>
            <a:ext cx="71294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7.4.4  </a:t>
            </a:r>
            <a:r>
              <a:rPr lang="zh-CN" altLang="en-US" sz="3200" dirty="0" smtClean="0">
                <a:solidFill>
                  <a:srgbClr val="0000CC"/>
                </a:solidFill>
                <a:latin typeface="Times New Roman" panose="02020603050405020304" pitchFamily="18" charset="0"/>
              </a:rPr>
              <a:t>电流反馈集成</a:t>
            </a:r>
            <a:r>
              <a:rPr lang="zh-CN" altLang="en-US" sz="3200" dirty="0">
                <a:solidFill>
                  <a:srgbClr val="0000CC"/>
                </a:solidFill>
                <a:latin typeface="Times New Roman" panose="02020603050405020304" pitchFamily="18" charset="0"/>
              </a:rPr>
              <a:t>运算放大器</a:t>
            </a:r>
            <a:endParaRPr lang="en-US" altLang="zh-CN" sz="3200" dirty="0">
              <a:solidFill>
                <a:srgbClr val="0000CC"/>
              </a:solidFill>
              <a:latin typeface="Times New Roman" panose="02020603050405020304" pitchFamily="18" charset="0"/>
            </a:endParaRPr>
          </a:p>
        </p:txBody>
      </p:sp>
      <p:sp>
        <p:nvSpPr>
          <p:cNvPr id="4" name="Rectangle 4">
            <a:hlinkClick r:id="rId5" action="ppaction://hlinksldjump"/>
          </p:cNvPr>
          <p:cNvSpPr>
            <a:spLocks noChangeArrowheads="1"/>
          </p:cNvSpPr>
          <p:nvPr/>
        </p:nvSpPr>
        <p:spPr bwMode="auto">
          <a:xfrm>
            <a:off x="574675" y="739775"/>
            <a:ext cx="4330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a:solidFill>
                  <a:srgbClr val="800000"/>
                </a:solidFill>
                <a:latin typeface="Times New Roman" panose="02020603050405020304" pitchFamily="18" charset="0"/>
              </a:rPr>
              <a:t>简化电路</a:t>
            </a:r>
          </a:p>
        </p:txBody>
      </p:sp>
      <p:sp>
        <p:nvSpPr>
          <p:cNvPr id="9" name="Rectangle 14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4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Object 148"/>
          <p:cNvGraphicFramePr>
            <a:graphicFrameLocks noChangeAspect="1"/>
          </p:cNvGraphicFramePr>
          <p:nvPr>
            <p:extLst>
              <p:ext uri="{D42A27DB-BD31-4B8C-83A1-F6EECF244321}">
                <p14:modId xmlns:p14="http://schemas.microsoft.com/office/powerpoint/2010/main" val="139579089"/>
              </p:ext>
            </p:extLst>
          </p:nvPr>
        </p:nvGraphicFramePr>
        <p:xfrm>
          <a:off x="571472" y="3998180"/>
          <a:ext cx="3489223" cy="1354027"/>
        </p:xfrm>
        <a:graphic>
          <a:graphicData uri="http://schemas.openxmlformats.org/presentationml/2006/ole">
            <mc:AlternateContent xmlns:mc="http://schemas.openxmlformats.org/markup-compatibility/2006">
              <mc:Choice xmlns:v="urn:schemas-microsoft-com:vml" Requires="v">
                <p:oleObj spid="_x0000_s539263" name="Picture" r:id="rId6" imgW="2067962" imgH="777633" progId="Word.Picture.8">
                  <p:embed/>
                </p:oleObj>
              </mc:Choice>
              <mc:Fallback>
                <p:oleObj name="Picture" r:id="rId6" imgW="2067962" imgH="777633" progId="Word.Picture.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472" y="3998180"/>
                        <a:ext cx="3489223" cy="13540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8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38629" name="Object 5"/>
          <p:cNvGraphicFramePr>
            <a:graphicFrameLocks noChangeAspect="1"/>
          </p:cNvGraphicFramePr>
          <p:nvPr/>
        </p:nvGraphicFramePr>
        <p:xfrm>
          <a:off x="5429256" y="4429132"/>
          <a:ext cx="2297430" cy="1474470"/>
        </p:xfrm>
        <a:graphic>
          <a:graphicData uri="http://schemas.openxmlformats.org/presentationml/2006/ole">
            <mc:AlternateContent xmlns:mc="http://schemas.openxmlformats.org/markup-compatibility/2006">
              <mc:Choice xmlns:v="urn:schemas-microsoft-com:vml" Requires="v">
                <p:oleObj spid="_x0000_s539264" name="Picture" r:id="rId8" imgW="1247500" imgH="810453" progId="Word.Picture.8">
                  <p:embed/>
                </p:oleObj>
              </mc:Choice>
              <mc:Fallback>
                <p:oleObj name="Picture" r:id="rId8" imgW="1247500" imgH="810453" progId="Word.Picture.8">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29256" y="4429132"/>
                        <a:ext cx="2297430" cy="14744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857224" y="1990872"/>
            <a:ext cx="1127232" cy="430887"/>
          </a:xfrm>
          <a:prstGeom prst="rect">
            <a:avLst/>
          </a:prstGeom>
        </p:spPr>
        <p:txBody>
          <a:bodyPr wrap="none">
            <a:spAutoFit/>
          </a:bodyPr>
          <a:lstStyle/>
          <a:p>
            <a:r>
              <a:rPr lang="en-US" sz="2200" b="1" i="1" dirty="0" err="1" smtClean="0">
                <a:latin typeface="Book Antiqua"/>
                <a:ea typeface="华文行楷"/>
                <a:cs typeface="Times New Roman"/>
              </a:rPr>
              <a:t>v</a:t>
            </a:r>
            <a:r>
              <a:rPr lang="en-US" sz="2200" b="1" baseline="-25000" dirty="0" err="1" smtClean="0">
                <a:latin typeface="Times New Roman"/>
                <a:ea typeface="华文行楷"/>
              </a:rPr>
              <a:t>O</a:t>
            </a:r>
            <a:r>
              <a:rPr lang="en-US" sz="2200" b="1" dirty="0" smtClean="0">
                <a:latin typeface="Times New Roman"/>
                <a:ea typeface="华文行楷"/>
              </a:rPr>
              <a:t>=</a:t>
            </a:r>
            <a:r>
              <a:rPr lang="en-US" sz="2200" b="1" i="1" dirty="0" err="1" smtClean="0">
                <a:latin typeface="Times New Roman"/>
                <a:ea typeface="华文行楷"/>
              </a:rPr>
              <a:t>i</a:t>
            </a:r>
            <a:r>
              <a:rPr lang="en-US" sz="2200" b="1" baseline="-25000" dirty="0" err="1" smtClean="0">
                <a:latin typeface="Times New Roman"/>
                <a:ea typeface="华文行楷"/>
              </a:rPr>
              <a:t>q</a:t>
            </a:r>
            <a:r>
              <a:rPr lang="en-US" sz="2200" b="1" i="1" dirty="0" err="1" smtClean="0">
                <a:latin typeface="Times New Roman"/>
                <a:ea typeface="华文行楷"/>
              </a:rPr>
              <a:t>r</a:t>
            </a:r>
            <a:r>
              <a:rPr lang="en-US" sz="2200" b="1" baseline="-25000" dirty="0" err="1" smtClean="0">
                <a:latin typeface="Times New Roman"/>
                <a:ea typeface="华文行楷"/>
              </a:rPr>
              <a:t>eq</a:t>
            </a:r>
            <a:endParaRPr lang="zh-CN" altLang="en-US" sz="2200" b="1" dirty="0"/>
          </a:p>
        </p:txBody>
      </p:sp>
      <p:sp>
        <p:nvSpPr>
          <p:cNvPr id="15" name="矩形 14"/>
          <p:cNvSpPr/>
          <p:nvPr/>
        </p:nvSpPr>
        <p:spPr>
          <a:xfrm>
            <a:off x="571472" y="2705252"/>
            <a:ext cx="1415772" cy="461665"/>
          </a:xfrm>
          <a:prstGeom prst="rect">
            <a:avLst/>
          </a:prstGeom>
        </p:spPr>
        <p:txBody>
          <a:bodyPr wrap="none">
            <a:spAutoFit/>
          </a:bodyPr>
          <a:lstStyle/>
          <a:p>
            <a:r>
              <a:rPr lang="zh-CN" altLang="en-US" sz="2400" b="1" dirty="0" smtClean="0">
                <a:latin typeface="楷体" pitchFamily="49" charset="-122"/>
                <a:ea typeface="楷体" pitchFamily="49" charset="-122"/>
              </a:rPr>
              <a:t>互阻增益</a:t>
            </a:r>
            <a:endParaRPr lang="zh-CN" altLang="en-US" sz="2400" b="1" dirty="0">
              <a:latin typeface="楷体" pitchFamily="49" charset="-122"/>
              <a:ea typeface="楷体" pitchFamily="49" charset="-122"/>
            </a:endParaRPr>
          </a:p>
        </p:txBody>
      </p:sp>
      <p:graphicFrame>
        <p:nvGraphicFramePr>
          <p:cNvPr id="16" name="Object 146"/>
          <p:cNvGraphicFramePr>
            <a:graphicFrameLocks noChangeAspect="1"/>
          </p:cNvGraphicFramePr>
          <p:nvPr>
            <p:extLst>
              <p:ext uri="{D42A27DB-BD31-4B8C-83A1-F6EECF244321}">
                <p14:modId xmlns:p14="http://schemas.microsoft.com/office/powerpoint/2010/main" val="2881592278"/>
              </p:ext>
            </p:extLst>
          </p:nvPr>
        </p:nvGraphicFramePr>
        <p:xfrm>
          <a:off x="822325" y="3267236"/>
          <a:ext cx="1576388" cy="763588"/>
        </p:xfrm>
        <a:graphic>
          <a:graphicData uri="http://schemas.openxmlformats.org/presentationml/2006/ole">
            <mc:AlternateContent xmlns:mc="http://schemas.openxmlformats.org/markup-compatibility/2006">
              <mc:Choice xmlns:v="urn:schemas-microsoft-com:vml" Requires="v">
                <p:oleObj spid="_x0000_s539265" name="Equation" r:id="rId10" imgW="850680" imgH="457200" progId="Equation.DSMT4">
                  <p:embed/>
                </p:oleObj>
              </mc:Choice>
              <mc:Fallback>
                <p:oleObj name="Equation" r:id="rId10" imgW="850680" imgH="457200" progId="Equation.DSMT4">
                  <p:embed/>
                  <p:pic>
                    <p:nvPicPr>
                      <p:cNvPr id="0" name=""/>
                      <p:cNvPicPr>
                        <a:picLocks noChangeAspect="1" noChangeArrowheads="1"/>
                      </p:cNvPicPr>
                      <p:nvPr/>
                    </p:nvPicPr>
                    <p:blipFill>
                      <a:blip r:embed="rId11"/>
                      <a:srcRect/>
                      <a:stretch>
                        <a:fillRect/>
                      </a:stretch>
                    </p:blipFill>
                    <p:spPr bwMode="auto">
                      <a:xfrm>
                        <a:off x="822325" y="3267236"/>
                        <a:ext cx="1576388" cy="763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矩形 16"/>
          <p:cNvSpPr/>
          <p:nvPr/>
        </p:nvSpPr>
        <p:spPr>
          <a:xfrm>
            <a:off x="924099" y="1352690"/>
            <a:ext cx="910827" cy="430887"/>
          </a:xfrm>
          <a:prstGeom prst="rect">
            <a:avLst/>
          </a:prstGeom>
        </p:spPr>
        <p:txBody>
          <a:bodyPr wrap="none">
            <a:spAutoFit/>
          </a:bodyPr>
          <a:lstStyle/>
          <a:p>
            <a:r>
              <a:rPr lang="en-US" sz="2200" b="1" i="1" dirty="0" err="1" smtClean="0">
                <a:latin typeface="Book Antiqua"/>
                <a:ea typeface="华文行楷"/>
                <a:cs typeface="Times New Roman"/>
              </a:rPr>
              <a:t>v</a:t>
            </a:r>
            <a:r>
              <a:rPr lang="en-US" altLang="zh-CN" sz="2200" b="1" baseline="-25000" dirty="0" err="1" smtClean="0">
                <a:latin typeface="Times New Roman"/>
                <a:ea typeface="华文行楷"/>
              </a:rPr>
              <a:t>P</a:t>
            </a:r>
            <a:r>
              <a:rPr lang="en-US" sz="2200" b="1" dirty="0" smtClean="0">
                <a:latin typeface="Times New Roman"/>
                <a:ea typeface="华文行楷"/>
              </a:rPr>
              <a:t>=</a:t>
            </a:r>
            <a:r>
              <a:rPr lang="en-US" altLang="zh-CN" sz="2200" b="1" i="1" dirty="0" err="1" smtClean="0">
                <a:latin typeface="Book Antiqua"/>
                <a:ea typeface="华文行楷"/>
                <a:cs typeface="Times New Roman"/>
              </a:rPr>
              <a:t>v</a:t>
            </a:r>
            <a:r>
              <a:rPr lang="en-US" altLang="zh-CN" sz="2200" b="1" baseline="-25000" dirty="0" err="1" smtClean="0">
                <a:latin typeface="Times New Roman"/>
                <a:ea typeface="华文行楷"/>
              </a:rPr>
              <a:t>N</a:t>
            </a:r>
            <a:endParaRPr lang="zh-CN" altLang="en-US" sz="2200"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38629"/>
                                        </p:tgtEl>
                                        <p:attrNameLst>
                                          <p:attrName>style.visibility</p:attrName>
                                        </p:attrNameLst>
                                      </p:cBhvr>
                                      <p:to>
                                        <p:strVal val="visible"/>
                                      </p:to>
                                    </p:set>
                                    <p:animEffect transition="in" filter="wipe(up)">
                                      <p:cBhvr>
                                        <p:cTn id="12" dur="500"/>
                                        <p:tgtEl>
                                          <p:spTgt spid="538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对象 7"/>
          <p:cNvGraphicFramePr>
            <a:graphicFrameLocks noChangeAspect="1"/>
          </p:cNvGraphicFramePr>
          <p:nvPr>
            <p:extLst>
              <p:ext uri="{D42A27DB-BD31-4B8C-83A1-F6EECF244321}">
                <p14:modId xmlns:p14="http://schemas.microsoft.com/office/powerpoint/2010/main" val="433410044"/>
              </p:ext>
            </p:extLst>
          </p:nvPr>
        </p:nvGraphicFramePr>
        <p:xfrm>
          <a:off x="3563888" y="907633"/>
          <a:ext cx="3707186" cy="1945303"/>
        </p:xfrm>
        <a:graphic>
          <a:graphicData uri="http://schemas.openxmlformats.org/presentationml/2006/ole">
            <mc:AlternateContent xmlns:mc="http://schemas.openxmlformats.org/markup-compatibility/2006">
              <mc:Choice xmlns:v="urn:schemas-microsoft-com:vml" Requires="v">
                <p:oleObj spid="_x0000_s581704" name="Picture" r:id="rId3" imgW="2059548" imgH="1080724" progId="Word.Picture.8">
                  <p:embed/>
                </p:oleObj>
              </mc:Choice>
              <mc:Fallback>
                <p:oleObj name="Picture" r:id="rId3" imgW="2059548" imgH="1080724" progId="Word.Picture.8">
                  <p:embed/>
                  <p:pic>
                    <p:nvPicPr>
                      <p:cNvPr id="0"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907633"/>
                        <a:ext cx="3707186" cy="1945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2"/>
          <p:cNvSpPr>
            <a:spLocks noChangeArrowheads="1"/>
          </p:cNvSpPr>
          <p:nvPr/>
        </p:nvSpPr>
        <p:spPr bwMode="auto">
          <a:xfrm>
            <a:off x="1042988" y="77788"/>
            <a:ext cx="71294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7.4.4  </a:t>
            </a:r>
            <a:r>
              <a:rPr lang="zh-CN" altLang="en-US" sz="3200" dirty="0" smtClean="0">
                <a:solidFill>
                  <a:srgbClr val="0000CC"/>
                </a:solidFill>
                <a:latin typeface="Times New Roman" panose="02020603050405020304" pitchFamily="18" charset="0"/>
              </a:rPr>
              <a:t>电流反馈集成</a:t>
            </a:r>
            <a:r>
              <a:rPr lang="zh-CN" altLang="en-US" sz="3200" dirty="0">
                <a:solidFill>
                  <a:srgbClr val="0000CC"/>
                </a:solidFill>
                <a:latin typeface="Times New Roman" panose="02020603050405020304" pitchFamily="18" charset="0"/>
              </a:rPr>
              <a:t>运算放大器</a:t>
            </a:r>
            <a:endParaRPr lang="en-US" altLang="zh-CN" sz="3200" dirty="0">
              <a:solidFill>
                <a:srgbClr val="0000CC"/>
              </a:solidFill>
              <a:latin typeface="Times New Roman" panose="02020603050405020304" pitchFamily="18" charset="0"/>
            </a:endParaRPr>
          </a:p>
        </p:txBody>
      </p:sp>
      <p:sp>
        <p:nvSpPr>
          <p:cNvPr id="3" name="Rectangle 4">
            <a:hlinkClick r:id="rId5" action="ppaction://hlinksldjump"/>
          </p:cNvPr>
          <p:cNvSpPr>
            <a:spLocks noChangeArrowheads="1"/>
          </p:cNvSpPr>
          <p:nvPr/>
        </p:nvSpPr>
        <p:spPr bwMode="auto">
          <a:xfrm>
            <a:off x="574675" y="739775"/>
            <a:ext cx="43307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smtClean="0">
                <a:solidFill>
                  <a:srgbClr val="800000"/>
                </a:solidFill>
                <a:latin typeface="Times New Roman" panose="02020603050405020304" pitchFamily="18" charset="0"/>
              </a:rPr>
              <a:t>应用</a:t>
            </a:r>
            <a:endParaRPr lang="zh-CN" altLang="en-US" sz="2400" dirty="0">
              <a:solidFill>
                <a:srgbClr val="800000"/>
              </a:solidFill>
              <a:latin typeface="Times New Roman" panose="02020603050405020304" pitchFamily="18" charset="0"/>
            </a:endParaRPr>
          </a:p>
        </p:txBody>
      </p:sp>
      <p:graphicFrame>
        <p:nvGraphicFramePr>
          <p:cNvPr id="4" name="Object 148"/>
          <p:cNvGraphicFramePr>
            <a:graphicFrameLocks noChangeAspect="1"/>
          </p:cNvGraphicFramePr>
          <p:nvPr>
            <p:extLst>
              <p:ext uri="{D42A27DB-BD31-4B8C-83A1-F6EECF244321}">
                <p14:modId xmlns:p14="http://schemas.microsoft.com/office/powerpoint/2010/main" val="3718518816"/>
              </p:ext>
            </p:extLst>
          </p:nvPr>
        </p:nvGraphicFramePr>
        <p:xfrm>
          <a:off x="500034" y="3068960"/>
          <a:ext cx="3489223" cy="1354027"/>
        </p:xfrm>
        <a:graphic>
          <a:graphicData uri="http://schemas.openxmlformats.org/presentationml/2006/ole">
            <mc:AlternateContent xmlns:mc="http://schemas.openxmlformats.org/markup-compatibility/2006">
              <mc:Choice xmlns:v="urn:schemas-microsoft-com:vml" Requires="v">
                <p:oleObj spid="_x0000_s581705" name="Picture" r:id="rId6" imgW="2067962" imgH="777633" progId="Word.Picture.8">
                  <p:embed/>
                </p:oleObj>
              </mc:Choice>
              <mc:Fallback>
                <p:oleObj name="Picture" r:id="rId6" imgW="2067962" imgH="777633" progId="Word.Picture.8">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034" y="3068960"/>
                        <a:ext cx="3489223" cy="13540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9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96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39653" name="Object 5"/>
          <p:cNvGraphicFramePr>
            <a:graphicFrameLocks noChangeAspect="1"/>
          </p:cNvGraphicFramePr>
          <p:nvPr>
            <p:extLst>
              <p:ext uri="{D42A27DB-BD31-4B8C-83A1-F6EECF244321}">
                <p14:modId xmlns:p14="http://schemas.microsoft.com/office/powerpoint/2010/main" val="4153587148"/>
              </p:ext>
            </p:extLst>
          </p:nvPr>
        </p:nvGraphicFramePr>
        <p:xfrm>
          <a:off x="714348" y="1268760"/>
          <a:ext cx="2708910" cy="1817370"/>
        </p:xfrm>
        <a:graphic>
          <a:graphicData uri="http://schemas.openxmlformats.org/presentationml/2006/ole">
            <mc:AlternateContent xmlns:mc="http://schemas.openxmlformats.org/markup-compatibility/2006">
              <mc:Choice xmlns:v="urn:schemas-microsoft-com:vml" Requires="v">
                <p:oleObj spid="_x0000_s581706" name="Picture" r:id="rId8" imgW="1513099" imgH="990698" progId="Word.Picture.8">
                  <p:embed/>
                </p:oleObj>
              </mc:Choice>
              <mc:Fallback>
                <p:oleObj name="Picture" r:id="rId8" imgW="1513099" imgH="990698" progId="Word.Picture.8">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4348" y="1268760"/>
                        <a:ext cx="2708910" cy="18173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96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96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966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9664"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9665" name="Rectangle 17"/>
          <p:cNvSpPr>
            <a:spLocks noChangeArrowheads="1"/>
          </p:cNvSpPr>
          <p:nvPr/>
        </p:nvSpPr>
        <p:spPr bwMode="auto">
          <a:xfrm>
            <a:off x="524940" y="4405918"/>
            <a:ext cx="3908251" cy="18528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30000"/>
              </a:lnSpc>
              <a:spcBef>
                <a:spcPct val="0"/>
              </a:spcBef>
              <a:spcAft>
                <a:spcPct val="0"/>
              </a:spcAft>
              <a:buClrTx/>
              <a:buSzTx/>
              <a:buFontTx/>
              <a:buNone/>
              <a:tabLst/>
            </a:pPr>
            <a:r>
              <a:rPr kumimoji="0" lang="zh-CN" sz="22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相比标准运放，电流反馈运放</a:t>
            </a:r>
            <a:r>
              <a:rPr kumimoji="0" lang="zh-CN" altLang="en-US" sz="22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不遵循</a:t>
            </a:r>
            <a:r>
              <a:rPr kumimoji="0" lang="zh-CN" sz="22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增益带宽积</a:t>
            </a:r>
            <a:r>
              <a:rPr kumimoji="0" lang="zh-CN" altLang="en-US" sz="22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为常数</a:t>
            </a:r>
            <a:r>
              <a:rPr kumimoji="0" lang="zh-CN" sz="22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的</a:t>
            </a:r>
            <a:r>
              <a:rPr kumimoji="0" lang="zh-CN" altLang="en-US" sz="22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规律。它特别适合高频、宽带信号的放大。</a:t>
            </a:r>
            <a:endParaRPr kumimoji="0" lang="zh-CN" altLang="en-US" sz="2200" b="1" i="0" u="none" strike="noStrike" cap="none" normalizeH="0" baseline="0" dirty="0" smtClean="0">
              <a:ln>
                <a:noFill/>
              </a:ln>
              <a:solidFill>
                <a:schemeClr val="tx1"/>
              </a:solidFill>
              <a:effectLst/>
              <a:latin typeface="楷体" pitchFamily="49" charset="-122"/>
              <a:ea typeface="楷体" pitchFamily="49" charset="-122"/>
              <a:cs typeface="宋体" pitchFamily="2" charset="-122"/>
            </a:endParaRPr>
          </a:p>
        </p:txBody>
      </p:sp>
      <p:grpSp>
        <p:nvGrpSpPr>
          <p:cNvPr id="14" name="组合 13"/>
          <p:cNvGrpSpPr/>
          <p:nvPr/>
        </p:nvGrpSpPr>
        <p:grpSpPr>
          <a:xfrm>
            <a:off x="4049420" y="2636912"/>
            <a:ext cx="4677068" cy="801688"/>
            <a:chOff x="4049420" y="2636912"/>
            <a:chExt cx="4677068" cy="801688"/>
          </a:xfrm>
        </p:grpSpPr>
        <p:graphicFrame>
          <p:nvGraphicFramePr>
            <p:cNvPr id="6" name="对象 5"/>
            <p:cNvGraphicFramePr>
              <a:graphicFrameLocks noChangeAspect="1"/>
            </p:cNvGraphicFramePr>
            <p:nvPr>
              <p:extLst>
                <p:ext uri="{D42A27DB-BD31-4B8C-83A1-F6EECF244321}">
                  <p14:modId xmlns:p14="http://schemas.microsoft.com/office/powerpoint/2010/main" val="4073654744"/>
                </p:ext>
              </p:extLst>
            </p:nvPr>
          </p:nvGraphicFramePr>
          <p:xfrm>
            <a:off x="6440488" y="2636912"/>
            <a:ext cx="2286000" cy="801688"/>
          </p:xfrm>
          <a:graphic>
            <a:graphicData uri="http://schemas.openxmlformats.org/presentationml/2006/ole">
              <mc:AlternateContent xmlns:mc="http://schemas.openxmlformats.org/markup-compatibility/2006">
                <mc:Choice xmlns:v="urn:schemas-microsoft-com:vml" Requires="v">
                  <p:oleObj spid="_x0000_s581707" name="Equation" r:id="rId10" imgW="1269720" imgH="444240" progId="Equation.DSMT4">
                    <p:embed/>
                  </p:oleObj>
                </mc:Choice>
                <mc:Fallback>
                  <p:oleObj name="Equation" r:id="rId10" imgW="1269720" imgH="444240" progId="Equation.DSMT4">
                    <p:embed/>
                    <p:pic>
                      <p:nvPicPr>
                        <p:cNvPr id="0" name="Object 35"/>
                        <p:cNvPicPr>
                          <a:picLocks noChangeAspect="1" noChangeArrowheads="1"/>
                        </p:cNvPicPr>
                        <p:nvPr/>
                      </p:nvPicPr>
                      <p:blipFill>
                        <a:blip r:embed="rId11"/>
                        <a:srcRect/>
                        <a:stretch>
                          <a:fillRect/>
                        </a:stretch>
                      </p:blipFill>
                      <p:spPr bwMode="auto">
                        <a:xfrm>
                          <a:off x="6440488" y="2636912"/>
                          <a:ext cx="2286000" cy="801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4049420" y="2856401"/>
              <a:ext cx="2377574" cy="400110"/>
            </a:xfrm>
            <a:prstGeom prst="rect">
              <a:avLst/>
            </a:prstGeom>
          </p:spPr>
          <p:txBody>
            <a:bodyPr wrap="none">
              <a:spAutoFit/>
            </a:bodyPr>
            <a:lstStyle/>
            <a:p>
              <a:r>
                <a:rPr lang="zh-CN" altLang="en-US" sz="2000" b="1" dirty="0" smtClean="0">
                  <a:latin typeface="楷体" panose="02010609060101010101" pitchFamily="49" charset="-122"/>
                  <a:ea typeface="楷体" panose="02010609060101010101" pitchFamily="49" charset="-122"/>
                </a:rPr>
                <a:t>当</a:t>
              </a:r>
              <a:r>
                <a:rPr lang="en-US" altLang="zh-CN" sz="2000" b="1" i="1" dirty="0" err="1" smtClean="0">
                  <a:latin typeface="Times New Roman" panose="02020603050405020304" pitchFamily="18" charset="0"/>
                  <a:ea typeface="华文行楷" panose="02010800040101010101" pitchFamily="2" charset="-122"/>
                </a:rPr>
                <a:t>r</a:t>
              </a:r>
              <a:r>
                <a:rPr lang="en-US" altLang="zh-CN" sz="2000" b="1" baseline="-25000" dirty="0" err="1" smtClean="0">
                  <a:latin typeface="Times New Roman" panose="02020603050405020304" pitchFamily="18" charset="0"/>
                  <a:ea typeface="华文行楷" panose="02010800040101010101" pitchFamily="2" charset="-122"/>
                </a:rPr>
                <a:t>in</a:t>
              </a:r>
              <a:r>
                <a:rPr lang="en-US" altLang="zh-CN" sz="2000" b="1" dirty="0">
                  <a:latin typeface="Times New Roman" panose="02020603050405020304" pitchFamily="18" charset="0"/>
                  <a:ea typeface="华文行楷" panose="02010800040101010101" pitchFamily="2" charset="-122"/>
                </a:rPr>
                <a:t>&lt;&lt;</a:t>
              </a:r>
              <a:r>
                <a:rPr lang="en-US" altLang="zh-CN" sz="2000" b="1" i="1" dirty="0">
                  <a:latin typeface="Times New Roman" panose="02020603050405020304" pitchFamily="18" charset="0"/>
                  <a:ea typeface="华文行楷" panose="02010800040101010101" pitchFamily="2" charset="-122"/>
                </a:rPr>
                <a:t>R</a:t>
              </a:r>
              <a:r>
                <a:rPr lang="en-US" altLang="zh-CN" sz="2000" b="1" baseline="-25000" dirty="0">
                  <a:latin typeface="Times New Roman" panose="02020603050405020304" pitchFamily="18" charset="0"/>
                  <a:ea typeface="华文行楷" panose="02010800040101010101" pitchFamily="2" charset="-122"/>
                </a:rPr>
                <a:t>1</a:t>
              </a:r>
              <a:r>
                <a:rPr lang="en-US" altLang="zh-CN" sz="2000" b="1" dirty="0">
                  <a:latin typeface="Times New Roman" panose="02020603050405020304" pitchFamily="18" charset="0"/>
                  <a:ea typeface="华文行楷" panose="02010800040101010101" pitchFamily="2" charset="-122"/>
                </a:rPr>
                <a:t>//</a:t>
              </a:r>
              <a:r>
                <a:rPr lang="en-US" altLang="zh-CN" sz="2000" b="1" i="1" dirty="0" err="1" smtClean="0">
                  <a:latin typeface="Times New Roman" panose="02020603050405020304" pitchFamily="18" charset="0"/>
                  <a:ea typeface="华文行楷" panose="02010800040101010101" pitchFamily="2" charset="-122"/>
                </a:rPr>
                <a:t>R</a:t>
              </a:r>
              <a:r>
                <a:rPr lang="en-US" altLang="zh-CN" sz="2000" b="1" baseline="-25000" dirty="0" err="1" smtClean="0">
                  <a:latin typeface="Times New Roman" panose="02020603050405020304" pitchFamily="18" charset="0"/>
                  <a:ea typeface="华文行楷" panose="02010800040101010101" pitchFamily="2" charset="-122"/>
                </a:rPr>
                <a:t>f</a:t>
              </a:r>
              <a:r>
                <a:rPr lang="zh-CN" altLang="en-US" sz="2000" b="1" dirty="0" smtClean="0">
                  <a:latin typeface="楷体" panose="02010609060101010101" pitchFamily="49" charset="-122"/>
                  <a:ea typeface="楷体" panose="02010609060101010101" pitchFamily="49" charset="-122"/>
                </a:rPr>
                <a:t>时，有</a:t>
              </a:r>
              <a:endParaRPr lang="zh-CN" altLang="en-US" sz="2000" b="1" dirty="0">
                <a:latin typeface="楷体" panose="02010609060101010101" pitchFamily="49" charset="-122"/>
                <a:ea typeface="楷体" panose="02010609060101010101" pitchFamily="49" charset="-122"/>
              </a:endParaRPr>
            </a:p>
          </p:txBody>
        </p:sp>
      </p:grpSp>
      <p:grpSp>
        <p:nvGrpSpPr>
          <p:cNvPr id="15" name="组合 14"/>
          <p:cNvGrpSpPr/>
          <p:nvPr/>
        </p:nvGrpSpPr>
        <p:grpSpPr>
          <a:xfrm>
            <a:off x="4650120" y="3429000"/>
            <a:ext cx="1977579" cy="823913"/>
            <a:chOff x="4846587" y="3478411"/>
            <a:chExt cx="1977579" cy="823913"/>
          </a:xfrm>
        </p:grpSpPr>
        <p:graphicFrame>
          <p:nvGraphicFramePr>
            <p:cNvPr id="10" name="对象 9"/>
            <p:cNvGraphicFramePr>
              <a:graphicFrameLocks noChangeAspect="1"/>
            </p:cNvGraphicFramePr>
            <p:nvPr>
              <p:extLst>
                <p:ext uri="{D42A27DB-BD31-4B8C-83A1-F6EECF244321}">
                  <p14:modId xmlns:p14="http://schemas.microsoft.com/office/powerpoint/2010/main" val="2422823865"/>
                </p:ext>
              </p:extLst>
            </p:nvPr>
          </p:nvGraphicFramePr>
          <p:xfrm>
            <a:off x="5931991" y="3478411"/>
            <a:ext cx="892175" cy="823913"/>
          </p:xfrm>
          <a:graphic>
            <a:graphicData uri="http://schemas.openxmlformats.org/presentationml/2006/ole">
              <mc:AlternateContent xmlns:mc="http://schemas.openxmlformats.org/markup-compatibility/2006">
                <mc:Choice xmlns:v="urn:schemas-microsoft-com:vml" Requires="v">
                  <p:oleObj spid="_x0000_s581708" name="Equation" r:id="rId12" imgW="495000" imgH="457200" progId="Equation.DSMT4">
                    <p:embed/>
                  </p:oleObj>
                </mc:Choice>
                <mc:Fallback>
                  <p:oleObj name="Equation" r:id="rId12" imgW="495000" imgH="457200" progId="Equation.DSMT4">
                    <p:embed/>
                    <p:pic>
                      <p:nvPicPr>
                        <p:cNvPr id="0" name="Object 51"/>
                        <p:cNvPicPr>
                          <a:picLocks noChangeAspect="1" noChangeArrowheads="1"/>
                        </p:cNvPicPr>
                        <p:nvPr/>
                      </p:nvPicPr>
                      <p:blipFill>
                        <a:blip r:embed="rId13"/>
                        <a:srcRect/>
                        <a:stretch>
                          <a:fillRect/>
                        </a:stretch>
                      </p:blipFill>
                      <p:spPr bwMode="auto">
                        <a:xfrm>
                          <a:off x="5931991" y="3478411"/>
                          <a:ext cx="892175"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矩形 21"/>
            <p:cNvSpPr/>
            <p:nvPr/>
          </p:nvSpPr>
          <p:spPr>
            <a:xfrm>
              <a:off x="4846587" y="3642736"/>
              <a:ext cx="1108420" cy="400110"/>
            </a:xfrm>
            <a:prstGeom prst="rect">
              <a:avLst/>
            </a:prstGeom>
          </p:spPr>
          <p:txBody>
            <a:bodyPr wrap="square">
              <a:spAutoFit/>
            </a:bodyPr>
            <a:lstStyle/>
            <a:p>
              <a:r>
                <a:rPr lang="zh-CN" altLang="en-US" sz="2000" b="1" dirty="0" smtClean="0">
                  <a:latin typeface="楷体" panose="02010609060101010101" pitchFamily="49" charset="-122"/>
                  <a:ea typeface="楷体" panose="02010609060101010101" pitchFamily="49" charset="-122"/>
                </a:rPr>
                <a:t>又因为</a:t>
              </a:r>
              <a:endParaRPr lang="zh-CN" altLang="en-US" sz="2000" b="1" dirty="0">
                <a:latin typeface="楷体" panose="02010609060101010101" pitchFamily="49" charset="-122"/>
                <a:ea typeface="楷体" panose="02010609060101010101" pitchFamily="49" charset="-122"/>
              </a:endParaRPr>
            </a:p>
          </p:txBody>
        </p:sp>
      </p:grpSp>
      <p:grpSp>
        <p:nvGrpSpPr>
          <p:cNvPr id="16" name="组合 15"/>
          <p:cNvGrpSpPr/>
          <p:nvPr/>
        </p:nvGrpSpPr>
        <p:grpSpPr>
          <a:xfrm>
            <a:off x="4650120" y="4293096"/>
            <a:ext cx="3469829" cy="823913"/>
            <a:chOff x="4846587" y="4414515"/>
            <a:chExt cx="3469829" cy="823913"/>
          </a:xfrm>
        </p:grpSpPr>
        <p:sp>
          <p:nvSpPr>
            <p:cNvPr id="23" name="矩形 22"/>
            <p:cNvSpPr/>
            <p:nvPr/>
          </p:nvSpPr>
          <p:spPr>
            <a:xfrm>
              <a:off x="4846587" y="4578110"/>
              <a:ext cx="1108420" cy="400110"/>
            </a:xfrm>
            <a:prstGeom prst="rect">
              <a:avLst/>
            </a:prstGeom>
          </p:spPr>
          <p:txBody>
            <a:bodyPr wrap="square">
              <a:spAutoFit/>
            </a:bodyPr>
            <a:lstStyle/>
            <a:p>
              <a:r>
                <a:rPr lang="zh-CN" altLang="en-US" sz="2000" b="1" dirty="0" smtClean="0">
                  <a:latin typeface="楷体" panose="02010609060101010101" pitchFamily="49" charset="-122"/>
                  <a:ea typeface="楷体" panose="02010609060101010101" pitchFamily="49" charset="-122"/>
                </a:rPr>
                <a:t>所以</a:t>
              </a:r>
              <a:endParaRPr lang="zh-CN" altLang="en-US" sz="2000" b="1" dirty="0">
                <a:latin typeface="楷体" panose="02010609060101010101" pitchFamily="49" charset="-122"/>
                <a:ea typeface="楷体" panose="02010609060101010101" pitchFamily="49"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3197862482"/>
                </p:ext>
              </p:extLst>
            </p:nvPr>
          </p:nvGraphicFramePr>
          <p:xfrm>
            <a:off x="5687516" y="4414515"/>
            <a:ext cx="2628900" cy="823913"/>
          </p:xfrm>
          <a:graphic>
            <a:graphicData uri="http://schemas.openxmlformats.org/presentationml/2006/ole">
              <mc:AlternateContent xmlns:mc="http://schemas.openxmlformats.org/markup-compatibility/2006">
                <mc:Choice xmlns:v="urn:schemas-microsoft-com:vml" Requires="v">
                  <p:oleObj spid="_x0000_s581709" name="Equation" r:id="rId14" imgW="1460160" imgH="457200" progId="Equation.DSMT4">
                    <p:embed/>
                  </p:oleObj>
                </mc:Choice>
                <mc:Fallback>
                  <p:oleObj name="Equation" r:id="rId14" imgW="1460160" imgH="457200" progId="Equation.DSMT4">
                    <p:embed/>
                    <p:pic>
                      <p:nvPicPr>
                        <p:cNvPr id="0" name="Object 58"/>
                        <p:cNvPicPr>
                          <a:picLocks noChangeAspect="1" noChangeArrowheads="1"/>
                        </p:cNvPicPr>
                        <p:nvPr/>
                      </p:nvPicPr>
                      <p:blipFill>
                        <a:blip r:embed="rId15"/>
                        <a:srcRect/>
                        <a:stretch>
                          <a:fillRect/>
                        </a:stretch>
                      </p:blipFill>
                      <p:spPr bwMode="auto">
                        <a:xfrm>
                          <a:off x="5687516" y="4414515"/>
                          <a:ext cx="26289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 name="组合 16"/>
          <p:cNvGrpSpPr/>
          <p:nvPr/>
        </p:nvGrpSpPr>
        <p:grpSpPr>
          <a:xfrm>
            <a:off x="4644008" y="5152331"/>
            <a:ext cx="3215591" cy="798512"/>
            <a:chOff x="4840475" y="5273750"/>
            <a:chExt cx="3215591" cy="798512"/>
          </a:xfrm>
        </p:grpSpPr>
        <p:sp>
          <p:nvSpPr>
            <p:cNvPr id="26" name="矩形 25"/>
            <p:cNvSpPr/>
            <p:nvPr/>
          </p:nvSpPr>
          <p:spPr>
            <a:xfrm>
              <a:off x="4840475" y="5444552"/>
              <a:ext cx="1792478" cy="400110"/>
            </a:xfrm>
            <a:prstGeom prst="rect">
              <a:avLst/>
            </a:prstGeom>
          </p:spPr>
          <p:txBody>
            <a:bodyPr wrap="none">
              <a:spAutoFit/>
            </a:bodyPr>
            <a:lstStyle/>
            <a:p>
              <a:r>
                <a:rPr lang="zh-CN" altLang="en-US" sz="2000" b="1" dirty="0" smtClean="0">
                  <a:latin typeface="楷体" panose="02010609060101010101" pitchFamily="49" charset="-122"/>
                  <a:ea typeface="楷体" panose="02010609060101010101" pitchFamily="49" charset="-122"/>
                </a:rPr>
                <a:t>若</a:t>
              </a:r>
              <a:r>
                <a:rPr lang="en-US" altLang="zh-CN" sz="2000" b="1" i="1" dirty="0" err="1" smtClean="0">
                  <a:latin typeface="Times New Roman" panose="02020603050405020304" pitchFamily="18" charset="0"/>
                  <a:ea typeface="华文行楷" panose="02010800040101010101" pitchFamily="2" charset="-122"/>
                </a:rPr>
                <a:t>R</a:t>
              </a:r>
              <a:r>
                <a:rPr lang="en-US" altLang="zh-CN" sz="2000" b="1" baseline="-25000" dirty="0" err="1" smtClean="0">
                  <a:latin typeface="Times New Roman" panose="02020603050405020304" pitchFamily="18" charset="0"/>
                  <a:ea typeface="华文行楷" panose="02010800040101010101" pitchFamily="2" charset="-122"/>
                </a:rPr>
                <a:t>f</a:t>
              </a:r>
              <a:r>
                <a:rPr lang="en-US" altLang="zh-CN" sz="2000" b="1" baseline="-25000" dirty="0" smtClean="0">
                  <a:latin typeface="Times New Roman" panose="02020603050405020304" pitchFamily="18" charset="0"/>
                  <a:ea typeface="华文行楷" panose="02010800040101010101" pitchFamily="2" charset="-122"/>
                </a:rPr>
                <a:t> </a:t>
              </a:r>
              <a:r>
                <a:rPr lang="en-US" altLang="zh-CN" sz="2000" b="1" dirty="0" smtClean="0">
                  <a:latin typeface="Times New Roman" panose="02020603050405020304" pitchFamily="18" charset="0"/>
                  <a:ea typeface="华文行楷" panose="02010800040101010101" pitchFamily="2" charset="-122"/>
                </a:rPr>
                <a:t>&lt;&lt;</a:t>
              </a:r>
              <a:r>
                <a:rPr lang="en-US" altLang="zh-CN" sz="2000" b="1" i="1" dirty="0" err="1" smtClean="0">
                  <a:latin typeface="Times New Roman" panose="02020603050405020304" pitchFamily="18" charset="0"/>
                  <a:ea typeface="华文行楷" panose="02010800040101010101" pitchFamily="2" charset="-122"/>
                </a:rPr>
                <a:t>r</a:t>
              </a:r>
              <a:r>
                <a:rPr lang="en-US" altLang="zh-CN" sz="2000" b="1" baseline="-25000" dirty="0" err="1" smtClean="0">
                  <a:latin typeface="Times New Roman" panose="02020603050405020304" pitchFamily="18" charset="0"/>
                  <a:ea typeface="华文行楷" panose="02010800040101010101" pitchFamily="2" charset="-122"/>
                </a:rPr>
                <a:t>eq</a:t>
              </a:r>
              <a:r>
                <a:rPr lang="zh-CN" altLang="en-US" sz="2000" b="1" dirty="0" smtClean="0">
                  <a:latin typeface="楷体" panose="02010609060101010101" pitchFamily="49" charset="-122"/>
                  <a:ea typeface="楷体" panose="02010609060101010101" pitchFamily="49" charset="-122"/>
                </a:rPr>
                <a:t>，则</a:t>
              </a:r>
              <a:endParaRPr lang="zh-CN" altLang="en-US" sz="2000" b="1" dirty="0">
                <a:latin typeface="楷体" panose="02010609060101010101" pitchFamily="49" charset="-122"/>
                <a:ea typeface="楷体" panose="02010609060101010101" pitchFamily="49" charset="-122"/>
              </a:endParaRPr>
            </a:p>
          </p:txBody>
        </p:sp>
        <p:graphicFrame>
          <p:nvGraphicFramePr>
            <p:cNvPr id="27" name="对象 26"/>
            <p:cNvGraphicFramePr>
              <a:graphicFrameLocks noChangeAspect="1"/>
            </p:cNvGraphicFramePr>
            <p:nvPr>
              <p:extLst>
                <p:ext uri="{D42A27DB-BD31-4B8C-83A1-F6EECF244321}">
                  <p14:modId xmlns:p14="http://schemas.microsoft.com/office/powerpoint/2010/main" val="2971398049"/>
                </p:ext>
              </p:extLst>
            </p:nvPr>
          </p:nvGraphicFramePr>
          <p:xfrm>
            <a:off x="6705103" y="5273750"/>
            <a:ext cx="1350963" cy="798512"/>
          </p:xfrm>
          <a:graphic>
            <a:graphicData uri="http://schemas.openxmlformats.org/presentationml/2006/ole">
              <mc:AlternateContent xmlns:mc="http://schemas.openxmlformats.org/markup-compatibility/2006">
                <mc:Choice xmlns:v="urn:schemas-microsoft-com:vml" Requires="v">
                  <p:oleObj spid="_x0000_s581710" name="Equation" r:id="rId16" imgW="749160" imgH="444240" progId="Equation.DSMT4">
                    <p:embed/>
                  </p:oleObj>
                </mc:Choice>
                <mc:Fallback>
                  <p:oleObj name="Equation" r:id="rId16" imgW="749160" imgH="444240" progId="Equation.DSMT4">
                    <p:embed/>
                    <p:pic>
                      <p:nvPicPr>
                        <p:cNvPr id="0" name=""/>
                        <p:cNvPicPr>
                          <a:picLocks noChangeAspect="1" noChangeArrowheads="1"/>
                        </p:cNvPicPr>
                        <p:nvPr/>
                      </p:nvPicPr>
                      <p:blipFill>
                        <a:blip r:embed="rId17"/>
                        <a:srcRect/>
                        <a:stretch>
                          <a:fillRect/>
                        </a:stretch>
                      </p:blipFill>
                      <p:spPr bwMode="auto">
                        <a:xfrm>
                          <a:off x="6705103" y="5273750"/>
                          <a:ext cx="1350963" cy="798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39653"/>
                                        </p:tgtEl>
                                        <p:attrNameLst>
                                          <p:attrName>style.visibility</p:attrName>
                                        </p:attrNameLst>
                                      </p:cBhvr>
                                      <p:to>
                                        <p:strVal val="visible"/>
                                      </p:to>
                                    </p:set>
                                    <p:animEffect transition="in" filter="wipe(down)">
                                      <p:cBhvr>
                                        <p:cTn id="7" dur="500"/>
                                        <p:tgtEl>
                                          <p:spTgt spid="5396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39665"/>
                                        </p:tgtEl>
                                        <p:attrNameLst>
                                          <p:attrName>style.visibility</p:attrName>
                                        </p:attrNameLst>
                                      </p:cBhvr>
                                      <p:to>
                                        <p:strVal val="visible"/>
                                      </p:to>
                                    </p:set>
                                    <p:animEffect transition="in" filter="wipe(up)">
                                      <p:cBhvr>
                                        <p:cTn id="37" dur="500"/>
                                        <p:tgtEl>
                                          <p:spTgt spid="539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6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792163" y="1449388"/>
            <a:ext cx="813593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50000"/>
              </a:lnSpc>
              <a:spcBef>
                <a:spcPct val="0"/>
              </a:spcBef>
              <a:buClrTx/>
              <a:buFontTx/>
              <a:buNone/>
            </a:pPr>
            <a:r>
              <a:rPr lang="en-US" altLang="zh-CN" sz="3200" dirty="0">
                <a:latin typeface="Times New Roman" panose="02020603050405020304" pitchFamily="18" charset="0"/>
              </a:rPr>
              <a:t>7.1 </a:t>
            </a:r>
            <a:r>
              <a:rPr lang="zh-CN" altLang="en-US" sz="3200" dirty="0" smtClean="0">
                <a:latin typeface="Times New Roman" panose="02020603050405020304" pitchFamily="18" charset="0"/>
              </a:rPr>
              <a:t>模拟集成电路</a:t>
            </a:r>
            <a:r>
              <a:rPr lang="zh-CN" altLang="en-US" sz="3200" dirty="0">
                <a:latin typeface="Times New Roman" panose="02020603050405020304" pitchFamily="18" charset="0"/>
              </a:rPr>
              <a:t>中的直流偏置技术</a:t>
            </a:r>
          </a:p>
          <a:p>
            <a:pPr eaLnBrk="1" hangingPunct="1">
              <a:lnSpc>
                <a:spcPct val="150000"/>
              </a:lnSpc>
              <a:spcBef>
                <a:spcPct val="0"/>
              </a:spcBef>
              <a:buClrTx/>
              <a:buNone/>
            </a:pPr>
            <a:r>
              <a:rPr lang="en-US" altLang="zh-CN" sz="3200" dirty="0">
                <a:latin typeface="Times New Roman" panose="02020603050405020304" pitchFamily="18" charset="0"/>
              </a:rPr>
              <a:t>7.2 </a:t>
            </a:r>
            <a:r>
              <a:rPr lang="zh-CN" altLang="en-US" sz="3200" dirty="0">
                <a:latin typeface="Times New Roman" panose="02020603050405020304" pitchFamily="18" charset="0"/>
              </a:rPr>
              <a:t>差分式放大电路 </a:t>
            </a:r>
          </a:p>
          <a:p>
            <a:pPr eaLnBrk="1" hangingPunct="1">
              <a:lnSpc>
                <a:spcPct val="150000"/>
              </a:lnSpc>
              <a:spcBef>
                <a:spcPct val="0"/>
              </a:spcBef>
              <a:buClrTx/>
              <a:buFontTx/>
              <a:buNone/>
            </a:pPr>
            <a:r>
              <a:rPr lang="en-US" altLang="zh-CN" sz="3200" dirty="0" smtClean="0">
                <a:latin typeface="Times New Roman" panose="02020603050405020304" pitchFamily="18" charset="0"/>
              </a:rPr>
              <a:t>*7.3 </a:t>
            </a:r>
            <a:r>
              <a:rPr lang="zh-CN" altLang="en-US" sz="3200" dirty="0" smtClean="0">
                <a:latin typeface="Times New Roman" panose="02020603050405020304" pitchFamily="18" charset="0"/>
              </a:rPr>
              <a:t>带</a:t>
            </a:r>
            <a:r>
              <a:rPr lang="zh-CN" altLang="en-US" sz="3200" dirty="0">
                <a:latin typeface="Times New Roman" panose="02020603050405020304" pitchFamily="18" charset="0"/>
              </a:rPr>
              <a:t>有源负载的差分式放大</a:t>
            </a:r>
            <a:r>
              <a:rPr lang="zh-CN" altLang="en-US" sz="3200" dirty="0" smtClean="0">
                <a:latin typeface="Times New Roman" panose="02020603050405020304" pitchFamily="18" charset="0"/>
              </a:rPr>
              <a:t>电路</a:t>
            </a:r>
            <a:endParaRPr lang="en-US" altLang="zh-CN" sz="3200" dirty="0" smtClean="0">
              <a:latin typeface="Times New Roman" panose="02020603050405020304" pitchFamily="18" charset="0"/>
            </a:endParaRPr>
          </a:p>
          <a:p>
            <a:pPr eaLnBrk="1" hangingPunct="1">
              <a:lnSpc>
                <a:spcPct val="150000"/>
              </a:lnSpc>
              <a:spcBef>
                <a:spcPct val="0"/>
              </a:spcBef>
              <a:buClrTx/>
              <a:buNone/>
            </a:pPr>
            <a:r>
              <a:rPr lang="en-US" altLang="zh-CN" sz="3200" dirty="0">
                <a:latin typeface="Times New Roman" panose="02020603050405020304" pitchFamily="18" charset="0"/>
              </a:rPr>
              <a:t>7.4 </a:t>
            </a:r>
            <a:r>
              <a:rPr lang="zh-CN" altLang="en-US" sz="3200" dirty="0">
                <a:latin typeface="Times New Roman" panose="02020603050405020304" pitchFamily="18" charset="0"/>
              </a:rPr>
              <a:t>集成运算放大器电路简介</a:t>
            </a:r>
          </a:p>
          <a:p>
            <a:pPr eaLnBrk="1" hangingPunct="1">
              <a:lnSpc>
                <a:spcPct val="150000"/>
              </a:lnSpc>
              <a:spcBef>
                <a:spcPct val="0"/>
              </a:spcBef>
              <a:buClrTx/>
              <a:buNone/>
            </a:pPr>
            <a:r>
              <a:rPr lang="en-US" altLang="zh-CN" sz="3200" dirty="0" smtClean="0">
                <a:solidFill>
                  <a:srgbClr val="C00000"/>
                </a:solidFill>
                <a:latin typeface="Times New Roman" panose="02020603050405020304" pitchFamily="18" charset="0"/>
              </a:rPr>
              <a:t>7.5 </a:t>
            </a:r>
            <a:r>
              <a:rPr lang="zh-CN" altLang="en-US" sz="3200" dirty="0" smtClean="0">
                <a:solidFill>
                  <a:srgbClr val="C00000"/>
                </a:solidFill>
                <a:latin typeface="Times New Roman" panose="02020603050405020304" pitchFamily="18" charset="0"/>
              </a:rPr>
              <a:t>运放主要</a:t>
            </a:r>
            <a:r>
              <a:rPr lang="zh-CN" altLang="en-US" sz="3200" dirty="0">
                <a:solidFill>
                  <a:srgbClr val="C00000"/>
                </a:solidFill>
                <a:latin typeface="Times New Roman" panose="02020603050405020304" pitchFamily="18" charset="0"/>
              </a:rPr>
              <a:t>参数和相关应用问题</a:t>
            </a:r>
            <a:endParaRPr lang="en-US" altLang="zh-CN" sz="3200" dirty="0">
              <a:solidFill>
                <a:srgbClr val="C00000"/>
              </a:solidFill>
              <a:latin typeface="Times New Roman" panose="02020603050405020304" pitchFamily="18" charset="0"/>
            </a:endParaRPr>
          </a:p>
        </p:txBody>
      </p:sp>
      <p:sp>
        <p:nvSpPr>
          <p:cNvPr id="6" name="Rectangle 5"/>
          <p:cNvSpPr>
            <a:spLocks noChangeArrowheads="1"/>
          </p:cNvSpPr>
          <p:nvPr/>
        </p:nvSpPr>
        <p:spPr bwMode="auto">
          <a:xfrm>
            <a:off x="611188" y="0"/>
            <a:ext cx="8137525"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99"/>
                </a:solidFill>
              </a:rPr>
              <a:t>7  </a:t>
            </a:r>
            <a:r>
              <a:rPr lang="zh-CN" altLang="en-US" sz="3600">
                <a:solidFill>
                  <a:srgbClr val="000099"/>
                </a:solidFill>
              </a:rPr>
              <a:t>模拟集成电路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785786" y="1000108"/>
            <a:ext cx="799943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50000"/>
              </a:lnSpc>
              <a:spcBef>
                <a:spcPct val="0"/>
              </a:spcBef>
              <a:buClrTx/>
              <a:buFontTx/>
              <a:buNone/>
            </a:pPr>
            <a:r>
              <a:rPr lang="en-US" altLang="zh-CN" sz="3200" dirty="0" smtClean="0">
                <a:solidFill>
                  <a:schemeClr val="accent2"/>
                </a:solidFill>
                <a:latin typeface="Times New Roman" panose="02020603050405020304" pitchFamily="18" charset="0"/>
              </a:rPr>
              <a:t>7.5.1 </a:t>
            </a:r>
            <a:r>
              <a:rPr lang="zh-CN" altLang="en-US" sz="3200" dirty="0">
                <a:solidFill>
                  <a:schemeClr val="accent2"/>
                </a:solidFill>
                <a:latin typeface="Times New Roman" panose="02020603050405020304" pitchFamily="18" charset="0"/>
              </a:rPr>
              <a:t>输入直流误差特性（输入失调特性）</a:t>
            </a:r>
          </a:p>
          <a:p>
            <a:pPr eaLnBrk="1" hangingPunct="1">
              <a:lnSpc>
                <a:spcPct val="150000"/>
              </a:lnSpc>
              <a:spcBef>
                <a:spcPct val="0"/>
              </a:spcBef>
              <a:buClrTx/>
              <a:buFontTx/>
              <a:buNone/>
            </a:pPr>
            <a:r>
              <a:rPr lang="en-US" altLang="zh-CN" sz="3200" dirty="0" smtClean="0">
                <a:latin typeface="Times New Roman" panose="02020603050405020304" pitchFamily="18" charset="0"/>
              </a:rPr>
              <a:t>7.5.2 </a:t>
            </a:r>
            <a:r>
              <a:rPr lang="zh-CN" altLang="en-US" sz="3200" dirty="0">
                <a:latin typeface="Times New Roman" panose="02020603050405020304" pitchFamily="18" charset="0"/>
              </a:rPr>
              <a:t>差模特性</a:t>
            </a:r>
          </a:p>
          <a:p>
            <a:pPr eaLnBrk="1" hangingPunct="1">
              <a:lnSpc>
                <a:spcPct val="150000"/>
              </a:lnSpc>
              <a:spcBef>
                <a:spcPct val="0"/>
              </a:spcBef>
              <a:buClrTx/>
              <a:buFontTx/>
              <a:buNone/>
            </a:pPr>
            <a:r>
              <a:rPr lang="en-US" altLang="zh-CN" sz="3200" dirty="0" smtClean="0">
                <a:latin typeface="Times New Roman" panose="02020603050405020304" pitchFamily="18" charset="0"/>
              </a:rPr>
              <a:t>7.5.3 </a:t>
            </a:r>
            <a:r>
              <a:rPr lang="zh-CN" altLang="en-US" sz="3200" dirty="0">
                <a:latin typeface="Times New Roman" panose="02020603050405020304" pitchFamily="18" charset="0"/>
              </a:rPr>
              <a:t>共模特性</a:t>
            </a:r>
          </a:p>
          <a:p>
            <a:pPr eaLnBrk="1" hangingPunct="1">
              <a:lnSpc>
                <a:spcPct val="150000"/>
              </a:lnSpc>
              <a:spcBef>
                <a:spcPct val="0"/>
              </a:spcBef>
              <a:buClrTx/>
              <a:buFontTx/>
              <a:buNone/>
            </a:pPr>
            <a:r>
              <a:rPr lang="en-US" altLang="zh-CN" sz="3200" dirty="0" smtClean="0">
                <a:latin typeface="Times New Roman" panose="02020603050405020304" pitchFamily="18" charset="0"/>
              </a:rPr>
              <a:t>7.5.4 </a:t>
            </a:r>
            <a:r>
              <a:rPr lang="zh-CN" altLang="en-US" sz="3200" dirty="0">
                <a:latin typeface="Times New Roman" panose="02020603050405020304" pitchFamily="18" charset="0"/>
              </a:rPr>
              <a:t>大信号动态特性</a:t>
            </a:r>
          </a:p>
          <a:p>
            <a:pPr eaLnBrk="1" hangingPunct="1">
              <a:lnSpc>
                <a:spcPct val="150000"/>
              </a:lnSpc>
              <a:spcBef>
                <a:spcPct val="0"/>
              </a:spcBef>
              <a:buClrTx/>
              <a:buFontTx/>
              <a:buNone/>
            </a:pPr>
            <a:r>
              <a:rPr lang="en-US" altLang="zh-CN" sz="3200" dirty="0" smtClean="0">
                <a:latin typeface="Times New Roman" panose="02020603050405020304" pitchFamily="18" charset="0"/>
              </a:rPr>
              <a:t>7.5.5 </a:t>
            </a:r>
            <a:r>
              <a:rPr lang="zh-CN" altLang="en-US" sz="3200" dirty="0">
                <a:latin typeface="Times New Roman" panose="02020603050405020304" pitchFamily="18" charset="0"/>
              </a:rPr>
              <a:t>电源</a:t>
            </a:r>
            <a:r>
              <a:rPr lang="zh-CN" altLang="en-US" sz="3200" dirty="0" smtClean="0">
                <a:latin typeface="Times New Roman" panose="02020603050405020304" pitchFamily="18" charset="0"/>
              </a:rPr>
              <a:t>特性</a:t>
            </a:r>
            <a:endParaRPr lang="en-US" altLang="zh-CN" sz="3200" dirty="0" smtClean="0">
              <a:latin typeface="Times New Roman" panose="02020603050405020304" pitchFamily="18" charset="0"/>
            </a:endParaRPr>
          </a:p>
          <a:p>
            <a:pPr eaLnBrk="1" hangingPunct="1">
              <a:lnSpc>
                <a:spcPct val="150000"/>
              </a:lnSpc>
              <a:spcBef>
                <a:spcPct val="0"/>
              </a:spcBef>
              <a:buClrTx/>
              <a:buFontTx/>
              <a:buNone/>
            </a:pPr>
            <a:r>
              <a:rPr lang="en-US" altLang="zh-CN" sz="3200" dirty="0" smtClean="0">
                <a:latin typeface="Times New Roman" panose="02020603050405020304" pitchFamily="18" charset="0"/>
              </a:rPr>
              <a:t>7.5.6 </a:t>
            </a:r>
            <a:r>
              <a:rPr lang="zh-CN" altLang="en-US" sz="3200" dirty="0" smtClean="0"/>
              <a:t>运放在单电源下工作</a:t>
            </a:r>
            <a:endParaRPr lang="zh-CN" altLang="en-US" sz="3200" dirty="0">
              <a:latin typeface="Times New Roman" panose="02020603050405020304" pitchFamily="18" charset="0"/>
            </a:endParaRPr>
          </a:p>
        </p:txBody>
      </p:sp>
      <p:sp>
        <p:nvSpPr>
          <p:cNvPr id="4" name="Rectangle 3"/>
          <p:cNvSpPr>
            <a:spLocks noChangeArrowheads="1"/>
          </p:cNvSpPr>
          <p:nvPr/>
        </p:nvSpPr>
        <p:spPr bwMode="auto">
          <a:xfrm>
            <a:off x="571472" y="71414"/>
            <a:ext cx="774065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None/>
            </a:pPr>
            <a:r>
              <a:rPr lang="en-US" altLang="zh-CN" sz="3400" dirty="0" smtClean="0">
                <a:solidFill>
                  <a:srgbClr val="0000CC"/>
                </a:solidFill>
                <a:latin typeface="Times New Roman" panose="02020603050405020304" pitchFamily="18" charset="0"/>
              </a:rPr>
              <a:t>7.5  </a:t>
            </a:r>
            <a:r>
              <a:rPr lang="zh-CN" altLang="en-US" sz="3400" dirty="0" smtClean="0">
                <a:solidFill>
                  <a:srgbClr val="0000CC"/>
                </a:solidFill>
                <a:latin typeface="Times New Roman" panose="02020603050405020304" pitchFamily="18" charset="0"/>
              </a:rPr>
              <a:t>运放主要参数</a:t>
            </a:r>
            <a:r>
              <a:rPr lang="zh-CN" altLang="en-US" sz="3400" dirty="0">
                <a:solidFill>
                  <a:srgbClr val="0000CC"/>
                </a:solidFill>
                <a:latin typeface="Times New Roman" panose="02020603050405020304" pitchFamily="18" charset="0"/>
              </a:rPr>
              <a:t>和相关应用问题</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503238" y="77788"/>
            <a:ext cx="8353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7.5.1  </a:t>
            </a:r>
            <a:r>
              <a:rPr lang="zh-CN" altLang="en-US" sz="3200" dirty="0">
                <a:solidFill>
                  <a:srgbClr val="0000CC"/>
                </a:solidFill>
                <a:latin typeface="Times New Roman" panose="02020603050405020304" pitchFamily="18" charset="0"/>
              </a:rPr>
              <a:t>输入直流误差特性（输入失调特性）</a:t>
            </a:r>
          </a:p>
        </p:txBody>
      </p:sp>
      <p:grpSp>
        <p:nvGrpSpPr>
          <p:cNvPr id="2" name="组合 1"/>
          <p:cNvGrpSpPr/>
          <p:nvPr/>
        </p:nvGrpSpPr>
        <p:grpSpPr>
          <a:xfrm>
            <a:off x="787499" y="949952"/>
            <a:ext cx="6105525" cy="3422296"/>
            <a:chOff x="787499" y="949952"/>
            <a:chExt cx="6105525" cy="3422296"/>
          </a:xfrm>
        </p:grpSpPr>
        <p:sp>
          <p:nvSpPr>
            <p:cNvPr id="86019" name="Rectangle 3"/>
            <p:cNvSpPr>
              <a:spLocks noChangeArrowheads="1"/>
            </p:cNvSpPr>
            <p:nvPr/>
          </p:nvSpPr>
          <p:spPr bwMode="auto">
            <a:xfrm>
              <a:off x="787499" y="949952"/>
              <a:ext cx="51482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a:solidFill>
                    <a:srgbClr val="CC0000"/>
                  </a:solidFill>
                  <a:latin typeface="Times New Roman" panose="02020603050405020304" pitchFamily="18" charset="0"/>
                </a:rPr>
                <a:t>1. </a:t>
              </a:r>
              <a:r>
                <a:rPr lang="zh-CN" altLang="en-US" sz="2600">
                  <a:solidFill>
                    <a:srgbClr val="CC0000"/>
                  </a:solidFill>
                  <a:latin typeface="Times New Roman" panose="02020603050405020304" pitchFamily="18" charset="0"/>
                </a:rPr>
                <a:t>输入失调电压</a:t>
              </a:r>
              <a:r>
                <a:rPr lang="en-US" altLang="zh-CN" sz="2600" i="1">
                  <a:solidFill>
                    <a:srgbClr val="CC0000"/>
                  </a:solidFill>
                  <a:latin typeface="Times New Roman" panose="02020603050405020304" pitchFamily="18" charset="0"/>
                </a:rPr>
                <a:t>V</a:t>
              </a:r>
              <a:r>
                <a:rPr lang="en-US" altLang="zh-CN" sz="2600" baseline="-25000">
                  <a:solidFill>
                    <a:srgbClr val="CC0000"/>
                  </a:solidFill>
                  <a:latin typeface="Times New Roman" panose="02020603050405020304" pitchFamily="18" charset="0"/>
                </a:rPr>
                <a:t>IO</a:t>
              </a:r>
            </a:p>
          </p:txBody>
        </p:sp>
        <p:sp>
          <p:nvSpPr>
            <p:cNvPr id="1231878" name="Rectangle 6"/>
            <p:cNvSpPr>
              <a:spLocks noChangeArrowheads="1"/>
            </p:cNvSpPr>
            <p:nvPr/>
          </p:nvSpPr>
          <p:spPr bwMode="auto">
            <a:xfrm>
              <a:off x="787499" y="1507150"/>
              <a:ext cx="51482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rgbClr val="CC0000"/>
                  </a:solidFill>
                  <a:latin typeface="Times New Roman" panose="02020603050405020304" pitchFamily="18" charset="0"/>
                </a:rPr>
                <a:t>2. </a:t>
              </a:r>
              <a:r>
                <a:rPr lang="zh-CN" altLang="en-US" sz="2600" dirty="0">
                  <a:solidFill>
                    <a:srgbClr val="CC0000"/>
                  </a:solidFill>
                  <a:latin typeface="Times New Roman" panose="02020603050405020304" pitchFamily="18" charset="0"/>
                </a:rPr>
                <a:t>输入偏置电流</a:t>
              </a:r>
              <a:r>
                <a:rPr lang="en-US" altLang="zh-CN" sz="2600" i="1" dirty="0">
                  <a:solidFill>
                    <a:srgbClr val="CC0000"/>
                  </a:solidFill>
                  <a:latin typeface="Times New Roman" panose="02020603050405020304" pitchFamily="18" charset="0"/>
                </a:rPr>
                <a:t>I</a:t>
              </a:r>
              <a:r>
                <a:rPr lang="en-US" altLang="zh-CN" sz="2600" baseline="-25000" dirty="0">
                  <a:solidFill>
                    <a:srgbClr val="CC0000"/>
                  </a:solidFill>
                  <a:latin typeface="Times New Roman" panose="02020603050405020304" pitchFamily="18" charset="0"/>
                </a:rPr>
                <a:t>IB</a:t>
              </a:r>
            </a:p>
          </p:txBody>
        </p:sp>
        <p:sp>
          <p:nvSpPr>
            <p:cNvPr id="11" name="Rectangle 6"/>
            <p:cNvSpPr>
              <a:spLocks noChangeArrowheads="1"/>
            </p:cNvSpPr>
            <p:nvPr/>
          </p:nvSpPr>
          <p:spPr bwMode="auto">
            <a:xfrm>
              <a:off x="787499" y="2078654"/>
              <a:ext cx="51482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rgbClr val="CC0000"/>
                  </a:solidFill>
                  <a:latin typeface="Times New Roman" panose="02020603050405020304" pitchFamily="18" charset="0"/>
                </a:rPr>
                <a:t>3. </a:t>
              </a:r>
              <a:r>
                <a:rPr lang="zh-CN" altLang="en-US" sz="2600" dirty="0">
                  <a:solidFill>
                    <a:srgbClr val="CC0000"/>
                  </a:solidFill>
                  <a:latin typeface="Times New Roman" panose="02020603050405020304" pitchFamily="18" charset="0"/>
                </a:rPr>
                <a:t>输入失调电流</a:t>
              </a:r>
              <a:r>
                <a:rPr lang="en-US" altLang="zh-CN" sz="2600" i="1" dirty="0">
                  <a:solidFill>
                    <a:srgbClr val="CC0000"/>
                  </a:solidFill>
                  <a:latin typeface="Times New Roman" panose="02020603050405020304" pitchFamily="18" charset="0"/>
                </a:rPr>
                <a:t>I</a:t>
              </a:r>
              <a:r>
                <a:rPr lang="en-US" altLang="zh-CN" sz="2600" baseline="-25000" dirty="0">
                  <a:solidFill>
                    <a:srgbClr val="CC0000"/>
                  </a:solidFill>
                  <a:latin typeface="Times New Roman" panose="02020603050405020304" pitchFamily="18" charset="0"/>
                </a:rPr>
                <a:t>IO</a:t>
              </a:r>
            </a:p>
          </p:txBody>
        </p:sp>
        <p:sp>
          <p:nvSpPr>
            <p:cNvPr id="12" name="Text Box 7"/>
            <p:cNvSpPr txBox="1">
              <a:spLocks noChangeArrowheads="1"/>
            </p:cNvSpPr>
            <p:nvPr/>
          </p:nvSpPr>
          <p:spPr bwMode="auto">
            <a:xfrm>
              <a:off x="1028799" y="3221662"/>
              <a:ext cx="58642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400" dirty="0">
                  <a:solidFill>
                    <a:srgbClr val="000000"/>
                  </a:solidFill>
                  <a:latin typeface="Times New Roman" panose="02020603050405020304" pitchFamily="18" charset="0"/>
                </a:rPr>
                <a:t>（</a:t>
              </a:r>
              <a:r>
                <a:rPr kumimoji="1" lang="en-US" altLang="zh-CN" sz="2400" dirty="0">
                  <a:solidFill>
                    <a:srgbClr val="000000"/>
                  </a:solidFill>
                  <a:latin typeface="Times New Roman" panose="02020603050405020304" pitchFamily="18" charset="0"/>
                </a:rPr>
                <a:t>1</a:t>
              </a:r>
              <a:r>
                <a:rPr kumimoji="1" lang="zh-CN" altLang="en-US" sz="2400" dirty="0">
                  <a:solidFill>
                    <a:srgbClr val="000000"/>
                  </a:solidFill>
                  <a:latin typeface="Times New Roman" panose="02020603050405020304" pitchFamily="18" charset="0"/>
                </a:rPr>
                <a:t>）输入失调电压温漂</a:t>
              </a:r>
              <a:r>
                <a:rPr kumimoji="1" lang="zh-CN" altLang="en-US" sz="2400" dirty="0">
                  <a:solidFill>
                    <a:srgbClr val="000000"/>
                  </a:solidFill>
                  <a:latin typeface="Times New Roman" panose="02020603050405020304" pitchFamily="18" charset="0"/>
                  <a:sym typeface="Symbol" panose="05050102010706020507" pitchFamily="18" charset="2"/>
                </a:rPr>
                <a:t></a:t>
              </a:r>
              <a:r>
                <a:rPr kumimoji="1" lang="en-US" altLang="zh-CN" sz="2400" i="1" dirty="0">
                  <a:solidFill>
                    <a:srgbClr val="000000"/>
                  </a:solidFill>
                  <a:latin typeface="Times New Roman" panose="02020603050405020304" pitchFamily="18" charset="0"/>
                </a:rPr>
                <a:t>V</a:t>
              </a:r>
              <a:r>
                <a:rPr kumimoji="1" lang="en-US" altLang="zh-CN" sz="2400" baseline="-25000" dirty="0">
                  <a:solidFill>
                    <a:srgbClr val="000000"/>
                  </a:solidFill>
                  <a:latin typeface="Times New Roman" panose="02020603050405020304" pitchFamily="18" charset="0"/>
                </a:rPr>
                <a:t>IO </a:t>
              </a:r>
              <a:r>
                <a:rPr kumimoji="1" lang="en-US" altLang="zh-CN" sz="2400" dirty="0">
                  <a:solidFill>
                    <a:srgbClr val="000000"/>
                  </a:solidFill>
                  <a:latin typeface="Times New Roman" panose="02020603050405020304" pitchFamily="18" charset="0"/>
                </a:rPr>
                <a:t>/</a:t>
              </a:r>
              <a:r>
                <a:rPr kumimoji="1" lang="en-US" altLang="zh-CN" sz="2400" baseline="-25000" dirty="0">
                  <a:solidFill>
                    <a:srgbClr val="000000"/>
                  </a:solidFill>
                  <a:latin typeface="Times New Roman" panose="02020603050405020304" pitchFamily="18" charset="0"/>
                </a:rPr>
                <a:t> </a:t>
              </a:r>
              <a:r>
                <a:rPr kumimoji="1" lang="en-US" altLang="zh-CN" sz="2400" dirty="0">
                  <a:solidFill>
                    <a:srgbClr val="000000"/>
                  </a:solidFill>
                  <a:latin typeface="Times New Roman" panose="02020603050405020304" pitchFamily="18" charset="0"/>
                  <a:sym typeface="Symbol" panose="05050102010706020507" pitchFamily="18" charset="2"/>
                </a:rPr>
                <a:t></a:t>
              </a:r>
              <a:r>
                <a:rPr kumimoji="1" lang="en-US" altLang="zh-CN" sz="2400" i="1" dirty="0">
                  <a:solidFill>
                    <a:srgbClr val="000000"/>
                  </a:solidFill>
                  <a:latin typeface="Times New Roman" panose="02020603050405020304" pitchFamily="18" charset="0"/>
                  <a:sym typeface="Symbol" panose="05050102010706020507" pitchFamily="18" charset="2"/>
                </a:rPr>
                <a:t>T</a:t>
              </a:r>
              <a:endParaRPr kumimoji="1" lang="en-US" altLang="zh-CN" sz="2400" dirty="0">
                <a:solidFill>
                  <a:srgbClr val="000000"/>
                </a:solidFill>
                <a:latin typeface="Times New Roman" panose="02020603050405020304" pitchFamily="18" charset="0"/>
                <a:sym typeface="Symbol" panose="05050102010706020507" pitchFamily="18" charset="2"/>
              </a:endParaRPr>
            </a:p>
          </p:txBody>
        </p:sp>
        <p:sp>
          <p:nvSpPr>
            <p:cNvPr id="13" name="Text Box 8"/>
            <p:cNvSpPr txBox="1">
              <a:spLocks noChangeArrowheads="1"/>
            </p:cNvSpPr>
            <p:nvPr/>
          </p:nvSpPr>
          <p:spPr bwMode="auto">
            <a:xfrm>
              <a:off x="1028799" y="3842023"/>
              <a:ext cx="55594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400">
                  <a:solidFill>
                    <a:srgbClr val="000000"/>
                  </a:solidFill>
                  <a:latin typeface="Times New Roman" panose="02020603050405020304" pitchFamily="18" charset="0"/>
                </a:rPr>
                <a:t>（</a:t>
              </a:r>
              <a:r>
                <a:rPr kumimoji="1" lang="en-US" altLang="zh-CN" sz="2400">
                  <a:solidFill>
                    <a:srgbClr val="000000"/>
                  </a:solidFill>
                  <a:latin typeface="Times New Roman" panose="02020603050405020304" pitchFamily="18" charset="0"/>
                </a:rPr>
                <a:t>2</a:t>
              </a:r>
              <a:r>
                <a:rPr kumimoji="1" lang="zh-CN" altLang="en-US" sz="2400">
                  <a:solidFill>
                    <a:srgbClr val="000000"/>
                  </a:solidFill>
                  <a:latin typeface="Times New Roman" panose="02020603050405020304" pitchFamily="18" charset="0"/>
                </a:rPr>
                <a:t>）输入失调电流温漂</a:t>
              </a:r>
              <a:r>
                <a:rPr kumimoji="1" lang="zh-CN" altLang="en-US" sz="2400">
                  <a:solidFill>
                    <a:srgbClr val="000000"/>
                  </a:solidFill>
                  <a:latin typeface="Times New Roman" panose="02020603050405020304" pitchFamily="18" charset="0"/>
                  <a:sym typeface="Symbol" panose="05050102010706020507" pitchFamily="18" charset="2"/>
                </a:rPr>
                <a:t></a:t>
              </a: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IO </a:t>
              </a:r>
              <a:r>
                <a:rPr kumimoji="1" lang="en-US" altLang="zh-CN" sz="2400">
                  <a:solidFill>
                    <a:srgbClr val="000000"/>
                  </a:solidFill>
                  <a:latin typeface="Times New Roman" panose="02020603050405020304" pitchFamily="18" charset="0"/>
                </a:rPr>
                <a:t>/</a:t>
              </a:r>
              <a:r>
                <a:rPr kumimoji="1" lang="en-US" altLang="zh-CN" sz="2400" baseline="-25000">
                  <a:solidFill>
                    <a:srgbClr val="000000"/>
                  </a:solidFill>
                  <a:latin typeface="Times New Roman" panose="02020603050405020304" pitchFamily="18" charset="0"/>
                </a:rPr>
                <a:t> </a:t>
              </a:r>
              <a:r>
                <a:rPr kumimoji="1" lang="en-US" altLang="zh-CN" sz="2400">
                  <a:solidFill>
                    <a:srgbClr val="000000"/>
                  </a:solidFill>
                  <a:latin typeface="Times New Roman" panose="02020603050405020304" pitchFamily="18" charset="0"/>
                  <a:sym typeface="Symbol" panose="05050102010706020507" pitchFamily="18" charset="2"/>
                </a:rPr>
                <a:t></a:t>
              </a:r>
              <a:r>
                <a:rPr kumimoji="1" lang="en-US" altLang="zh-CN" sz="2400" i="1">
                  <a:solidFill>
                    <a:srgbClr val="000000"/>
                  </a:solidFill>
                  <a:latin typeface="Times New Roman" panose="02020603050405020304" pitchFamily="18" charset="0"/>
                  <a:sym typeface="Symbol" panose="05050102010706020507" pitchFamily="18" charset="2"/>
                </a:rPr>
                <a:t>T</a:t>
              </a:r>
            </a:p>
          </p:txBody>
        </p:sp>
        <p:sp>
          <p:nvSpPr>
            <p:cNvPr id="14" name="Rectangle 9"/>
            <p:cNvSpPr>
              <a:spLocks noChangeArrowheads="1"/>
            </p:cNvSpPr>
            <p:nvPr/>
          </p:nvSpPr>
          <p:spPr bwMode="auto">
            <a:xfrm>
              <a:off x="787499" y="2650158"/>
              <a:ext cx="51482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rgbClr val="CC0000"/>
                  </a:solidFill>
                  <a:latin typeface="Times New Roman" panose="02020603050405020304" pitchFamily="18" charset="0"/>
                </a:rPr>
                <a:t>4. </a:t>
              </a:r>
              <a:r>
                <a:rPr lang="en-US" altLang="en-US" sz="2600" dirty="0" err="1">
                  <a:solidFill>
                    <a:srgbClr val="CC0000"/>
                  </a:solidFill>
                  <a:latin typeface="Times New Roman" panose="02020603050405020304" pitchFamily="18" charset="0"/>
                </a:rPr>
                <a:t>温度漂移</a:t>
              </a:r>
              <a:endParaRPr lang="zh-CN" altLang="en-US" sz="2600" baseline="-25000" dirty="0">
                <a:solidFill>
                  <a:srgbClr val="CC0000"/>
                </a:solidFill>
                <a:latin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14"/>
          <p:cNvGraphicFramePr>
            <a:graphicFrameLocks noChangeAspect="1"/>
          </p:cNvGraphicFramePr>
          <p:nvPr/>
        </p:nvGraphicFramePr>
        <p:xfrm>
          <a:off x="3559175" y="1597025"/>
          <a:ext cx="1470025" cy="754063"/>
        </p:xfrm>
        <a:graphic>
          <a:graphicData uri="http://schemas.openxmlformats.org/presentationml/2006/ole">
            <mc:AlternateContent xmlns:mc="http://schemas.openxmlformats.org/markup-compatibility/2006">
              <mc:Choice xmlns:v="urn:schemas-microsoft-com:vml" Requires="v">
                <p:oleObj spid="_x0000_s541634" name="公式" r:id="rId3" imgW="863225" imgH="444307" progId="Equation.3">
                  <p:embed/>
                </p:oleObj>
              </mc:Choice>
              <mc:Fallback>
                <p:oleObj name="公式" r:id="rId3" imgW="863225" imgH="444307"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9175" y="1597025"/>
                        <a:ext cx="1470025" cy="75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15"/>
          <p:cNvGraphicFramePr>
            <a:graphicFrameLocks noChangeAspect="1"/>
          </p:cNvGraphicFramePr>
          <p:nvPr/>
        </p:nvGraphicFramePr>
        <p:xfrm>
          <a:off x="357188" y="1328738"/>
          <a:ext cx="3692525" cy="2136775"/>
        </p:xfrm>
        <a:graphic>
          <a:graphicData uri="http://schemas.openxmlformats.org/presentationml/2006/ole">
            <mc:AlternateContent xmlns:mc="http://schemas.openxmlformats.org/markup-compatibility/2006">
              <mc:Choice xmlns:v="urn:schemas-microsoft-com:vml" Requires="v">
                <p:oleObj spid="_x0000_s541635" name="图片" r:id="rId5" imgW="2172080" imgH="1256161" progId="Word.Picture.8">
                  <p:embed/>
                </p:oleObj>
              </mc:Choice>
              <mc:Fallback>
                <p:oleObj name="图片" r:id="rId5" imgW="2172080" imgH="1256161" progId="Word.Picture.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188" y="1328738"/>
                        <a:ext cx="3692525" cy="213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6"/>
          <p:cNvGraphicFramePr>
            <a:graphicFrameLocks noChangeAspect="1"/>
          </p:cNvGraphicFramePr>
          <p:nvPr/>
        </p:nvGraphicFramePr>
        <p:xfrm>
          <a:off x="528638" y="3575050"/>
          <a:ext cx="3400425" cy="2266950"/>
        </p:xfrm>
        <a:graphic>
          <a:graphicData uri="http://schemas.openxmlformats.org/presentationml/2006/ole">
            <mc:AlternateContent xmlns:mc="http://schemas.openxmlformats.org/markup-compatibility/2006">
              <mc:Choice xmlns:v="urn:schemas-microsoft-com:vml" Requires="v">
                <p:oleObj spid="_x0000_s541636" name="图片" r:id="rId7" imgW="2000440" imgH="1332108" progId="Word.Picture.8">
                  <p:embed/>
                </p:oleObj>
              </mc:Choice>
              <mc:Fallback>
                <p:oleObj name="图片" r:id="rId7" imgW="2000440" imgH="1332108" progId="Word.Picture.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638" y="3575050"/>
                        <a:ext cx="3400425" cy="226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7"/>
          <p:cNvGraphicFramePr>
            <a:graphicFrameLocks noChangeAspect="1"/>
          </p:cNvGraphicFramePr>
          <p:nvPr/>
        </p:nvGraphicFramePr>
        <p:xfrm>
          <a:off x="3387725" y="3844925"/>
          <a:ext cx="1816100" cy="754063"/>
        </p:xfrm>
        <a:graphic>
          <a:graphicData uri="http://schemas.openxmlformats.org/presentationml/2006/ole">
            <mc:AlternateContent xmlns:mc="http://schemas.openxmlformats.org/markup-compatibility/2006">
              <mc:Choice xmlns:v="urn:schemas-microsoft-com:vml" Requires="v">
                <p:oleObj spid="_x0000_s541637" name="公式" r:id="rId9" imgW="1066337" imgH="444307" progId="Equation.3">
                  <p:embed/>
                </p:oleObj>
              </mc:Choice>
              <mc:Fallback>
                <p:oleObj name="公式" r:id="rId9" imgW="1066337" imgH="444307"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7725" y="3844925"/>
                        <a:ext cx="1816100" cy="75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8"/>
          <p:cNvGraphicFramePr>
            <a:graphicFrameLocks noChangeAspect="1"/>
          </p:cNvGraphicFramePr>
          <p:nvPr/>
        </p:nvGraphicFramePr>
        <p:xfrm>
          <a:off x="5456238" y="1797050"/>
          <a:ext cx="3402012" cy="2311400"/>
        </p:xfrm>
        <a:graphic>
          <a:graphicData uri="http://schemas.openxmlformats.org/presentationml/2006/ole">
            <mc:AlternateContent xmlns:mc="http://schemas.openxmlformats.org/markup-compatibility/2006">
              <mc:Choice xmlns:v="urn:schemas-microsoft-com:vml" Requires="v">
                <p:oleObj spid="_x0000_s541638" name="Picture" r:id="rId11" imgW="2000440" imgH="1360967" progId="Word.Picture.8">
                  <p:embed/>
                </p:oleObj>
              </mc:Choice>
              <mc:Fallback>
                <p:oleObj name="Picture" r:id="rId11" imgW="2000440" imgH="1360967" progId="Word.Picture.8">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56238" y="1797050"/>
                        <a:ext cx="3402012" cy="231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19">
            <a:hlinkClick r:id="rId13"/>
          </p:cNvPr>
          <p:cNvSpPr>
            <a:spLocks noChangeArrowheads="1"/>
          </p:cNvSpPr>
          <p:nvPr/>
        </p:nvSpPr>
        <p:spPr bwMode="auto">
          <a:xfrm>
            <a:off x="5456238" y="1306513"/>
            <a:ext cx="31384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输入信号为零时</a:t>
            </a:r>
          </a:p>
        </p:txBody>
      </p:sp>
      <p:sp>
        <p:nvSpPr>
          <p:cNvPr id="9" name="Line 20"/>
          <p:cNvSpPr>
            <a:spLocks noChangeShapeType="1"/>
          </p:cNvSpPr>
          <p:nvPr/>
        </p:nvSpPr>
        <p:spPr bwMode="auto">
          <a:xfrm>
            <a:off x="4284663" y="2816225"/>
            <a:ext cx="744537" cy="198438"/>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 name="Line 21"/>
          <p:cNvSpPr>
            <a:spLocks noChangeShapeType="1"/>
          </p:cNvSpPr>
          <p:nvPr/>
        </p:nvSpPr>
        <p:spPr bwMode="auto">
          <a:xfrm flipV="1">
            <a:off x="4048125" y="3343275"/>
            <a:ext cx="981075" cy="50165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1" name="Object 23"/>
          <p:cNvGraphicFramePr>
            <a:graphicFrameLocks noChangeAspect="1"/>
          </p:cNvGraphicFramePr>
          <p:nvPr>
            <p:extLst>
              <p:ext uri="{D42A27DB-BD31-4B8C-83A1-F6EECF244321}">
                <p14:modId xmlns:p14="http://schemas.microsoft.com/office/powerpoint/2010/main" val="4281024239"/>
              </p:ext>
            </p:extLst>
          </p:nvPr>
        </p:nvGraphicFramePr>
        <p:xfrm>
          <a:off x="6767513" y="4271888"/>
          <a:ext cx="809625" cy="414337"/>
        </p:xfrm>
        <a:graphic>
          <a:graphicData uri="http://schemas.openxmlformats.org/presentationml/2006/ole">
            <mc:AlternateContent xmlns:mc="http://schemas.openxmlformats.org/markup-compatibility/2006">
              <mc:Choice xmlns:v="urn:schemas-microsoft-com:vml" Requires="v">
                <p:oleObj spid="_x0000_s541639" name="公式" r:id="rId14" imgW="444307" imgH="228501" progId="Equation.3">
                  <p:embed/>
                </p:oleObj>
              </mc:Choice>
              <mc:Fallback>
                <p:oleObj name="公式" r:id="rId14" imgW="444307" imgH="228501"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67513" y="4271888"/>
                        <a:ext cx="809625" cy="41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24">
            <a:hlinkClick r:id="rId13"/>
          </p:cNvPr>
          <p:cNvSpPr>
            <a:spLocks noChangeArrowheads="1"/>
          </p:cNvSpPr>
          <p:nvPr/>
        </p:nvSpPr>
        <p:spPr bwMode="auto">
          <a:xfrm>
            <a:off x="5867400" y="4221088"/>
            <a:ext cx="9001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20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应有</a:t>
            </a:r>
          </a:p>
        </p:txBody>
      </p:sp>
      <p:sp>
        <p:nvSpPr>
          <p:cNvPr id="13" name="Rectangle 25">
            <a:hlinkClick r:id="rId16" action="ppaction://hlinksldjump"/>
          </p:cNvPr>
          <p:cNvSpPr>
            <a:spLocks noChangeArrowheads="1"/>
          </p:cNvSpPr>
          <p:nvPr/>
        </p:nvSpPr>
        <p:spPr bwMode="auto">
          <a:xfrm>
            <a:off x="4932040" y="4710038"/>
            <a:ext cx="3888110" cy="136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25000"/>
              </a:lnSpc>
              <a:spcBef>
                <a:spcPct val="10000"/>
              </a:spcBef>
              <a:buFont typeface="Wingdings" panose="05000000000000000000" pitchFamily="2" charset="2"/>
              <a:buNone/>
            </a:pPr>
            <a:r>
              <a:rPr lang="en-US" altLang="zh-CN" sz="2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但由于失调电压、失调电流、偏置电流的存在使</a:t>
            </a:r>
            <a:r>
              <a:rPr lang="zh-CN" altLang="en-US" sz="2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输出电压不</a:t>
            </a:r>
            <a:r>
              <a:rPr lang="zh-CN" altLang="en-US" sz="2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为</a:t>
            </a:r>
            <a:r>
              <a:rPr lang="en-US" altLang="zh-CN" sz="2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4" name="AutoShape 26"/>
          <p:cNvSpPr>
            <a:spLocks noChangeArrowheads="1"/>
          </p:cNvSpPr>
          <p:nvPr/>
        </p:nvSpPr>
        <p:spPr bwMode="auto">
          <a:xfrm>
            <a:off x="2051050" y="2908300"/>
            <a:ext cx="1446213" cy="681038"/>
          </a:xfrm>
          <a:prstGeom prst="wedgeRoundRectCallout">
            <a:avLst>
              <a:gd name="adj1" fmla="val -68111"/>
              <a:gd name="adj2" fmla="val 4523"/>
              <a:gd name="adj3" fmla="val 16667"/>
            </a:avLst>
          </a:prstGeom>
          <a:solidFill>
            <a:srgbClr val="CCFFCC"/>
          </a:solidFill>
          <a:ln w="9525">
            <a:solidFill>
              <a:srgbClr val="FF6600"/>
            </a:solidFill>
            <a:miter lim="800000"/>
            <a:headEnd/>
            <a:tailEnd/>
          </a:ln>
        </p:spPr>
        <p:txBody>
          <a:bodyPr lIns="0" tIns="0" rIns="0" bIns="0">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zh-CN" altLang="en-US" sz="2000">
                <a:latin typeface="楷体" panose="02010609060101010101" pitchFamily="49" charset="-122"/>
                <a:ea typeface="楷体" panose="02010609060101010101" pitchFamily="49" charset="-122"/>
              </a:rPr>
              <a:t>为什么需要这个电阻？</a:t>
            </a:r>
          </a:p>
        </p:txBody>
      </p:sp>
      <p:sp>
        <p:nvSpPr>
          <p:cNvPr id="15" name="AutoShape 27"/>
          <p:cNvSpPr>
            <a:spLocks noChangeArrowheads="1"/>
          </p:cNvSpPr>
          <p:nvPr/>
        </p:nvSpPr>
        <p:spPr bwMode="auto">
          <a:xfrm>
            <a:off x="1806575" y="5310188"/>
            <a:ext cx="1446213" cy="681038"/>
          </a:xfrm>
          <a:prstGeom prst="wedgeRoundRectCallout">
            <a:avLst>
              <a:gd name="adj1" fmla="val -60759"/>
              <a:gd name="adj2" fmla="val -20000"/>
              <a:gd name="adj3" fmla="val 16667"/>
            </a:avLst>
          </a:prstGeom>
          <a:solidFill>
            <a:srgbClr val="CCFFCC"/>
          </a:solidFill>
          <a:ln w="9525">
            <a:solidFill>
              <a:srgbClr val="FF6600"/>
            </a:solidFill>
            <a:miter lim="800000"/>
            <a:headEnd/>
            <a:tailEnd/>
          </a:ln>
        </p:spPr>
        <p:txBody>
          <a:bodyPr lIns="0" tIns="0" rIns="0" bIns="0">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zh-CN" altLang="en-US" sz="2000" dirty="0">
                <a:latin typeface="楷体" panose="02010609060101010101" pitchFamily="49" charset="-122"/>
                <a:ea typeface="楷体" panose="02010609060101010101" pitchFamily="49" charset="-122"/>
              </a:rPr>
              <a:t>为什么需要这个电阻？</a:t>
            </a:r>
          </a:p>
        </p:txBody>
      </p:sp>
      <p:sp>
        <p:nvSpPr>
          <p:cNvPr id="102416" name="Text Box 2"/>
          <p:cNvSpPr txBox="1">
            <a:spLocks noChangeArrowheads="1"/>
          </p:cNvSpPr>
          <p:nvPr/>
        </p:nvSpPr>
        <p:spPr bwMode="auto">
          <a:xfrm>
            <a:off x="457200" y="728663"/>
            <a:ext cx="840105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kumimoji="1" lang="zh-CN" altLang="en-US" sz="2400" dirty="0" smtClean="0">
                <a:solidFill>
                  <a:srgbClr val="CC0000"/>
                </a:solidFill>
                <a:ea typeface="楷体_GB2312"/>
                <a:cs typeface="楷体_GB2312"/>
              </a:rPr>
              <a:t>失调电压</a:t>
            </a:r>
            <a:r>
              <a:rPr kumimoji="1" lang="en-US" altLang="zh-CN" sz="2400" i="1" dirty="0">
                <a:solidFill>
                  <a:srgbClr val="CC0000"/>
                </a:solidFill>
                <a:ea typeface="楷体_GB2312"/>
                <a:cs typeface="楷体_GB2312"/>
              </a:rPr>
              <a:t>V</a:t>
            </a:r>
            <a:r>
              <a:rPr kumimoji="1" lang="en-US" altLang="zh-CN" sz="2400" baseline="-30000" dirty="0">
                <a:solidFill>
                  <a:srgbClr val="CC0000"/>
                </a:solidFill>
                <a:ea typeface="楷体_GB2312"/>
                <a:cs typeface="楷体_GB2312"/>
              </a:rPr>
              <a:t>IO</a:t>
            </a:r>
            <a:r>
              <a:rPr kumimoji="1" lang="zh-CN" altLang="en-US" sz="2400" dirty="0">
                <a:solidFill>
                  <a:srgbClr val="CC0000"/>
                </a:solidFill>
                <a:ea typeface="楷体_GB2312"/>
                <a:cs typeface="楷体_GB2312"/>
              </a:rPr>
              <a:t>、失调电流</a:t>
            </a:r>
            <a:r>
              <a:rPr kumimoji="1" lang="en-US" altLang="zh-CN" sz="2400" i="1" dirty="0">
                <a:solidFill>
                  <a:srgbClr val="CC0000"/>
                </a:solidFill>
                <a:ea typeface="楷体_GB2312"/>
                <a:cs typeface="楷体_GB2312"/>
              </a:rPr>
              <a:t>I</a:t>
            </a:r>
            <a:r>
              <a:rPr kumimoji="1" lang="en-US" altLang="zh-CN" sz="2400" baseline="-30000" dirty="0">
                <a:solidFill>
                  <a:srgbClr val="CC0000"/>
                </a:solidFill>
                <a:ea typeface="楷体_GB2312"/>
                <a:cs typeface="楷体_GB2312"/>
              </a:rPr>
              <a:t>IO</a:t>
            </a:r>
            <a:r>
              <a:rPr kumimoji="1" lang="zh-CN" altLang="en-US" sz="2400" dirty="0">
                <a:solidFill>
                  <a:srgbClr val="CC0000"/>
                </a:solidFill>
                <a:ea typeface="楷体_GB2312"/>
                <a:cs typeface="楷体_GB2312"/>
              </a:rPr>
              <a:t>和偏置电流</a:t>
            </a:r>
            <a:r>
              <a:rPr kumimoji="1" lang="en-US" altLang="zh-CN" sz="2400" i="1" dirty="0">
                <a:solidFill>
                  <a:srgbClr val="CC0000"/>
                </a:solidFill>
                <a:ea typeface="楷体_GB2312"/>
                <a:cs typeface="楷体_GB2312"/>
              </a:rPr>
              <a:t>I</a:t>
            </a:r>
            <a:r>
              <a:rPr kumimoji="1" lang="en-US" altLang="zh-CN" sz="2400" baseline="-30000" dirty="0">
                <a:solidFill>
                  <a:srgbClr val="CC0000"/>
                </a:solidFill>
                <a:ea typeface="楷体_GB2312"/>
                <a:cs typeface="楷体_GB2312"/>
              </a:rPr>
              <a:t>IB</a:t>
            </a:r>
            <a:r>
              <a:rPr kumimoji="1" lang="zh-CN" altLang="en-US" sz="2400" dirty="0">
                <a:solidFill>
                  <a:srgbClr val="CC0000"/>
                </a:solidFill>
                <a:ea typeface="楷体_GB2312"/>
                <a:cs typeface="楷体_GB2312"/>
              </a:rPr>
              <a:t>带来的误差 </a:t>
            </a:r>
          </a:p>
        </p:txBody>
      </p:sp>
      <p:sp>
        <p:nvSpPr>
          <p:cNvPr id="17" name="Rectangle 2"/>
          <p:cNvSpPr>
            <a:spLocks noChangeArrowheads="1"/>
          </p:cNvSpPr>
          <p:nvPr/>
        </p:nvSpPr>
        <p:spPr bwMode="auto">
          <a:xfrm>
            <a:off x="503238" y="77788"/>
            <a:ext cx="8353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7.5.1  </a:t>
            </a:r>
            <a:r>
              <a:rPr lang="zh-CN" altLang="en-US" sz="3200" dirty="0">
                <a:solidFill>
                  <a:srgbClr val="0000CC"/>
                </a:solidFill>
                <a:latin typeface="Times New Roman" panose="02020603050405020304" pitchFamily="18" charset="0"/>
              </a:rPr>
              <a:t>输入直流误差特性（输入失调特性）</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strips(downRight)">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strips(downRight)">
                                      <p:cBhvr>
                                        <p:cTn id="20" dur="500"/>
                                        <p:tgtEl>
                                          <p:spTgt spid="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strips(downRight)">
                                      <p:cBhvr>
                                        <p:cTn id="33" dur="500"/>
                                        <p:tgtEl>
                                          <p:spTgt spid="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par>
                          <p:cTn id="42" fill="hold" nodeType="afterGroup">
                            <p:stCondLst>
                              <p:cond delay="500"/>
                            </p:stCondLst>
                            <p:childTnLst>
                              <p:par>
                                <p:cTn id="43" presetID="22" presetClass="entr" presetSubtype="8" fill="hold"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6"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strips(downRight)">
                                      <p:cBhvr>
                                        <p:cTn id="50" dur="500"/>
                                        <p:tgtEl>
                                          <p:spTgt spid="12"/>
                                        </p:tgtEl>
                                      </p:cBhvr>
                                    </p:animEffect>
                                  </p:childTnLst>
                                </p:cTn>
                              </p:par>
                            </p:childTnLst>
                          </p:cTn>
                        </p:par>
                        <p:par>
                          <p:cTn id="51" fill="hold" nodeType="afterGroup">
                            <p:stCondLst>
                              <p:cond delay="500"/>
                            </p:stCondLst>
                            <p:childTnLst>
                              <p:par>
                                <p:cTn id="52" presetID="18" presetClass="entr" presetSubtype="6" fill="hold"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strips(downRight)">
                                      <p:cBhvr>
                                        <p:cTn id="54" dur="500"/>
                                        <p:tgtEl>
                                          <p:spTgt spid="1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8" presetClass="entr" presetSubtype="6"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strips(downRight)">
                                      <p:cBhvr>
                                        <p:cTn id="5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nimBg="1"/>
      <p:bldP spid="10" grpId="0" animBg="1"/>
      <p:bldP spid="12" grpId="0" autoUpdateAnimBg="0"/>
      <p:bldP spid="13" grpId="0"/>
      <p:bldP spid="14" grpId="0" animBg="1"/>
      <p:bldP spid="1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Text Box 2"/>
          <p:cNvSpPr txBox="1">
            <a:spLocks noChangeArrowheads="1"/>
          </p:cNvSpPr>
          <p:nvPr/>
        </p:nvSpPr>
        <p:spPr bwMode="auto">
          <a:xfrm>
            <a:off x="457200" y="728663"/>
            <a:ext cx="840105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kumimoji="1" lang="zh-CN" altLang="en-US" sz="2400" dirty="0" smtClean="0">
                <a:solidFill>
                  <a:srgbClr val="CC0000"/>
                </a:solidFill>
                <a:ea typeface="楷体_GB2312"/>
                <a:cs typeface="楷体_GB2312"/>
              </a:rPr>
              <a:t>失调电压</a:t>
            </a:r>
            <a:r>
              <a:rPr kumimoji="1" lang="en-US" altLang="zh-CN" sz="2400" i="1" dirty="0">
                <a:solidFill>
                  <a:srgbClr val="CC0000"/>
                </a:solidFill>
                <a:ea typeface="楷体_GB2312"/>
                <a:cs typeface="楷体_GB2312"/>
              </a:rPr>
              <a:t>V</a:t>
            </a:r>
            <a:r>
              <a:rPr kumimoji="1" lang="en-US" altLang="zh-CN" sz="2400" baseline="-30000" dirty="0">
                <a:solidFill>
                  <a:srgbClr val="CC0000"/>
                </a:solidFill>
                <a:ea typeface="楷体_GB2312"/>
                <a:cs typeface="楷体_GB2312"/>
              </a:rPr>
              <a:t>IO</a:t>
            </a:r>
            <a:r>
              <a:rPr kumimoji="1" lang="zh-CN" altLang="en-US" sz="2400" dirty="0">
                <a:solidFill>
                  <a:srgbClr val="CC0000"/>
                </a:solidFill>
                <a:ea typeface="楷体_GB2312"/>
                <a:cs typeface="楷体_GB2312"/>
              </a:rPr>
              <a:t>、失调电流</a:t>
            </a:r>
            <a:r>
              <a:rPr kumimoji="1" lang="en-US" altLang="zh-CN" sz="2400" i="1" dirty="0">
                <a:solidFill>
                  <a:srgbClr val="CC0000"/>
                </a:solidFill>
                <a:ea typeface="楷体_GB2312"/>
                <a:cs typeface="楷体_GB2312"/>
              </a:rPr>
              <a:t>I</a:t>
            </a:r>
            <a:r>
              <a:rPr kumimoji="1" lang="en-US" altLang="zh-CN" sz="2400" baseline="-30000" dirty="0">
                <a:solidFill>
                  <a:srgbClr val="CC0000"/>
                </a:solidFill>
                <a:ea typeface="楷体_GB2312"/>
                <a:cs typeface="楷体_GB2312"/>
              </a:rPr>
              <a:t>IO</a:t>
            </a:r>
            <a:r>
              <a:rPr kumimoji="1" lang="zh-CN" altLang="en-US" sz="2400" dirty="0">
                <a:solidFill>
                  <a:srgbClr val="CC0000"/>
                </a:solidFill>
                <a:ea typeface="楷体_GB2312"/>
                <a:cs typeface="楷体_GB2312"/>
              </a:rPr>
              <a:t>和偏置电流</a:t>
            </a:r>
            <a:r>
              <a:rPr kumimoji="1" lang="en-US" altLang="zh-CN" sz="2400" i="1" dirty="0">
                <a:solidFill>
                  <a:srgbClr val="CC0000"/>
                </a:solidFill>
                <a:ea typeface="楷体_GB2312"/>
                <a:cs typeface="楷体_GB2312"/>
              </a:rPr>
              <a:t>I</a:t>
            </a:r>
            <a:r>
              <a:rPr kumimoji="1" lang="en-US" altLang="zh-CN" sz="2400" baseline="-30000" dirty="0">
                <a:solidFill>
                  <a:srgbClr val="CC0000"/>
                </a:solidFill>
                <a:ea typeface="楷体_GB2312"/>
                <a:cs typeface="楷体_GB2312"/>
              </a:rPr>
              <a:t>IB</a:t>
            </a:r>
            <a:r>
              <a:rPr kumimoji="1" lang="zh-CN" altLang="en-US" sz="2400" dirty="0">
                <a:solidFill>
                  <a:srgbClr val="CC0000"/>
                </a:solidFill>
                <a:ea typeface="楷体_GB2312"/>
                <a:cs typeface="楷体_GB2312"/>
              </a:rPr>
              <a:t>带来的误差 </a:t>
            </a:r>
          </a:p>
        </p:txBody>
      </p:sp>
      <p:graphicFrame>
        <p:nvGraphicFramePr>
          <p:cNvPr id="103428" name="Object 22"/>
          <p:cNvGraphicFramePr>
            <a:graphicFrameLocks noChangeAspect="1"/>
          </p:cNvGraphicFramePr>
          <p:nvPr>
            <p:extLst>
              <p:ext uri="{D42A27DB-BD31-4B8C-83A1-F6EECF244321}">
                <p14:modId xmlns:p14="http://schemas.microsoft.com/office/powerpoint/2010/main" val="4159681160"/>
              </p:ext>
            </p:extLst>
          </p:nvPr>
        </p:nvGraphicFramePr>
        <p:xfrm>
          <a:off x="4211638" y="1441053"/>
          <a:ext cx="4695825" cy="3140075"/>
        </p:xfrm>
        <a:graphic>
          <a:graphicData uri="http://schemas.openxmlformats.org/presentationml/2006/ole">
            <mc:AlternateContent xmlns:mc="http://schemas.openxmlformats.org/markup-compatibility/2006">
              <mc:Choice xmlns:v="urn:schemas-microsoft-com:vml" Requires="v">
                <p:oleObj spid="_x0000_s580721" name="图片" r:id="rId3" imgW="3142760" imgH="2097303" progId="Word.Picture.8">
                  <p:embed/>
                </p:oleObj>
              </mc:Choice>
              <mc:Fallback>
                <p:oleObj name="图片" r:id="rId3" imgW="3142760" imgH="2097303"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1441053"/>
                        <a:ext cx="4695825" cy="3140075"/>
                      </a:xfrm>
                      <a:prstGeom prst="rect">
                        <a:avLst/>
                      </a:prstGeom>
                      <a:solidFill>
                        <a:schemeClr val="bg1"/>
                      </a:solidFill>
                    </p:spPr>
                  </p:pic>
                </p:oleObj>
              </mc:Fallback>
            </mc:AlternateContent>
          </a:graphicData>
        </a:graphic>
      </p:graphicFrame>
      <p:sp>
        <p:nvSpPr>
          <p:cNvPr id="4" name="Rectangle 5">
            <a:hlinkClick r:id="rId5"/>
          </p:cNvPr>
          <p:cNvSpPr>
            <a:spLocks noChangeArrowheads="1"/>
          </p:cNvSpPr>
          <p:nvPr/>
        </p:nvSpPr>
        <p:spPr bwMode="auto">
          <a:xfrm>
            <a:off x="457200" y="1327150"/>
            <a:ext cx="3390900"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400" dirty="0">
                <a:solidFill>
                  <a:srgbClr val="000000"/>
                </a:solidFill>
                <a:latin typeface="楷体" panose="02010609060101010101" pitchFamily="49" charset="-122"/>
                <a:ea typeface="楷体" panose="02010609060101010101" pitchFamily="49" charset="-122"/>
              </a:rPr>
              <a:t>输入为零时的等效电路</a:t>
            </a:r>
          </a:p>
        </p:txBody>
      </p:sp>
      <p:graphicFrame>
        <p:nvGraphicFramePr>
          <p:cNvPr id="5" name="Object 6"/>
          <p:cNvGraphicFramePr>
            <a:graphicFrameLocks noChangeAspect="1"/>
          </p:cNvGraphicFramePr>
          <p:nvPr/>
        </p:nvGraphicFramePr>
        <p:xfrm>
          <a:off x="738188" y="1812925"/>
          <a:ext cx="2266950" cy="700088"/>
        </p:xfrm>
        <a:graphic>
          <a:graphicData uri="http://schemas.openxmlformats.org/presentationml/2006/ole">
            <mc:AlternateContent xmlns:mc="http://schemas.openxmlformats.org/markup-compatibility/2006">
              <mc:Choice xmlns:v="urn:schemas-microsoft-com:vml" Requires="v">
                <p:oleObj spid="_x0000_s580722" name="公式" r:id="rId6" imgW="1193800" imgH="368300" progId="Equation.3">
                  <p:embed/>
                </p:oleObj>
              </mc:Choice>
              <mc:Fallback>
                <p:oleObj name="公式" r:id="rId6" imgW="1193800" imgH="36830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8188" y="1812925"/>
                        <a:ext cx="2266950" cy="70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7"/>
          <p:cNvGraphicFramePr>
            <a:graphicFrameLocks noChangeAspect="1"/>
          </p:cNvGraphicFramePr>
          <p:nvPr/>
        </p:nvGraphicFramePr>
        <p:xfrm>
          <a:off x="719138" y="2443163"/>
          <a:ext cx="2220912" cy="842962"/>
        </p:xfrm>
        <a:graphic>
          <a:graphicData uri="http://schemas.openxmlformats.org/presentationml/2006/ole">
            <mc:AlternateContent xmlns:mc="http://schemas.openxmlformats.org/markup-compatibility/2006">
              <mc:Choice xmlns:v="urn:schemas-microsoft-com:vml" Requires="v">
                <p:oleObj spid="_x0000_s580723" name="公式" r:id="rId8" imgW="1167893" imgH="444307" progId="Equation.3">
                  <p:embed/>
                </p:oleObj>
              </mc:Choice>
              <mc:Fallback>
                <p:oleObj name="公式" r:id="rId8" imgW="1167893" imgH="444307"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9138" y="2443163"/>
                        <a:ext cx="2220912"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8"/>
          <p:cNvGraphicFramePr>
            <a:graphicFrameLocks noChangeAspect="1"/>
          </p:cNvGraphicFramePr>
          <p:nvPr/>
        </p:nvGraphicFramePr>
        <p:xfrm>
          <a:off x="738188" y="4106863"/>
          <a:ext cx="892175" cy="385762"/>
        </p:xfrm>
        <a:graphic>
          <a:graphicData uri="http://schemas.openxmlformats.org/presentationml/2006/ole">
            <mc:AlternateContent xmlns:mc="http://schemas.openxmlformats.org/markup-compatibility/2006">
              <mc:Choice xmlns:v="urn:schemas-microsoft-com:vml" Requires="v">
                <p:oleObj spid="_x0000_s580724" name="公式" r:id="rId10" imgW="469696" imgH="203112" progId="Equation.3">
                  <p:embed/>
                </p:oleObj>
              </mc:Choice>
              <mc:Fallback>
                <p:oleObj name="公式" r:id="rId10" imgW="469696" imgH="203112" progId="Equation.3">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8188" y="4106863"/>
                        <a:ext cx="892175"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AutoShape 9"/>
          <p:cNvSpPr>
            <a:spLocks/>
          </p:cNvSpPr>
          <p:nvPr/>
        </p:nvSpPr>
        <p:spPr bwMode="auto">
          <a:xfrm>
            <a:off x="442913" y="2060575"/>
            <a:ext cx="263525" cy="2344738"/>
          </a:xfrm>
          <a:prstGeom prst="leftBrace">
            <a:avLst>
              <a:gd name="adj1" fmla="val 74147"/>
              <a:gd name="adj2" fmla="val 50000"/>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zh-CN" sz="1800">
              <a:ea typeface="宋体" panose="02010600030101010101" pitchFamily="2" charset="-122"/>
            </a:endParaRPr>
          </a:p>
        </p:txBody>
      </p:sp>
      <p:graphicFrame>
        <p:nvGraphicFramePr>
          <p:cNvPr id="9" name="Object 10"/>
          <p:cNvGraphicFramePr>
            <a:graphicFrameLocks noChangeAspect="1"/>
          </p:cNvGraphicFramePr>
          <p:nvPr/>
        </p:nvGraphicFramePr>
        <p:xfrm>
          <a:off x="1257300" y="3252788"/>
          <a:ext cx="2411413" cy="771525"/>
        </p:xfrm>
        <a:graphic>
          <a:graphicData uri="http://schemas.openxmlformats.org/presentationml/2006/ole">
            <mc:AlternateContent xmlns:mc="http://schemas.openxmlformats.org/markup-compatibility/2006">
              <mc:Choice xmlns:v="urn:schemas-microsoft-com:vml" Requires="v">
                <p:oleObj spid="_x0000_s580725" name="公式" r:id="rId12" imgW="1269449" imgH="406224" progId="Equation.3">
                  <p:embed/>
                </p:oleObj>
              </mc:Choice>
              <mc:Fallback>
                <p:oleObj name="公式" r:id="rId12" imgW="1269449" imgH="406224" progId="Equation.3">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57300" y="3252788"/>
                        <a:ext cx="2411413"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1"/>
          <p:cNvGraphicFramePr>
            <a:graphicFrameLocks noChangeAspect="1"/>
          </p:cNvGraphicFramePr>
          <p:nvPr/>
        </p:nvGraphicFramePr>
        <p:xfrm>
          <a:off x="3635375" y="3479800"/>
          <a:ext cx="627063" cy="385763"/>
        </p:xfrm>
        <a:graphic>
          <a:graphicData uri="http://schemas.openxmlformats.org/presentationml/2006/ole">
            <mc:AlternateContent xmlns:mc="http://schemas.openxmlformats.org/markup-compatibility/2006">
              <mc:Choice xmlns:v="urn:schemas-microsoft-com:vml" Requires="v">
                <p:oleObj spid="_x0000_s580726" name="公式" r:id="rId14" imgW="330057" imgH="203112" progId="Equation.3">
                  <p:embed/>
                </p:oleObj>
              </mc:Choice>
              <mc:Fallback>
                <p:oleObj name="公式" r:id="rId14" imgW="330057" imgH="203112" progId="Equation.3">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35375" y="3479800"/>
                        <a:ext cx="627063"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7"/>
          <p:cNvSpPr>
            <a:spLocks noChangeArrowheads="1"/>
          </p:cNvSpPr>
          <p:nvPr/>
        </p:nvSpPr>
        <p:spPr bwMode="auto">
          <a:xfrm>
            <a:off x="457200" y="4698514"/>
            <a:ext cx="2260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200" dirty="0">
                <a:solidFill>
                  <a:srgbClr val="000000"/>
                </a:solidFill>
                <a:latin typeface="楷体" panose="02010609060101010101" pitchFamily="49" charset="-122"/>
                <a:ea typeface="楷体" panose="02010609060101010101" pitchFamily="49" charset="-122"/>
              </a:rPr>
              <a:t>解得误差电压</a:t>
            </a:r>
          </a:p>
        </p:txBody>
      </p:sp>
      <p:graphicFrame>
        <p:nvGraphicFramePr>
          <p:cNvPr id="12" name="Object 18"/>
          <p:cNvGraphicFramePr>
            <a:graphicFrameLocks noChangeAspect="1"/>
          </p:cNvGraphicFramePr>
          <p:nvPr>
            <p:extLst>
              <p:ext uri="{D42A27DB-BD31-4B8C-83A1-F6EECF244321}">
                <p14:modId xmlns:p14="http://schemas.microsoft.com/office/powerpoint/2010/main" val="3512779287"/>
              </p:ext>
            </p:extLst>
          </p:nvPr>
        </p:nvGraphicFramePr>
        <p:xfrm>
          <a:off x="1225549" y="5116512"/>
          <a:ext cx="6720408" cy="730944"/>
        </p:xfrm>
        <a:graphic>
          <a:graphicData uri="http://schemas.openxmlformats.org/presentationml/2006/ole">
            <mc:AlternateContent xmlns:mc="http://schemas.openxmlformats.org/markup-compatibility/2006">
              <mc:Choice xmlns:v="urn:schemas-microsoft-com:vml" Requires="v">
                <p:oleObj spid="_x0000_s580727" name="Equation" r:id="rId16" imgW="3733560" imgH="406080" progId="Equation.DSMT4">
                  <p:embed/>
                </p:oleObj>
              </mc:Choice>
              <mc:Fallback>
                <p:oleObj name="Equation" r:id="rId16" imgW="3733560" imgH="406080" progId="Equation.DSMT4">
                  <p:embed/>
                  <p:pic>
                    <p:nvPicPr>
                      <p:cNvPr id="0" name="Picture 9"/>
                      <p:cNvPicPr>
                        <a:picLocks noChangeAspect="1" noChangeArrowheads="1"/>
                      </p:cNvPicPr>
                      <p:nvPr/>
                    </p:nvPicPr>
                    <p:blipFill>
                      <a:blip r:embed="rId17"/>
                      <a:srcRect/>
                      <a:stretch>
                        <a:fillRect/>
                      </a:stretch>
                    </p:blipFill>
                    <p:spPr bwMode="auto">
                      <a:xfrm>
                        <a:off x="1225549" y="5116512"/>
                        <a:ext cx="6720408" cy="7309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2"/>
          <p:cNvSpPr>
            <a:spLocks noChangeArrowheads="1"/>
          </p:cNvSpPr>
          <p:nvPr/>
        </p:nvSpPr>
        <p:spPr bwMode="auto">
          <a:xfrm>
            <a:off x="503238" y="77788"/>
            <a:ext cx="8353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7.5.1  </a:t>
            </a:r>
            <a:r>
              <a:rPr lang="zh-CN" altLang="en-US" sz="3200" dirty="0">
                <a:solidFill>
                  <a:srgbClr val="0000CC"/>
                </a:solidFill>
                <a:latin typeface="Times New Roman" panose="02020603050405020304" pitchFamily="18" charset="0"/>
              </a:rPr>
              <a:t>输入直流误差特性（输入失调特性）</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downRight)">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downRight)">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trips(downRight)">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trips(downRight)">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strips(downRight)">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Text Box 2"/>
          <p:cNvSpPr txBox="1">
            <a:spLocks noChangeArrowheads="1"/>
          </p:cNvSpPr>
          <p:nvPr/>
        </p:nvSpPr>
        <p:spPr bwMode="auto">
          <a:xfrm>
            <a:off x="457200" y="728663"/>
            <a:ext cx="840105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kumimoji="1" lang="zh-CN" altLang="en-US" sz="2400" dirty="0" smtClean="0">
                <a:solidFill>
                  <a:srgbClr val="CC0000"/>
                </a:solidFill>
                <a:ea typeface="楷体_GB2312"/>
                <a:cs typeface="楷体_GB2312"/>
              </a:rPr>
              <a:t>失调电压</a:t>
            </a:r>
            <a:r>
              <a:rPr kumimoji="1" lang="en-US" altLang="zh-CN" sz="2400" i="1" dirty="0">
                <a:solidFill>
                  <a:srgbClr val="CC0000"/>
                </a:solidFill>
                <a:ea typeface="楷体_GB2312"/>
                <a:cs typeface="楷体_GB2312"/>
              </a:rPr>
              <a:t>V</a:t>
            </a:r>
            <a:r>
              <a:rPr kumimoji="1" lang="en-US" altLang="zh-CN" sz="2400" baseline="-30000" dirty="0">
                <a:solidFill>
                  <a:srgbClr val="CC0000"/>
                </a:solidFill>
                <a:ea typeface="楷体_GB2312"/>
                <a:cs typeface="楷体_GB2312"/>
              </a:rPr>
              <a:t>IO</a:t>
            </a:r>
            <a:r>
              <a:rPr kumimoji="1" lang="zh-CN" altLang="en-US" sz="2400" dirty="0">
                <a:solidFill>
                  <a:srgbClr val="CC0000"/>
                </a:solidFill>
                <a:ea typeface="楷体_GB2312"/>
                <a:cs typeface="楷体_GB2312"/>
              </a:rPr>
              <a:t>、失调电流</a:t>
            </a:r>
            <a:r>
              <a:rPr kumimoji="1" lang="en-US" altLang="zh-CN" sz="2400" i="1" dirty="0">
                <a:solidFill>
                  <a:srgbClr val="CC0000"/>
                </a:solidFill>
                <a:ea typeface="楷体_GB2312"/>
                <a:cs typeface="楷体_GB2312"/>
              </a:rPr>
              <a:t>I</a:t>
            </a:r>
            <a:r>
              <a:rPr kumimoji="1" lang="en-US" altLang="zh-CN" sz="2400" baseline="-30000" dirty="0">
                <a:solidFill>
                  <a:srgbClr val="CC0000"/>
                </a:solidFill>
                <a:ea typeface="楷体_GB2312"/>
                <a:cs typeface="楷体_GB2312"/>
              </a:rPr>
              <a:t>IO</a:t>
            </a:r>
            <a:r>
              <a:rPr kumimoji="1" lang="zh-CN" altLang="en-US" sz="2400" dirty="0">
                <a:solidFill>
                  <a:srgbClr val="CC0000"/>
                </a:solidFill>
                <a:ea typeface="楷体_GB2312"/>
                <a:cs typeface="楷体_GB2312"/>
              </a:rPr>
              <a:t>和偏置电流</a:t>
            </a:r>
            <a:r>
              <a:rPr kumimoji="1" lang="en-US" altLang="zh-CN" sz="2400" i="1" dirty="0">
                <a:solidFill>
                  <a:srgbClr val="CC0000"/>
                </a:solidFill>
                <a:ea typeface="楷体_GB2312"/>
                <a:cs typeface="楷体_GB2312"/>
              </a:rPr>
              <a:t>I</a:t>
            </a:r>
            <a:r>
              <a:rPr kumimoji="1" lang="en-US" altLang="zh-CN" sz="2400" baseline="-30000" dirty="0">
                <a:solidFill>
                  <a:srgbClr val="CC0000"/>
                </a:solidFill>
                <a:ea typeface="楷体_GB2312"/>
                <a:cs typeface="楷体_GB2312"/>
              </a:rPr>
              <a:t>IB</a:t>
            </a:r>
            <a:r>
              <a:rPr kumimoji="1" lang="zh-CN" altLang="en-US" sz="2400" dirty="0">
                <a:solidFill>
                  <a:srgbClr val="CC0000"/>
                </a:solidFill>
                <a:ea typeface="楷体_GB2312"/>
                <a:cs typeface="楷体_GB2312"/>
              </a:rPr>
              <a:t>带来的误差 </a:t>
            </a:r>
          </a:p>
        </p:txBody>
      </p:sp>
      <p:graphicFrame>
        <p:nvGraphicFramePr>
          <p:cNvPr id="104452" name="Object 15"/>
          <p:cNvGraphicFramePr>
            <a:graphicFrameLocks noChangeAspect="1"/>
          </p:cNvGraphicFramePr>
          <p:nvPr/>
        </p:nvGraphicFramePr>
        <p:xfrm>
          <a:off x="4268788" y="1736725"/>
          <a:ext cx="4695825" cy="3140075"/>
        </p:xfrm>
        <a:graphic>
          <a:graphicData uri="http://schemas.openxmlformats.org/presentationml/2006/ole">
            <mc:AlternateContent xmlns:mc="http://schemas.openxmlformats.org/markup-compatibility/2006">
              <mc:Choice xmlns:v="urn:schemas-microsoft-com:vml" Requires="v">
                <p:oleObj spid="_x0000_s543522" name="图片" r:id="rId3" imgW="3142760" imgH="2097303" progId="Word.Picture.8">
                  <p:embed/>
                </p:oleObj>
              </mc:Choice>
              <mc:Fallback>
                <p:oleObj name="图片" r:id="rId3" imgW="3142760" imgH="2097303"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8788" y="1736725"/>
                        <a:ext cx="4695825" cy="314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3" name="Object 18"/>
          <p:cNvGraphicFramePr>
            <a:graphicFrameLocks noChangeAspect="1"/>
          </p:cNvGraphicFramePr>
          <p:nvPr>
            <p:extLst>
              <p:ext uri="{D42A27DB-BD31-4B8C-83A1-F6EECF244321}">
                <p14:modId xmlns:p14="http://schemas.microsoft.com/office/powerpoint/2010/main" val="3185897745"/>
              </p:ext>
            </p:extLst>
          </p:nvPr>
        </p:nvGraphicFramePr>
        <p:xfrm>
          <a:off x="539552" y="1304925"/>
          <a:ext cx="4127500" cy="1076325"/>
        </p:xfrm>
        <a:graphic>
          <a:graphicData uri="http://schemas.openxmlformats.org/presentationml/2006/ole">
            <mc:AlternateContent xmlns:mc="http://schemas.openxmlformats.org/markup-compatibility/2006">
              <mc:Choice xmlns:v="urn:schemas-microsoft-com:vml" Requires="v">
                <p:oleObj spid="_x0000_s543523" name="Equation" r:id="rId5" imgW="2425680" imgH="634680" progId="Equation.DSMT4">
                  <p:embed/>
                </p:oleObj>
              </mc:Choice>
              <mc:Fallback>
                <p:oleObj name="Equation" r:id="rId5" imgW="2425680" imgH="634680" progId="Equation.DSMT4">
                  <p:embed/>
                  <p:pic>
                    <p:nvPicPr>
                      <p:cNvPr id="0" name="Picture 3"/>
                      <p:cNvPicPr>
                        <a:picLocks noChangeAspect="1" noChangeArrowheads="1"/>
                      </p:cNvPicPr>
                      <p:nvPr/>
                    </p:nvPicPr>
                    <p:blipFill>
                      <a:blip r:embed="rId6"/>
                      <a:srcRect/>
                      <a:stretch>
                        <a:fillRect/>
                      </a:stretch>
                    </p:blipFill>
                    <p:spPr bwMode="auto">
                      <a:xfrm>
                        <a:off x="539552" y="1304925"/>
                        <a:ext cx="4127500"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1"/>
          <p:cNvSpPr>
            <a:spLocks noChangeArrowheads="1"/>
          </p:cNvSpPr>
          <p:nvPr/>
        </p:nvSpPr>
        <p:spPr bwMode="auto">
          <a:xfrm>
            <a:off x="488950" y="2420888"/>
            <a:ext cx="3313113" cy="144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35000"/>
              </a:lnSpc>
              <a:spcBef>
                <a:spcPct val="15000"/>
              </a:spcBef>
              <a:buFont typeface="Wingdings" panose="05000000000000000000" pitchFamily="2" charset="2"/>
              <a:buNone/>
            </a:pPr>
            <a:r>
              <a:rPr lang="zh-CN" altLang="en-US" sz="2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当</a:t>
            </a:r>
            <a:r>
              <a:rPr lang="zh-CN" altLang="en-US" sz="2200" baseline="-25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200" baseline="-25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2 </a:t>
            </a:r>
            <a:r>
              <a:rPr lang="en-US" altLang="zh-CN" sz="2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200" baseline="-25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200" baseline="-250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f</a:t>
            </a:r>
            <a:r>
              <a:rPr lang="en-US" altLang="zh-CN" sz="2200" baseline="-25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时，可以消除偏置电流</a:t>
            </a:r>
            <a:r>
              <a:rPr lang="en-US" altLang="zh-CN" sz="22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200" baseline="-25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IB</a:t>
            </a:r>
            <a:r>
              <a:rPr lang="zh-CN" altLang="en-US" sz="2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引起的误差，此时</a:t>
            </a:r>
          </a:p>
        </p:txBody>
      </p:sp>
      <p:graphicFrame>
        <p:nvGraphicFramePr>
          <p:cNvPr id="7" name="Object 5"/>
          <p:cNvGraphicFramePr>
            <a:graphicFrameLocks noChangeAspect="1"/>
          </p:cNvGraphicFramePr>
          <p:nvPr>
            <p:extLst>
              <p:ext uri="{D42A27DB-BD31-4B8C-83A1-F6EECF244321}">
                <p14:modId xmlns:p14="http://schemas.microsoft.com/office/powerpoint/2010/main" val="2646983465"/>
              </p:ext>
            </p:extLst>
          </p:nvPr>
        </p:nvGraphicFramePr>
        <p:xfrm>
          <a:off x="681416" y="3897313"/>
          <a:ext cx="3314520" cy="411480"/>
        </p:xfrm>
        <a:graphic>
          <a:graphicData uri="http://schemas.openxmlformats.org/presentationml/2006/ole">
            <mc:AlternateContent xmlns:mc="http://schemas.openxmlformats.org/markup-compatibility/2006">
              <mc:Choice xmlns:v="urn:schemas-microsoft-com:vml" Requires="v">
                <p:oleObj spid="_x0000_s543524" name="Equation" r:id="rId7" imgW="1841400" imgH="228600" progId="Equation.DSMT4">
                  <p:embed/>
                </p:oleObj>
              </mc:Choice>
              <mc:Fallback>
                <p:oleObj name="Equation" r:id="rId7" imgW="1841400" imgH="228600" progId="Equation.DSMT4">
                  <p:embed/>
                  <p:pic>
                    <p:nvPicPr>
                      <p:cNvPr id="0" name="Picture 4"/>
                      <p:cNvPicPr>
                        <a:picLocks noChangeAspect="1" noChangeArrowheads="1"/>
                      </p:cNvPicPr>
                      <p:nvPr/>
                    </p:nvPicPr>
                    <p:blipFill>
                      <a:blip r:embed="rId8"/>
                      <a:srcRect/>
                      <a:stretch>
                        <a:fillRect/>
                      </a:stretch>
                    </p:blipFill>
                    <p:spPr bwMode="auto">
                      <a:xfrm>
                        <a:off x="681416" y="3897313"/>
                        <a:ext cx="3314520" cy="411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6"/>
          <p:cNvGrpSpPr>
            <a:grpSpLocks/>
          </p:cNvGrpSpPr>
          <p:nvPr/>
        </p:nvGrpSpPr>
        <p:grpSpPr bwMode="auto">
          <a:xfrm>
            <a:off x="506413" y="4948238"/>
            <a:ext cx="3895725" cy="460375"/>
            <a:chOff x="146" y="2186"/>
            <a:chExt cx="2454" cy="290"/>
          </a:xfrm>
        </p:grpSpPr>
        <p:graphicFrame>
          <p:nvGraphicFramePr>
            <p:cNvPr id="104460" name="Object 17"/>
            <p:cNvGraphicFramePr>
              <a:graphicFrameLocks noChangeAspect="1"/>
            </p:cNvGraphicFramePr>
            <p:nvPr/>
          </p:nvGraphicFramePr>
          <p:xfrm>
            <a:off x="146" y="2217"/>
            <a:ext cx="739" cy="256"/>
          </p:xfrm>
          <a:graphic>
            <a:graphicData uri="http://schemas.openxmlformats.org/presentationml/2006/ole">
              <mc:AlternateContent xmlns:mc="http://schemas.openxmlformats.org/markup-compatibility/2006">
                <mc:Choice xmlns:v="urn:schemas-microsoft-com:vml" Requires="v">
                  <p:oleObj spid="_x0000_s543525" name="公式" r:id="rId9" imgW="583947" imgH="203112" progId="Equation.3">
                    <p:embed/>
                  </p:oleObj>
                </mc:Choice>
                <mc:Fallback>
                  <p:oleObj name="公式" r:id="rId9" imgW="583947" imgH="203112"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6" y="2217"/>
                          <a:ext cx="739"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61" name="Rectangle 18"/>
            <p:cNvSpPr>
              <a:spLocks noChangeArrowheads="1"/>
            </p:cNvSpPr>
            <p:nvPr/>
          </p:nvSpPr>
          <p:spPr bwMode="auto">
            <a:xfrm>
              <a:off x="810" y="2186"/>
              <a:ext cx="1790"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2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引起的误差仍存在。</a:t>
              </a:r>
            </a:p>
          </p:txBody>
        </p:sp>
      </p:grpSp>
      <p:sp>
        <p:nvSpPr>
          <p:cNvPr id="11" name="AutoShape 20"/>
          <p:cNvSpPr>
            <a:spLocks noChangeArrowheads="1"/>
          </p:cNvSpPr>
          <p:nvPr/>
        </p:nvSpPr>
        <p:spPr bwMode="auto">
          <a:xfrm>
            <a:off x="5602288" y="4581525"/>
            <a:ext cx="2305050" cy="836613"/>
          </a:xfrm>
          <a:prstGeom prst="wedgeRoundRectCallout">
            <a:avLst>
              <a:gd name="adj1" fmla="val -77894"/>
              <a:gd name="adj2" fmla="val -53097"/>
              <a:gd name="adj3" fmla="val 16667"/>
            </a:avLst>
          </a:prstGeom>
          <a:solidFill>
            <a:srgbClr val="CCFFCC"/>
          </a:solidFill>
          <a:ln w="9525">
            <a:solidFill>
              <a:srgbClr val="FF6600"/>
            </a:solidFill>
            <a:miter lim="800000"/>
            <a:headEnd/>
            <a:tailEnd/>
          </a:ln>
        </p:spPr>
        <p:txBody>
          <a:bodyPr lIns="0" tIns="0" rIns="0" bIns="0">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lnSpc>
                <a:spcPct val="130000"/>
              </a:lnSpc>
              <a:spcBef>
                <a:spcPct val="0"/>
              </a:spcBef>
              <a:buClrTx/>
              <a:buFontTx/>
              <a:buNone/>
            </a:pPr>
            <a:r>
              <a:rPr lang="en-US" altLang="zh-CN" sz="2000" i="1" dirty="0">
                <a:solidFill>
                  <a:srgbClr val="000000"/>
                </a:solidFill>
                <a:latin typeface="Times New Roman" panose="02020603050405020304" pitchFamily="18" charset="0"/>
              </a:rPr>
              <a:t>R</a:t>
            </a:r>
            <a:r>
              <a:rPr lang="en-US" altLang="zh-CN" sz="2000" baseline="-25000" dirty="0">
                <a:solidFill>
                  <a:srgbClr val="000000"/>
                </a:solidFill>
                <a:latin typeface="Times New Roman" panose="02020603050405020304" pitchFamily="18" charset="0"/>
              </a:rPr>
              <a:t>2</a:t>
            </a:r>
            <a:r>
              <a:rPr lang="en-US" altLang="zh-CN" sz="2000" dirty="0">
                <a:solidFill>
                  <a:srgbClr val="000000"/>
                </a:solidFill>
                <a:latin typeface="Times New Roman" panose="02020603050405020304" pitchFamily="18" charset="0"/>
              </a:rPr>
              <a:t>=</a:t>
            </a:r>
            <a:r>
              <a:rPr lang="en-US" altLang="zh-CN" sz="2000" i="1" dirty="0">
                <a:solidFill>
                  <a:srgbClr val="000000"/>
                </a:solidFill>
                <a:latin typeface="Times New Roman" panose="02020603050405020304" pitchFamily="18" charset="0"/>
              </a:rPr>
              <a:t>R</a:t>
            </a:r>
            <a:r>
              <a:rPr lang="en-US" altLang="zh-CN" sz="2000" baseline="-25000" dirty="0">
                <a:solidFill>
                  <a:srgbClr val="000000"/>
                </a:solidFill>
                <a:latin typeface="Times New Roman" panose="02020603050405020304" pitchFamily="18" charset="0"/>
              </a:rPr>
              <a:t>1</a:t>
            </a:r>
            <a:r>
              <a:rPr lang="en-US" altLang="zh-CN" sz="2000" dirty="0">
                <a:solidFill>
                  <a:srgbClr val="000000"/>
                </a:solidFill>
                <a:latin typeface="Times New Roman" panose="02020603050405020304" pitchFamily="18" charset="0"/>
              </a:rPr>
              <a:t>//</a:t>
            </a:r>
            <a:r>
              <a:rPr lang="en-US" altLang="zh-CN" sz="2000" i="1" dirty="0" err="1">
                <a:solidFill>
                  <a:srgbClr val="000000"/>
                </a:solidFill>
                <a:latin typeface="Times New Roman" panose="02020603050405020304" pitchFamily="18" charset="0"/>
              </a:rPr>
              <a:t>R</a:t>
            </a:r>
            <a:r>
              <a:rPr lang="en-US" altLang="zh-CN" sz="2000" baseline="-25000" dirty="0" err="1">
                <a:solidFill>
                  <a:srgbClr val="000000"/>
                </a:solidFill>
                <a:latin typeface="Times New Roman" panose="02020603050405020304" pitchFamily="18" charset="0"/>
              </a:rPr>
              <a:t>f</a:t>
            </a:r>
            <a:r>
              <a:rPr lang="zh-CN" altLang="en-US" sz="2000" dirty="0">
                <a:solidFill>
                  <a:srgbClr val="000000"/>
                </a:solidFill>
                <a:latin typeface="Times New Roman" panose="02020603050405020304" pitchFamily="18" charset="0"/>
              </a:rPr>
              <a:t>常称为输入端电阻平衡条件</a:t>
            </a:r>
          </a:p>
        </p:txBody>
      </p:sp>
      <p:sp>
        <p:nvSpPr>
          <p:cNvPr id="12" name="Rectangle 12"/>
          <p:cNvSpPr>
            <a:spLocks noChangeArrowheads="1"/>
          </p:cNvSpPr>
          <p:nvPr/>
        </p:nvSpPr>
        <p:spPr bwMode="auto">
          <a:xfrm>
            <a:off x="488950" y="5529263"/>
            <a:ext cx="8091488"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200">
                <a:ea typeface="楷体" panose="02010609060101010101" pitchFamily="49" charset="-122"/>
                <a:cs typeface="Times New Roman" panose="02020603050405020304" pitchFamily="18" charset="0"/>
              </a:rPr>
              <a:t>（</a:t>
            </a:r>
            <a:r>
              <a:rPr kumimoji="1" lang="en-US" altLang="zh-CN" sz="2200">
                <a:ea typeface="楷体" panose="02010609060101010101" pitchFamily="49" charset="-122"/>
                <a:cs typeface="Times New Roman" panose="02020603050405020304" pitchFamily="18" charset="0"/>
              </a:rPr>
              <a:t>1</a:t>
            </a:r>
            <a:r>
              <a:rPr kumimoji="1" lang="zh-CN" altLang="en-US" sz="2200">
                <a:ea typeface="楷体" panose="02010609060101010101" pitchFamily="49" charset="-122"/>
                <a:cs typeface="Times New Roman" panose="02020603050405020304" pitchFamily="18" charset="0"/>
              </a:rPr>
              <a:t>＋</a:t>
            </a:r>
            <a:r>
              <a:rPr kumimoji="1" lang="en-US" altLang="zh-CN" sz="2200" i="1">
                <a:ea typeface="楷体" panose="02010609060101010101" pitchFamily="49" charset="-122"/>
                <a:cs typeface="Times New Roman" panose="02020603050405020304" pitchFamily="18" charset="0"/>
              </a:rPr>
              <a:t>R</a:t>
            </a:r>
            <a:r>
              <a:rPr kumimoji="1" lang="en-US" altLang="zh-CN" sz="2200" baseline="-30000">
                <a:ea typeface="楷体" panose="02010609060101010101" pitchFamily="49" charset="-122"/>
                <a:cs typeface="Times New Roman" panose="02020603050405020304" pitchFamily="18" charset="0"/>
              </a:rPr>
              <a:t>f </a:t>
            </a:r>
            <a:r>
              <a:rPr kumimoji="1" lang="en-US" altLang="zh-CN" sz="2200">
                <a:ea typeface="楷体" panose="02010609060101010101" pitchFamily="49" charset="-122"/>
                <a:cs typeface="Times New Roman" panose="02020603050405020304" pitchFamily="18" charset="0"/>
              </a:rPr>
              <a:t>/</a:t>
            </a:r>
            <a:r>
              <a:rPr kumimoji="1" lang="en-US" altLang="zh-CN" sz="2200" i="1">
                <a:ea typeface="楷体" panose="02010609060101010101" pitchFamily="49" charset="-122"/>
                <a:cs typeface="Times New Roman" panose="02020603050405020304" pitchFamily="18" charset="0"/>
              </a:rPr>
              <a:t>R</a:t>
            </a:r>
            <a:r>
              <a:rPr kumimoji="1" lang="en-US" altLang="zh-CN" sz="2200" baseline="-30000">
                <a:ea typeface="楷体" panose="02010609060101010101" pitchFamily="49" charset="-122"/>
                <a:cs typeface="Times New Roman" panose="02020603050405020304" pitchFamily="18" charset="0"/>
              </a:rPr>
              <a:t>1</a:t>
            </a:r>
            <a:r>
              <a:rPr kumimoji="1" lang="zh-CN" altLang="en-US" sz="2200">
                <a:ea typeface="楷体" panose="02010609060101010101" pitchFamily="49" charset="-122"/>
                <a:cs typeface="Times New Roman" panose="02020603050405020304" pitchFamily="18" charset="0"/>
              </a:rPr>
              <a:t>）和</a:t>
            </a:r>
            <a:r>
              <a:rPr kumimoji="1" lang="en-US" altLang="zh-CN" sz="2200" i="1">
                <a:ea typeface="楷体" panose="02010609060101010101" pitchFamily="49" charset="-122"/>
                <a:cs typeface="Times New Roman" panose="02020603050405020304" pitchFamily="18" charset="0"/>
              </a:rPr>
              <a:t>R</a:t>
            </a:r>
            <a:r>
              <a:rPr kumimoji="1" lang="en-US" altLang="zh-CN" sz="2200" baseline="-30000">
                <a:ea typeface="楷体" panose="02010609060101010101" pitchFamily="49" charset="-122"/>
                <a:cs typeface="Times New Roman" panose="02020603050405020304" pitchFamily="18" charset="0"/>
              </a:rPr>
              <a:t>f </a:t>
            </a:r>
            <a:r>
              <a:rPr kumimoji="1" lang="zh-CN" altLang="en-US" sz="2200">
                <a:ea typeface="楷体" panose="02010609060101010101" pitchFamily="49" charset="-122"/>
                <a:cs typeface="Times New Roman" panose="02020603050405020304" pitchFamily="18" charset="0"/>
              </a:rPr>
              <a:t>越大，</a:t>
            </a:r>
            <a:r>
              <a:rPr kumimoji="1" lang="en-US" altLang="zh-CN" sz="2200" i="1">
                <a:ea typeface="楷体" panose="02010609060101010101" pitchFamily="49" charset="-122"/>
                <a:cs typeface="Times New Roman" panose="02020603050405020304" pitchFamily="18" charset="0"/>
              </a:rPr>
              <a:t>V</a:t>
            </a:r>
            <a:r>
              <a:rPr kumimoji="1" lang="en-US" altLang="zh-CN" sz="2200" baseline="-30000">
                <a:ea typeface="楷体" panose="02010609060101010101" pitchFamily="49" charset="-122"/>
                <a:cs typeface="Times New Roman" panose="02020603050405020304" pitchFamily="18" charset="0"/>
              </a:rPr>
              <a:t>IO</a:t>
            </a:r>
            <a:r>
              <a:rPr kumimoji="1" lang="zh-CN" altLang="en-US" sz="2200">
                <a:ea typeface="楷体" panose="02010609060101010101" pitchFamily="49" charset="-122"/>
                <a:cs typeface="Times New Roman" panose="02020603050405020304" pitchFamily="18" charset="0"/>
              </a:rPr>
              <a:t>和</a:t>
            </a:r>
            <a:r>
              <a:rPr kumimoji="1" lang="en-US" altLang="zh-CN" sz="2200" i="1">
                <a:ea typeface="楷体" panose="02010609060101010101" pitchFamily="49" charset="-122"/>
                <a:cs typeface="Times New Roman" panose="02020603050405020304" pitchFamily="18" charset="0"/>
              </a:rPr>
              <a:t>I</a:t>
            </a:r>
            <a:r>
              <a:rPr kumimoji="1" lang="en-US" altLang="zh-CN" sz="2200" baseline="-30000">
                <a:ea typeface="楷体" panose="02010609060101010101" pitchFamily="49" charset="-122"/>
                <a:cs typeface="Times New Roman" panose="02020603050405020304" pitchFamily="18" charset="0"/>
              </a:rPr>
              <a:t>IO</a:t>
            </a:r>
            <a:r>
              <a:rPr kumimoji="1" lang="zh-CN" altLang="en-US" sz="2200">
                <a:ea typeface="楷体" panose="02010609060101010101" pitchFamily="49" charset="-122"/>
                <a:cs typeface="Times New Roman" panose="02020603050405020304" pitchFamily="18" charset="0"/>
              </a:rPr>
              <a:t>引起的输出误差电压也越大。 </a:t>
            </a:r>
          </a:p>
        </p:txBody>
      </p:sp>
      <p:graphicFrame>
        <p:nvGraphicFramePr>
          <p:cNvPr id="13" name="Object 5"/>
          <p:cNvGraphicFramePr>
            <a:graphicFrameLocks noChangeAspect="1"/>
          </p:cNvGraphicFramePr>
          <p:nvPr>
            <p:extLst>
              <p:ext uri="{D42A27DB-BD31-4B8C-83A1-F6EECF244321}">
                <p14:modId xmlns:p14="http://schemas.microsoft.com/office/powerpoint/2010/main" val="4222860522"/>
              </p:ext>
            </p:extLst>
          </p:nvPr>
        </p:nvGraphicFramePr>
        <p:xfrm>
          <a:off x="1043608" y="4414838"/>
          <a:ext cx="2720304" cy="411480"/>
        </p:xfrm>
        <a:graphic>
          <a:graphicData uri="http://schemas.openxmlformats.org/presentationml/2006/ole">
            <mc:AlternateContent xmlns:mc="http://schemas.openxmlformats.org/markup-compatibility/2006">
              <mc:Choice xmlns:v="urn:schemas-microsoft-com:vml" Requires="v">
                <p:oleObj spid="_x0000_s543526" name="Equation" r:id="rId11" imgW="1511280" imgH="228600" progId="Equation.DSMT4">
                  <p:embed/>
                </p:oleObj>
              </mc:Choice>
              <mc:Fallback>
                <p:oleObj name="Equation" r:id="rId11" imgW="1511280" imgH="228600" progId="Equation.DSMT4">
                  <p:embed/>
                  <p:pic>
                    <p:nvPicPr>
                      <p:cNvPr id="0" name="Picture 6"/>
                      <p:cNvPicPr>
                        <a:picLocks noChangeAspect="1" noChangeArrowheads="1"/>
                      </p:cNvPicPr>
                      <p:nvPr/>
                    </p:nvPicPr>
                    <p:blipFill>
                      <a:blip r:embed="rId12"/>
                      <a:srcRect/>
                      <a:stretch>
                        <a:fillRect/>
                      </a:stretch>
                    </p:blipFill>
                    <p:spPr bwMode="auto">
                      <a:xfrm>
                        <a:off x="1043608" y="4414838"/>
                        <a:ext cx="2720304" cy="411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2"/>
          <p:cNvSpPr>
            <a:spLocks noChangeArrowheads="1"/>
          </p:cNvSpPr>
          <p:nvPr/>
        </p:nvSpPr>
        <p:spPr bwMode="auto">
          <a:xfrm>
            <a:off x="503238" y="77788"/>
            <a:ext cx="8353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7.5.1  </a:t>
            </a:r>
            <a:r>
              <a:rPr lang="zh-CN" altLang="en-US" sz="3200" dirty="0">
                <a:solidFill>
                  <a:srgbClr val="0000CC"/>
                </a:solidFill>
                <a:latin typeface="Times New Roman" panose="02020603050405020304" pitchFamily="18" charset="0"/>
              </a:rPr>
              <a:t>输入直流误差特性（输入失调特性）</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par>
                          <p:cTn id="13" fill="hold" nodeType="afterGroup">
                            <p:stCondLst>
                              <p:cond delay="500"/>
                            </p:stCondLst>
                            <p:childTnLst>
                              <p:par>
                                <p:cTn id="14" presetID="18" presetClass="entr" presetSubtype="6"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strips(downRight)">
                                      <p:cBhvr>
                                        <p:cTn id="16" dur="500"/>
                                        <p:tgtEl>
                                          <p:spTgt spid="1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strips(downRight)">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trips(downRight)">
                                      <p:cBhvr>
                                        <p:cTn id="26" dur="500"/>
                                        <p:tgtEl>
                                          <p:spTgt spid="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P spid="1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Text Box 2"/>
          <p:cNvSpPr txBox="1">
            <a:spLocks noChangeArrowheads="1"/>
          </p:cNvSpPr>
          <p:nvPr/>
        </p:nvSpPr>
        <p:spPr bwMode="auto">
          <a:xfrm>
            <a:off x="457200" y="728663"/>
            <a:ext cx="840105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kumimoji="1" lang="zh-CN" altLang="en-US" sz="2400" dirty="0" smtClean="0">
                <a:solidFill>
                  <a:srgbClr val="CC0000"/>
                </a:solidFill>
                <a:latin typeface="黑体" panose="02010609060101010101" pitchFamily="49" charset="-122"/>
                <a:ea typeface="黑体" panose="02010609060101010101" pitchFamily="49" charset="-122"/>
                <a:cs typeface="楷体_GB2312"/>
              </a:rPr>
              <a:t>关于调零</a:t>
            </a:r>
            <a:endParaRPr kumimoji="1" lang="zh-CN" altLang="en-US" sz="2400" dirty="0">
              <a:solidFill>
                <a:srgbClr val="CC0000"/>
              </a:solidFill>
              <a:latin typeface="黑体" panose="02010609060101010101" pitchFamily="49" charset="-122"/>
              <a:ea typeface="黑体" panose="02010609060101010101" pitchFamily="49" charset="-122"/>
              <a:cs typeface="楷体_GB2312"/>
            </a:endParaRPr>
          </a:p>
        </p:txBody>
      </p:sp>
      <p:sp>
        <p:nvSpPr>
          <p:cNvPr id="105476" name="Text Box 2"/>
          <p:cNvSpPr txBox="1">
            <a:spLocks noChangeArrowheads="1"/>
          </p:cNvSpPr>
          <p:nvPr/>
        </p:nvSpPr>
        <p:spPr bwMode="auto">
          <a:xfrm>
            <a:off x="592138" y="1360488"/>
            <a:ext cx="641826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400">
                <a:latin typeface="楷体" panose="02010609060101010101" pitchFamily="49" charset="-122"/>
                <a:ea typeface="楷体" panose="02010609060101010101" pitchFamily="49" charset="-122"/>
              </a:rPr>
              <a:t>调零补偿</a:t>
            </a:r>
          </a:p>
        </p:txBody>
      </p:sp>
      <p:sp>
        <p:nvSpPr>
          <p:cNvPr id="105477" name="Rectangle 4"/>
          <p:cNvSpPr>
            <a:spLocks noChangeArrowheads="1"/>
          </p:cNvSpPr>
          <p:nvPr/>
        </p:nvSpPr>
        <p:spPr bwMode="auto">
          <a:xfrm>
            <a:off x="3375025" y="4514850"/>
            <a:ext cx="2393950"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a:spcBef>
                <a:spcPct val="0"/>
              </a:spcBef>
              <a:buClrTx/>
              <a:buFontTx/>
              <a:buNone/>
            </a:pPr>
            <a:r>
              <a:rPr kumimoji="1" lang="zh-CN" altLang="en-US" sz="2400">
                <a:latin typeface="楷体_GB2312"/>
              </a:rPr>
              <a:t>调零电路</a:t>
            </a:r>
          </a:p>
        </p:txBody>
      </p:sp>
      <p:graphicFrame>
        <p:nvGraphicFramePr>
          <p:cNvPr id="105478" name="对象 5"/>
          <p:cNvGraphicFramePr>
            <a:graphicFrameLocks noChangeAspect="1"/>
          </p:cNvGraphicFramePr>
          <p:nvPr/>
        </p:nvGraphicFramePr>
        <p:xfrm>
          <a:off x="2609850" y="1633538"/>
          <a:ext cx="3802063" cy="2789237"/>
        </p:xfrm>
        <a:graphic>
          <a:graphicData uri="http://schemas.openxmlformats.org/presentationml/2006/ole">
            <mc:AlternateContent xmlns:mc="http://schemas.openxmlformats.org/markup-compatibility/2006">
              <mc:Choice xmlns:v="urn:schemas-microsoft-com:vml" Requires="v">
                <p:oleObj spid="_x0000_s543906" name="Picture" r:id="rId3" imgW="1520830" imgH="1115679" progId="Word.Picture.8">
                  <p:embed/>
                </p:oleObj>
              </mc:Choice>
              <mc:Fallback>
                <p:oleObj name="Picture" r:id="rId3" imgW="1520830" imgH="1115679"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9850" y="1633538"/>
                        <a:ext cx="3802063" cy="2789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a:spLocks noChangeArrowheads="1"/>
          </p:cNvSpPr>
          <p:nvPr/>
        </p:nvSpPr>
        <p:spPr bwMode="auto">
          <a:xfrm>
            <a:off x="503238" y="77788"/>
            <a:ext cx="8353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7.5.1  </a:t>
            </a:r>
            <a:r>
              <a:rPr lang="zh-CN" altLang="en-US" sz="3200" dirty="0">
                <a:solidFill>
                  <a:srgbClr val="0000CC"/>
                </a:solidFill>
                <a:latin typeface="Times New Roman" panose="02020603050405020304" pitchFamily="18" charset="0"/>
              </a:rPr>
              <a:t>输入直流误差特性（输入失调特性）</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a:solidFill>
                  <a:srgbClr val="0000CC"/>
                </a:solidFill>
                <a:latin typeface="Times New Roman" panose="02020603050405020304" pitchFamily="18" charset="0"/>
              </a:rPr>
              <a:t>7.1.1  </a:t>
            </a:r>
            <a:r>
              <a:rPr lang="en-US" altLang="zh-CN" sz="3200" dirty="0" smtClean="0">
                <a:solidFill>
                  <a:srgbClr val="0000CC"/>
                </a:solidFill>
                <a:latin typeface="Times New Roman" panose="02020603050405020304" pitchFamily="18" charset="0"/>
              </a:rPr>
              <a:t>MOSFET</a:t>
            </a:r>
            <a:r>
              <a:rPr lang="zh-CN" altLang="en-US" sz="3200" dirty="0">
                <a:solidFill>
                  <a:srgbClr val="0000CC"/>
                </a:solidFill>
                <a:latin typeface="Times New Roman" panose="02020603050405020304" pitchFamily="18" charset="0"/>
              </a:rPr>
              <a:t>电流源</a:t>
            </a:r>
          </a:p>
        </p:txBody>
      </p:sp>
      <p:sp>
        <p:nvSpPr>
          <p:cNvPr id="12291" name="Rectangle 4">
            <a:hlinkClick r:id="rId3" action="ppaction://hlinksldjump"/>
          </p:cNvPr>
          <p:cNvSpPr>
            <a:spLocks noChangeArrowheads="1"/>
          </p:cNvSpPr>
          <p:nvPr/>
        </p:nvSpPr>
        <p:spPr bwMode="auto">
          <a:xfrm>
            <a:off x="711200" y="789769"/>
            <a:ext cx="4953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800">
                <a:solidFill>
                  <a:srgbClr val="800000"/>
                </a:solidFill>
                <a:latin typeface="Times New Roman" panose="02020603050405020304" pitchFamily="18" charset="0"/>
              </a:rPr>
              <a:t>是电流源吗？</a:t>
            </a:r>
          </a:p>
        </p:txBody>
      </p:sp>
      <p:sp>
        <p:nvSpPr>
          <p:cNvPr id="4" name="Rectangle 11"/>
          <p:cNvSpPr>
            <a:spLocks noChangeArrowheads="1"/>
          </p:cNvSpPr>
          <p:nvPr/>
        </p:nvSpPr>
        <p:spPr bwMode="auto">
          <a:xfrm>
            <a:off x="825500" y="5214938"/>
            <a:ext cx="5257800"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kumimoji="1" lang="zh-CN" altLang="en-US" sz="2200">
                <a:latin typeface="Times New Roman" panose="02020603050405020304" pitchFamily="18" charset="0"/>
                <a:cs typeface="Times New Roman" panose="02020603050405020304" pitchFamily="18" charset="0"/>
              </a:rPr>
              <a:t>注意：</a:t>
            </a:r>
            <a:r>
              <a:rPr kumimoji="1" lang="en-US" altLang="zh-CN" sz="2200">
                <a:latin typeface="Times New Roman" panose="02020603050405020304" pitchFamily="18" charset="0"/>
                <a:cs typeface="Times New Roman" panose="02020603050405020304" pitchFamily="18" charset="0"/>
              </a:rPr>
              <a:t>N</a:t>
            </a:r>
            <a:r>
              <a:rPr kumimoji="1" lang="zh-CN" altLang="en-US" sz="2200">
                <a:latin typeface="Times New Roman" panose="02020603050405020304" pitchFamily="18" charset="0"/>
                <a:cs typeface="Times New Roman" panose="02020603050405020304" pitchFamily="18" charset="0"/>
              </a:rPr>
              <a:t>沟道耗尽型管的夹断电压</a:t>
            </a:r>
            <a:r>
              <a:rPr kumimoji="1" lang="en-US" altLang="zh-CN" sz="2200" i="1">
                <a:latin typeface="Times New Roman" panose="02020603050405020304" pitchFamily="18" charset="0"/>
                <a:cs typeface="Times New Roman" panose="02020603050405020304" pitchFamily="18" charset="0"/>
              </a:rPr>
              <a:t>V</a:t>
            </a:r>
            <a:r>
              <a:rPr kumimoji="1" lang="en-US" altLang="zh-CN" sz="2200" baseline="-25000">
                <a:latin typeface="Times New Roman" panose="02020603050405020304" pitchFamily="18" charset="0"/>
                <a:cs typeface="Times New Roman" panose="02020603050405020304" pitchFamily="18" charset="0"/>
              </a:rPr>
              <a:t>PN</a:t>
            </a:r>
            <a:r>
              <a:rPr kumimoji="1" lang="en-US" altLang="zh-CN" sz="2200">
                <a:latin typeface="Times New Roman" panose="02020603050405020304" pitchFamily="18" charset="0"/>
                <a:cs typeface="Times New Roman" panose="02020603050405020304" pitchFamily="18" charset="0"/>
              </a:rPr>
              <a:t>&lt; 0</a:t>
            </a:r>
          </a:p>
        </p:txBody>
      </p:sp>
      <p:graphicFrame>
        <p:nvGraphicFramePr>
          <p:cNvPr id="12293" name="Object 12"/>
          <p:cNvGraphicFramePr>
            <a:graphicFrameLocks noChangeAspect="1"/>
          </p:cNvGraphicFramePr>
          <p:nvPr>
            <p:extLst>
              <p:ext uri="{D42A27DB-BD31-4B8C-83A1-F6EECF244321}">
                <p14:modId xmlns:p14="http://schemas.microsoft.com/office/powerpoint/2010/main" val="851514870"/>
              </p:ext>
            </p:extLst>
          </p:nvPr>
        </p:nvGraphicFramePr>
        <p:xfrm>
          <a:off x="825500" y="1436613"/>
          <a:ext cx="1792288" cy="2706687"/>
        </p:xfrm>
        <a:graphic>
          <a:graphicData uri="http://schemas.openxmlformats.org/presentationml/2006/ole">
            <mc:AlternateContent xmlns:mc="http://schemas.openxmlformats.org/markup-compatibility/2006">
              <mc:Choice xmlns:v="urn:schemas-microsoft-com:vml" Requires="v">
                <p:oleObj spid="_x0000_s576686" name="图片" r:id="rId4" imgW="895025" imgH="1351611" progId="Word.Picture.8">
                  <p:embed/>
                </p:oleObj>
              </mc:Choice>
              <mc:Fallback>
                <p:oleObj name="图片" r:id="rId4" imgW="895025" imgH="1351611" progId="Word.Picture.8">
                  <p:embed/>
                  <p:pic>
                    <p:nvPicPr>
                      <p:cNvPr id="0" name="Picture 5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500" y="1436613"/>
                        <a:ext cx="1792288" cy="2706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14"/>
          <p:cNvSpPr>
            <a:spLocks noChangeArrowheads="1"/>
          </p:cNvSpPr>
          <p:nvPr/>
        </p:nvSpPr>
        <p:spPr bwMode="auto">
          <a:xfrm>
            <a:off x="787400" y="4483100"/>
            <a:ext cx="3756025"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kumimoji="1" lang="zh-CN" altLang="en-US" sz="2200">
                <a:latin typeface="Times New Roman" panose="02020603050405020304" pitchFamily="18" charset="0"/>
                <a:cs typeface="Times New Roman" panose="02020603050405020304" pitchFamily="18" charset="0"/>
              </a:rPr>
              <a:t>需保证</a:t>
            </a:r>
          </a:p>
        </p:txBody>
      </p:sp>
      <p:graphicFrame>
        <p:nvGraphicFramePr>
          <p:cNvPr id="7" name="Object 15"/>
          <p:cNvGraphicFramePr>
            <a:graphicFrameLocks noChangeAspect="1"/>
          </p:cNvGraphicFramePr>
          <p:nvPr/>
        </p:nvGraphicFramePr>
        <p:xfrm>
          <a:off x="1871663" y="4581525"/>
          <a:ext cx="2451100" cy="388938"/>
        </p:xfrm>
        <a:graphic>
          <a:graphicData uri="http://schemas.openxmlformats.org/presentationml/2006/ole">
            <mc:AlternateContent xmlns:mc="http://schemas.openxmlformats.org/markup-compatibility/2006">
              <mc:Choice xmlns:v="urn:schemas-microsoft-com:vml" Requires="v">
                <p:oleObj spid="_x0000_s576687" name="公式" r:id="rId6" imgW="1460500" imgH="228600" progId="Equation.3">
                  <p:embed/>
                </p:oleObj>
              </mc:Choice>
              <mc:Fallback>
                <p:oleObj name="公式" r:id="rId6" imgW="1460500" imgH="228600" progId="Equation.3">
                  <p:embed/>
                  <p:pic>
                    <p:nvPicPr>
                      <p:cNvPr id="0" name="Picture 5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1663" y="4581525"/>
                        <a:ext cx="2451100"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8"/>
          <p:cNvGraphicFramePr>
            <a:graphicFrameLocks noChangeAspect="1"/>
          </p:cNvGraphicFramePr>
          <p:nvPr>
            <p:extLst>
              <p:ext uri="{D42A27DB-BD31-4B8C-83A1-F6EECF244321}">
                <p14:modId xmlns:p14="http://schemas.microsoft.com/office/powerpoint/2010/main" val="2859400124"/>
              </p:ext>
            </p:extLst>
          </p:nvPr>
        </p:nvGraphicFramePr>
        <p:xfrm>
          <a:off x="3262313" y="1436613"/>
          <a:ext cx="1792287" cy="2784475"/>
        </p:xfrm>
        <a:graphic>
          <a:graphicData uri="http://schemas.openxmlformats.org/presentationml/2006/ole">
            <mc:AlternateContent xmlns:mc="http://schemas.openxmlformats.org/markup-compatibility/2006">
              <mc:Choice xmlns:v="urn:schemas-microsoft-com:vml" Requires="v">
                <p:oleObj spid="_x0000_s576688" name="图片" r:id="rId8" imgW="895025" imgH="1389756" progId="Word.Picture.8">
                  <p:embed/>
                </p:oleObj>
              </mc:Choice>
              <mc:Fallback>
                <p:oleObj name="图片" r:id="rId8" imgW="895025" imgH="1389756" progId="Word.Picture.8">
                  <p:embed/>
                  <p:pic>
                    <p:nvPicPr>
                      <p:cNvPr id="0" name="Picture 56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2313" y="1436613"/>
                        <a:ext cx="1792287" cy="278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0"/>
          <p:cNvGraphicFramePr>
            <a:graphicFrameLocks noChangeAspect="1"/>
          </p:cNvGraphicFramePr>
          <p:nvPr>
            <p:extLst>
              <p:ext uri="{D42A27DB-BD31-4B8C-83A1-F6EECF244321}">
                <p14:modId xmlns:p14="http://schemas.microsoft.com/office/powerpoint/2010/main" val="1121631224"/>
              </p:ext>
            </p:extLst>
          </p:nvPr>
        </p:nvGraphicFramePr>
        <p:xfrm>
          <a:off x="5795963" y="1939850"/>
          <a:ext cx="2092325" cy="889000"/>
        </p:xfrm>
        <a:graphic>
          <a:graphicData uri="http://schemas.openxmlformats.org/presentationml/2006/ole">
            <mc:AlternateContent xmlns:mc="http://schemas.openxmlformats.org/markup-compatibility/2006">
              <mc:Choice xmlns:v="urn:schemas-microsoft-com:vml" Requires="v">
                <p:oleObj spid="_x0000_s576689" name="公式" r:id="rId10" imgW="1040948" imgH="444307" progId="Equation.3">
                  <p:embed/>
                </p:oleObj>
              </mc:Choice>
              <mc:Fallback>
                <p:oleObj name="公式" r:id="rId10" imgW="1040948" imgH="444307" progId="Equation.3">
                  <p:embed/>
                  <p:pic>
                    <p:nvPicPr>
                      <p:cNvPr id="0" name="Picture 56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95963" y="1939850"/>
                        <a:ext cx="2092325"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21"/>
          <p:cNvSpPr>
            <a:spLocks noChangeArrowheads="1"/>
          </p:cNvSpPr>
          <p:nvPr/>
        </p:nvSpPr>
        <p:spPr bwMode="auto">
          <a:xfrm>
            <a:off x="5435600" y="1512813"/>
            <a:ext cx="30480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200">
                <a:latin typeface="楷体_GB2312"/>
              </a:rPr>
              <a:t>电流源内阻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par>
                          <p:cTn id="13" fill="hold" nodeType="afterGroup">
                            <p:stCondLst>
                              <p:cond delay="500"/>
                            </p:stCondLst>
                            <p:childTnLst>
                              <p:par>
                                <p:cTn id="14" presetID="18" presetClass="entr" presetSubtype="6"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strips(downRight)">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strips(downRight)">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strips(downRight)">
                                      <p:cBhvr>
                                        <p:cTn id="26" dur="500"/>
                                        <p:tgtEl>
                                          <p:spTgt spid="10"/>
                                        </p:tgtEl>
                                      </p:cBhvr>
                                    </p:animEffect>
                                  </p:childTnLst>
                                </p:cTn>
                              </p:par>
                            </p:childTnLst>
                          </p:cTn>
                        </p:par>
                        <p:par>
                          <p:cTn id="27" fill="hold" nodeType="afterGroup">
                            <p:stCondLst>
                              <p:cond delay="500"/>
                            </p:stCondLst>
                            <p:childTnLst>
                              <p:par>
                                <p:cTn id="28" presetID="18" presetClass="entr" presetSubtype="6"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strips(downRight)">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498" name="Object 7">
            <a:hlinkClick r:id="rId3"/>
          </p:cNvPr>
          <p:cNvGraphicFramePr>
            <a:graphicFrameLocks noChangeAspect="1"/>
          </p:cNvGraphicFramePr>
          <p:nvPr/>
        </p:nvGraphicFramePr>
        <p:xfrm>
          <a:off x="142875" y="115888"/>
          <a:ext cx="8785225" cy="5626100"/>
        </p:xfrm>
        <a:graphic>
          <a:graphicData uri="http://schemas.openxmlformats.org/presentationml/2006/ole">
            <mc:AlternateContent xmlns:mc="http://schemas.openxmlformats.org/markup-compatibility/2006">
              <mc:Choice xmlns:v="urn:schemas-microsoft-com:vml" Requires="v">
                <p:oleObj spid="_x0000_s544928" name="图片" r:id="rId4" imgW="5664496" imgH="3634003" progId="Word.Picture.8">
                  <p:embed/>
                </p:oleObj>
              </mc:Choice>
              <mc:Fallback>
                <p:oleObj name="图片" r:id="rId4" imgW="5664496" imgH="3634003" progId="Word.Picture.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 y="115888"/>
                        <a:ext cx="8785225" cy="5626100"/>
                      </a:xfrm>
                      <a:prstGeom prst="rect">
                        <a:avLst/>
                      </a:prstGeom>
                      <a:solidFill>
                        <a:schemeClr val="bg1"/>
                      </a:solidFill>
                    </p:spPr>
                  </p:pic>
                </p:oleObj>
              </mc:Fallback>
            </mc:AlternateContent>
          </a:graphicData>
        </a:graphic>
      </p:graphicFrame>
      <p:sp>
        <p:nvSpPr>
          <p:cNvPr id="106499" name="Oval 4"/>
          <p:cNvSpPr>
            <a:spLocks noChangeArrowheads="1"/>
          </p:cNvSpPr>
          <p:nvPr/>
        </p:nvSpPr>
        <p:spPr bwMode="auto">
          <a:xfrm>
            <a:off x="395288" y="3571875"/>
            <a:ext cx="2660650" cy="230505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zh-CN" sz="1800">
              <a:ea typeface="宋体" panose="02010600030101010101" pitchFamily="2" charset="-122"/>
            </a:endParaRPr>
          </a:p>
        </p:txBody>
      </p:sp>
      <p:sp>
        <p:nvSpPr>
          <p:cNvPr id="106500" name="AutoShape 5"/>
          <p:cNvSpPr>
            <a:spLocks noChangeArrowheads="1"/>
          </p:cNvSpPr>
          <p:nvPr/>
        </p:nvSpPr>
        <p:spPr bwMode="auto">
          <a:xfrm>
            <a:off x="3084513" y="5489575"/>
            <a:ext cx="2782887" cy="504825"/>
          </a:xfrm>
          <a:prstGeom prst="wedgeRoundRectCallout">
            <a:avLst>
              <a:gd name="adj1" fmla="val -54394"/>
              <a:gd name="adj2" fmla="val -110690"/>
              <a:gd name="adj3" fmla="val 16667"/>
            </a:avLst>
          </a:prstGeom>
          <a:solidFill>
            <a:srgbClr val="CCFFCC"/>
          </a:solidFill>
          <a:ln w="19050">
            <a:solidFill>
              <a:srgbClr val="FF0000"/>
            </a:solidFill>
            <a:miter lim="800000"/>
            <a:headEnd/>
            <a:tailEnd/>
          </a:ln>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2400">
                <a:latin typeface="Times New Roman" panose="02020603050405020304" pitchFamily="18" charset="0"/>
              </a:rPr>
              <a:t>741</a:t>
            </a:r>
            <a:r>
              <a:rPr lang="zh-CN" altLang="en-US" sz="2400">
                <a:latin typeface="Times New Roman" panose="02020603050405020304" pitchFamily="18" charset="0"/>
              </a:rPr>
              <a:t>中的调零电路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592138" y="1341438"/>
            <a:ext cx="641826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400" dirty="0">
                <a:latin typeface="楷体" panose="02010609060101010101" pitchFamily="49" charset="-122"/>
                <a:ea typeface="楷体" panose="02010609060101010101" pitchFamily="49" charset="-122"/>
              </a:rPr>
              <a:t>调零补偿</a:t>
            </a:r>
          </a:p>
        </p:txBody>
      </p:sp>
      <p:sp>
        <p:nvSpPr>
          <p:cNvPr id="3" name="Rectangle 9"/>
          <p:cNvSpPr>
            <a:spLocks noChangeArrowheads="1"/>
          </p:cNvSpPr>
          <p:nvPr/>
        </p:nvSpPr>
        <p:spPr bwMode="auto">
          <a:xfrm>
            <a:off x="633413" y="4221088"/>
            <a:ext cx="7970837"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kumimoji="1" lang="zh-CN" altLang="en-US" sz="2400" dirty="0" smtClean="0">
                <a:latin typeface="楷体" panose="02010609060101010101" pitchFamily="49" charset="-122"/>
                <a:ea typeface="楷体" panose="02010609060101010101" pitchFamily="49" charset="-122"/>
                <a:sym typeface="Symbol" panose="05050102010706020507" pitchFamily="18" charset="2"/>
              </a:rPr>
              <a:t>    由于目前高</a:t>
            </a:r>
            <a:r>
              <a:rPr kumimoji="1" lang="zh-CN" altLang="en-US" sz="2400" dirty="0">
                <a:latin typeface="楷体" panose="02010609060101010101" pitchFamily="49" charset="-122"/>
                <a:ea typeface="楷体" panose="02010609060101010101" pitchFamily="49" charset="-122"/>
                <a:sym typeface="Symbol" panose="05050102010706020507" pitchFamily="18" charset="2"/>
              </a:rPr>
              <a:t>精度运</a:t>
            </a:r>
            <a:r>
              <a:rPr kumimoji="1" lang="zh-CN" altLang="en-US" sz="2400" dirty="0" smtClean="0">
                <a:latin typeface="楷体" panose="02010609060101010101" pitchFamily="49" charset="-122"/>
                <a:ea typeface="楷体" panose="02010609060101010101" pitchFamily="49" charset="-122"/>
                <a:sym typeface="Symbol" panose="05050102010706020507" pitchFamily="18" charset="2"/>
              </a:rPr>
              <a:t>放的</a:t>
            </a:r>
            <a:r>
              <a:rPr kumimoji="1" lang="en-US" altLang="zh-CN" sz="2400" i="1" dirty="0">
                <a:latin typeface="Times New Roman" panose="02020603050405020304" pitchFamily="18" charset="0"/>
                <a:cs typeface="Times New Roman" panose="02020603050405020304" pitchFamily="18" charset="0"/>
              </a:rPr>
              <a:t>V</a:t>
            </a:r>
            <a:r>
              <a:rPr kumimoji="1" lang="en-US" altLang="zh-CN" sz="2400" baseline="-30000" dirty="0">
                <a:latin typeface="Times New Roman" panose="02020603050405020304" pitchFamily="18" charset="0"/>
                <a:cs typeface="Times New Roman" panose="02020603050405020304" pitchFamily="18" charset="0"/>
              </a:rPr>
              <a:t>IO</a:t>
            </a:r>
            <a:r>
              <a:rPr kumimoji="1" lang="zh-CN" altLang="en-US" sz="2400" dirty="0" smtClean="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 </a:t>
            </a:r>
            <a:r>
              <a:rPr kumimoji="1" lang="en-US" altLang="zh-CN" sz="2400" i="1" dirty="0" smtClean="0">
                <a:latin typeface="Times New Roman" panose="02020603050405020304" pitchFamily="18" charset="0"/>
                <a:cs typeface="Times New Roman" panose="02020603050405020304" pitchFamily="18" charset="0"/>
              </a:rPr>
              <a:t>I</a:t>
            </a:r>
            <a:r>
              <a:rPr kumimoji="1" lang="en-US" altLang="zh-CN" sz="2400" baseline="-30000" dirty="0" smtClean="0">
                <a:latin typeface="Times New Roman" panose="02020603050405020304" pitchFamily="18" charset="0"/>
                <a:cs typeface="Times New Roman" panose="02020603050405020304" pitchFamily="18" charset="0"/>
              </a:rPr>
              <a:t>IO</a:t>
            </a:r>
            <a:r>
              <a:rPr kumimoji="1" lang="en-US" altLang="zh-CN" sz="2400" i="1"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 </a:t>
            </a:r>
            <a:r>
              <a:rPr kumimoji="1" lang="en-US" altLang="zh-CN" sz="2400" i="1" dirty="0" smtClean="0">
                <a:latin typeface="Times New Roman" panose="02020603050405020304" pitchFamily="18" charset="0"/>
                <a:cs typeface="Times New Roman" panose="02020603050405020304" pitchFamily="18" charset="0"/>
              </a:rPr>
              <a:t>I</a:t>
            </a:r>
            <a:r>
              <a:rPr kumimoji="1" lang="en-US" altLang="zh-CN" sz="2400" baseline="-30000" dirty="0" smtClean="0">
                <a:latin typeface="Times New Roman" panose="02020603050405020304" pitchFamily="18" charset="0"/>
                <a:cs typeface="Times New Roman" panose="02020603050405020304" pitchFamily="18" charset="0"/>
              </a:rPr>
              <a:t>IB</a:t>
            </a:r>
            <a:r>
              <a:rPr kumimoji="1" lang="zh-CN" altLang="en-US" sz="2400" dirty="0" smtClean="0">
                <a:latin typeface="楷体" panose="02010609060101010101" pitchFamily="49" charset="-122"/>
                <a:ea typeface="楷体" panose="02010609060101010101" pitchFamily="49" charset="-122"/>
                <a:sym typeface="Symbol" panose="05050102010706020507" pitchFamily="18" charset="2"/>
              </a:rPr>
              <a:t>都非常小，所以大都不再提供</a:t>
            </a:r>
            <a:r>
              <a:rPr kumimoji="1" lang="zh-CN" altLang="en-US" sz="2400" dirty="0">
                <a:latin typeface="楷体" panose="02010609060101010101" pitchFamily="49" charset="-122"/>
                <a:ea typeface="楷体" panose="02010609060101010101" pitchFamily="49" charset="-122"/>
                <a:sym typeface="Symbol" panose="05050102010706020507" pitchFamily="18" charset="2"/>
              </a:rPr>
              <a:t>调零端</a:t>
            </a:r>
            <a:r>
              <a:rPr kumimoji="1" lang="zh-CN" altLang="en-US" sz="2400" dirty="0" smtClean="0">
                <a:latin typeface="楷体" panose="02010609060101010101" pitchFamily="49" charset="-122"/>
                <a:ea typeface="楷体" panose="02010609060101010101" pitchFamily="49" charset="-122"/>
                <a:sym typeface="Symbol" panose="05050102010706020507" pitchFamily="18" charset="2"/>
              </a:rPr>
              <a:t>了。</a:t>
            </a:r>
            <a:endParaRPr kumimoji="1" lang="zh-CN" altLang="en-US" sz="2400" dirty="0">
              <a:latin typeface="楷体" panose="02010609060101010101" pitchFamily="49" charset="-122"/>
              <a:ea typeface="楷体" panose="02010609060101010101" pitchFamily="49" charset="-122"/>
            </a:endParaRPr>
          </a:p>
        </p:txBody>
      </p:sp>
      <p:sp>
        <p:nvSpPr>
          <p:cNvPr id="108549" name="Rectangle 4"/>
          <p:cNvSpPr>
            <a:spLocks noChangeArrowheads="1"/>
          </p:cNvSpPr>
          <p:nvPr/>
        </p:nvSpPr>
        <p:spPr bwMode="auto">
          <a:xfrm>
            <a:off x="2267174" y="3752850"/>
            <a:ext cx="27813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a:spcBef>
                <a:spcPct val="0"/>
              </a:spcBef>
              <a:buClrTx/>
              <a:buFontTx/>
              <a:buNone/>
            </a:pPr>
            <a:r>
              <a:rPr kumimoji="1" lang="zh-CN" altLang="en-US" sz="2000">
                <a:latin typeface="楷体_GB2312"/>
              </a:rPr>
              <a:t>反相端加入补偿电路</a:t>
            </a:r>
          </a:p>
        </p:txBody>
      </p:sp>
      <p:graphicFrame>
        <p:nvGraphicFramePr>
          <p:cNvPr id="108550" name="对象 5"/>
          <p:cNvGraphicFramePr>
            <a:graphicFrameLocks noChangeAspect="1"/>
          </p:cNvGraphicFramePr>
          <p:nvPr>
            <p:extLst>
              <p:ext uri="{D42A27DB-BD31-4B8C-83A1-F6EECF244321}">
                <p14:modId xmlns:p14="http://schemas.microsoft.com/office/powerpoint/2010/main" val="207257771"/>
              </p:ext>
            </p:extLst>
          </p:nvPr>
        </p:nvGraphicFramePr>
        <p:xfrm>
          <a:off x="2195736" y="1462088"/>
          <a:ext cx="3763963" cy="2232025"/>
        </p:xfrm>
        <a:graphic>
          <a:graphicData uri="http://schemas.openxmlformats.org/presentationml/2006/ole">
            <mc:AlternateContent xmlns:mc="http://schemas.openxmlformats.org/markup-compatibility/2006">
              <mc:Choice xmlns:v="urn:schemas-microsoft-com:vml" Requires="v">
                <p:oleObj spid="_x0000_s546978" name="Picture" r:id="rId3" imgW="1881901" imgH="1115679" progId="Word.Picture.8">
                  <p:embed/>
                </p:oleObj>
              </mc:Choice>
              <mc:Fallback>
                <p:oleObj name="Picture" r:id="rId3" imgW="1881901" imgH="1115679"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462088"/>
                        <a:ext cx="3763963" cy="223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
          <p:cNvSpPr>
            <a:spLocks noChangeArrowheads="1"/>
          </p:cNvSpPr>
          <p:nvPr/>
        </p:nvSpPr>
        <p:spPr bwMode="auto">
          <a:xfrm>
            <a:off x="503238" y="77788"/>
            <a:ext cx="8353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7.5.1  </a:t>
            </a:r>
            <a:r>
              <a:rPr lang="zh-CN" altLang="en-US" sz="3200" dirty="0">
                <a:solidFill>
                  <a:srgbClr val="0000CC"/>
                </a:solidFill>
                <a:latin typeface="Times New Roman" panose="02020603050405020304" pitchFamily="18" charset="0"/>
              </a:rPr>
              <a:t>输入直流误差特性（输入失调特性）</a:t>
            </a:r>
          </a:p>
        </p:txBody>
      </p:sp>
      <p:sp>
        <p:nvSpPr>
          <p:cNvPr id="2" name="矩形 1"/>
          <p:cNvSpPr/>
          <p:nvPr/>
        </p:nvSpPr>
        <p:spPr>
          <a:xfrm>
            <a:off x="6257361" y="1640121"/>
            <a:ext cx="2346889" cy="2292935"/>
          </a:xfrm>
          <a:prstGeom prst="rect">
            <a:avLst/>
          </a:prstGeom>
        </p:spPr>
        <p:txBody>
          <a:bodyPr wrap="square">
            <a:spAutoFit/>
          </a:bodyPr>
          <a:lstStyle/>
          <a:p>
            <a:pPr>
              <a:lnSpc>
                <a:spcPct val="130000"/>
              </a:lnSpc>
            </a:pPr>
            <a:r>
              <a:rPr lang="zh-CN" altLang="zh-CN" sz="22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上述的调零</a:t>
            </a:r>
            <a:r>
              <a:rPr lang="zh-CN" altLang="zh-CN" sz="2200" b="1"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方法</a:t>
            </a:r>
            <a:r>
              <a:rPr lang="zh-CN" altLang="en-US" sz="2200" b="1"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都</a:t>
            </a:r>
            <a:r>
              <a:rPr lang="zh-CN" altLang="zh-CN" sz="2200" b="1"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无法</a:t>
            </a:r>
            <a:r>
              <a:rPr lang="zh-CN" altLang="zh-CN" sz="22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消除因温度变化由</a:t>
            </a:r>
            <a:r>
              <a:rPr lang="en-US" altLang="zh-CN" sz="22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sz="22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200" b="1" baseline="-25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IO</a:t>
            </a:r>
            <a:r>
              <a:rPr lang="en-US" altLang="zh-CN" sz="22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sz="22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zh-CN" sz="22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22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sz="22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200" b="1" baseline="-25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IO</a:t>
            </a:r>
            <a:r>
              <a:rPr lang="en-US" altLang="zh-CN" sz="22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sz="22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zh-CN" sz="22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引起的输出误差。</a:t>
            </a:r>
            <a:endParaRPr lang="zh-CN" altLang="en-US" sz="22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Text Box 2"/>
          <p:cNvSpPr txBox="1">
            <a:spLocks noChangeArrowheads="1"/>
          </p:cNvSpPr>
          <p:nvPr/>
        </p:nvSpPr>
        <p:spPr bwMode="auto">
          <a:xfrm>
            <a:off x="457200" y="728663"/>
            <a:ext cx="840105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kumimoji="1" lang="zh-CN" altLang="en-US" sz="2400" dirty="0" smtClean="0">
                <a:solidFill>
                  <a:srgbClr val="CC0000"/>
                </a:solidFill>
                <a:latin typeface="黑体" panose="02010609060101010101" pitchFamily="49" charset="-122"/>
                <a:ea typeface="黑体" panose="02010609060101010101" pitchFamily="49" charset="-122"/>
                <a:cs typeface="楷体_GB2312"/>
              </a:rPr>
              <a:t>关于调零</a:t>
            </a:r>
            <a:endParaRPr kumimoji="1" lang="zh-CN" altLang="en-US" sz="2400" dirty="0">
              <a:solidFill>
                <a:srgbClr val="CC0000"/>
              </a:solidFill>
              <a:latin typeface="黑体" panose="02010609060101010101" pitchFamily="49" charset="-122"/>
              <a:ea typeface="黑体" panose="02010609060101010101" pitchFamily="49" charset="-122"/>
              <a:cs typeface="楷体_GB231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54050" y="1399582"/>
            <a:ext cx="7789863" cy="2717800"/>
            <a:chOff x="654050" y="1399582"/>
            <a:chExt cx="7789863" cy="2717800"/>
          </a:xfrm>
        </p:grpSpPr>
        <p:sp>
          <p:nvSpPr>
            <p:cNvPr id="109572" name="矩形 3"/>
            <p:cNvSpPr>
              <a:spLocks noChangeArrowheads="1"/>
            </p:cNvSpPr>
            <p:nvPr/>
          </p:nvSpPr>
          <p:spPr bwMode="auto">
            <a:xfrm>
              <a:off x="654050" y="1522413"/>
              <a:ext cx="7518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solidFill>
                    <a:srgbClr val="C00000"/>
                  </a:solidFill>
                </a:rPr>
                <a:t>接入电阻</a:t>
              </a:r>
              <a:r>
                <a:rPr lang="en-US" altLang="zh-CN" i="1">
                  <a:solidFill>
                    <a:srgbClr val="C00000"/>
                  </a:solidFill>
                </a:rPr>
                <a:t>R</a:t>
              </a:r>
              <a:r>
                <a:rPr lang="en-US" altLang="zh-CN" baseline="-25000">
                  <a:solidFill>
                    <a:srgbClr val="C00000"/>
                  </a:solidFill>
                </a:rPr>
                <a:t>2</a:t>
              </a:r>
              <a:r>
                <a:rPr lang="zh-CN" altLang="en-US">
                  <a:solidFill>
                    <a:srgbClr val="C00000"/>
                  </a:solidFill>
                </a:rPr>
                <a:t>有何作用？</a:t>
              </a:r>
            </a:p>
          </p:txBody>
        </p:sp>
        <p:graphicFrame>
          <p:nvGraphicFramePr>
            <p:cNvPr id="109573" name="对象 4"/>
            <p:cNvGraphicFramePr>
              <a:graphicFrameLocks noChangeAspect="1"/>
            </p:cNvGraphicFramePr>
            <p:nvPr>
              <p:extLst>
                <p:ext uri="{D42A27DB-BD31-4B8C-83A1-F6EECF244321}">
                  <p14:modId xmlns:p14="http://schemas.microsoft.com/office/powerpoint/2010/main" val="3915347771"/>
                </p:ext>
              </p:extLst>
            </p:nvPr>
          </p:nvGraphicFramePr>
          <p:xfrm>
            <a:off x="1008063" y="2462213"/>
            <a:ext cx="3425825" cy="1603375"/>
          </p:xfrm>
          <a:graphic>
            <a:graphicData uri="http://schemas.openxmlformats.org/presentationml/2006/ole">
              <mc:AlternateContent xmlns:mc="http://schemas.openxmlformats.org/markup-compatibility/2006">
                <mc:Choice xmlns:v="urn:schemas-microsoft-com:vml" Requires="v">
                  <p:oleObj spid="_x0000_s548160" name="Picture" r:id="rId3" imgW="2015858" imgH="943786" progId="Word.Picture.8">
                    <p:embed/>
                  </p:oleObj>
                </mc:Choice>
                <mc:Fallback>
                  <p:oleObj name="Picture" r:id="rId3" imgW="2015858" imgH="943786"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063" y="2462213"/>
                          <a:ext cx="3425825" cy="160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74" name="对象 5"/>
            <p:cNvGraphicFramePr>
              <a:graphicFrameLocks noChangeAspect="1"/>
            </p:cNvGraphicFramePr>
            <p:nvPr>
              <p:extLst>
                <p:ext uri="{D42A27DB-BD31-4B8C-83A1-F6EECF244321}">
                  <p14:modId xmlns:p14="http://schemas.microsoft.com/office/powerpoint/2010/main" val="457560787"/>
                </p:ext>
              </p:extLst>
            </p:nvPr>
          </p:nvGraphicFramePr>
          <p:xfrm>
            <a:off x="4805363" y="1399582"/>
            <a:ext cx="3638550" cy="2717800"/>
          </p:xfrm>
          <a:graphic>
            <a:graphicData uri="http://schemas.openxmlformats.org/presentationml/2006/ole">
              <mc:AlternateContent xmlns:mc="http://schemas.openxmlformats.org/markup-compatibility/2006">
                <mc:Choice xmlns:v="urn:schemas-microsoft-com:vml" Requires="v">
                  <p:oleObj spid="_x0000_s548161" name="Picture" r:id="rId5" imgW="2140066" imgH="1598563" progId="Word.Picture.8">
                    <p:embed/>
                  </p:oleObj>
                </mc:Choice>
                <mc:Fallback>
                  <p:oleObj name="Picture" r:id="rId5" imgW="2140066" imgH="1598563" progId="Word.Picture.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5363" y="1399582"/>
                          <a:ext cx="3638550" cy="271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 name="矩形 6"/>
          <p:cNvSpPr>
            <a:spLocks noChangeArrowheads="1"/>
          </p:cNvSpPr>
          <p:nvPr/>
        </p:nvSpPr>
        <p:spPr bwMode="auto">
          <a:xfrm>
            <a:off x="812800" y="4835525"/>
            <a:ext cx="7518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i="1">
                <a:solidFill>
                  <a:srgbClr val="C00000"/>
                </a:solidFill>
              </a:rPr>
              <a:t>R</a:t>
            </a:r>
            <a:r>
              <a:rPr lang="en-US" altLang="zh-CN" baseline="-25000">
                <a:solidFill>
                  <a:srgbClr val="C00000"/>
                </a:solidFill>
              </a:rPr>
              <a:t>2</a:t>
            </a:r>
            <a:r>
              <a:rPr lang="zh-CN" altLang="en-US">
                <a:solidFill>
                  <a:srgbClr val="C00000"/>
                </a:solidFill>
              </a:rPr>
              <a:t>如何取值？</a:t>
            </a:r>
          </a:p>
        </p:txBody>
      </p:sp>
      <p:sp>
        <p:nvSpPr>
          <p:cNvPr id="8" name="Rectangle 2"/>
          <p:cNvSpPr>
            <a:spLocks noChangeArrowheads="1"/>
          </p:cNvSpPr>
          <p:nvPr/>
        </p:nvSpPr>
        <p:spPr bwMode="auto">
          <a:xfrm>
            <a:off x="503238" y="77788"/>
            <a:ext cx="8353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7.5.1  </a:t>
            </a:r>
            <a:r>
              <a:rPr lang="zh-CN" altLang="en-US" sz="3200" dirty="0">
                <a:solidFill>
                  <a:srgbClr val="0000CC"/>
                </a:solidFill>
                <a:latin typeface="Times New Roman" panose="02020603050405020304" pitchFamily="18" charset="0"/>
              </a:rPr>
              <a:t>输入直流误差特性（输入失调特性）</a:t>
            </a:r>
          </a:p>
        </p:txBody>
      </p:sp>
      <p:sp>
        <p:nvSpPr>
          <p:cNvPr id="9" name="矩形 8"/>
          <p:cNvSpPr/>
          <p:nvPr/>
        </p:nvSpPr>
        <p:spPr>
          <a:xfrm>
            <a:off x="3876236" y="4065588"/>
            <a:ext cx="4572000" cy="1566198"/>
          </a:xfrm>
          <a:prstGeom prst="rect">
            <a:avLst/>
          </a:prstGeom>
        </p:spPr>
        <p:txBody>
          <a:bodyPr>
            <a:spAutoFit/>
          </a:bodyPr>
          <a:lstStyle/>
          <a:p>
            <a:pPr>
              <a:lnSpc>
                <a:spcPct val="140000"/>
              </a:lnSpc>
            </a:pPr>
            <a:r>
              <a:rPr lang="zh-CN" altLang="zh-CN" sz="2400" b="1" dirty="0">
                <a:latin typeface="楷体" panose="02010609060101010101" pitchFamily="49" charset="-122"/>
                <a:ea typeface="楷体" panose="02010609060101010101" pitchFamily="49" charset="-122"/>
                <a:cs typeface="Times New Roman" panose="02020603050405020304" pitchFamily="18" charset="0"/>
              </a:rPr>
              <a:t>如果</a:t>
            </a:r>
            <a:r>
              <a:rPr lang="en-US" altLang="zh-CN" sz="2400" b="1" i="1" dirty="0" smtClean="0">
                <a:latin typeface="Times New Roman" panose="02020603050405020304" pitchFamily="18" charset="0"/>
                <a:ea typeface="方正书宋_GBK"/>
              </a:rPr>
              <a:t>I</a:t>
            </a:r>
            <a:r>
              <a:rPr lang="en-US" altLang="zh-CN" sz="2400" b="1" baseline="-25000" dirty="0" smtClean="0">
                <a:latin typeface="Times New Roman" panose="02020603050405020304" pitchFamily="18" charset="0"/>
                <a:ea typeface="方正书宋_GBK"/>
              </a:rPr>
              <a:t>IB</a:t>
            </a:r>
            <a:r>
              <a:rPr lang="en-US" altLang="zh-CN" sz="2400" b="1" dirty="0" smtClean="0">
                <a:latin typeface="Times New Roman" panose="02020603050405020304" pitchFamily="18" charset="0"/>
                <a:ea typeface="华文行楷" panose="02010800040101010101" pitchFamily="2" charset="-122"/>
              </a:rPr>
              <a:t>(</a:t>
            </a:r>
            <a:r>
              <a:rPr lang="en-US" altLang="zh-CN" sz="2400" b="1" i="1" dirty="0" smtClean="0">
                <a:latin typeface="Times New Roman" panose="02020603050405020304" pitchFamily="18" charset="0"/>
                <a:ea typeface="方正书宋_GBK"/>
              </a:rPr>
              <a:t>R</a:t>
            </a:r>
            <a:r>
              <a:rPr lang="en-US" altLang="zh-CN" sz="2400" b="1" baseline="-25000" dirty="0" smtClean="0">
                <a:latin typeface="Times New Roman" panose="02020603050405020304" pitchFamily="18" charset="0"/>
                <a:ea typeface="方正书宋_GBK"/>
              </a:rPr>
              <a:t>1</a:t>
            </a:r>
            <a:r>
              <a:rPr lang="en-US" altLang="zh-CN" sz="2400" b="1" dirty="0">
                <a:latin typeface="Times New Roman" panose="02020603050405020304" pitchFamily="18" charset="0"/>
              </a:rPr>
              <a:t>//</a:t>
            </a:r>
            <a:r>
              <a:rPr lang="en-US" altLang="zh-CN" sz="2400" b="1" i="1" dirty="0" err="1" smtClean="0">
                <a:latin typeface="Times New Roman" panose="02020603050405020304" pitchFamily="18" charset="0"/>
                <a:ea typeface="方正书宋_GBK"/>
              </a:rPr>
              <a:t>R</a:t>
            </a:r>
            <a:r>
              <a:rPr lang="en-US" altLang="zh-CN" sz="2400" b="1" baseline="-25000" dirty="0" err="1" smtClean="0">
                <a:latin typeface="Times New Roman" panose="02020603050405020304" pitchFamily="18" charset="0"/>
                <a:ea typeface="方正书宋_GBK"/>
              </a:rPr>
              <a:t>f</a:t>
            </a:r>
            <a:r>
              <a:rPr lang="en-US" altLang="zh-CN" sz="2400" b="1" dirty="0" smtClean="0">
                <a:latin typeface="Times New Roman" panose="02020603050405020304" pitchFamily="18" charset="0"/>
                <a:ea typeface="华文行楷" panose="02010800040101010101" pitchFamily="2" charset="-122"/>
              </a:rPr>
              <a:t>)</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在输出误差中</a:t>
            </a:r>
            <a:r>
              <a:rPr lang="zh-CN" altLang="zh-CN" sz="2400" b="1" dirty="0">
                <a:latin typeface="楷体" panose="02010609060101010101" pitchFamily="49" charset="-122"/>
                <a:ea typeface="楷体" panose="02010609060101010101" pitchFamily="49" charset="-122"/>
                <a:cs typeface="Times New Roman" panose="02020603050405020304" pitchFamily="18" charset="0"/>
              </a:rPr>
              <a:t>所占比例无足轻重，就无需添加</a:t>
            </a:r>
            <a:r>
              <a:rPr lang="en-US" altLang="zh-CN" sz="2400" b="1" i="1" dirty="0">
                <a:latin typeface="Times New Roman" panose="02020603050405020304" pitchFamily="18" charset="0"/>
                <a:ea typeface="华文行楷" panose="02010800040101010101" pitchFamily="2" charset="-122"/>
              </a:rPr>
              <a:t>R</a:t>
            </a:r>
            <a:r>
              <a:rPr lang="en-US" altLang="zh-CN" sz="2400" b="1" baseline="-25000" dirty="0">
                <a:latin typeface="Times New Roman" panose="02020603050405020304" pitchFamily="18" charset="0"/>
                <a:ea typeface="华文行楷" panose="02010800040101010101" pitchFamily="2" charset="-122"/>
              </a:rPr>
              <a:t>2</a:t>
            </a:r>
            <a:r>
              <a:rPr lang="zh-CN" altLang="zh-CN" sz="2400" b="1" dirty="0">
                <a:latin typeface="楷体" panose="02010609060101010101" pitchFamily="49" charset="-122"/>
                <a:ea typeface="楷体" panose="02010609060101010101" pitchFamily="49" charset="-122"/>
                <a:cs typeface="Times New Roman" panose="02020603050405020304" pitchFamily="18" charset="0"/>
              </a:rPr>
              <a:t>，否则反而会引入更多的噪声。</a:t>
            </a:r>
            <a:endParaRPr lang="zh-CN" altLang="en-US" sz="24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10" name="Text Box 2"/>
          <p:cNvSpPr txBox="1">
            <a:spLocks noChangeArrowheads="1"/>
          </p:cNvSpPr>
          <p:nvPr/>
        </p:nvSpPr>
        <p:spPr bwMode="auto">
          <a:xfrm>
            <a:off x="457200" y="728663"/>
            <a:ext cx="840105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kumimoji="1" lang="zh-CN" altLang="en-US" sz="2400" dirty="0" smtClean="0">
                <a:solidFill>
                  <a:srgbClr val="CC0000"/>
                </a:solidFill>
                <a:latin typeface="黑体" panose="02010609060101010101" pitchFamily="49" charset="-122"/>
                <a:ea typeface="黑体" panose="02010609060101010101" pitchFamily="49" charset="-122"/>
                <a:cs typeface="楷体_GB2312"/>
              </a:rPr>
              <a:t>关于输入端的平衡电阻</a:t>
            </a:r>
            <a:endParaRPr kumimoji="1" lang="zh-CN" altLang="en-US" sz="2400" dirty="0">
              <a:solidFill>
                <a:srgbClr val="CC0000"/>
              </a:solidFill>
              <a:latin typeface="黑体" panose="02010609060101010101" pitchFamily="49" charset="-122"/>
              <a:ea typeface="黑体" panose="02010609060101010101" pitchFamily="49" charset="-122"/>
              <a:cs typeface="楷体_GB231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Text Box 2"/>
          <p:cNvSpPr txBox="1">
            <a:spLocks noChangeArrowheads="1"/>
          </p:cNvSpPr>
          <p:nvPr/>
        </p:nvSpPr>
        <p:spPr bwMode="auto">
          <a:xfrm>
            <a:off x="457200" y="728663"/>
            <a:ext cx="840105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kumimoji="1" lang="en-US" altLang="zh-CN" sz="2400" i="1" dirty="0" smtClean="0">
                <a:solidFill>
                  <a:srgbClr val="CC0000"/>
                </a:solidFill>
                <a:ea typeface="楷体_GB2312"/>
                <a:cs typeface="楷体_GB2312"/>
              </a:rPr>
              <a:t>V</a:t>
            </a:r>
            <a:r>
              <a:rPr kumimoji="1" lang="en-US" altLang="zh-CN" sz="2400" baseline="-30000" dirty="0" smtClean="0">
                <a:solidFill>
                  <a:srgbClr val="CC0000"/>
                </a:solidFill>
                <a:ea typeface="楷体_GB2312"/>
                <a:cs typeface="楷体_GB2312"/>
              </a:rPr>
              <a:t>IO</a:t>
            </a:r>
            <a:r>
              <a:rPr kumimoji="1" lang="zh-CN" altLang="en-US" sz="2400" dirty="0" smtClean="0">
                <a:solidFill>
                  <a:srgbClr val="CC0000"/>
                </a:solidFill>
                <a:ea typeface="楷体_GB2312"/>
                <a:cs typeface="楷体_GB2312"/>
              </a:rPr>
              <a:t>、</a:t>
            </a:r>
            <a:r>
              <a:rPr kumimoji="1" lang="en-US" altLang="zh-CN" sz="2400" i="1" dirty="0" smtClean="0">
                <a:solidFill>
                  <a:srgbClr val="CC0000"/>
                </a:solidFill>
                <a:ea typeface="楷体_GB2312"/>
                <a:cs typeface="楷体_GB2312"/>
              </a:rPr>
              <a:t>I</a:t>
            </a:r>
            <a:r>
              <a:rPr kumimoji="1" lang="en-US" altLang="zh-CN" sz="2400" baseline="-30000" dirty="0" smtClean="0">
                <a:solidFill>
                  <a:srgbClr val="CC0000"/>
                </a:solidFill>
                <a:ea typeface="楷体_GB2312"/>
                <a:cs typeface="楷体_GB2312"/>
              </a:rPr>
              <a:t>IO</a:t>
            </a:r>
            <a:r>
              <a:rPr kumimoji="1" lang="zh-CN" altLang="en-US" sz="2400" dirty="0" smtClean="0">
                <a:solidFill>
                  <a:srgbClr val="CC0000"/>
                </a:solidFill>
                <a:ea typeface="楷体_GB2312"/>
                <a:cs typeface="楷体_GB2312"/>
              </a:rPr>
              <a:t>和</a:t>
            </a:r>
            <a:r>
              <a:rPr kumimoji="1" lang="en-US" altLang="zh-CN" sz="2400" i="1" dirty="0" smtClean="0">
                <a:solidFill>
                  <a:srgbClr val="CC0000"/>
                </a:solidFill>
                <a:ea typeface="楷体_GB2312"/>
                <a:cs typeface="楷体_GB2312"/>
              </a:rPr>
              <a:t>I</a:t>
            </a:r>
            <a:r>
              <a:rPr kumimoji="1" lang="en-US" altLang="zh-CN" sz="2400" baseline="-30000" dirty="0" smtClean="0">
                <a:solidFill>
                  <a:srgbClr val="CC0000"/>
                </a:solidFill>
                <a:ea typeface="楷体_GB2312"/>
                <a:cs typeface="楷体_GB2312"/>
              </a:rPr>
              <a:t>IB</a:t>
            </a:r>
            <a:r>
              <a:rPr kumimoji="1" lang="zh-CN" altLang="en-US" sz="2400" dirty="0" smtClean="0">
                <a:solidFill>
                  <a:srgbClr val="CC0000"/>
                </a:solidFill>
                <a:ea typeface="楷体_GB2312"/>
                <a:cs typeface="楷体_GB2312"/>
              </a:rPr>
              <a:t>对积分电路的影响 </a:t>
            </a:r>
            <a:endParaRPr kumimoji="1" lang="zh-CN" altLang="en-US" sz="2400" dirty="0">
              <a:solidFill>
                <a:srgbClr val="CC0000"/>
              </a:solidFill>
              <a:ea typeface="楷体_GB2312"/>
              <a:cs typeface="楷体_GB2312"/>
            </a:endParaRPr>
          </a:p>
        </p:txBody>
      </p:sp>
      <p:graphicFrame>
        <p:nvGraphicFramePr>
          <p:cNvPr id="110596" name="Object 4"/>
          <p:cNvGraphicFramePr>
            <a:graphicFrameLocks noChangeAspect="1"/>
          </p:cNvGraphicFramePr>
          <p:nvPr/>
        </p:nvGraphicFramePr>
        <p:xfrm>
          <a:off x="503238" y="2492375"/>
          <a:ext cx="3876675" cy="2265363"/>
        </p:xfrm>
        <a:graphic>
          <a:graphicData uri="http://schemas.openxmlformats.org/presentationml/2006/ole">
            <mc:AlternateContent xmlns:mc="http://schemas.openxmlformats.org/markup-compatibility/2006">
              <mc:Choice xmlns:v="urn:schemas-microsoft-com:vml" Requires="v">
                <p:oleObj spid="_x0000_s549510" name="图片" r:id="rId3" imgW="2168230" imgH="1258382" progId="Word.Picture.8">
                  <p:embed/>
                </p:oleObj>
              </mc:Choice>
              <mc:Fallback>
                <p:oleObj name="图片" r:id="rId3" imgW="2168230" imgH="1258382"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8" y="2492375"/>
                        <a:ext cx="3876675" cy="2265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5"/>
          <p:cNvSpPr>
            <a:spLocks noChangeArrowheads="1"/>
          </p:cNvSpPr>
          <p:nvPr/>
        </p:nvSpPr>
        <p:spPr bwMode="auto">
          <a:xfrm>
            <a:off x="5829300" y="5408613"/>
            <a:ext cx="2255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dirty="0">
                <a:solidFill>
                  <a:srgbClr val="FF0000"/>
                </a:solidFill>
                <a:ea typeface="黑体" panose="02010609060101010101" pitchFamily="49" charset="-122"/>
              </a:rPr>
              <a:t>实际常用的积分电路</a:t>
            </a:r>
          </a:p>
        </p:txBody>
      </p:sp>
      <p:grpSp>
        <p:nvGrpSpPr>
          <p:cNvPr id="2" name="Group 6"/>
          <p:cNvGrpSpPr>
            <a:grpSpLocks/>
          </p:cNvGrpSpPr>
          <p:nvPr/>
        </p:nvGrpSpPr>
        <p:grpSpPr bwMode="auto">
          <a:xfrm>
            <a:off x="811213" y="1346201"/>
            <a:ext cx="3630612" cy="498476"/>
            <a:chOff x="706" y="828"/>
            <a:chExt cx="2287" cy="314"/>
          </a:xfrm>
        </p:grpSpPr>
        <p:sp>
          <p:nvSpPr>
            <p:cNvPr id="110602" name="Rectangle 12"/>
            <p:cNvSpPr>
              <a:spLocks noChangeArrowheads="1"/>
            </p:cNvSpPr>
            <p:nvPr/>
          </p:nvSpPr>
          <p:spPr bwMode="auto">
            <a:xfrm>
              <a:off x="891" y="828"/>
              <a:ext cx="2102"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换成电容</a:t>
              </a:r>
              <a:r>
                <a:rPr lang="en-US" altLang="zh-CN" sz="24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，则</a:t>
              </a:r>
            </a:p>
          </p:txBody>
        </p:sp>
        <p:graphicFrame>
          <p:nvGraphicFramePr>
            <p:cNvPr id="110603" name="Object 13"/>
            <p:cNvGraphicFramePr>
              <a:graphicFrameLocks noChangeAspect="1"/>
            </p:cNvGraphicFramePr>
            <p:nvPr/>
          </p:nvGraphicFramePr>
          <p:xfrm>
            <a:off x="706" y="845"/>
            <a:ext cx="240" cy="272"/>
          </p:xfrm>
          <a:graphic>
            <a:graphicData uri="http://schemas.openxmlformats.org/presentationml/2006/ole">
              <mc:AlternateContent xmlns:mc="http://schemas.openxmlformats.org/markup-compatibility/2006">
                <mc:Choice xmlns:v="urn:schemas-microsoft-com:vml" Requires="v">
                  <p:oleObj spid="_x0000_s549511" name="公式" r:id="rId5" imgW="190335" imgH="215713" progId="Equation.3">
                    <p:embed/>
                  </p:oleObj>
                </mc:Choice>
                <mc:Fallback>
                  <p:oleObj name="公式" r:id="rId5" imgW="190335" imgH="215713"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 y="845"/>
                          <a:ext cx="240"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9" name="Object 10"/>
          <p:cNvGraphicFramePr>
            <a:graphicFrameLocks noChangeAspect="1"/>
          </p:cNvGraphicFramePr>
          <p:nvPr>
            <p:extLst>
              <p:ext uri="{D42A27DB-BD31-4B8C-83A1-F6EECF244321}">
                <p14:modId xmlns:p14="http://schemas.microsoft.com/office/powerpoint/2010/main" val="2432813686"/>
              </p:ext>
            </p:extLst>
          </p:nvPr>
        </p:nvGraphicFramePr>
        <p:xfrm>
          <a:off x="1270838" y="1720354"/>
          <a:ext cx="6973570" cy="844550"/>
        </p:xfrm>
        <a:graphic>
          <a:graphicData uri="http://schemas.openxmlformats.org/presentationml/2006/ole">
            <mc:AlternateContent xmlns:mc="http://schemas.openxmlformats.org/markup-compatibility/2006">
              <mc:Choice xmlns:v="urn:schemas-microsoft-com:vml" Requires="v">
                <p:oleObj spid="_x0000_s549512" name="公式" r:id="rId7" imgW="3670300" imgH="444500" progId="Equation.3">
                  <p:embed/>
                </p:oleObj>
              </mc:Choice>
              <mc:Fallback>
                <p:oleObj name="公式" r:id="rId7" imgW="3670300" imgH="4445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0838" y="1720354"/>
                        <a:ext cx="6973570"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5"/>
          <p:cNvSpPr>
            <a:spLocks noChangeArrowheads="1"/>
          </p:cNvSpPr>
          <p:nvPr/>
        </p:nvSpPr>
        <p:spPr bwMode="auto">
          <a:xfrm>
            <a:off x="771525" y="4976813"/>
            <a:ext cx="3440113"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en-US" altLang="zh-CN" sz="2400" dirty="0">
                <a:solidFill>
                  <a:srgbClr val="FF0000"/>
                </a:solidFill>
                <a:latin typeface="黑体" panose="02010609060101010101" pitchFamily="49" charset="-122"/>
                <a:ea typeface="黑体" panose="02010609060101010101" pitchFamily="49" charset="-122"/>
              </a:rPr>
              <a:t>    </a:t>
            </a:r>
            <a:r>
              <a:rPr lang="zh-CN" altLang="en-US" sz="2400" dirty="0" smtClean="0">
                <a:solidFill>
                  <a:srgbClr val="FF0000"/>
                </a:solidFill>
                <a:latin typeface="黑体" panose="02010609060101010101" pitchFamily="49" charset="-122"/>
                <a:ea typeface="黑体" panose="02010609060101010101" pitchFamily="49" charset="-122"/>
              </a:rPr>
              <a:t>时间</a:t>
            </a:r>
            <a:r>
              <a:rPr lang="zh-CN" altLang="en-US" sz="2400" dirty="0">
                <a:solidFill>
                  <a:srgbClr val="FF0000"/>
                </a:solidFill>
                <a:latin typeface="黑体" panose="02010609060101010101" pitchFamily="49" charset="-122"/>
                <a:ea typeface="黑体" panose="02010609060101010101" pitchFamily="49" charset="-122"/>
              </a:rPr>
              <a:t>越长，误差越大，且易使输出进入饱和状态。</a:t>
            </a:r>
          </a:p>
        </p:txBody>
      </p:sp>
      <p:graphicFrame>
        <p:nvGraphicFramePr>
          <p:cNvPr id="11" name="Object 13"/>
          <p:cNvGraphicFramePr>
            <a:graphicFrameLocks noChangeAspect="1"/>
          </p:cNvGraphicFramePr>
          <p:nvPr/>
        </p:nvGraphicFramePr>
        <p:xfrm>
          <a:off x="4629150" y="2492375"/>
          <a:ext cx="3825875" cy="2797175"/>
        </p:xfrm>
        <a:graphic>
          <a:graphicData uri="http://schemas.openxmlformats.org/presentationml/2006/ole">
            <mc:AlternateContent xmlns:mc="http://schemas.openxmlformats.org/markup-compatibility/2006">
              <mc:Choice xmlns:v="urn:schemas-microsoft-com:vml" Requires="v">
                <p:oleObj spid="_x0000_s549513" name="图片" r:id="rId9" imgW="2139705" imgH="1553878" progId="Word.Picture.8">
                  <p:embed/>
                </p:oleObj>
              </mc:Choice>
              <mc:Fallback>
                <p:oleObj name="图片" r:id="rId9" imgW="2139705" imgH="1553878" progId="Word.Picture.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29150" y="2492375"/>
                        <a:ext cx="3825875" cy="279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2"/>
          <p:cNvSpPr>
            <a:spLocks noChangeArrowheads="1"/>
          </p:cNvSpPr>
          <p:nvPr/>
        </p:nvSpPr>
        <p:spPr bwMode="auto">
          <a:xfrm>
            <a:off x="503238" y="77788"/>
            <a:ext cx="8353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7.5.1  </a:t>
            </a:r>
            <a:r>
              <a:rPr lang="zh-CN" altLang="en-US" sz="3200" dirty="0">
                <a:solidFill>
                  <a:srgbClr val="0000CC"/>
                </a:solidFill>
                <a:latin typeface="Times New Roman" panose="02020603050405020304" pitchFamily="18" charset="0"/>
              </a:rPr>
              <a:t>输入直流误差特性（输入失调特性）</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downRight)">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8"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620" name="Object 5"/>
          <p:cNvGraphicFramePr>
            <a:graphicFrameLocks noChangeAspect="1"/>
          </p:cNvGraphicFramePr>
          <p:nvPr>
            <p:extLst>
              <p:ext uri="{D42A27DB-BD31-4B8C-83A1-F6EECF244321}">
                <p14:modId xmlns:p14="http://schemas.microsoft.com/office/powerpoint/2010/main" val="2658597181"/>
              </p:ext>
            </p:extLst>
          </p:nvPr>
        </p:nvGraphicFramePr>
        <p:xfrm>
          <a:off x="428625" y="908720"/>
          <a:ext cx="8320088" cy="2795587"/>
        </p:xfrm>
        <a:graphic>
          <a:graphicData uri="http://schemas.openxmlformats.org/presentationml/2006/ole">
            <mc:AlternateContent xmlns:mc="http://schemas.openxmlformats.org/markup-compatibility/2006">
              <mc:Choice xmlns:v="urn:schemas-microsoft-com:vml" Requires="v">
                <p:oleObj spid="_x0000_s550370" name="图片" r:id="rId3" imgW="4642810" imgH="1551938" progId="Word.Picture.8">
                  <p:embed/>
                </p:oleObj>
              </mc:Choice>
              <mc:Fallback>
                <p:oleObj name="图片" r:id="rId3" imgW="4642810" imgH="1551938"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908720"/>
                        <a:ext cx="8320088" cy="2795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476250" y="4004964"/>
            <a:ext cx="4016375" cy="1531938"/>
            <a:chOff x="300" y="2475"/>
            <a:chExt cx="2530" cy="965"/>
          </a:xfrm>
        </p:grpSpPr>
        <p:sp>
          <p:nvSpPr>
            <p:cNvPr id="111627" name="Rectangle 11"/>
            <p:cNvSpPr>
              <a:spLocks noChangeArrowheads="1"/>
            </p:cNvSpPr>
            <p:nvPr/>
          </p:nvSpPr>
          <p:spPr bwMode="auto">
            <a:xfrm>
              <a:off x="300" y="2475"/>
              <a:ext cx="2530"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30000"/>
                </a:lnSpc>
                <a:spcBef>
                  <a:spcPct val="10000"/>
                </a:spcBef>
                <a:buFont typeface="Wingdings" panose="05000000000000000000" pitchFamily="2" charset="2"/>
                <a:buNone/>
              </a:pP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对电容充电完成后等效于开环状态，运放无法工作在线性区。</a:t>
              </a:r>
            </a:p>
          </p:txBody>
        </p:sp>
        <p:graphicFrame>
          <p:nvGraphicFramePr>
            <p:cNvPr id="111628" name="Object 17"/>
            <p:cNvGraphicFramePr>
              <a:graphicFrameLocks noChangeAspect="1"/>
            </p:cNvGraphicFramePr>
            <p:nvPr/>
          </p:nvGraphicFramePr>
          <p:xfrm>
            <a:off x="753" y="2616"/>
            <a:ext cx="739" cy="256"/>
          </p:xfrm>
          <a:graphic>
            <a:graphicData uri="http://schemas.openxmlformats.org/presentationml/2006/ole">
              <mc:AlternateContent xmlns:mc="http://schemas.openxmlformats.org/markup-compatibility/2006">
                <mc:Choice xmlns:v="urn:schemas-microsoft-com:vml" Requires="v">
                  <p:oleObj spid="_x0000_s550371" name="公式" r:id="rId5" imgW="583947" imgH="203112" progId="Equation.3">
                    <p:embed/>
                  </p:oleObj>
                </mc:Choice>
                <mc:Fallback>
                  <p:oleObj name="公式" r:id="rId5" imgW="583947" imgH="203112"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 y="2616"/>
                          <a:ext cx="739"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1622" name="Rectangle 9"/>
          <p:cNvSpPr>
            <a:spLocks noChangeArrowheads="1"/>
          </p:cNvSpPr>
          <p:nvPr/>
        </p:nvSpPr>
        <p:spPr bwMode="auto">
          <a:xfrm>
            <a:off x="6786563" y="3434680"/>
            <a:ext cx="942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FF0000"/>
                </a:solidFill>
                <a:ea typeface="黑体" panose="02010609060101010101" pitchFamily="49" charset="-122"/>
                <a:cs typeface="Times New Roman" panose="02020603050405020304" pitchFamily="18" charset="0"/>
              </a:rPr>
              <a:t>有</a:t>
            </a:r>
            <a:r>
              <a:rPr lang="en-US" altLang="zh-CN" sz="1800" i="1">
                <a:solidFill>
                  <a:srgbClr val="FF0000"/>
                </a:solidFill>
                <a:ea typeface="黑体" panose="02010609060101010101" pitchFamily="49" charset="-122"/>
                <a:cs typeface="Times New Roman" panose="02020603050405020304" pitchFamily="18" charset="0"/>
              </a:rPr>
              <a:t>R</a:t>
            </a:r>
            <a:r>
              <a:rPr lang="en-US" altLang="zh-CN" sz="1800" baseline="-30000">
                <a:solidFill>
                  <a:srgbClr val="FF0000"/>
                </a:solidFill>
                <a:ea typeface="黑体" panose="02010609060101010101" pitchFamily="49" charset="-122"/>
                <a:cs typeface="Times New Roman" panose="02020603050405020304" pitchFamily="18" charset="0"/>
              </a:rPr>
              <a:t>f </a:t>
            </a:r>
            <a:r>
              <a:rPr lang="zh-CN" altLang="en-US" sz="1800">
                <a:solidFill>
                  <a:srgbClr val="FF0000"/>
                </a:solidFill>
                <a:ea typeface="黑体" panose="02010609060101010101" pitchFamily="49" charset="-122"/>
                <a:cs typeface="Times New Roman" panose="02020603050405020304" pitchFamily="18" charset="0"/>
              </a:rPr>
              <a:t>时 </a:t>
            </a:r>
          </a:p>
        </p:txBody>
      </p:sp>
      <p:sp>
        <p:nvSpPr>
          <p:cNvPr id="111623" name="Rectangle 10"/>
          <p:cNvSpPr>
            <a:spLocks noChangeArrowheads="1"/>
          </p:cNvSpPr>
          <p:nvPr/>
        </p:nvSpPr>
        <p:spPr bwMode="auto">
          <a:xfrm>
            <a:off x="2176463" y="3434680"/>
            <a:ext cx="942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FF0000"/>
                </a:solidFill>
                <a:ea typeface="黑体" panose="02010609060101010101" pitchFamily="49" charset="-122"/>
                <a:cs typeface="Times New Roman" panose="02020603050405020304" pitchFamily="18" charset="0"/>
              </a:rPr>
              <a:t>无</a:t>
            </a:r>
            <a:r>
              <a:rPr lang="en-US" altLang="zh-CN" sz="1800" i="1">
                <a:solidFill>
                  <a:srgbClr val="FF0000"/>
                </a:solidFill>
                <a:ea typeface="黑体" panose="02010609060101010101" pitchFamily="49" charset="-122"/>
                <a:cs typeface="Times New Roman" panose="02020603050405020304" pitchFamily="18" charset="0"/>
              </a:rPr>
              <a:t>R</a:t>
            </a:r>
            <a:r>
              <a:rPr lang="en-US" altLang="zh-CN" sz="1800" baseline="-30000">
                <a:solidFill>
                  <a:srgbClr val="FF0000"/>
                </a:solidFill>
                <a:ea typeface="黑体" panose="02010609060101010101" pitchFamily="49" charset="-122"/>
                <a:cs typeface="Times New Roman" panose="02020603050405020304" pitchFamily="18" charset="0"/>
              </a:rPr>
              <a:t>f </a:t>
            </a:r>
            <a:r>
              <a:rPr lang="zh-CN" altLang="en-US" sz="1800">
                <a:solidFill>
                  <a:srgbClr val="FF0000"/>
                </a:solidFill>
                <a:ea typeface="黑体" panose="02010609060101010101" pitchFamily="49" charset="-122"/>
                <a:cs typeface="Times New Roman" panose="02020603050405020304" pitchFamily="18" charset="0"/>
              </a:rPr>
              <a:t>时 </a:t>
            </a:r>
          </a:p>
        </p:txBody>
      </p:sp>
      <p:grpSp>
        <p:nvGrpSpPr>
          <p:cNvPr id="3" name="Group 11"/>
          <p:cNvGrpSpPr>
            <a:grpSpLocks/>
          </p:cNvGrpSpPr>
          <p:nvPr/>
        </p:nvGrpSpPr>
        <p:grpSpPr bwMode="auto">
          <a:xfrm>
            <a:off x="4779963" y="4005064"/>
            <a:ext cx="4016375" cy="1531938"/>
            <a:chOff x="3011" y="2524"/>
            <a:chExt cx="2530" cy="965"/>
          </a:xfrm>
        </p:grpSpPr>
        <p:sp>
          <p:nvSpPr>
            <p:cNvPr id="111625" name="Rectangle 11"/>
            <p:cNvSpPr>
              <a:spLocks noChangeArrowheads="1"/>
            </p:cNvSpPr>
            <p:nvPr/>
          </p:nvSpPr>
          <p:spPr bwMode="auto">
            <a:xfrm>
              <a:off x="3011" y="2524"/>
              <a:ext cx="2530"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30000"/>
                </a:lnSpc>
                <a:spcBef>
                  <a:spcPct val="10000"/>
                </a:spcBef>
                <a:buFont typeface="Wingdings" panose="05000000000000000000" pitchFamily="2" charset="2"/>
                <a:buNone/>
              </a:pP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对电容充电完成后等效于反相放大电路，可以使运放工作在线性区。</a:t>
              </a:r>
            </a:p>
          </p:txBody>
        </p:sp>
        <p:graphicFrame>
          <p:nvGraphicFramePr>
            <p:cNvPr id="111626" name="Object 17"/>
            <p:cNvGraphicFramePr>
              <a:graphicFrameLocks noChangeAspect="1"/>
            </p:cNvGraphicFramePr>
            <p:nvPr/>
          </p:nvGraphicFramePr>
          <p:xfrm>
            <a:off x="3464" y="2616"/>
            <a:ext cx="739" cy="256"/>
          </p:xfrm>
          <a:graphic>
            <a:graphicData uri="http://schemas.openxmlformats.org/presentationml/2006/ole">
              <mc:AlternateContent xmlns:mc="http://schemas.openxmlformats.org/markup-compatibility/2006">
                <mc:Choice xmlns:v="urn:schemas-microsoft-com:vml" Requires="v">
                  <p:oleObj spid="_x0000_s550372" name="公式" r:id="rId7" imgW="583947" imgH="203112" progId="Equation.3">
                    <p:embed/>
                  </p:oleObj>
                </mc:Choice>
                <mc:Fallback>
                  <p:oleObj name="公式" r:id="rId7" imgW="583947" imgH="203112"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4" y="2616"/>
                          <a:ext cx="739"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 name="Rectangle 2"/>
          <p:cNvSpPr>
            <a:spLocks noChangeArrowheads="1"/>
          </p:cNvSpPr>
          <p:nvPr/>
        </p:nvSpPr>
        <p:spPr bwMode="auto">
          <a:xfrm>
            <a:off x="503238" y="77788"/>
            <a:ext cx="8353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7.5.1  </a:t>
            </a:r>
            <a:r>
              <a:rPr lang="zh-CN" altLang="en-US" sz="3200" dirty="0">
                <a:solidFill>
                  <a:srgbClr val="0000CC"/>
                </a:solidFill>
                <a:latin typeface="Times New Roman" panose="02020603050405020304" pitchFamily="18" charset="0"/>
              </a:rPr>
              <a:t>输入直流误差特性（输入失调特性）</a:t>
            </a:r>
          </a:p>
        </p:txBody>
      </p:sp>
      <p:sp>
        <p:nvSpPr>
          <p:cNvPr id="14" name="Text Box 2"/>
          <p:cNvSpPr txBox="1">
            <a:spLocks noChangeArrowheads="1"/>
          </p:cNvSpPr>
          <p:nvPr/>
        </p:nvSpPr>
        <p:spPr bwMode="auto">
          <a:xfrm>
            <a:off x="457200" y="728663"/>
            <a:ext cx="840105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kumimoji="1" lang="en-US" altLang="zh-CN" sz="2400" i="1" dirty="0" smtClean="0">
                <a:solidFill>
                  <a:srgbClr val="CC0000"/>
                </a:solidFill>
                <a:ea typeface="楷体_GB2312"/>
                <a:cs typeface="楷体_GB2312"/>
              </a:rPr>
              <a:t>V</a:t>
            </a:r>
            <a:r>
              <a:rPr kumimoji="1" lang="en-US" altLang="zh-CN" sz="2400" baseline="-30000" dirty="0" smtClean="0">
                <a:solidFill>
                  <a:srgbClr val="CC0000"/>
                </a:solidFill>
                <a:ea typeface="楷体_GB2312"/>
                <a:cs typeface="楷体_GB2312"/>
              </a:rPr>
              <a:t>IO</a:t>
            </a:r>
            <a:r>
              <a:rPr kumimoji="1" lang="zh-CN" altLang="en-US" sz="2400" dirty="0" smtClean="0">
                <a:solidFill>
                  <a:srgbClr val="CC0000"/>
                </a:solidFill>
                <a:ea typeface="楷体_GB2312"/>
                <a:cs typeface="楷体_GB2312"/>
              </a:rPr>
              <a:t>、</a:t>
            </a:r>
            <a:r>
              <a:rPr kumimoji="1" lang="en-US" altLang="zh-CN" sz="2400" i="1" dirty="0" smtClean="0">
                <a:solidFill>
                  <a:srgbClr val="CC0000"/>
                </a:solidFill>
                <a:ea typeface="楷体_GB2312"/>
                <a:cs typeface="楷体_GB2312"/>
              </a:rPr>
              <a:t>I</a:t>
            </a:r>
            <a:r>
              <a:rPr kumimoji="1" lang="en-US" altLang="zh-CN" sz="2400" baseline="-30000" dirty="0" smtClean="0">
                <a:solidFill>
                  <a:srgbClr val="CC0000"/>
                </a:solidFill>
                <a:ea typeface="楷体_GB2312"/>
                <a:cs typeface="楷体_GB2312"/>
              </a:rPr>
              <a:t>IO</a:t>
            </a:r>
            <a:r>
              <a:rPr kumimoji="1" lang="zh-CN" altLang="en-US" sz="2400" dirty="0" smtClean="0">
                <a:solidFill>
                  <a:srgbClr val="CC0000"/>
                </a:solidFill>
                <a:ea typeface="楷体_GB2312"/>
                <a:cs typeface="楷体_GB2312"/>
              </a:rPr>
              <a:t>和</a:t>
            </a:r>
            <a:r>
              <a:rPr kumimoji="1" lang="en-US" altLang="zh-CN" sz="2400" i="1" dirty="0" smtClean="0">
                <a:solidFill>
                  <a:srgbClr val="CC0000"/>
                </a:solidFill>
                <a:ea typeface="楷体_GB2312"/>
                <a:cs typeface="楷体_GB2312"/>
              </a:rPr>
              <a:t>I</a:t>
            </a:r>
            <a:r>
              <a:rPr kumimoji="1" lang="en-US" altLang="zh-CN" sz="2400" baseline="-30000" dirty="0" smtClean="0">
                <a:solidFill>
                  <a:srgbClr val="CC0000"/>
                </a:solidFill>
                <a:ea typeface="楷体_GB2312"/>
                <a:cs typeface="楷体_GB2312"/>
              </a:rPr>
              <a:t>IB</a:t>
            </a:r>
            <a:r>
              <a:rPr kumimoji="1" lang="zh-CN" altLang="en-US" sz="2400" dirty="0" smtClean="0">
                <a:solidFill>
                  <a:srgbClr val="CC0000"/>
                </a:solidFill>
                <a:ea typeface="楷体_GB2312"/>
                <a:cs typeface="楷体_GB2312"/>
              </a:rPr>
              <a:t>对积分电路的影响 </a:t>
            </a:r>
            <a:endParaRPr kumimoji="1" lang="zh-CN" altLang="en-US" sz="2400" dirty="0">
              <a:solidFill>
                <a:srgbClr val="CC0000"/>
              </a:solidFill>
              <a:ea typeface="楷体_GB2312"/>
              <a:cs typeface="楷体_GB2312"/>
            </a:endParaRPr>
          </a:p>
        </p:txBody>
      </p:sp>
      <p:sp>
        <p:nvSpPr>
          <p:cNvPr id="16" name="Rectangle 12"/>
          <p:cNvSpPr>
            <a:spLocks noChangeArrowheads="1"/>
          </p:cNvSpPr>
          <p:nvPr/>
        </p:nvSpPr>
        <p:spPr bwMode="auto">
          <a:xfrm>
            <a:off x="2339752" y="5589240"/>
            <a:ext cx="4171335" cy="46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just" eaLnBrk="1" hangingPunct="1">
              <a:lnSpc>
                <a:spcPct val="110000"/>
              </a:lnSpc>
              <a:buFont typeface="Wingdings" panose="05000000000000000000" pitchFamily="2" charset="2"/>
              <a:buNone/>
            </a:pPr>
            <a:r>
              <a:rPr lang="zh-CN" altLang="en-US" sz="24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当然，接入</a:t>
            </a:r>
            <a:r>
              <a:rPr lang="en-US" altLang="zh-CN" sz="2400" i="1" dirty="0" err="1"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baseline="-25000" dirty="0" err="1"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f</a:t>
            </a:r>
            <a:r>
              <a:rPr lang="zh-CN" altLang="en-US" sz="24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会带来运算误差</a:t>
            </a:r>
            <a:endParaRPr lang="zh-CN" altLang="en-US" sz="24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785786" y="1000108"/>
            <a:ext cx="799943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50000"/>
              </a:lnSpc>
              <a:spcBef>
                <a:spcPct val="0"/>
              </a:spcBef>
              <a:buClrTx/>
              <a:buFontTx/>
              <a:buNone/>
            </a:pPr>
            <a:r>
              <a:rPr lang="en-US" altLang="zh-CN" sz="3200" dirty="0" smtClean="0">
                <a:latin typeface="Times New Roman" panose="02020603050405020304" pitchFamily="18" charset="0"/>
              </a:rPr>
              <a:t>7.5.1 </a:t>
            </a:r>
            <a:r>
              <a:rPr lang="zh-CN" altLang="en-US" sz="3200" dirty="0">
                <a:latin typeface="Times New Roman" panose="02020603050405020304" pitchFamily="18" charset="0"/>
              </a:rPr>
              <a:t>输入直流误差特性（输入失调特性）</a:t>
            </a:r>
          </a:p>
          <a:p>
            <a:pPr eaLnBrk="1" hangingPunct="1">
              <a:lnSpc>
                <a:spcPct val="150000"/>
              </a:lnSpc>
              <a:spcBef>
                <a:spcPct val="0"/>
              </a:spcBef>
              <a:buClrTx/>
              <a:buNone/>
            </a:pPr>
            <a:r>
              <a:rPr lang="en-US" altLang="zh-CN" sz="3200" dirty="0" smtClean="0">
                <a:solidFill>
                  <a:srgbClr val="C00000"/>
                </a:solidFill>
                <a:latin typeface="Times New Roman" panose="02020603050405020304" pitchFamily="18" charset="0"/>
              </a:rPr>
              <a:t>7.5.2 </a:t>
            </a:r>
            <a:r>
              <a:rPr lang="zh-CN" altLang="en-US" sz="3200" dirty="0">
                <a:solidFill>
                  <a:srgbClr val="C00000"/>
                </a:solidFill>
                <a:latin typeface="Times New Roman" panose="02020603050405020304" pitchFamily="18" charset="0"/>
              </a:rPr>
              <a:t>差模特性</a:t>
            </a:r>
          </a:p>
          <a:p>
            <a:pPr eaLnBrk="1" hangingPunct="1">
              <a:lnSpc>
                <a:spcPct val="150000"/>
              </a:lnSpc>
              <a:spcBef>
                <a:spcPct val="0"/>
              </a:spcBef>
              <a:buClrTx/>
              <a:buFontTx/>
              <a:buNone/>
            </a:pPr>
            <a:r>
              <a:rPr lang="en-US" altLang="zh-CN" sz="3200" dirty="0" smtClean="0">
                <a:latin typeface="Times New Roman" panose="02020603050405020304" pitchFamily="18" charset="0"/>
              </a:rPr>
              <a:t>7.5.3 </a:t>
            </a:r>
            <a:r>
              <a:rPr lang="zh-CN" altLang="en-US" sz="3200" dirty="0">
                <a:latin typeface="Times New Roman" panose="02020603050405020304" pitchFamily="18" charset="0"/>
              </a:rPr>
              <a:t>共模特性</a:t>
            </a:r>
          </a:p>
          <a:p>
            <a:pPr eaLnBrk="1" hangingPunct="1">
              <a:lnSpc>
                <a:spcPct val="150000"/>
              </a:lnSpc>
              <a:spcBef>
                <a:spcPct val="0"/>
              </a:spcBef>
              <a:buClrTx/>
              <a:buFontTx/>
              <a:buNone/>
            </a:pPr>
            <a:r>
              <a:rPr lang="en-US" altLang="zh-CN" sz="3200" dirty="0" smtClean="0">
                <a:latin typeface="Times New Roman" panose="02020603050405020304" pitchFamily="18" charset="0"/>
              </a:rPr>
              <a:t>7.5.4 </a:t>
            </a:r>
            <a:r>
              <a:rPr lang="zh-CN" altLang="en-US" sz="3200" dirty="0">
                <a:latin typeface="Times New Roman" panose="02020603050405020304" pitchFamily="18" charset="0"/>
              </a:rPr>
              <a:t>大信号动态特性</a:t>
            </a:r>
          </a:p>
          <a:p>
            <a:pPr eaLnBrk="1" hangingPunct="1">
              <a:lnSpc>
                <a:spcPct val="150000"/>
              </a:lnSpc>
              <a:spcBef>
                <a:spcPct val="0"/>
              </a:spcBef>
              <a:buClrTx/>
              <a:buFontTx/>
              <a:buNone/>
            </a:pPr>
            <a:r>
              <a:rPr lang="en-US" altLang="zh-CN" sz="3200" dirty="0" smtClean="0">
                <a:latin typeface="Times New Roman" panose="02020603050405020304" pitchFamily="18" charset="0"/>
              </a:rPr>
              <a:t>7.5.5 </a:t>
            </a:r>
            <a:r>
              <a:rPr lang="zh-CN" altLang="en-US" sz="3200" dirty="0">
                <a:latin typeface="Times New Roman" panose="02020603050405020304" pitchFamily="18" charset="0"/>
              </a:rPr>
              <a:t>电源</a:t>
            </a:r>
            <a:r>
              <a:rPr lang="zh-CN" altLang="en-US" sz="3200" dirty="0" smtClean="0">
                <a:latin typeface="Times New Roman" panose="02020603050405020304" pitchFamily="18" charset="0"/>
              </a:rPr>
              <a:t>特性</a:t>
            </a:r>
            <a:endParaRPr lang="en-US" altLang="zh-CN" sz="3200" dirty="0" smtClean="0">
              <a:latin typeface="Times New Roman" panose="02020603050405020304" pitchFamily="18" charset="0"/>
            </a:endParaRPr>
          </a:p>
          <a:p>
            <a:pPr eaLnBrk="1" hangingPunct="1">
              <a:lnSpc>
                <a:spcPct val="150000"/>
              </a:lnSpc>
              <a:spcBef>
                <a:spcPct val="0"/>
              </a:spcBef>
              <a:buClrTx/>
              <a:buFontTx/>
              <a:buNone/>
            </a:pPr>
            <a:r>
              <a:rPr lang="en-US" altLang="zh-CN" sz="3200" dirty="0" smtClean="0">
                <a:latin typeface="Times New Roman" panose="02020603050405020304" pitchFamily="18" charset="0"/>
              </a:rPr>
              <a:t>7.5.6 </a:t>
            </a:r>
            <a:r>
              <a:rPr lang="zh-CN" altLang="en-US" sz="3200" dirty="0" smtClean="0"/>
              <a:t>运放在单电源下工作</a:t>
            </a:r>
            <a:endParaRPr lang="zh-CN" altLang="en-US" sz="3200" dirty="0">
              <a:latin typeface="Times New Roman" panose="02020603050405020304" pitchFamily="18" charset="0"/>
            </a:endParaRPr>
          </a:p>
        </p:txBody>
      </p:sp>
      <p:sp>
        <p:nvSpPr>
          <p:cNvPr id="5" name="Rectangle 3"/>
          <p:cNvSpPr>
            <a:spLocks noChangeArrowheads="1"/>
          </p:cNvSpPr>
          <p:nvPr/>
        </p:nvSpPr>
        <p:spPr bwMode="auto">
          <a:xfrm>
            <a:off x="571472" y="71414"/>
            <a:ext cx="774065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None/>
            </a:pPr>
            <a:r>
              <a:rPr lang="en-US" altLang="zh-CN" sz="3400" dirty="0" smtClean="0">
                <a:solidFill>
                  <a:srgbClr val="0000CC"/>
                </a:solidFill>
                <a:latin typeface="Times New Roman" panose="02020603050405020304" pitchFamily="18" charset="0"/>
              </a:rPr>
              <a:t>7.5  </a:t>
            </a:r>
            <a:r>
              <a:rPr lang="zh-CN" altLang="en-US" sz="3400" dirty="0" smtClean="0">
                <a:solidFill>
                  <a:srgbClr val="0000CC"/>
                </a:solidFill>
                <a:latin typeface="Times New Roman" panose="02020603050405020304" pitchFamily="18" charset="0"/>
              </a:rPr>
              <a:t>运放主要参数</a:t>
            </a:r>
            <a:r>
              <a:rPr lang="zh-CN" altLang="en-US" sz="3400" dirty="0">
                <a:solidFill>
                  <a:srgbClr val="0000CC"/>
                </a:solidFill>
                <a:latin typeface="Times New Roman" panose="02020603050405020304" pitchFamily="18" charset="0"/>
              </a:rPr>
              <a:t>和相关应用问题</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7.5.2  </a:t>
            </a:r>
            <a:r>
              <a:rPr lang="zh-CN" altLang="en-US" sz="3200" dirty="0">
                <a:solidFill>
                  <a:srgbClr val="0000CC"/>
                </a:solidFill>
                <a:latin typeface="Times New Roman" panose="02020603050405020304" pitchFamily="18" charset="0"/>
              </a:rPr>
              <a:t>差模特性</a:t>
            </a:r>
          </a:p>
        </p:txBody>
      </p:sp>
      <p:sp>
        <p:nvSpPr>
          <p:cNvPr id="89091" name="Rectangle 3"/>
          <p:cNvSpPr>
            <a:spLocks noChangeArrowheads="1"/>
          </p:cNvSpPr>
          <p:nvPr/>
        </p:nvSpPr>
        <p:spPr bwMode="auto">
          <a:xfrm>
            <a:off x="0" y="1743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89092" name="Rectangle 4"/>
          <p:cNvSpPr>
            <a:spLocks noChangeArrowheads="1"/>
          </p:cNvSpPr>
          <p:nvPr/>
        </p:nvSpPr>
        <p:spPr bwMode="auto">
          <a:xfrm>
            <a:off x="503238" y="815975"/>
            <a:ext cx="63007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a:solidFill>
                  <a:srgbClr val="CC0000"/>
                </a:solidFill>
                <a:latin typeface="Times New Roman" panose="02020603050405020304" pitchFamily="18" charset="0"/>
              </a:rPr>
              <a:t>1. </a:t>
            </a:r>
            <a:r>
              <a:rPr lang="zh-CN" altLang="en-US" sz="2600">
                <a:solidFill>
                  <a:srgbClr val="CC0000"/>
                </a:solidFill>
                <a:latin typeface="Times New Roman" panose="02020603050405020304" pitchFamily="18" charset="0"/>
              </a:rPr>
              <a:t>开环差模电压增益</a:t>
            </a:r>
            <a:r>
              <a:rPr lang="en-US" altLang="zh-CN" sz="2600" i="1">
                <a:solidFill>
                  <a:srgbClr val="CC0000"/>
                </a:solidFill>
                <a:latin typeface="Times New Roman" panose="02020603050405020304" pitchFamily="18" charset="0"/>
              </a:rPr>
              <a:t>A</a:t>
            </a:r>
            <a:r>
              <a:rPr lang="en-US" altLang="zh-CN" sz="2600" i="1" baseline="-25000">
                <a:solidFill>
                  <a:srgbClr val="CC0000"/>
                </a:solidFill>
                <a:latin typeface="Book Antiqua" panose="02040602050305030304" pitchFamily="18" charset="0"/>
              </a:rPr>
              <a:t>v</a:t>
            </a:r>
            <a:r>
              <a:rPr lang="en-US" altLang="zh-CN" sz="2600" baseline="-25000">
                <a:solidFill>
                  <a:srgbClr val="CC0000"/>
                </a:solidFill>
                <a:latin typeface="Times New Roman" panose="02020603050405020304" pitchFamily="18" charset="0"/>
              </a:rPr>
              <a:t>o</a:t>
            </a:r>
            <a:r>
              <a:rPr lang="zh-CN" altLang="en-US" sz="2600">
                <a:solidFill>
                  <a:srgbClr val="CC0000"/>
                </a:solidFill>
                <a:latin typeface="Times New Roman" panose="02020603050405020304" pitchFamily="18" charset="0"/>
              </a:rPr>
              <a:t>和带宽</a:t>
            </a:r>
            <a:r>
              <a:rPr lang="en-US" altLang="zh-CN" sz="2600" i="1">
                <a:solidFill>
                  <a:srgbClr val="CC0000"/>
                </a:solidFill>
                <a:latin typeface="Times New Roman" panose="02020603050405020304" pitchFamily="18" charset="0"/>
              </a:rPr>
              <a:t>BW</a:t>
            </a:r>
            <a:r>
              <a:rPr lang="en-US" altLang="zh-CN" sz="2600">
                <a:solidFill>
                  <a:srgbClr val="CC0000"/>
                </a:solidFill>
                <a:latin typeface="Times New Roman" panose="02020603050405020304" pitchFamily="18" charset="0"/>
              </a:rPr>
              <a:t> </a:t>
            </a:r>
            <a:endParaRPr lang="en-US" altLang="zh-CN" sz="2600" baseline="-25000">
              <a:solidFill>
                <a:srgbClr val="CC0000"/>
              </a:solidFill>
              <a:latin typeface="Times New Roman" panose="02020603050405020304" pitchFamily="18" charset="0"/>
            </a:endParaRPr>
          </a:p>
        </p:txBody>
      </p:sp>
      <p:sp>
        <p:nvSpPr>
          <p:cNvPr id="573448" name="Text Box 8"/>
          <p:cNvSpPr txBox="1">
            <a:spLocks noChangeArrowheads="1"/>
          </p:cNvSpPr>
          <p:nvPr/>
        </p:nvSpPr>
        <p:spPr bwMode="auto">
          <a:xfrm>
            <a:off x="657225" y="1700808"/>
            <a:ext cx="43434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400" dirty="0">
                <a:solidFill>
                  <a:srgbClr val="000000"/>
                </a:solidFill>
                <a:latin typeface="楷体" panose="02010609060101010101" pitchFamily="49" charset="-122"/>
                <a:ea typeface="楷体" panose="02010609060101010101" pitchFamily="49" charset="-122"/>
              </a:rPr>
              <a:t>开环差模电压增益</a:t>
            </a:r>
            <a:r>
              <a:rPr kumimoji="1" lang="en-US" altLang="zh-CN" sz="2400" i="1" dirty="0" err="1">
                <a:solidFill>
                  <a:srgbClr val="000000"/>
                </a:solidFill>
                <a:latin typeface="Times New Roman" panose="02020603050405020304" pitchFamily="18" charset="0"/>
              </a:rPr>
              <a:t>A</a:t>
            </a:r>
            <a:r>
              <a:rPr kumimoji="1" lang="en-US" altLang="zh-CN" sz="2400" i="1" baseline="-25000" dirty="0" err="1">
                <a:solidFill>
                  <a:srgbClr val="000000"/>
                </a:solidFill>
                <a:latin typeface="Book Antiqua" panose="02040602050305030304" pitchFamily="18" charset="0"/>
              </a:rPr>
              <a:t>v</a:t>
            </a:r>
            <a:r>
              <a:rPr kumimoji="1" lang="en-US" altLang="zh-CN" sz="2400" baseline="-25000" dirty="0" err="1">
                <a:solidFill>
                  <a:srgbClr val="000000"/>
                </a:solidFill>
                <a:latin typeface="Times New Roman" panose="02020603050405020304" pitchFamily="18" charset="0"/>
              </a:rPr>
              <a:t>o</a:t>
            </a:r>
            <a:endParaRPr kumimoji="1" lang="en-US" altLang="zh-CN" sz="2400" baseline="-25000" dirty="0">
              <a:solidFill>
                <a:srgbClr val="000000"/>
              </a:solidFill>
              <a:latin typeface="Times New Roman" panose="02020603050405020304" pitchFamily="18" charset="0"/>
            </a:endParaRPr>
          </a:p>
        </p:txBody>
      </p:sp>
      <p:sp>
        <p:nvSpPr>
          <p:cNvPr id="573449" name="Text Box 9"/>
          <p:cNvSpPr txBox="1">
            <a:spLocks noChangeArrowheads="1"/>
          </p:cNvSpPr>
          <p:nvPr/>
        </p:nvSpPr>
        <p:spPr bwMode="auto">
          <a:xfrm>
            <a:off x="657225" y="2276872"/>
            <a:ext cx="37338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400" dirty="0">
                <a:solidFill>
                  <a:srgbClr val="000000"/>
                </a:solidFill>
                <a:latin typeface="楷体" panose="02010609060101010101" pitchFamily="49" charset="-122"/>
                <a:ea typeface="楷体" panose="02010609060101010101" pitchFamily="49" charset="-122"/>
              </a:rPr>
              <a:t>开环带宽</a:t>
            </a:r>
            <a:r>
              <a:rPr kumimoji="1" lang="en-US" altLang="zh-CN" sz="2400" i="1" dirty="0">
                <a:solidFill>
                  <a:srgbClr val="000000"/>
                </a:solidFill>
                <a:latin typeface="Times New Roman" panose="02020603050405020304" pitchFamily="18" charset="0"/>
              </a:rPr>
              <a:t>BW</a:t>
            </a:r>
            <a:r>
              <a:rPr kumimoji="1" lang="en-US" altLang="zh-CN" sz="2400" baseline="-25000" dirty="0">
                <a:solidFill>
                  <a:srgbClr val="000000"/>
                </a:solidFill>
                <a:latin typeface="Times New Roman" panose="02020603050405020304" pitchFamily="18" charset="0"/>
              </a:rPr>
              <a:t> </a:t>
            </a:r>
            <a:r>
              <a:rPr kumimoji="1" lang="en-US" altLang="zh-CN" sz="2400" dirty="0">
                <a:solidFill>
                  <a:srgbClr val="000000"/>
                </a:solidFill>
                <a:latin typeface="Times New Roman" panose="02020603050405020304" pitchFamily="18" charset="0"/>
              </a:rPr>
              <a:t>(</a:t>
            </a:r>
            <a:r>
              <a:rPr kumimoji="1" lang="en-US" altLang="zh-CN" sz="2400" i="1" dirty="0" err="1">
                <a:solidFill>
                  <a:srgbClr val="000000"/>
                </a:solidFill>
                <a:latin typeface="Times New Roman" panose="02020603050405020304" pitchFamily="18" charset="0"/>
              </a:rPr>
              <a:t>f</a:t>
            </a:r>
            <a:r>
              <a:rPr kumimoji="1" lang="en-US" altLang="zh-CN" sz="2400" baseline="-25000" dirty="0" err="1">
                <a:solidFill>
                  <a:srgbClr val="000000"/>
                </a:solidFill>
                <a:latin typeface="Times New Roman" panose="02020603050405020304" pitchFamily="18" charset="0"/>
              </a:rPr>
              <a:t>H</a:t>
            </a:r>
            <a:r>
              <a:rPr kumimoji="1" lang="en-US" altLang="zh-CN" sz="2400" dirty="0">
                <a:solidFill>
                  <a:srgbClr val="000000"/>
                </a:solidFill>
                <a:latin typeface="Times New Roman" panose="02020603050405020304" pitchFamily="18" charset="0"/>
              </a:rPr>
              <a:t>)</a:t>
            </a:r>
          </a:p>
        </p:txBody>
      </p:sp>
      <p:sp>
        <p:nvSpPr>
          <p:cNvPr id="573450" name="Text Box 10"/>
          <p:cNvSpPr txBox="1">
            <a:spLocks noChangeArrowheads="1"/>
          </p:cNvSpPr>
          <p:nvPr/>
        </p:nvSpPr>
        <p:spPr bwMode="auto">
          <a:xfrm>
            <a:off x="657225" y="2852936"/>
            <a:ext cx="44196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400" dirty="0">
                <a:solidFill>
                  <a:srgbClr val="000000"/>
                </a:solidFill>
                <a:latin typeface="楷体" panose="02010609060101010101" pitchFamily="49" charset="-122"/>
                <a:ea typeface="楷体" panose="02010609060101010101" pitchFamily="49" charset="-122"/>
              </a:rPr>
              <a:t>单位增益带宽 </a:t>
            </a:r>
            <a:r>
              <a:rPr kumimoji="1" lang="en-US" altLang="zh-CN" sz="2400" i="1" dirty="0">
                <a:solidFill>
                  <a:srgbClr val="000000"/>
                </a:solidFill>
                <a:latin typeface="Times New Roman" panose="02020603050405020304" pitchFamily="18" charset="0"/>
              </a:rPr>
              <a:t>BW</a:t>
            </a:r>
            <a:r>
              <a:rPr kumimoji="1" lang="en-US" altLang="zh-CN" sz="2400" baseline="-25000" dirty="0">
                <a:solidFill>
                  <a:srgbClr val="000000"/>
                </a:solidFill>
                <a:latin typeface="Times New Roman" panose="02020603050405020304" pitchFamily="18" charset="0"/>
              </a:rPr>
              <a:t>G </a:t>
            </a:r>
            <a:r>
              <a:rPr kumimoji="1" lang="en-US" altLang="zh-CN" sz="2400" dirty="0">
                <a:solidFill>
                  <a:srgbClr val="000000"/>
                </a:solidFill>
                <a:latin typeface="Times New Roman" panose="02020603050405020304" pitchFamily="18" charset="0"/>
              </a:rPr>
              <a:t>(</a:t>
            </a:r>
            <a:r>
              <a:rPr kumimoji="1" lang="en-US" altLang="zh-CN" sz="2400" i="1" dirty="0" err="1">
                <a:solidFill>
                  <a:srgbClr val="000000"/>
                </a:solidFill>
                <a:latin typeface="Times New Roman" panose="02020603050405020304" pitchFamily="18" charset="0"/>
              </a:rPr>
              <a:t>f</a:t>
            </a:r>
            <a:r>
              <a:rPr kumimoji="1" lang="en-US" altLang="zh-CN" sz="2400" baseline="-25000" dirty="0" err="1">
                <a:solidFill>
                  <a:srgbClr val="000000"/>
                </a:solidFill>
                <a:latin typeface="Times New Roman" panose="02020603050405020304" pitchFamily="18" charset="0"/>
              </a:rPr>
              <a:t>T</a:t>
            </a:r>
            <a:r>
              <a:rPr kumimoji="1" lang="en-US" altLang="zh-CN" sz="2400" dirty="0">
                <a:solidFill>
                  <a:srgbClr val="000000"/>
                </a:solidFill>
                <a:latin typeface="Times New Roman" panose="02020603050405020304" pitchFamily="18" charset="0"/>
              </a:rPr>
              <a:t>)</a:t>
            </a:r>
          </a:p>
        </p:txBody>
      </p:sp>
      <p:grpSp>
        <p:nvGrpSpPr>
          <p:cNvPr id="2" name="Group 14"/>
          <p:cNvGrpSpPr>
            <a:grpSpLocks/>
          </p:cNvGrpSpPr>
          <p:nvPr/>
        </p:nvGrpSpPr>
        <p:grpSpPr bwMode="auto">
          <a:xfrm>
            <a:off x="3587750" y="1471613"/>
            <a:ext cx="5305425" cy="3433762"/>
            <a:chOff x="2200" y="1312"/>
            <a:chExt cx="3342" cy="2163"/>
          </a:xfrm>
        </p:grpSpPr>
        <p:sp>
          <p:nvSpPr>
            <p:cNvPr id="89098" name="Rectangle 7"/>
            <p:cNvSpPr>
              <a:spLocks noChangeArrowheads="1"/>
            </p:cNvSpPr>
            <p:nvPr/>
          </p:nvSpPr>
          <p:spPr bwMode="auto">
            <a:xfrm>
              <a:off x="2857" y="3225"/>
              <a:ext cx="21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kumimoji="1" lang="en-US" altLang="zh-CN" sz="2000">
                  <a:latin typeface="Times New Roman" panose="02020603050405020304" pitchFamily="18" charset="0"/>
                </a:rPr>
                <a:t>741</a:t>
              </a:r>
              <a:r>
                <a:rPr kumimoji="1" lang="zh-CN" altLang="en-US" sz="2000">
                  <a:latin typeface="Times New Roman" panose="02020603050405020304" pitchFamily="18" charset="0"/>
                </a:rPr>
                <a:t>型运放</a:t>
              </a:r>
              <a:r>
                <a:rPr kumimoji="1" lang="en-US" altLang="zh-CN" sz="2000" i="1">
                  <a:latin typeface="Times New Roman" panose="02020603050405020304" pitchFamily="18" charset="0"/>
                </a:rPr>
                <a:t>A</a:t>
              </a:r>
              <a:r>
                <a:rPr kumimoji="1" lang="en-US" altLang="zh-CN" sz="2000" i="1" baseline="-30000">
                  <a:latin typeface="Book Antiqua" panose="02040602050305030304" pitchFamily="18" charset="0"/>
                </a:rPr>
                <a:t>v</a:t>
              </a:r>
              <a:r>
                <a:rPr kumimoji="1" lang="en-US" altLang="zh-CN" sz="2000" baseline="-30000">
                  <a:latin typeface="Times New Roman" panose="02020603050405020304" pitchFamily="18" charset="0"/>
                </a:rPr>
                <a:t>o</a:t>
              </a:r>
              <a:r>
                <a:rPr kumimoji="1" lang="zh-CN" altLang="en-US" sz="2000">
                  <a:latin typeface="Times New Roman" panose="02020603050405020304" pitchFamily="18" charset="0"/>
                </a:rPr>
                <a:t>的频率响应 </a:t>
              </a:r>
            </a:p>
          </p:txBody>
        </p:sp>
        <p:graphicFrame>
          <p:nvGraphicFramePr>
            <p:cNvPr id="89099" name="Object 12"/>
            <p:cNvGraphicFramePr>
              <a:graphicFrameLocks noChangeAspect="1"/>
            </p:cNvGraphicFramePr>
            <p:nvPr/>
          </p:nvGraphicFramePr>
          <p:xfrm>
            <a:off x="2200" y="1312"/>
            <a:ext cx="3342" cy="1869"/>
          </p:xfrm>
          <a:graphic>
            <a:graphicData uri="http://schemas.openxmlformats.org/presentationml/2006/ole">
              <mc:AlternateContent xmlns:mc="http://schemas.openxmlformats.org/markup-compatibility/2006">
                <mc:Choice xmlns:v="urn:schemas-microsoft-com:vml" Requires="v">
                  <p:oleObj spid="_x0000_s399663" name="图片" r:id="rId3" imgW="3123623" imgH="1744509" progId="Word.Picture.8">
                    <p:embed/>
                  </p:oleObj>
                </mc:Choice>
                <mc:Fallback>
                  <p:oleObj name="图片" r:id="rId3" imgW="3123623" imgH="1744509" progId="Word.Picture.8">
                    <p:embed/>
                    <p:pic>
                      <p:nvPicPr>
                        <p:cNvPr id="0" name="Picture 1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 y="1312"/>
                          <a:ext cx="3342" cy="18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34955" name="Rectangle 11"/>
          <p:cNvSpPr>
            <a:spLocks noChangeArrowheads="1"/>
          </p:cNvSpPr>
          <p:nvPr/>
        </p:nvSpPr>
        <p:spPr bwMode="auto">
          <a:xfrm>
            <a:off x="611188" y="4934282"/>
            <a:ext cx="7983537"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kumimoji="1" lang="zh-CN" altLang="en-US" sz="2400" dirty="0">
                <a:solidFill>
                  <a:srgbClr val="000000"/>
                </a:solidFill>
                <a:latin typeface="楷体" panose="02010609060101010101" pitchFamily="49" charset="-122"/>
                <a:ea typeface="楷体" panose="02010609060101010101" pitchFamily="49" charset="-122"/>
              </a:rPr>
              <a:t>目前高速运放要求</a:t>
            </a:r>
            <a:r>
              <a:rPr kumimoji="1" lang="en-US" altLang="zh-CN" sz="2400" i="1" dirty="0" err="1">
                <a:latin typeface="Times New Roman" panose="02020603050405020304" pitchFamily="18" charset="0"/>
                <a:cs typeface="Times New Roman" panose="02020603050405020304" pitchFamily="18" charset="0"/>
              </a:rPr>
              <a:t>f</a:t>
            </a:r>
            <a:r>
              <a:rPr kumimoji="1" lang="en-US" altLang="zh-CN" sz="2400" baseline="-30000" dirty="0" err="1">
                <a:latin typeface="Times New Roman" panose="02020603050405020304" pitchFamily="18" charset="0"/>
                <a:cs typeface="Times New Roman" panose="02020603050405020304" pitchFamily="18" charset="0"/>
              </a:rPr>
              <a:t>T</a:t>
            </a:r>
            <a:r>
              <a:rPr kumimoji="1" lang="en-US" altLang="zh-CN" sz="2400" dirty="0">
                <a:latin typeface="Times New Roman" panose="02020603050405020304" pitchFamily="18" charset="0"/>
                <a:cs typeface="Times New Roman" panose="02020603050405020304" pitchFamily="18" charset="0"/>
              </a:rPr>
              <a:t> &gt; 50MHz</a:t>
            </a:r>
            <a:r>
              <a:rPr kumimoji="1" lang="zh-CN" altLang="en-US" sz="2400" dirty="0">
                <a:latin typeface="楷体_GB2312"/>
                <a:cs typeface="Times New Roman" panose="02020603050405020304" pitchFamily="18" charset="0"/>
              </a:rPr>
              <a:t>，</a:t>
            </a:r>
            <a:r>
              <a:rPr kumimoji="1" lang="zh-CN" altLang="en-US" sz="2400" dirty="0">
                <a:solidFill>
                  <a:srgbClr val="000000"/>
                </a:solidFill>
                <a:latin typeface="楷体" panose="02010609060101010101" pitchFamily="49" charset="-122"/>
                <a:ea typeface="楷体" panose="02010609060101010101" pitchFamily="49" charset="-122"/>
              </a:rPr>
              <a:t>如</a:t>
            </a:r>
            <a:r>
              <a:rPr kumimoji="1" lang="en-US" altLang="zh-CN" sz="2400" dirty="0">
                <a:latin typeface="Times New Roman" panose="02020603050405020304" pitchFamily="18" charset="0"/>
                <a:cs typeface="Times New Roman" panose="02020603050405020304" pitchFamily="18" charset="0"/>
              </a:rPr>
              <a:t>AD801</a:t>
            </a:r>
            <a:r>
              <a:rPr kumimoji="1" lang="zh-CN" altLang="en-US" sz="2400" dirty="0">
                <a:solidFill>
                  <a:srgbClr val="000000"/>
                </a:solidFill>
                <a:latin typeface="楷体" panose="02010609060101010101" pitchFamily="49" charset="-122"/>
                <a:ea typeface="楷体" panose="02010609060101010101" pitchFamily="49" charset="-122"/>
              </a:rPr>
              <a:t>的</a:t>
            </a:r>
            <a:r>
              <a:rPr kumimoji="1" lang="en-US" altLang="zh-CN" sz="2400" i="1" dirty="0" err="1">
                <a:latin typeface="Times New Roman" panose="02020603050405020304" pitchFamily="18" charset="0"/>
                <a:cs typeface="Times New Roman" panose="02020603050405020304" pitchFamily="18" charset="0"/>
              </a:rPr>
              <a:t>f</a:t>
            </a:r>
            <a:r>
              <a:rPr kumimoji="1" lang="en-US" altLang="zh-CN" sz="2400" baseline="-30000" dirty="0" err="1">
                <a:latin typeface="Times New Roman" panose="02020603050405020304" pitchFamily="18" charset="0"/>
                <a:cs typeface="Times New Roman" panose="02020603050405020304" pitchFamily="18" charset="0"/>
              </a:rPr>
              <a:t>T</a:t>
            </a:r>
            <a:r>
              <a:rPr kumimoji="1" lang="zh-CN" altLang="en-US" sz="2400" dirty="0">
                <a:latin typeface="宋体" panose="02010600030101010101" pitchFamily="2" charset="-122"/>
                <a:cs typeface="Times New Roman" panose="02020603050405020304" pitchFamily="18" charset="0"/>
              </a:rPr>
              <a:t>＝</a:t>
            </a:r>
            <a:r>
              <a:rPr kumimoji="1" lang="en-US" altLang="zh-CN" sz="2400" dirty="0">
                <a:latin typeface="Times New Roman" panose="02020603050405020304" pitchFamily="18" charset="0"/>
                <a:cs typeface="Times New Roman" panose="02020603050405020304" pitchFamily="18" charset="0"/>
              </a:rPr>
              <a:t>800 MHz</a:t>
            </a:r>
            <a:r>
              <a:rPr kumimoji="1" lang="zh-CN" altLang="en-US" sz="2400" dirty="0">
                <a:latin typeface="宋体" panose="02010600030101010101" pitchFamily="2" charset="-122"/>
                <a:cs typeface="Times New Roman" panose="02020603050405020304" pitchFamily="18" charset="0"/>
              </a:rPr>
              <a:t>。</a:t>
            </a:r>
            <a:r>
              <a:rPr kumimoji="1" lang="zh-CN" altLang="en-US" sz="2400" dirty="0">
                <a:solidFill>
                  <a:srgbClr val="000000"/>
                </a:solidFill>
                <a:latin typeface="楷体" panose="02010609060101010101" pitchFamily="49" charset="-122"/>
                <a:ea typeface="楷体" panose="02010609060101010101" pitchFamily="49" charset="-122"/>
              </a:rPr>
              <a:t>宽带运放如</a:t>
            </a:r>
            <a:r>
              <a:rPr kumimoji="1" lang="en-US" altLang="zh-CN" sz="2400" dirty="0">
                <a:latin typeface="Times New Roman" panose="02020603050405020304" pitchFamily="18" charset="0"/>
                <a:cs typeface="Times New Roman" panose="02020603050405020304" pitchFamily="18" charset="0"/>
              </a:rPr>
              <a:t>OPA657C</a:t>
            </a:r>
            <a:r>
              <a:rPr kumimoji="1" lang="zh-CN" altLang="en-US" sz="2400" dirty="0">
                <a:latin typeface="宋体" panose="02010600030101010101" pitchFamily="2" charset="-122"/>
                <a:cs typeface="Times New Roman" panose="02020603050405020304" pitchFamily="18" charset="0"/>
              </a:rPr>
              <a:t>（</a:t>
            </a:r>
            <a:r>
              <a:rPr kumimoji="1" lang="en-US" altLang="zh-CN" sz="2400" dirty="0">
                <a:latin typeface="Times New Roman" panose="02020603050405020304" pitchFamily="18" charset="0"/>
                <a:cs typeface="Times New Roman" panose="02020603050405020304" pitchFamily="18" charset="0"/>
              </a:rPr>
              <a:t>FET</a:t>
            </a:r>
            <a:r>
              <a:rPr kumimoji="1" lang="zh-CN" altLang="en-US" sz="2400" dirty="0">
                <a:solidFill>
                  <a:srgbClr val="000000"/>
                </a:solidFill>
                <a:latin typeface="楷体" panose="02010609060101010101" pitchFamily="49" charset="-122"/>
                <a:ea typeface="楷体" panose="02010609060101010101" pitchFamily="49" charset="-122"/>
              </a:rPr>
              <a:t>输入级</a:t>
            </a:r>
            <a:r>
              <a:rPr kumimoji="1" lang="zh-CN" altLang="en-US" sz="2400" dirty="0">
                <a:latin typeface="宋体" panose="02010600030101010101" pitchFamily="2" charset="-122"/>
                <a:cs typeface="Times New Roman" panose="02020603050405020304" pitchFamily="18" charset="0"/>
              </a:rPr>
              <a:t>）</a:t>
            </a:r>
            <a:r>
              <a:rPr kumimoji="1" lang="en-US" altLang="zh-CN" sz="2400" i="1" dirty="0" err="1">
                <a:latin typeface="Times New Roman" panose="02020603050405020304" pitchFamily="18" charset="0"/>
                <a:cs typeface="Times New Roman" panose="02020603050405020304" pitchFamily="18" charset="0"/>
              </a:rPr>
              <a:t>A</a:t>
            </a:r>
            <a:r>
              <a:rPr kumimoji="1" lang="en-US" altLang="zh-CN" sz="2400" i="1" baseline="-30000" dirty="0" err="1">
                <a:latin typeface="Book Antiqua" panose="02040602050305030304" pitchFamily="18" charset="0"/>
                <a:cs typeface="Times New Roman" panose="02020603050405020304" pitchFamily="18" charset="0"/>
              </a:rPr>
              <a:t>v</a:t>
            </a:r>
            <a:r>
              <a:rPr kumimoji="1" lang="en-US" altLang="zh-CN" sz="2400" baseline="-30000" dirty="0" err="1">
                <a:latin typeface="Times New Roman" panose="02020603050405020304" pitchFamily="18" charset="0"/>
                <a:cs typeface="Times New Roman" panose="02020603050405020304" pitchFamily="18" charset="0"/>
              </a:rPr>
              <a:t>o</a:t>
            </a:r>
            <a:r>
              <a:rPr kumimoji="1" lang="en-US" altLang="zh-CN" sz="2400" dirty="0" err="1">
                <a:latin typeface="Times New Roman" panose="02020603050405020304" pitchFamily="18" charset="0"/>
                <a:cs typeface="Times New Roman" panose="02020603050405020304" pitchFamily="18" charset="0"/>
              </a:rPr>
              <a:t>·</a:t>
            </a:r>
            <a:r>
              <a:rPr kumimoji="1" lang="en-US" altLang="zh-CN" sz="2400" i="1" dirty="0" err="1">
                <a:latin typeface="Times New Roman" panose="02020603050405020304" pitchFamily="18" charset="0"/>
                <a:cs typeface="Times New Roman" panose="02020603050405020304" pitchFamily="18" charset="0"/>
              </a:rPr>
              <a:t>f</a:t>
            </a:r>
            <a:r>
              <a:rPr kumimoji="1" lang="en-US" altLang="zh-CN" sz="2400" baseline="-30000" dirty="0" err="1">
                <a:latin typeface="Times New Roman" panose="02020603050405020304" pitchFamily="18" charset="0"/>
                <a:cs typeface="Times New Roman" panose="02020603050405020304" pitchFamily="18" charset="0"/>
              </a:rPr>
              <a:t>H</a:t>
            </a:r>
            <a:r>
              <a:rPr kumimoji="1" lang="zh-CN" altLang="en-US" sz="2400" dirty="0">
                <a:latin typeface="宋体" panose="02010600030101010101" pitchFamily="2" charset="-122"/>
                <a:cs typeface="Times New Roman" panose="02020603050405020304" pitchFamily="18" charset="0"/>
              </a:rPr>
              <a:t>＝</a:t>
            </a:r>
            <a:r>
              <a:rPr kumimoji="1" lang="en-US" altLang="zh-CN" sz="2400" dirty="0">
                <a:latin typeface="Times New Roman" panose="02020603050405020304" pitchFamily="18" charset="0"/>
                <a:cs typeface="Times New Roman" panose="02020603050405020304" pitchFamily="18" charset="0"/>
              </a:rPr>
              <a:t>1600 MHz</a:t>
            </a:r>
            <a:r>
              <a:rPr kumimoji="1" lang="zh-CN" altLang="en-US" sz="2400" dirty="0">
                <a:latin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 </a:t>
            </a:r>
          </a:p>
        </p:txBody>
      </p:sp>
      <p:sp>
        <p:nvSpPr>
          <p:cNvPr id="12" name="Text Box 10"/>
          <p:cNvSpPr txBox="1">
            <a:spLocks noChangeArrowheads="1"/>
          </p:cNvSpPr>
          <p:nvPr/>
        </p:nvSpPr>
        <p:spPr bwMode="auto">
          <a:xfrm>
            <a:off x="657225" y="3430499"/>
            <a:ext cx="3410719" cy="158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None/>
            </a:pPr>
            <a:r>
              <a:rPr kumimoji="1" lang="en-US" altLang="zh-CN" sz="2400" dirty="0" smtClean="0">
                <a:solidFill>
                  <a:srgbClr val="000000"/>
                </a:solidFill>
                <a:latin typeface="Times New Roman" panose="02020603050405020304" pitchFamily="18" charset="0"/>
              </a:rPr>
              <a:t>0dB</a:t>
            </a:r>
            <a:r>
              <a:rPr kumimoji="1" lang="zh-CN" altLang="en-US" sz="2400" dirty="0" smtClean="0">
                <a:solidFill>
                  <a:srgbClr val="000000"/>
                </a:solidFill>
                <a:latin typeface="楷体" panose="02010609060101010101" pitchFamily="49" charset="-122"/>
                <a:ea typeface="楷体" panose="02010609060101010101" pitchFamily="49" charset="-122"/>
              </a:rPr>
              <a:t>以上斜线部分有增益</a:t>
            </a:r>
            <a:r>
              <a:rPr kumimoji="1" lang="zh-CN" altLang="en-US" sz="2400" dirty="0">
                <a:solidFill>
                  <a:srgbClr val="000000"/>
                </a:solidFill>
                <a:latin typeface="楷体" panose="02010609060101010101" pitchFamily="49" charset="-122"/>
                <a:ea typeface="楷体" panose="02010609060101010101" pitchFamily="49" charset="-122"/>
              </a:rPr>
              <a:t>带宽积为</a:t>
            </a:r>
            <a:r>
              <a:rPr kumimoji="1" lang="zh-CN" altLang="en-US" sz="2400" dirty="0" smtClean="0">
                <a:solidFill>
                  <a:srgbClr val="000000"/>
                </a:solidFill>
                <a:latin typeface="楷体" panose="02010609060101010101" pitchFamily="49" charset="-122"/>
                <a:ea typeface="楷体" panose="02010609060101010101" pitchFamily="49" charset="-122"/>
              </a:rPr>
              <a:t>常数，即</a:t>
            </a:r>
            <a:endParaRPr kumimoji="1" lang="en-US" altLang="zh-CN" sz="2400" dirty="0" smtClean="0">
              <a:solidFill>
                <a:srgbClr val="000000"/>
              </a:solidFill>
              <a:latin typeface="楷体" panose="02010609060101010101" pitchFamily="49" charset="-122"/>
              <a:ea typeface="楷体" panose="02010609060101010101" pitchFamily="49" charset="-122"/>
            </a:endParaRPr>
          </a:p>
          <a:p>
            <a:pPr eaLnBrk="1" hangingPunct="1">
              <a:lnSpc>
                <a:spcPct val="130000"/>
              </a:lnSpc>
              <a:spcBef>
                <a:spcPct val="0"/>
              </a:spcBef>
              <a:buClrTx/>
              <a:buNone/>
            </a:pPr>
            <a:r>
              <a:rPr kumimoji="1" lang="en-US" altLang="zh-CN" sz="2400" i="1" dirty="0" smtClean="0">
                <a:solidFill>
                  <a:srgbClr val="000000"/>
                </a:solidFill>
                <a:latin typeface="Times New Roman" panose="02020603050405020304" pitchFamily="18" charset="0"/>
              </a:rPr>
              <a:t>             </a:t>
            </a:r>
            <a:r>
              <a:rPr kumimoji="1" lang="en-US" altLang="zh-CN" sz="2400" i="1" dirty="0" err="1" smtClean="0">
                <a:solidFill>
                  <a:srgbClr val="000000"/>
                </a:solidFill>
                <a:latin typeface="Times New Roman" panose="02020603050405020304" pitchFamily="18" charset="0"/>
              </a:rPr>
              <a:t>A</a:t>
            </a:r>
            <a:r>
              <a:rPr kumimoji="1" lang="en-US" altLang="zh-CN" sz="2400" baseline="-25000" dirty="0" err="1" smtClean="0">
                <a:solidFill>
                  <a:srgbClr val="000000"/>
                </a:solidFill>
                <a:latin typeface="Times New Roman" panose="02020603050405020304" pitchFamily="18" charset="0"/>
              </a:rPr>
              <a:t>P</a:t>
            </a:r>
            <a:r>
              <a:rPr kumimoji="1" lang="en-US" altLang="zh-CN" sz="2400" dirty="0" err="1" smtClean="0">
                <a:solidFill>
                  <a:srgbClr val="000000"/>
                </a:solidFill>
                <a:latin typeface="Times New Roman" panose="02020603050405020304" pitchFamily="18" charset="0"/>
                <a:sym typeface="Symbol" panose="05050102010706020507" pitchFamily="18" charset="2"/>
              </a:rPr>
              <a:t></a:t>
            </a:r>
            <a:r>
              <a:rPr kumimoji="1" lang="en-US" altLang="zh-CN" sz="2400" i="1" dirty="0" err="1" smtClean="0">
                <a:solidFill>
                  <a:srgbClr val="000000"/>
                </a:solidFill>
                <a:latin typeface="Times New Roman" panose="02020603050405020304" pitchFamily="18" charset="0"/>
              </a:rPr>
              <a:t>f</a:t>
            </a:r>
            <a:r>
              <a:rPr kumimoji="1" lang="en-US" altLang="zh-CN" sz="2400" baseline="-25000" dirty="0" err="1" smtClean="0">
                <a:solidFill>
                  <a:srgbClr val="000000"/>
                </a:solidFill>
                <a:latin typeface="Times New Roman" panose="02020603050405020304" pitchFamily="18" charset="0"/>
              </a:rPr>
              <a:t>P</a:t>
            </a:r>
            <a:r>
              <a:rPr kumimoji="1" lang="en-US" altLang="zh-CN" sz="2400" baseline="-25000" dirty="0" smtClean="0">
                <a:solidFill>
                  <a:srgbClr val="000000"/>
                </a:solidFill>
                <a:latin typeface="Times New Roman" panose="02020603050405020304" pitchFamily="18" charset="0"/>
              </a:rPr>
              <a:t> </a:t>
            </a:r>
            <a:r>
              <a:rPr kumimoji="1" lang="en-US" altLang="zh-CN" sz="2400" dirty="0">
                <a:solidFill>
                  <a:srgbClr val="000000"/>
                </a:solidFill>
                <a:latin typeface="Times New Roman" panose="02020603050405020304" pitchFamily="18" charset="0"/>
              </a:rPr>
              <a:t>= </a:t>
            </a:r>
            <a:r>
              <a:rPr kumimoji="1" lang="en-US" altLang="zh-CN" sz="2400" i="1" dirty="0" err="1" smtClean="0">
                <a:solidFill>
                  <a:srgbClr val="000000"/>
                </a:solidFill>
                <a:latin typeface="Times New Roman" panose="02020603050405020304" pitchFamily="18" charset="0"/>
              </a:rPr>
              <a:t>f</a:t>
            </a:r>
            <a:r>
              <a:rPr kumimoji="1" lang="en-US" altLang="zh-CN" sz="2400" baseline="-25000" dirty="0" err="1" smtClean="0">
                <a:solidFill>
                  <a:srgbClr val="000000"/>
                </a:solidFill>
                <a:latin typeface="Times New Roman" panose="02020603050405020304" pitchFamily="18" charset="0"/>
              </a:rPr>
              <a:t>T</a:t>
            </a:r>
            <a:endParaRPr kumimoji="1" lang="en-US" altLang="zh-CN" sz="2400" dirty="0">
              <a:solidFill>
                <a:srgbClr val="000000"/>
              </a:solidFill>
              <a:latin typeface="楷体" panose="02010609060101010101" pitchFamily="49" charset="-122"/>
              <a:ea typeface="楷体" panose="02010609060101010101" pitchFamily="49" charset="-122"/>
            </a:endParaRPr>
          </a:p>
        </p:txBody>
      </p:sp>
      <p:grpSp>
        <p:nvGrpSpPr>
          <p:cNvPr id="10" name="组合 9"/>
          <p:cNvGrpSpPr/>
          <p:nvPr/>
        </p:nvGrpSpPr>
        <p:grpSpPr>
          <a:xfrm>
            <a:off x="4572000" y="2733416"/>
            <a:ext cx="2180045" cy="1414914"/>
            <a:chOff x="4572000" y="2733416"/>
            <a:chExt cx="2180045" cy="1414914"/>
          </a:xfrm>
        </p:grpSpPr>
        <p:cxnSp>
          <p:nvCxnSpPr>
            <p:cNvPr id="4" name="直接连接符 3"/>
            <p:cNvCxnSpPr/>
            <p:nvPr/>
          </p:nvCxnSpPr>
          <p:spPr>
            <a:xfrm>
              <a:off x="4572000" y="3120701"/>
              <a:ext cx="180020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408204" y="3120701"/>
              <a:ext cx="0" cy="102762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0" name="Text Box 10"/>
            <p:cNvSpPr txBox="1">
              <a:spLocks noChangeArrowheads="1"/>
            </p:cNvSpPr>
            <p:nvPr/>
          </p:nvSpPr>
          <p:spPr bwMode="auto">
            <a:xfrm>
              <a:off x="6329150" y="2733416"/>
              <a:ext cx="422895" cy="44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None/>
              </a:pPr>
              <a:r>
                <a:rPr kumimoji="1" lang="en-US" altLang="zh-CN" sz="2000" dirty="0" smtClean="0">
                  <a:solidFill>
                    <a:srgbClr val="C00000"/>
                  </a:solidFill>
                  <a:latin typeface="Times New Roman" panose="02020603050405020304" pitchFamily="18" charset="0"/>
                </a:rPr>
                <a:t>P</a:t>
              </a:r>
              <a:endParaRPr kumimoji="1" lang="en-US" altLang="zh-CN" sz="2000" dirty="0">
                <a:solidFill>
                  <a:srgbClr val="C00000"/>
                </a:solidFill>
                <a:latin typeface="楷体" panose="02010609060101010101" pitchFamily="49" charset="-122"/>
                <a:ea typeface="楷体" panose="02010609060101010101" pitchFamily="49" charset="-122"/>
              </a:endParaRPr>
            </a:p>
          </p:txBody>
        </p:sp>
        <p:sp>
          <p:nvSpPr>
            <p:cNvPr id="9" name="椭圆 8"/>
            <p:cNvSpPr>
              <a:spLocks noChangeAspect="1"/>
            </p:cNvSpPr>
            <p:nvPr/>
          </p:nvSpPr>
          <p:spPr>
            <a:xfrm>
              <a:off x="6382074" y="3068960"/>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AutoShape 8"/>
          <p:cNvSpPr>
            <a:spLocks noChangeArrowheads="1"/>
          </p:cNvSpPr>
          <p:nvPr/>
        </p:nvSpPr>
        <p:spPr bwMode="auto">
          <a:xfrm>
            <a:off x="5366095" y="1529675"/>
            <a:ext cx="1385950" cy="442674"/>
          </a:xfrm>
          <a:prstGeom prst="wedgeRoundRectCallout">
            <a:avLst>
              <a:gd name="adj1" fmla="val -104137"/>
              <a:gd name="adj2" fmla="val 298503"/>
              <a:gd name="adj3" fmla="val 16667"/>
            </a:avLst>
          </a:prstGeom>
          <a:solidFill>
            <a:srgbClr val="7030A0"/>
          </a:solidFill>
          <a:ln w="9525">
            <a:solidFill>
              <a:srgbClr val="FF6600"/>
            </a:solidFill>
            <a:miter lim="800000"/>
            <a:headEnd/>
            <a:tailEnd/>
          </a:ln>
        </p:spPr>
        <p:txBody>
          <a:bodyPr wrap="square" lIns="0" tIns="0" rIns="0" bIns="0">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lnSpc>
                <a:spcPct val="130000"/>
              </a:lnSpc>
              <a:spcBef>
                <a:spcPct val="0"/>
              </a:spcBef>
              <a:buClrTx/>
              <a:buFontTx/>
              <a:buNone/>
            </a:pPr>
            <a:r>
              <a:rPr lang="zh-CN" altLang="en-US" sz="2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增益为</a:t>
            </a:r>
            <a:r>
              <a:rPr kumimoji="1" lang="en-US" altLang="zh-CN" sz="2000" i="1" dirty="0" smtClean="0">
                <a:solidFill>
                  <a:schemeClr val="bg1"/>
                </a:solidFill>
                <a:latin typeface="Times New Roman" panose="02020603050405020304" pitchFamily="18" charset="0"/>
                <a:ea typeface="宋体" panose="02010600030101010101" pitchFamily="2" charset="-122"/>
              </a:rPr>
              <a:t>A</a:t>
            </a:r>
            <a:r>
              <a:rPr kumimoji="1" lang="en-US" altLang="zh-CN" sz="2000" baseline="-25000" dirty="0" smtClean="0">
                <a:solidFill>
                  <a:schemeClr val="bg1"/>
                </a:solidFill>
                <a:latin typeface="Times New Roman" panose="02020603050405020304" pitchFamily="18" charset="0"/>
                <a:ea typeface="宋体" panose="02010600030101010101" pitchFamily="2" charset="-122"/>
              </a:rPr>
              <a:t>P</a:t>
            </a:r>
            <a:endPar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AutoShape 8"/>
          <p:cNvSpPr>
            <a:spLocks noChangeArrowheads="1"/>
          </p:cNvSpPr>
          <p:nvPr/>
        </p:nvSpPr>
        <p:spPr bwMode="auto">
          <a:xfrm>
            <a:off x="7129635" y="2883623"/>
            <a:ext cx="1385950" cy="395073"/>
          </a:xfrm>
          <a:prstGeom prst="wedgeRoundRectCallout">
            <a:avLst>
              <a:gd name="adj1" fmla="val -100618"/>
              <a:gd name="adj2" fmla="val 249824"/>
              <a:gd name="adj3" fmla="val 16667"/>
            </a:avLst>
          </a:prstGeom>
          <a:solidFill>
            <a:srgbClr val="7030A0"/>
          </a:solidFill>
          <a:ln w="9525">
            <a:solidFill>
              <a:srgbClr val="FF6600"/>
            </a:solidFill>
            <a:miter lim="800000"/>
            <a:headEnd/>
            <a:tailEnd/>
          </a:ln>
        </p:spPr>
        <p:txBody>
          <a:bodyPr wrap="square" lIns="0" tIns="0" rIns="0" bIns="0">
            <a:spAutoFit/>
          </a:bodyPr>
          <a:lstStyle/>
          <a:p>
            <a:pPr algn="ctr">
              <a:lnSpc>
                <a:spcPct val="130000"/>
              </a:lnSpc>
              <a:spcBef>
                <a:spcPct val="0"/>
              </a:spcBef>
            </a:pPr>
            <a:r>
              <a:rPr lang="zh-CN" altLang="en-US" sz="20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频率为 </a:t>
            </a:r>
            <a:r>
              <a:rPr lang="en-US" altLang="zh-CN" sz="2000" b="1" i="1"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000" b="1" baseline="-25000"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t>
            </a:r>
            <a:endParaRPr lang="zh-CN" altLang="en-US" sz="2000" b="1"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73448"/>
                                        </p:tgtEl>
                                        <p:attrNameLst>
                                          <p:attrName>style.visibility</p:attrName>
                                        </p:attrNameLst>
                                      </p:cBhvr>
                                      <p:to>
                                        <p:strVal val="visible"/>
                                      </p:to>
                                    </p:set>
                                    <p:animEffect transition="in" filter="strips(downRight)">
                                      <p:cBhvr>
                                        <p:cTn id="12" dur="500"/>
                                        <p:tgtEl>
                                          <p:spTgt spid="5734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73449"/>
                                        </p:tgtEl>
                                        <p:attrNameLst>
                                          <p:attrName>style.visibility</p:attrName>
                                        </p:attrNameLst>
                                      </p:cBhvr>
                                      <p:to>
                                        <p:strVal val="visible"/>
                                      </p:to>
                                    </p:set>
                                    <p:animEffect transition="in" filter="strips(downRight)">
                                      <p:cBhvr>
                                        <p:cTn id="17" dur="500"/>
                                        <p:tgtEl>
                                          <p:spTgt spid="5734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73450"/>
                                        </p:tgtEl>
                                        <p:attrNameLst>
                                          <p:attrName>style.visibility</p:attrName>
                                        </p:attrNameLst>
                                      </p:cBhvr>
                                      <p:to>
                                        <p:strVal val="visible"/>
                                      </p:to>
                                    </p:set>
                                    <p:animEffect transition="in" filter="strips(downRight)">
                                      <p:cBhvr>
                                        <p:cTn id="22" dur="500"/>
                                        <p:tgtEl>
                                          <p:spTgt spid="57345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down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down)">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strips(downRigh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234955"/>
                                        </p:tgtEl>
                                        <p:attrNameLst>
                                          <p:attrName>style.visibility</p:attrName>
                                        </p:attrNameLst>
                                      </p:cBhvr>
                                      <p:to>
                                        <p:strVal val="visible"/>
                                      </p:to>
                                    </p:set>
                                    <p:animEffect transition="in" filter="strips(downRight)">
                                      <p:cBhvr>
                                        <p:cTn id="47" dur="500"/>
                                        <p:tgtEl>
                                          <p:spTgt spid="1234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8" grpId="0" autoUpdateAnimBg="0"/>
      <p:bldP spid="573449" grpId="0" autoUpdateAnimBg="0"/>
      <p:bldP spid="573450" grpId="0" autoUpdateAnimBg="0"/>
      <p:bldP spid="1234955" grpId="0"/>
      <p:bldP spid="12" grpId="0" autoUpdateAnimBg="0"/>
      <p:bldP spid="23" grpId="0" animBg="1"/>
      <p:bldP spid="24"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7.5.2  </a:t>
            </a:r>
            <a:r>
              <a:rPr lang="zh-CN" altLang="en-US" sz="3200" dirty="0">
                <a:solidFill>
                  <a:srgbClr val="0000CC"/>
                </a:solidFill>
                <a:latin typeface="Times New Roman" panose="02020603050405020304" pitchFamily="18" charset="0"/>
              </a:rPr>
              <a:t>差模特性</a:t>
            </a:r>
          </a:p>
        </p:txBody>
      </p:sp>
      <p:sp>
        <p:nvSpPr>
          <p:cNvPr id="90115" name="Rectangle 3"/>
          <p:cNvSpPr>
            <a:spLocks noChangeArrowheads="1"/>
          </p:cNvSpPr>
          <p:nvPr/>
        </p:nvSpPr>
        <p:spPr bwMode="auto">
          <a:xfrm>
            <a:off x="503238" y="815975"/>
            <a:ext cx="63007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a:solidFill>
                  <a:srgbClr val="CC0000"/>
                </a:solidFill>
                <a:latin typeface="Times New Roman" panose="02020603050405020304" pitchFamily="18" charset="0"/>
              </a:rPr>
              <a:t>2. </a:t>
            </a:r>
            <a:r>
              <a:rPr lang="zh-CN" altLang="en-US" sz="2600">
                <a:solidFill>
                  <a:srgbClr val="CC0000"/>
                </a:solidFill>
                <a:latin typeface="Times New Roman" panose="02020603050405020304" pitchFamily="18" charset="0"/>
                <a:cs typeface="Times New Roman" panose="02020603050405020304" pitchFamily="18" charset="0"/>
              </a:rPr>
              <a:t>差模输入电阻</a:t>
            </a:r>
            <a:r>
              <a:rPr lang="en-US" altLang="zh-CN" sz="2600" i="1">
                <a:solidFill>
                  <a:srgbClr val="CC0000"/>
                </a:solidFill>
                <a:latin typeface="Times New Roman" panose="02020603050405020304" pitchFamily="18" charset="0"/>
              </a:rPr>
              <a:t>r</a:t>
            </a:r>
            <a:r>
              <a:rPr lang="en-US" altLang="zh-CN" sz="2600" baseline="-30000">
                <a:solidFill>
                  <a:srgbClr val="CC0000"/>
                </a:solidFill>
                <a:latin typeface="Times New Roman" panose="02020603050405020304" pitchFamily="18" charset="0"/>
              </a:rPr>
              <a:t>id</a:t>
            </a:r>
            <a:r>
              <a:rPr lang="zh-CN" altLang="en-US" sz="2600">
                <a:solidFill>
                  <a:srgbClr val="CC0000"/>
                </a:solidFill>
                <a:latin typeface="Times New Roman" panose="02020603050405020304" pitchFamily="18" charset="0"/>
              </a:rPr>
              <a:t>和输出电阻</a:t>
            </a:r>
            <a:r>
              <a:rPr lang="en-US" altLang="zh-CN" sz="2600" i="1">
                <a:solidFill>
                  <a:srgbClr val="CC0000"/>
                </a:solidFill>
                <a:latin typeface="Times New Roman" panose="02020603050405020304" pitchFamily="18" charset="0"/>
              </a:rPr>
              <a:t>r</a:t>
            </a:r>
            <a:r>
              <a:rPr lang="en-US" altLang="zh-CN" sz="2600" baseline="-30000">
                <a:solidFill>
                  <a:srgbClr val="CC0000"/>
                </a:solidFill>
                <a:latin typeface="Times New Roman" panose="02020603050405020304" pitchFamily="18" charset="0"/>
              </a:rPr>
              <a:t>o</a:t>
            </a:r>
            <a:r>
              <a:rPr lang="en-US" altLang="zh-CN" sz="2600" baseline="-25000">
                <a:solidFill>
                  <a:srgbClr val="CC0000"/>
                </a:solidFill>
                <a:latin typeface="Times New Roman" panose="02020603050405020304" pitchFamily="18" charset="0"/>
              </a:rPr>
              <a:t> </a:t>
            </a:r>
          </a:p>
        </p:txBody>
      </p:sp>
      <p:sp>
        <p:nvSpPr>
          <p:cNvPr id="574468" name="Rectangle 4"/>
          <p:cNvSpPr>
            <a:spLocks noChangeArrowheads="1"/>
          </p:cNvSpPr>
          <p:nvPr/>
        </p:nvSpPr>
        <p:spPr bwMode="auto">
          <a:xfrm>
            <a:off x="792163" y="1304925"/>
            <a:ext cx="7924800" cy="205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50000"/>
              </a:lnSpc>
              <a:spcBef>
                <a:spcPct val="0"/>
              </a:spcBef>
              <a:buClr>
                <a:srgbClr val="FF0000"/>
              </a:buClr>
              <a:buFont typeface="Wingdings" panose="05000000000000000000" pitchFamily="2" charset="2"/>
              <a:buChar char="Ø"/>
            </a:pPr>
            <a:r>
              <a:rPr kumimoji="1" lang="en-US" altLang="zh-CN" sz="2200" dirty="0">
                <a:latin typeface="Times New Roman" panose="02020603050405020304" pitchFamily="18" charset="0"/>
              </a:rPr>
              <a:t>BJT</a:t>
            </a:r>
            <a:r>
              <a:rPr kumimoji="1" lang="zh-CN" altLang="en-US" sz="2200" dirty="0">
                <a:latin typeface="Times New Roman" panose="02020603050405020304" pitchFamily="18" charset="0"/>
              </a:rPr>
              <a:t>输入级的运放</a:t>
            </a:r>
            <a:r>
              <a:rPr kumimoji="1" lang="en-US" altLang="zh-CN" sz="2200" i="1" dirty="0">
                <a:latin typeface="Times New Roman" panose="02020603050405020304" pitchFamily="18" charset="0"/>
              </a:rPr>
              <a:t>r</a:t>
            </a:r>
            <a:r>
              <a:rPr kumimoji="1" lang="en-US" altLang="zh-CN" sz="2200" baseline="-30000" dirty="0">
                <a:latin typeface="Times New Roman" panose="02020603050405020304" pitchFamily="18" charset="0"/>
              </a:rPr>
              <a:t>id</a:t>
            </a:r>
            <a:r>
              <a:rPr kumimoji="1" lang="zh-CN" altLang="en-US" sz="2200" dirty="0">
                <a:latin typeface="Times New Roman" panose="02020603050405020304" pitchFamily="18" charset="0"/>
              </a:rPr>
              <a:t>一般在几百千欧到数兆欧</a:t>
            </a:r>
          </a:p>
          <a:p>
            <a:pPr eaLnBrk="1" hangingPunct="1">
              <a:lnSpc>
                <a:spcPct val="150000"/>
              </a:lnSpc>
              <a:spcBef>
                <a:spcPct val="0"/>
              </a:spcBef>
              <a:buClr>
                <a:srgbClr val="FF0000"/>
              </a:buClr>
              <a:buFont typeface="Wingdings" panose="05000000000000000000" pitchFamily="2" charset="2"/>
              <a:buChar char="Ø"/>
            </a:pPr>
            <a:r>
              <a:rPr kumimoji="1" lang="en-US" altLang="zh-CN" sz="2200" dirty="0">
                <a:latin typeface="Times New Roman" panose="02020603050405020304" pitchFamily="18" charset="0"/>
              </a:rPr>
              <a:t>MOSFET</a:t>
            </a:r>
            <a:r>
              <a:rPr kumimoji="1" lang="zh-CN" altLang="en-US" sz="2200" dirty="0">
                <a:latin typeface="Times New Roman" panose="02020603050405020304" pitchFamily="18" charset="0"/>
              </a:rPr>
              <a:t>为输入级的运放</a:t>
            </a:r>
            <a:r>
              <a:rPr kumimoji="1" lang="en-US" altLang="zh-CN" sz="2200" i="1" dirty="0">
                <a:latin typeface="Times New Roman" panose="02020603050405020304" pitchFamily="18" charset="0"/>
              </a:rPr>
              <a:t>r</a:t>
            </a:r>
            <a:r>
              <a:rPr kumimoji="1" lang="en-US" altLang="zh-CN" sz="2200" baseline="-30000" dirty="0">
                <a:latin typeface="Times New Roman" panose="02020603050405020304" pitchFamily="18" charset="0"/>
              </a:rPr>
              <a:t>id</a:t>
            </a:r>
            <a:r>
              <a:rPr kumimoji="1" lang="zh-CN" altLang="en-US" sz="2200" dirty="0">
                <a:latin typeface="Times New Roman" panose="02020603050405020304" pitchFamily="18" charset="0"/>
              </a:rPr>
              <a:t>＞</a:t>
            </a:r>
            <a:r>
              <a:rPr kumimoji="1" lang="en-US" altLang="zh-CN" sz="2200" dirty="0">
                <a:latin typeface="Times New Roman" panose="02020603050405020304" pitchFamily="18" charset="0"/>
              </a:rPr>
              <a:t>10</a:t>
            </a:r>
            <a:r>
              <a:rPr kumimoji="1" lang="en-US" altLang="zh-CN" sz="2200" baseline="30000" dirty="0">
                <a:latin typeface="Times New Roman" panose="02020603050405020304" pitchFamily="18" charset="0"/>
              </a:rPr>
              <a:t>11</a:t>
            </a:r>
            <a:r>
              <a:rPr kumimoji="1" lang="en-US" altLang="zh-CN" sz="2200" dirty="0">
                <a:latin typeface="Times New Roman" panose="02020603050405020304" pitchFamily="18" charset="0"/>
              </a:rPr>
              <a:t>Ω</a:t>
            </a:r>
          </a:p>
          <a:p>
            <a:pPr eaLnBrk="1" hangingPunct="1">
              <a:lnSpc>
                <a:spcPct val="150000"/>
              </a:lnSpc>
              <a:spcBef>
                <a:spcPct val="0"/>
              </a:spcBef>
              <a:buClr>
                <a:srgbClr val="FF0000"/>
              </a:buClr>
              <a:buFont typeface="Wingdings" panose="05000000000000000000" pitchFamily="2" charset="2"/>
              <a:buChar char="Ø"/>
            </a:pPr>
            <a:r>
              <a:rPr kumimoji="1" lang="zh-CN" altLang="en-US" sz="2200" dirty="0">
                <a:latin typeface="Times New Roman" panose="02020603050405020304" pitchFamily="18" charset="0"/>
              </a:rPr>
              <a:t>超高输入电阻运放</a:t>
            </a:r>
            <a:r>
              <a:rPr kumimoji="1" lang="en-US" altLang="zh-CN" sz="2200" i="1" dirty="0">
                <a:latin typeface="Times New Roman" panose="02020603050405020304" pitchFamily="18" charset="0"/>
              </a:rPr>
              <a:t>r</a:t>
            </a:r>
            <a:r>
              <a:rPr kumimoji="1" lang="en-US" altLang="zh-CN" sz="2200" baseline="-30000" dirty="0">
                <a:latin typeface="Times New Roman" panose="02020603050405020304" pitchFamily="18" charset="0"/>
              </a:rPr>
              <a:t>id</a:t>
            </a:r>
            <a:r>
              <a:rPr kumimoji="1" lang="zh-CN" altLang="en-US" sz="2200" dirty="0">
                <a:latin typeface="Times New Roman" panose="02020603050405020304" pitchFamily="18" charset="0"/>
              </a:rPr>
              <a:t>＞</a:t>
            </a:r>
            <a:r>
              <a:rPr kumimoji="1" lang="en-US" altLang="zh-CN" sz="2200" dirty="0">
                <a:latin typeface="Times New Roman" panose="02020603050405020304" pitchFamily="18" charset="0"/>
              </a:rPr>
              <a:t>10</a:t>
            </a:r>
            <a:r>
              <a:rPr kumimoji="1" lang="en-US" altLang="zh-CN" sz="2200" baseline="30000" dirty="0">
                <a:latin typeface="Times New Roman" panose="02020603050405020304" pitchFamily="18" charset="0"/>
              </a:rPr>
              <a:t>13</a:t>
            </a:r>
            <a:r>
              <a:rPr kumimoji="1" lang="en-US" altLang="zh-CN" sz="2200" dirty="0">
                <a:latin typeface="Times New Roman" panose="02020603050405020304" pitchFamily="18" charset="0"/>
              </a:rPr>
              <a:t>Ω</a:t>
            </a:r>
            <a:r>
              <a:rPr kumimoji="1" lang="zh-CN" altLang="en-US" sz="2200" dirty="0">
                <a:latin typeface="Times New Roman" panose="02020603050405020304" pitchFamily="18" charset="0"/>
              </a:rPr>
              <a:t>、</a:t>
            </a:r>
            <a:r>
              <a:rPr kumimoji="1" lang="en-US" altLang="zh-CN" sz="2200" i="1" dirty="0">
                <a:latin typeface="Times New Roman" panose="02020603050405020304" pitchFamily="18" charset="0"/>
              </a:rPr>
              <a:t>I</a:t>
            </a:r>
            <a:r>
              <a:rPr kumimoji="1" lang="en-US" altLang="zh-CN" sz="2200" baseline="-30000" dirty="0">
                <a:latin typeface="Times New Roman" panose="02020603050405020304" pitchFamily="18" charset="0"/>
              </a:rPr>
              <a:t>IB</a:t>
            </a:r>
            <a:r>
              <a:rPr kumimoji="1" lang="en-US" altLang="zh-CN" sz="2200" dirty="0">
                <a:latin typeface="Times New Roman" panose="02020603050405020304" pitchFamily="18" charset="0"/>
              </a:rPr>
              <a:t>≤0.040pA</a:t>
            </a:r>
          </a:p>
          <a:p>
            <a:pPr eaLnBrk="1" hangingPunct="1">
              <a:lnSpc>
                <a:spcPct val="150000"/>
              </a:lnSpc>
              <a:spcBef>
                <a:spcPct val="0"/>
              </a:spcBef>
              <a:buClr>
                <a:srgbClr val="FF0000"/>
              </a:buClr>
              <a:buFont typeface="Wingdings" panose="05000000000000000000" pitchFamily="2" charset="2"/>
              <a:buChar char="Ø"/>
            </a:pPr>
            <a:r>
              <a:rPr kumimoji="1" lang="zh-CN" altLang="en-US" sz="2200" dirty="0">
                <a:latin typeface="Times New Roman" panose="02020603050405020304" pitchFamily="18" charset="0"/>
              </a:rPr>
              <a:t>一般运放的</a:t>
            </a:r>
            <a:r>
              <a:rPr kumimoji="1" lang="en-US" altLang="zh-CN" sz="2200" i="1" dirty="0" err="1">
                <a:latin typeface="Times New Roman" panose="02020603050405020304" pitchFamily="18" charset="0"/>
              </a:rPr>
              <a:t>r</a:t>
            </a:r>
            <a:r>
              <a:rPr kumimoji="1" lang="en-US" altLang="zh-CN" sz="2200" baseline="-30000" dirty="0" err="1">
                <a:latin typeface="Times New Roman" panose="02020603050405020304" pitchFamily="18" charset="0"/>
              </a:rPr>
              <a:t>o</a:t>
            </a:r>
            <a:r>
              <a:rPr kumimoji="1" lang="zh-CN" altLang="en-US" sz="2200" dirty="0">
                <a:latin typeface="Times New Roman" panose="02020603050405020304" pitchFamily="18" charset="0"/>
              </a:rPr>
              <a:t>＜</a:t>
            </a:r>
            <a:r>
              <a:rPr kumimoji="1" lang="en-US" altLang="zh-CN" sz="2200" dirty="0">
                <a:latin typeface="Times New Roman" panose="02020603050405020304" pitchFamily="18" charset="0"/>
              </a:rPr>
              <a:t>200Ω</a:t>
            </a:r>
            <a:r>
              <a:rPr kumimoji="1" lang="zh-CN" altLang="en-US" sz="2200" dirty="0">
                <a:latin typeface="Times New Roman" panose="02020603050405020304" pitchFamily="18" charset="0"/>
              </a:rPr>
              <a:t>，而超高速</a:t>
            </a:r>
            <a:r>
              <a:rPr kumimoji="1" lang="en-US" altLang="zh-CN" sz="2200" dirty="0">
                <a:latin typeface="Times New Roman" panose="02020603050405020304" pitchFamily="18" charset="0"/>
              </a:rPr>
              <a:t>AD9610</a:t>
            </a:r>
            <a:r>
              <a:rPr kumimoji="1" lang="zh-CN" altLang="en-US" sz="2200" dirty="0">
                <a:latin typeface="Times New Roman" panose="02020603050405020304" pitchFamily="18" charset="0"/>
              </a:rPr>
              <a:t>的</a:t>
            </a:r>
            <a:r>
              <a:rPr kumimoji="1" lang="en-US" altLang="zh-CN" sz="2200" i="1" dirty="0" err="1">
                <a:latin typeface="Times New Roman" panose="02020603050405020304" pitchFamily="18" charset="0"/>
              </a:rPr>
              <a:t>r</a:t>
            </a:r>
            <a:r>
              <a:rPr kumimoji="1" lang="en-US" altLang="zh-CN" sz="2200" baseline="-30000" dirty="0" err="1">
                <a:latin typeface="Times New Roman" panose="02020603050405020304" pitchFamily="18" charset="0"/>
              </a:rPr>
              <a:t>o</a:t>
            </a:r>
            <a:r>
              <a:rPr kumimoji="1" lang="zh-CN" altLang="en-US" sz="2200" dirty="0">
                <a:latin typeface="Times New Roman" panose="02020603050405020304" pitchFamily="18" charset="0"/>
              </a:rPr>
              <a:t>＝</a:t>
            </a:r>
            <a:r>
              <a:rPr kumimoji="1" lang="en-US" altLang="zh-CN" sz="2200" dirty="0">
                <a:latin typeface="Times New Roman" panose="02020603050405020304" pitchFamily="18" charset="0"/>
              </a:rPr>
              <a:t>0.05Ω</a:t>
            </a:r>
            <a:r>
              <a:rPr kumimoji="1" lang="zh-CN" altLang="en-US" sz="2200" dirty="0">
                <a:latin typeface="Times New Roman" panose="02020603050405020304" pitchFamily="18" charset="0"/>
              </a:rPr>
              <a:t>。</a:t>
            </a:r>
          </a:p>
        </p:txBody>
      </p:sp>
      <p:sp>
        <p:nvSpPr>
          <p:cNvPr id="1235973" name="Rectangle 5"/>
          <p:cNvSpPr>
            <a:spLocks noChangeArrowheads="1"/>
          </p:cNvSpPr>
          <p:nvPr/>
        </p:nvSpPr>
        <p:spPr bwMode="auto">
          <a:xfrm>
            <a:off x="503239" y="3552844"/>
            <a:ext cx="449739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rgbClr val="CC0000"/>
                </a:solidFill>
                <a:latin typeface="Times New Roman" panose="02020603050405020304" pitchFamily="18" charset="0"/>
              </a:rPr>
              <a:t>3. </a:t>
            </a:r>
            <a:r>
              <a:rPr lang="zh-CN" altLang="en-US" sz="2600" dirty="0">
                <a:solidFill>
                  <a:srgbClr val="CC0000"/>
                </a:solidFill>
                <a:latin typeface="Times New Roman" panose="02020603050405020304" pitchFamily="18" charset="0"/>
                <a:cs typeface="Times New Roman" panose="02020603050405020304" pitchFamily="18" charset="0"/>
              </a:rPr>
              <a:t>最大差模输入电压</a:t>
            </a:r>
            <a:r>
              <a:rPr lang="en-US" altLang="zh-CN" sz="2600" i="1" dirty="0" err="1">
                <a:solidFill>
                  <a:srgbClr val="CC0000"/>
                </a:solidFill>
                <a:latin typeface="Times New Roman" panose="02020603050405020304" pitchFamily="18" charset="0"/>
                <a:cs typeface="Times New Roman" panose="02020603050405020304" pitchFamily="18" charset="0"/>
              </a:rPr>
              <a:t>V</a:t>
            </a:r>
            <a:r>
              <a:rPr lang="en-US" altLang="zh-CN" sz="2600" baseline="-30000" dirty="0" err="1">
                <a:solidFill>
                  <a:srgbClr val="CC0000"/>
                </a:solidFill>
                <a:latin typeface="Times New Roman" panose="02020603050405020304" pitchFamily="18" charset="0"/>
                <a:cs typeface="Times New Roman" panose="02020603050405020304" pitchFamily="18" charset="0"/>
              </a:rPr>
              <a:t>idmax</a:t>
            </a:r>
            <a:r>
              <a:rPr lang="en-US" altLang="zh-CN" sz="2600" baseline="-25000" dirty="0">
                <a:solidFill>
                  <a:srgbClr val="CC0000"/>
                </a:solidFill>
                <a:latin typeface="Times New Roman" panose="02020603050405020304" pitchFamily="18" charset="0"/>
              </a:rPr>
              <a:t> </a:t>
            </a:r>
          </a:p>
        </p:txBody>
      </p:sp>
      <p:sp>
        <p:nvSpPr>
          <p:cNvPr id="1235974" name="Rectangle 6"/>
          <p:cNvSpPr>
            <a:spLocks noChangeArrowheads="1"/>
          </p:cNvSpPr>
          <p:nvPr/>
        </p:nvSpPr>
        <p:spPr bwMode="auto">
          <a:xfrm>
            <a:off x="646114" y="4216110"/>
            <a:ext cx="3723071" cy="1412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200" dirty="0">
                <a:latin typeface="Times New Roman" panose="02020603050405020304" pitchFamily="18" charset="0"/>
              </a:rPr>
              <a:t>        </a:t>
            </a:r>
            <a:r>
              <a:rPr kumimoji="1" lang="zh-CN" altLang="en-US" sz="2200" dirty="0">
                <a:latin typeface="Times New Roman" panose="02020603050405020304" pitchFamily="18" charset="0"/>
              </a:rPr>
              <a:t>指集成运放的反相和同相输入端之间所能承受的</a:t>
            </a:r>
            <a:r>
              <a:rPr kumimoji="1" lang="zh-CN" altLang="en-US" sz="2200" dirty="0" smtClean="0">
                <a:latin typeface="Times New Roman" panose="02020603050405020304" pitchFamily="18" charset="0"/>
              </a:rPr>
              <a:t>最大电压</a:t>
            </a:r>
            <a:r>
              <a:rPr kumimoji="1" lang="zh-CN" altLang="en-US" sz="2200" dirty="0">
                <a:latin typeface="Times New Roman" panose="02020603050405020304" pitchFamily="18" charset="0"/>
              </a:rPr>
              <a:t>值。</a:t>
            </a:r>
          </a:p>
        </p:txBody>
      </p:sp>
      <p:graphicFrame>
        <p:nvGraphicFramePr>
          <p:cNvPr id="510977" name="Object 1"/>
          <p:cNvGraphicFramePr>
            <a:graphicFrameLocks noChangeAspect="1"/>
          </p:cNvGraphicFramePr>
          <p:nvPr>
            <p:extLst>
              <p:ext uri="{D42A27DB-BD31-4B8C-83A1-F6EECF244321}">
                <p14:modId xmlns:p14="http://schemas.microsoft.com/office/powerpoint/2010/main" val="2617141508"/>
              </p:ext>
            </p:extLst>
          </p:nvPr>
        </p:nvGraphicFramePr>
        <p:xfrm>
          <a:off x="4786314" y="3379743"/>
          <a:ext cx="3554730" cy="2354580"/>
        </p:xfrm>
        <a:graphic>
          <a:graphicData uri="http://schemas.openxmlformats.org/presentationml/2006/ole">
            <mc:AlternateContent xmlns:mc="http://schemas.openxmlformats.org/markup-compatibility/2006">
              <mc:Choice xmlns:v="urn:schemas-microsoft-com:vml" Requires="v">
                <p:oleObj spid="_x0000_s511135" name="Picture" r:id="rId3" imgW="2195310" imgH="1454418" progId="Word.Picture.8">
                  <p:embed/>
                </p:oleObj>
              </mc:Choice>
              <mc:Fallback>
                <p:oleObj name="Picture" r:id="rId3" imgW="2195310" imgH="1454418" progId="Word.Picture.8">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6314" y="3379743"/>
                        <a:ext cx="3554730" cy="23545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4357686" y="5658528"/>
            <a:ext cx="4400487" cy="369332"/>
          </a:xfrm>
          <a:prstGeom prst="rect">
            <a:avLst/>
          </a:prstGeom>
        </p:spPr>
        <p:txBody>
          <a:bodyPr wrap="square">
            <a:spAutoFit/>
          </a:bodyPr>
          <a:lstStyle/>
          <a:p>
            <a:r>
              <a:rPr lang="zh-CN" altLang="zh-CN" b="1" dirty="0">
                <a:latin typeface="黑体" panose="02010609060101010101" pitchFamily="49" charset="-122"/>
                <a:ea typeface="黑体" panose="02010609060101010101" pitchFamily="49" charset="-122"/>
                <a:cs typeface="Times New Roman" panose="02020603050405020304" pitchFamily="18" charset="0"/>
              </a:rPr>
              <a:t>最大差模输入</a:t>
            </a:r>
            <a:r>
              <a:rPr lang="zh-CN" altLang="zh-CN" b="1" dirty="0" smtClean="0">
                <a:latin typeface="黑体" panose="02010609060101010101" pitchFamily="49" charset="-122"/>
                <a:ea typeface="黑体" panose="02010609060101010101" pitchFamily="49" charset="-122"/>
                <a:cs typeface="Times New Roman" panose="02020603050405020304" pitchFamily="18" charset="0"/>
              </a:rPr>
              <a:t>电压超出</a:t>
            </a:r>
            <a:r>
              <a:rPr lang="zh-CN" altLang="zh-CN" b="1" dirty="0">
                <a:latin typeface="黑体" panose="02010609060101010101" pitchFamily="49" charset="-122"/>
                <a:ea typeface="黑体" panose="02010609060101010101" pitchFamily="49" charset="-122"/>
                <a:cs typeface="Times New Roman" panose="02020603050405020304" pitchFamily="18" charset="0"/>
              </a:rPr>
              <a:t>电源电压零点几</a:t>
            </a:r>
            <a:r>
              <a:rPr lang="zh-CN" altLang="zh-CN" b="1" dirty="0" smtClean="0">
                <a:latin typeface="黑体" panose="02010609060101010101" pitchFamily="49" charset="-122"/>
                <a:ea typeface="黑体" panose="02010609060101010101" pitchFamily="49" charset="-122"/>
                <a:cs typeface="Times New Roman" panose="02020603050405020304" pitchFamily="18" charset="0"/>
              </a:rPr>
              <a:t>伏</a:t>
            </a:r>
            <a:endParaRPr lang="zh-CN" altLang="en-US" b="1"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74468"/>
                                        </p:tgtEl>
                                        <p:attrNameLst>
                                          <p:attrName>style.visibility</p:attrName>
                                        </p:attrNameLst>
                                      </p:cBhvr>
                                      <p:to>
                                        <p:strVal val="visible"/>
                                      </p:to>
                                    </p:set>
                                    <p:animEffect transition="in" filter="strips(downRight)">
                                      <p:cBhvr>
                                        <p:cTn id="7" dur="500"/>
                                        <p:tgtEl>
                                          <p:spTgt spid="5744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35973"/>
                                        </p:tgtEl>
                                        <p:attrNameLst>
                                          <p:attrName>style.visibility</p:attrName>
                                        </p:attrNameLst>
                                      </p:cBhvr>
                                      <p:to>
                                        <p:strVal val="visible"/>
                                      </p:to>
                                    </p:set>
                                    <p:animEffect transition="in" filter="strips(downRight)">
                                      <p:cBhvr>
                                        <p:cTn id="12" dur="500"/>
                                        <p:tgtEl>
                                          <p:spTgt spid="12359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35974"/>
                                        </p:tgtEl>
                                        <p:attrNameLst>
                                          <p:attrName>style.visibility</p:attrName>
                                        </p:attrNameLst>
                                      </p:cBhvr>
                                      <p:to>
                                        <p:strVal val="visible"/>
                                      </p:to>
                                    </p:set>
                                    <p:animEffect transition="in" filter="strips(downRight)">
                                      <p:cBhvr>
                                        <p:cTn id="17" dur="500"/>
                                        <p:tgtEl>
                                          <p:spTgt spid="12359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10977"/>
                                        </p:tgtEl>
                                        <p:attrNameLst>
                                          <p:attrName>style.visibility</p:attrName>
                                        </p:attrNameLst>
                                      </p:cBhvr>
                                      <p:to>
                                        <p:strVal val="visible"/>
                                      </p:to>
                                    </p:set>
                                    <p:animEffect transition="in" filter="wipe(up)">
                                      <p:cBhvr>
                                        <p:cTn id="22" dur="500"/>
                                        <p:tgtEl>
                                          <p:spTgt spid="510977"/>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up)">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8" grpId="0" autoUpdateAnimBg="0"/>
      <p:bldP spid="1235973" grpId="0"/>
      <p:bldP spid="1235974" grpId="0"/>
      <p:bldP spid="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1042988" y="777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7.5.2  </a:t>
            </a:r>
            <a:r>
              <a:rPr lang="zh-CN" altLang="en-US" sz="3200" dirty="0">
                <a:solidFill>
                  <a:srgbClr val="0000CC"/>
                </a:solidFill>
                <a:latin typeface="Times New Roman" panose="02020603050405020304" pitchFamily="18" charset="0"/>
              </a:rPr>
              <a:t>差模特性</a:t>
            </a:r>
          </a:p>
        </p:txBody>
      </p:sp>
      <p:sp>
        <p:nvSpPr>
          <p:cNvPr id="91139" name="Rectangle 3"/>
          <p:cNvSpPr>
            <a:spLocks noChangeArrowheads="1"/>
          </p:cNvSpPr>
          <p:nvPr/>
        </p:nvSpPr>
        <p:spPr bwMode="auto">
          <a:xfrm>
            <a:off x="503238" y="815975"/>
            <a:ext cx="63007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a:solidFill>
                  <a:srgbClr val="CC0000"/>
                </a:solidFill>
                <a:latin typeface="Times New Roman" panose="02020603050405020304" pitchFamily="18" charset="0"/>
              </a:rPr>
              <a:t>4. </a:t>
            </a:r>
            <a:r>
              <a:rPr lang="zh-CN" altLang="en-US" sz="2600" dirty="0">
                <a:solidFill>
                  <a:srgbClr val="CC0000"/>
                </a:solidFill>
                <a:latin typeface="Times New Roman" panose="02020603050405020304" pitchFamily="18" charset="0"/>
                <a:cs typeface="Times New Roman" panose="02020603050405020304" pitchFamily="18" charset="0"/>
              </a:rPr>
              <a:t>最大输出电压</a:t>
            </a:r>
            <a:r>
              <a:rPr lang="en-US" altLang="zh-CN" sz="2600" i="1" dirty="0" err="1">
                <a:solidFill>
                  <a:srgbClr val="CC0000"/>
                </a:solidFill>
                <a:latin typeface="Times New Roman" panose="02020603050405020304" pitchFamily="18" charset="0"/>
                <a:cs typeface="Times New Roman" panose="02020603050405020304" pitchFamily="18" charset="0"/>
              </a:rPr>
              <a:t>V</a:t>
            </a:r>
            <a:r>
              <a:rPr lang="en-US" altLang="zh-CN" sz="2600" baseline="-30000" dirty="0" err="1">
                <a:solidFill>
                  <a:srgbClr val="CC0000"/>
                </a:solidFill>
                <a:latin typeface="Times New Roman" panose="02020603050405020304" pitchFamily="18" charset="0"/>
                <a:cs typeface="Times New Roman" panose="02020603050405020304" pitchFamily="18" charset="0"/>
              </a:rPr>
              <a:t>omax</a:t>
            </a:r>
            <a:r>
              <a:rPr lang="zh-CN" altLang="en-US" sz="2600" dirty="0">
                <a:solidFill>
                  <a:srgbClr val="CC0000"/>
                </a:solidFill>
                <a:latin typeface="Times New Roman" panose="02020603050405020304" pitchFamily="18" charset="0"/>
                <a:cs typeface="Times New Roman" panose="02020603050405020304" pitchFamily="18" charset="0"/>
              </a:rPr>
              <a:t>（输出摆幅）</a:t>
            </a:r>
          </a:p>
        </p:txBody>
      </p:sp>
      <p:sp>
        <p:nvSpPr>
          <p:cNvPr id="1236996" name="Rectangle 4"/>
          <p:cNvSpPr>
            <a:spLocks noChangeArrowheads="1"/>
          </p:cNvSpPr>
          <p:nvPr/>
        </p:nvSpPr>
        <p:spPr bwMode="auto">
          <a:xfrm>
            <a:off x="395537" y="1317108"/>
            <a:ext cx="8640959" cy="185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563"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288"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3863"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3913" indent="-398463"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200" dirty="0">
                <a:latin typeface="Times New Roman" panose="02020603050405020304" pitchFamily="18" charset="0"/>
              </a:rPr>
              <a:t>    </a:t>
            </a:r>
            <a:r>
              <a:rPr kumimoji="1" lang="zh-CN" altLang="en-US" sz="2200" dirty="0">
                <a:latin typeface="楷体" panose="02010609060101010101" pitchFamily="49" charset="-122"/>
                <a:ea typeface="楷体" panose="02010609060101010101" pitchFamily="49" charset="-122"/>
              </a:rPr>
              <a:t>目前很多运放的最大输出电压可接近电源电压，即</a:t>
            </a:r>
            <a:r>
              <a:rPr kumimoji="1" lang="en-US" altLang="zh-CN" sz="2200" dirty="0">
                <a:solidFill>
                  <a:srgbClr val="0000CC"/>
                </a:solidFill>
                <a:latin typeface="Times New Roman" panose="02020603050405020304" pitchFamily="18" charset="0"/>
              </a:rPr>
              <a:t>RRO</a:t>
            </a:r>
            <a:r>
              <a:rPr kumimoji="1" lang="zh-CN" altLang="en-US" sz="2200" dirty="0">
                <a:latin typeface="Times New Roman" panose="02020603050405020304" pitchFamily="18" charset="0"/>
              </a:rPr>
              <a:t>（</a:t>
            </a:r>
            <a:r>
              <a:rPr kumimoji="1" lang="en-US" altLang="zh-CN" sz="2200" dirty="0">
                <a:latin typeface="Times New Roman" panose="02020603050405020304" pitchFamily="18" charset="0"/>
              </a:rPr>
              <a:t>Rail-to-Rail Output</a:t>
            </a:r>
            <a:r>
              <a:rPr kumimoji="1" lang="zh-CN" altLang="en-US" sz="2200" dirty="0">
                <a:latin typeface="Times New Roman" panose="02020603050405020304" pitchFamily="18" charset="0"/>
              </a:rPr>
              <a:t>）</a:t>
            </a:r>
            <a:r>
              <a:rPr kumimoji="1" lang="zh-CN" altLang="en-US" sz="2200" dirty="0">
                <a:latin typeface="楷体" panose="02010609060101010101" pitchFamily="49" charset="-122"/>
                <a:ea typeface="楷体" panose="02010609060101010101" pitchFamily="49" charset="-122"/>
              </a:rPr>
              <a:t>输出特性，可大幅提高电源效率，有利于低压电源或电池供电的应用。</a:t>
            </a:r>
          </a:p>
          <a:p>
            <a:pPr>
              <a:lnSpc>
                <a:spcPct val="130000"/>
              </a:lnSpc>
              <a:spcBef>
                <a:spcPct val="0"/>
              </a:spcBef>
              <a:buClrTx/>
              <a:buFontTx/>
              <a:buNone/>
            </a:pPr>
            <a:r>
              <a:rPr kumimoji="1" lang="zh-CN" altLang="en-US" sz="2200" dirty="0">
                <a:latin typeface="Times New Roman" panose="02020603050405020304" pitchFamily="18" charset="0"/>
              </a:rPr>
              <a:t>   </a:t>
            </a:r>
            <a:r>
              <a:rPr kumimoji="1" lang="zh-CN" altLang="en-US" sz="2200" dirty="0" smtClean="0">
                <a:latin typeface="楷体" panose="02010609060101010101" pitchFamily="49" charset="-122"/>
                <a:ea typeface="楷体" panose="02010609060101010101" pitchFamily="49" charset="-122"/>
              </a:rPr>
              <a:t>具有</a:t>
            </a:r>
            <a:r>
              <a:rPr kumimoji="1" lang="en-US" altLang="zh-CN" sz="2200" dirty="0">
                <a:latin typeface="Times New Roman" panose="02020603050405020304" pitchFamily="18" charset="0"/>
              </a:rPr>
              <a:t>RRO</a:t>
            </a:r>
            <a:r>
              <a:rPr kumimoji="1" lang="zh-CN" altLang="en-US" sz="2200" dirty="0">
                <a:latin typeface="楷体" panose="02010609060101010101" pitchFamily="49" charset="-122"/>
                <a:ea typeface="楷体" panose="02010609060101010101" pitchFamily="49" charset="-122"/>
              </a:rPr>
              <a:t>特性的运放一般只适合于较大负载电阻的微功率电路。</a:t>
            </a:r>
          </a:p>
        </p:txBody>
      </p:sp>
      <p:sp>
        <p:nvSpPr>
          <p:cNvPr id="5" name="Rectangle 3"/>
          <p:cNvSpPr>
            <a:spLocks noChangeArrowheads="1"/>
          </p:cNvSpPr>
          <p:nvPr/>
        </p:nvSpPr>
        <p:spPr bwMode="auto">
          <a:xfrm>
            <a:off x="503238" y="3284984"/>
            <a:ext cx="63007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600" dirty="0" smtClean="0">
                <a:solidFill>
                  <a:srgbClr val="CC0000"/>
                </a:solidFill>
                <a:latin typeface="Times New Roman" panose="02020603050405020304" pitchFamily="18" charset="0"/>
              </a:rPr>
              <a:t>5. </a:t>
            </a:r>
            <a:r>
              <a:rPr lang="zh-CN" altLang="en-US" sz="2600" dirty="0">
                <a:solidFill>
                  <a:srgbClr val="CC0000"/>
                </a:solidFill>
                <a:latin typeface="Times New Roman" panose="02020603050405020304" pitchFamily="18" charset="0"/>
                <a:cs typeface="Times New Roman" panose="02020603050405020304" pitchFamily="18" charset="0"/>
              </a:rPr>
              <a:t>最大</a:t>
            </a:r>
            <a:r>
              <a:rPr lang="zh-CN" altLang="en-US" sz="2600" dirty="0" smtClean="0">
                <a:solidFill>
                  <a:srgbClr val="CC0000"/>
                </a:solidFill>
                <a:latin typeface="Times New Roman" panose="02020603050405020304" pitchFamily="18" charset="0"/>
                <a:cs typeface="Times New Roman" panose="02020603050405020304" pitchFamily="18" charset="0"/>
              </a:rPr>
              <a:t>输出电流</a:t>
            </a:r>
            <a:r>
              <a:rPr lang="en-US" altLang="zh-CN" sz="2600" i="1" dirty="0" err="1" smtClean="0">
                <a:solidFill>
                  <a:srgbClr val="CC0000"/>
                </a:solidFill>
                <a:latin typeface="Times New Roman" panose="02020603050405020304" pitchFamily="18" charset="0"/>
                <a:cs typeface="Times New Roman" panose="02020603050405020304" pitchFamily="18" charset="0"/>
              </a:rPr>
              <a:t>I</a:t>
            </a:r>
            <a:r>
              <a:rPr lang="en-US" altLang="zh-CN" sz="2600" baseline="-30000" dirty="0" err="1" smtClean="0">
                <a:solidFill>
                  <a:srgbClr val="CC0000"/>
                </a:solidFill>
                <a:latin typeface="Times New Roman" panose="02020603050405020304" pitchFamily="18" charset="0"/>
                <a:cs typeface="Times New Roman" panose="02020603050405020304" pitchFamily="18" charset="0"/>
              </a:rPr>
              <a:t>omax</a:t>
            </a:r>
            <a:endParaRPr lang="zh-CN" altLang="en-US" sz="2600" dirty="0">
              <a:solidFill>
                <a:srgbClr val="CC0000"/>
              </a:solidFill>
              <a:latin typeface="Times New Roman" panose="02020603050405020304" pitchFamily="18" charset="0"/>
              <a:cs typeface="Times New Roman" panose="02020603050405020304" pitchFamily="18" charset="0"/>
            </a:endParaRPr>
          </a:p>
        </p:txBody>
      </p:sp>
      <p:sp>
        <p:nvSpPr>
          <p:cNvPr id="6" name="矩形 5"/>
          <p:cNvSpPr/>
          <p:nvPr/>
        </p:nvSpPr>
        <p:spPr>
          <a:xfrm>
            <a:off x="468114" y="3773934"/>
            <a:ext cx="8280350" cy="2251963"/>
          </a:xfrm>
          <a:prstGeom prst="rect">
            <a:avLst/>
          </a:prstGeom>
        </p:spPr>
        <p:txBody>
          <a:bodyPr wrap="square">
            <a:spAutoFit/>
          </a:bodyPr>
          <a:lstStyle/>
          <a:p>
            <a:pPr>
              <a:lnSpc>
                <a:spcPct val="130000"/>
              </a:lnSpc>
            </a:pPr>
            <a:r>
              <a:rPr lang="zh-CN" altLang="en-US" sz="2200" b="1" dirty="0" smtClean="0">
                <a:latin typeface="Times New Roman"/>
                <a:ea typeface="方正书宋_GBK"/>
                <a:cs typeface="Times New Roman"/>
              </a:rPr>
              <a:t>        </a:t>
            </a:r>
            <a:r>
              <a:rPr kumimoji="1" lang="zh-CN" altLang="en-US" sz="2200" b="1" dirty="0">
                <a:latin typeface="楷体" panose="02010609060101010101" pitchFamily="49" charset="-122"/>
                <a:ea typeface="楷体" panose="02010609060101010101" pitchFamily="49" charset="-122"/>
                <a:cs typeface="楷体_GB2312"/>
              </a:rPr>
              <a:t>指在保证一定输出电压下的输出端最大电流，包括拉电流和灌电流，常用正负号区别。</a:t>
            </a:r>
            <a:endParaRPr kumimoji="1" lang="en-US" altLang="zh-CN" sz="2200" b="1" dirty="0">
              <a:latin typeface="楷体" panose="02010609060101010101" pitchFamily="49" charset="-122"/>
              <a:ea typeface="楷体" panose="02010609060101010101" pitchFamily="49" charset="-122"/>
              <a:cs typeface="楷体_GB2312"/>
            </a:endParaRPr>
          </a:p>
          <a:p>
            <a:pPr>
              <a:lnSpc>
                <a:spcPct val="130000"/>
              </a:lnSpc>
            </a:pPr>
            <a:r>
              <a:rPr kumimoji="1" lang="en-US" altLang="zh-CN" sz="2200" b="1" dirty="0">
                <a:latin typeface="楷体" panose="02010609060101010101" pitchFamily="49" charset="-122"/>
                <a:ea typeface="楷体" panose="02010609060101010101" pitchFamily="49" charset="-122"/>
                <a:cs typeface="楷体_GB2312"/>
              </a:rPr>
              <a:t>    </a:t>
            </a:r>
            <a:r>
              <a:rPr kumimoji="1" lang="zh-CN" altLang="en-US" sz="2200" b="1" dirty="0" smtClean="0">
                <a:latin typeface="楷体" panose="02010609060101010101" pitchFamily="49" charset="-122"/>
                <a:ea typeface="楷体" panose="02010609060101010101" pitchFamily="49" charset="-122"/>
                <a:cs typeface="楷体_GB2312"/>
              </a:rPr>
              <a:t>因为</a:t>
            </a:r>
            <a:r>
              <a:rPr lang="en-US" sz="2200" b="1" i="1" dirty="0" err="1" smtClean="0">
                <a:latin typeface="Times New Roman"/>
                <a:ea typeface="华文行楷"/>
              </a:rPr>
              <a:t>I</a:t>
            </a:r>
            <a:r>
              <a:rPr lang="en-US" sz="2200" b="1" baseline="-25000" dirty="0" err="1" smtClean="0">
                <a:latin typeface="Times New Roman"/>
                <a:ea typeface="华文行楷"/>
              </a:rPr>
              <a:t>omax</a:t>
            </a:r>
            <a:r>
              <a:rPr kumimoji="1" lang="zh-CN" altLang="en-US" sz="2200" b="1" dirty="0">
                <a:latin typeface="楷体" panose="02010609060101010101" pitchFamily="49" charset="-122"/>
                <a:ea typeface="楷体" panose="02010609060101010101" pitchFamily="49" charset="-122"/>
                <a:cs typeface="楷体_GB2312"/>
              </a:rPr>
              <a:t>与输出电压有关，所以很多数据手册中用输出短路电流</a:t>
            </a:r>
            <a:r>
              <a:rPr lang="en-US" sz="2200" b="1" i="1" dirty="0" err="1" smtClean="0">
                <a:latin typeface="Times New Roman"/>
                <a:ea typeface="华文行楷"/>
              </a:rPr>
              <a:t>I</a:t>
            </a:r>
            <a:r>
              <a:rPr lang="en-US" sz="2200" b="1" baseline="-25000" dirty="0" err="1" smtClean="0">
                <a:latin typeface="Times New Roman"/>
                <a:ea typeface="华文行楷"/>
              </a:rPr>
              <a:t>sc</a:t>
            </a:r>
            <a:r>
              <a:rPr kumimoji="1" lang="zh-CN" altLang="en-US" sz="2200" b="1" dirty="0">
                <a:latin typeface="楷体" panose="02010609060101010101" pitchFamily="49" charset="-122"/>
                <a:ea typeface="楷体" panose="02010609060101010101" pitchFamily="49" charset="-122"/>
                <a:cs typeface="楷体_GB2312"/>
              </a:rPr>
              <a:t>代替。</a:t>
            </a:r>
            <a:endParaRPr kumimoji="1" lang="en-US" altLang="zh-CN" sz="2200" b="1" dirty="0">
              <a:latin typeface="楷体" panose="02010609060101010101" pitchFamily="49" charset="-122"/>
              <a:ea typeface="楷体" panose="02010609060101010101" pitchFamily="49" charset="-122"/>
              <a:cs typeface="楷体_GB2312"/>
            </a:endParaRPr>
          </a:p>
          <a:p>
            <a:pPr>
              <a:lnSpc>
                <a:spcPct val="130000"/>
              </a:lnSpc>
            </a:pPr>
            <a:r>
              <a:rPr lang="en-US" altLang="zh-CN" sz="2200" b="1" dirty="0" smtClean="0">
                <a:latin typeface="Times New Roman"/>
                <a:ea typeface="方正书宋_GBK"/>
                <a:cs typeface="Times New Roman"/>
              </a:rPr>
              <a:t>        </a:t>
            </a:r>
            <a:r>
              <a:rPr kumimoji="1" lang="zh-CN" altLang="en-US" sz="2200" b="1" dirty="0">
                <a:latin typeface="楷体" panose="02010609060101010101" pitchFamily="49" charset="-122"/>
                <a:ea typeface="楷体" panose="02010609060101010101" pitchFamily="49" charset="-122"/>
                <a:cs typeface="楷体_GB2312"/>
              </a:rPr>
              <a:t>一般运放的</a:t>
            </a:r>
            <a:r>
              <a:rPr lang="en-US" sz="2200" b="1" i="1" dirty="0" err="1" smtClean="0">
                <a:latin typeface="Times New Roman"/>
                <a:ea typeface="华文行楷"/>
              </a:rPr>
              <a:t>I</a:t>
            </a:r>
            <a:r>
              <a:rPr lang="en-US" sz="2200" b="1" baseline="-25000" dirty="0" err="1" smtClean="0">
                <a:latin typeface="Times New Roman"/>
                <a:ea typeface="华文行楷"/>
              </a:rPr>
              <a:t>sc</a:t>
            </a:r>
            <a:r>
              <a:rPr kumimoji="1" lang="zh-CN" altLang="en-US" sz="2200" b="1" dirty="0">
                <a:latin typeface="楷体" panose="02010609060101010101" pitchFamily="49" charset="-122"/>
                <a:ea typeface="楷体" panose="02010609060101010101" pitchFamily="49" charset="-122"/>
                <a:cs typeface="楷体_GB2312"/>
              </a:rPr>
              <a:t>在几十至上百</a:t>
            </a:r>
            <a:r>
              <a:rPr lang="en-US" sz="2200" b="1" dirty="0" err="1" smtClean="0">
                <a:latin typeface="Times New Roman"/>
                <a:ea typeface="方正书宋_GBK"/>
              </a:rPr>
              <a:t>mA</a:t>
            </a:r>
            <a:r>
              <a:rPr lang="zh-CN" altLang="en-US" sz="2200" b="1" dirty="0" smtClean="0">
                <a:latin typeface="Times New Roman"/>
                <a:ea typeface="方正书宋_GBK"/>
                <a:cs typeface="Times New Roman"/>
              </a:rPr>
              <a:t>。</a:t>
            </a:r>
            <a:endParaRPr lang="zh-CN" altLang="en-US" sz="2200"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785786" y="1000108"/>
            <a:ext cx="799943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50000"/>
              </a:lnSpc>
              <a:spcBef>
                <a:spcPct val="0"/>
              </a:spcBef>
              <a:buClrTx/>
              <a:buFontTx/>
              <a:buNone/>
            </a:pPr>
            <a:r>
              <a:rPr lang="en-US" altLang="zh-CN" sz="3200" dirty="0" smtClean="0">
                <a:latin typeface="Times New Roman" panose="02020603050405020304" pitchFamily="18" charset="0"/>
              </a:rPr>
              <a:t>7.5.1 </a:t>
            </a:r>
            <a:r>
              <a:rPr lang="zh-CN" altLang="en-US" sz="3200" dirty="0">
                <a:latin typeface="Times New Roman" panose="02020603050405020304" pitchFamily="18" charset="0"/>
              </a:rPr>
              <a:t>输入直流误差特性（输入失调特性）</a:t>
            </a:r>
          </a:p>
          <a:p>
            <a:pPr eaLnBrk="1" hangingPunct="1">
              <a:lnSpc>
                <a:spcPct val="150000"/>
              </a:lnSpc>
              <a:spcBef>
                <a:spcPct val="0"/>
              </a:spcBef>
              <a:buClrTx/>
              <a:buNone/>
            </a:pPr>
            <a:r>
              <a:rPr lang="en-US" altLang="zh-CN" sz="3200" dirty="0" smtClean="0">
                <a:latin typeface="Times New Roman" panose="02020603050405020304" pitchFamily="18" charset="0"/>
              </a:rPr>
              <a:t>7.5.2 </a:t>
            </a:r>
            <a:r>
              <a:rPr lang="zh-CN" altLang="en-US" sz="3200" dirty="0">
                <a:latin typeface="Times New Roman" panose="02020603050405020304" pitchFamily="18" charset="0"/>
              </a:rPr>
              <a:t>差模特性</a:t>
            </a:r>
          </a:p>
          <a:p>
            <a:pPr eaLnBrk="1" hangingPunct="1">
              <a:lnSpc>
                <a:spcPct val="150000"/>
              </a:lnSpc>
              <a:spcBef>
                <a:spcPct val="0"/>
              </a:spcBef>
              <a:buClrTx/>
              <a:buNone/>
            </a:pPr>
            <a:r>
              <a:rPr lang="en-US" altLang="zh-CN" sz="3200" dirty="0" smtClean="0">
                <a:solidFill>
                  <a:srgbClr val="C00000"/>
                </a:solidFill>
                <a:latin typeface="Times New Roman" panose="02020603050405020304" pitchFamily="18" charset="0"/>
              </a:rPr>
              <a:t>7.5.3 </a:t>
            </a:r>
            <a:r>
              <a:rPr lang="zh-CN" altLang="en-US" sz="3200" dirty="0">
                <a:solidFill>
                  <a:srgbClr val="C00000"/>
                </a:solidFill>
                <a:latin typeface="Times New Roman" panose="02020603050405020304" pitchFamily="18" charset="0"/>
              </a:rPr>
              <a:t>共模特性</a:t>
            </a:r>
          </a:p>
          <a:p>
            <a:pPr eaLnBrk="1" hangingPunct="1">
              <a:lnSpc>
                <a:spcPct val="150000"/>
              </a:lnSpc>
              <a:spcBef>
                <a:spcPct val="0"/>
              </a:spcBef>
              <a:buClrTx/>
              <a:buFontTx/>
              <a:buNone/>
            </a:pPr>
            <a:r>
              <a:rPr lang="en-US" altLang="zh-CN" sz="3200" dirty="0" smtClean="0">
                <a:latin typeface="Times New Roman" panose="02020603050405020304" pitchFamily="18" charset="0"/>
              </a:rPr>
              <a:t>7.5.4 </a:t>
            </a:r>
            <a:r>
              <a:rPr lang="zh-CN" altLang="en-US" sz="3200" dirty="0">
                <a:latin typeface="Times New Roman" panose="02020603050405020304" pitchFamily="18" charset="0"/>
              </a:rPr>
              <a:t>大信号动态特性</a:t>
            </a:r>
          </a:p>
          <a:p>
            <a:pPr eaLnBrk="1" hangingPunct="1">
              <a:lnSpc>
                <a:spcPct val="150000"/>
              </a:lnSpc>
              <a:spcBef>
                <a:spcPct val="0"/>
              </a:spcBef>
              <a:buClrTx/>
              <a:buFontTx/>
              <a:buNone/>
            </a:pPr>
            <a:r>
              <a:rPr lang="en-US" altLang="zh-CN" sz="3200" dirty="0" smtClean="0">
                <a:latin typeface="Times New Roman" panose="02020603050405020304" pitchFamily="18" charset="0"/>
              </a:rPr>
              <a:t>7.5.5 </a:t>
            </a:r>
            <a:r>
              <a:rPr lang="zh-CN" altLang="en-US" sz="3200" dirty="0">
                <a:latin typeface="Times New Roman" panose="02020603050405020304" pitchFamily="18" charset="0"/>
              </a:rPr>
              <a:t>电源</a:t>
            </a:r>
            <a:r>
              <a:rPr lang="zh-CN" altLang="en-US" sz="3200" dirty="0" smtClean="0">
                <a:latin typeface="Times New Roman" panose="02020603050405020304" pitchFamily="18" charset="0"/>
              </a:rPr>
              <a:t>特性</a:t>
            </a:r>
            <a:endParaRPr lang="en-US" altLang="zh-CN" sz="3200" dirty="0" smtClean="0">
              <a:latin typeface="Times New Roman" panose="02020603050405020304" pitchFamily="18" charset="0"/>
            </a:endParaRPr>
          </a:p>
          <a:p>
            <a:pPr eaLnBrk="1" hangingPunct="1">
              <a:lnSpc>
                <a:spcPct val="150000"/>
              </a:lnSpc>
              <a:spcBef>
                <a:spcPct val="0"/>
              </a:spcBef>
              <a:buClrTx/>
              <a:buFontTx/>
              <a:buNone/>
            </a:pPr>
            <a:r>
              <a:rPr lang="en-US" altLang="zh-CN" sz="3200" dirty="0" smtClean="0">
                <a:latin typeface="Times New Roman" panose="02020603050405020304" pitchFamily="18" charset="0"/>
              </a:rPr>
              <a:t>7.5.6 </a:t>
            </a:r>
            <a:r>
              <a:rPr lang="zh-CN" altLang="en-US" sz="3200" dirty="0" smtClean="0"/>
              <a:t>运放在单电源下工作</a:t>
            </a:r>
            <a:endParaRPr lang="zh-CN" altLang="en-US" sz="3200" dirty="0">
              <a:latin typeface="Times New Roman" panose="02020603050405020304" pitchFamily="18" charset="0"/>
            </a:endParaRPr>
          </a:p>
        </p:txBody>
      </p:sp>
      <p:sp>
        <p:nvSpPr>
          <p:cNvPr id="5" name="Rectangle 3"/>
          <p:cNvSpPr>
            <a:spLocks noChangeArrowheads="1"/>
          </p:cNvSpPr>
          <p:nvPr/>
        </p:nvSpPr>
        <p:spPr bwMode="auto">
          <a:xfrm>
            <a:off x="571472" y="71414"/>
            <a:ext cx="774065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None/>
            </a:pPr>
            <a:r>
              <a:rPr lang="en-US" altLang="zh-CN" sz="3400" dirty="0" smtClean="0">
                <a:solidFill>
                  <a:srgbClr val="0000CC"/>
                </a:solidFill>
                <a:latin typeface="Times New Roman" panose="02020603050405020304" pitchFamily="18" charset="0"/>
              </a:rPr>
              <a:t>7.5  </a:t>
            </a:r>
            <a:r>
              <a:rPr lang="zh-CN" altLang="en-US" sz="3400" dirty="0" smtClean="0">
                <a:solidFill>
                  <a:srgbClr val="0000CC"/>
                </a:solidFill>
                <a:latin typeface="Times New Roman" panose="02020603050405020304" pitchFamily="18" charset="0"/>
              </a:rPr>
              <a:t>运放主要参数</a:t>
            </a:r>
            <a:r>
              <a:rPr lang="zh-CN" altLang="en-US" sz="3400" dirty="0">
                <a:solidFill>
                  <a:srgbClr val="0000CC"/>
                </a:solidFill>
                <a:latin typeface="Times New Roman" panose="02020603050405020304" pitchFamily="18" charset="0"/>
              </a:rPr>
              <a:t>和相关应用问题</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10317</TotalTime>
  <Words>5047</Words>
  <Application>Microsoft Office PowerPoint</Application>
  <PresentationFormat>全屏显示(4:3)</PresentationFormat>
  <Paragraphs>743</Paragraphs>
  <Slides>116</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4</vt:i4>
      </vt:variant>
      <vt:variant>
        <vt:lpstr>幻灯片标题</vt:lpstr>
      </vt:variant>
      <vt:variant>
        <vt:i4>116</vt:i4>
      </vt:variant>
    </vt:vector>
  </HeadingPairs>
  <TitlesOfParts>
    <vt:vector size="138" baseType="lpstr">
      <vt:lpstr>等线</vt:lpstr>
      <vt:lpstr>方正书宋_GBK</vt:lpstr>
      <vt:lpstr>黑体</vt:lpstr>
      <vt:lpstr>华康简宋</vt:lpstr>
      <vt:lpstr>华文楷体</vt:lpstr>
      <vt:lpstr>华文行楷</vt:lpstr>
      <vt:lpstr>楷体</vt:lpstr>
      <vt:lpstr>楷体_GB2312</vt:lpstr>
      <vt:lpstr>宋体</vt:lpstr>
      <vt:lpstr>Arial</vt:lpstr>
      <vt:lpstr>Arial Narrow</vt:lpstr>
      <vt:lpstr>Arial Rounded MT Bold</vt:lpstr>
      <vt:lpstr>Book Antiqua</vt:lpstr>
      <vt:lpstr>Calibri</vt:lpstr>
      <vt:lpstr>Symbol</vt:lpstr>
      <vt:lpstr>Times New Roman</vt:lpstr>
      <vt:lpstr>Wingdings</vt:lpstr>
      <vt:lpstr>Office 主题​​</vt:lpstr>
      <vt:lpstr>公式</vt:lpstr>
      <vt:lpstr>图片</vt:lpstr>
      <vt:lpstr>Equation</vt:lpstr>
      <vt:lpstr>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 Zhang</dc:creator>
  <cp:lastModifiedBy>zhlin</cp:lastModifiedBy>
  <cp:revision>1718</cp:revision>
  <dcterms:created xsi:type="dcterms:W3CDTF">2014-01-02T08:12:52Z</dcterms:created>
  <dcterms:modified xsi:type="dcterms:W3CDTF">2021-04-07T01:25:36Z</dcterms:modified>
</cp:coreProperties>
</file>