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1161" r:id="rId2"/>
    <p:sldId id="1162" r:id="rId3"/>
    <p:sldId id="1163" r:id="rId4"/>
    <p:sldId id="1164" r:id="rId5"/>
    <p:sldId id="1166" r:id="rId6"/>
    <p:sldId id="1167" r:id="rId7"/>
    <p:sldId id="1168" r:id="rId8"/>
    <p:sldId id="1169" r:id="rId9"/>
    <p:sldId id="1170" r:id="rId10"/>
    <p:sldId id="1171" r:id="rId11"/>
    <p:sldId id="1172" r:id="rId12"/>
    <p:sldId id="1266" r:id="rId13"/>
    <p:sldId id="1173" r:id="rId14"/>
    <p:sldId id="1175" r:id="rId15"/>
    <p:sldId id="1176" r:id="rId16"/>
    <p:sldId id="1177" r:id="rId17"/>
    <p:sldId id="1178" r:id="rId18"/>
    <p:sldId id="1179" r:id="rId19"/>
    <p:sldId id="1180" r:id="rId20"/>
    <p:sldId id="1181" r:id="rId21"/>
    <p:sldId id="1182" r:id="rId22"/>
    <p:sldId id="1183" r:id="rId23"/>
    <p:sldId id="1184" r:id="rId24"/>
    <p:sldId id="1185" r:id="rId25"/>
    <p:sldId id="1186" r:id="rId26"/>
    <p:sldId id="1189" r:id="rId27"/>
    <p:sldId id="1190" r:id="rId28"/>
    <p:sldId id="1191" r:id="rId29"/>
    <p:sldId id="1262" r:id="rId30"/>
    <p:sldId id="1263" r:id="rId31"/>
    <p:sldId id="1192" r:id="rId32"/>
    <p:sldId id="1193" r:id="rId33"/>
    <p:sldId id="1194" r:id="rId34"/>
    <p:sldId id="1267" r:id="rId35"/>
    <p:sldId id="1195" r:id="rId36"/>
    <p:sldId id="1268" r:id="rId37"/>
    <p:sldId id="1196" r:id="rId38"/>
    <p:sldId id="1269" r:id="rId39"/>
    <p:sldId id="1197" r:id="rId40"/>
    <p:sldId id="1270" r:id="rId41"/>
    <p:sldId id="1198" r:id="rId42"/>
    <p:sldId id="1199" r:id="rId43"/>
    <p:sldId id="1200" r:id="rId44"/>
    <p:sldId id="1205" r:id="rId45"/>
    <p:sldId id="1206" r:id="rId46"/>
    <p:sldId id="1207" r:id="rId47"/>
    <p:sldId id="1208" r:id="rId48"/>
    <p:sldId id="1209" r:id="rId49"/>
    <p:sldId id="1210" r:id="rId50"/>
    <p:sldId id="1212" r:id="rId51"/>
    <p:sldId id="1213" r:id="rId52"/>
    <p:sldId id="1214" r:id="rId53"/>
    <p:sldId id="1215" r:id="rId54"/>
    <p:sldId id="1272" r:id="rId55"/>
    <p:sldId id="1217" r:id="rId56"/>
    <p:sldId id="1271" r:id="rId57"/>
    <p:sldId id="1273" r:id="rId58"/>
    <p:sldId id="1218" r:id="rId59"/>
    <p:sldId id="1219" r:id="rId60"/>
    <p:sldId id="1220" r:id="rId61"/>
    <p:sldId id="1221" r:id="rId62"/>
    <p:sldId id="1222" r:id="rId63"/>
    <p:sldId id="1223" r:id="rId64"/>
    <p:sldId id="1224" r:id="rId65"/>
    <p:sldId id="1259" r:id="rId66"/>
    <p:sldId id="1260" r:id="rId67"/>
    <p:sldId id="1261" r:id="rId68"/>
    <p:sldId id="1226" r:id="rId69"/>
    <p:sldId id="1227" r:id="rId70"/>
    <p:sldId id="1228" r:id="rId71"/>
    <p:sldId id="1229" r:id="rId72"/>
    <p:sldId id="1230" r:id="rId73"/>
    <p:sldId id="1231" r:id="rId74"/>
    <p:sldId id="1232" r:id="rId75"/>
    <p:sldId id="1233" r:id="rId76"/>
    <p:sldId id="1234" r:id="rId77"/>
    <p:sldId id="1235" r:id="rId78"/>
    <p:sldId id="1264" r:id="rId79"/>
    <p:sldId id="1265" r:id="rId80"/>
    <p:sldId id="1236" r:id="rId81"/>
    <p:sldId id="1237" r:id="rId82"/>
    <p:sldId id="1275" r:id="rId83"/>
    <p:sldId id="1274" r:id="rId84"/>
    <p:sldId id="1238" r:id="rId85"/>
    <p:sldId id="1239" r:id="rId86"/>
    <p:sldId id="1240" r:id="rId87"/>
    <p:sldId id="1241" r:id="rId88"/>
    <p:sldId id="1276" r:id="rId89"/>
    <p:sldId id="1244" r:id="rId90"/>
    <p:sldId id="1246" r:id="rId91"/>
    <p:sldId id="1247" r:id="rId92"/>
    <p:sldId id="1248" r:id="rId93"/>
    <p:sldId id="1249" r:id="rId94"/>
    <p:sldId id="1250" r:id="rId95"/>
    <p:sldId id="1251" r:id="rId96"/>
    <p:sldId id="1252" r:id="rId97"/>
    <p:sldId id="1253" r:id="rId98"/>
    <p:sldId id="1254" r:id="rId99"/>
    <p:sldId id="1255" r:id="rId100"/>
    <p:sldId id="1257" r:id="rId10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6600"/>
    <a:srgbClr val="CC0000"/>
    <a:srgbClr val="000099"/>
    <a:srgbClr val="000066"/>
    <a:srgbClr val="00FFFF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4" autoAdjust="0"/>
  </p:normalViewPr>
  <p:slideViewPr>
    <p:cSldViewPr>
      <p:cViewPr>
        <p:scale>
          <a:sx n="90" d="100"/>
          <a:sy n="90" d="100"/>
        </p:scale>
        <p:origin x="101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1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e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4" Type="http://schemas.openxmlformats.org/officeDocument/2006/relationships/image" Target="../media/image117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e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4" Type="http://schemas.openxmlformats.org/officeDocument/2006/relationships/image" Target="../media/image203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2.wmf"/><Relationship Id="rId4" Type="http://schemas.openxmlformats.org/officeDocument/2006/relationships/image" Target="../media/image206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9" Type="http://schemas.openxmlformats.org/officeDocument/2006/relationships/image" Target="../media/image216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8.wmf"/><Relationship Id="rId7" Type="http://schemas.openxmlformats.org/officeDocument/2006/relationships/image" Target="../media/image221.wmf"/><Relationship Id="rId2" Type="http://schemas.openxmlformats.org/officeDocument/2006/relationships/image" Target="../media/image211.wmf"/><Relationship Id="rId1" Type="http://schemas.openxmlformats.org/officeDocument/2006/relationships/image" Target="../media/image217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3.wmf"/><Relationship Id="rId9" Type="http://schemas.openxmlformats.org/officeDocument/2006/relationships/image" Target="../media/image223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4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Relationship Id="rId4" Type="http://schemas.openxmlformats.org/officeDocument/2006/relationships/image" Target="../media/image227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4.wmf"/><Relationship Id="rId4" Type="http://schemas.openxmlformats.org/officeDocument/2006/relationships/image" Target="../media/image230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4.wmf"/><Relationship Id="rId4" Type="http://schemas.openxmlformats.org/officeDocument/2006/relationships/image" Target="../media/image2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4.wmf"/><Relationship Id="rId1" Type="http://schemas.openxmlformats.org/officeDocument/2006/relationships/image" Target="../media/image221.wmf"/><Relationship Id="rId4" Type="http://schemas.openxmlformats.org/officeDocument/2006/relationships/image" Target="../media/image22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21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emf"/><Relationship Id="rId2" Type="http://schemas.openxmlformats.org/officeDocument/2006/relationships/image" Target="../media/image234.emf"/><Relationship Id="rId1" Type="http://schemas.openxmlformats.org/officeDocument/2006/relationships/image" Target="../media/image233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0292-CE89-4AE0-A0A8-DADC9864CE7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FB88-D1C7-4D25-8F20-1D80C72D0C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AFB88-D1C7-4D25-8F20-1D80C72D0C00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7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007325" cy="8640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 b="1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pic>
        <p:nvPicPr>
          <p:cNvPr id="8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4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1018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768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7591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159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8806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0969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9608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403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72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10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609600" y="6429375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76972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645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867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129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93195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411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601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0496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945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28357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728700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张林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ch08</a:t>
            </a:r>
          </a:p>
        </p:txBody>
      </p:sp>
    </p:spTree>
    <p:extLst>
      <p:ext uri="{BB962C8B-B14F-4D97-AF65-F5344CB8AC3E}">
        <p14:creationId xmlns:p14="http://schemas.microsoft.com/office/powerpoint/2010/main" val="14375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7585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76047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13425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0957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8767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9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0265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2374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1414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5406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866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569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814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53794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9719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857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0622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5854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169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99073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29118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882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788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4085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527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40976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3868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668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4179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3197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8681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3902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4288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26901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74725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 smtClean="0">
                <a:solidFill>
                  <a:srgbClr val="0099CC"/>
                </a:solidFill>
                <a:latin typeface="Arial" charset="0"/>
              </a:rPr>
              <a:t>ch02</a:t>
            </a:r>
          </a:p>
        </p:txBody>
      </p:sp>
    </p:spTree>
    <p:extLst>
      <p:ext uri="{BB962C8B-B14F-4D97-AF65-F5344CB8AC3E}">
        <p14:creationId xmlns:p14="http://schemas.microsoft.com/office/powerpoint/2010/main" val="109100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3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8410-958B-4436-8EF9-039AB3ED97F8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7DCB-93B7-43BA-9650-2B9DF94B1A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3" descr="HUSTXiaohui(s)"/>
          <p:cNvPicPr>
            <a:picLocks noChangeAspect="1" noChangeArrowheads="1"/>
          </p:cNvPicPr>
          <p:nvPr userDrawn="1"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4624"/>
            <a:ext cx="842772" cy="6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3" descr="未命名-1"/>
          <p:cNvPicPr>
            <a:picLocks noChangeAspect="1" noChangeArrowheads="1"/>
          </p:cNvPicPr>
          <p:nvPr userDrawn="1"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40" y="6461906"/>
            <a:ext cx="331788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20"/>
          <p:cNvSpPr>
            <a:spLocks noChangeShapeType="1"/>
          </p:cNvSpPr>
          <p:nvPr userDrawn="1"/>
        </p:nvSpPr>
        <p:spPr bwMode="auto">
          <a:xfrm>
            <a:off x="0" y="0"/>
            <a:ext cx="0" cy="685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107504" y="0"/>
            <a:ext cx="0" cy="6858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 userDrawn="1"/>
        </p:nvSpPr>
        <p:spPr bwMode="auto">
          <a:xfrm>
            <a:off x="50800" y="0"/>
            <a:ext cx="0" cy="6858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1" r:id="rId3"/>
    <p:sldLayoutId id="2147483657" r:id="rId4"/>
    <p:sldLayoutId id="2147483650" r:id="rId5"/>
    <p:sldLayoutId id="2147483651" r:id="rId6"/>
    <p:sldLayoutId id="2147483652" r:id="rId7"/>
    <p:sldLayoutId id="2147483653" r:id="rId8"/>
    <p:sldLayoutId id="2147483656" r:id="rId9"/>
    <p:sldLayoutId id="2147483658" r:id="rId10"/>
    <p:sldLayoutId id="2147483659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5" r:id="rId43"/>
    <p:sldLayoutId id="2147483726" r:id="rId44"/>
    <p:sldLayoutId id="2147483727" r:id="rId45"/>
    <p:sldLayoutId id="2147483728" r:id="rId46"/>
    <p:sldLayoutId id="2147483729" r:id="rId47"/>
    <p:sldLayoutId id="2147483730" r:id="rId48"/>
    <p:sldLayoutId id="2147483731" r:id="rId49"/>
    <p:sldLayoutId id="2147483732" r:id="rId50"/>
    <p:sldLayoutId id="2147483733" r:id="rId51"/>
    <p:sldLayoutId id="2147483734" r:id="rId52"/>
    <p:sldLayoutId id="2147483735" r:id="rId53"/>
    <p:sldLayoutId id="2147483736" r:id="rId54"/>
    <p:sldLayoutId id="2147483737" r:id="rId55"/>
    <p:sldLayoutId id="2147483738" r:id="rId56"/>
    <p:sldLayoutId id="2147483739" r:id="rId57"/>
    <p:sldLayoutId id="2147483740" r:id="rId58"/>
    <p:sldLayoutId id="2147483741" r:id="rId59"/>
    <p:sldLayoutId id="2147483742" r:id="rId60"/>
    <p:sldLayoutId id="2147483743" r:id="rId61"/>
    <p:sldLayoutId id="2147483744" r:id="rId62"/>
    <p:sldLayoutId id="2147483745" r:id="rId63"/>
    <p:sldLayoutId id="2147483746" r:id="rId6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37.e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23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3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6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8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0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5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68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76.wmf"/><Relationship Id="rId26" Type="http://schemas.openxmlformats.org/officeDocument/2006/relationships/image" Target="../media/image80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79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81.wmf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6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tmp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82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7.tmp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8.tmp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9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0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106.w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9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08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13.wmf"/><Relationship Id="rId18" Type="http://schemas.openxmlformats.org/officeDocument/2006/relationships/oleObject" Target="../embeddings/oleObject102.bin"/><Relationship Id="rId3" Type="http://schemas.openxmlformats.org/officeDocument/2006/relationships/oleObject" Target="../embeddings/oleObject95.bin"/><Relationship Id="rId7" Type="http://schemas.openxmlformats.org/officeDocument/2006/relationships/image" Target="../media/image30.jpeg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15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01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10.wmf"/><Relationship Id="rId11" Type="http://schemas.openxmlformats.org/officeDocument/2006/relationships/image" Target="../media/image112.wmf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114.w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16.wmf"/><Relationship Id="rId4" Type="http://schemas.openxmlformats.org/officeDocument/2006/relationships/image" Target="../media/image109.wmf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00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17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22.wmf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24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6.wmf"/><Relationship Id="rId9" Type="http://schemas.openxmlformats.org/officeDocument/2006/relationships/image" Target="../media/image128.tmp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image" Target="../media/image128.tmp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7.emf"/><Relationship Id="rId5" Type="http://schemas.openxmlformats.org/officeDocument/2006/relationships/image" Target="../media/image126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29.wmf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8.bin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22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9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33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51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50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53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59.wmf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48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61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8.png"/><Relationship Id="rId7" Type="http://schemas.openxmlformats.org/officeDocument/2006/relationships/image" Target="../media/image171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0.png"/><Relationship Id="rId5" Type="http://schemas.openxmlformats.org/officeDocument/2006/relationships/image" Target="../media/image165.png"/><Relationship Id="rId4" Type="http://schemas.openxmlformats.org/officeDocument/2006/relationships/image" Target="../media/image169.png"/><Relationship Id="rId9" Type="http://schemas.openxmlformats.org/officeDocument/2006/relationships/image" Target="../media/image17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56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83.wmf"/><Relationship Id="rId18" Type="http://schemas.openxmlformats.org/officeDocument/2006/relationships/oleObject" Target="../embeddings/oleObject165.bin"/><Relationship Id="rId3" Type="http://schemas.openxmlformats.org/officeDocument/2006/relationships/image" Target="../media/image190.tmp"/><Relationship Id="rId21" Type="http://schemas.openxmlformats.org/officeDocument/2006/relationships/image" Target="../media/image187.wmf"/><Relationship Id="rId7" Type="http://schemas.openxmlformats.org/officeDocument/2006/relationships/image" Target="../media/image180.w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85.wmf"/><Relationship Id="rId25" Type="http://schemas.openxmlformats.org/officeDocument/2006/relationships/image" Target="../media/image18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6.bin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82.wmf"/><Relationship Id="rId24" Type="http://schemas.openxmlformats.org/officeDocument/2006/relationships/oleObject" Target="../embeddings/oleObject168.bin"/><Relationship Id="rId5" Type="http://schemas.openxmlformats.org/officeDocument/2006/relationships/image" Target="../media/image179.wmf"/><Relationship Id="rId15" Type="http://schemas.openxmlformats.org/officeDocument/2006/relationships/image" Target="../media/image184.wmf"/><Relationship Id="rId23" Type="http://schemas.openxmlformats.org/officeDocument/2006/relationships/image" Target="../media/image188.wmf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186.w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81.wmf"/><Relationship Id="rId14" Type="http://schemas.openxmlformats.org/officeDocument/2006/relationships/oleObject" Target="../embeddings/oleObject163.bin"/><Relationship Id="rId22" Type="http://schemas.openxmlformats.org/officeDocument/2006/relationships/oleObject" Target="../embeddings/oleObject167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tmp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99.e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98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97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180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image" Target="../media/image207.tmp"/><Relationship Id="rId7" Type="http://schemas.openxmlformats.org/officeDocument/2006/relationships/image" Target="../media/image20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206.wmf"/><Relationship Id="rId5" Type="http://schemas.openxmlformats.org/officeDocument/2006/relationships/image" Target="../media/image202.wmf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20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215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19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14.wmf"/><Relationship Id="rId20" Type="http://schemas.openxmlformats.org/officeDocument/2006/relationships/image" Target="../media/image216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213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219.wmf"/><Relationship Id="rId18" Type="http://schemas.openxmlformats.org/officeDocument/2006/relationships/oleObject" Target="../embeddings/oleObject201.bin"/><Relationship Id="rId3" Type="http://schemas.openxmlformats.org/officeDocument/2006/relationships/oleObject" Target="../embeddings/oleObject194.bin"/><Relationship Id="rId21" Type="http://schemas.openxmlformats.org/officeDocument/2006/relationships/image" Target="../media/image223.wmf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221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00.bin"/><Relationship Id="rId20" Type="http://schemas.openxmlformats.org/officeDocument/2006/relationships/oleObject" Target="../embeddings/oleObject202.bin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213.wmf"/><Relationship Id="rId5" Type="http://schemas.openxmlformats.org/officeDocument/2006/relationships/hyperlink" Target="../../../../Ele_A_E5M/07/A07503m.pps" TargetMode="External"/><Relationship Id="rId15" Type="http://schemas.openxmlformats.org/officeDocument/2006/relationships/image" Target="../media/image220.wmf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222.wmf"/><Relationship Id="rId4" Type="http://schemas.openxmlformats.org/officeDocument/2006/relationships/image" Target="../media/image217.wmf"/><Relationship Id="rId9" Type="http://schemas.openxmlformats.org/officeDocument/2006/relationships/image" Target="../media/image218.wmf"/><Relationship Id="rId14" Type="http://schemas.openxmlformats.org/officeDocument/2006/relationships/oleObject" Target="../embeddings/oleObject199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224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05.bin"/><Relationship Id="rId10" Type="http://schemas.openxmlformats.org/officeDocument/2006/relationships/image" Target="../media/image227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07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30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11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31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15.bin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24.wmf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29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19.bin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31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23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34.e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1042988" y="980728"/>
            <a:ext cx="72374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8.1 </a:t>
            </a:r>
            <a:r>
              <a:rPr lang="zh-CN" altLang="en-US" sz="3200" dirty="0">
                <a:solidFill>
                  <a:schemeClr val="accent2"/>
                </a:solidFill>
              </a:rPr>
              <a:t>反馈的基本概念与分类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8.2 </a:t>
            </a:r>
            <a:r>
              <a:rPr lang="zh-CN" altLang="en-US" sz="3200" dirty="0"/>
              <a:t>负反馈放大电路增益的一般表达式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8.3 </a:t>
            </a:r>
            <a:r>
              <a:rPr lang="zh-CN" altLang="en-US" sz="3200" dirty="0"/>
              <a:t>负反馈对放大电路性能的影响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8.4 </a:t>
            </a:r>
            <a:r>
              <a:rPr lang="zh-CN" altLang="en-US" sz="3200" dirty="0"/>
              <a:t>深度负反馈条件下的近似计算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8.5 </a:t>
            </a:r>
            <a:r>
              <a:rPr lang="zh-CN" altLang="en-US" sz="3200" dirty="0"/>
              <a:t>负反馈放大</a:t>
            </a:r>
            <a:r>
              <a:rPr lang="zh-CN" altLang="en-US" sz="3200" dirty="0" smtClean="0"/>
              <a:t>电路设计</a:t>
            </a:r>
            <a:endParaRPr lang="en-US" altLang="zh-CN" sz="32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/>
              <a:t>8.6 </a:t>
            </a:r>
            <a:r>
              <a:rPr lang="zh-CN" altLang="en-US" sz="3200" dirty="0" smtClean="0"/>
              <a:t>负反馈</a:t>
            </a:r>
            <a:r>
              <a:rPr lang="zh-CN" altLang="en-US" sz="3200" dirty="0"/>
              <a:t>放大电路的稳定性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11188" y="0"/>
            <a:ext cx="81375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99"/>
                </a:solidFill>
                <a:latin typeface="Arial Narrow" panose="020B0606020202030204" pitchFamily="34" charset="0"/>
              </a:rPr>
              <a:t>8  </a:t>
            </a:r>
            <a:r>
              <a:rPr lang="zh-CN" altLang="en-US" sz="3600">
                <a:solidFill>
                  <a:srgbClr val="000099"/>
                </a:solidFill>
                <a:latin typeface="Arial Narrow" panose="020B0606020202030204" pitchFamily="34" charset="0"/>
              </a:rPr>
              <a:t>反馈放大电路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150938" y="1196975"/>
            <a:ext cx="6697662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8.1.1 </a:t>
            </a:r>
            <a:r>
              <a:rPr lang="zh-CN" altLang="en-US" sz="3200" dirty="0"/>
              <a:t>反馈的基本概念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>
                <a:solidFill>
                  <a:srgbClr val="C00000"/>
                </a:solidFill>
              </a:rPr>
              <a:t>8.1.2 </a:t>
            </a:r>
            <a:r>
              <a:rPr lang="zh-CN" altLang="en-US" sz="3200" dirty="0">
                <a:solidFill>
                  <a:srgbClr val="C00000"/>
                </a:solidFill>
              </a:rPr>
              <a:t>直流反馈与交流反馈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8.1.3 </a:t>
            </a:r>
            <a:r>
              <a:rPr lang="zh-CN" altLang="en-US" sz="3200" dirty="0"/>
              <a:t>正反馈与负反馈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8.1.4 </a:t>
            </a:r>
            <a:r>
              <a:rPr lang="zh-CN" altLang="en-US" sz="3200" dirty="0"/>
              <a:t>串联反馈与并联反馈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8.1.5 </a:t>
            </a:r>
            <a:r>
              <a:rPr lang="zh-CN" altLang="en-US" sz="3200" dirty="0"/>
              <a:t>电压反馈与电流反馈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8.1.6 </a:t>
            </a:r>
            <a:r>
              <a:rPr lang="zh-CN" altLang="en-US" sz="3200" dirty="0"/>
              <a:t>负反馈放大电路的四种组态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27088" y="0"/>
            <a:ext cx="774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CC"/>
                </a:solidFill>
              </a:rPr>
              <a:t>8.1  </a:t>
            </a:r>
            <a:r>
              <a:rPr lang="zh-CN" altLang="en-US" sz="3600">
                <a:solidFill>
                  <a:srgbClr val="0000CC"/>
                </a:solidFill>
              </a:rPr>
              <a:t>反馈的基本概念与分类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CC0000"/>
                </a:solidFill>
              </a:rPr>
              <a:t>3. </a:t>
            </a:r>
            <a:r>
              <a:rPr lang="zh-CN" altLang="en-US" sz="2600">
                <a:solidFill>
                  <a:srgbClr val="CC0000"/>
                </a:solidFill>
              </a:rPr>
              <a:t>密勒效应补偿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24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25" name="Rectangle 6"/>
          <p:cNvSpPr>
            <a:spLocks noChangeArrowheads="1"/>
          </p:cNvSpPr>
          <p:nvPr/>
        </p:nvSpPr>
        <p:spPr bwMode="auto">
          <a:xfrm>
            <a:off x="3381375" y="4425950"/>
            <a:ext cx="5467350" cy="185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利用密勒电容效应，就可以将较小的电容等效为较大的电容实现频率补偿。实际上，集成运算放大器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14573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741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内部，就加入了补偿电容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200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来实现频率补偿。</a:t>
            </a:r>
          </a:p>
        </p:txBody>
      </p:sp>
      <p:graphicFrame>
        <p:nvGraphicFramePr>
          <p:cNvPr id="107526" name="对象 8"/>
          <p:cNvGraphicFramePr>
            <a:graphicFrameLocks noChangeAspect="1"/>
          </p:cNvGraphicFramePr>
          <p:nvPr/>
        </p:nvGraphicFramePr>
        <p:xfrm>
          <a:off x="4387850" y="696913"/>
          <a:ext cx="4164013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87" name="图片" r:id="rId3" imgW="2974368" imgH="2684939" progId="Word.Picture.8">
                  <p:embed/>
                </p:oleObj>
              </mc:Choice>
              <mc:Fallback>
                <p:oleObj name="图片" r:id="rId3" imgW="2974368" imgH="268493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696913"/>
                        <a:ext cx="4164013" cy="3759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AutoShape 13"/>
          <p:cNvSpPr>
            <a:spLocks noChangeArrowheads="1"/>
          </p:cNvSpPr>
          <p:nvPr/>
        </p:nvSpPr>
        <p:spPr bwMode="auto">
          <a:xfrm>
            <a:off x="4657725" y="1543050"/>
            <a:ext cx="2201863" cy="715963"/>
          </a:xfrm>
          <a:prstGeom prst="wedgeRoundRectCallout">
            <a:avLst>
              <a:gd name="adj1" fmla="val 73403"/>
              <a:gd name="adj2" fmla="val 60921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1800">
                <a:solidFill>
                  <a:srgbClr val="000000"/>
                </a:solidFill>
                <a:latin typeface="Arial Narrow" panose="020B0606020202030204" pitchFamily="34" charset="0"/>
              </a:rPr>
              <a:t>补偿电容（等效为较大的密勒电容）</a:t>
            </a:r>
          </a:p>
        </p:txBody>
      </p:sp>
      <p:sp>
        <p:nvSpPr>
          <p:cNvPr id="10752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03238" y="1295400"/>
          <a:ext cx="366077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88" name="Picture" r:id="rId5" imgW="2287744" imgH="878561" progId="Word.Picture.8">
                  <p:embed/>
                </p:oleObj>
              </mc:Choice>
              <mc:Fallback>
                <p:oleObj name="Picture" r:id="rId5" imgW="2287744" imgH="87856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295400"/>
                        <a:ext cx="3660775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27063" y="2971800"/>
          <a:ext cx="2649537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89" name="Picture" r:id="rId7" imgW="1655871" imgH="1869555" progId="Word.Picture.8">
                  <p:embed/>
                </p:oleObj>
              </mc:Choice>
              <mc:Fallback>
                <p:oleObj name="Picture" r:id="rId7" imgW="1655871" imgH="186955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971800"/>
                        <a:ext cx="2649537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00CC"/>
                </a:solidFill>
              </a:rPr>
              <a:t>*</a:t>
            </a:r>
            <a:r>
              <a:rPr lang="en-US" altLang="zh-CN" sz="3200" dirty="0">
                <a:solidFill>
                  <a:srgbClr val="0000CC"/>
                </a:solidFill>
              </a:rPr>
              <a:t>8.6.2 </a:t>
            </a:r>
            <a:r>
              <a:rPr lang="zh-CN" altLang="en-US" sz="3200" dirty="0">
                <a:solidFill>
                  <a:srgbClr val="0000CC"/>
                </a:solidFill>
              </a:rPr>
              <a:t>自激振荡的消除</a:t>
            </a:r>
            <a:r>
              <a:rPr lang="en-US" altLang="zh-CN" sz="3200" dirty="0">
                <a:solidFill>
                  <a:srgbClr val="0000CC"/>
                </a:solidFill>
              </a:rPr>
              <a:t>——</a:t>
            </a:r>
            <a:r>
              <a:rPr lang="zh-CN" altLang="en-US" sz="3200" dirty="0">
                <a:solidFill>
                  <a:srgbClr val="0000CC"/>
                </a:solidFill>
              </a:rPr>
              <a:t>频率补偿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644008" y="630932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7" y="1988840"/>
            <a:ext cx="4127759" cy="2914104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766" y="2780928"/>
            <a:ext cx="3927706" cy="2340619"/>
          </a:xfrm>
          <a:prstGeom prst="rect">
            <a:avLst/>
          </a:prstGeom>
        </p:spPr>
      </p:pic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8.1.2  </a:t>
            </a:r>
            <a:r>
              <a:rPr lang="zh-CN" altLang="en-US" sz="3200">
                <a:solidFill>
                  <a:srgbClr val="0000CC"/>
                </a:solidFill>
              </a:rPr>
              <a:t>直流反馈与交流反馈</a:t>
            </a:r>
          </a:p>
        </p:txBody>
      </p:sp>
      <p:sp>
        <p:nvSpPr>
          <p:cNvPr id="1254403" name="Rectangle 3"/>
          <p:cNvSpPr>
            <a:spLocks noChangeArrowheads="1"/>
          </p:cNvSpPr>
          <p:nvPr/>
        </p:nvSpPr>
        <p:spPr bwMode="auto">
          <a:xfrm>
            <a:off x="539750" y="873125"/>
            <a:ext cx="827722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反馈到输入端的信号是交流，还是直流，或同时存在，来进行判别</a:t>
            </a:r>
            <a:r>
              <a:rPr lang="zh-CN" altLang="en-US" sz="24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 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54408" name="AutoShape 8"/>
          <p:cNvSpPr>
            <a:spLocks noChangeArrowheads="1"/>
          </p:cNvSpPr>
          <p:nvPr/>
        </p:nvSpPr>
        <p:spPr bwMode="auto">
          <a:xfrm>
            <a:off x="2267744" y="4383593"/>
            <a:ext cx="3216662" cy="1038701"/>
          </a:xfrm>
          <a:prstGeom prst="wedgeEllipseCallout">
            <a:avLst>
              <a:gd name="adj1" fmla="val -21374"/>
              <a:gd name="adj2" fmla="val -182684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交流被电容短路</a:t>
            </a:r>
            <a:endParaRPr kumimoji="1"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algn="ctr"/>
            <a:r>
              <a:rPr kumimoji="1"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无法送回输入端</a:t>
            </a:r>
            <a:endParaRPr kumimoji="1"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5148064" y="1589409"/>
            <a:ext cx="3216662" cy="1038701"/>
          </a:xfrm>
          <a:prstGeom prst="wedgeEllipseCallout">
            <a:avLst>
              <a:gd name="adj1" fmla="val 21072"/>
              <a:gd name="adj2" fmla="val 103122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直流被电容隔断</a:t>
            </a:r>
            <a:endParaRPr kumimoji="1"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algn="ctr"/>
            <a:r>
              <a:rPr kumimoji="1"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无法送回输入端</a:t>
            </a:r>
            <a:endParaRPr kumimoji="1"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5333" y="2550095"/>
            <a:ext cx="1422184" cy="46166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直流反馈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977838" y="4821166"/>
            <a:ext cx="1422184" cy="46166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交流反馈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403" grpId="0" autoUpdateAnimBg="0"/>
      <p:bldP spid="1254408" grpId="0" animBg="1"/>
      <p:bldP spid="10" grpId="0" animBg="1"/>
      <p:bldP spid="11" grpId="0" animBg="1" autoUpdateAnimBg="0"/>
      <p:bldP spid="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427501"/>
              </p:ext>
            </p:extLst>
          </p:nvPr>
        </p:nvGraphicFramePr>
        <p:xfrm>
          <a:off x="1865313" y="1340768"/>
          <a:ext cx="5414962" cy="391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56" name="Picture" r:id="rId3" imgW="2707309" imgH="1956402" progId="Word.Picture.8">
                  <p:embed/>
                </p:oleObj>
              </mc:Choice>
              <mc:Fallback>
                <p:oleObj name="Picture" r:id="rId3" imgW="2707309" imgH="195640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340768"/>
                        <a:ext cx="5414962" cy="391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8.1.2  </a:t>
            </a:r>
            <a:r>
              <a:rPr lang="zh-CN" altLang="en-US" sz="3200">
                <a:solidFill>
                  <a:srgbClr val="0000CC"/>
                </a:solidFill>
              </a:rPr>
              <a:t>直流反馈与交流反馈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198563" y="1577187"/>
            <a:ext cx="1852612" cy="519351"/>
          </a:xfrm>
          <a:prstGeom prst="wedgeEllipseCallout">
            <a:avLst>
              <a:gd name="adj1" fmla="val 62134"/>
              <a:gd name="adj2" fmla="val 77796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直流反馈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84538" y="2055143"/>
            <a:ext cx="2109787" cy="93662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2"/>
          <p:cNvGraphicFramePr>
            <a:graphicFrameLocks noChangeAspect="1"/>
          </p:cNvGraphicFramePr>
          <p:nvPr/>
        </p:nvGraphicFramePr>
        <p:xfrm>
          <a:off x="352425" y="1228725"/>
          <a:ext cx="4687888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22" name="Picture" r:id="rId3" imgW="2678784" imgH="1954600" progId="Word.Picture.8">
                  <p:embed/>
                </p:oleObj>
              </mc:Choice>
              <mc:Fallback>
                <p:oleObj name="Picture" r:id="rId3" imgW="2678784" imgH="1954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228725"/>
                        <a:ext cx="4687888" cy="34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191125" y="1143000"/>
          <a:ext cx="374015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23" name="Picture" r:id="rId5" imgW="2137539" imgH="1954600" progId="Word.Picture.8">
                  <p:embed/>
                </p:oleObj>
              </mc:Choice>
              <mc:Fallback>
                <p:oleObj name="Picture" r:id="rId5" imgW="2137539" imgH="1954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1143000"/>
                        <a:ext cx="3740150" cy="342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8.1.2  </a:t>
            </a:r>
            <a:r>
              <a:rPr lang="zh-CN" altLang="en-US" sz="3200">
                <a:solidFill>
                  <a:srgbClr val="0000CC"/>
                </a:solidFill>
              </a:rPr>
              <a:t>直流反馈与交流反馈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0" y="2452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5429" name="AutoShape 5"/>
          <p:cNvSpPr>
            <a:spLocks noChangeArrowheads="1"/>
          </p:cNvSpPr>
          <p:nvPr/>
        </p:nvSpPr>
        <p:spPr bwMode="auto">
          <a:xfrm>
            <a:off x="1452563" y="4869160"/>
            <a:ext cx="2863850" cy="519351"/>
          </a:xfrm>
          <a:prstGeom prst="wedgeEllipseCallout">
            <a:avLst>
              <a:gd name="adj1" fmla="val 16296"/>
              <a:gd name="adj2" fmla="val -212713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交、直流反馈</a:t>
            </a:r>
          </a:p>
        </p:txBody>
      </p:sp>
      <p:sp>
        <p:nvSpPr>
          <p:cNvPr id="1255430" name="AutoShape 6"/>
          <p:cNvSpPr>
            <a:spLocks noChangeArrowheads="1"/>
          </p:cNvSpPr>
          <p:nvPr/>
        </p:nvSpPr>
        <p:spPr bwMode="auto">
          <a:xfrm>
            <a:off x="5718175" y="4869160"/>
            <a:ext cx="2195513" cy="519351"/>
          </a:xfrm>
          <a:prstGeom prst="wedgeEllipseCallout">
            <a:avLst>
              <a:gd name="adj1" fmla="val 18403"/>
              <a:gd name="adj2" fmla="val -212713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直流反馈</a:t>
            </a:r>
          </a:p>
        </p:txBody>
      </p:sp>
      <p:sp>
        <p:nvSpPr>
          <p:cNvPr id="1639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5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29" grpId="0" animBg="1"/>
      <p:bldP spid="12554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50938" y="1196975"/>
            <a:ext cx="6697662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8.1.1 </a:t>
            </a:r>
            <a:r>
              <a:rPr lang="zh-CN" altLang="en-US" sz="3200" dirty="0"/>
              <a:t>反馈的基本概念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8.1.2 </a:t>
            </a:r>
            <a:r>
              <a:rPr lang="zh-CN" altLang="en-US" sz="3200" dirty="0"/>
              <a:t>直流反馈与交流反馈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>
                <a:solidFill>
                  <a:srgbClr val="C00000"/>
                </a:solidFill>
              </a:rPr>
              <a:t>8.1.3 </a:t>
            </a:r>
            <a:r>
              <a:rPr lang="zh-CN" altLang="en-US" sz="3200" dirty="0">
                <a:solidFill>
                  <a:srgbClr val="C00000"/>
                </a:solidFill>
              </a:rPr>
              <a:t>正反馈与负反馈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8.1.4 </a:t>
            </a:r>
            <a:r>
              <a:rPr lang="zh-CN" altLang="en-US" sz="3200" dirty="0"/>
              <a:t>串联反馈与并联反馈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8.1.5 </a:t>
            </a:r>
            <a:r>
              <a:rPr lang="zh-CN" altLang="en-US" sz="3200" dirty="0"/>
              <a:t>电压反馈与电流反馈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8.1.6 </a:t>
            </a:r>
            <a:r>
              <a:rPr lang="zh-CN" altLang="en-US" sz="3200" dirty="0"/>
              <a:t>负反馈放大电路的四种组态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7088" y="0"/>
            <a:ext cx="774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CC"/>
                </a:solidFill>
              </a:rPr>
              <a:t>8.1  </a:t>
            </a:r>
            <a:r>
              <a:rPr lang="zh-CN" altLang="en-US" sz="3600">
                <a:solidFill>
                  <a:srgbClr val="0000CC"/>
                </a:solidFill>
              </a:rPr>
              <a:t>反馈的基本概念与分类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8.1.3  </a:t>
            </a:r>
            <a:r>
              <a:rPr lang="zh-CN" altLang="en-US" sz="3200">
                <a:solidFill>
                  <a:srgbClr val="0000CC"/>
                </a:solidFill>
              </a:rPr>
              <a:t>正反馈与负反馈</a:t>
            </a:r>
          </a:p>
        </p:txBody>
      </p:sp>
      <p:sp>
        <p:nvSpPr>
          <p:cNvPr id="1257475" name="Rectangle 3"/>
          <p:cNvSpPr>
            <a:spLocks noChangeArrowheads="1"/>
          </p:cNvSpPr>
          <p:nvPr/>
        </p:nvSpPr>
        <p:spPr bwMode="auto">
          <a:xfrm>
            <a:off x="990600" y="1285875"/>
            <a:ext cx="73152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正反馈：输入量不变时，引入反馈后输出量变大了。</a:t>
            </a:r>
          </a:p>
        </p:txBody>
      </p:sp>
      <p:sp>
        <p:nvSpPr>
          <p:cNvPr id="1257476" name="Rectangle 4"/>
          <p:cNvSpPr>
            <a:spLocks noChangeArrowheads="1"/>
          </p:cNvSpPr>
          <p:nvPr/>
        </p:nvSpPr>
        <p:spPr bwMode="auto">
          <a:xfrm>
            <a:off x="990600" y="1819275"/>
            <a:ext cx="73152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负反馈：输入量不变时，引入反馈后输出量变小了。</a:t>
            </a:r>
          </a:p>
        </p:txBody>
      </p:sp>
      <p:sp>
        <p:nvSpPr>
          <p:cNvPr id="1257477" name="Rectangle 5"/>
          <p:cNvSpPr>
            <a:spLocks noChangeArrowheads="1"/>
          </p:cNvSpPr>
          <p:nvPr/>
        </p:nvSpPr>
        <p:spPr bwMode="auto">
          <a:xfrm>
            <a:off x="597024" y="848371"/>
            <a:ext cx="41910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从输出端看</a:t>
            </a:r>
          </a:p>
        </p:txBody>
      </p:sp>
      <p:sp>
        <p:nvSpPr>
          <p:cNvPr id="1257478" name="Rectangle 6"/>
          <p:cNvSpPr>
            <a:spLocks noChangeArrowheads="1"/>
          </p:cNvSpPr>
          <p:nvPr/>
        </p:nvSpPr>
        <p:spPr bwMode="auto">
          <a:xfrm>
            <a:off x="597024" y="2426346"/>
            <a:ext cx="41910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从输入端看</a:t>
            </a:r>
          </a:p>
        </p:txBody>
      </p:sp>
      <p:sp>
        <p:nvSpPr>
          <p:cNvPr id="1257479" name="Rectangle 7"/>
          <p:cNvSpPr>
            <a:spLocks noChangeArrowheads="1"/>
          </p:cNvSpPr>
          <p:nvPr/>
        </p:nvSpPr>
        <p:spPr bwMode="auto">
          <a:xfrm>
            <a:off x="990600" y="2862263"/>
            <a:ext cx="73152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正反馈：引入反馈后，使净输入量变大了。</a:t>
            </a:r>
          </a:p>
        </p:txBody>
      </p:sp>
      <p:sp>
        <p:nvSpPr>
          <p:cNvPr id="1257480" name="Rectangle 8"/>
          <p:cNvSpPr>
            <a:spLocks noChangeArrowheads="1"/>
          </p:cNvSpPr>
          <p:nvPr/>
        </p:nvSpPr>
        <p:spPr bwMode="auto">
          <a:xfrm>
            <a:off x="990600" y="3367088"/>
            <a:ext cx="73152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负反馈：引入反馈后，使净输入量变小了。</a:t>
            </a:r>
          </a:p>
        </p:txBody>
      </p:sp>
      <p:sp>
        <p:nvSpPr>
          <p:cNvPr id="1946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705100" y="3937000"/>
          <a:ext cx="155575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30" name="Picture" r:id="rId3" imgW="864403" imgH="886849" progId="Word.Picture.8">
                  <p:embed/>
                </p:oleObj>
              </mc:Choice>
              <mc:Fallback>
                <p:oleObj name="Picture" r:id="rId3" imgW="864403" imgH="88684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937000"/>
                        <a:ext cx="155575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05100" y="3937000"/>
          <a:ext cx="155575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31" name="Picture" r:id="rId5" imgW="864403" imgH="886849" progId="Word.Picture.8">
                  <p:embed/>
                </p:oleObj>
              </mc:Choice>
              <mc:Fallback>
                <p:oleObj name="Picture" r:id="rId5" imgW="864403" imgH="88684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937000"/>
                        <a:ext cx="155575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4414838" y="4043363"/>
          <a:ext cx="1271587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32" name="Picture2" r:id="rId7" imgW="847344" imgH="923544" progId="Word.Picture.8">
                  <p:embed/>
                </p:oleObj>
              </mc:Choice>
              <mc:Fallback>
                <p:oleObj name="Picture2" r:id="rId7" imgW="847344" imgH="9235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4043363"/>
                        <a:ext cx="1271587" cy="1385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571500" y="4195763"/>
          <a:ext cx="21859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33" name="Picture2" r:id="rId9" imgW="1456944" imgH="571500" progId="Word.Picture.8">
                  <p:embed/>
                </p:oleObj>
              </mc:Choice>
              <mc:Fallback>
                <p:oleObj name="Picture2" r:id="rId9" imgW="1456944" imgH="5715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195763"/>
                        <a:ext cx="2185988" cy="857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571500" y="4195763"/>
          <a:ext cx="21859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34" name="Picture2" r:id="rId11" imgW="1456944" imgH="571500" progId="Word.Picture.8">
                  <p:embed/>
                </p:oleObj>
              </mc:Choice>
              <mc:Fallback>
                <p:oleObj name="Picture2" r:id="rId11" imgW="1456944" imgH="5715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195763"/>
                        <a:ext cx="21859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4414838" y="4043363"/>
          <a:ext cx="1271587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35" name="Picture2" r:id="rId13" imgW="847344" imgH="923544" progId="Word.Picture.8">
                  <p:embed/>
                </p:oleObj>
              </mc:Choice>
              <mc:Fallback>
                <p:oleObj name="Picture2" r:id="rId13" imgW="847344" imgH="9235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4043363"/>
                        <a:ext cx="1271587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6162675" y="3924300"/>
          <a:ext cx="23860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56" name="Picture2" r:id="rId15" imgW="1591056" imgH="1104900" progId="Word.Picture.8">
                  <p:embed/>
                </p:oleObj>
              </mc:Choice>
              <mc:Fallback>
                <p:oleObj name="Picture2" r:id="rId15" imgW="1591056" imgH="11049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3924300"/>
                        <a:ext cx="2386013" cy="1657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/>
          <p:cNvGraphicFramePr>
            <a:graphicFrameLocks noChangeAspect="1"/>
          </p:cNvGraphicFramePr>
          <p:nvPr/>
        </p:nvGraphicFramePr>
        <p:xfrm>
          <a:off x="6162675" y="3887788"/>
          <a:ext cx="23860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57" name="Picture2" r:id="rId17" imgW="1591056" imgH="1104900" progId="Word.Picture.8">
                  <p:embed/>
                </p:oleObj>
              </mc:Choice>
              <mc:Fallback>
                <p:oleObj name="Picture2" r:id="rId17" imgW="1591056" imgH="11049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3887788"/>
                        <a:ext cx="2386013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371600" y="5578475"/>
            <a:ext cx="73152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净输入量可以是电压，也可以是电流。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5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5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5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5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75" grpId="0" autoUpdateAnimBg="0"/>
      <p:bldP spid="1257476" grpId="0" autoUpdateAnimBg="0"/>
      <p:bldP spid="1257477" grpId="0" autoUpdateAnimBg="0"/>
      <p:bldP spid="1257478" grpId="0" autoUpdateAnimBg="0"/>
      <p:bldP spid="1257479" grpId="0" autoUpdateAnimBg="0"/>
      <p:bldP spid="1257480" grpId="0" autoUpdateAnimBg="0"/>
      <p:bldP spid="2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8.1.3  </a:t>
            </a:r>
            <a:r>
              <a:rPr lang="zh-CN" altLang="en-US" sz="3200">
                <a:solidFill>
                  <a:srgbClr val="0000CC"/>
                </a:solidFill>
              </a:rPr>
              <a:t>正反馈与负反馈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57200" y="762000"/>
            <a:ext cx="8382000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判别方法：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瞬时极性法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。即在电路中，从输入端开始，沿着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信号流向，标出某一时刻有关节点电压变化的斜率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（正斜率或负斜率，用“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号表示）。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2787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58501" name="Group 5"/>
          <p:cNvGrpSpPr>
            <a:grpSpLocks/>
          </p:cNvGrpSpPr>
          <p:nvPr/>
        </p:nvGrpSpPr>
        <p:grpSpPr bwMode="auto">
          <a:xfrm>
            <a:off x="358775" y="2843213"/>
            <a:ext cx="4114800" cy="2743200"/>
            <a:chOff x="240" y="393"/>
            <a:chExt cx="2592" cy="1728"/>
          </a:xfrm>
        </p:grpSpPr>
        <p:sp>
          <p:nvSpPr>
            <p:cNvPr id="20506" name="AutoShape 6" descr="羊皮纸"/>
            <p:cNvSpPr>
              <a:spLocks noChangeArrowheads="1"/>
            </p:cNvSpPr>
            <p:nvPr/>
          </p:nvSpPr>
          <p:spPr bwMode="auto">
            <a:xfrm>
              <a:off x="240" y="393"/>
              <a:ext cx="2592" cy="172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07" name="Object 7"/>
            <p:cNvGraphicFramePr>
              <a:graphicFrameLocks noChangeAspect="1"/>
            </p:cNvGraphicFramePr>
            <p:nvPr/>
          </p:nvGraphicFramePr>
          <p:xfrm>
            <a:off x="240" y="441"/>
            <a:ext cx="2510" cy="1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794" name="图片" r:id="rId4" imgW="2486025" imgH="1543050" progId="Word.Picture.8">
                    <p:embed/>
                  </p:oleObj>
                </mc:Choice>
                <mc:Fallback>
                  <p:oleObj name="图片" r:id="rId4" imgW="2486025" imgH="154305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441"/>
                          <a:ext cx="2510" cy="1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8504" name="Text Box 8"/>
          <p:cNvSpPr txBox="1">
            <a:spLocks noChangeArrowheads="1"/>
          </p:cNvSpPr>
          <p:nvPr/>
        </p:nvSpPr>
        <p:spPr bwMode="auto">
          <a:xfrm>
            <a:off x="684213" y="3954463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1258505" name="Text Box 9"/>
          <p:cNvSpPr txBox="1">
            <a:spLocks noChangeArrowheads="1"/>
          </p:cNvSpPr>
          <p:nvPr/>
        </p:nvSpPr>
        <p:spPr bwMode="auto">
          <a:xfrm>
            <a:off x="1577975" y="3954463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1258506" name="Text Box 10"/>
          <p:cNvSpPr txBox="1">
            <a:spLocks noChangeArrowheads="1"/>
          </p:cNvSpPr>
          <p:nvPr/>
        </p:nvSpPr>
        <p:spPr bwMode="auto">
          <a:xfrm>
            <a:off x="3398838" y="4183063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1258507" name="Text Box 11"/>
          <p:cNvSpPr txBox="1">
            <a:spLocks noChangeArrowheads="1"/>
          </p:cNvSpPr>
          <p:nvPr/>
        </p:nvSpPr>
        <p:spPr bwMode="auto">
          <a:xfrm>
            <a:off x="3398838" y="3300413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1258508" name="Text Box 12"/>
          <p:cNvSpPr txBox="1">
            <a:spLocks noChangeArrowheads="1"/>
          </p:cNvSpPr>
          <p:nvPr/>
        </p:nvSpPr>
        <p:spPr bwMode="auto">
          <a:xfrm>
            <a:off x="1958975" y="3573463"/>
            <a:ext cx="388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1258509" name="Line 13"/>
          <p:cNvSpPr>
            <a:spLocks noChangeShapeType="1"/>
          </p:cNvSpPr>
          <p:nvPr/>
        </p:nvSpPr>
        <p:spPr bwMode="auto">
          <a:xfrm>
            <a:off x="2187575" y="3986213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sm" len="lg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58510" name="AutoShape 14"/>
          <p:cNvSpPr>
            <a:spLocks noChangeArrowheads="1"/>
          </p:cNvSpPr>
          <p:nvPr/>
        </p:nvSpPr>
        <p:spPr bwMode="auto">
          <a:xfrm>
            <a:off x="1706563" y="5219204"/>
            <a:ext cx="2438400" cy="432792"/>
          </a:xfrm>
          <a:prstGeom prst="wedgeEllipseCallout">
            <a:avLst>
              <a:gd name="adj1" fmla="val -28688"/>
              <a:gd name="adj2" fmla="val -274354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净输入量减小</a:t>
            </a:r>
          </a:p>
        </p:txBody>
      </p:sp>
      <p:grpSp>
        <p:nvGrpSpPr>
          <p:cNvPr id="1258511" name="Group 15"/>
          <p:cNvGrpSpPr>
            <a:grpSpLocks/>
          </p:cNvGrpSpPr>
          <p:nvPr/>
        </p:nvGrpSpPr>
        <p:grpSpPr bwMode="auto">
          <a:xfrm>
            <a:off x="4778375" y="3125788"/>
            <a:ext cx="4114800" cy="2333625"/>
            <a:chOff x="3024" y="571"/>
            <a:chExt cx="2592" cy="1470"/>
          </a:xfrm>
        </p:grpSpPr>
        <p:sp>
          <p:nvSpPr>
            <p:cNvPr id="20504" name="AutoShape 16" descr="羊皮纸"/>
            <p:cNvSpPr>
              <a:spLocks noChangeArrowheads="1"/>
            </p:cNvSpPr>
            <p:nvPr/>
          </p:nvSpPr>
          <p:spPr bwMode="auto">
            <a:xfrm>
              <a:off x="3024" y="571"/>
              <a:ext cx="2592" cy="147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05" name="Object 17"/>
            <p:cNvGraphicFramePr>
              <a:graphicFrameLocks noChangeAspect="1"/>
            </p:cNvGraphicFramePr>
            <p:nvPr/>
          </p:nvGraphicFramePr>
          <p:xfrm>
            <a:off x="3043" y="685"/>
            <a:ext cx="2471" cy="1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795" name="图片" r:id="rId6" imgW="2447925" imgH="1143000" progId="Word.Picture.8">
                    <p:embed/>
                  </p:oleObj>
                </mc:Choice>
                <mc:Fallback>
                  <p:oleObj name="图片" r:id="rId6" imgW="2447925" imgH="114300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685"/>
                          <a:ext cx="2471" cy="1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8514" name="Text Box 18"/>
          <p:cNvSpPr txBox="1">
            <a:spLocks noChangeArrowheads="1"/>
          </p:cNvSpPr>
          <p:nvPr/>
        </p:nvSpPr>
        <p:spPr bwMode="auto">
          <a:xfrm>
            <a:off x="5103813" y="3659188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1258515" name="Text Box 19"/>
          <p:cNvSpPr txBox="1">
            <a:spLocks noChangeArrowheads="1"/>
          </p:cNvSpPr>
          <p:nvPr/>
        </p:nvSpPr>
        <p:spPr bwMode="auto">
          <a:xfrm>
            <a:off x="5997575" y="3659188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(+)</a:t>
            </a:r>
          </a:p>
        </p:txBody>
      </p:sp>
      <p:sp>
        <p:nvSpPr>
          <p:cNvPr id="1258516" name="Text Box 20"/>
          <p:cNvSpPr txBox="1">
            <a:spLocks noChangeArrowheads="1"/>
          </p:cNvSpPr>
          <p:nvPr/>
        </p:nvSpPr>
        <p:spPr bwMode="auto">
          <a:xfrm>
            <a:off x="7570788" y="3906838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1258517" name="Text Box 21"/>
          <p:cNvSpPr txBox="1">
            <a:spLocks noChangeArrowheads="1"/>
          </p:cNvSpPr>
          <p:nvPr/>
        </p:nvSpPr>
        <p:spPr bwMode="auto">
          <a:xfrm>
            <a:off x="5913438" y="4160838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(-)</a:t>
            </a:r>
          </a:p>
        </p:txBody>
      </p:sp>
      <p:sp>
        <p:nvSpPr>
          <p:cNvPr id="1258518" name="Line 22"/>
          <p:cNvSpPr>
            <a:spLocks noChangeShapeType="1"/>
          </p:cNvSpPr>
          <p:nvPr/>
        </p:nvSpPr>
        <p:spPr bwMode="auto">
          <a:xfrm>
            <a:off x="6454775" y="3735388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sm" len="lg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58519" name="AutoShape 23"/>
          <p:cNvSpPr>
            <a:spLocks noChangeArrowheads="1"/>
          </p:cNvSpPr>
          <p:nvPr/>
        </p:nvSpPr>
        <p:spPr bwMode="auto">
          <a:xfrm>
            <a:off x="5796136" y="2564160"/>
            <a:ext cx="2438400" cy="432792"/>
          </a:xfrm>
          <a:prstGeom prst="wedgeEllipseCallout">
            <a:avLst>
              <a:gd name="adj1" fmla="val -21805"/>
              <a:gd name="adj2" fmla="val 266028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净输入量增大</a:t>
            </a:r>
          </a:p>
        </p:txBody>
      </p:sp>
      <p:sp>
        <p:nvSpPr>
          <p:cNvPr id="1258520" name="Rectangle 24"/>
          <p:cNvSpPr>
            <a:spLocks noChangeArrowheads="1"/>
          </p:cNvSpPr>
          <p:nvPr/>
        </p:nvSpPr>
        <p:spPr bwMode="auto">
          <a:xfrm>
            <a:off x="536575" y="2944813"/>
            <a:ext cx="968375" cy="3968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000">
                <a:latin typeface="宋体" panose="02010600030101010101" pitchFamily="2" charset="-122"/>
              </a:rPr>
              <a:t>负反馈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258521" name="Rectangle 25"/>
          <p:cNvSpPr>
            <a:spLocks noChangeArrowheads="1"/>
          </p:cNvSpPr>
          <p:nvPr/>
        </p:nvSpPr>
        <p:spPr bwMode="auto">
          <a:xfrm>
            <a:off x="7716838" y="3208338"/>
            <a:ext cx="968375" cy="3968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000">
                <a:latin typeface="宋体" panose="02010600030101010101" pitchFamily="2" charset="-122"/>
              </a:rPr>
              <a:t>正反馈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1258522" name="AutoShape 26"/>
          <p:cNvSpPr>
            <a:spLocks noChangeArrowheads="1"/>
          </p:cNvSpPr>
          <p:nvPr/>
        </p:nvSpPr>
        <p:spPr bwMode="auto">
          <a:xfrm>
            <a:off x="3057526" y="2492152"/>
            <a:ext cx="1920874" cy="432792"/>
          </a:xfrm>
          <a:prstGeom prst="wedgeEllipseCallout">
            <a:avLst>
              <a:gd name="adj1" fmla="val -32097"/>
              <a:gd name="adj2" fmla="val 137819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反馈通路</a:t>
            </a:r>
          </a:p>
        </p:txBody>
      </p:sp>
      <p:sp>
        <p:nvSpPr>
          <p:cNvPr id="1258523" name="AutoShape 27"/>
          <p:cNvSpPr>
            <a:spLocks noChangeArrowheads="1"/>
          </p:cNvSpPr>
          <p:nvPr/>
        </p:nvSpPr>
        <p:spPr bwMode="auto">
          <a:xfrm>
            <a:off x="5207670" y="5157192"/>
            <a:ext cx="1884610" cy="432792"/>
          </a:xfrm>
          <a:prstGeom prst="wedgeEllipseCallout">
            <a:avLst>
              <a:gd name="adj1" fmla="val 20769"/>
              <a:gd name="adj2" fmla="val -150639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反馈通路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8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5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5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5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5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5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5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58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25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25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58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25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25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25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25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25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585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125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504" grpId="0" autoUpdateAnimBg="0"/>
      <p:bldP spid="1258505" grpId="0" autoUpdateAnimBg="0"/>
      <p:bldP spid="1258506" grpId="0" autoUpdateAnimBg="0"/>
      <p:bldP spid="1258507" grpId="0" autoUpdateAnimBg="0"/>
      <p:bldP spid="1258508" grpId="0" autoUpdateAnimBg="0"/>
      <p:bldP spid="1258509" grpId="0" animBg="1"/>
      <p:bldP spid="1258510" grpId="0" animBg="1" autoUpdateAnimBg="0"/>
      <p:bldP spid="1258514" grpId="0" autoUpdateAnimBg="0"/>
      <p:bldP spid="1258515" grpId="0" autoUpdateAnimBg="0"/>
      <p:bldP spid="1258516" grpId="0" autoUpdateAnimBg="0"/>
      <p:bldP spid="1258517" grpId="0" autoUpdateAnimBg="0"/>
      <p:bldP spid="1258518" grpId="0" animBg="1"/>
      <p:bldP spid="1258519" grpId="0" animBg="1" autoUpdateAnimBg="0"/>
      <p:bldP spid="1258520" grpId="0" animBg="1" autoUpdateAnimBg="0"/>
      <p:bldP spid="1258521" grpId="0" animBg="1" autoUpdateAnimBg="0"/>
      <p:bldP spid="1258522" grpId="0" animBg="1" autoUpdateAnimBg="0"/>
      <p:bldP spid="125852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88" y="1380563"/>
            <a:ext cx="6508388" cy="3848637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8.1.3  </a:t>
            </a:r>
            <a:r>
              <a:rPr lang="zh-CN" altLang="en-US" sz="3200">
                <a:solidFill>
                  <a:srgbClr val="0000CC"/>
                </a:solidFill>
              </a:rPr>
              <a:t>正反馈与负反馈</a:t>
            </a:r>
          </a:p>
        </p:txBody>
      </p:sp>
      <p:sp>
        <p:nvSpPr>
          <p:cNvPr id="1259525" name="AutoShape 5"/>
          <p:cNvSpPr>
            <a:spLocks noChangeArrowheads="1"/>
          </p:cNvSpPr>
          <p:nvPr/>
        </p:nvSpPr>
        <p:spPr bwMode="auto">
          <a:xfrm>
            <a:off x="1043608" y="5084440"/>
            <a:ext cx="2438400" cy="432792"/>
          </a:xfrm>
          <a:prstGeom prst="wedgeEllipseCallout">
            <a:avLst>
              <a:gd name="adj1" fmla="val 22199"/>
              <a:gd name="adj2" fmla="val -220194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净输入量减小</a:t>
            </a:r>
          </a:p>
        </p:txBody>
      </p:sp>
      <p:sp>
        <p:nvSpPr>
          <p:cNvPr id="1259526" name="AutoShape 6"/>
          <p:cNvSpPr>
            <a:spLocks noChangeArrowheads="1"/>
          </p:cNvSpPr>
          <p:nvPr/>
        </p:nvSpPr>
        <p:spPr bwMode="auto">
          <a:xfrm>
            <a:off x="4242803" y="913117"/>
            <a:ext cx="2438400" cy="432792"/>
          </a:xfrm>
          <a:prstGeom prst="wedgeEllipseCallout">
            <a:avLst>
              <a:gd name="adj1" fmla="val 922"/>
              <a:gd name="adj2" fmla="val 436050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级间反馈通路</a:t>
            </a:r>
          </a:p>
        </p:txBody>
      </p:sp>
      <p:sp>
        <p:nvSpPr>
          <p:cNvPr id="2151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403648" y="2960150"/>
            <a:ext cx="534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</a:rPr>
              <a:t>(+)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257101" y="2189163"/>
            <a:ext cx="5164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</a:rPr>
              <a:t>(</a:t>
            </a:r>
            <a:r>
              <a:rPr kumimoji="1"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kumimoji="1" lang="en-US" altLang="zh-CN" sz="2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652120" y="2189163"/>
            <a:ext cx="5164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sz="2200" dirty="0" smtClean="0">
                <a:solidFill>
                  <a:srgbClr val="FF0000"/>
                </a:solidFill>
                <a:latin typeface="+mn-ea"/>
                <a:ea typeface="+mn-ea"/>
              </a:rPr>
              <a:t>-</a:t>
            </a:r>
            <a:r>
              <a:rPr kumimoji="1" lang="en-US" altLang="zh-CN" sz="2200" dirty="0" smtClean="0">
                <a:solidFill>
                  <a:srgbClr val="FF0000"/>
                </a:solidFill>
              </a:rPr>
              <a:t>)</a:t>
            </a:r>
            <a:endParaRPr kumimoji="1" lang="en-US" altLang="zh-CN" sz="2200" dirty="0">
              <a:solidFill>
                <a:srgbClr val="FF0000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414143" y="2960149"/>
            <a:ext cx="534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</a:rPr>
              <a:t>(+)</a:t>
            </a:r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 flipV="1">
            <a:off x="2497758" y="3456682"/>
            <a:ext cx="2362274" cy="922338"/>
          </a:xfrm>
          <a:custGeom>
            <a:avLst/>
            <a:gdLst>
              <a:gd name="T0" fmla="*/ 189486 w 1628"/>
              <a:gd name="T1" fmla="*/ 922338 h 581"/>
              <a:gd name="T2" fmla="*/ 278815 w 1628"/>
              <a:gd name="T3" fmla="*/ 77788 h 581"/>
              <a:gd name="T4" fmla="*/ 1858315 w 1628"/>
              <a:gd name="T5" fmla="*/ 457200 h 581"/>
              <a:gd name="T6" fmla="*/ 2203450 w 1628"/>
              <a:gd name="T7" fmla="*/ 920750 h 5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8" h="581">
                <a:moveTo>
                  <a:pt x="140" y="581"/>
                </a:moveTo>
                <a:cubicBezTo>
                  <a:pt x="151" y="492"/>
                  <a:pt x="0" y="98"/>
                  <a:pt x="206" y="49"/>
                </a:cubicBezTo>
                <a:cubicBezTo>
                  <a:pt x="412" y="0"/>
                  <a:pt x="1136" y="200"/>
                  <a:pt x="1373" y="288"/>
                </a:cubicBezTo>
                <a:cubicBezTo>
                  <a:pt x="1610" y="376"/>
                  <a:pt x="1575" y="519"/>
                  <a:pt x="1628" y="58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stealth" w="sm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945556" y="1677988"/>
            <a:ext cx="1731563" cy="46166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级间负反馈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703685" y="2977801"/>
            <a:ext cx="534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</a:rPr>
              <a:t>(+)</a:t>
            </a:r>
          </a:p>
        </p:txBody>
      </p:sp>
      <p:sp>
        <p:nvSpPr>
          <p:cNvPr id="2" name="椭圆 1"/>
          <p:cNvSpPr/>
          <p:nvPr/>
        </p:nvSpPr>
        <p:spPr>
          <a:xfrm rot="2502253">
            <a:off x="4715738" y="2916469"/>
            <a:ext cx="1282000" cy="18301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267744" y="2908283"/>
            <a:ext cx="5341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0000"/>
                </a:solidFill>
              </a:rPr>
              <a:t>(+)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5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5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5" grpId="0" animBg="1"/>
      <p:bldP spid="1259526" grpId="0" animBg="1"/>
      <p:bldP spid="1259526" grpId="1" animBg="1"/>
      <p:bldP spid="13" grpId="0" autoUpdateAnimBg="0"/>
      <p:bldP spid="14" grpId="0" autoUpdateAnimBg="0"/>
      <p:bldP spid="15" grpId="0" autoUpdateAnimBg="0"/>
      <p:bldP spid="16" grpId="0" autoUpdateAnimBg="0"/>
      <p:bldP spid="17" grpId="0" animBg="1"/>
      <p:bldP spid="19" grpId="0" animBg="1" autoUpdateAnimBg="0"/>
      <p:bldP spid="20" grpId="0" autoUpdateAnimBg="0"/>
      <p:bldP spid="2" grpId="0" animBg="1"/>
      <p:bldP spid="2" grpId="1" animBg="1"/>
      <p:bldP spid="1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8.1.3  </a:t>
            </a:r>
            <a:r>
              <a:rPr lang="zh-CN" altLang="en-US" sz="3200">
                <a:solidFill>
                  <a:srgbClr val="0000CC"/>
                </a:solidFill>
              </a:rPr>
              <a:t>正反馈与负反馈</a:t>
            </a:r>
          </a:p>
        </p:txBody>
      </p:sp>
      <p:sp>
        <p:nvSpPr>
          <p:cNvPr id="1260547" name="Rectangle 3"/>
          <p:cNvSpPr>
            <a:spLocks noChangeArrowheads="1"/>
          </p:cNvSpPr>
          <p:nvPr/>
        </p:nvSpPr>
        <p:spPr bwMode="auto">
          <a:xfrm>
            <a:off x="647700" y="1484784"/>
            <a:ext cx="7848600" cy="426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）正确划分出基本放大电路和反馈网络；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）运用瞬时极性法时，一定要沿着信号传输方向依次标注极性，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即从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基本放大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电路的输入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到输出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，再从反馈网络回到输入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）一定要熟知各种基本放大电路（如共源、共漏、共栅、共射、共基、共集电路，差分放大电路及运算放大器等）输出信号与输入信号间的相位关系；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）正确确定净输入量的位置。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9552" y="908720"/>
            <a:ext cx="386997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判断反馈极性时，注意：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6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6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6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6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50938" y="1196975"/>
            <a:ext cx="6697662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8.1.1 </a:t>
            </a:r>
            <a:r>
              <a:rPr lang="zh-CN" altLang="en-US" sz="3200" dirty="0"/>
              <a:t>反馈的基本概念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8.1.2 </a:t>
            </a:r>
            <a:r>
              <a:rPr lang="zh-CN" altLang="en-US" sz="3200" dirty="0"/>
              <a:t>直流反馈与交流反馈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8.1.3 </a:t>
            </a:r>
            <a:r>
              <a:rPr lang="zh-CN" altLang="en-US" sz="3200" dirty="0"/>
              <a:t>正反馈与负反馈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>
                <a:solidFill>
                  <a:srgbClr val="C00000"/>
                </a:solidFill>
              </a:rPr>
              <a:t>8.1.4 </a:t>
            </a:r>
            <a:r>
              <a:rPr lang="zh-CN" altLang="en-US" sz="3200" dirty="0">
                <a:solidFill>
                  <a:srgbClr val="C00000"/>
                </a:solidFill>
              </a:rPr>
              <a:t>串联反馈与并联反馈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8.1.5 </a:t>
            </a:r>
            <a:r>
              <a:rPr lang="zh-CN" altLang="en-US" sz="3200" dirty="0"/>
              <a:t>电压反馈与电流反馈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8.1.6 </a:t>
            </a:r>
            <a:r>
              <a:rPr lang="zh-CN" altLang="en-US" sz="3200" dirty="0"/>
              <a:t>负反馈放大电路的四种组态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27088" y="0"/>
            <a:ext cx="774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CC"/>
                </a:solidFill>
              </a:rPr>
              <a:t>8.1  </a:t>
            </a:r>
            <a:r>
              <a:rPr lang="zh-CN" altLang="en-US" sz="3600">
                <a:solidFill>
                  <a:srgbClr val="0000CC"/>
                </a:solidFill>
              </a:rPr>
              <a:t>反馈的基本概念与分类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150938" y="1196975"/>
            <a:ext cx="6697662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 dirty="0">
                <a:solidFill>
                  <a:srgbClr val="C00000"/>
                </a:solidFill>
              </a:rPr>
              <a:t>8.1.1 </a:t>
            </a:r>
            <a:r>
              <a:rPr lang="zh-CN" altLang="en-US" sz="3200" dirty="0">
                <a:solidFill>
                  <a:srgbClr val="C00000"/>
                </a:solidFill>
              </a:rPr>
              <a:t>反馈的基本概念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8.1.2 </a:t>
            </a:r>
            <a:r>
              <a:rPr lang="zh-CN" altLang="en-US" sz="3200" dirty="0"/>
              <a:t>直流反馈与交流反馈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8.1.3 </a:t>
            </a:r>
            <a:r>
              <a:rPr lang="zh-CN" altLang="en-US" sz="3200" dirty="0"/>
              <a:t>正反馈与负反馈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8.1.4 </a:t>
            </a:r>
            <a:r>
              <a:rPr lang="zh-CN" altLang="en-US" sz="3200" dirty="0"/>
              <a:t>串联反馈与并联反馈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8.1.5 </a:t>
            </a:r>
            <a:r>
              <a:rPr lang="zh-CN" altLang="en-US" sz="3200" dirty="0"/>
              <a:t>电压反馈与电流反馈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8.1.6 </a:t>
            </a:r>
            <a:r>
              <a:rPr lang="zh-CN" altLang="en-US" sz="3200" dirty="0"/>
              <a:t>负反馈放大电路的四种组态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27088" y="0"/>
            <a:ext cx="774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CC"/>
                </a:solidFill>
              </a:rPr>
              <a:t>8.1  </a:t>
            </a:r>
            <a:r>
              <a:rPr lang="zh-CN" altLang="en-US" sz="3600">
                <a:solidFill>
                  <a:srgbClr val="0000CC"/>
                </a:solidFill>
              </a:rPr>
              <a:t>反馈的基本概念与分类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4800" y="1800225"/>
          <a:ext cx="4108450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40" name="Picture" r:id="rId3" imgW="2348043" imgH="1392076" progId="Word.Picture.8">
                  <p:embed/>
                </p:oleObj>
              </mc:Choice>
              <mc:Fallback>
                <p:oleObj name="Picture" r:id="rId3" imgW="2348043" imgH="13920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00225"/>
                        <a:ext cx="4108450" cy="243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71975" y="1800225"/>
          <a:ext cx="4424363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41" name="Picture" r:id="rId5" imgW="2528579" imgH="1392076" progId="Word.Picture.8">
                  <p:embed/>
                </p:oleObj>
              </mc:Choice>
              <mc:Fallback>
                <p:oleObj name="Picture" r:id="rId5" imgW="2528579" imgH="139207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1800225"/>
                        <a:ext cx="4424363" cy="243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8.1.4  </a:t>
            </a:r>
            <a:r>
              <a:rPr lang="zh-CN" altLang="en-US" sz="3200">
                <a:solidFill>
                  <a:srgbClr val="0000CC"/>
                </a:solidFill>
              </a:rPr>
              <a:t>串联反馈与并联反馈</a:t>
            </a:r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533400" y="765175"/>
            <a:ext cx="8413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由反馈网络在放大电路输入端的连接方式判定</a:t>
            </a:r>
          </a:p>
        </p:txBody>
      </p:sp>
      <p:sp>
        <p:nvSpPr>
          <p:cNvPr id="1262597" name="Text Box 5"/>
          <p:cNvSpPr txBox="1">
            <a:spLocks noChangeArrowheads="1"/>
          </p:cNvSpPr>
          <p:nvPr/>
        </p:nvSpPr>
        <p:spPr bwMode="auto">
          <a:xfrm>
            <a:off x="901700" y="1435100"/>
            <a:ext cx="1066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</a:rPr>
              <a:t>串联</a:t>
            </a:r>
          </a:p>
        </p:txBody>
      </p:sp>
      <p:sp>
        <p:nvSpPr>
          <p:cNvPr id="1262598" name="Text Box 6"/>
          <p:cNvSpPr txBox="1">
            <a:spLocks noChangeArrowheads="1"/>
          </p:cNvSpPr>
          <p:nvPr/>
        </p:nvSpPr>
        <p:spPr bwMode="auto">
          <a:xfrm>
            <a:off x="4979988" y="1435100"/>
            <a:ext cx="1066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</a:rPr>
              <a:t>并联</a:t>
            </a:r>
          </a:p>
        </p:txBody>
      </p:sp>
      <p:sp>
        <p:nvSpPr>
          <p:cNvPr id="1262599" name="Rectangle 7"/>
          <p:cNvSpPr>
            <a:spLocks noChangeArrowheads="1"/>
          </p:cNvSpPr>
          <p:nvPr/>
        </p:nvSpPr>
        <p:spPr bwMode="auto">
          <a:xfrm>
            <a:off x="292100" y="4451350"/>
            <a:ext cx="874395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串联：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输入以电压形式求和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KVL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62600" name="Rectangle 8"/>
          <p:cNvSpPr>
            <a:spLocks noChangeArrowheads="1"/>
          </p:cNvSpPr>
          <p:nvPr/>
        </p:nvSpPr>
        <p:spPr bwMode="auto">
          <a:xfrm>
            <a:off x="292100" y="4984750"/>
            <a:ext cx="82042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并联：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输入以电流形式求和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KCL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  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30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458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7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6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6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596" grpId="0" autoUpdateAnimBg="0"/>
      <p:bldP spid="1262597" grpId="0" autoUpdateAnimBg="0"/>
      <p:bldP spid="1262598" grpId="0" autoUpdateAnimBg="0"/>
      <p:bldP spid="1262599" grpId="0" autoUpdateAnimBg="0"/>
      <p:bldP spid="126260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8.1.4  </a:t>
            </a:r>
            <a:r>
              <a:rPr lang="zh-CN" altLang="en-US" sz="3200">
                <a:solidFill>
                  <a:srgbClr val="0000CC"/>
                </a:solidFill>
              </a:rPr>
              <a:t>串联反馈与并联反馈</a:t>
            </a:r>
          </a:p>
        </p:txBody>
      </p:sp>
      <p:sp>
        <p:nvSpPr>
          <p:cNvPr id="1263619" name="Rectangle 3"/>
          <p:cNvSpPr>
            <a:spLocks noChangeArrowheads="1"/>
          </p:cNvSpPr>
          <p:nvPr/>
        </p:nvSpPr>
        <p:spPr bwMode="auto">
          <a:xfrm>
            <a:off x="469900" y="1484313"/>
            <a:ext cx="82073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并联：反馈量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和输入量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接于同一输入端。</a:t>
            </a:r>
          </a:p>
        </p:txBody>
      </p:sp>
      <p:sp>
        <p:nvSpPr>
          <p:cNvPr id="1263620" name="Rectangle 4"/>
          <p:cNvSpPr>
            <a:spLocks noChangeArrowheads="1"/>
          </p:cNvSpPr>
          <p:nvPr/>
        </p:nvSpPr>
        <p:spPr bwMode="auto">
          <a:xfrm>
            <a:off x="469900" y="3617913"/>
            <a:ext cx="80549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串联：反馈量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和输入量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接于不同的输入端。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33400" y="765175"/>
            <a:ext cx="84137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判断串、并联反馈的更快捷的方法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63623" name="Object 7"/>
          <p:cNvGraphicFramePr>
            <a:graphicFrameLocks noChangeAspect="1"/>
          </p:cNvGraphicFramePr>
          <p:nvPr/>
        </p:nvGraphicFramePr>
        <p:xfrm>
          <a:off x="647700" y="4221163"/>
          <a:ext cx="7870825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864" name="图片" r:id="rId3" imgW="4613762" imgH="781624" progId="Word.Picture.8">
                  <p:embed/>
                </p:oleObj>
              </mc:Choice>
              <mc:Fallback>
                <p:oleObj name="图片" r:id="rId3" imgW="4613762" imgH="78162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221163"/>
                        <a:ext cx="7870825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63625" name="Object 9"/>
          <p:cNvGraphicFramePr>
            <a:graphicFrameLocks noChangeAspect="1"/>
          </p:cNvGraphicFramePr>
          <p:nvPr/>
        </p:nvGraphicFramePr>
        <p:xfrm>
          <a:off x="739775" y="2085975"/>
          <a:ext cx="793591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865" name="图片" r:id="rId5" imgW="4652036" imgH="848291" progId="Word.Picture.8">
                  <p:embed/>
                </p:oleObj>
              </mc:Choice>
              <mc:Fallback>
                <p:oleObj name="图片" r:id="rId5" imgW="4652036" imgH="84829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085975"/>
                        <a:ext cx="7935913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6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6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3619" grpId="0" autoUpdateAnimBg="0"/>
      <p:bldP spid="126362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668383"/>
              </p:ext>
            </p:extLst>
          </p:nvPr>
        </p:nvGraphicFramePr>
        <p:xfrm>
          <a:off x="4522387" y="2231184"/>
          <a:ext cx="4010053" cy="343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892" name="Picture" r:id="rId3" imgW="2227807" imgH="1905591" progId="Word.Picture.8">
                  <p:embed/>
                </p:oleObj>
              </mc:Choice>
              <mc:Fallback>
                <p:oleObj name="Picture" r:id="rId3" imgW="2227807" imgH="1905591" progId="Word.Picture.8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2387" y="2231184"/>
                        <a:ext cx="4010053" cy="3430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Object 9"/>
          <p:cNvGraphicFramePr>
            <a:graphicFrameLocks noChangeAspect="1"/>
          </p:cNvGraphicFramePr>
          <p:nvPr/>
        </p:nvGraphicFramePr>
        <p:xfrm>
          <a:off x="539750" y="1327150"/>
          <a:ext cx="3951288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893" name="图片" r:id="rId5" imgW="2206503" imgH="1458382" progId="Word.Picture.8">
                  <p:embed/>
                </p:oleObj>
              </mc:Choice>
              <mc:Fallback>
                <p:oleObj name="图片" r:id="rId5" imgW="2206503" imgH="145838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27150"/>
                        <a:ext cx="3951288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8.1.4  </a:t>
            </a:r>
            <a:r>
              <a:rPr lang="zh-CN" altLang="en-US" sz="3200">
                <a:solidFill>
                  <a:srgbClr val="0000CC"/>
                </a:solidFill>
              </a:rPr>
              <a:t>串联反馈与并联反馈</a:t>
            </a:r>
          </a:p>
        </p:txBody>
      </p:sp>
      <p:sp>
        <p:nvSpPr>
          <p:cNvPr id="1264645" name="Rectangle 5"/>
          <p:cNvSpPr>
            <a:spLocks noChangeArrowheads="1"/>
          </p:cNvSpPr>
          <p:nvPr/>
        </p:nvSpPr>
        <p:spPr bwMode="auto">
          <a:xfrm>
            <a:off x="1042988" y="765175"/>
            <a:ext cx="26336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串联反馈</a:t>
            </a:r>
          </a:p>
        </p:txBody>
      </p:sp>
      <p:sp>
        <p:nvSpPr>
          <p:cNvPr id="1264648" name="Rectangle 8"/>
          <p:cNvSpPr>
            <a:spLocks noChangeArrowheads="1"/>
          </p:cNvSpPr>
          <p:nvPr/>
        </p:nvSpPr>
        <p:spPr bwMode="auto">
          <a:xfrm>
            <a:off x="5899150" y="1665288"/>
            <a:ext cx="26336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串联反馈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6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64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6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763313"/>
              </p:ext>
            </p:extLst>
          </p:nvPr>
        </p:nvGraphicFramePr>
        <p:xfrm>
          <a:off x="3563888" y="2420888"/>
          <a:ext cx="5194220" cy="323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14" name="Picture" r:id="rId3" imgW="2885678" imgH="1799644" progId="Word.Picture.8">
                  <p:embed/>
                </p:oleObj>
              </mc:Choice>
              <mc:Fallback>
                <p:oleObj name="Picture" r:id="rId3" imgW="2885678" imgH="17996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420888"/>
                        <a:ext cx="5194220" cy="32393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68313" y="1239838"/>
          <a:ext cx="3890962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15" name="图片" r:id="rId5" imgW="2168230" imgH="1077120" progId="Word.Picture.8">
                  <p:embed/>
                </p:oleObj>
              </mc:Choice>
              <mc:Fallback>
                <p:oleObj name="图片" r:id="rId5" imgW="2168230" imgH="10771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239838"/>
                        <a:ext cx="3890962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8.1.4  </a:t>
            </a:r>
            <a:r>
              <a:rPr lang="zh-CN" altLang="en-US" sz="3200">
                <a:solidFill>
                  <a:srgbClr val="0000CC"/>
                </a:solidFill>
              </a:rPr>
              <a:t>串联反馈与并联反馈</a:t>
            </a:r>
          </a:p>
        </p:txBody>
      </p:sp>
      <p:sp>
        <p:nvSpPr>
          <p:cNvPr id="1265669" name="Rectangle 5"/>
          <p:cNvSpPr>
            <a:spLocks noChangeArrowheads="1"/>
          </p:cNvSpPr>
          <p:nvPr/>
        </p:nvSpPr>
        <p:spPr bwMode="auto">
          <a:xfrm>
            <a:off x="863600" y="873125"/>
            <a:ext cx="26336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并联反馈</a:t>
            </a:r>
          </a:p>
        </p:txBody>
      </p:sp>
      <p:sp>
        <p:nvSpPr>
          <p:cNvPr id="1265670" name="Rectangle 6"/>
          <p:cNvSpPr>
            <a:spLocks noChangeArrowheads="1"/>
          </p:cNvSpPr>
          <p:nvPr/>
        </p:nvSpPr>
        <p:spPr bwMode="auto">
          <a:xfrm>
            <a:off x="5289420" y="1804109"/>
            <a:ext cx="26336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串联反馈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6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6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69" grpId="0"/>
      <p:bldP spid="12656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150938" y="1196975"/>
            <a:ext cx="6697662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8.1.1 </a:t>
            </a:r>
            <a:r>
              <a:rPr lang="zh-CN" altLang="en-US" sz="3200" dirty="0"/>
              <a:t>反馈的基本概念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8.1.2 </a:t>
            </a:r>
            <a:r>
              <a:rPr lang="zh-CN" altLang="en-US" sz="3200" dirty="0"/>
              <a:t>直流反馈与交流反馈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8.1.3 </a:t>
            </a:r>
            <a:r>
              <a:rPr lang="zh-CN" altLang="en-US" sz="3200" dirty="0"/>
              <a:t>正反馈与负反馈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8.1.4 </a:t>
            </a:r>
            <a:r>
              <a:rPr lang="zh-CN" altLang="en-US" sz="3200" dirty="0"/>
              <a:t>串联反馈与并联反馈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>
                <a:solidFill>
                  <a:srgbClr val="C00000"/>
                </a:solidFill>
              </a:rPr>
              <a:t>8.1.5 </a:t>
            </a:r>
            <a:r>
              <a:rPr lang="zh-CN" altLang="en-US" sz="3200" dirty="0">
                <a:solidFill>
                  <a:srgbClr val="C00000"/>
                </a:solidFill>
              </a:rPr>
              <a:t>电压反馈与电流反馈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8.1.6 </a:t>
            </a:r>
            <a:r>
              <a:rPr lang="zh-CN" altLang="en-US" sz="3200" dirty="0"/>
              <a:t>负反馈放大电路的四种组态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827088" y="0"/>
            <a:ext cx="774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CC"/>
                </a:solidFill>
              </a:rPr>
              <a:t>8.1  </a:t>
            </a:r>
            <a:r>
              <a:rPr lang="zh-CN" altLang="en-US" sz="3600">
                <a:solidFill>
                  <a:srgbClr val="0000CC"/>
                </a:solidFill>
              </a:rPr>
              <a:t>反馈的基本概念与分类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7714" name="Object 2"/>
          <p:cNvGraphicFramePr>
            <a:graphicFrameLocks noChangeAspect="1"/>
          </p:cNvGraphicFramePr>
          <p:nvPr/>
        </p:nvGraphicFramePr>
        <p:xfrm>
          <a:off x="4821238" y="2724150"/>
          <a:ext cx="3789362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8" name="图片" r:id="rId3" imgW="2110820" imgH="1372616" progId="Word.Picture.8">
                  <p:embed/>
                </p:oleObj>
              </mc:Choice>
              <mc:Fallback>
                <p:oleObj name="图片" r:id="rId3" imgW="2110820" imgH="137261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2724150"/>
                        <a:ext cx="3789362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7715" name="Object 3"/>
          <p:cNvGraphicFramePr>
            <a:graphicFrameLocks noChangeAspect="1"/>
          </p:cNvGraphicFramePr>
          <p:nvPr/>
        </p:nvGraphicFramePr>
        <p:xfrm>
          <a:off x="179388" y="2930525"/>
          <a:ext cx="4300537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9" name="图片" r:id="rId5" imgW="2397510" imgH="1239283" progId="Word.Picture.8">
                  <p:embed/>
                </p:oleObj>
              </mc:Choice>
              <mc:Fallback>
                <p:oleObj name="图片" r:id="rId5" imgW="2397510" imgH="123928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30525"/>
                        <a:ext cx="4300537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7716" name="Rectangle 4"/>
          <p:cNvSpPr>
            <a:spLocks noChangeArrowheads="1"/>
          </p:cNvSpPr>
          <p:nvPr/>
        </p:nvSpPr>
        <p:spPr bwMode="auto">
          <a:xfrm>
            <a:off x="539552" y="746125"/>
            <a:ext cx="8071048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4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ea typeface="华文楷体" panose="02010600040101010101" pitchFamily="2" charset="-122"/>
                <a:cs typeface="Times New Roman" panose="02020603050405020304" pitchFamily="18" charset="0"/>
              </a:rPr>
              <a:t>电压反馈与电流反馈由反馈网络在放大电路输出端的取样对象决定</a:t>
            </a:r>
          </a:p>
        </p:txBody>
      </p:sp>
      <p:sp>
        <p:nvSpPr>
          <p:cNvPr id="1267717" name="Rectangle 5"/>
          <p:cNvSpPr>
            <a:spLocks noChangeArrowheads="1"/>
          </p:cNvSpPr>
          <p:nvPr/>
        </p:nvSpPr>
        <p:spPr bwMode="auto">
          <a:xfrm>
            <a:off x="541533" y="1611313"/>
            <a:ext cx="83058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zh-CN" altLang="en-US" sz="2400" dirty="0">
                <a:ea typeface="华文楷体" panose="02010600040101010101" pitchFamily="2" charset="-122"/>
                <a:cs typeface="Times New Roman" panose="02020603050405020304" pitchFamily="18" charset="0"/>
              </a:rPr>
              <a:t>电压反馈：反馈信号</a:t>
            </a:r>
            <a:r>
              <a:rPr kumimoji="1" lang="en-US" altLang="zh-CN" sz="2400" i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30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400" dirty="0">
                <a:ea typeface="华文楷体" panose="02010600040101010101" pitchFamily="2" charset="-122"/>
                <a:cs typeface="Times New Roman" panose="02020603050405020304" pitchFamily="18" charset="0"/>
              </a:rPr>
              <a:t>和输出电压成比例，即</a:t>
            </a:r>
            <a:r>
              <a:rPr kumimoji="1" lang="en-US" altLang="zh-CN" sz="2400" i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30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Fv</a:t>
            </a:r>
            <a:r>
              <a:rPr kumimoji="1" lang="en-US" altLang="zh-CN" sz="2400" baseline="-30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endParaRPr kumimoji="1" lang="en-US" altLang="zh-CN" sz="2400" baseline="-300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7718" name="Rectangle 6"/>
          <p:cNvSpPr>
            <a:spLocks noChangeArrowheads="1"/>
          </p:cNvSpPr>
          <p:nvPr/>
        </p:nvSpPr>
        <p:spPr bwMode="auto">
          <a:xfrm>
            <a:off x="541533" y="2124075"/>
            <a:ext cx="83058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zh-CN" altLang="en-US" sz="2400">
                <a:ea typeface="华文楷体" panose="02010600040101010101" pitchFamily="2" charset="-122"/>
                <a:cs typeface="Times New Roman" panose="02020603050405020304" pitchFamily="18" charset="0"/>
              </a:rPr>
              <a:t>电流反馈：反馈信号</a:t>
            </a:r>
            <a:r>
              <a:rPr kumimoji="1" lang="en-US" altLang="zh-CN" sz="2400" i="1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30000"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zh-CN" altLang="en-US" sz="2400">
                <a:ea typeface="华文楷体" panose="02010600040101010101" pitchFamily="2" charset="-122"/>
                <a:cs typeface="Times New Roman" panose="02020603050405020304" pitchFamily="18" charset="0"/>
              </a:rPr>
              <a:t>与输出电流成比例，即</a:t>
            </a:r>
            <a:r>
              <a:rPr kumimoji="1" lang="en-US" altLang="zh-CN" sz="2400" i="1"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30000"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>
                <a:ea typeface="华文楷体" panose="02010600040101010101" pitchFamily="2" charset="-122"/>
                <a:cs typeface="Times New Roman" panose="02020603050405020304" pitchFamily="18" charset="0"/>
              </a:rPr>
              <a:t>Fi</a:t>
            </a:r>
            <a:r>
              <a:rPr kumimoji="1" lang="en-US" altLang="zh-CN" sz="2400" baseline="-30000"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8.1.5  </a:t>
            </a:r>
            <a:r>
              <a:rPr lang="zh-CN" altLang="en-US" sz="3200">
                <a:solidFill>
                  <a:srgbClr val="0000CC"/>
                </a:solidFill>
              </a:rPr>
              <a:t>电压反馈与电流反馈</a:t>
            </a:r>
          </a:p>
        </p:txBody>
      </p:sp>
      <p:sp>
        <p:nvSpPr>
          <p:cNvPr id="1267720" name="Rectangle 8"/>
          <p:cNvSpPr>
            <a:spLocks noChangeArrowheads="1"/>
          </p:cNvSpPr>
          <p:nvPr/>
        </p:nvSpPr>
        <p:spPr bwMode="auto">
          <a:xfrm>
            <a:off x="3600450" y="4400550"/>
            <a:ext cx="13716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zh-CN" altLang="en-US" sz="2000"/>
              <a:t>并联结构</a:t>
            </a:r>
          </a:p>
        </p:txBody>
      </p:sp>
      <p:sp>
        <p:nvSpPr>
          <p:cNvPr id="1267721" name="Rectangle 9"/>
          <p:cNvSpPr>
            <a:spLocks noChangeArrowheads="1"/>
          </p:cNvSpPr>
          <p:nvPr/>
        </p:nvSpPr>
        <p:spPr bwMode="auto">
          <a:xfrm>
            <a:off x="7440613" y="4941888"/>
            <a:ext cx="13985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zh-CN" altLang="en-US" sz="2000"/>
              <a:t>串联结构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2809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6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6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6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6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6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26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7716" grpId="0" autoUpdateAnimBg="0"/>
      <p:bldP spid="1267717" grpId="0" autoUpdateAnimBg="0"/>
      <p:bldP spid="1267718" grpId="0" autoUpdateAnimBg="0"/>
      <p:bldP spid="1267720" grpId="0" autoUpdateAnimBg="0"/>
      <p:bldP spid="126772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16029"/>
              </p:ext>
            </p:extLst>
          </p:nvPr>
        </p:nvGraphicFramePr>
        <p:xfrm>
          <a:off x="4705101" y="3237742"/>
          <a:ext cx="4043363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12" name="Picture" r:id="rId3" imgW="2021996" imgH="1201445" progId="Word.Picture.8">
                  <p:embed/>
                </p:oleObj>
              </mc:Choice>
              <mc:Fallback>
                <p:oleObj name="Picture" r:id="rId3" imgW="2021996" imgH="120144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101" y="3237742"/>
                        <a:ext cx="4043363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569373"/>
              </p:ext>
            </p:extLst>
          </p:nvPr>
        </p:nvGraphicFramePr>
        <p:xfrm>
          <a:off x="1144985" y="2915980"/>
          <a:ext cx="3322638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013" name="Picture" r:id="rId5" imgW="1660926" imgH="1372977" progId="Word.Picture.8">
                  <p:embed/>
                </p:oleObj>
              </mc:Choice>
              <mc:Fallback>
                <p:oleObj name="Picture" r:id="rId5" imgW="1660926" imgH="137297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985" y="2915980"/>
                        <a:ext cx="3322638" cy="274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8.1.5  </a:t>
            </a:r>
            <a:r>
              <a:rPr lang="zh-CN" altLang="en-US" sz="3200">
                <a:solidFill>
                  <a:srgbClr val="0000CC"/>
                </a:solidFill>
              </a:rPr>
              <a:t>电压反馈与电流反馈</a:t>
            </a: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481806" y="804803"/>
            <a:ext cx="525938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判断方法：负载短路法</a:t>
            </a:r>
          </a:p>
        </p:txBody>
      </p:sp>
      <p:sp>
        <p:nvSpPr>
          <p:cNvPr id="1270788" name="Rectangle 4"/>
          <p:cNvSpPr>
            <a:spLocks noChangeArrowheads="1"/>
          </p:cNvSpPr>
          <p:nvPr/>
        </p:nvSpPr>
        <p:spPr bwMode="auto">
          <a:xfrm>
            <a:off x="576262" y="2259013"/>
            <a:ext cx="8262937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负载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短路，反馈量仍然存在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电流反馈。</a:t>
            </a:r>
          </a:p>
        </p:txBody>
      </p:sp>
      <p:sp>
        <p:nvSpPr>
          <p:cNvPr id="1270789" name="Rectangle 5"/>
          <p:cNvSpPr>
            <a:spLocks noChangeArrowheads="1"/>
          </p:cNvSpPr>
          <p:nvPr/>
        </p:nvSpPr>
        <p:spPr bwMode="auto">
          <a:xfrm>
            <a:off x="576263" y="1309688"/>
            <a:ext cx="823118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负载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短路（未接负载时输出对地短路），反馈量为零</a:t>
            </a: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电压反馈。</a:t>
            </a:r>
          </a:p>
        </p:txBody>
      </p:sp>
      <p:sp>
        <p:nvSpPr>
          <p:cNvPr id="1270792" name="Freeform 8"/>
          <p:cNvSpPr>
            <a:spLocks/>
          </p:cNvSpPr>
          <p:nvPr/>
        </p:nvSpPr>
        <p:spPr bwMode="auto">
          <a:xfrm>
            <a:off x="7999164" y="4412492"/>
            <a:ext cx="315912" cy="890588"/>
          </a:xfrm>
          <a:custGeom>
            <a:avLst/>
            <a:gdLst>
              <a:gd name="T0" fmla="*/ 0 w 199"/>
              <a:gd name="T1" fmla="*/ 0 h 561"/>
              <a:gd name="T2" fmla="*/ 271462 w 199"/>
              <a:gd name="T3" fmla="*/ 223838 h 561"/>
              <a:gd name="T4" fmla="*/ 271462 w 199"/>
              <a:gd name="T5" fmla="*/ 692150 h 561"/>
              <a:gd name="T6" fmla="*/ 0 w 199"/>
              <a:gd name="T7" fmla="*/ 890588 h 5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9" h="561">
                <a:moveTo>
                  <a:pt x="0" y="0"/>
                </a:moveTo>
                <a:cubicBezTo>
                  <a:pt x="28" y="24"/>
                  <a:pt x="143" y="68"/>
                  <a:pt x="171" y="141"/>
                </a:cubicBezTo>
                <a:cubicBezTo>
                  <a:pt x="199" y="214"/>
                  <a:pt x="199" y="366"/>
                  <a:pt x="171" y="436"/>
                </a:cubicBezTo>
                <a:cubicBezTo>
                  <a:pt x="143" y="506"/>
                  <a:pt x="36" y="535"/>
                  <a:pt x="0" y="561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793" name="Freeform 9"/>
          <p:cNvSpPr>
            <a:spLocks/>
          </p:cNvSpPr>
          <p:nvPr/>
        </p:nvSpPr>
        <p:spPr bwMode="auto">
          <a:xfrm>
            <a:off x="3516710" y="3631942"/>
            <a:ext cx="400050" cy="771525"/>
          </a:xfrm>
          <a:custGeom>
            <a:avLst/>
            <a:gdLst>
              <a:gd name="T0" fmla="*/ 400050 w 252"/>
              <a:gd name="T1" fmla="*/ 0 h 486"/>
              <a:gd name="T2" fmla="*/ 88900 w 252"/>
              <a:gd name="T3" fmla="*/ 182563 h 486"/>
              <a:gd name="T4" fmla="*/ 52388 w 252"/>
              <a:gd name="T5" fmla="*/ 563563 h 486"/>
              <a:gd name="T6" fmla="*/ 400050 w 252"/>
              <a:gd name="T7" fmla="*/ 771525 h 4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2" h="486">
                <a:moveTo>
                  <a:pt x="252" y="0"/>
                </a:moveTo>
                <a:cubicBezTo>
                  <a:pt x="219" y="19"/>
                  <a:pt x="92" y="56"/>
                  <a:pt x="56" y="115"/>
                </a:cubicBezTo>
                <a:cubicBezTo>
                  <a:pt x="20" y="174"/>
                  <a:pt x="0" y="293"/>
                  <a:pt x="33" y="355"/>
                </a:cubicBezTo>
                <a:cubicBezTo>
                  <a:pt x="66" y="417"/>
                  <a:pt x="207" y="459"/>
                  <a:pt x="252" y="48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794" name="AutoShape 10"/>
          <p:cNvSpPr>
            <a:spLocks noChangeArrowheads="1"/>
          </p:cNvSpPr>
          <p:nvPr/>
        </p:nvSpPr>
        <p:spPr bwMode="auto">
          <a:xfrm>
            <a:off x="5681522" y="2834312"/>
            <a:ext cx="1600200" cy="432792"/>
          </a:xfrm>
          <a:prstGeom prst="wedgeEllipseCallout">
            <a:avLst>
              <a:gd name="adj1" fmla="val 5453"/>
              <a:gd name="adj2" fmla="val 97092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反馈通路</a:t>
            </a:r>
          </a:p>
        </p:txBody>
      </p:sp>
      <p:sp>
        <p:nvSpPr>
          <p:cNvPr id="1270795" name="AutoShape 11"/>
          <p:cNvSpPr>
            <a:spLocks noChangeArrowheads="1"/>
          </p:cNvSpPr>
          <p:nvPr/>
        </p:nvSpPr>
        <p:spPr bwMode="auto">
          <a:xfrm>
            <a:off x="539552" y="4697452"/>
            <a:ext cx="1600200" cy="432792"/>
          </a:xfrm>
          <a:prstGeom prst="wedgeEllipseCallout">
            <a:avLst>
              <a:gd name="adj1" fmla="val 41091"/>
              <a:gd name="adj2" fmla="val -91483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反馈通路</a:t>
            </a:r>
          </a:p>
        </p:txBody>
      </p:sp>
      <p:sp>
        <p:nvSpPr>
          <p:cNvPr id="1270796" name="Rectangle 12"/>
          <p:cNvSpPr>
            <a:spLocks noChangeArrowheads="1"/>
          </p:cNvSpPr>
          <p:nvPr/>
        </p:nvSpPr>
        <p:spPr bwMode="auto">
          <a:xfrm>
            <a:off x="5829051" y="5212592"/>
            <a:ext cx="1600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电压反馈</a:t>
            </a:r>
          </a:p>
        </p:txBody>
      </p:sp>
      <p:sp>
        <p:nvSpPr>
          <p:cNvPr id="1270797" name="Rectangle 13"/>
          <p:cNvSpPr>
            <a:spLocks noChangeArrowheads="1"/>
          </p:cNvSpPr>
          <p:nvPr/>
        </p:nvSpPr>
        <p:spPr bwMode="auto">
          <a:xfrm>
            <a:off x="1959373" y="4949567"/>
            <a:ext cx="167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电流反馈</a:t>
            </a:r>
          </a:p>
        </p:txBody>
      </p:sp>
      <p:sp>
        <p:nvSpPr>
          <p:cNvPr id="3278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4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7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7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7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8" grpId="0" autoUpdateAnimBg="0"/>
      <p:bldP spid="1270789" grpId="0" autoUpdateAnimBg="0"/>
      <p:bldP spid="1270792" grpId="0" animBg="1"/>
      <p:bldP spid="1270793" grpId="0" animBg="1"/>
      <p:bldP spid="1270794" grpId="0" animBg="1"/>
      <p:bldP spid="1270795" grpId="0" animBg="1"/>
      <p:bldP spid="1270796" grpId="0" autoUpdateAnimBg="0"/>
      <p:bldP spid="127079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8.1.5  </a:t>
            </a:r>
            <a:r>
              <a:rPr lang="zh-CN" altLang="en-US" sz="3200">
                <a:solidFill>
                  <a:srgbClr val="0000CC"/>
                </a:solidFill>
              </a:rPr>
              <a:t>电压反馈与电流反馈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2528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411413" y="1484313"/>
          <a:ext cx="4170362" cy="346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906" name="图片" r:id="rId3" imgW="2091683" imgH="1734779" progId="Word.Picture.8">
                  <p:embed/>
                </p:oleObj>
              </mc:Choice>
              <mc:Fallback>
                <p:oleObj name="图片" r:id="rId3" imgW="2091683" imgH="17347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484313"/>
                        <a:ext cx="4170362" cy="346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1814" name="Freeform 6"/>
          <p:cNvSpPr>
            <a:spLocks/>
          </p:cNvSpPr>
          <p:nvPr/>
        </p:nvSpPr>
        <p:spPr bwMode="auto">
          <a:xfrm>
            <a:off x="6119813" y="3546475"/>
            <a:ext cx="461962" cy="890588"/>
          </a:xfrm>
          <a:custGeom>
            <a:avLst/>
            <a:gdLst>
              <a:gd name="T0" fmla="*/ 0 w 199"/>
              <a:gd name="T1" fmla="*/ 0 h 561"/>
              <a:gd name="T2" fmla="*/ 396962 w 199"/>
              <a:gd name="T3" fmla="*/ 223838 h 561"/>
              <a:gd name="T4" fmla="*/ 396962 w 199"/>
              <a:gd name="T5" fmla="*/ 692150 h 561"/>
              <a:gd name="T6" fmla="*/ 0 w 199"/>
              <a:gd name="T7" fmla="*/ 890588 h 5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9" h="561">
                <a:moveTo>
                  <a:pt x="0" y="0"/>
                </a:moveTo>
                <a:cubicBezTo>
                  <a:pt x="28" y="24"/>
                  <a:pt x="143" y="68"/>
                  <a:pt x="171" y="141"/>
                </a:cubicBezTo>
                <a:cubicBezTo>
                  <a:pt x="199" y="214"/>
                  <a:pt x="199" y="366"/>
                  <a:pt x="171" y="436"/>
                </a:cubicBezTo>
                <a:cubicBezTo>
                  <a:pt x="143" y="506"/>
                  <a:pt x="36" y="535"/>
                  <a:pt x="0" y="561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1815" name="AutoShape 7"/>
          <p:cNvSpPr>
            <a:spLocks noChangeArrowheads="1"/>
          </p:cNvSpPr>
          <p:nvPr/>
        </p:nvSpPr>
        <p:spPr bwMode="auto">
          <a:xfrm>
            <a:off x="3455988" y="4941168"/>
            <a:ext cx="1600200" cy="432792"/>
          </a:xfrm>
          <a:prstGeom prst="wedgeEllipseCallout">
            <a:avLst>
              <a:gd name="adj1" fmla="val 53473"/>
              <a:gd name="adj2" fmla="val -207909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反馈通路</a:t>
            </a:r>
          </a:p>
        </p:txBody>
      </p:sp>
      <p:sp>
        <p:nvSpPr>
          <p:cNvPr id="1271816" name="Rectangle 8"/>
          <p:cNvSpPr>
            <a:spLocks noChangeArrowheads="1"/>
          </p:cNvSpPr>
          <p:nvPr/>
        </p:nvSpPr>
        <p:spPr bwMode="auto">
          <a:xfrm>
            <a:off x="2311400" y="1700213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电压反馈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7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814" grpId="0" animBg="1"/>
      <p:bldP spid="1271815" grpId="0" animBg="1" autoUpdateAnimBg="0"/>
      <p:bldP spid="127181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8.1.5  </a:t>
            </a:r>
            <a:r>
              <a:rPr lang="zh-CN" altLang="en-US" sz="3200">
                <a:solidFill>
                  <a:srgbClr val="0000CC"/>
                </a:solidFill>
              </a:rPr>
              <a:t>电压反馈与电流反馈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2528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284663" y="2781300"/>
          <a:ext cx="4422775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058" name="图片" r:id="rId3" imgW="2464308" imgH="1801807" progId="Word.Picture.8">
                  <p:embed/>
                </p:oleObj>
              </mc:Choice>
              <mc:Fallback>
                <p:oleObj name="图片" r:id="rId3" imgW="2464308" imgH="180180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781300"/>
                        <a:ext cx="4422775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72838" name="Object 6"/>
          <p:cNvGraphicFramePr>
            <a:graphicFrameLocks noChangeAspect="1"/>
          </p:cNvGraphicFramePr>
          <p:nvPr/>
        </p:nvGraphicFramePr>
        <p:xfrm>
          <a:off x="366713" y="944563"/>
          <a:ext cx="5487987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059" name="图片" r:id="rId5" imgW="3050763" imgH="1370903" progId="Word.Picture.8">
                  <p:embed/>
                </p:oleObj>
              </mc:Choice>
              <mc:Fallback>
                <p:oleObj name="图片" r:id="rId5" imgW="3050763" imgH="137090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944563"/>
                        <a:ext cx="5487987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2839" name="AutoShape 7"/>
          <p:cNvSpPr>
            <a:spLocks noChangeArrowheads="1"/>
          </p:cNvSpPr>
          <p:nvPr/>
        </p:nvSpPr>
        <p:spPr bwMode="auto">
          <a:xfrm>
            <a:off x="1368425" y="3573016"/>
            <a:ext cx="1600200" cy="432792"/>
          </a:xfrm>
          <a:prstGeom prst="wedgeEllipseCallout">
            <a:avLst>
              <a:gd name="adj1" fmla="val 57241"/>
              <a:gd name="adj2" fmla="val -182370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反馈通路</a:t>
            </a:r>
          </a:p>
        </p:txBody>
      </p:sp>
      <p:sp>
        <p:nvSpPr>
          <p:cNvPr id="1272840" name="Freeform 8"/>
          <p:cNvSpPr>
            <a:spLocks/>
          </p:cNvSpPr>
          <p:nvPr/>
        </p:nvSpPr>
        <p:spPr bwMode="auto">
          <a:xfrm>
            <a:off x="4932363" y="1890713"/>
            <a:ext cx="461962" cy="890587"/>
          </a:xfrm>
          <a:custGeom>
            <a:avLst/>
            <a:gdLst>
              <a:gd name="T0" fmla="*/ 0 w 199"/>
              <a:gd name="T1" fmla="*/ 0 h 561"/>
              <a:gd name="T2" fmla="*/ 396962 w 199"/>
              <a:gd name="T3" fmla="*/ 223837 h 561"/>
              <a:gd name="T4" fmla="*/ 396962 w 199"/>
              <a:gd name="T5" fmla="*/ 692150 h 561"/>
              <a:gd name="T6" fmla="*/ 0 w 199"/>
              <a:gd name="T7" fmla="*/ 890587 h 5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9" h="561">
                <a:moveTo>
                  <a:pt x="0" y="0"/>
                </a:moveTo>
                <a:cubicBezTo>
                  <a:pt x="28" y="24"/>
                  <a:pt x="143" y="68"/>
                  <a:pt x="171" y="141"/>
                </a:cubicBezTo>
                <a:cubicBezTo>
                  <a:pt x="199" y="214"/>
                  <a:pt x="199" y="366"/>
                  <a:pt x="171" y="436"/>
                </a:cubicBezTo>
                <a:cubicBezTo>
                  <a:pt x="143" y="506"/>
                  <a:pt x="36" y="535"/>
                  <a:pt x="0" y="561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2841" name="Rectangle 9"/>
          <p:cNvSpPr>
            <a:spLocks noChangeArrowheads="1"/>
          </p:cNvSpPr>
          <p:nvPr/>
        </p:nvSpPr>
        <p:spPr bwMode="auto">
          <a:xfrm>
            <a:off x="6048375" y="1643063"/>
            <a:ext cx="167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电流反馈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127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7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7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39" grpId="0" animBg="1" autoUpdateAnimBg="0"/>
      <p:bldP spid="1272840" grpId="0" animBg="1"/>
      <p:bldP spid="127284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8.1.5  </a:t>
            </a:r>
            <a:r>
              <a:rPr lang="zh-CN" altLang="en-US" sz="3200">
                <a:solidFill>
                  <a:srgbClr val="0000CC"/>
                </a:solidFill>
              </a:rPr>
              <a:t>电压反馈与电流反馈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57200" y="819150"/>
            <a:ext cx="47275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zh-CN" altLang="en-US" sz="2400"/>
              <a:t>电压负反馈的反馈控制作用</a:t>
            </a:r>
            <a:endParaRPr kumimoji="1" lang="zh-CN" altLang="en-US" sz="2400" baseline="-30000"/>
          </a:p>
        </p:txBody>
      </p:sp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3902075" y="1169988"/>
          <a:ext cx="4779963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122" name="图片" r:id="rId3" imgW="2397510" imgH="1239283" progId="Word.Picture.8">
                  <p:embed/>
                </p:oleObj>
              </mc:Choice>
              <mc:Fallback>
                <p:oleObj name="图片" r:id="rId3" imgW="2397510" imgH="123928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1169988"/>
                        <a:ext cx="4779963" cy="247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581275"/>
            <a:ext cx="8715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166813" y="2581275"/>
            <a:ext cx="1238250" cy="493713"/>
            <a:chOff x="642" y="1405"/>
            <a:chExt cx="780" cy="311"/>
          </a:xfrm>
        </p:grpSpPr>
        <p:sp>
          <p:nvSpPr>
            <p:cNvPr id="30740" name="Line 6"/>
            <p:cNvSpPr>
              <a:spLocks noChangeShapeType="1"/>
            </p:cNvSpPr>
            <p:nvPr/>
          </p:nvSpPr>
          <p:spPr bwMode="auto">
            <a:xfrm flipV="1">
              <a:off x="642" y="1560"/>
              <a:ext cx="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1" name="Rectangle 7"/>
            <p:cNvSpPr>
              <a:spLocks noChangeArrowheads="1"/>
            </p:cNvSpPr>
            <p:nvPr/>
          </p:nvSpPr>
          <p:spPr bwMode="auto">
            <a:xfrm>
              <a:off x="928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30000">
                  <a:solidFill>
                    <a:srgbClr val="000000"/>
                  </a:solidFill>
                  <a:latin typeface="楷体_GB2312"/>
                </a:rPr>
                <a:t>o</a:t>
              </a:r>
              <a:r>
                <a:rPr lang="en-US" altLang="zh-CN" sz="2400">
                  <a:sym typeface="Symbol" panose="05050102010706020507" pitchFamily="18" charset="2"/>
                </a:rPr>
                <a:t></a:t>
              </a:r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2243138" y="2581275"/>
            <a:ext cx="1255712" cy="493713"/>
            <a:chOff x="1320" y="1405"/>
            <a:chExt cx="791" cy="311"/>
          </a:xfrm>
        </p:grpSpPr>
        <p:sp>
          <p:nvSpPr>
            <p:cNvPr id="30738" name="Line 9"/>
            <p:cNvSpPr>
              <a:spLocks noChangeShapeType="1"/>
            </p:cNvSpPr>
            <p:nvPr/>
          </p:nvSpPr>
          <p:spPr bwMode="auto">
            <a:xfrm flipV="1">
              <a:off x="1320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9" name="Rectangle 10"/>
            <p:cNvSpPr>
              <a:spLocks noChangeArrowheads="1"/>
            </p:cNvSpPr>
            <p:nvPr/>
          </p:nvSpPr>
          <p:spPr bwMode="auto">
            <a:xfrm>
              <a:off x="1617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30000">
                  <a:latin typeface="Times New Roman" panose="02020603050405020304" pitchFamily="18" charset="0"/>
                </a:rPr>
                <a:t>f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</a:p>
          </p:txBody>
        </p:sp>
      </p:grp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3336925" y="2581275"/>
            <a:ext cx="1255713" cy="493713"/>
            <a:chOff x="2009" y="1405"/>
            <a:chExt cx="791" cy="311"/>
          </a:xfrm>
        </p:grpSpPr>
        <p:sp>
          <p:nvSpPr>
            <p:cNvPr id="30736" name="Line 12"/>
            <p:cNvSpPr>
              <a:spLocks noChangeShapeType="1"/>
            </p:cNvSpPr>
            <p:nvPr/>
          </p:nvSpPr>
          <p:spPr bwMode="auto">
            <a:xfrm flipV="1">
              <a:off x="2009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7" name="Rectangle 13"/>
            <p:cNvSpPr>
              <a:spLocks noChangeArrowheads="1"/>
            </p:cNvSpPr>
            <p:nvPr/>
          </p:nvSpPr>
          <p:spPr bwMode="auto">
            <a:xfrm>
              <a:off x="2306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id 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</a:t>
              </a:r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1619250" y="3136900"/>
            <a:ext cx="2411413" cy="536575"/>
            <a:chOff x="927" y="1755"/>
            <a:chExt cx="1519" cy="338"/>
          </a:xfrm>
        </p:grpSpPr>
        <p:sp>
          <p:nvSpPr>
            <p:cNvPr id="30732" name="Rectangle 15"/>
            <p:cNvSpPr>
              <a:spLocks noChangeArrowheads="1"/>
            </p:cNvSpPr>
            <p:nvPr/>
          </p:nvSpPr>
          <p:spPr bwMode="auto">
            <a:xfrm>
              <a:off x="927" y="1782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i="1">
                  <a:latin typeface="Book Antiqua" panose="02040602050305030304" pitchFamily="18" charset="0"/>
                </a:rPr>
                <a:t>v</a:t>
              </a:r>
              <a:r>
                <a:rPr lang="en-US" altLang="zh-CN" sz="2400" baseline="-25000"/>
                <a:t>o</a:t>
              </a:r>
              <a:r>
                <a:rPr lang="en-US" altLang="zh-CN" sz="2400">
                  <a:sym typeface="Symbol" panose="05050102010706020507" pitchFamily="18" charset="2"/>
                </a:rPr>
                <a:t></a:t>
              </a:r>
              <a:endParaRPr lang="en-US" altLang="zh-CN" sz="2400"/>
            </a:p>
          </p:txBody>
        </p:sp>
        <p:grpSp>
          <p:nvGrpSpPr>
            <p:cNvPr id="30733" name="Group 16"/>
            <p:cNvGrpSpPr>
              <a:grpSpLocks/>
            </p:cNvGrpSpPr>
            <p:nvPr/>
          </p:nvGrpSpPr>
          <p:grpSpPr bwMode="auto">
            <a:xfrm>
              <a:off x="1335" y="1755"/>
              <a:ext cx="1111" cy="222"/>
              <a:chOff x="1335" y="1611"/>
              <a:chExt cx="1111" cy="278"/>
            </a:xfrm>
          </p:grpSpPr>
          <p:sp>
            <p:nvSpPr>
              <p:cNvPr id="30734" name="Line 17"/>
              <p:cNvSpPr>
                <a:spLocks noChangeShapeType="1"/>
              </p:cNvSpPr>
              <p:nvPr/>
            </p:nvSpPr>
            <p:spPr bwMode="auto">
              <a:xfrm flipH="1" flipV="1">
                <a:off x="1335" y="1889"/>
                <a:ext cx="11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35" name="Line 18"/>
              <p:cNvSpPr>
                <a:spLocks noChangeShapeType="1"/>
              </p:cNvSpPr>
              <p:nvPr/>
            </p:nvSpPr>
            <p:spPr bwMode="auto">
              <a:xfrm flipV="1">
                <a:off x="2445" y="1611"/>
                <a:ext cx="0" cy="2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525909" y="3873500"/>
            <a:ext cx="3902075" cy="495300"/>
          </a:xfrm>
          <a:prstGeom prst="flowChartAlternateProcess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1" lang="en-US" altLang="zh-CN" sz="2400"/>
              <a:t> </a:t>
            </a:r>
            <a:r>
              <a:rPr kumimoji="1" lang="zh-CN" altLang="en-US" sz="2400"/>
              <a:t>电压负反馈稳定输出电压</a:t>
            </a: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066800" y="1843088"/>
            <a:ext cx="32766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en-US" altLang="zh-CN" sz="2400" i="1"/>
              <a:t>x</a:t>
            </a:r>
            <a:r>
              <a:rPr kumimoji="1" lang="en-US" altLang="zh-CN" sz="2400" baseline="-30000"/>
              <a:t>f</a:t>
            </a:r>
            <a:r>
              <a:rPr kumimoji="1" lang="en-US" altLang="zh-CN" sz="2400"/>
              <a:t>=</a:t>
            </a:r>
            <a:r>
              <a:rPr kumimoji="1" lang="en-US" altLang="zh-CN" sz="2400" i="1"/>
              <a:t>F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30000"/>
              <a:t>o </a:t>
            </a:r>
            <a:r>
              <a:rPr kumimoji="1" lang="zh-CN" altLang="en-US" sz="2400"/>
              <a:t>，</a:t>
            </a:r>
            <a:r>
              <a:rPr kumimoji="1" lang="zh-CN" altLang="en-US" sz="2400" baseline="-30000"/>
              <a:t> </a:t>
            </a:r>
            <a:r>
              <a:rPr kumimoji="1" lang="en-US" altLang="zh-CN" sz="2400" i="1"/>
              <a:t>x</a:t>
            </a:r>
            <a:r>
              <a:rPr kumimoji="1" lang="en-US" altLang="zh-CN" sz="2400" baseline="-30000"/>
              <a:t>id</a:t>
            </a:r>
            <a:r>
              <a:rPr kumimoji="1" lang="en-US" altLang="zh-CN" sz="2400"/>
              <a:t>= </a:t>
            </a:r>
            <a:r>
              <a:rPr kumimoji="1" lang="en-US" altLang="zh-CN" sz="2400" i="1"/>
              <a:t>x</a:t>
            </a:r>
            <a:r>
              <a:rPr kumimoji="1" lang="en-US" altLang="zh-CN" sz="2400" baseline="-30000"/>
              <a:t>i</a:t>
            </a:r>
            <a:r>
              <a:rPr kumimoji="1" lang="zh-CN" altLang="en-US" sz="2400"/>
              <a:t>－</a:t>
            </a:r>
            <a:r>
              <a:rPr kumimoji="1" lang="en-US" altLang="zh-CN" sz="2400" i="1"/>
              <a:t>x</a:t>
            </a:r>
            <a:r>
              <a:rPr kumimoji="1" lang="en-US" altLang="zh-CN" sz="2400" baseline="-30000"/>
              <a:t>f</a:t>
            </a:r>
            <a:endParaRPr kumimoji="1"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31529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24" grpId="0" animBg="1" autoUpdateAnimBg="0"/>
      <p:bldP spid="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7234" name="Object 2"/>
          <p:cNvGraphicFramePr>
            <a:graphicFrameLocks noChangeAspect="1"/>
          </p:cNvGraphicFramePr>
          <p:nvPr/>
        </p:nvGraphicFramePr>
        <p:xfrm>
          <a:off x="2255838" y="2744788"/>
          <a:ext cx="6240462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425" name="图片" r:id="rId3" imgW="3460486" imgH="1618522" progId="Word.Picture.8">
                  <p:embed/>
                </p:oleObj>
              </mc:Choice>
              <mc:Fallback>
                <p:oleObj name="图片" r:id="rId3" imgW="3460486" imgH="161852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2744788"/>
                        <a:ext cx="6240462" cy="29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8.1.1  </a:t>
            </a:r>
            <a:r>
              <a:rPr lang="zh-CN" altLang="en-US" sz="3200">
                <a:solidFill>
                  <a:srgbClr val="0000CC"/>
                </a:solidFill>
              </a:rPr>
              <a:t>反馈的基本概念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1. </a:t>
            </a:r>
            <a:r>
              <a:rPr lang="zh-CN" altLang="en-US">
                <a:solidFill>
                  <a:srgbClr val="CC0000"/>
                </a:solidFill>
              </a:rPr>
              <a:t>什么是反馈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452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7240" name="Rectangle 8"/>
          <p:cNvSpPr>
            <a:spLocks noChangeArrowheads="1"/>
          </p:cNvSpPr>
          <p:nvPr/>
        </p:nvSpPr>
        <p:spPr bwMode="auto">
          <a:xfrm>
            <a:off x="528638" y="1194493"/>
            <a:ext cx="8112125" cy="185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将放大电路输出量（电压或电流）的一部分或全部，通过某种电路（称为反馈网络）送回到输入回路的过程。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反馈是信号的反向传输过程，体现了输出信号对输入信号的反作用。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7242" name="Rectangle 10"/>
          <p:cNvSpPr>
            <a:spLocks noChangeArrowheads="1"/>
          </p:cNvSpPr>
          <p:nvPr/>
        </p:nvSpPr>
        <p:spPr bwMode="auto">
          <a:xfrm>
            <a:off x="528638" y="4184650"/>
            <a:ext cx="31067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反馈通路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信号反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向传输的渠道</a:t>
            </a:r>
          </a:p>
        </p:txBody>
      </p:sp>
      <p:sp>
        <p:nvSpPr>
          <p:cNvPr id="1247243" name="Rectangle 11"/>
          <p:cNvSpPr>
            <a:spLocks noChangeArrowheads="1"/>
          </p:cNvSpPr>
          <p:nvPr/>
        </p:nvSpPr>
        <p:spPr bwMode="auto">
          <a:xfrm>
            <a:off x="528638" y="5175250"/>
            <a:ext cx="33528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开环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无反馈通路</a:t>
            </a:r>
          </a:p>
        </p:txBody>
      </p:sp>
      <p:sp>
        <p:nvSpPr>
          <p:cNvPr id="1247244" name="Rectangle 12"/>
          <p:cNvSpPr>
            <a:spLocks noChangeArrowheads="1"/>
          </p:cNvSpPr>
          <p:nvPr/>
        </p:nvSpPr>
        <p:spPr bwMode="auto">
          <a:xfrm>
            <a:off x="528638" y="5668963"/>
            <a:ext cx="33528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闭环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有反馈通路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47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4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47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4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242" grpId="0"/>
      <p:bldP spid="1247243" grpId="0" autoUpdateAnimBg="0"/>
      <p:bldP spid="124724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8.1.5  </a:t>
            </a:r>
            <a:r>
              <a:rPr lang="zh-CN" altLang="en-US" sz="3200">
                <a:solidFill>
                  <a:srgbClr val="0000CC"/>
                </a:solidFill>
              </a:rPr>
              <a:t>电压反馈与电流反馈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378325" y="1195388"/>
          <a:ext cx="4214813" cy="274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46" name="图片" r:id="rId3" imgW="2110820" imgH="1372616" progId="Word.Picture.8">
                  <p:embed/>
                </p:oleObj>
              </mc:Choice>
              <mc:Fallback>
                <p:oleObj name="图片" r:id="rId3" imgW="2110820" imgH="137261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1195388"/>
                        <a:ext cx="4214813" cy="274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57200" y="819150"/>
            <a:ext cx="47275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zh-CN" altLang="en-US" sz="2400"/>
              <a:t>电流负反馈的反馈控制作用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200" y="2308225"/>
            <a:ext cx="8715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latin typeface="Times New Roman" panose="02020603050405020304" pitchFamily="18" charset="0"/>
              </a:rPr>
              <a:t>L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1166813" y="2308225"/>
            <a:ext cx="1238250" cy="493713"/>
            <a:chOff x="642" y="1405"/>
            <a:chExt cx="780" cy="311"/>
          </a:xfrm>
        </p:grpSpPr>
        <p:sp>
          <p:nvSpPr>
            <p:cNvPr id="31765" name="Line 6"/>
            <p:cNvSpPr>
              <a:spLocks noChangeShapeType="1"/>
            </p:cNvSpPr>
            <p:nvPr/>
          </p:nvSpPr>
          <p:spPr bwMode="auto">
            <a:xfrm flipV="1">
              <a:off x="642" y="1560"/>
              <a:ext cx="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6" name="Rectangle 7"/>
            <p:cNvSpPr>
              <a:spLocks noChangeArrowheads="1"/>
            </p:cNvSpPr>
            <p:nvPr/>
          </p:nvSpPr>
          <p:spPr bwMode="auto">
            <a:xfrm>
              <a:off x="928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i="1">
                  <a:latin typeface="Book Antiqua" panose="02040602050305030304" pitchFamily="18" charset="0"/>
                </a:rPr>
                <a:t>i</a:t>
              </a:r>
              <a:r>
                <a:rPr lang="en-US" altLang="zh-CN" sz="2400" baseline="-30000">
                  <a:solidFill>
                    <a:srgbClr val="000000"/>
                  </a:solidFill>
                  <a:latin typeface="楷体_GB2312"/>
                </a:rPr>
                <a:t>o</a:t>
              </a:r>
              <a:r>
                <a:rPr lang="en-US" altLang="zh-CN" sz="2400">
                  <a:sym typeface="Symbol" panose="05050102010706020507" pitchFamily="18" charset="2"/>
                </a:rPr>
                <a:t></a:t>
              </a:r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2243138" y="2308225"/>
            <a:ext cx="1255712" cy="493713"/>
            <a:chOff x="1320" y="1405"/>
            <a:chExt cx="791" cy="311"/>
          </a:xfrm>
        </p:grpSpPr>
        <p:sp>
          <p:nvSpPr>
            <p:cNvPr id="31763" name="Line 9"/>
            <p:cNvSpPr>
              <a:spLocks noChangeShapeType="1"/>
            </p:cNvSpPr>
            <p:nvPr/>
          </p:nvSpPr>
          <p:spPr bwMode="auto">
            <a:xfrm flipV="1">
              <a:off x="1320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4" name="Rectangle 10"/>
            <p:cNvSpPr>
              <a:spLocks noChangeArrowheads="1"/>
            </p:cNvSpPr>
            <p:nvPr/>
          </p:nvSpPr>
          <p:spPr bwMode="auto">
            <a:xfrm>
              <a:off x="1617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30000">
                  <a:latin typeface="Times New Roman" panose="02020603050405020304" pitchFamily="18" charset="0"/>
                </a:rPr>
                <a:t>f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336925" y="2308225"/>
            <a:ext cx="1255713" cy="493713"/>
            <a:chOff x="2009" y="1405"/>
            <a:chExt cx="791" cy="311"/>
          </a:xfrm>
        </p:grpSpPr>
        <p:sp>
          <p:nvSpPr>
            <p:cNvPr id="31761" name="Line 12"/>
            <p:cNvSpPr>
              <a:spLocks noChangeShapeType="1"/>
            </p:cNvSpPr>
            <p:nvPr/>
          </p:nvSpPr>
          <p:spPr bwMode="auto">
            <a:xfrm flipV="1">
              <a:off x="2009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2" name="Rectangle 13"/>
            <p:cNvSpPr>
              <a:spLocks noChangeArrowheads="1"/>
            </p:cNvSpPr>
            <p:nvPr/>
          </p:nvSpPr>
          <p:spPr bwMode="auto">
            <a:xfrm>
              <a:off x="2306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id 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</a:t>
              </a:r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1619250" y="2863850"/>
            <a:ext cx="2411413" cy="536575"/>
            <a:chOff x="927" y="1755"/>
            <a:chExt cx="1519" cy="338"/>
          </a:xfrm>
        </p:grpSpPr>
        <p:sp>
          <p:nvSpPr>
            <p:cNvPr id="31757" name="Rectangle 15"/>
            <p:cNvSpPr>
              <a:spLocks noChangeArrowheads="1"/>
            </p:cNvSpPr>
            <p:nvPr/>
          </p:nvSpPr>
          <p:spPr bwMode="auto">
            <a:xfrm>
              <a:off x="927" y="1782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o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</a:t>
              </a:r>
            </a:p>
          </p:txBody>
        </p:sp>
        <p:grpSp>
          <p:nvGrpSpPr>
            <p:cNvPr id="31758" name="Group 16"/>
            <p:cNvGrpSpPr>
              <a:grpSpLocks/>
            </p:cNvGrpSpPr>
            <p:nvPr/>
          </p:nvGrpSpPr>
          <p:grpSpPr bwMode="auto">
            <a:xfrm>
              <a:off x="1335" y="1755"/>
              <a:ext cx="1111" cy="222"/>
              <a:chOff x="1335" y="1611"/>
              <a:chExt cx="1111" cy="278"/>
            </a:xfrm>
          </p:grpSpPr>
          <p:sp>
            <p:nvSpPr>
              <p:cNvPr id="31759" name="Line 17"/>
              <p:cNvSpPr>
                <a:spLocks noChangeShapeType="1"/>
              </p:cNvSpPr>
              <p:nvPr/>
            </p:nvSpPr>
            <p:spPr bwMode="auto">
              <a:xfrm flipH="1" flipV="1">
                <a:off x="1335" y="1889"/>
                <a:ext cx="11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0" name="Line 18"/>
              <p:cNvSpPr>
                <a:spLocks noChangeShapeType="1"/>
              </p:cNvSpPr>
              <p:nvPr/>
            </p:nvSpPr>
            <p:spPr bwMode="auto">
              <a:xfrm flipV="1">
                <a:off x="2445" y="1611"/>
                <a:ext cx="0" cy="2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525909" y="3600450"/>
            <a:ext cx="3902075" cy="495300"/>
          </a:xfrm>
          <a:prstGeom prst="flowChartAlternateProcess">
            <a:avLst/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1" lang="en-US" altLang="zh-CN" sz="2400"/>
              <a:t> </a:t>
            </a:r>
            <a:r>
              <a:rPr kumimoji="1" lang="zh-CN" altLang="en-US" sz="2400"/>
              <a:t>电流负反馈稳定输出电流</a:t>
            </a: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1066800" y="1570038"/>
            <a:ext cx="32766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en-US" altLang="zh-CN" sz="2400" i="1"/>
              <a:t>x</a:t>
            </a:r>
            <a:r>
              <a:rPr kumimoji="1" lang="en-US" altLang="zh-CN" sz="2400" baseline="-30000"/>
              <a:t>f</a:t>
            </a:r>
            <a:r>
              <a:rPr kumimoji="1" lang="en-US" altLang="zh-CN" sz="2400"/>
              <a:t>=</a:t>
            </a:r>
            <a:r>
              <a:rPr kumimoji="1" lang="en-US" altLang="zh-CN" sz="2400" i="1"/>
              <a:t>F</a:t>
            </a:r>
            <a:r>
              <a:rPr kumimoji="1" lang="en-US" altLang="zh-CN" sz="2400" i="1">
                <a:latin typeface="Book Antiqua" panose="02040602050305030304" pitchFamily="18" charset="0"/>
              </a:rPr>
              <a:t>i</a:t>
            </a:r>
            <a:r>
              <a:rPr kumimoji="1" lang="en-US" altLang="zh-CN" sz="2400" baseline="-30000"/>
              <a:t>o </a:t>
            </a:r>
            <a:r>
              <a:rPr kumimoji="1" lang="zh-CN" altLang="en-US" sz="2400"/>
              <a:t>，</a:t>
            </a:r>
            <a:r>
              <a:rPr kumimoji="1" lang="zh-CN" altLang="en-US" sz="2400" baseline="-30000"/>
              <a:t> </a:t>
            </a:r>
            <a:r>
              <a:rPr kumimoji="1" lang="en-US" altLang="zh-CN" sz="2400" i="1"/>
              <a:t>x</a:t>
            </a:r>
            <a:r>
              <a:rPr kumimoji="1" lang="en-US" altLang="zh-CN" sz="2400" baseline="-30000"/>
              <a:t>id</a:t>
            </a:r>
            <a:r>
              <a:rPr kumimoji="1" lang="en-US" altLang="zh-CN" sz="2400"/>
              <a:t>= </a:t>
            </a:r>
            <a:r>
              <a:rPr kumimoji="1" lang="en-US" altLang="zh-CN" sz="2400" i="1"/>
              <a:t>x</a:t>
            </a:r>
            <a:r>
              <a:rPr kumimoji="1" lang="en-US" altLang="zh-CN" sz="2400" baseline="-30000"/>
              <a:t>i</a:t>
            </a:r>
            <a:r>
              <a:rPr kumimoji="1" lang="zh-CN" altLang="en-US" sz="2400"/>
              <a:t>－</a:t>
            </a:r>
            <a:r>
              <a:rPr kumimoji="1" lang="en-US" altLang="zh-CN" sz="2400" i="1"/>
              <a:t>x</a:t>
            </a:r>
            <a:r>
              <a:rPr kumimoji="1" lang="en-US" altLang="zh-CN" sz="2400" baseline="-30000"/>
              <a:t>f</a:t>
            </a:r>
            <a:endParaRPr kumimoji="1"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43188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25" grpId="0" animBg="1" autoUpdateAnimBg="0"/>
      <p:bldP spid="2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150938" y="1196975"/>
            <a:ext cx="6697662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8.1.1 </a:t>
            </a:r>
            <a:r>
              <a:rPr lang="zh-CN" altLang="en-US" sz="3200" dirty="0"/>
              <a:t>反馈的基本概念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8.1.2 </a:t>
            </a:r>
            <a:r>
              <a:rPr lang="zh-CN" altLang="en-US" sz="3200" dirty="0"/>
              <a:t>直流反馈与交流反馈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8.1.3 </a:t>
            </a:r>
            <a:r>
              <a:rPr lang="zh-CN" altLang="en-US" sz="3200" dirty="0"/>
              <a:t>正反馈与负反馈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8.1.4 </a:t>
            </a:r>
            <a:r>
              <a:rPr lang="zh-CN" altLang="en-US" sz="3200" dirty="0"/>
              <a:t>串联反馈与并联反馈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8.1.5 </a:t>
            </a:r>
            <a:r>
              <a:rPr lang="zh-CN" altLang="en-US" sz="3200" dirty="0"/>
              <a:t>电压反馈与电流反馈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>
                <a:solidFill>
                  <a:srgbClr val="C00000"/>
                </a:solidFill>
              </a:rPr>
              <a:t>8.1.6 </a:t>
            </a:r>
            <a:r>
              <a:rPr lang="zh-CN" altLang="en-US" sz="3200" dirty="0">
                <a:solidFill>
                  <a:srgbClr val="C00000"/>
                </a:solidFill>
              </a:rPr>
              <a:t>负反馈放大电路的四种组态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827088" y="0"/>
            <a:ext cx="774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CC"/>
                </a:solidFill>
              </a:rPr>
              <a:t>8.1  </a:t>
            </a:r>
            <a:r>
              <a:rPr lang="zh-CN" altLang="en-US" sz="3600">
                <a:solidFill>
                  <a:srgbClr val="0000CC"/>
                </a:solidFill>
              </a:rPr>
              <a:t>反馈的基本概念与分类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1274883" name="Rectangle 3"/>
          <p:cNvSpPr>
            <a:spLocks noChangeArrowheads="1"/>
          </p:cNvSpPr>
          <p:nvPr/>
        </p:nvSpPr>
        <p:spPr bwMode="auto">
          <a:xfrm>
            <a:off x="404813" y="3162300"/>
            <a:ext cx="40227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由此可组成四种组态：</a:t>
            </a:r>
          </a:p>
        </p:txBody>
      </p:sp>
      <p:sp>
        <p:nvSpPr>
          <p:cNvPr id="1274884" name="Rectangle 4"/>
          <p:cNvSpPr>
            <a:spLocks noChangeArrowheads="1"/>
          </p:cNvSpPr>
          <p:nvPr/>
        </p:nvSpPr>
        <p:spPr bwMode="auto">
          <a:xfrm>
            <a:off x="425450" y="877888"/>
            <a:ext cx="1841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输入端：</a:t>
            </a:r>
          </a:p>
        </p:txBody>
      </p:sp>
      <p:sp>
        <p:nvSpPr>
          <p:cNvPr id="1274885" name="Rectangle 5"/>
          <p:cNvSpPr>
            <a:spLocks noChangeArrowheads="1"/>
          </p:cNvSpPr>
          <p:nvPr/>
        </p:nvSpPr>
        <p:spPr bwMode="auto">
          <a:xfrm>
            <a:off x="425450" y="1995488"/>
            <a:ext cx="1625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输出端：</a:t>
            </a:r>
          </a:p>
        </p:txBody>
      </p:sp>
      <p:sp>
        <p:nvSpPr>
          <p:cNvPr id="1274886" name="Rectangle 6"/>
          <p:cNvSpPr>
            <a:spLocks noChangeArrowheads="1"/>
          </p:cNvSpPr>
          <p:nvPr/>
        </p:nvSpPr>
        <p:spPr bwMode="auto">
          <a:xfrm>
            <a:off x="1116013" y="3810000"/>
            <a:ext cx="205581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电压串联</a:t>
            </a:r>
          </a:p>
        </p:txBody>
      </p:sp>
      <p:sp>
        <p:nvSpPr>
          <p:cNvPr id="1274887" name="Rectangle 7"/>
          <p:cNvSpPr>
            <a:spLocks noChangeArrowheads="1"/>
          </p:cNvSpPr>
          <p:nvPr/>
        </p:nvSpPr>
        <p:spPr bwMode="auto">
          <a:xfrm>
            <a:off x="3021013" y="3810000"/>
            <a:ext cx="205581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电压并联</a:t>
            </a:r>
          </a:p>
        </p:txBody>
      </p:sp>
      <p:sp>
        <p:nvSpPr>
          <p:cNvPr id="1274888" name="Rectangle 8"/>
          <p:cNvSpPr>
            <a:spLocks noChangeArrowheads="1"/>
          </p:cNvSpPr>
          <p:nvPr/>
        </p:nvSpPr>
        <p:spPr bwMode="auto">
          <a:xfrm>
            <a:off x="4932363" y="3810000"/>
            <a:ext cx="205581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电流串联</a:t>
            </a:r>
          </a:p>
        </p:txBody>
      </p:sp>
      <p:sp>
        <p:nvSpPr>
          <p:cNvPr id="1274889" name="Rectangle 9"/>
          <p:cNvSpPr>
            <a:spLocks noChangeArrowheads="1"/>
          </p:cNvSpPr>
          <p:nvPr/>
        </p:nvSpPr>
        <p:spPr bwMode="auto">
          <a:xfrm>
            <a:off x="6751638" y="3810000"/>
            <a:ext cx="205581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电流并联</a:t>
            </a:r>
          </a:p>
        </p:txBody>
      </p:sp>
      <p:sp>
        <p:nvSpPr>
          <p:cNvPr id="1274890" name="Rectangle 10"/>
          <p:cNvSpPr>
            <a:spLocks noChangeArrowheads="1"/>
          </p:cNvSpPr>
          <p:nvPr/>
        </p:nvSpPr>
        <p:spPr bwMode="auto">
          <a:xfrm>
            <a:off x="1835150" y="877888"/>
            <a:ext cx="69135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反馈网络在放大电路输入端的连接分为</a:t>
            </a:r>
            <a:r>
              <a:rPr lang="zh-CN" altLang="en-US" sz="2800">
                <a:solidFill>
                  <a:srgbClr val="FF0000"/>
                </a:solidFill>
              </a:rPr>
              <a:t>串联</a:t>
            </a:r>
            <a:r>
              <a:rPr lang="zh-CN" altLang="en-US" sz="2800">
                <a:solidFill>
                  <a:srgbClr val="000000"/>
                </a:solidFill>
              </a:rPr>
              <a:t>和</a:t>
            </a:r>
            <a:r>
              <a:rPr lang="zh-CN" altLang="en-US" sz="2800">
                <a:solidFill>
                  <a:srgbClr val="FF0000"/>
                </a:solidFill>
              </a:rPr>
              <a:t>并联</a:t>
            </a:r>
            <a:r>
              <a:rPr lang="zh-CN" altLang="en-US" sz="2800">
                <a:solidFill>
                  <a:srgbClr val="000000"/>
                </a:solidFill>
              </a:rPr>
              <a:t>两种方式。</a:t>
            </a:r>
          </a:p>
        </p:txBody>
      </p:sp>
      <p:sp>
        <p:nvSpPr>
          <p:cNvPr id="1274891" name="Rectangle 11"/>
          <p:cNvSpPr>
            <a:spLocks noChangeArrowheads="1"/>
          </p:cNvSpPr>
          <p:nvPr/>
        </p:nvSpPr>
        <p:spPr bwMode="auto">
          <a:xfrm>
            <a:off x="1851025" y="1995488"/>
            <a:ext cx="689768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反馈信号在输出端分为</a:t>
            </a:r>
            <a:r>
              <a:rPr lang="zh-CN" altLang="en-US" sz="2800">
                <a:solidFill>
                  <a:srgbClr val="FF0000"/>
                </a:solidFill>
              </a:rPr>
              <a:t>电压取样</a:t>
            </a:r>
            <a:r>
              <a:rPr lang="zh-CN" altLang="en-US" sz="2800">
                <a:solidFill>
                  <a:srgbClr val="000000"/>
                </a:solidFill>
              </a:rPr>
              <a:t>和</a:t>
            </a:r>
            <a:r>
              <a:rPr lang="zh-CN" altLang="en-US" sz="2800">
                <a:solidFill>
                  <a:srgbClr val="FF0000"/>
                </a:solidFill>
              </a:rPr>
              <a:t>电流取样</a:t>
            </a:r>
            <a:r>
              <a:rPr lang="zh-CN" altLang="en-US" sz="2800">
                <a:solidFill>
                  <a:srgbClr val="000000"/>
                </a:solidFill>
              </a:rPr>
              <a:t>两种方式。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7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7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7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7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7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7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3" grpId="0" autoUpdateAnimBg="0"/>
      <p:bldP spid="1274884" grpId="0" autoUpdateAnimBg="0"/>
      <p:bldP spid="1274885" grpId="0" autoUpdateAnimBg="0"/>
      <p:bldP spid="1274886" grpId="0" autoUpdateAnimBg="0"/>
      <p:bldP spid="1274887" grpId="0" autoUpdateAnimBg="0"/>
      <p:bldP spid="1274888" grpId="0" autoUpdateAnimBg="0"/>
      <p:bldP spid="1274889" grpId="0" autoUpdateAnimBg="0"/>
      <p:bldP spid="1274890" grpId="0" autoUpdateAnimBg="0"/>
      <p:bldP spid="127489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03238" y="714375"/>
            <a:ext cx="738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1. </a:t>
            </a:r>
            <a:r>
              <a:rPr lang="zh-CN" altLang="en-US">
                <a:solidFill>
                  <a:srgbClr val="CC0000"/>
                </a:solidFill>
              </a:rPr>
              <a:t>电压串联负反馈放大电路（电压放大器）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627313" y="1449388"/>
          <a:ext cx="4030662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53" name="图片" r:id="rId3" imgW="2020869" imgH="1151717" progId="Word.Picture.8">
                  <p:embed/>
                </p:oleObj>
              </mc:Choice>
              <mc:Fallback>
                <p:oleObj name="图片" r:id="rId3" imgW="2020869" imgH="115171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49388"/>
                        <a:ext cx="4030662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5910" name="Rectangle 6"/>
          <p:cNvSpPr>
            <a:spLocks noChangeArrowheads="1"/>
          </p:cNvSpPr>
          <p:nvPr/>
        </p:nvSpPr>
        <p:spPr bwMode="auto">
          <a:xfrm>
            <a:off x="533400" y="3968750"/>
            <a:ext cx="8077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输入以电压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形式求和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KVL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： </a:t>
            </a: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latin typeface="楷体_GB2312"/>
                <a:ea typeface="华康简宋"/>
                <a:cs typeface="华康简宋"/>
              </a:rPr>
              <a:t>id</a:t>
            </a:r>
            <a:r>
              <a:rPr lang="en-US" altLang="zh-CN" sz="2800">
                <a:solidFill>
                  <a:srgbClr val="000000"/>
                </a:solidFill>
                <a:latin typeface="楷体_GB2312"/>
                <a:ea typeface="华康简宋"/>
                <a:cs typeface="华康简宋"/>
              </a:rPr>
              <a:t>=</a:t>
            </a: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latin typeface="楷体_GB2312"/>
                <a:ea typeface="华康简宋"/>
                <a:cs typeface="华康简宋"/>
              </a:rPr>
              <a:t>i</a:t>
            </a:r>
            <a:r>
              <a:rPr lang="en-US" altLang="zh-CN" sz="2800">
                <a:solidFill>
                  <a:srgbClr val="000000"/>
                </a:solidFill>
                <a:latin typeface="楷体_GB2312"/>
                <a:ea typeface="华康简宋"/>
                <a:cs typeface="华康简宋"/>
              </a:rPr>
              <a:t>-</a:t>
            </a:r>
            <a:r>
              <a:rPr lang="en-US" altLang="zh-CN" sz="2800">
                <a:solidFill>
                  <a:srgbClr val="000000"/>
                </a:solidFill>
                <a:ea typeface="华康简宋"/>
                <a:cs typeface="华康简宋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latin typeface="楷体_GB2312"/>
                <a:ea typeface="华康简宋"/>
                <a:cs typeface="华康简宋"/>
              </a:rPr>
              <a:t>f</a:t>
            </a: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 </a:t>
            </a:r>
          </a:p>
        </p:txBody>
      </p:sp>
      <p:sp>
        <p:nvSpPr>
          <p:cNvPr id="1275911" name="AutoShape 7"/>
          <p:cNvSpPr>
            <a:spLocks noChangeArrowheads="1"/>
          </p:cNvSpPr>
          <p:nvPr/>
        </p:nvSpPr>
        <p:spPr bwMode="auto">
          <a:xfrm>
            <a:off x="533400" y="4495800"/>
            <a:ext cx="2878138" cy="554038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1" lang="en-US" altLang="zh-CN"/>
              <a:t> </a:t>
            </a:r>
            <a:r>
              <a:rPr kumimoji="1" lang="zh-CN" altLang="en-US"/>
              <a:t>稳定输出电压</a:t>
            </a:r>
          </a:p>
        </p:txBody>
      </p:sp>
      <p:sp>
        <p:nvSpPr>
          <p:cNvPr id="1275912" name="Rectangle 8"/>
          <p:cNvSpPr>
            <a:spLocks noChangeArrowheads="1"/>
          </p:cNvSpPr>
          <p:nvPr/>
        </p:nvSpPr>
        <p:spPr bwMode="auto">
          <a:xfrm>
            <a:off x="381000" y="3392488"/>
            <a:ext cx="1524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特点：</a:t>
            </a:r>
          </a:p>
        </p:txBody>
      </p:sp>
      <p:sp>
        <p:nvSpPr>
          <p:cNvPr id="1275913" name="Rectangle 9"/>
          <p:cNvSpPr>
            <a:spLocks noChangeArrowheads="1"/>
          </p:cNvSpPr>
          <p:nvPr/>
        </p:nvSpPr>
        <p:spPr bwMode="auto">
          <a:xfrm>
            <a:off x="533400" y="5078413"/>
            <a:ext cx="8215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1" lang="en-US" altLang="zh-CN"/>
              <a:t> </a:t>
            </a:r>
            <a:r>
              <a:rPr kumimoji="1" lang="zh-CN" altLang="en-US"/>
              <a:t>电压控制的电压源（</a:t>
            </a:r>
            <a:r>
              <a:rPr kumimoji="1" lang="en-US" altLang="zh-CN"/>
              <a:t>VCVS</a:t>
            </a:r>
            <a:r>
              <a:rPr kumimoji="1" lang="zh-CN" altLang="en-US"/>
              <a:t>），电压</a:t>
            </a:r>
            <a:r>
              <a:rPr kumimoji="1" lang="en-US" altLang="zh-CN"/>
              <a:t>/</a:t>
            </a:r>
            <a:r>
              <a:rPr kumimoji="1" lang="zh-CN" altLang="en-US"/>
              <a:t>电压转换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7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7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10" grpId="0" autoUpdateAnimBg="0"/>
      <p:bldP spid="1275911" grpId="0" autoUpdateAnimBg="0"/>
      <p:bldP spid="1275912" grpId="0" autoUpdateAnimBg="0"/>
      <p:bldP spid="127591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3238" y="714375"/>
            <a:ext cx="738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1. </a:t>
            </a:r>
            <a:r>
              <a:rPr lang="zh-CN" altLang="en-US">
                <a:solidFill>
                  <a:srgbClr val="CC0000"/>
                </a:solidFill>
              </a:rPr>
              <a:t>电压串联负反馈放大电路（电压放大器）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11" y="1412776"/>
            <a:ext cx="404392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03238" y="714375"/>
            <a:ext cx="738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2. </a:t>
            </a:r>
            <a:r>
              <a:rPr lang="zh-CN" altLang="en-US" dirty="0">
                <a:solidFill>
                  <a:srgbClr val="CC0000"/>
                </a:solidFill>
              </a:rPr>
              <a:t>电压并联负反馈放大电路（互阻放大器）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871663" y="1412875"/>
          <a:ext cx="4956175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77" name="图片" r:id="rId3" imgW="2478519" imgH="1151717" progId="Word.Picture.8">
                  <p:embed/>
                </p:oleObj>
              </mc:Choice>
              <mc:Fallback>
                <p:oleObj name="图片" r:id="rId3" imgW="2478519" imgH="115171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1412875"/>
                        <a:ext cx="4956175" cy="23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6934" name="Rectangle 6"/>
          <p:cNvSpPr>
            <a:spLocks noChangeArrowheads="1"/>
          </p:cNvSpPr>
          <p:nvPr/>
        </p:nvSpPr>
        <p:spPr bwMode="auto">
          <a:xfrm>
            <a:off x="520700" y="4025900"/>
            <a:ext cx="6858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输入以电流形式求和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KCL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8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id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=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8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-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8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f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76935" name="AutoShape 7"/>
          <p:cNvSpPr>
            <a:spLocks noChangeArrowheads="1"/>
          </p:cNvSpPr>
          <p:nvPr/>
        </p:nvSpPr>
        <p:spPr bwMode="auto">
          <a:xfrm>
            <a:off x="520700" y="4624388"/>
            <a:ext cx="3576638" cy="554037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1" lang="en-US" altLang="zh-CN"/>
              <a:t> </a:t>
            </a:r>
            <a:r>
              <a:rPr kumimoji="1" lang="zh-CN" altLang="en-US"/>
              <a:t>稳定输出电压</a:t>
            </a:r>
          </a:p>
        </p:txBody>
      </p:sp>
      <p:sp>
        <p:nvSpPr>
          <p:cNvPr id="1276936" name="Rectangle 8"/>
          <p:cNvSpPr>
            <a:spLocks noChangeArrowheads="1"/>
          </p:cNvSpPr>
          <p:nvPr/>
        </p:nvSpPr>
        <p:spPr bwMode="auto">
          <a:xfrm>
            <a:off x="520700" y="5214938"/>
            <a:ext cx="837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1" lang="en-US" altLang="zh-CN"/>
              <a:t> </a:t>
            </a:r>
            <a:r>
              <a:rPr kumimoji="1" lang="zh-CN" altLang="en-US"/>
              <a:t>电流控制的电压源（</a:t>
            </a:r>
            <a:r>
              <a:rPr kumimoji="1" lang="en-US" altLang="zh-CN"/>
              <a:t>CCVS</a:t>
            </a:r>
            <a:r>
              <a:rPr kumimoji="1" lang="zh-CN" altLang="en-US"/>
              <a:t>），电流</a:t>
            </a:r>
            <a:r>
              <a:rPr kumimoji="1" lang="en-US" altLang="zh-CN"/>
              <a:t>/</a:t>
            </a:r>
            <a:r>
              <a:rPr kumimoji="1" lang="zh-CN" altLang="en-US"/>
              <a:t>电压转换</a:t>
            </a:r>
          </a:p>
        </p:txBody>
      </p:sp>
      <p:sp>
        <p:nvSpPr>
          <p:cNvPr id="1276937" name="Rectangle 9"/>
          <p:cNvSpPr>
            <a:spLocks noChangeArrowheads="1"/>
          </p:cNvSpPr>
          <p:nvPr/>
        </p:nvSpPr>
        <p:spPr bwMode="auto">
          <a:xfrm>
            <a:off x="311150" y="3465513"/>
            <a:ext cx="1524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特点：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7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7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4" grpId="0" autoUpdateAnimBg="0"/>
      <p:bldP spid="1276935" grpId="0" autoUpdateAnimBg="0"/>
      <p:bldP spid="1276936" grpId="0" autoUpdateAnimBg="0"/>
      <p:bldP spid="127693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3238" y="714375"/>
            <a:ext cx="738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2. </a:t>
            </a:r>
            <a:r>
              <a:rPr lang="zh-CN" altLang="en-US" dirty="0">
                <a:solidFill>
                  <a:srgbClr val="CC0000"/>
                </a:solidFill>
              </a:rPr>
              <a:t>电压并联负反馈放大电路（互阻放大器）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74" y="1412776"/>
            <a:ext cx="4794602" cy="37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03238" y="714375"/>
            <a:ext cx="738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3. </a:t>
            </a:r>
            <a:r>
              <a:rPr lang="zh-CN" altLang="en-US" dirty="0">
                <a:solidFill>
                  <a:srgbClr val="CC0000"/>
                </a:solidFill>
              </a:rPr>
              <a:t>电流串联负反馈放大电路（互导放大器）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700338" y="1514475"/>
          <a:ext cx="3675062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01" name="图片" r:id="rId3" imgW="1839611" imgH="1275526" progId="Word.Picture.8">
                  <p:embed/>
                </p:oleObj>
              </mc:Choice>
              <mc:Fallback>
                <p:oleObj name="图片" r:id="rId3" imgW="1839611" imgH="127552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514475"/>
                        <a:ext cx="3675062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7958" name="Rectangle 6"/>
          <p:cNvSpPr>
            <a:spLocks noChangeArrowheads="1"/>
          </p:cNvSpPr>
          <p:nvPr/>
        </p:nvSpPr>
        <p:spPr bwMode="auto">
          <a:xfrm>
            <a:off x="685800" y="4075113"/>
            <a:ext cx="7772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输入以电压形式求和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KVL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： </a:t>
            </a: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latin typeface="楷体_GB2312"/>
                <a:ea typeface="华康简宋"/>
                <a:cs typeface="华康简宋"/>
              </a:rPr>
              <a:t>id</a:t>
            </a:r>
            <a:r>
              <a:rPr lang="en-US" altLang="zh-CN" sz="2800">
                <a:solidFill>
                  <a:srgbClr val="000000"/>
                </a:solidFill>
                <a:latin typeface="楷体_GB2312"/>
                <a:ea typeface="华康简宋"/>
                <a:cs typeface="华康简宋"/>
              </a:rPr>
              <a:t>=</a:t>
            </a: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latin typeface="楷体_GB2312"/>
                <a:ea typeface="华康简宋"/>
                <a:cs typeface="华康简宋"/>
              </a:rPr>
              <a:t>i</a:t>
            </a:r>
            <a:r>
              <a:rPr lang="en-US" altLang="zh-CN" sz="2800">
                <a:solidFill>
                  <a:srgbClr val="000000"/>
                </a:solidFill>
                <a:latin typeface="楷体_GB2312"/>
                <a:ea typeface="华康简宋"/>
                <a:cs typeface="华康简宋"/>
              </a:rPr>
              <a:t>-</a:t>
            </a:r>
            <a:r>
              <a:rPr lang="en-US" altLang="zh-CN" sz="2800">
                <a:solidFill>
                  <a:srgbClr val="000000"/>
                </a:solidFill>
                <a:ea typeface="华康简宋"/>
                <a:cs typeface="华康简宋"/>
              </a:rPr>
              <a:t> </a:t>
            </a:r>
            <a:r>
              <a:rPr lang="en-US" altLang="zh-CN" sz="28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800" baseline="-30000">
                <a:solidFill>
                  <a:srgbClr val="000000"/>
                </a:solidFill>
                <a:latin typeface="楷体_GB2312"/>
                <a:ea typeface="华康简宋"/>
                <a:cs typeface="华康简宋"/>
              </a:rPr>
              <a:t>f</a:t>
            </a: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 </a:t>
            </a:r>
          </a:p>
        </p:txBody>
      </p:sp>
      <p:sp>
        <p:nvSpPr>
          <p:cNvPr id="1277959" name="AutoShape 7"/>
          <p:cNvSpPr>
            <a:spLocks noChangeArrowheads="1"/>
          </p:cNvSpPr>
          <p:nvPr/>
        </p:nvSpPr>
        <p:spPr bwMode="auto">
          <a:xfrm>
            <a:off x="685800" y="4624388"/>
            <a:ext cx="3352800" cy="554037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1" lang="en-US" altLang="zh-CN"/>
              <a:t>  </a:t>
            </a:r>
            <a:r>
              <a:rPr kumimoji="1" lang="zh-CN" altLang="en-US"/>
              <a:t>稳定输出电流</a:t>
            </a:r>
          </a:p>
        </p:txBody>
      </p:sp>
      <p:sp>
        <p:nvSpPr>
          <p:cNvPr id="1277960" name="Rectangle 8"/>
          <p:cNvSpPr>
            <a:spLocks noChangeArrowheads="1"/>
          </p:cNvSpPr>
          <p:nvPr/>
        </p:nvSpPr>
        <p:spPr bwMode="auto">
          <a:xfrm>
            <a:off x="685800" y="5214938"/>
            <a:ext cx="7991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1" lang="en-US" altLang="zh-CN"/>
              <a:t> </a:t>
            </a:r>
            <a:r>
              <a:rPr kumimoji="1" lang="zh-CN" altLang="en-US"/>
              <a:t>电压控制的电流源（</a:t>
            </a:r>
            <a:r>
              <a:rPr kumimoji="1" lang="en-US" altLang="zh-CN"/>
              <a:t>VCCS</a:t>
            </a:r>
            <a:r>
              <a:rPr kumimoji="1" lang="zh-CN" altLang="en-US"/>
              <a:t>），电压</a:t>
            </a:r>
            <a:r>
              <a:rPr kumimoji="1" lang="en-US" altLang="zh-CN"/>
              <a:t>/</a:t>
            </a:r>
            <a:r>
              <a:rPr kumimoji="1" lang="zh-CN" altLang="en-US"/>
              <a:t>电流转换</a:t>
            </a:r>
          </a:p>
        </p:txBody>
      </p:sp>
      <p:sp>
        <p:nvSpPr>
          <p:cNvPr id="1277961" name="Rectangle 9"/>
          <p:cNvSpPr>
            <a:spLocks noChangeArrowheads="1"/>
          </p:cNvSpPr>
          <p:nvPr/>
        </p:nvSpPr>
        <p:spPr bwMode="auto">
          <a:xfrm>
            <a:off x="358775" y="3575050"/>
            <a:ext cx="1524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特点：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7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77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8" grpId="0" autoUpdateAnimBg="0"/>
      <p:bldP spid="1277959" grpId="0" autoUpdateAnimBg="0"/>
      <p:bldP spid="1277960" grpId="0" autoUpdateAnimBg="0"/>
      <p:bldP spid="127796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3238" y="714375"/>
            <a:ext cx="738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3. </a:t>
            </a:r>
            <a:r>
              <a:rPr lang="zh-CN" altLang="en-US" dirty="0">
                <a:solidFill>
                  <a:srgbClr val="CC0000"/>
                </a:solidFill>
              </a:rPr>
              <a:t>电流串联负反馈放大电路（互导放大器）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006" y="1484784"/>
            <a:ext cx="3794337" cy="37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1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03238" y="714375"/>
            <a:ext cx="738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4. </a:t>
            </a:r>
            <a:r>
              <a:rPr lang="zh-CN" altLang="en-US" dirty="0">
                <a:solidFill>
                  <a:srgbClr val="CC0000"/>
                </a:solidFill>
              </a:rPr>
              <a:t>电流并联负反馈放大电路（电流放大器）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159000" y="1341438"/>
          <a:ext cx="4973638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025" name="图片" r:id="rId3" imgW="2488249" imgH="1389978" progId="Word.Picture.8">
                  <p:embed/>
                </p:oleObj>
              </mc:Choice>
              <mc:Fallback>
                <p:oleObj name="图片" r:id="rId3" imgW="2488249" imgH="138997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341438"/>
                        <a:ext cx="4973638" cy="278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982" name="Rectangle 6"/>
          <p:cNvSpPr>
            <a:spLocks noChangeArrowheads="1"/>
          </p:cNvSpPr>
          <p:nvPr/>
        </p:nvSpPr>
        <p:spPr bwMode="auto">
          <a:xfrm>
            <a:off x="762000" y="4089400"/>
            <a:ext cx="7315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输入以电流形式求和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KCL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8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id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=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8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-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8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f</a:t>
            </a:r>
          </a:p>
        </p:txBody>
      </p:sp>
      <p:sp>
        <p:nvSpPr>
          <p:cNvPr id="1278983" name="AutoShape 7"/>
          <p:cNvSpPr>
            <a:spLocks noChangeArrowheads="1"/>
          </p:cNvSpPr>
          <p:nvPr/>
        </p:nvSpPr>
        <p:spPr bwMode="auto">
          <a:xfrm>
            <a:off x="762000" y="4633913"/>
            <a:ext cx="4011613" cy="554037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1" lang="en-US" altLang="zh-CN"/>
              <a:t> </a:t>
            </a:r>
            <a:r>
              <a:rPr kumimoji="1" lang="zh-CN" altLang="en-US"/>
              <a:t>稳定输出电流</a:t>
            </a:r>
          </a:p>
        </p:txBody>
      </p:sp>
      <p:sp>
        <p:nvSpPr>
          <p:cNvPr id="1278984" name="Rectangle 8"/>
          <p:cNvSpPr>
            <a:spLocks noChangeArrowheads="1"/>
          </p:cNvSpPr>
          <p:nvPr/>
        </p:nvSpPr>
        <p:spPr bwMode="auto">
          <a:xfrm>
            <a:off x="762000" y="5214938"/>
            <a:ext cx="784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1" lang="en-US" altLang="zh-CN"/>
              <a:t> </a:t>
            </a:r>
            <a:r>
              <a:rPr kumimoji="1" lang="zh-CN" altLang="en-US"/>
              <a:t>电流控制的电流源（</a:t>
            </a:r>
            <a:r>
              <a:rPr kumimoji="1" lang="en-US" altLang="zh-CN"/>
              <a:t>CCCS</a:t>
            </a:r>
            <a:r>
              <a:rPr kumimoji="1" lang="zh-CN" altLang="en-US"/>
              <a:t>），电流</a:t>
            </a:r>
            <a:r>
              <a:rPr kumimoji="1" lang="en-US" altLang="zh-CN"/>
              <a:t>/</a:t>
            </a:r>
            <a:r>
              <a:rPr kumimoji="1" lang="zh-CN" altLang="en-US"/>
              <a:t>电流转换</a:t>
            </a:r>
          </a:p>
        </p:txBody>
      </p:sp>
      <p:sp>
        <p:nvSpPr>
          <p:cNvPr id="1278985" name="Rectangle 9"/>
          <p:cNvSpPr>
            <a:spLocks noChangeArrowheads="1"/>
          </p:cNvSpPr>
          <p:nvPr/>
        </p:nvSpPr>
        <p:spPr bwMode="auto">
          <a:xfrm>
            <a:off x="381000" y="3560763"/>
            <a:ext cx="15240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特点：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7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7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2" grpId="0" autoUpdateAnimBg="0"/>
      <p:bldP spid="1278983" grpId="0" autoUpdateAnimBg="0"/>
      <p:bldP spid="1278984" grpId="0" autoUpdateAnimBg="0"/>
      <p:bldP spid="127898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170113" y="1685925"/>
          <a:ext cx="6240462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50" name="图片" r:id="rId3" imgW="3460486" imgH="1618522" progId="Word.Picture.8">
                  <p:embed/>
                </p:oleObj>
              </mc:Choice>
              <mc:Fallback>
                <p:oleObj name="图片" r:id="rId3" imgW="3460486" imgH="161852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1685925"/>
                        <a:ext cx="6240462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8.1.1  </a:t>
            </a:r>
            <a:r>
              <a:rPr lang="zh-CN" altLang="en-US" sz="3200">
                <a:solidFill>
                  <a:srgbClr val="0000CC"/>
                </a:solidFill>
              </a:rPr>
              <a:t>反馈的基本概念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1. </a:t>
            </a:r>
            <a:r>
              <a:rPr lang="zh-CN" altLang="en-US">
                <a:solidFill>
                  <a:srgbClr val="CC0000"/>
                </a:solidFill>
              </a:rPr>
              <a:t>什么是反馈</a:t>
            </a:r>
          </a:p>
        </p:txBody>
      </p:sp>
      <p:sp>
        <p:nvSpPr>
          <p:cNvPr id="1248261" name="Rectangle 5"/>
          <p:cNvSpPr>
            <a:spLocks noChangeArrowheads="1"/>
          </p:cNvSpPr>
          <p:nvPr/>
        </p:nvSpPr>
        <p:spPr bwMode="auto">
          <a:xfrm>
            <a:off x="738262" y="4077072"/>
            <a:ext cx="391160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400" i="1" dirty="0"/>
              <a:t>A </a:t>
            </a:r>
            <a:r>
              <a:rPr kumimoji="1" lang="en-US" altLang="zh-CN" sz="2400" dirty="0"/>
              <a:t>= </a:t>
            </a:r>
            <a:r>
              <a:rPr kumimoji="1" lang="en-US" altLang="zh-CN" sz="2400" i="1" dirty="0" err="1"/>
              <a:t>x</a:t>
            </a:r>
            <a:r>
              <a:rPr kumimoji="1" lang="en-US" altLang="zh-CN" sz="2400" baseline="-30000" dirty="0" err="1"/>
              <a:t>O</a:t>
            </a:r>
            <a:r>
              <a:rPr kumimoji="1" lang="en-US" altLang="zh-CN" sz="2400" dirty="0"/>
              <a:t>/</a:t>
            </a:r>
            <a:r>
              <a:rPr kumimoji="1" lang="en-US" altLang="zh-CN" sz="2400" i="1" dirty="0" err="1"/>
              <a:t>x</a:t>
            </a:r>
            <a:r>
              <a:rPr kumimoji="1" lang="en-US" altLang="zh-CN" sz="2400" baseline="-30000" dirty="0" err="1"/>
              <a:t>ID</a:t>
            </a:r>
            <a:r>
              <a:rPr kumimoji="1" lang="en-US" altLang="zh-CN" sz="2400" baseline="-30000" dirty="0"/>
              <a:t>   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开环增益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i="1" dirty="0"/>
              <a:t>F </a:t>
            </a:r>
            <a:r>
              <a:rPr kumimoji="1" lang="en-US" altLang="zh-CN" sz="2400" dirty="0"/>
              <a:t>= </a:t>
            </a:r>
            <a:r>
              <a:rPr kumimoji="1" lang="en-US" altLang="zh-CN" sz="2400" i="1" dirty="0" err="1"/>
              <a:t>x</a:t>
            </a:r>
            <a:r>
              <a:rPr kumimoji="1" lang="en-US" altLang="zh-CN" sz="2400" baseline="-30000" dirty="0" err="1"/>
              <a:t>F</a:t>
            </a:r>
            <a:r>
              <a:rPr kumimoji="1" lang="en-US" altLang="zh-CN" sz="2400" dirty="0"/>
              <a:t>/</a:t>
            </a:r>
            <a:r>
              <a:rPr kumimoji="1" lang="en-US" altLang="zh-CN" sz="2400" i="1" dirty="0" err="1"/>
              <a:t>x</a:t>
            </a:r>
            <a:r>
              <a:rPr kumimoji="1" lang="en-US" altLang="zh-CN" sz="2400" baseline="-30000" dirty="0" err="1"/>
              <a:t>O</a:t>
            </a:r>
            <a:r>
              <a:rPr kumimoji="1" lang="en-US" altLang="zh-CN" sz="2400" baseline="-30000" dirty="0"/>
              <a:t>     </a:t>
            </a:r>
            <a:r>
              <a:rPr kumimoji="1" lang="zh-CN" altLang="en-US" sz="2400" dirty="0"/>
              <a:t>反馈系数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i="1" dirty="0" err="1"/>
              <a:t>A</a:t>
            </a:r>
            <a:r>
              <a:rPr kumimoji="1" lang="en-US" altLang="zh-CN" sz="2400" baseline="-30000" dirty="0" err="1"/>
              <a:t>f</a:t>
            </a:r>
            <a:r>
              <a:rPr kumimoji="1" lang="en-US" altLang="zh-CN" sz="2400" i="1" dirty="0"/>
              <a:t> </a:t>
            </a:r>
            <a:r>
              <a:rPr kumimoji="1" lang="en-US" altLang="zh-CN" sz="2400" dirty="0"/>
              <a:t>= </a:t>
            </a:r>
            <a:r>
              <a:rPr kumimoji="1" lang="en-US" altLang="zh-CN" sz="2400" i="1" dirty="0" err="1"/>
              <a:t>x</a:t>
            </a:r>
            <a:r>
              <a:rPr kumimoji="1" lang="en-US" altLang="zh-CN" sz="2400" baseline="-30000" dirty="0" err="1"/>
              <a:t>O</a:t>
            </a:r>
            <a:r>
              <a:rPr kumimoji="1" lang="en-US" altLang="zh-CN" sz="2400" dirty="0"/>
              <a:t>/</a:t>
            </a:r>
            <a:r>
              <a:rPr kumimoji="1" lang="en-US" altLang="zh-CN" sz="2400" i="1" dirty="0" err="1"/>
              <a:t>x</a:t>
            </a:r>
            <a:r>
              <a:rPr kumimoji="1" lang="en-US" altLang="zh-CN" sz="2400" baseline="-30000" dirty="0" err="1"/>
              <a:t>I</a:t>
            </a:r>
            <a:r>
              <a:rPr kumimoji="1" lang="en-US" altLang="zh-CN" sz="2400" baseline="-30000" dirty="0"/>
              <a:t>    </a:t>
            </a:r>
            <a:r>
              <a:rPr kumimoji="1" lang="zh-CN" altLang="en-US" sz="2400" dirty="0"/>
              <a:t>闭环增益 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7236296" y="1556792"/>
            <a:ext cx="1593850" cy="432792"/>
          </a:xfrm>
          <a:prstGeom prst="wedgeEllipseCallout">
            <a:avLst>
              <a:gd name="adj1" fmla="val -35972"/>
              <a:gd name="adj2" fmla="val 129486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输出信号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475656" y="1267272"/>
            <a:ext cx="2436812" cy="865584"/>
          </a:xfrm>
          <a:prstGeom prst="wedgeEllipseCallout">
            <a:avLst>
              <a:gd name="adj1" fmla="val 15941"/>
              <a:gd name="adj2" fmla="val 77940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反馈放大电路的输入信号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956867" y="3212976"/>
            <a:ext cx="1607021" cy="432792"/>
          </a:xfrm>
          <a:prstGeom prst="wedgeEllipseCallout">
            <a:avLst>
              <a:gd name="adj1" fmla="val 69870"/>
              <a:gd name="adj2" fmla="val -68856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反馈信号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07904" y="835224"/>
            <a:ext cx="3390900" cy="865584"/>
          </a:xfrm>
          <a:prstGeom prst="wedgeEllipseCallout">
            <a:avLst>
              <a:gd name="adj1" fmla="val -32652"/>
              <a:gd name="adj2" fmla="val 125434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基本放大电路的输入信号（净输入信号）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4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48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48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3238" y="714375"/>
            <a:ext cx="738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4. </a:t>
            </a:r>
            <a:r>
              <a:rPr lang="zh-CN" altLang="en-US" dirty="0">
                <a:solidFill>
                  <a:srgbClr val="CC0000"/>
                </a:solidFill>
              </a:rPr>
              <a:t>电流并联负反馈放大电路（电流放大器）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84" y="1378826"/>
            <a:ext cx="5474781" cy="399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5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41987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764704"/>
            <a:ext cx="57165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000066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不同反馈的影响及特点</a:t>
            </a:r>
          </a:p>
        </p:txBody>
      </p:sp>
      <p:sp>
        <p:nvSpPr>
          <p:cNvPr id="1280004" name="AutoShape 4"/>
          <p:cNvSpPr>
            <a:spLocks noChangeArrowheads="1"/>
          </p:cNvSpPr>
          <p:nvPr/>
        </p:nvSpPr>
        <p:spPr bwMode="auto">
          <a:xfrm>
            <a:off x="647700" y="3205163"/>
            <a:ext cx="6751638" cy="485775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accent2"/>
                </a:solidFill>
                <a:latin typeface="楷体_GB2312"/>
              </a:rPr>
              <a:t>电压负反馈：</a:t>
            </a:r>
            <a:r>
              <a:rPr kumimoji="1" lang="zh-CN" altLang="en-US" sz="2400">
                <a:latin typeface="楷体_GB2312"/>
              </a:rPr>
              <a:t>稳定输出电压，具有恒压特性</a:t>
            </a:r>
          </a:p>
        </p:txBody>
      </p:sp>
      <p:sp>
        <p:nvSpPr>
          <p:cNvPr id="1280005" name="AutoShape 5"/>
          <p:cNvSpPr>
            <a:spLocks noChangeArrowheads="1"/>
          </p:cNvSpPr>
          <p:nvPr/>
        </p:nvSpPr>
        <p:spPr bwMode="auto">
          <a:xfrm>
            <a:off x="647700" y="2193925"/>
            <a:ext cx="5548313" cy="485775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accent2"/>
                </a:solidFill>
              </a:rPr>
              <a:t>串联反馈：</a:t>
            </a:r>
            <a:r>
              <a:rPr kumimoji="1" lang="zh-CN" altLang="en-US" sz="2400"/>
              <a:t>输入端电压求和（</a:t>
            </a:r>
            <a:r>
              <a:rPr kumimoji="1" lang="en-US" altLang="zh-CN" sz="2400"/>
              <a:t>KVL</a:t>
            </a:r>
            <a:r>
              <a:rPr kumimoji="1" lang="zh-CN" altLang="en-US" sz="2400"/>
              <a:t>）</a:t>
            </a:r>
          </a:p>
        </p:txBody>
      </p:sp>
      <p:sp>
        <p:nvSpPr>
          <p:cNvPr id="1280006" name="AutoShape 6"/>
          <p:cNvSpPr>
            <a:spLocks noChangeArrowheads="1"/>
          </p:cNvSpPr>
          <p:nvPr/>
        </p:nvSpPr>
        <p:spPr bwMode="auto">
          <a:xfrm>
            <a:off x="647700" y="3708400"/>
            <a:ext cx="6751638" cy="485775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accent2"/>
                </a:solidFill>
                <a:latin typeface="楷体_GB2312"/>
              </a:rPr>
              <a:t>电流负反馈：</a:t>
            </a:r>
            <a:r>
              <a:rPr kumimoji="1" lang="zh-CN" altLang="en-US" sz="2400">
                <a:latin typeface="楷体_GB2312"/>
              </a:rPr>
              <a:t>稳定输出电流，具有恒流特性</a:t>
            </a:r>
          </a:p>
        </p:txBody>
      </p:sp>
      <p:sp>
        <p:nvSpPr>
          <p:cNvPr id="1280007" name="AutoShape 7"/>
          <p:cNvSpPr>
            <a:spLocks noChangeArrowheads="1"/>
          </p:cNvSpPr>
          <p:nvPr/>
        </p:nvSpPr>
        <p:spPr bwMode="auto">
          <a:xfrm>
            <a:off x="647700" y="2700338"/>
            <a:ext cx="5503863" cy="485775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accent2"/>
                </a:solidFill>
              </a:rPr>
              <a:t>并联反馈：</a:t>
            </a:r>
            <a:r>
              <a:rPr kumimoji="1" lang="zh-CN" altLang="en-US" sz="2400"/>
              <a:t>输入端电流求和（</a:t>
            </a:r>
            <a:r>
              <a:rPr kumimoji="1" lang="en-US" altLang="zh-CN" sz="2400"/>
              <a:t>KCL</a:t>
            </a:r>
            <a:r>
              <a:rPr kumimoji="1" lang="zh-CN" altLang="en-US" sz="2400"/>
              <a:t>）</a:t>
            </a:r>
          </a:p>
        </p:txBody>
      </p:sp>
      <p:sp>
        <p:nvSpPr>
          <p:cNvPr id="1280008" name="Rectangle 8"/>
          <p:cNvSpPr>
            <a:spLocks noChangeArrowheads="1"/>
          </p:cNvSpPr>
          <p:nvPr/>
        </p:nvSpPr>
        <p:spPr bwMode="auto">
          <a:xfrm>
            <a:off x="827088" y="4319588"/>
            <a:ext cx="16922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电压串联</a:t>
            </a:r>
          </a:p>
        </p:txBody>
      </p:sp>
      <p:sp>
        <p:nvSpPr>
          <p:cNvPr id="1280009" name="Rectangle 9"/>
          <p:cNvSpPr>
            <a:spLocks noChangeArrowheads="1"/>
          </p:cNvSpPr>
          <p:nvPr/>
        </p:nvSpPr>
        <p:spPr bwMode="auto">
          <a:xfrm>
            <a:off x="2825750" y="4319588"/>
            <a:ext cx="16430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电压并联</a:t>
            </a:r>
          </a:p>
        </p:txBody>
      </p:sp>
      <p:sp>
        <p:nvSpPr>
          <p:cNvPr id="1280010" name="Rectangle 10"/>
          <p:cNvSpPr>
            <a:spLocks noChangeArrowheads="1"/>
          </p:cNvSpPr>
          <p:nvPr/>
        </p:nvSpPr>
        <p:spPr bwMode="auto">
          <a:xfrm>
            <a:off x="4776788" y="4319588"/>
            <a:ext cx="16430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电流串联</a:t>
            </a:r>
          </a:p>
        </p:txBody>
      </p:sp>
      <p:sp>
        <p:nvSpPr>
          <p:cNvPr id="1280011" name="Rectangle 11"/>
          <p:cNvSpPr>
            <a:spLocks noChangeArrowheads="1"/>
          </p:cNvSpPr>
          <p:nvPr/>
        </p:nvSpPr>
        <p:spPr bwMode="auto">
          <a:xfrm>
            <a:off x="6727825" y="4319588"/>
            <a:ext cx="16605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电流并联</a:t>
            </a:r>
          </a:p>
        </p:txBody>
      </p:sp>
      <p:sp>
        <p:nvSpPr>
          <p:cNvPr id="1280012" name="Rectangle 12"/>
          <p:cNvSpPr>
            <a:spLocks noChangeArrowheads="1"/>
          </p:cNvSpPr>
          <p:nvPr/>
        </p:nvSpPr>
        <p:spPr bwMode="auto">
          <a:xfrm>
            <a:off x="647700" y="4813300"/>
            <a:ext cx="1908175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000"/>
              <a:t>电压控制的电压源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000"/>
              <a:t>电压</a:t>
            </a:r>
            <a:r>
              <a:rPr kumimoji="1" lang="en-US" altLang="zh-CN" sz="2000"/>
              <a:t>/</a:t>
            </a:r>
            <a:r>
              <a:rPr kumimoji="1" lang="zh-CN" altLang="en-US" sz="2000"/>
              <a:t>电压转换</a:t>
            </a:r>
          </a:p>
        </p:txBody>
      </p:sp>
      <p:sp>
        <p:nvSpPr>
          <p:cNvPr id="1280013" name="Rectangle 13"/>
          <p:cNvSpPr>
            <a:spLocks noChangeArrowheads="1"/>
          </p:cNvSpPr>
          <p:nvPr/>
        </p:nvSpPr>
        <p:spPr bwMode="auto">
          <a:xfrm>
            <a:off x="2636838" y="4813300"/>
            <a:ext cx="1911350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000"/>
              <a:t>电流控制的电压源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000"/>
              <a:t>电流</a:t>
            </a:r>
            <a:r>
              <a:rPr kumimoji="1" lang="en-US" altLang="zh-CN" sz="2000"/>
              <a:t>/</a:t>
            </a:r>
            <a:r>
              <a:rPr kumimoji="1" lang="zh-CN" altLang="en-US" sz="2000"/>
              <a:t>电压转换</a:t>
            </a:r>
          </a:p>
        </p:txBody>
      </p:sp>
      <p:sp>
        <p:nvSpPr>
          <p:cNvPr id="1280014" name="Rectangle 14"/>
          <p:cNvSpPr>
            <a:spLocks noChangeArrowheads="1"/>
          </p:cNvSpPr>
          <p:nvPr/>
        </p:nvSpPr>
        <p:spPr bwMode="auto">
          <a:xfrm>
            <a:off x="4629150" y="4813300"/>
            <a:ext cx="1876425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000"/>
              <a:t>电压控制的电流源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000"/>
              <a:t>电压</a:t>
            </a:r>
            <a:r>
              <a:rPr kumimoji="1" lang="en-US" altLang="zh-CN" sz="2000"/>
              <a:t>/</a:t>
            </a:r>
            <a:r>
              <a:rPr kumimoji="1" lang="zh-CN" altLang="en-US" sz="2000"/>
              <a:t>电流转换</a:t>
            </a:r>
          </a:p>
        </p:txBody>
      </p:sp>
      <p:sp>
        <p:nvSpPr>
          <p:cNvPr id="1280015" name="Rectangle 15"/>
          <p:cNvSpPr>
            <a:spLocks noChangeArrowheads="1"/>
          </p:cNvSpPr>
          <p:nvPr/>
        </p:nvSpPr>
        <p:spPr bwMode="auto">
          <a:xfrm>
            <a:off x="6588125" y="4813300"/>
            <a:ext cx="1908175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000"/>
              <a:t>电流控制的电流源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 sz="2000"/>
              <a:t>电流</a:t>
            </a:r>
            <a:r>
              <a:rPr kumimoji="1" lang="en-US" altLang="zh-CN" sz="2000"/>
              <a:t>/</a:t>
            </a:r>
            <a:r>
              <a:rPr kumimoji="1" lang="zh-CN" altLang="en-US" sz="2000"/>
              <a:t>电流转换</a:t>
            </a:r>
          </a:p>
        </p:txBody>
      </p:sp>
      <p:sp>
        <p:nvSpPr>
          <p:cNvPr id="1280016" name="Rectangle 16"/>
          <p:cNvSpPr>
            <a:spLocks noChangeArrowheads="1"/>
          </p:cNvSpPr>
          <p:nvPr/>
        </p:nvSpPr>
        <p:spPr bwMode="auto">
          <a:xfrm>
            <a:off x="6727825" y="2206625"/>
            <a:ext cx="16605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（压控）</a:t>
            </a:r>
          </a:p>
        </p:txBody>
      </p:sp>
      <p:sp>
        <p:nvSpPr>
          <p:cNvPr id="1280017" name="Rectangle 17"/>
          <p:cNvSpPr>
            <a:spLocks noChangeArrowheads="1"/>
          </p:cNvSpPr>
          <p:nvPr/>
        </p:nvSpPr>
        <p:spPr bwMode="auto">
          <a:xfrm>
            <a:off x="6727825" y="2679700"/>
            <a:ext cx="16605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（流控）</a:t>
            </a:r>
          </a:p>
        </p:txBody>
      </p:sp>
      <p:sp>
        <p:nvSpPr>
          <p:cNvPr id="1280018" name="Rectangle 18"/>
          <p:cNvSpPr>
            <a:spLocks noChangeArrowheads="1"/>
          </p:cNvSpPr>
          <p:nvPr/>
        </p:nvSpPr>
        <p:spPr bwMode="auto">
          <a:xfrm>
            <a:off x="6727825" y="3186113"/>
            <a:ext cx="19843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（电压源）</a:t>
            </a:r>
          </a:p>
        </p:txBody>
      </p:sp>
      <p:sp>
        <p:nvSpPr>
          <p:cNvPr id="1280019" name="Rectangle 19"/>
          <p:cNvSpPr>
            <a:spLocks noChangeArrowheads="1"/>
          </p:cNvSpPr>
          <p:nvPr/>
        </p:nvSpPr>
        <p:spPr bwMode="auto">
          <a:xfrm>
            <a:off x="6727825" y="3689350"/>
            <a:ext cx="19843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（电流源）</a:t>
            </a:r>
          </a:p>
        </p:txBody>
      </p:sp>
      <p:sp>
        <p:nvSpPr>
          <p:cNvPr id="1280020" name="AutoShape 20"/>
          <p:cNvSpPr>
            <a:spLocks noChangeArrowheads="1"/>
          </p:cNvSpPr>
          <p:nvPr/>
        </p:nvSpPr>
        <p:spPr bwMode="auto">
          <a:xfrm>
            <a:off x="647700" y="1196975"/>
            <a:ext cx="7804150" cy="485775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accent2"/>
                </a:solidFill>
              </a:rPr>
              <a:t>正反馈：</a:t>
            </a:r>
            <a:r>
              <a:rPr kumimoji="1" lang="zh-CN" altLang="en-US" sz="2400"/>
              <a:t>增大增益，易使系统不稳定，很少用</a:t>
            </a:r>
          </a:p>
        </p:txBody>
      </p:sp>
      <p:sp>
        <p:nvSpPr>
          <p:cNvPr id="1280021" name="AutoShape 21"/>
          <p:cNvSpPr>
            <a:spLocks noChangeArrowheads="1"/>
          </p:cNvSpPr>
          <p:nvPr/>
        </p:nvSpPr>
        <p:spPr bwMode="auto">
          <a:xfrm>
            <a:off x="647700" y="1682750"/>
            <a:ext cx="6080125" cy="485775"/>
          </a:xfrm>
          <a:prstGeom prst="flowChartAlternate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accent2"/>
                </a:solidFill>
              </a:rPr>
              <a:t>负反馈：</a:t>
            </a:r>
            <a:r>
              <a:rPr kumimoji="1" lang="zh-CN" altLang="en-US" sz="2400"/>
              <a:t>减小增益，还有其它好处</a:t>
            </a:r>
          </a:p>
        </p:txBody>
      </p:sp>
      <p:sp>
        <p:nvSpPr>
          <p:cNvPr id="1280022" name="Line 22"/>
          <p:cNvSpPr>
            <a:spLocks noChangeShapeType="1"/>
          </p:cNvSpPr>
          <p:nvPr/>
        </p:nvSpPr>
        <p:spPr bwMode="auto">
          <a:xfrm>
            <a:off x="2519363" y="4535488"/>
            <a:ext cx="0" cy="155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023" name="Line 23"/>
          <p:cNvSpPr>
            <a:spLocks noChangeShapeType="1"/>
          </p:cNvSpPr>
          <p:nvPr/>
        </p:nvSpPr>
        <p:spPr bwMode="auto">
          <a:xfrm>
            <a:off x="4465638" y="4535488"/>
            <a:ext cx="0" cy="155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024" name="Line 24"/>
          <p:cNvSpPr>
            <a:spLocks noChangeShapeType="1"/>
          </p:cNvSpPr>
          <p:nvPr/>
        </p:nvSpPr>
        <p:spPr bwMode="auto">
          <a:xfrm>
            <a:off x="6505575" y="4535488"/>
            <a:ext cx="0" cy="155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8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8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8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8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8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28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8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28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8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8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8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8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8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8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8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8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8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8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8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28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4" grpId="0" autoUpdateAnimBg="0"/>
      <p:bldP spid="1280005" grpId="0" autoUpdateAnimBg="0"/>
      <p:bldP spid="1280006" grpId="0" autoUpdateAnimBg="0"/>
      <p:bldP spid="1280007" grpId="0" autoUpdateAnimBg="0"/>
      <p:bldP spid="1280008" grpId="0"/>
      <p:bldP spid="1280009" grpId="0"/>
      <p:bldP spid="1280010" grpId="0"/>
      <p:bldP spid="1280011" grpId="0"/>
      <p:bldP spid="1280012" grpId="0"/>
      <p:bldP spid="1280013" grpId="0"/>
      <p:bldP spid="1280014" grpId="0"/>
      <p:bldP spid="1280015" grpId="0"/>
      <p:bldP spid="1280016" grpId="0"/>
      <p:bldP spid="1280017" grpId="0"/>
      <p:bldP spid="1280018" grpId="0"/>
      <p:bldP spid="1280019" grpId="0"/>
      <p:bldP spid="1280020" grpId="0" autoUpdateAnimBg="0"/>
      <p:bldP spid="1280021" grpId="0" autoUpdateAnimBg="0"/>
      <p:bldP spid="1280022" grpId="0" animBg="1"/>
      <p:bldP spid="1280023" grpId="0" animBg="1"/>
      <p:bldP spid="12800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11188" y="1808163"/>
          <a:ext cx="7947025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0" name="图片" r:id="rId3" imgW="3975433" imgH="1361545" progId="Word.Picture.8">
                  <p:embed/>
                </p:oleObj>
              </mc:Choice>
              <mc:Fallback>
                <p:oleObj name="图片" r:id="rId3" imgW="3975433" imgH="136154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08163"/>
                        <a:ext cx="7947025" cy="272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29" name="AutoShape 5"/>
          <p:cNvSpPr>
            <a:spLocks noChangeArrowheads="1"/>
          </p:cNvSpPr>
          <p:nvPr/>
        </p:nvSpPr>
        <p:spPr bwMode="auto">
          <a:xfrm>
            <a:off x="2051050" y="1288133"/>
            <a:ext cx="2233613" cy="783193"/>
          </a:xfrm>
          <a:prstGeom prst="wedgeRoundRectCallout">
            <a:avLst>
              <a:gd name="adj1" fmla="val 5435"/>
              <a:gd name="adj2" fmla="val 13138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本级反馈</a:t>
            </a:r>
          </a:p>
          <a:p>
            <a:pPr algn="ctr" eaLnBrk="1" hangingPunct="1"/>
            <a:r>
              <a:rPr kumimoji="1"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电压串联负反馈</a:t>
            </a:r>
          </a:p>
        </p:txBody>
      </p:sp>
      <p:sp>
        <p:nvSpPr>
          <p:cNvPr id="1281030" name="AutoShape 6"/>
          <p:cNvSpPr>
            <a:spLocks noChangeArrowheads="1"/>
          </p:cNvSpPr>
          <p:nvPr/>
        </p:nvSpPr>
        <p:spPr bwMode="auto">
          <a:xfrm>
            <a:off x="5976938" y="908720"/>
            <a:ext cx="2233612" cy="783193"/>
          </a:xfrm>
          <a:prstGeom prst="wedgeRoundRectCallout">
            <a:avLst>
              <a:gd name="adj1" fmla="val 2949"/>
              <a:gd name="adj2" fmla="val 12384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本级反馈</a:t>
            </a:r>
          </a:p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电压并联负反馈</a:t>
            </a:r>
          </a:p>
        </p:txBody>
      </p:sp>
      <p:sp>
        <p:nvSpPr>
          <p:cNvPr id="1281031" name="AutoShape 7"/>
          <p:cNvSpPr>
            <a:spLocks noChangeArrowheads="1"/>
          </p:cNvSpPr>
          <p:nvPr/>
        </p:nvSpPr>
        <p:spPr bwMode="auto">
          <a:xfrm>
            <a:off x="1800225" y="4849813"/>
            <a:ext cx="2233613" cy="783193"/>
          </a:xfrm>
          <a:prstGeom prst="wedgeRoundRectCallout">
            <a:avLst>
              <a:gd name="adj1" fmla="val 49644"/>
              <a:gd name="adj2" fmla="val -10669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级间反馈</a:t>
            </a:r>
          </a:p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电压并联负反馈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0875" y="741363"/>
            <a:ext cx="9747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fontAlgn="ctr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8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8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29" grpId="0" animBg="1"/>
      <p:bldP spid="1281030" grpId="0" animBg="1"/>
      <p:bldP spid="12810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79388" y="1920875"/>
          <a:ext cx="8731250" cy="3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73" name="图片" r:id="rId3" imgW="5148869" imgH="1772978" progId="Word.Picture.8">
                  <p:embed/>
                </p:oleObj>
              </mc:Choice>
              <mc:Fallback>
                <p:oleObj name="图片" r:id="rId3" imgW="5148869" imgH="177297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20875"/>
                        <a:ext cx="8731250" cy="301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480175" y="4795838"/>
            <a:ext cx="1989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zh-CN" altLang="en-US" sz="1800" b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输出短路时输出回路的交流通路</a:t>
            </a:r>
            <a:r>
              <a:rPr kumimoji="1" lang="zh-CN" altLang="en-US" sz="18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1282053" name="AutoShape 5"/>
          <p:cNvSpPr>
            <a:spLocks noChangeArrowheads="1"/>
          </p:cNvSpPr>
          <p:nvPr/>
        </p:nvSpPr>
        <p:spPr bwMode="auto">
          <a:xfrm>
            <a:off x="287338" y="2436813"/>
            <a:ext cx="1296987" cy="442674"/>
          </a:xfrm>
          <a:prstGeom prst="wedgeRoundRectCallout">
            <a:avLst>
              <a:gd name="adj1" fmla="val 17931"/>
              <a:gd name="adj2" fmla="val 17324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并联反馈</a:t>
            </a:r>
          </a:p>
        </p:txBody>
      </p:sp>
      <p:sp>
        <p:nvSpPr>
          <p:cNvPr id="1282054" name="AutoShape 6"/>
          <p:cNvSpPr>
            <a:spLocks noChangeArrowheads="1"/>
          </p:cNvSpPr>
          <p:nvPr/>
        </p:nvSpPr>
        <p:spPr bwMode="auto">
          <a:xfrm>
            <a:off x="6666992" y="1994139"/>
            <a:ext cx="1366837" cy="442674"/>
          </a:xfrm>
          <a:prstGeom prst="wedgeRoundRectCallout">
            <a:avLst>
              <a:gd name="adj1" fmla="val 43169"/>
              <a:gd name="adj2" fmla="val 27543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电压反馈</a:t>
            </a:r>
            <a:endParaRPr kumimoji="1"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82055" name="Rectangle 7"/>
          <p:cNvSpPr>
            <a:spLocks noChangeArrowheads="1"/>
          </p:cNvSpPr>
          <p:nvPr/>
        </p:nvSpPr>
        <p:spPr bwMode="auto">
          <a:xfrm>
            <a:off x="1619250" y="1055688"/>
            <a:ext cx="30607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电压并联负反馈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0875" y="741363"/>
            <a:ext cx="9747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fontAlgn="ctr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8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3" grpId="0" animBg="1"/>
      <p:bldP spid="1282054" grpId="0" animBg="1"/>
      <p:bldP spid="128205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2288" y="1335088"/>
            <a:ext cx="19224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串联负反馈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496888" y="744885"/>
            <a:ext cx="54435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>
                <a:solidFill>
                  <a:srgbClr val="000066"/>
                </a:solidFill>
                <a:ea typeface="黑体" panose="02010609060101010101" pitchFamily="49" charset="-122"/>
              </a:rPr>
              <a:t>信号源对反馈效果的影响</a:t>
            </a:r>
            <a:endParaRPr kumimoji="1" lang="zh-CN" altLang="en-US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1575" y="1763713"/>
            <a:ext cx="1895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latin typeface="Book Antiqua" panose="0204060205030503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id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>
                <a:latin typeface="Book Antiqua" panose="0204060205030503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-</a:t>
            </a:r>
            <a:r>
              <a:rPr lang="en-US" altLang="zh-CN" sz="2400" i="1">
                <a:latin typeface="Book Antiqua" panose="0204060205030503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9913" y="3898900"/>
            <a:ext cx="367665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en-US" sz="2400" i="1">
                <a:solidFill>
                  <a:srgbClr val="FF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最好为恒压源，即信号源内阻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越小越好。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1500" y="2382838"/>
            <a:ext cx="3713163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</a:t>
            </a:r>
            <a:r>
              <a:rPr lang="zh-CN" altLang="en-US" sz="2400">
                <a:latin typeface="Times New Roman" panose="02020603050405020304" pitchFamily="18" charset="0"/>
              </a:rPr>
              <a:t>要想反馈效果明显，就要求</a:t>
            </a:r>
            <a:r>
              <a:rPr lang="en-US" altLang="zh-CN" sz="2400" i="1">
                <a:latin typeface="Book Antiqua" panose="0204060205030503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</a:rPr>
              <a:t>变化能有效引起</a:t>
            </a:r>
            <a:r>
              <a:rPr lang="en-US" altLang="zh-CN" sz="2400" i="1">
                <a:latin typeface="Book Antiqua" panose="0204060205030503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</a:rPr>
              <a:t>id</a:t>
            </a:r>
            <a:r>
              <a:rPr lang="zh-CN" altLang="en-US" sz="2400">
                <a:latin typeface="Times New Roman" panose="02020603050405020304" pitchFamily="18" charset="0"/>
              </a:rPr>
              <a:t>的变化。</a:t>
            </a:r>
          </a:p>
        </p:txBody>
      </p:sp>
      <p:pic>
        <p:nvPicPr>
          <p:cNvPr id="8" name="Picture 7" descr="未标题-1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604963"/>
            <a:ext cx="4268787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6425" y="5006975"/>
            <a:ext cx="81629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从另一角度看，对于电压信号源，引串联负反馈效果更好。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27825" y="5481638"/>
            <a:ext cx="16605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（压控）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  <p:bldP spid="7" grpId="0" autoUpdateAnimBg="0"/>
      <p:bldP spid="9" grpId="0" autoUpdateAnimBg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33388" y="1309688"/>
            <a:ext cx="21510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并联负反馈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00138" y="1830388"/>
            <a:ext cx="1895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id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-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1013" y="3960813"/>
            <a:ext cx="367665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最好为恒</a:t>
            </a: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流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源，即信号源内阻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越大越好。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2600" y="2427288"/>
            <a:ext cx="3713163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</a:t>
            </a:r>
            <a:r>
              <a:rPr lang="zh-CN" altLang="en-US" sz="2400">
                <a:latin typeface="Times New Roman" panose="02020603050405020304" pitchFamily="18" charset="0"/>
              </a:rPr>
              <a:t>要想反馈效果明显，就要求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f</a:t>
            </a:r>
            <a:r>
              <a:rPr lang="zh-CN" altLang="en-US" sz="2400">
                <a:latin typeface="Times New Roman" panose="02020603050405020304" pitchFamily="18" charset="0"/>
              </a:rPr>
              <a:t>变化能有效引起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id</a:t>
            </a:r>
            <a:r>
              <a:rPr lang="zh-CN" altLang="en-US" sz="2400">
                <a:latin typeface="Times New Roman" panose="02020603050405020304" pitchFamily="18" charset="0"/>
              </a:rPr>
              <a:t>的变化。</a:t>
            </a:r>
          </a:p>
        </p:txBody>
      </p:sp>
      <p:pic>
        <p:nvPicPr>
          <p:cNvPr id="6" name="Picture 8" descr="未标题-2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1465263"/>
            <a:ext cx="437673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6425" y="4968875"/>
            <a:ext cx="81629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从另一角度看，对于电流信号源，引并联负反馈效果更好。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727825" y="5443538"/>
            <a:ext cx="16605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（流控）</a:t>
            </a:r>
          </a:p>
        </p:txBody>
      </p:sp>
      <p:sp>
        <p:nvSpPr>
          <p:cNvPr id="50185" name="Rectangle 4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8.1.6  </a:t>
            </a:r>
            <a:r>
              <a:rPr lang="zh-CN" altLang="en-US" sz="3200">
                <a:solidFill>
                  <a:srgbClr val="0000CC"/>
                </a:solidFill>
              </a:rPr>
              <a:t>负反馈放大电路的四种组态</a:t>
            </a:r>
          </a:p>
        </p:txBody>
      </p:sp>
      <p:sp>
        <p:nvSpPr>
          <p:cNvPr id="50186" name="Text Box 3"/>
          <p:cNvSpPr txBox="1">
            <a:spLocks noChangeArrowheads="1"/>
          </p:cNvSpPr>
          <p:nvPr/>
        </p:nvSpPr>
        <p:spPr bwMode="auto">
          <a:xfrm>
            <a:off x="496888" y="744885"/>
            <a:ext cx="54435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>
                <a:solidFill>
                  <a:srgbClr val="000066"/>
                </a:solidFill>
                <a:ea typeface="黑体" panose="02010609060101010101" pitchFamily="49" charset="-122"/>
              </a:rPr>
              <a:t>信号源对反馈效果的影响</a:t>
            </a:r>
            <a:endParaRPr kumimoji="1" lang="zh-CN" altLang="en-US">
              <a:solidFill>
                <a:srgbClr val="000066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8" grpId="0" autoUpdateAnimBg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611188" y="0"/>
            <a:ext cx="81375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99"/>
                </a:solidFill>
                <a:latin typeface="Arial Narrow" panose="020B0606020202030204" pitchFamily="34" charset="0"/>
              </a:rPr>
              <a:t>8  </a:t>
            </a:r>
            <a:r>
              <a:rPr lang="zh-CN" altLang="en-US" sz="3600">
                <a:solidFill>
                  <a:srgbClr val="000099"/>
                </a:solidFill>
                <a:latin typeface="Arial Narrow" panose="020B0606020202030204" pitchFamily="34" charset="0"/>
              </a:rPr>
              <a:t>反馈放大电路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42988" y="980728"/>
            <a:ext cx="72374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8.1 </a:t>
            </a:r>
            <a:r>
              <a:rPr lang="zh-CN" altLang="en-US" sz="3200" dirty="0"/>
              <a:t>反馈的基本概念与分类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8.2 </a:t>
            </a:r>
            <a:r>
              <a:rPr lang="zh-CN" altLang="en-US" sz="3200" dirty="0">
                <a:solidFill>
                  <a:schemeClr val="accent2"/>
                </a:solidFill>
              </a:rPr>
              <a:t>负反馈放大电路增益的一般表达式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8.3 </a:t>
            </a:r>
            <a:r>
              <a:rPr lang="zh-CN" altLang="en-US" sz="3200" dirty="0"/>
              <a:t>负反馈对放大电路性能的影响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8.4 </a:t>
            </a:r>
            <a:r>
              <a:rPr lang="zh-CN" altLang="en-US" sz="3200" dirty="0"/>
              <a:t>深度负反馈条件下的近似计算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8.5 </a:t>
            </a:r>
            <a:r>
              <a:rPr lang="zh-CN" altLang="en-US" sz="3200" dirty="0"/>
              <a:t>负反馈放大</a:t>
            </a:r>
            <a:r>
              <a:rPr lang="zh-CN" altLang="en-US" sz="3200" dirty="0" smtClean="0"/>
              <a:t>电路设计</a:t>
            </a:r>
            <a:endParaRPr lang="en-US" altLang="zh-CN" sz="32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/>
              <a:t>8.6 </a:t>
            </a:r>
            <a:r>
              <a:rPr lang="zh-CN" altLang="en-US" sz="3200" dirty="0" smtClean="0"/>
              <a:t>负反馈</a:t>
            </a:r>
            <a:r>
              <a:rPr lang="zh-CN" altLang="en-US" sz="3200" dirty="0"/>
              <a:t>放大电路的稳定性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755650" y="11113"/>
            <a:ext cx="8029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>
                <a:solidFill>
                  <a:srgbClr val="0000CC"/>
                </a:solidFill>
              </a:rPr>
              <a:t>8.2  </a:t>
            </a:r>
            <a:r>
              <a:rPr lang="zh-CN" altLang="en-US" sz="3400">
                <a:solidFill>
                  <a:srgbClr val="0000CC"/>
                </a:solidFill>
              </a:rPr>
              <a:t>负反馈放大电路增益的一般表达式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942159"/>
              </p:ext>
            </p:extLst>
          </p:nvPr>
        </p:nvGraphicFramePr>
        <p:xfrm>
          <a:off x="3348038" y="880592"/>
          <a:ext cx="5437187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50" name="图片" r:id="rId3" imgW="2717074" imgH="1009192" progId="Word.Picture.8">
                  <p:embed/>
                </p:oleObj>
              </mc:Choice>
              <mc:Fallback>
                <p:oleObj name="图片" r:id="rId3" imgW="2717074" imgH="100919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880592"/>
                        <a:ext cx="5437187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4100" name="Group 4"/>
          <p:cNvGrpSpPr>
            <a:grpSpLocks/>
          </p:cNvGrpSpPr>
          <p:nvPr/>
        </p:nvGrpSpPr>
        <p:grpSpPr bwMode="auto">
          <a:xfrm>
            <a:off x="690563" y="1099839"/>
            <a:ext cx="3228975" cy="889001"/>
            <a:chOff x="654" y="501"/>
            <a:chExt cx="2034" cy="560"/>
          </a:xfrm>
        </p:grpSpPr>
        <p:sp>
          <p:nvSpPr>
            <p:cNvPr id="52251" name="Rectangle 5"/>
            <p:cNvSpPr>
              <a:spLocks noChangeArrowheads="1"/>
            </p:cNvSpPr>
            <p:nvPr/>
          </p:nvSpPr>
          <p:spPr bwMode="auto">
            <a:xfrm>
              <a:off x="1392" y="626"/>
              <a:ext cx="1296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开环增益</a:t>
              </a:r>
            </a:p>
          </p:txBody>
        </p:sp>
        <p:graphicFrame>
          <p:nvGraphicFramePr>
            <p:cNvPr id="5225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6030652"/>
                </p:ext>
              </p:extLst>
            </p:nvPr>
          </p:nvGraphicFramePr>
          <p:xfrm>
            <a:off x="654" y="501"/>
            <a:ext cx="65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51" name="Equation" r:id="rId5" imgW="520560" imgH="444240" progId="Equation.DSMT4">
                    <p:embed/>
                  </p:oleObj>
                </mc:Choice>
                <mc:Fallback>
                  <p:oleObj name="Equation" r:id="rId5" imgW="52056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" y="501"/>
                          <a:ext cx="65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4103" name="Group 7"/>
          <p:cNvGrpSpPr>
            <a:grpSpLocks/>
          </p:cNvGrpSpPr>
          <p:nvPr/>
        </p:nvGrpSpPr>
        <p:grpSpPr bwMode="auto">
          <a:xfrm>
            <a:off x="687866" y="1957605"/>
            <a:ext cx="3006725" cy="889000"/>
            <a:chOff x="655" y="1124"/>
            <a:chExt cx="1894" cy="560"/>
          </a:xfrm>
        </p:grpSpPr>
        <p:graphicFrame>
          <p:nvGraphicFramePr>
            <p:cNvPr id="5224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6524381"/>
                </p:ext>
              </p:extLst>
            </p:nvPr>
          </p:nvGraphicFramePr>
          <p:xfrm>
            <a:off x="655" y="1124"/>
            <a:ext cx="64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52" name="Equation" r:id="rId7" imgW="507960" imgH="444240" progId="Equation.DSMT4">
                    <p:embed/>
                  </p:oleObj>
                </mc:Choice>
                <mc:Fallback>
                  <p:oleObj name="Equation" r:id="rId7" imgW="50796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1124"/>
                          <a:ext cx="64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0" name="Rectangle 9"/>
            <p:cNvSpPr>
              <a:spLocks noChangeArrowheads="1"/>
            </p:cNvSpPr>
            <p:nvPr/>
          </p:nvSpPr>
          <p:spPr bwMode="auto">
            <a:xfrm>
              <a:off x="1346" y="1249"/>
              <a:ext cx="120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反馈系数</a:t>
              </a:r>
            </a:p>
          </p:txBody>
        </p:sp>
      </p:grpSp>
      <p:grpSp>
        <p:nvGrpSpPr>
          <p:cNvPr id="1284106" name="Group 10"/>
          <p:cNvGrpSpPr>
            <a:grpSpLocks/>
          </p:cNvGrpSpPr>
          <p:nvPr/>
        </p:nvGrpSpPr>
        <p:grpSpPr bwMode="auto">
          <a:xfrm>
            <a:off x="704851" y="2828032"/>
            <a:ext cx="2979738" cy="889000"/>
            <a:chOff x="619" y="1700"/>
            <a:chExt cx="1877" cy="560"/>
          </a:xfrm>
        </p:grpSpPr>
        <p:graphicFrame>
          <p:nvGraphicFramePr>
            <p:cNvPr id="5224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128084"/>
                </p:ext>
              </p:extLst>
            </p:nvPr>
          </p:nvGraphicFramePr>
          <p:xfrm>
            <a:off x="619" y="1700"/>
            <a:ext cx="67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53" name="Equation" r:id="rId9" imgW="533160" imgH="444240" progId="Equation.DSMT4">
                    <p:embed/>
                  </p:oleObj>
                </mc:Choice>
                <mc:Fallback>
                  <p:oleObj name="Equation" r:id="rId9" imgW="53316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" y="1700"/>
                          <a:ext cx="672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8" name="Rectangle 12"/>
            <p:cNvSpPr>
              <a:spLocks noChangeArrowheads="1"/>
            </p:cNvSpPr>
            <p:nvPr/>
          </p:nvSpPr>
          <p:spPr bwMode="auto">
            <a:xfrm>
              <a:off x="1393" y="1825"/>
              <a:ext cx="110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闭环增益</a:t>
              </a:r>
            </a:p>
          </p:txBody>
        </p:sp>
      </p:grpSp>
      <p:sp>
        <p:nvSpPr>
          <p:cNvPr id="1284109" name="Rectangle 13"/>
          <p:cNvSpPr>
            <a:spLocks noChangeArrowheads="1"/>
          </p:cNvSpPr>
          <p:nvPr/>
        </p:nvSpPr>
        <p:spPr bwMode="auto">
          <a:xfrm>
            <a:off x="3689350" y="3094558"/>
            <a:ext cx="10461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因为</a:t>
            </a:r>
          </a:p>
        </p:txBody>
      </p:sp>
      <p:graphicFrame>
        <p:nvGraphicFramePr>
          <p:cNvPr id="12841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940499"/>
              </p:ext>
            </p:extLst>
          </p:nvPr>
        </p:nvGraphicFramePr>
        <p:xfrm>
          <a:off x="4568825" y="3107258"/>
          <a:ext cx="16938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54" name="Equation" r:id="rId11" imgW="736600" imgH="203200" progId="Equation.3">
                  <p:embed/>
                </p:oleObj>
              </mc:Choice>
              <mc:Fallback>
                <p:oleObj name="Equation" r:id="rId11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3107258"/>
                        <a:ext cx="16938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4111" name="Rectangle 15"/>
          <p:cNvSpPr>
            <a:spLocks noChangeArrowheads="1"/>
          </p:cNvSpPr>
          <p:nvPr/>
        </p:nvSpPr>
        <p:spPr bwMode="auto">
          <a:xfrm>
            <a:off x="579438" y="3890032"/>
            <a:ext cx="10461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所以</a:t>
            </a:r>
          </a:p>
        </p:txBody>
      </p:sp>
      <p:graphicFrame>
        <p:nvGraphicFramePr>
          <p:cNvPr id="12841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499920"/>
              </p:ext>
            </p:extLst>
          </p:nvPr>
        </p:nvGraphicFramePr>
        <p:xfrm>
          <a:off x="1474788" y="3692648"/>
          <a:ext cx="106632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55" name="Equation" r:id="rId13" imgW="533160" imgH="444240" progId="Equation.DSMT4">
                  <p:embed/>
                </p:oleObj>
              </mc:Choice>
              <mc:Fallback>
                <p:oleObj name="Equation" r:id="rId13" imgW="533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692648"/>
                        <a:ext cx="1066320" cy="88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41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921380"/>
              </p:ext>
            </p:extLst>
          </p:nvPr>
        </p:nvGraphicFramePr>
        <p:xfrm>
          <a:off x="2584997" y="3692648"/>
          <a:ext cx="132048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56" name="Equation" r:id="rId15" imgW="660240" imgH="444240" progId="Equation.DSMT4">
                  <p:embed/>
                </p:oleObj>
              </mc:Choice>
              <mc:Fallback>
                <p:oleObj name="Equation" r:id="rId15" imgW="660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997" y="3692648"/>
                        <a:ext cx="1320480" cy="88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41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736253"/>
              </p:ext>
            </p:extLst>
          </p:nvPr>
        </p:nvGraphicFramePr>
        <p:xfrm>
          <a:off x="3949366" y="3692648"/>
          <a:ext cx="180288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57" name="Equation" r:id="rId17" imgW="901440" imgH="444240" progId="Equation.DSMT4">
                  <p:embed/>
                </p:oleObj>
              </mc:Choice>
              <mc:Fallback>
                <p:oleObj name="Equation" r:id="rId17" imgW="901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366" y="3692648"/>
                        <a:ext cx="1802880" cy="88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4115" name="Rectangle 19"/>
          <p:cNvSpPr>
            <a:spLocks noChangeArrowheads="1"/>
          </p:cNvSpPr>
          <p:nvPr/>
        </p:nvSpPr>
        <p:spPr bwMode="auto">
          <a:xfrm>
            <a:off x="503238" y="736129"/>
            <a:ext cx="10461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已知</a:t>
            </a:r>
          </a:p>
        </p:txBody>
      </p:sp>
      <p:graphicFrame>
        <p:nvGraphicFramePr>
          <p:cNvPr id="12841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68974"/>
              </p:ext>
            </p:extLst>
          </p:nvPr>
        </p:nvGraphicFramePr>
        <p:xfrm>
          <a:off x="5796136" y="3730808"/>
          <a:ext cx="126936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658" name="Equation" r:id="rId19" imgW="634680" imgH="406080" progId="Equation.DSMT4">
                  <p:embed/>
                </p:oleObj>
              </mc:Choice>
              <mc:Fallback>
                <p:oleObj name="Equation" r:id="rId19" imgW="634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730808"/>
                        <a:ext cx="1269360" cy="81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4117" name="Group 21"/>
          <p:cNvGrpSpPr>
            <a:grpSpLocks/>
          </p:cNvGrpSpPr>
          <p:nvPr/>
        </p:nvGrpSpPr>
        <p:grpSpPr bwMode="auto">
          <a:xfrm>
            <a:off x="6408738" y="3107258"/>
            <a:ext cx="2270125" cy="468312"/>
            <a:chOff x="1930" y="2352"/>
            <a:chExt cx="1430" cy="295"/>
          </a:xfrm>
        </p:grpSpPr>
        <p:graphicFrame>
          <p:nvGraphicFramePr>
            <p:cNvPr id="52245" name="Object 22"/>
            <p:cNvGraphicFramePr>
              <a:graphicFrameLocks noChangeAspect="1"/>
            </p:cNvGraphicFramePr>
            <p:nvPr/>
          </p:nvGraphicFramePr>
          <p:xfrm>
            <a:off x="2275" y="2352"/>
            <a:ext cx="108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59" name="Equation" r:id="rId21" imgW="748975" imgH="203112" progId="Equation.3">
                    <p:embed/>
                  </p:oleObj>
                </mc:Choice>
                <mc:Fallback>
                  <p:oleObj name="Equation" r:id="rId21" imgW="748975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2352"/>
                          <a:ext cx="108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6" name="AutoShape 23"/>
            <p:cNvSpPr>
              <a:spLocks noChangeArrowheads="1"/>
            </p:cNvSpPr>
            <p:nvPr/>
          </p:nvSpPr>
          <p:spPr bwMode="auto">
            <a:xfrm>
              <a:off x="1930" y="244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84120" name="Rectangle 24"/>
          <p:cNvSpPr>
            <a:spLocks noChangeArrowheads="1"/>
          </p:cNvSpPr>
          <p:nvPr/>
        </p:nvSpPr>
        <p:spPr bwMode="auto">
          <a:xfrm>
            <a:off x="3689350" y="4895503"/>
            <a:ext cx="36861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闭环增益的一般表达式</a:t>
            </a:r>
          </a:p>
        </p:txBody>
      </p:sp>
      <p:grpSp>
        <p:nvGrpSpPr>
          <p:cNvPr id="1284121" name="Group 25"/>
          <p:cNvGrpSpPr>
            <a:grpSpLocks/>
          </p:cNvGrpSpPr>
          <p:nvPr/>
        </p:nvGrpSpPr>
        <p:grpSpPr bwMode="auto">
          <a:xfrm>
            <a:off x="1174750" y="4695481"/>
            <a:ext cx="2228850" cy="812800"/>
            <a:chOff x="432" y="3335"/>
            <a:chExt cx="1404" cy="512"/>
          </a:xfrm>
        </p:grpSpPr>
        <p:sp>
          <p:nvSpPr>
            <p:cNvPr id="52243" name="Rectangle 26"/>
            <p:cNvSpPr>
              <a:spLocks noChangeArrowheads="1"/>
            </p:cNvSpPr>
            <p:nvPr/>
          </p:nvSpPr>
          <p:spPr bwMode="auto">
            <a:xfrm>
              <a:off x="432" y="3427"/>
              <a:ext cx="48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即</a:t>
              </a:r>
            </a:p>
          </p:txBody>
        </p:sp>
        <p:graphicFrame>
          <p:nvGraphicFramePr>
            <p:cNvPr id="52244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6018523"/>
                </p:ext>
              </p:extLst>
            </p:nvPr>
          </p:nvGraphicFramePr>
          <p:xfrm>
            <a:off x="796" y="3335"/>
            <a:ext cx="1040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660" name="公式" r:id="rId23" imgW="825142" imgH="406224" progId="Equation.3">
                    <p:embed/>
                  </p:oleObj>
                </mc:Choice>
                <mc:Fallback>
                  <p:oleObj name="公式" r:id="rId23" imgW="825142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797" r="-4797" b="-9752"/>
                        <a:stretch>
                          <a:fillRect/>
                        </a:stretch>
                      </p:blipFill>
                      <p:spPr bwMode="auto">
                        <a:xfrm>
                          <a:off x="796" y="3335"/>
                          <a:ext cx="1040" cy="512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4124" name="Rectangle 28"/>
          <p:cNvSpPr>
            <a:spLocks noChangeArrowheads="1"/>
          </p:cNvSpPr>
          <p:nvPr/>
        </p:nvSpPr>
        <p:spPr bwMode="auto">
          <a:xfrm>
            <a:off x="4410869" y="5648326"/>
            <a:ext cx="3703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 dirty="0"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1+</a:t>
            </a:r>
            <a:r>
              <a:rPr kumimoji="1" lang="en-US" altLang="zh-CN" sz="2400" i="1" dirty="0">
                <a:cs typeface="Times New Roman" panose="02020603050405020304" pitchFamily="18" charset="0"/>
              </a:rPr>
              <a:t>AF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）称为</a:t>
            </a:r>
            <a:r>
              <a:rPr kumimoji="1" lang="zh-CN" altLang="en-US" sz="2400" dirty="0">
                <a:solidFill>
                  <a:srgbClr val="CC0000"/>
                </a:solidFill>
                <a:cs typeface="Times New Roman" panose="02020603050405020304" pitchFamily="18" charset="0"/>
              </a:rPr>
              <a:t>反馈深度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30108" y="5646094"/>
            <a:ext cx="3013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sz="2400" i="1" dirty="0" smtClean="0">
                <a:cs typeface="Times New Roman" panose="02020603050405020304" pitchFamily="18" charset="0"/>
              </a:rPr>
              <a:t>AF</a:t>
            </a:r>
            <a:r>
              <a:rPr kumimoji="1" lang="zh-CN" altLang="en-US" sz="2400" dirty="0" smtClean="0">
                <a:cs typeface="Times New Roman" panose="02020603050405020304" pitchFamily="18" charset="0"/>
              </a:rPr>
              <a:t>称为</a:t>
            </a:r>
            <a:r>
              <a:rPr kumimoji="1" lang="zh-CN" altLang="en-US" sz="2400" dirty="0" smtClean="0">
                <a:solidFill>
                  <a:srgbClr val="CC0000"/>
                </a:solidFill>
                <a:cs typeface="Times New Roman" panose="02020603050405020304" pitchFamily="18" charset="0"/>
              </a:rPr>
              <a:t>环路增益</a:t>
            </a:r>
            <a:r>
              <a:rPr kumimoji="1" lang="zh-CN" altLang="en-US" sz="2400" dirty="0" smtClean="0">
                <a:cs typeface="Times New Roman" panose="02020603050405020304" pitchFamily="18" charset="0"/>
              </a:rPr>
              <a:t> </a:t>
            </a:r>
            <a:endParaRPr kumimoji="1" lang="zh-CN" altLang="en-US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8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8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8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8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8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28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28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28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28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28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28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28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28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28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109" grpId="0" autoUpdateAnimBg="0"/>
      <p:bldP spid="1284111" grpId="0" autoUpdateAnimBg="0"/>
      <p:bldP spid="1284115" grpId="0" autoUpdateAnimBg="0"/>
      <p:bldP spid="1284120" grpId="0" autoUpdateAnimBg="0"/>
      <p:bldP spid="1284124" grpId="0"/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2" name="Rectangle 2"/>
          <p:cNvSpPr>
            <a:spLocks noChangeArrowheads="1"/>
          </p:cNvSpPr>
          <p:nvPr/>
        </p:nvSpPr>
        <p:spPr bwMode="auto">
          <a:xfrm>
            <a:off x="4940300" y="2708920"/>
            <a:ext cx="2657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一般负反馈</a:t>
            </a:r>
          </a:p>
        </p:txBody>
      </p:sp>
      <p:grpSp>
        <p:nvGrpSpPr>
          <p:cNvPr id="1285123" name="Group 3"/>
          <p:cNvGrpSpPr>
            <a:grpSpLocks/>
          </p:cNvGrpSpPr>
          <p:nvPr/>
        </p:nvGrpSpPr>
        <p:grpSpPr bwMode="auto">
          <a:xfrm>
            <a:off x="3819525" y="1898652"/>
            <a:ext cx="3813175" cy="493713"/>
            <a:chOff x="546" y="1096"/>
            <a:chExt cx="2402" cy="311"/>
          </a:xfrm>
        </p:grpSpPr>
        <p:sp>
          <p:nvSpPr>
            <p:cNvPr id="53275" name="Rectangle 4"/>
            <p:cNvSpPr>
              <a:spLocks noChangeArrowheads="1"/>
            </p:cNvSpPr>
            <p:nvPr/>
          </p:nvSpPr>
          <p:spPr bwMode="auto">
            <a:xfrm>
              <a:off x="546" y="1096"/>
              <a:ext cx="177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反馈深度则表示为</a:t>
              </a:r>
            </a:p>
          </p:txBody>
        </p:sp>
        <p:graphicFrame>
          <p:nvGraphicFramePr>
            <p:cNvPr id="5327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520948"/>
                </p:ext>
              </p:extLst>
            </p:nvPr>
          </p:nvGraphicFramePr>
          <p:xfrm>
            <a:off x="2209" y="1107"/>
            <a:ext cx="739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80" name="公式" r:id="rId3" imgW="583947" imgH="228501" progId="Equation.3">
                    <p:embed/>
                  </p:oleObj>
                </mc:Choice>
                <mc:Fallback>
                  <p:oleObj name="公式" r:id="rId3" imgW="58394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1107"/>
                          <a:ext cx="739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85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502712"/>
              </p:ext>
            </p:extLst>
          </p:nvPr>
        </p:nvGraphicFramePr>
        <p:xfrm>
          <a:off x="827087" y="2710507"/>
          <a:ext cx="2381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1" name="公式" r:id="rId5" imgW="1180588" imgH="279279" progId="Equation.3">
                  <p:embed/>
                </p:oleObj>
              </mc:Choice>
              <mc:Fallback>
                <p:oleObj name="公式" r:id="rId5" imgW="118058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7" y="2710507"/>
                        <a:ext cx="23812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135731"/>
              </p:ext>
            </p:extLst>
          </p:nvPr>
        </p:nvGraphicFramePr>
        <p:xfrm>
          <a:off x="3371850" y="2710507"/>
          <a:ext cx="14081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2" name="公式" r:id="rId7" imgW="698500" imgH="279400" progId="Equation.3">
                  <p:embed/>
                </p:oleObj>
              </mc:Choice>
              <mc:Fallback>
                <p:oleObj name="公式" r:id="rId7" imgW="698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710507"/>
                        <a:ext cx="14081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492213"/>
              </p:ext>
            </p:extLst>
          </p:nvPr>
        </p:nvGraphicFramePr>
        <p:xfrm>
          <a:off x="827087" y="3843239"/>
          <a:ext cx="25606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3" name="公式" r:id="rId9" imgW="1270000" imgH="279400" progId="Equation.3">
                  <p:embed/>
                </p:oleObj>
              </mc:Choice>
              <mc:Fallback>
                <p:oleObj name="公式" r:id="rId9" imgW="1270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7" y="3843239"/>
                        <a:ext cx="25606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5129" name="Rectangle 9"/>
          <p:cNvSpPr>
            <a:spLocks noChangeArrowheads="1"/>
          </p:cNvSpPr>
          <p:nvPr/>
        </p:nvSpPr>
        <p:spPr bwMode="auto">
          <a:xfrm>
            <a:off x="3611562" y="3877370"/>
            <a:ext cx="2657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深度负反馈</a:t>
            </a:r>
          </a:p>
        </p:txBody>
      </p:sp>
      <p:grpSp>
        <p:nvGrpSpPr>
          <p:cNvPr id="53262" name="Group 16"/>
          <p:cNvGrpSpPr>
            <a:grpSpLocks/>
          </p:cNvGrpSpPr>
          <p:nvPr/>
        </p:nvGrpSpPr>
        <p:grpSpPr bwMode="auto">
          <a:xfrm>
            <a:off x="250825" y="765175"/>
            <a:ext cx="8816975" cy="968375"/>
            <a:chOff x="158" y="583"/>
            <a:chExt cx="5554" cy="610"/>
          </a:xfrm>
        </p:grpSpPr>
        <p:sp>
          <p:nvSpPr>
            <p:cNvPr id="53271" name="Rectangle 17"/>
            <p:cNvSpPr>
              <a:spLocks noChangeArrowheads="1"/>
            </p:cNvSpPr>
            <p:nvPr/>
          </p:nvSpPr>
          <p:spPr bwMode="auto">
            <a:xfrm>
              <a:off x="158" y="583"/>
              <a:ext cx="5554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400" dirty="0"/>
                <a:t>         </a:t>
              </a:r>
              <a:r>
                <a:rPr kumimoji="1" lang="zh-CN" altLang="en-US" sz="2400" dirty="0"/>
                <a:t>一般情况下，</a:t>
              </a:r>
              <a:r>
                <a:rPr kumimoji="1" lang="en-US" altLang="zh-CN" sz="2400" i="1" dirty="0"/>
                <a:t>A</a:t>
              </a:r>
              <a:r>
                <a:rPr kumimoji="1" lang="zh-CN" altLang="en-US" sz="2400" dirty="0"/>
                <a:t>是频率的函数，</a:t>
              </a:r>
              <a:r>
                <a:rPr kumimoji="1" lang="en-US" altLang="zh-CN" sz="2400" i="1" dirty="0"/>
                <a:t>F</a:t>
              </a:r>
              <a:r>
                <a:rPr kumimoji="1" lang="zh-CN" altLang="en-US" sz="2400" dirty="0"/>
                <a:t>有时也是频率的函数。当考虑信号频率的影响时，</a:t>
              </a:r>
              <a:r>
                <a:rPr kumimoji="1" lang="en-US" altLang="zh-CN" sz="2400" i="1" dirty="0" err="1"/>
                <a:t>A</a:t>
              </a:r>
              <a:r>
                <a:rPr kumimoji="1" lang="en-US" altLang="zh-CN" sz="2400" baseline="-30000" dirty="0" err="1"/>
                <a:t>f</a:t>
              </a:r>
              <a:r>
                <a:rPr kumimoji="1" lang="zh-CN" altLang="en-US" sz="2400" dirty="0"/>
                <a:t>、</a:t>
              </a:r>
              <a:r>
                <a:rPr kumimoji="1" lang="en-US" altLang="zh-CN" sz="2400" i="1" dirty="0"/>
                <a:t>A</a:t>
              </a:r>
              <a:r>
                <a:rPr kumimoji="1" lang="zh-CN" altLang="en-US" sz="2400" dirty="0"/>
                <a:t>和</a:t>
              </a:r>
              <a:r>
                <a:rPr kumimoji="1" lang="en-US" altLang="zh-CN" sz="2400" i="1" dirty="0"/>
                <a:t>F</a:t>
              </a:r>
              <a:r>
                <a:rPr kumimoji="1" lang="zh-CN" altLang="en-US" sz="2400" dirty="0"/>
                <a:t>分别用     、    和     表示。 </a:t>
              </a:r>
            </a:p>
          </p:txBody>
        </p:sp>
        <p:graphicFrame>
          <p:nvGraphicFramePr>
            <p:cNvPr id="5327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5581062"/>
                </p:ext>
              </p:extLst>
            </p:nvPr>
          </p:nvGraphicFramePr>
          <p:xfrm>
            <a:off x="3744" y="853"/>
            <a:ext cx="2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84" name="Equation" r:id="rId11" imgW="190440" imgH="253800" progId="Equation.DSMT4">
                    <p:embed/>
                  </p:oleObj>
                </mc:Choice>
                <mc:Fallback>
                  <p:oleObj name="Equation" r:id="rId11" imgW="1904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853"/>
                          <a:ext cx="24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1304568"/>
                </p:ext>
              </p:extLst>
            </p:nvPr>
          </p:nvGraphicFramePr>
          <p:xfrm>
            <a:off x="4121" y="862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85" name="Equation" r:id="rId13" imgW="164880" imgH="203040" progId="Equation.DSMT4">
                    <p:embed/>
                  </p:oleObj>
                </mc:Choice>
                <mc:Fallback>
                  <p:oleObj name="Equation" r:id="rId13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862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648445"/>
                </p:ext>
              </p:extLst>
            </p:nvPr>
          </p:nvGraphicFramePr>
          <p:xfrm>
            <a:off x="4567" y="871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86" name="Equation" r:id="rId15" imgW="164880" imgH="190440" progId="Equation.DSMT4">
                    <p:embed/>
                  </p:oleObj>
                </mc:Choice>
                <mc:Fallback>
                  <p:oleObj name="Equation" r:id="rId15" imgW="1648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7" y="871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5141" name="Group 21"/>
          <p:cNvGrpSpPr>
            <a:grpSpLocks/>
          </p:cNvGrpSpPr>
          <p:nvPr/>
        </p:nvGrpSpPr>
        <p:grpSpPr bwMode="auto">
          <a:xfrm>
            <a:off x="866775" y="1760538"/>
            <a:ext cx="2230438" cy="838200"/>
            <a:chOff x="528" y="1261"/>
            <a:chExt cx="1405" cy="528"/>
          </a:xfrm>
        </p:grpSpPr>
        <p:sp>
          <p:nvSpPr>
            <p:cNvPr id="53269" name="Rectangle 22"/>
            <p:cNvSpPr>
              <a:spLocks noChangeArrowheads="1"/>
            </p:cNvSpPr>
            <p:nvPr/>
          </p:nvSpPr>
          <p:spPr bwMode="auto">
            <a:xfrm>
              <a:off x="528" y="1344"/>
              <a:ext cx="48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即</a:t>
              </a:r>
            </a:p>
          </p:txBody>
        </p:sp>
        <p:graphicFrame>
          <p:nvGraphicFramePr>
            <p:cNvPr id="53270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2484180"/>
                </p:ext>
              </p:extLst>
            </p:nvPr>
          </p:nvGraphicFramePr>
          <p:xfrm>
            <a:off x="893" y="1261"/>
            <a:ext cx="104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87" name="Equation" r:id="rId17" imgW="825480" imgH="419040" progId="Equation.DSMT4">
                    <p:embed/>
                  </p:oleObj>
                </mc:Choice>
                <mc:Fallback>
                  <p:oleObj name="Equation" r:id="rId17" imgW="82548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 l="-4726" r="-4726" b="-10065"/>
                        <a:stretch>
                          <a:fillRect/>
                        </a:stretch>
                      </p:blipFill>
                      <p:spPr bwMode="auto">
                        <a:xfrm>
                          <a:off x="893" y="1261"/>
                          <a:ext cx="1040" cy="528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4" name="Rectangle 24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85145" name="Group 25"/>
          <p:cNvGrpSpPr>
            <a:grpSpLocks/>
          </p:cNvGrpSpPr>
          <p:nvPr/>
        </p:nvGrpSpPr>
        <p:grpSpPr bwMode="auto">
          <a:xfrm>
            <a:off x="5657849" y="3717032"/>
            <a:ext cx="2190750" cy="814388"/>
            <a:chOff x="3564" y="2137"/>
            <a:chExt cx="1380" cy="513"/>
          </a:xfrm>
        </p:grpSpPr>
        <p:sp>
          <p:nvSpPr>
            <p:cNvPr id="53267" name="Rectangle 26"/>
            <p:cNvSpPr>
              <a:spLocks noChangeArrowheads="1"/>
            </p:cNvSpPr>
            <p:nvPr/>
          </p:nvSpPr>
          <p:spPr bwMode="auto">
            <a:xfrm>
              <a:off x="3564" y="2238"/>
              <a:ext cx="94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此时有</a:t>
              </a:r>
            </a:p>
          </p:txBody>
        </p:sp>
        <p:graphicFrame>
          <p:nvGraphicFramePr>
            <p:cNvPr id="5326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8298594"/>
                </p:ext>
              </p:extLst>
            </p:nvPr>
          </p:nvGraphicFramePr>
          <p:xfrm>
            <a:off x="4307" y="2137"/>
            <a:ext cx="637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88" name="公式" r:id="rId19" imgW="507780" imgH="406224" progId="Equation.3">
                    <p:embed/>
                  </p:oleObj>
                </mc:Choice>
                <mc:Fallback>
                  <p:oleObj name="公式" r:id="rId19" imgW="50778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7" y="2137"/>
                          <a:ext cx="637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6" name="Rectangle 28"/>
          <p:cNvSpPr>
            <a:spLocks noChangeArrowheads="1"/>
          </p:cNvSpPr>
          <p:nvPr/>
        </p:nvSpPr>
        <p:spPr bwMode="auto">
          <a:xfrm>
            <a:off x="755650" y="11113"/>
            <a:ext cx="8029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>
                <a:solidFill>
                  <a:srgbClr val="0000CC"/>
                </a:solidFill>
              </a:rPr>
              <a:t>8.2  </a:t>
            </a:r>
            <a:r>
              <a:rPr lang="zh-CN" altLang="en-US" sz="3400">
                <a:solidFill>
                  <a:srgbClr val="0000CC"/>
                </a:solidFill>
              </a:rPr>
              <a:t>负反馈放大电路增益的一般表达式</a:t>
            </a:r>
          </a:p>
        </p:txBody>
      </p:sp>
      <p:sp>
        <p:nvSpPr>
          <p:cNvPr id="3" name="矩形 2"/>
          <p:cNvSpPr/>
          <p:nvPr/>
        </p:nvSpPr>
        <p:spPr>
          <a:xfrm>
            <a:off x="1187624" y="3284984"/>
            <a:ext cx="7180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引入负反馈时，</a:t>
            </a:r>
            <a:r>
              <a:rPr lang="en-US" altLang="zh-CN" sz="2400" b="1" i="1" dirty="0">
                <a:latin typeface="Times New Roman" panose="02020603050405020304" pitchFamily="18" charset="0"/>
                <a:ea typeface="方正书宋_GBK"/>
              </a:rPr>
              <a:t>AF</a:t>
            </a:r>
            <a:r>
              <a:rPr lang="zh-CN" altLang="zh-CN" sz="2400" b="1" dirty="0"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为正实数，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方正书宋_GBK"/>
              </a:rPr>
              <a:t>x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方正书宋_GBK"/>
              </a:rPr>
              <a:t>f</a:t>
            </a:r>
            <a:r>
              <a:rPr lang="zh-CN" altLang="zh-CN" sz="2400" b="1" dirty="0"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与</a:t>
            </a:r>
            <a:r>
              <a:rPr lang="en-US" altLang="zh-CN" sz="2400" b="1" i="1" dirty="0">
                <a:latin typeface="Times New Roman" panose="02020603050405020304" pitchFamily="18" charset="0"/>
                <a:ea typeface="方正书宋_GBK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方正书宋_GBK"/>
              </a:rPr>
              <a:t>i</a:t>
            </a:r>
            <a:r>
              <a:rPr lang="zh-CN" altLang="zh-CN" sz="2400" b="1" dirty="0">
                <a:latin typeface="Times New Roman" panose="02020603050405020304" pitchFamily="18" charset="0"/>
                <a:ea typeface="方正书宋_GBK"/>
                <a:cs typeface="Times New Roman" panose="02020603050405020304" pitchFamily="18" charset="0"/>
              </a:rPr>
              <a:t>相位相同。</a:t>
            </a:r>
            <a:endParaRPr lang="zh-CN" altLang="en-US" sz="2400" b="1" dirty="0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5037591" y="5637460"/>
            <a:ext cx="2657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自激振荡</a:t>
            </a:r>
          </a:p>
        </p:txBody>
      </p:sp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13452"/>
              </p:ext>
            </p:extLst>
          </p:nvPr>
        </p:nvGraphicFramePr>
        <p:xfrm>
          <a:off x="3443741" y="5603329"/>
          <a:ext cx="14605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9" name="公式" r:id="rId21" imgW="723586" imgH="279279" progId="Equation.3">
                  <p:embed/>
                </p:oleObj>
              </mc:Choice>
              <mc:Fallback>
                <p:oleObj name="公式" r:id="rId21" imgW="72358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741" y="5603329"/>
                        <a:ext cx="14605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55576" y="4531593"/>
            <a:ext cx="8065146" cy="1057647"/>
            <a:chOff x="814680" y="4531593"/>
            <a:chExt cx="8065146" cy="1057647"/>
          </a:xfrm>
        </p:grpSpPr>
        <p:sp>
          <p:nvSpPr>
            <p:cNvPr id="1285133" name="Rectangle 13"/>
            <p:cNvSpPr>
              <a:spLocks noChangeArrowheads="1"/>
            </p:cNvSpPr>
            <p:nvPr/>
          </p:nvSpPr>
          <p:spPr bwMode="auto">
            <a:xfrm>
              <a:off x="1077429" y="5090642"/>
              <a:ext cx="7802397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None/>
              </a:pPr>
              <a:r>
                <a:rPr lang="en-US" altLang="zh-CN" sz="2400" i="1" dirty="0" err="1" smtClean="0">
                  <a:latin typeface="Times New Roman" panose="02020603050405020304" pitchFamily="18" charset="0"/>
                  <a:ea typeface="方正书宋_GBK"/>
                </a:rPr>
                <a:t>x</a:t>
              </a:r>
              <a:r>
                <a:rPr lang="en-US" altLang="zh-CN" sz="2400" baseline="-25000" dirty="0" err="1" smtClean="0">
                  <a:latin typeface="Times New Roman" panose="02020603050405020304" pitchFamily="18" charset="0"/>
                  <a:ea typeface="方正书宋_GBK"/>
                </a:rPr>
                <a:t>f</a:t>
              </a:r>
              <a:r>
                <a:rPr lang="zh-CN" altLang="zh-CN" sz="2400" dirty="0">
                  <a:latin typeface="Times New Roman" panose="02020603050405020304" pitchFamily="18" charset="0"/>
                  <a:ea typeface="方正书宋_GBK"/>
                  <a:cs typeface="Times New Roman" panose="02020603050405020304" pitchFamily="18" charset="0"/>
                </a:rPr>
                <a:t>与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方正书宋_GBK"/>
                </a:rPr>
                <a:t>x</a:t>
              </a:r>
              <a:r>
                <a:rPr lang="en-US" altLang="zh-CN" sz="2400" baseline="-25000" dirty="0" smtClean="0">
                  <a:latin typeface="Times New Roman" panose="02020603050405020304" pitchFamily="18" charset="0"/>
                  <a:ea typeface="方正书宋_GBK"/>
                </a:rPr>
                <a:t>i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相位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相反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zh-CN" sz="2400" dirty="0" smtClean="0"/>
                <a:t>反馈</a:t>
              </a:r>
              <a:r>
                <a:rPr lang="zh-CN" altLang="zh-CN" sz="2400" dirty="0"/>
                <a:t>已从原来的负反馈变成了正反馈。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814680" y="4543080"/>
              <a:ext cx="2796882" cy="434975"/>
              <a:chOff x="788601" y="5030347"/>
              <a:chExt cx="2796882" cy="434975"/>
            </a:xfrm>
          </p:grpSpPr>
          <p:sp>
            <p:nvSpPr>
              <p:cNvPr id="29" name="Rectangle 13"/>
              <p:cNvSpPr>
                <a:spLocks noChangeArrowheads="1"/>
              </p:cNvSpPr>
              <p:nvPr/>
            </p:nvSpPr>
            <p:spPr bwMode="auto">
              <a:xfrm>
                <a:off x="788601" y="5034435"/>
                <a:ext cx="2796882" cy="430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                时，</a:t>
                </a:r>
                <a:endParaRPr lang="zh-CN" alt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285134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7137389"/>
                  </p:ext>
                </p:extLst>
              </p:nvPr>
            </p:nvGraphicFramePr>
            <p:xfrm>
              <a:off x="1653223" y="5030347"/>
              <a:ext cx="1023938" cy="434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790" name="Equation" r:id="rId23" imgW="507960" imgH="215640" progId="Equation.DSMT4">
                      <p:embed/>
                    </p:oleObj>
                  </mc:Choice>
                  <mc:Fallback>
                    <p:oleObj name="Equation" r:id="rId23" imgW="507960" imgH="215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3223" y="5030347"/>
                            <a:ext cx="1023938" cy="4349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7772938"/>
                </p:ext>
              </p:extLst>
            </p:nvPr>
          </p:nvGraphicFramePr>
          <p:xfrm>
            <a:off x="4696847" y="4531593"/>
            <a:ext cx="563563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91" name="Equation" r:id="rId25" imgW="279360" imgH="203040" progId="Equation.DSMT4">
                    <p:embed/>
                  </p:oleObj>
                </mc:Choice>
                <mc:Fallback>
                  <p:oleObj name="Equation" r:id="rId25" imgW="279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847" y="4531593"/>
                          <a:ext cx="563563" cy="40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3371850" y="4536085"/>
              <a:ext cx="4995639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None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环路增益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产生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180</a:t>
              </a:r>
              <a:r>
                <a:rPr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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附加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相移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5628433"/>
            <a:ext cx="2805366" cy="511766"/>
            <a:chOff x="800862" y="5700713"/>
            <a:chExt cx="2805366" cy="511766"/>
          </a:xfrm>
        </p:grpSpPr>
        <p:graphicFrame>
          <p:nvGraphicFramePr>
            <p:cNvPr id="3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8864721"/>
                </p:ext>
              </p:extLst>
            </p:nvPr>
          </p:nvGraphicFramePr>
          <p:xfrm>
            <a:off x="800862" y="5700713"/>
            <a:ext cx="1997075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92" name="Equation" r:id="rId27" imgW="990360" imgH="241200" progId="Equation.DSMT4">
                    <p:embed/>
                  </p:oleObj>
                </mc:Choice>
                <mc:Fallback>
                  <p:oleObj name="Equation" r:id="rId27" imgW="990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862" y="5700713"/>
                          <a:ext cx="1997075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2741834" y="5713881"/>
              <a:ext cx="864394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 smtClean="0">
                  <a:solidFill>
                    <a:srgbClr val="000000"/>
                  </a:solidFill>
                </a:rPr>
                <a:t>时，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8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8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8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8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8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8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22" grpId="0" autoUpdateAnimBg="0"/>
      <p:bldP spid="1285129" grpId="0" autoUpdateAnimBg="0"/>
      <p:bldP spid="3" grpId="0"/>
      <p:bldP spid="3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73050" y="476250"/>
            <a:ext cx="8713788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762375" y="3859213"/>
          <a:ext cx="1701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05" name="公式" r:id="rId3" imgW="850531" imgH="672808" progId="Equation.3">
                  <p:embed/>
                </p:oleObj>
              </mc:Choice>
              <mc:Fallback>
                <p:oleObj name="公式" r:id="rId3" imgW="850531" imgH="6728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3859213"/>
                        <a:ext cx="17018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04813" y="609600"/>
            <a:ext cx="1481137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indent="269875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latin typeface="楷体_GB2312"/>
              </a:rPr>
              <a:t>信号量或信号传递比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114550" y="609600"/>
            <a:ext cx="6586538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zh-CN" altLang="en-US" sz="2000">
                <a:latin typeface="楷体_GB2312"/>
              </a:rPr>
              <a:t>反馈组态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070100" y="1090613"/>
            <a:ext cx="14747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000">
                <a:latin typeface="楷体_GB2312"/>
              </a:rPr>
              <a:t>电压串联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813175" y="1090613"/>
            <a:ext cx="14747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000">
                <a:latin typeface="楷体_GB2312"/>
              </a:rPr>
              <a:t>电流并联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487988" y="1090613"/>
            <a:ext cx="14763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000">
                <a:latin typeface="楷体_GB2312"/>
              </a:rPr>
              <a:t>电压并联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7192963" y="1090613"/>
            <a:ext cx="1474787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000">
                <a:latin typeface="楷体_GB2312"/>
              </a:rPr>
              <a:t>电流串联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060575" y="2614613"/>
            <a:ext cx="14747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en-US" altLang="zh-CN" sz="2400" i="1"/>
              <a:t>A</a:t>
            </a:r>
            <a:r>
              <a:rPr kumimoji="1" lang="en-US" altLang="zh-CN" sz="2400" i="1" baseline="-30000">
                <a:latin typeface="Book Antiqua" panose="02040602050305030304" pitchFamily="18" charset="0"/>
              </a:rPr>
              <a:t>v</a:t>
            </a:r>
            <a:r>
              <a:rPr kumimoji="1" lang="en-US" altLang="zh-CN" sz="2400"/>
              <a:t>=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30000"/>
              <a:t>o</a:t>
            </a:r>
            <a:r>
              <a:rPr kumimoji="1" lang="en-US" altLang="zh-CN" sz="2400"/>
              <a:t>/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30000"/>
              <a:t>id</a:t>
            </a:r>
            <a:endParaRPr kumimoji="1" lang="en-US" altLang="zh-CN" sz="24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822700" y="2614613"/>
            <a:ext cx="14747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en-US" altLang="zh-CN" sz="2400" i="1"/>
              <a:t>A</a:t>
            </a:r>
            <a:r>
              <a:rPr kumimoji="1" lang="en-US" altLang="zh-CN" sz="2400" i="1" baseline="-30000"/>
              <a:t>i</a:t>
            </a:r>
            <a:r>
              <a:rPr kumimoji="1" lang="en-US" altLang="zh-CN" sz="2400"/>
              <a:t>=</a:t>
            </a:r>
            <a:r>
              <a:rPr kumimoji="1" lang="en-US" altLang="zh-CN" sz="2400" i="1"/>
              <a:t>i</a:t>
            </a:r>
            <a:r>
              <a:rPr kumimoji="1" lang="en-US" altLang="zh-CN" sz="2400" baseline="-30000"/>
              <a:t>o</a:t>
            </a:r>
            <a:r>
              <a:rPr kumimoji="1" lang="en-US" altLang="zh-CN" sz="2400"/>
              <a:t>/</a:t>
            </a:r>
            <a:r>
              <a:rPr kumimoji="1" lang="en-US" altLang="zh-CN" sz="2400" i="1"/>
              <a:t>i</a:t>
            </a:r>
            <a:r>
              <a:rPr kumimoji="1" lang="en-US" altLang="zh-CN" sz="2400" baseline="-30000"/>
              <a:t>id</a:t>
            </a:r>
            <a:endParaRPr kumimoji="1" lang="en-US" altLang="zh-CN" sz="2400"/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285750" y="3173413"/>
            <a:ext cx="1481138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en-US" altLang="zh-CN" sz="2400" i="1"/>
              <a:t>F</a:t>
            </a:r>
            <a:r>
              <a:rPr kumimoji="1" lang="en-US" altLang="zh-CN" sz="2400"/>
              <a:t>=</a:t>
            </a:r>
            <a:r>
              <a:rPr kumimoji="1" lang="en-US" altLang="zh-CN" sz="2400" i="1"/>
              <a:t>x</a:t>
            </a:r>
            <a:r>
              <a:rPr kumimoji="1" lang="en-US" altLang="zh-CN" sz="2400" baseline="-30000"/>
              <a:t>f</a:t>
            </a:r>
            <a:r>
              <a:rPr kumimoji="1" lang="en-US" altLang="zh-CN" sz="2400"/>
              <a:t>/</a:t>
            </a:r>
            <a:r>
              <a:rPr kumimoji="1" lang="en-US" altLang="zh-CN" sz="2400" i="1"/>
              <a:t>x</a:t>
            </a:r>
            <a:r>
              <a:rPr kumimoji="1" lang="en-US" altLang="zh-CN" sz="2400" baseline="-30000"/>
              <a:t>o</a:t>
            </a:r>
            <a:endParaRPr kumimoji="1" lang="en-US" altLang="zh-CN" sz="24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060575" y="3173413"/>
            <a:ext cx="1474788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en-US" altLang="zh-CN" sz="2400" i="1"/>
              <a:t>F</a:t>
            </a:r>
            <a:r>
              <a:rPr kumimoji="1" lang="en-US" altLang="zh-CN" sz="2400" i="1" baseline="-30000">
                <a:latin typeface="Book Antiqua" panose="02040602050305030304" pitchFamily="18" charset="0"/>
              </a:rPr>
              <a:t>v</a:t>
            </a:r>
            <a:r>
              <a:rPr kumimoji="1" lang="en-US" altLang="zh-CN" sz="2400"/>
              <a:t>=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30000"/>
              <a:t>f</a:t>
            </a:r>
            <a:r>
              <a:rPr kumimoji="1" lang="en-US" altLang="zh-CN" sz="2400"/>
              <a:t>/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30000"/>
              <a:t>o</a:t>
            </a:r>
            <a:endParaRPr kumimoji="1" lang="en-US" altLang="zh-CN" sz="240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822700" y="3173413"/>
            <a:ext cx="1474788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en-US" altLang="zh-CN" sz="2400" i="1"/>
              <a:t>F</a:t>
            </a:r>
            <a:r>
              <a:rPr kumimoji="1" lang="en-US" altLang="zh-CN" sz="2400" i="1" baseline="-30000"/>
              <a:t>i</a:t>
            </a:r>
            <a:r>
              <a:rPr kumimoji="1" lang="en-US" altLang="zh-CN" sz="2400"/>
              <a:t>=</a:t>
            </a:r>
            <a:r>
              <a:rPr kumimoji="1" lang="en-US" altLang="zh-CN" sz="2400" i="1"/>
              <a:t>i</a:t>
            </a:r>
            <a:r>
              <a:rPr kumimoji="1" lang="en-US" altLang="zh-CN" sz="2400" baseline="-30000"/>
              <a:t>f</a:t>
            </a:r>
            <a:r>
              <a:rPr kumimoji="1" lang="en-US" altLang="zh-CN" sz="2400"/>
              <a:t>/</a:t>
            </a:r>
            <a:r>
              <a:rPr kumimoji="1" lang="en-US" altLang="zh-CN" sz="2400" i="1"/>
              <a:t>i</a:t>
            </a:r>
            <a:r>
              <a:rPr kumimoji="1" lang="en-US" altLang="zh-CN" sz="2400" baseline="-30000"/>
              <a:t>o</a:t>
            </a:r>
            <a:endParaRPr kumimoji="1" lang="en-US" altLang="zh-CN" sz="2400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857375" y="3783013"/>
            <a:ext cx="1854200" cy="1346200"/>
            <a:chOff x="1248" y="2256"/>
            <a:chExt cx="1168" cy="848"/>
          </a:xfrm>
        </p:grpSpPr>
        <p:graphicFrame>
          <p:nvGraphicFramePr>
            <p:cNvPr id="54330" name="Object 16"/>
            <p:cNvGraphicFramePr>
              <a:graphicFrameLocks noChangeAspect="1"/>
            </p:cNvGraphicFramePr>
            <p:nvPr/>
          </p:nvGraphicFramePr>
          <p:xfrm>
            <a:off x="1504" y="2544"/>
            <a:ext cx="91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06" name="公式" r:id="rId5" imgW="723586" imgH="444307" progId="Equation.3">
                    <p:embed/>
                  </p:oleObj>
                </mc:Choice>
                <mc:Fallback>
                  <p:oleObj name="公式" r:id="rId5" imgW="723586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2544"/>
                          <a:ext cx="912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31" name="Rectangle 17"/>
            <p:cNvSpPr>
              <a:spLocks noChangeArrowheads="1"/>
            </p:cNvSpPr>
            <p:nvPr/>
          </p:nvSpPr>
          <p:spPr bwMode="auto">
            <a:xfrm>
              <a:off x="1248" y="2256"/>
              <a:ext cx="92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indent="269875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908050" indent="-436563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304925" indent="-395288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93863" indent="-3873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93913" indent="-398463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i="1" baseline="-30000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30000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30000">
                  <a:latin typeface="Times New Roman" panose="02020603050405020304" pitchFamily="18" charset="0"/>
                </a:rPr>
                <a:t>o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/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30000"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54288" name="Rectangle 18"/>
          <p:cNvSpPr>
            <a:spLocks noChangeArrowheads="1"/>
          </p:cNvSpPr>
          <p:nvPr/>
        </p:nvSpPr>
        <p:spPr bwMode="auto">
          <a:xfrm>
            <a:off x="285750" y="5307013"/>
            <a:ext cx="14811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zh-CN" altLang="en-US" sz="2000">
                <a:latin typeface="楷体_GB2312"/>
              </a:rPr>
              <a:t>功能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097088" y="5307013"/>
            <a:ext cx="14747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sz="2000" i="1">
                <a:latin typeface="Book Antiqua" panose="02040602050305030304" pitchFamily="18" charset="0"/>
              </a:rPr>
              <a:t>v</a:t>
            </a:r>
            <a:r>
              <a:rPr kumimoji="1" lang="en-US" altLang="zh-CN" sz="2000" baseline="-30000"/>
              <a:t>i</a:t>
            </a:r>
            <a:r>
              <a:rPr kumimoji="1" lang="zh-CN" altLang="en-US" sz="2000"/>
              <a:t>控制</a:t>
            </a:r>
            <a:r>
              <a:rPr kumimoji="1" lang="en-US" altLang="zh-CN" sz="2000" i="1">
                <a:latin typeface="Book Antiqua" panose="02040602050305030304" pitchFamily="18" charset="0"/>
              </a:rPr>
              <a:t>v</a:t>
            </a:r>
            <a:r>
              <a:rPr kumimoji="1" lang="en-US" altLang="zh-CN" sz="2000" baseline="-30000"/>
              <a:t>o</a:t>
            </a:r>
            <a:r>
              <a:rPr kumimoji="1" lang="zh-CN" altLang="en-US" sz="2000"/>
              <a:t>，电压放大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824288" y="5307013"/>
            <a:ext cx="147478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sz="2000" i="1"/>
              <a:t>i</a:t>
            </a:r>
            <a:r>
              <a:rPr kumimoji="1" lang="en-US" altLang="zh-CN" sz="2000" baseline="-30000"/>
              <a:t>i</a:t>
            </a:r>
            <a:r>
              <a:rPr kumimoji="1" lang="zh-CN" altLang="en-US" sz="2000"/>
              <a:t>控制</a:t>
            </a:r>
            <a:r>
              <a:rPr kumimoji="1" lang="en-US" altLang="zh-CN" sz="2000" i="1"/>
              <a:t>i</a:t>
            </a:r>
            <a:r>
              <a:rPr kumimoji="1" lang="en-US" altLang="zh-CN" sz="2000" baseline="-30000"/>
              <a:t>o</a:t>
            </a:r>
            <a:r>
              <a:rPr kumimoji="1" lang="zh-CN" altLang="en-US" sz="2000"/>
              <a:t>，电流放大</a:t>
            </a:r>
          </a:p>
        </p:txBody>
      </p:sp>
      <p:sp>
        <p:nvSpPr>
          <p:cNvPr id="54291" name="Rectangle 21"/>
          <p:cNvSpPr>
            <a:spLocks noChangeArrowheads="1"/>
          </p:cNvSpPr>
          <p:nvPr/>
        </p:nvSpPr>
        <p:spPr bwMode="auto">
          <a:xfrm>
            <a:off x="971550" y="15732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sz="2400" i="1"/>
              <a:t>x</a:t>
            </a:r>
            <a:r>
              <a:rPr kumimoji="1" lang="en-US" altLang="zh-CN" sz="2400" baseline="-30000"/>
              <a:t>o</a:t>
            </a:r>
            <a:endParaRPr kumimoji="1" lang="en-US" altLang="zh-CN" sz="2400"/>
          </a:p>
        </p:txBody>
      </p:sp>
      <p:sp>
        <p:nvSpPr>
          <p:cNvPr id="54292" name="Rectangle 22"/>
          <p:cNvSpPr>
            <a:spLocks noChangeArrowheads="1"/>
          </p:cNvSpPr>
          <p:nvPr/>
        </p:nvSpPr>
        <p:spPr bwMode="auto">
          <a:xfrm>
            <a:off x="285750" y="210661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sz="2400" i="1"/>
              <a:t>x</a:t>
            </a:r>
            <a:r>
              <a:rPr kumimoji="1" lang="en-US" altLang="zh-CN" sz="2400" baseline="-30000"/>
              <a:t>i</a:t>
            </a:r>
            <a:r>
              <a:rPr kumimoji="1" lang="zh-CN" altLang="en-US" sz="2400"/>
              <a:t>、</a:t>
            </a:r>
            <a:r>
              <a:rPr kumimoji="1" lang="en-US" altLang="zh-CN" sz="2400" i="1"/>
              <a:t>x</a:t>
            </a:r>
            <a:r>
              <a:rPr kumimoji="1" lang="en-US" altLang="zh-CN" sz="2400" baseline="-30000"/>
              <a:t>f</a:t>
            </a:r>
            <a:r>
              <a:rPr kumimoji="1" lang="zh-CN" altLang="en-US" sz="2400"/>
              <a:t>、</a:t>
            </a:r>
            <a:r>
              <a:rPr kumimoji="1" lang="en-US" altLang="zh-CN" sz="2400" i="1"/>
              <a:t>x</a:t>
            </a:r>
            <a:r>
              <a:rPr kumimoji="1" lang="en-US" altLang="zh-CN" sz="2400" baseline="-30000"/>
              <a:t>id</a:t>
            </a:r>
          </a:p>
        </p:txBody>
      </p:sp>
      <p:grpSp>
        <p:nvGrpSpPr>
          <p:cNvPr id="54293" name="Group 23"/>
          <p:cNvGrpSpPr>
            <a:grpSpLocks/>
          </p:cNvGrpSpPr>
          <p:nvPr/>
        </p:nvGrpSpPr>
        <p:grpSpPr bwMode="auto">
          <a:xfrm>
            <a:off x="209550" y="3783013"/>
            <a:ext cx="1601788" cy="1290637"/>
            <a:chOff x="144" y="2256"/>
            <a:chExt cx="1009" cy="813"/>
          </a:xfrm>
        </p:grpSpPr>
        <p:sp>
          <p:nvSpPr>
            <p:cNvPr id="54328" name="Rectangle 24"/>
            <p:cNvSpPr>
              <a:spLocks noChangeArrowheads="1"/>
            </p:cNvSpPr>
            <p:nvPr/>
          </p:nvSpPr>
          <p:spPr bwMode="auto">
            <a:xfrm>
              <a:off x="144" y="2256"/>
              <a:ext cx="933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66700" algn="r"/>
                  <a:tab pos="3060700" algn="ct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908050" indent="-436563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66700" algn="r"/>
                  <a:tab pos="3060700" algn="ct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304925" indent="-395288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66700" algn="r"/>
                  <a:tab pos="3060700" algn="ct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93863" indent="-3873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66700" algn="r"/>
                  <a:tab pos="3060700" algn="ct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93913" indent="-398463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66700" algn="r"/>
                  <a:tab pos="3060700" algn="ct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66700" algn="r"/>
                  <a:tab pos="3060700" algn="ct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66700" algn="r"/>
                  <a:tab pos="3060700" algn="ct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66700" algn="r"/>
                  <a:tab pos="3060700" algn="ct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66700" algn="r"/>
                  <a:tab pos="3060700" algn="ct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400" baseline="-30000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30000">
                  <a:latin typeface="Times New Roman" panose="02020603050405020304" pitchFamily="18" charset="0"/>
                </a:rPr>
                <a:t>o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/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 baseline="-30000">
                  <a:latin typeface="Times New Roman" panose="02020603050405020304" pitchFamily="18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329" name="Object 25"/>
            <p:cNvGraphicFramePr>
              <a:graphicFrameLocks noChangeAspect="1"/>
            </p:cNvGraphicFramePr>
            <p:nvPr/>
          </p:nvGraphicFramePr>
          <p:xfrm>
            <a:off x="432" y="2605"/>
            <a:ext cx="721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07" name="Equation" r:id="rId7" imgW="571500" imgH="368300" progId="Equation.3">
                    <p:embed/>
                  </p:oleObj>
                </mc:Choice>
                <mc:Fallback>
                  <p:oleObj name="Equation" r:id="rId7" imgW="571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605"/>
                          <a:ext cx="721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4" name="Rectangle 26"/>
          <p:cNvSpPr>
            <a:spLocks noChangeArrowheads="1"/>
          </p:cNvSpPr>
          <p:nvPr/>
        </p:nvSpPr>
        <p:spPr bwMode="auto">
          <a:xfrm>
            <a:off x="1352550" y="762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>
                <a:latin typeface="楷体_GB2312"/>
              </a:rPr>
              <a:t>负反馈放大电路中各种信号量的含义</a:t>
            </a:r>
          </a:p>
        </p:txBody>
      </p:sp>
      <p:sp>
        <p:nvSpPr>
          <p:cNvPr id="54295" name="Line 27"/>
          <p:cNvSpPr>
            <a:spLocks noChangeShapeType="1"/>
          </p:cNvSpPr>
          <p:nvPr/>
        </p:nvSpPr>
        <p:spPr bwMode="auto">
          <a:xfrm>
            <a:off x="1962150" y="1116013"/>
            <a:ext cx="6934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296" name="Group 28"/>
          <p:cNvGrpSpPr>
            <a:grpSpLocks/>
          </p:cNvGrpSpPr>
          <p:nvPr/>
        </p:nvGrpSpPr>
        <p:grpSpPr bwMode="auto">
          <a:xfrm>
            <a:off x="285750" y="658813"/>
            <a:ext cx="8610600" cy="5486400"/>
            <a:chOff x="192" y="432"/>
            <a:chExt cx="5328" cy="3456"/>
          </a:xfrm>
        </p:grpSpPr>
        <p:sp>
          <p:nvSpPr>
            <p:cNvPr id="54320" name="Line 29"/>
            <p:cNvSpPr>
              <a:spLocks noChangeShapeType="1"/>
            </p:cNvSpPr>
            <p:nvPr/>
          </p:nvSpPr>
          <p:spPr bwMode="auto">
            <a:xfrm>
              <a:off x="192" y="432"/>
              <a:ext cx="53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1" name="Line 30"/>
            <p:cNvSpPr>
              <a:spLocks noChangeShapeType="1"/>
            </p:cNvSpPr>
            <p:nvPr/>
          </p:nvSpPr>
          <p:spPr bwMode="auto">
            <a:xfrm>
              <a:off x="192" y="1008"/>
              <a:ext cx="53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2" name="Line 31"/>
            <p:cNvSpPr>
              <a:spLocks noChangeShapeType="1"/>
            </p:cNvSpPr>
            <p:nvPr/>
          </p:nvSpPr>
          <p:spPr bwMode="auto">
            <a:xfrm>
              <a:off x="192" y="1344"/>
              <a:ext cx="53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3" name="Line 32"/>
            <p:cNvSpPr>
              <a:spLocks noChangeShapeType="1"/>
            </p:cNvSpPr>
            <p:nvPr/>
          </p:nvSpPr>
          <p:spPr bwMode="auto">
            <a:xfrm>
              <a:off x="192" y="3888"/>
              <a:ext cx="53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4" name="Line 33"/>
            <p:cNvSpPr>
              <a:spLocks noChangeShapeType="1"/>
            </p:cNvSpPr>
            <p:nvPr/>
          </p:nvSpPr>
          <p:spPr bwMode="auto">
            <a:xfrm>
              <a:off x="192" y="1680"/>
              <a:ext cx="53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5" name="Line 34"/>
            <p:cNvSpPr>
              <a:spLocks noChangeShapeType="1"/>
            </p:cNvSpPr>
            <p:nvPr/>
          </p:nvSpPr>
          <p:spPr bwMode="auto">
            <a:xfrm>
              <a:off x="192" y="2016"/>
              <a:ext cx="53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6" name="Line 35"/>
            <p:cNvSpPr>
              <a:spLocks noChangeShapeType="1"/>
            </p:cNvSpPr>
            <p:nvPr/>
          </p:nvSpPr>
          <p:spPr bwMode="auto">
            <a:xfrm>
              <a:off x="192" y="2400"/>
              <a:ext cx="53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7" name="Line 36"/>
            <p:cNvSpPr>
              <a:spLocks noChangeShapeType="1"/>
            </p:cNvSpPr>
            <p:nvPr/>
          </p:nvSpPr>
          <p:spPr bwMode="auto">
            <a:xfrm>
              <a:off x="192" y="3312"/>
              <a:ext cx="53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97" name="Line 37"/>
          <p:cNvSpPr>
            <a:spLocks noChangeShapeType="1"/>
          </p:cNvSpPr>
          <p:nvPr/>
        </p:nvSpPr>
        <p:spPr bwMode="auto">
          <a:xfrm rot="-5400000">
            <a:off x="-777875" y="3402013"/>
            <a:ext cx="5486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8" name="Rectangle 38"/>
          <p:cNvSpPr>
            <a:spLocks noChangeArrowheads="1"/>
          </p:cNvSpPr>
          <p:nvPr/>
        </p:nvSpPr>
        <p:spPr bwMode="auto">
          <a:xfrm>
            <a:off x="285750" y="2614613"/>
            <a:ext cx="148113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en-US" altLang="zh-CN" sz="2400" i="1"/>
              <a:t>A</a:t>
            </a:r>
            <a:r>
              <a:rPr kumimoji="1" lang="en-US" altLang="zh-CN" sz="2400"/>
              <a:t>=</a:t>
            </a:r>
            <a:r>
              <a:rPr kumimoji="1" lang="en-US" altLang="zh-CN" sz="2400" i="1"/>
              <a:t>x</a:t>
            </a:r>
            <a:r>
              <a:rPr kumimoji="1" lang="en-US" altLang="zh-CN" sz="2400" baseline="-30000"/>
              <a:t>o</a:t>
            </a:r>
            <a:r>
              <a:rPr kumimoji="1" lang="en-US" altLang="zh-CN" sz="2400"/>
              <a:t>/</a:t>
            </a:r>
            <a:r>
              <a:rPr kumimoji="1" lang="en-US" altLang="zh-CN" sz="2400" i="1"/>
              <a:t>x</a:t>
            </a:r>
            <a:r>
              <a:rPr kumimoji="1" lang="en-US" altLang="zh-CN" sz="2400" baseline="-30000"/>
              <a:t>id</a:t>
            </a:r>
            <a:endParaRPr kumimoji="1" lang="en-US" altLang="zh-CN" sz="2400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2670175" y="15732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30000"/>
              <a:t>o</a:t>
            </a:r>
            <a:endParaRPr kumimoji="1" lang="en-US" altLang="zh-CN" sz="2400"/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4346575" y="157321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sz="2400" i="1"/>
              <a:t>i</a:t>
            </a:r>
            <a:r>
              <a:rPr kumimoji="1" lang="en-US" altLang="zh-CN" sz="2400" baseline="-30000"/>
              <a:t>o</a:t>
            </a:r>
            <a:endParaRPr kumimoji="1" lang="en-US" altLang="zh-CN" sz="2400"/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2060575" y="210661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30000"/>
              <a:t>i</a:t>
            </a:r>
            <a:r>
              <a:rPr kumimoji="1" lang="zh-CN" altLang="en-US" sz="2400"/>
              <a:t>、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30000"/>
              <a:t>f</a:t>
            </a:r>
            <a:r>
              <a:rPr kumimoji="1" lang="zh-CN" altLang="en-US" sz="2400"/>
              <a:t>、</a:t>
            </a:r>
            <a:r>
              <a:rPr kumimoji="1" lang="en-US" altLang="zh-CN" sz="2400" i="1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30000"/>
              <a:t>id</a:t>
            </a:r>
          </a:p>
        </p:txBody>
      </p:sp>
      <p:sp>
        <p:nvSpPr>
          <p:cNvPr id="42" name="Rectangle 42"/>
          <p:cNvSpPr>
            <a:spLocks noChangeArrowheads="1"/>
          </p:cNvSpPr>
          <p:nvPr/>
        </p:nvSpPr>
        <p:spPr bwMode="auto">
          <a:xfrm>
            <a:off x="3813175" y="210661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sz="2400" i="1">
                <a:latin typeface="Book Antiqua" panose="02040602050305030304" pitchFamily="18" charset="0"/>
              </a:rPr>
              <a:t>i</a:t>
            </a:r>
            <a:r>
              <a:rPr kumimoji="1" lang="en-US" altLang="zh-CN" sz="2400" baseline="-30000"/>
              <a:t>i</a:t>
            </a:r>
            <a:r>
              <a:rPr kumimoji="1" lang="zh-CN" altLang="en-US" sz="2400"/>
              <a:t>、</a:t>
            </a:r>
            <a:r>
              <a:rPr kumimoji="1" lang="en-US" altLang="zh-CN" sz="2400" i="1">
                <a:latin typeface="Book Antiqua" panose="02040602050305030304" pitchFamily="18" charset="0"/>
              </a:rPr>
              <a:t>i</a:t>
            </a:r>
            <a:r>
              <a:rPr kumimoji="1" lang="en-US" altLang="zh-CN" sz="2400" baseline="-30000"/>
              <a:t>f</a:t>
            </a:r>
            <a:r>
              <a:rPr kumimoji="1" lang="zh-CN" altLang="en-US" sz="2400"/>
              <a:t>、</a:t>
            </a:r>
            <a:r>
              <a:rPr kumimoji="1" lang="en-US" altLang="zh-CN" sz="2400" i="1">
                <a:latin typeface="Book Antiqua" panose="02040602050305030304" pitchFamily="18" charset="0"/>
              </a:rPr>
              <a:t>i</a:t>
            </a:r>
            <a:r>
              <a:rPr kumimoji="1" lang="en-US" altLang="zh-CN" sz="2400" baseline="-30000"/>
              <a:t>id</a:t>
            </a:r>
          </a:p>
        </p:txBody>
      </p: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5349875" y="1573213"/>
            <a:ext cx="3619500" cy="4495800"/>
            <a:chOff x="3336" y="991"/>
            <a:chExt cx="2280" cy="2832"/>
          </a:xfrm>
        </p:grpSpPr>
        <p:graphicFrame>
          <p:nvGraphicFramePr>
            <p:cNvPr id="54308" name="Object 44"/>
            <p:cNvGraphicFramePr>
              <a:graphicFrameLocks noChangeAspect="1"/>
            </p:cNvGraphicFramePr>
            <p:nvPr/>
          </p:nvGraphicFramePr>
          <p:xfrm>
            <a:off x="3432" y="1695"/>
            <a:ext cx="9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08" name="公式" r:id="rId9" imgW="736600" imgH="228600" progId="Equation.3">
                    <p:embed/>
                  </p:oleObj>
                </mc:Choice>
                <mc:Fallback>
                  <p:oleObj name="公式" r:id="rId9" imgW="736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" y="1695"/>
                          <a:ext cx="9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9" name="Object 45"/>
            <p:cNvGraphicFramePr>
              <a:graphicFrameLocks noChangeAspect="1"/>
            </p:cNvGraphicFramePr>
            <p:nvPr/>
          </p:nvGraphicFramePr>
          <p:xfrm>
            <a:off x="4536" y="1695"/>
            <a:ext cx="94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09" name="公式" r:id="rId11" imgW="748975" imgH="241195" progId="Equation.3">
                    <p:embed/>
                  </p:oleObj>
                </mc:Choice>
                <mc:Fallback>
                  <p:oleObj name="公式" r:id="rId11" imgW="748975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1695"/>
                          <a:ext cx="94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0" name="Object 46"/>
            <p:cNvGraphicFramePr>
              <a:graphicFrameLocks noChangeAspect="1"/>
            </p:cNvGraphicFramePr>
            <p:nvPr/>
          </p:nvGraphicFramePr>
          <p:xfrm>
            <a:off x="3465" y="2048"/>
            <a:ext cx="8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10" name="公式" r:id="rId13" imgW="698500" imgH="241300" progId="Equation.3">
                    <p:embed/>
                  </p:oleObj>
                </mc:Choice>
                <mc:Fallback>
                  <p:oleObj name="公式" r:id="rId13" imgW="6985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" y="2048"/>
                          <a:ext cx="87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1" name="Object 47"/>
            <p:cNvGraphicFramePr>
              <a:graphicFrameLocks noChangeAspect="1"/>
            </p:cNvGraphicFramePr>
            <p:nvPr/>
          </p:nvGraphicFramePr>
          <p:xfrm>
            <a:off x="4553" y="2063"/>
            <a:ext cx="86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11" name="公式" r:id="rId15" imgW="685800" imgH="228600" progId="Equation.3">
                    <p:embed/>
                  </p:oleObj>
                </mc:Choice>
                <mc:Fallback>
                  <p:oleObj name="公式" r:id="rId15" imgW="685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3" y="2063"/>
                          <a:ext cx="86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2" name="Object 48"/>
            <p:cNvGraphicFramePr>
              <a:graphicFrameLocks noChangeAspect="1"/>
            </p:cNvGraphicFramePr>
            <p:nvPr/>
          </p:nvGraphicFramePr>
          <p:xfrm>
            <a:off x="3336" y="2407"/>
            <a:ext cx="1184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12" name="公式" r:id="rId17" imgW="939800" imgH="685800" progId="Equation.3">
                    <p:embed/>
                  </p:oleObj>
                </mc:Choice>
                <mc:Fallback>
                  <p:oleObj name="公式" r:id="rId17" imgW="939800" imgH="68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2407"/>
                          <a:ext cx="1184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3" name="Object 49"/>
            <p:cNvGraphicFramePr>
              <a:graphicFrameLocks noChangeAspect="1"/>
            </p:cNvGraphicFramePr>
            <p:nvPr/>
          </p:nvGraphicFramePr>
          <p:xfrm>
            <a:off x="4425" y="2408"/>
            <a:ext cx="1183" cy="9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513" name="公式" r:id="rId19" imgW="939392" imgH="723586" progId="Equation.3">
                    <p:embed/>
                  </p:oleObj>
                </mc:Choice>
                <mc:Fallback>
                  <p:oleObj name="公式" r:id="rId19" imgW="939392" imgH="72358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5" y="2408"/>
                          <a:ext cx="1183" cy="9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14" name="Rectangle 50"/>
            <p:cNvSpPr>
              <a:spLocks noChangeArrowheads="1"/>
            </p:cNvSpPr>
            <p:nvPr/>
          </p:nvSpPr>
          <p:spPr bwMode="auto">
            <a:xfrm>
              <a:off x="3367" y="3339"/>
              <a:ext cx="1145" cy="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kumimoji="1" lang="en-US" altLang="zh-CN" sz="2000" i="1"/>
                <a:t>i</a:t>
              </a:r>
              <a:r>
                <a:rPr kumimoji="1" lang="en-US" altLang="zh-CN" sz="2000" baseline="-30000"/>
                <a:t>i</a:t>
              </a:r>
              <a:r>
                <a:rPr kumimoji="1" lang="zh-CN" altLang="en-US" sz="2000"/>
                <a:t>控制</a:t>
              </a:r>
              <a:r>
                <a:rPr kumimoji="1" lang="en-US" altLang="zh-CN" sz="20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000" baseline="-30000"/>
                <a:t>o</a:t>
              </a:r>
              <a:r>
                <a:rPr kumimoji="1" lang="zh-CN" altLang="en-US" sz="2000"/>
                <a:t>，电流转换为电压</a:t>
              </a:r>
            </a:p>
          </p:txBody>
        </p:sp>
        <p:sp>
          <p:nvSpPr>
            <p:cNvPr id="54315" name="Rectangle 51"/>
            <p:cNvSpPr>
              <a:spLocks noChangeArrowheads="1"/>
            </p:cNvSpPr>
            <p:nvPr/>
          </p:nvSpPr>
          <p:spPr bwMode="auto">
            <a:xfrm>
              <a:off x="4489" y="3343"/>
              <a:ext cx="107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kumimoji="1" lang="en-US" altLang="zh-CN" sz="20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000" baseline="-30000"/>
                <a:t>i</a:t>
              </a:r>
              <a:r>
                <a:rPr kumimoji="1" lang="zh-CN" altLang="en-US" sz="2000"/>
                <a:t>控制</a:t>
              </a:r>
              <a:r>
                <a:rPr kumimoji="1" lang="en-US" altLang="zh-CN" sz="2000" i="1"/>
                <a:t>i</a:t>
              </a:r>
              <a:r>
                <a:rPr kumimoji="1" lang="en-US" altLang="zh-CN" sz="2000" baseline="-30000"/>
                <a:t>o</a:t>
              </a:r>
              <a:r>
                <a:rPr kumimoji="1" lang="zh-CN" altLang="en-US" sz="2000"/>
                <a:t>，电压转换为电流</a:t>
              </a:r>
            </a:p>
          </p:txBody>
        </p:sp>
        <p:sp>
          <p:nvSpPr>
            <p:cNvPr id="54316" name="Rectangle 52"/>
            <p:cNvSpPr>
              <a:spLocks noChangeArrowheads="1"/>
            </p:cNvSpPr>
            <p:nvPr/>
          </p:nvSpPr>
          <p:spPr bwMode="auto">
            <a:xfrm>
              <a:off x="3792" y="99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30000"/>
                <a:t>o</a:t>
              </a:r>
              <a:endParaRPr kumimoji="1" lang="en-US" altLang="zh-CN" sz="2400"/>
            </a:p>
          </p:txBody>
        </p:sp>
        <p:sp>
          <p:nvSpPr>
            <p:cNvPr id="54317" name="Rectangle 53"/>
            <p:cNvSpPr>
              <a:spLocks noChangeArrowheads="1"/>
            </p:cNvSpPr>
            <p:nvPr/>
          </p:nvSpPr>
          <p:spPr bwMode="auto">
            <a:xfrm>
              <a:off x="4896" y="99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kumimoji="1" lang="en-US" altLang="zh-CN" sz="2400" i="1"/>
                <a:t>i</a:t>
              </a:r>
              <a:r>
                <a:rPr kumimoji="1" lang="en-US" altLang="zh-CN" sz="2400" baseline="-30000"/>
                <a:t>o</a:t>
              </a:r>
              <a:endParaRPr kumimoji="1" lang="en-US" altLang="zh-CN" sz="2400"/>
            </a:p>
          </p:txBody>
        </p:sp>
        <p:sp>
          <p:nvSpPr>
            <p:cNvPr id="54318" name="Rectangle 54"/>
            <p:cNvSpPr>
              <a:spLocks noChangeArrowheads="1"/>
            </p:cNvSpPr>
            <p:nvPr/>
          </p:nvSpPr>
          <p:spPr bwMode="auto">
            <a:xfrm>
              <a:off x="4512" y="1327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30000"/>
                <a:t>i</a:t>
              </a:r>
              <a:r>
                <a:rPr kumimoji="1" lang="zh-CN" altLang="en-US" sz="2400"/>
                <a:t>、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30000"/>
                <a:t>f</a:t>
              </a:r>
              <a:r>
                <a:rPr kumimoji="1" lang="zh-CN" altLang="en-US" sz="2400"/>
                <a:t>、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v</a:t>
              </a:r>
              <a:r>
                <a:rPr kumimoji="1" lang="en-US" altLang="zh-CN" sz="2400" baseline="-30000"/>
                <a:t>id</a:t>
              </a:r>
            </a:p>
          </p:txBody>
        </p:sp>
        <p:sp>
          <p:nvSpPr>
            <p:cNvPr id="54319" name="Rectangle 55"/>
            <p:cNvSpPr>
              <a:spLocks noChangeArrowheads="1"/>
            </p:cNvSpPr>
            <p:nvPr/>
          </p:nvSpPr>
          <p:spPr bwMode="auto">
            <a:xfrm>
              <a:off x="3408" y="1327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Book Antiqua" panose="02040602050305030304" pitchFamily="18" charset="0"/>
                </a:rPr>
                <a:t>i</a:t>
              </a:r>
              <a:r>
                <a:rPr kumimoji="1" lang="en-US" altLang="zh-CN" sz="2400" baseline="-30000"/>
                <a:t>i</a:t>
              </a:r>
              <a:r>
                <a:rPr kumimoji="1" lang="zh-CN" altLang="en-US" sz="2400"/>
                <a:t>、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i</a:t>
              </a:r>
              <a:r>
                <a:rPr kumimoji="1" lang="en-US" altLang="zh-CN" sz="2400" baseline="-30000"/>
                <a:t>f</a:t>
              </a:r>
              <a:r>
                <a:rPr kumimoji="1" lang="zh-CN" altLang="en-US" sz="2400"/>
                <a:t>、</a:t>
              </a:r>
              <a:r>
                <a:rPr kumimoji="1" lang="en-US" altLang="zh-CN" sz="2400" i="1">
                  <a:latin typeface="Book Antiqua" panose="02040602050305030304" pitchFamily="18" charset="0"/>
                </a:rPr>
                <a:t>i</a:t>
              </a:r>
              <a:r>
                <a:rPr kumimoji="1" lang="en-US" altLang="zh-CN" sz="2400" baseline="-30000"/>
                <a:t>id</a:t>
              </a:r>
            </a:p>
          </p:txBody>
        </p:sp>
      </p:grpSp>
      <p:grpSp>
        <p:nvGrpSpPr>
          <p:cNvPr id="54304" name="Group 56"/>
          <p:cNvGrpSpPr>
            <a:grpSpLocks/>
          </p:cNvGrpSpPr>
          <p:nvPr/>
        </p:nvGrpSpPr>
        <p:grpSpPr bwMode="auto">
          <a:xfrm>
            <a:off x="3721100" y="1116013"/>
            <a:ext cx="3429000" cy="5029200"/>
            <a:chOff x="2352" y="432"/>
            <a:chExt cx="2160" cy="3456"/>
          </a:xfrm>
        </p:grpSpPr>
        <p:sp>
          <p:nvSpPr>
            <p:cNvPr id="54305" name="Line 57"/>
            <p:cNvSpPr>
              <a:spLocks noChangeShapeType="1"/>
            </p:cNvSpPr>
            <p:nvPr/>
          </p:nvSpPr>
          <p:spPr bwMode="auto">
            <a:xfrm rot="-5400000">
              <a:off x="624" y="2160"/>
              <a:ext cx="345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6" name="Line 58"/>
            <p:cNvSpPr>
              <a:spLocks noChangeShapeType="1"/>
            </p:cNvSpPr>
            <p:nvPr/>
          </p:nvSpPr>
          <p:spPr bwMode="auto">
            <a:xfrm rot="-5400000">
              <a:off x="1680" y="2160"/>
              <a:ext cx="345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7" name="Line 59"/>
            <p:cNvSpPr>
              <a:spLocks noChangeShapeType="1"/>
            </p:cNvSpPr>
            <p:nvPr/>
          </p:nvSpPr>
          <p:spPr bwMode="auto">
            <a:xfrm rot="-5400000">
              <a:off x="2784" y="2160"/>
              <a:ext cx="345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3" grpId="0" autoUpdateAnimBg="0"/>
      <p:bldP spid="14" grpId="0" autoUpdateAnimBg="0"/>
      <p:bldP spid="19" grpId="0" autoUpdateAnimBg="0"/>
      <p:bldP spid="20" grpId="0" autoUpdateAnimBg="0"/>
      <p:bldP spid="39" grpId="0" autoUpdateAnimBg="0"/>
      <p:bldP spid="40" grpId="0" autoUpdateAnimBg="0"/>
      <p:bldP spid="41" grpId="0" autoUpdateAnimBg="0"/>
      <p:bldP spid="4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8.1.1  </a:t>
            </a:r>
            <a:r>
              <a:rPr lang="zh-CN" altLang="en-US" sz="3200">
                <a:solidFill>
                  <a:srgbClr val="0000CC"/>
                </a:solidFill>
              </a:rPr>
              <a:t>反馈的基本概念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C0000"/>
                </a:solidFill>
              </a:rPr>
              <a:t>2. </a:t>
            </a:r>
            <a:r>
              <a:rPr lang="zh-CN" altLang="en-US" dirty="0">
                <a:solidFill>
                  <a:srgbClr val="CC0000"/>
                </a:solidFill>
              </a:rPr>
              <a:t>信号传输的单向化</a:t>
            </a:r>
          </a:p>
        </p:txBody>
      </p:sp>
      <p:sp>
        <p:nvSpPr>
          <p:cNvPr id="1250308" name="Text Box 4"/>
          <p:cNvSpPr txBox="1">
            <a:spLocks noChangeArrowheads="1"/>
          </p:cNvSpPr>
          <p:nvPr/>
        </p:nvSpPr>
        <p:spPr bwMode="auto">
          <a:xfrm>
            <a:off x="611560" y="3467720"/>
            <a:ext cx="4433888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正向传输：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由输入到输出的传输</a:t>
            </a:r>
          </a:p>
        </p:txBody>
      </p:sp>
      <p:sp>
        <p:nvSpPr>
          <p:cNvPr id="1250309" name="Text Box 5"/>
          <p:cNvSpPr txBox="1">
            <a:spLocks noChangeArrowheads="1"/>
          </p:cNvSpPr>
          <p:nvPr/>
        </p:nvSpPr>
        <p:spPr bwMode="auto">
          <a:xfrm>
            <a:off x="611560" y="4520316"/>
            <a:ext cx="54768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反向传输：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由输出到输入的传输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255838" y="981075"/>
          <a:ext cx="6240462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97" name="图片" r:id="rId3" imgW="3460486" imgH="1618522" progId="Word.Picture.8">
                  <p:embed/>
                </p:oleObj>
              </mc:Choice>
              <mc:Fallback>
                <p:oleObj name="图片" r:id="rId3" imgW="3460486" imgH="161852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981075"/>
                        <a:ext cx="6240462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5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308" grpId="0" autoUpdateAnimBg="0"/>
      <p:bldP spid="125030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611188" y="0"/>
            <a:ext cx="81375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99"/>
                </a:solidFill>
                <a:latin typeface="Arial Narrow" panose="020B0606020202030204" pitchFamily="34" charset="0"/>
              </a:rPr>
              <a:t>8  </a:t>
            </a:r>
            <a:r>
              <a:rPr lang="zh-CN" altLang="en-US" sz="3600">
                <a:solidFill>
                  <a:srgbClr val="000099"/>
                </a:solidFill>
                <a:latin typeface="Arial Narrow" panose="020B0606020202030204" pitchFamily="34" charset="0"/>
              </a:rPr>
              <a:t>反馈放大电路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42988" y="980728"/>
            <a:ext cx="72374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8.1 </a:t>
            </a:r>
            <a:r>
              <a:rPr lang="zh-CN" altLang="en-US" sz="3200" dirty="0"/>
              <a:t>反馈的基本概念与分类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8.2 </a:t>
            </a:r>
            <a:r>
              <a:rPr lang="zh-CN" altLang="en-US" sz="3200" dirty="0"/>
              <a:t>负反馈放大电路增益的一般表达式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8.3 </a:t>
            </a:r>
            <a:r>
              <a:rPr lang="zh-CN" altLang="en-US" sz="3200" dirty="0">
                <a:solidFill>
                  <a:schemeClr val="accent2"/>
                </a:solidFill>
              </a:rPr>
              <a:t>负反馈对放大电路性能的影响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8.4 </a:t>
            </a:r>
            <a:r>
              <a:rPr lang="zh-CN" altLang="en-US" sz="3200" dirty="0"/>
              <a:t>深度负反馈条件下的近似计算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8.5 </a:t>
            </a:r>
            <a:r>
              <a:rPr lang="zh-CN" altLang="en-US" sz="3200" dirty="0"/>
              <a:t>负反馈放大</a:t>
            </a:r>
            <a:r>
              <a:rPr lang="zh-CN" altLang="en-US" sz="3200" dirty="0" smtClean="0"/>
              <a:t>电路设计</a:t>
            </a:r>
            <a:endParaRPr lang="en-US" altLang="zh-CN" sz="32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/>
              <a:t>8.6 </a:t>
            </a:r>
            <a:r>
              <a:rPr lang="zh-CN" altLang="en-US" sz="3200" dirty="0" smtClean="0"/>
              <a:t>负反馈</a:t>
            </a:r>
            <a:r>
              <a:rPr lang="zh-CN" altLang="en-US" sz="3200" dirty="0"/>
              <a:t>放大电路的稳定性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008063" y="1340768"/>
            <a:ext cx="6842125" cy="361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>
                <a:solidFill>
                  <a:schemeClr val="accent2"/>
                </a:solidFill>
              </a:rPr>
              <a:t>8.3.1 </a:t>
            </a:r>
            <a:r>
              <a:rPr lang="zh-CN" altLang="en-US" sz="3200" dirty="0">
                <a:solidFill>
                  <a:schemeClr val="accent2"/>
                </a:solidFill>
              </a:rPr>
              <a:t>提高增益的稳定性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/>
              <a:t>8.3.2 </a:t>
            </a:r>
            <a:r>
              <a:rPr lang="zh-CN" altLang="en-US" sz="3200" dirty="0"/>
              <a:t>减小反馈环内非线性失真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/>
              <a:t>8.3.3 </a:t>
            </a:r>
            <a:r>
              <a:rPr lang="zh-CN" altLang="en-US" sz="3200" dirty="0" smtClean="0"/>
              <a:t>抑制反馈环内噪声</a:t>
            </a:r>
            <a:endParaRPr lang="en-US" altLang="zh-CN" sz="3200" dirty="0" smtClean="0"/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 smtClean="0"/>
              <a:t>8.3.4 </a:t>
            </a:r>
            <a:r>
              <a:rPr lang="zh-CN" altLang="en-US" sz="3200" dirty="0" smtClean="0"/>
              <a:t>对</a:t>
            </a:r>
            <a:r>
              <a:rPr lang="zh-CN" altLang="en-US" sz="3200" dirty="0"/>
              <a:t>输入电阻和输出电阻的影响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 smtClean="0"/>
              <a:t>8.3.5 </a:t>
            </a:r>
            <a:r>
              <a:rPr lang="zh-CN" altLang="en-US" sz="3200" dirty="0"/>
              <a:t>扩展带宽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827088" y="0"/>
            <a:ext cx="7958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CC"/>
                </a:solidFill>
              </a:rPr>
              <a:t>8.3  </a:t>
            </a:r>
            <a:r>
              <a:rPr lang="zh-CN" altLang="en-US" sz="3600">
                <a:solidFill>
                  <a:srgbClr val="0000CC"/>
                </a:solidFill>
              </a:rPr>
              <a:t>负反馈对放大电路性能的影响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ChangeArrowheads="1"/>
          </p:cNvSpPr>
          <p:nvPr/>
        </p:nvSpPr>
        <p:spPr bwMode="auto">
          <a:xfrm>
            <a:off x="775602" y="1030559"/>
            <a:ext cx="1344612" cy="46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根据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8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652070"/>
              </p:ext>
            </p:extLst>
          </p:nvPr>
        </p:nvGraphicFramePr>
        <p:xfrm>
          <a:off x="1819970" y="913240"/>
          <a:ext cx="147161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3" name="Equation" r:id="rId3" imgW="774364" imgH="368140" progId="Equation.DSMT4">
                  <p:embed/>
                </p:oleObj>
              </mc:Choice>
              <mc:Fallback>
                <p:oleObj name="Equation" r:id="rId3" imgW="774364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970" y="913240"/>
                        <a:ext cx="1471612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9224" name="Rectangle 8"/>
          <p:cNvSpPr>
            <a:spLocks noChangeArrowheads="1"/>
          </p:cNvSpPr>
          <p:nvPr/>
        </p:nvSpPr>
        <p:spPr bwMode="auto">
          <a:xfrm>
            <a:off x="484188" y="2852936"/>
            <a:ext cx="70612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</a:rPr>
              <a:t>即闭环增益相对变化量比开环减小了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1+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</a:rPr>
              <a:t>AF</a:t>
            </a:r>
            <a:endParaRPr lang="en-US" altLang="zh-CN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9225" name="Rectangle 9"/>
          <p:cNvSpPr>
            <a:spLocks noChangeArrowheads="1"/>
          </p:cNvSpPr>
          <p:nvPr/>
        </p:nvSpPr>
        <p:spPr bwMode="auto">
          <a:xfrm>
            <a:off x="1082675" y="3495104"/>
            <a:ext cx="4624388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</a:rPr>
              <a:t>另一方面，在深度负反馈条件下</a:t>
            </a:r>
          </a:p>
        </p:txBody>
      </p:sp>
      <p:graphicFrame>
        <p:nvGraphicFramePr>
          <p:cNvPr id="128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99505"/>
              </p:ext>
            </p:extLst>
          </p:nvPr>
        </p:nvGraphicFramePr>
        <p:xfrm>
          <a:off x="5326063" y="3356992"/>
          <a:ext cx="9159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4" name="Equation" r:id="rId5" imgW="482391" imgH="368140" progId="Equation.3">
                  <p:embed/>
                </p:oleObj>
              </mc:Choice>
              <mc:Fallback>
                <p:oleObj name="Equation" r:id="rId5" imgW="482391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3356992"/>
                        <a:ext cx="915987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9227" name="Rectangle 11"/>
          <p:cNvSpPr>
            <a:spLocks noChangeArrowheads="1"/>
          </p:cNvSpPr>
          <p:nvPr/>
        </p:nvSpPr>
        <p:spPr bwMode="auto">
          <a:xfrm>
            <a:off x="420688" y="4015804"/>
            <a:ext cx="838200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</a:rPr>
              <a:t>即闭环增益只取决于反馈网络。当反馈网络由稳定的线性元件组成时，闭环增益将有很高的稳定性。</a:t>
            </a:r>
          </a:p>
        </p:txBody>
      </p:sp>
      <p:sp>
        <p:nvSpPr>
          <p:cNvPr id="1289228" name="Rectangle 12"/>
          <p:cNvSpPr>
            <a:spLocks noChangeArrowheads="1"/>
          </p:cNvSpPr>
          <p:nvPr/>
        </p:nvSpPr>
        <p:spPr bwMode="auto">
          <a:xfrm>
            <a:off x="392113" y="5085184"/>
            <a:ext cx="838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</a:rPr>
              <a:t>负反馈的组态不同，稳定的增益不同（</a:t>
            </a:r>
            <a:r>
              <a:rPr lang="en-US" altLang="zh-CN" sz="2200" i="1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A</a:t>
            </a:r>
            <a:r>
              <a:rPr lang="en-US" altLang="zh-CN" sz="2200" i="1" baseline="-30000">
                <a:solidFill>
                  <a:srgbClr val="FF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200" baseline="-3000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f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i="1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A</a:t>
            </a:r>
            <a:r>
              <a:rPr lang="en-US" altLang="zh-CN" sz="2200" i="1" baseline="-3000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lang="en-US" altLang="zh-CN" sz="2200" baseline="-3000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f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i="1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A</a:t>
            </a:r>
            <a:r>
              <a:rPr lang="en-US" altLang="zh-CN" sz="2200" i="1" baseline="-3000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g</a:t>
            </a:r>
            <a:r>
              <a:rPr lang="en-US" altLang="zh-CN" sz="2200" baseline="-3000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f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200" i="1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A</a:t>
            </a:r>
            <a:r>
              <a:rPr lang="en-US" altLang="zh-CN" sz="2200" i="1" baseline="-3000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200" baseline="-30000">
                <a:solidFill>
                  <a:srgbClr val="FF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f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58377" name="Rectangle 13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8.3.1  </a:t>
            </a:r>
            <a:r>
              <a:rPr lang="zh-CN" altLang="en-US" sz="3200">
                <a:solidFill>
                  <a:srgbClr val="0000CC"/>
                </a:solidFill>
              </a:rPr>
              <a:t>提高增益的稳定性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495248"/>
              </p:ext>
            </p:extLst>
          </p:nvPr>
        </p:nvGraphicFramePr>
        <p:xfrm>
          <a:off x="5508104" y="913240"/>
          <a:ext cx="22923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5" name="Equation" r:id="rId7" imgW="1206360" imgH="444240" progId="Equation.DSMT4">
                  <p:embed/>
                </p:oleObj>
              </mc:Choice>
              <mc:Fallback>
                <p:oleObj name="Equation" r:id="rId7" imgW="1206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913240"/>
                        <a:ext cx="229235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3727930" y="1062750"/>
            <a:ext cx="1422184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求导可得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3378707" y="1700808"/>
            <a:ext cx="2201405" cy="865584"/>
          </a:xfrm>
          <a:prstGeom prst="wedgeEllipseCallout">
            <a:avLst>
              <a:gd name="adj1" fmla="val 43597"/>
              <a:gd name="adj2" fmla="val -74783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闭环增益相对变化量</a:t>
            </a:r>
            <a:endParaRPr kumimoji="1"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436096" y="895282"/>
            <a:ext cx="64807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489680" y="1919294"/>
            <a:ext cx="2201405" cy="865584"/>
          </a:xfrm>
          <a:prstGeom prst="wedgeEllipseCallout">
            <a:avLst>
              <a:gd name="adj1" fmla="val -216"/>
              <a:gd name="adj2" fmla="val -68995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闭环增益相对变化量</a:t>
            </a:r>
            <a:endParaRPr kumimoji="1"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8304" y="836712"/>
            <a:ext cx="564158" cy="922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28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8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8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28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8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8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9218" grpId="0" autoUpdateAnimBg="0"/>
      <p:bldP spid="1289224" grpId="0" autoUpdateAnimBg="0"/>
      <p:bldP spid="1289225" grpId="0" autoUpdateAnimBg="0"/>
      <p:bldP spid="1289227" grpId="0" autoUpdateAnimBg="0"/>
      <p:bldP spid="1289228" grpId="0" autoUpdateAnimBg="0"/>
      <p:bldP spid="18" grpId="0" autoUpdateAnimBg="0"/>
      <p:bldP spid="19" grpId="0" animBg="1"/>
      <p:bldP spid="20" grpId="0" animBg="1"/>
      <p:bldP spid="21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827088" y="0"/>
            <a:ext cx="7958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CC"/>
                </a:solidFill>
              </a:rPr>
              <a:t>8.3  </a:t>
            </a:r>
            <a:r>
              <a:rPr lang="zh-CN" altLang="en-US" sz="3600">
                <a:solidFill>
                  <a:srgbClr val="0000CC"/>
                </a:solidFill>
              </a:rPr>
              <a:t>负反馈对放大电路性能的影响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8063" y="1340768"/>
            <a:ext cx="6842125" cy="361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/>
              <a:t>8.3.1 </a:t>
            </a:r>
            <a:r>
              <a:rPr lang="zh-CN" altLang="en-US" sz="3200" dirty="0"/>
              <a:t>提高增益的稳定性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>
                <a:solidFill>
                  <a:schemeClr val="accent2"/>
                </a:solidFill>
              </a:rPr>
              <a:t>8.3.2 </a:t>
            </a:r>
            <a:r>
              <a:rPr lang="zh-CN" altLang="en-US" sz="3200" dirty="0">
                <a:solidFill>
                  <a:schemeClr val="accent2"/>
                </a:solidFill>
              </a:rPr>
              <a:t>减小反馈环内非线性失真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/>
              <a:t>8.3.3 </a:t>
            </a:r>
            <a:r>
              <a:rPr lang="zh-CN" altLang="en-US" sz="3200" dirty="0" smtClean="0"/>
              <a:t>抑制反馈环内噪声</a:t>
            </a:r>
            <a:endParaRPr lang="en-US" altLang="zh-CN" sz="3200" dirty="0" smtClean="0"/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 smtClean="0"/>
              <a:t>8.3.4 </a:t>
            </a:r>
            <a:r>
              <a:rPr lang="zh-CN" altLang="en-US" sz="3200" dirty="0" smtClean="0"/>
              <a:t>对</a:t>
            </a:r>
            <a:r>
              <a:rPr lang="zh-CN" altLang="en-US" sz="3200" dirty="0"/>
              <a:t>输入电阻和输出电阻的影响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 smtClean="0"/>
              <a:t>8.3.5 </a:t>
            </a:r>
            <a:r>
              <a:rPr lang="zh-CN" altLang="en-US" sz="3200" dirty="0"/>
              <a:t>扩展带宽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CC"/>
                </a:solidFill>
              </a:rPr>
              <a:t>8.3.2  </a:t>
            </a:r>
            <a:r>
              <a:rPr lang="zh-CN" altLang="en-US" sz="3200" dirty="0">
                <a:solidFill>
                  <a:srgbClr val="0000CC"/>
                </a:solidFill>
              </a:rPr>
              <a:t>减小反馈环内非线性失真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927726"/>
            <a:ext cx="5234718" cy="5128023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61136" y="908720"/>
            <a:ext cx="649537" cy="35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开环</a:t>
            </a:r>
            <a:endParaRPr lang="zh-CN" altLang="en-US" sz="1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469823"/>
              </p:ext>
            </p:extLst>
          </p:nvPr>
        </p:nvGraphicFramePr>
        <p:xfrm>
          <a:off x="1042988" y="971899"/>
          <a:ext cx="1471612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53" name="Equation" r:id="rId4" imgW="774364" imgH="368140" progId="Equation.DSMT4">
                  <p:embed/>
                </p:oleObj>
              </mc:Choice>
              <mc:Fallback>
                <p:oleObj name="Equation" r:id="rId4" imgW="774364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71899"/>
                        <a:ext cx="1471612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4257" y="1986660"/>
            <a:ext cx="1720343" cy="46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设 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=0.099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41664" y="3736038"/>
            <a:ext cx="649537" cy="359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闭环</a:t>
            </a:r>
            <a:endParaRPr lang="zh-CN" altLang="en-US" sz="18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8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827088" y="0"/>
            <a:ext cx="7958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CC"/>
                </a:solidFill>
              </a:rPr>
              <a:t>8.3  </a:t>
            </a:r>
            <a:r>
              <a:rPr lang="zh-CN" altLang="en-US" sz="3600">
                <a:solidFill>
                  <a:srgbClr val="0000CC"/>
                </a:solidFill>
              </a:rPr>
              <a:t>负反馈对放大电路性能的影响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8063" y="1340768"/>
            <a:ext cx="6842125" cy="361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/>
              <a:t>8.3.1 </a:t>
            </a:r>
            <a:r>
              <a:rPr lang="zh-CN" altLang="en-US" sz="3200" dirty="0"/>
              <a:t>提高增益的稳定性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/>
              <a:t>8.3.2 </a:t>
            </a:r>
            <a:r>
              <a:rPr lang="zh-CN" altLang="en-US" sz="3200" dirty="0"/>
              <a:t>减小反馈环内非线性失真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>
                <a:solidFill>
                  <a:schemeClr val="accent2"/>
                </a:solidFill>
              </a:rPr>
              <a:t>8.3.3 </a:t>
            </a:r>
            <a:r>
              <a:rPr lang="zh-CN" altLang="en-US" sz="3200" dirty="0">
                <a:solidFill>
                  <a:schemeClr val="accent2"/>
                </a:solidFill>
              </a:rPr>
              <a:t>抑制反馈环内噪声</a:t>
            </a:r>
            <a:endParaRPr lang="en-US" altLang="zh-CN" sz="32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 smtClean="0"/>
              <a:t>8.3.4 </a:t>
            </a:r>
            <a:r>
              <a:rPr lang="zh-CN" altLang="en-US" sz="3200" dirty="0" smtClean="0"/>
              <a:t>对</a:t>
            </a:r>
            <a:r>
              <a:rPr lang="zh-CN" altLang="en-US" sz="3200" dirty="0"/>
              <a:t>输入电阻和输出电阻的影响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 smtClean="0"/>
              <a:t>8.3.5 </a:t>
            </a:r>
            <a:r>
              <a:rPr lang="zh-CN" altLang="en-US" sz="3200" dirty="0"/>
              <a:t>扩展带宽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09" y="1371818"/>
            <a:ext cx="5195184" cy="2489230"/>
          </a:xfrm>
          <a:prstGeom prst="rect">
            <a:avLst/>
          </a:prstGeom>
        </p:spPr>
      </p:pic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8.3.3  </a:t>
            </a:r>
            <a:r>
              <a:rPr lang="zh-CN" altLang="en-US" sz="3200" dirty="0" smtClean="0">
                <a:solidFill>
                  <a:srgbClr val="0000CC"/>
                </a:solidFill>
              </a:rPr>
              <a:t>抑制</a:t>
            </a:r>
            <a:r>
              <a:rPr lang="zh-CN" altLang="en-US" sz="3200" dirty="0">
                <a:solidFill>
                  <a:srgbClr val="0000CC"/>
                </a:solidFill>
              </a:rPr>
              <a:t>反馈环内噪声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5" y="2179790"/>
            <a:ext cx="3591426" cy="139322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55758" y="3602997"/>
            <a:ext cx="2969083" cy="1539374"/>
            <a:chOff x="455758" y="3602997"/>
            <a:chExt cx="2969083" cy="1539374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1162034"/>
                </p:ext>
              </p:extLst>
            </p:nvPr>
          </p:nvGraphicFramePr>
          <p:xfrm>
            <a:off x="1211896" y="4177571"/>
            <a:ext cx="1167840" cy="96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49" name="Equation" r:id="rId5" imgW="583920" imgH="482400" progId="Equation.DSMT4">
                    <p:embed/>
                  </p:oleObj>
                </mc:Choice>
                <mc:Fallback>
                  <p:oleObj name="Equation" r:id="rId5" imgW="583920" imgH="4824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896" y="4177571"/>
                          <a:ext cx="1167840" cy="96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455758" y="3602997"/>
              <a:ext cx="296908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开环输出电压信噪比</a:t>
              </a:r>
              <a:endPara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148213" y="1772072"/>
            <a:ext cx="1584175" cy="432792"/>
          </a:xfrm>
          <a:prstGeom prst="wedgeEllipseCallout">
            <a:avLst>
              <a:gd name="adj1" fmla="val -29435"/>
              <a:gd name="adj2" fmla="val 122025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等效噪声</a:t>
            </a:r>
            <a:endParaRPr kumimoji="1"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635896" y="983166"/>
            <a:ext cx="2664295" cy="432792"/>
          </a:xfrm>
          <a:prstGeom prst="wedgeEllipseCallout">
            <a:avLst>
              <a:gd name="adj1" fmla="val 21170"/>
              <a:gd name="adj2" fmla="val 124919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无噪声前置放大</a:t>
            </a:r>
            <a:endParaRPr kumimoji="1" lang="zh-CN" altLang="en-US" sz="2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908215" y="3933056"/>
            <a:ext cx="4626856" cy="1549491"/>
            <a:chOff x="3908215" y="4068445"/>
            <a:chExt cx="4626856" cy="1549491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0255468"/>
                </p:ext>
              </p:extLst>
            </p:nvPr>
          </p:nvGraphicFramePr>
          <p:xfrm>
            <a:off x="4065311" y="4653136"/>
            <a:ext cx="4469760" cy="96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50" name="Equation" r:id="rId7" imgW="2234880" imgH="482400" progId="Equation.DSMT4">
                    <p:embed/>
                  </p:oleObj>
                </mc:Choice>
                <mc:Fallback>
                  <p:oleObj name="Equation" r:id="rId7" imgW="2234880" imgH="482400" progId="Equation.DSMT4">
                    <p:embed/>
                    <p:pic>
                      <p:nvPicPr>
                        <p:cNvPr id="0" name="Object 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311" y="4653136"/>
                          <a:ext cx="4469760" cy="96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3908215" y="4068445"/>
              <a:ext cx="296908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闭环输出电压信噪比</a:t>
              </a:r>
              <a:endPara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801850" y="5558612"/>
            <a:ext cx="204094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信噪比提高了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6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27088" y="0"/>
            <a:ext cx="7958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CC"/>
                </a:solidFill>
              </a:rPr>
              <a:t>8.3  </a:t>
            </a:r>
            <a:r>
              <a:rPr lang="zh-CN" altLang="en-US" sz="3600">
                <a:solidFill>
                  <a:srgbClr val="0000CC"/>
                </a:solidFill>
              </a:rPr>
              <a:t>负反馈对放大电路性能的影响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08063" y="1340768"/>
            <a:ext cx="6842125" cy="361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/>
              <a:t>8.3.1 </a:t>
            </a:r>
            <a:r>
              <a:rPr lang="zh-CN" altLang="en-US" sz="3200" dirty="0"/>
              <a:t>提高增益的稳定性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/>
              <a:t>8.3.2 </a:t>
            </a:r>
            <a:r>
              <a:rPr lang="zh-CN" altLang="en-US" sz="3200" dirty="0"/>
              <a:t>减小反馈环内非线性失真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/>
              <a:t>8.3.3 </a:t>
            </a:r>
            <a:r>
              <a:rPr lang="zh-CN" altLang="en-US" sz="3200" dirty="0"/>
              <a:t>抑制反馈环内噪声</a:t>
            </a:r>
            <a:endParaRPr lang="en-US" altLang="zh-CN" sz="3200" dirty="0"/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>
                <a:solidFill>
                  <a:schemeClr val="accent2"/>
                </a:solidFill>
              </a:rPr>
              <a:t>8.3.4 </a:t>
            </a:r>
            <a:r>
              <a:rPr lang="zh-CN" altLang="en-US" sz="3200" dirty="0">
                <a:solidFill>
                  <a:schemeClr val="accent2"/>
                </a:solidFill>
              </a:rPr>
              <a:t>对输入电阻和输出电阻的影响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 smtClean="0"/>
              <a:t>8.3.5 </a:t>
            </a:r>
            <a:r>
              <a:rPr lang="zh-CN" altLang="en-US" sz="3200" dirty="0"/>
              <a:t>扩展带宽</a:t>
            </a:r>
          </a:p>
        </p:txBody>
      </p:sp>
    </p:spTree>
    <p:extLst>
      <p:ext uri="{BB962C8B-B14F-4D97-AF65-F5344CB8AC3E}">
        <p14:creationId xmlns:p14="http://schemas.microsoft.com/office/powerpoint/2010/main" val="28745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8.3.4  </a:t>
            </a:r>
            <a:r>
              <a:rPr lang="zh-CN" altLang="en-US" sz="3200" dirty="0">
                <a:solidFill>
                  <a:srgbClr val="0000CC"/>
                </a:solidFill>
              </a:rPr>
              <a:t>对输入电阻和输出电阻的影响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1. </a:t>
            </a:r>
            <a:r>
              <a:rPr lang="zh-CN" altLang="en-US">
                <a:solidFill>
                  <a:srgbClr val="CC0000"/>
                </a:solidFill>
              </a:rPr>
              <a:t>对输入电阻的影响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4427538" y="962025"/>
          <a:ext cx="4264025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66" name="图片" r:id="rId3" imgW="2139705" imgH="1505950" progId="Word.Picture.8">
                  <p:embed/>
                </p:oleObj>
              </mc:Choice>
              <mc:Fallback>
                <p:oleObj name="图片" r:id="rId3" imgW="2139705" imgH="150595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962025"/>
                        <a:ext cx="4264025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3317" name="Rectangle 5"/>
          <p:cNvSpPr>
            <a:spLocks noChangeArrowheads="1"/>
          </p:cNvSpPr>
          <p:nvPr/>
        </p:nvSpPr>
        <p:spPr bwMode="auto">
          <a:xfrm>
            <a:off x="152400" y="1427163"/>
            <a:ext cx="2514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CC"/>
                </a:solidFill>
                <a:latin typeface="楷体_GB231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楷体_GB2312"/>
              </a:rPr>
              <a:t>串联负反馈</a:t>
            </a:r>
            <a:endParaRPr lang="zh-CN" altLang="en-US" sz="2800" baseline="-30000">
              <a:solidFill>
                <a:srgbClr val="0000CC"/>
              </a:solidFill>
              <a:latin typeface="楷体_GB2312"/>
              <a:ea typeface="华康简宋"/>
              <a:cs typeface="华康简宋"/>
            </a:endParaRPr>
          </a:p>
        </p:txBody>
      </p:sp>
      <p:sp>
        <p:nvSpPr>
          <p:cNvPr id="1293318" name="Rectangle 6"/>
          <p:cNvSpPr>
            <a:spLocks noChangeArrowheads="1"/>
          </p:cNvSpPr>
          <p:nvPr/>
        </p:nvSpPr>
        <p:spPr bwMode="auto">
          <a:xfrm>
            <a:off x="533400" y="2103438"/>
            <a:ext cx="45720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开环输入电阻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= 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id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/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</a:p>
        </p:txBody>
      </p:sp>
      <p:sp>
        <p:nvSpPr>
          <p:cNvPr id="1293319" name="Rectangle 7"/>
          <p:cNvSpPr>
            <a:spLocks noChangeArrowheads="1"/>
          </p:cNvSpPr>
          <p:nvPr/>
        </p:nvSpPr>
        <p:spPr bwMode="auto">
          <a:xfrm>
            <a:off x="533400" y="3355975"/>
            <a:ext cx="4648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因为  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f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F·x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o   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x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o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A·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id</a:t>
            </a:r>
          </a:p>
        </p:txBody>
      </p:sp>
      <p:sp>
        <p:nvSpPr>
          <p:cNvPr id="1293320" name="Rectangle 8"/>
          <p:cNvSpPr>
            <a:spLocks noChangeArrowheads="1"/>
          </p:cNvSpPr>
          <p:nvPr/>
        </p:nvSpPr>
        <p:spPr bwMode="auto">
          <a:xfrm>
            <a:off x="533400" y="2733675"/>
            <a:ext cx="45720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闭环输入电阻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if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= 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/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</a:p>
        </p:txBody>
      </p:sp>
      <p:sp>
        <p:nvSpPr>
          <p:cNvPr id="1293321" name="Rectangle 9"/>
          <p:cNvSpPr>
            <a:spLocks noChangeArrowheads="1"/>
          </p:cNvSpPr>
          <p:nvPr/>
        </p:nvSpPr>
        <p:spPr bwMode="auto">
          <a:xfrm>
            <a:off x="495300" y="4054475"/>
            <a:ext cx="4724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所以  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= 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id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+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f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= (1+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AF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) 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id</a:t>
            </a:r>
          </a:p>
        </p:txBody>
      </p:sp>
      <p:sp>
        <p:nvSpPr>
          <p:cNvPr id="1293322" name="Rectangle 10"/>
          <p:cNvSpPr>
            <a:spLocks noChangeArrowheads="1"/>
          </p:cNvSpPr>
          <p:nvPr/>
        </p:nvSpPr>
        <p:spPr bwMode="auto">
          <a:xfrm>
            <a:off x="539750" y="4730750"/>
            <a:ext cx="45720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闭环输入电阻 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R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if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= </a:t>
            </a:r>
            <a:r>
              <a:rPr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/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</a:p>
        </p:txBody>
      </p:sp>
      <p:graphicFrame>
        <p:nvGraphicFramePr>
          <p:cNvPr id="1293323" name="Object 11"/>
          <p:cNvGraphicFramePr>
            <a:graphicFrameLocks noChangeAspect="1"/>
          </p:cNvGraphicFramePr>
          <p:nvPr/>
        </p:nvGraphicFramePr>
        <p:xfrm>
          <a:off x="3892550" y="4556125"/>
          <a:ext cx="35591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67" name="公式" r:id="rId5" imgW="1777229" imgH="444307" progId="Equation.3">
                  <p:embed/>
                </p:oleObj>
              </mc:Choice>
              <mc:Fallback>
                <p:oleObj name="公式" r:id="rId5" imgW="177722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4556125"/>
                        <a:ext cx="35591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3324" name="Rectangle 12"/>
          <p:cNvSpPr>
            <a:spLocks noChangeArrowheads="1"/>
          </p:cNvSpPr>
          <p:nvPr/>
        </p:nvSpPr>
        <p:spPr bwMode="auto">
          <a:xfrm>
            <a:off x="881063" y="5445125"/>
            <a:ext cx="714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0000"/>
                </a:solidFill>
                <a:latin typeface="楷体_GB2312"/>
              </a:rPr>
              <a:t>    </a:t>
            </a:r>
            <a:r>
              <a:rPr kumimoji="1" lang="zh-CN" altLang="en-US" sz="2400">
                <a:solidFill>
                  <a:srgbClr val="FF0000"/>
                </a:solidFill>
                <a:latin typeface="楷体_GB2312"/>
              </a:rPr>
              <a:t>引入串联负反馈后，输入电阻增大了。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9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9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7" grpId="0" autoUpdateAnimBg="0"/>
      <p:bldP spid="1293318" grpId="0" autoUpdateAnimBg="0"/>
      <p:bldP spid="1293319" grpId="0" autoUpdateAnimBg="0"/>
      <p:bldP spid="1293320" grpId="0" autoUpdateAnimBg="0"/>
      <p:bldP spid="1293321" grpId="0" autoUpdateAnimBg="0"/>
      <p:bldP spid="1293322" grpId="0" autoUpdateAnimBg="0"/>
      <p:bldP spid="1293324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8.3.4  </a:t>
            </a:r>
            <a:r>
              <a:rPr lang="zh-CN" altLang="en-US" sz="3200" dirty="0">
                <a:solidFill>
                  <a:srgbClr val="0000CC"/>
                </a:solidFill>
              </a:rPr>
              <a:t>对输入电阻和输出电阻的影响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1. </a:t>
            </a:r>
            <a:r>
              <a:rPr lang="zh-CN" altLang="en-US">
                <a:solidFill>
                  <a:srgbClr val="CC0000"/>
                </a:solidFill>
              </a:rPr>
              <a:t>对输入电阻的影响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3743325" y="1384300"/>
          <a:ext cx="5030788" cy="272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488" name="图片" r:id="rId3" imgW="2521718" imgH="1363247" progId="Word.Picture.8">
                  <p:embed/>
                </p:oleObj>
              </mc:Choice>
              <mc:Fallback>
                <p:oleObj name="图片" r:id="rId3" imgW="2521718" imgH="136324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1384300"/>
                        <a:ext cx="5030788" cy="272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52400" y="1390650"/>
            <a:ext cx="2514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CC"/>
                </a:solidFill>
                <a:latin typeface="楷体_GB231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楷体_GB2312"/>
              </a:rPr>
              <a:t>并联负反馈</a:t>
            </a:r>
            <a:endParaRPr lang="zh-CN" altLang="en-US" sz="2800" baseline="-30000">
              <a:solidFill>
                <a:srgbClr val="0000CC"/>
              </a:solidFill>
              <a:latin typeface="楷体_GB2312"/>
              <a:ea typeface="华康简宋"/>
              <a:cs typeface="华康简宋"/>
            </a:endParaRPr>
          </a:p>
        </p:txBody>
      </p:sp>
      <p:grpSp>
        <p:nvGrpSpPr>
          <p:cNvPr id="1294343" name="Group 7"/>
          <p:cNvGrpSpPr>
            <a:grpSpLocks/>
          </p:cNvGrpSpPr>
          <p:nvPr/>
        </p:nvGrpSpPr>
        <p:grpSpPr bwMode="auto">
          <a:xfrm>
            <a:off x="685800" y="2025650"/>
            <a:ext cx="2752725" cy="1454150"/>
            <a:chOff x="432" y="1392"/>
            <a:chExt cx="1734" cy="916"/>
          </a:xfrm>
        </p:grpSpPr>
        <p:sp>
          <p:nvSpPr>
            <p:cNvPr id="63498" name="Rectangle 8"/>
            <p:cNvSpPr>
              <a:spLocks noChangeArrowheads="1"/>
            </p:cNvSpPr>
            <p:nvPr/>
          </p:nvSpPr>
          <p:spPr bwMode="auto">
            <a:xfrm>
              <a:off x="432" y="1392"/>
              <a:ext cx="168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_GB2312"/>
                </a:rPr>
                <a:t>闭环输入电阻</a:t>
              </a:r>
              <a:endParaRPr lang="zh-CN" altLang="en-US" sz="2400" baseline="-30000">
                <a:solidFill>
                  <a:srgbClr val="000000"/>
                </a:solidFill>
                <a:latin typeface="楷体_GB2312"/>
                <a:ea typeface="华康简宋"/>
                <a:cs typeface="华康简宋"/>
              </a:endParaRPr>
            </a:p>
          </p:txBody>
        </p:sp>
        <p:graphicFrame>
          <p:nvGraphicFramePr>
            <p:cNvPr id="63499" name="Object 9"/>
            <p:cNvGraphicFramePr>
              <a:graphicFrameLocks noChangeAspect="1"/>
            </p:cNvGraphicFramePr>
            <p:nvPr/>
          </p:nvGraphicFramePr>
          <p:xfrm>
            <a:off x="1008" y="1776"/>
            <a:ext cx="1158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489" name="Equation" r:id="rId5" imgW="800100" imgH="368300" progId="Equation.3">
                    <p:embed/>
                  </p:oleObj>
                </mc:Choice>
                <mc:Fallback>
                  <p:oleObj name="Equation" r:id="rId5" imgW="8001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76"/>
                          <a:ext cx="1158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4346" name="Rectangle 10"/>
          <p:cNvSpPr>
            <a:spLocks noChangeArrowheads="1"/>
          </p:cNvSpPr>
          <p:nvPr/>
        </p:nvSpPr>
        <p:spPr bwMode="auto">
          <a:xfrm>
            <a:off x="304800" y="3609975"/>
            <a:ext cx="411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0000"/>
                </a:solidFill>
                <a:latin typeface="楷体_GB2312"/>
              </a:rPr>
              <a:t>    </a:t>
            </a:r>
            <a:r>
              <a:rPr kumimoji="1" lang="zh-CN" altLang="en-US" sz="2400">
                <a:solidFill>
                  <a:srgbClr val="FF0000"/>
                </a:solidFill>
                <a:latin typeface="楷体_GB2312"/>
              </a:rPr>
              <a:t>引入并联负反馈后，输入电阻减小了。</a:t>
            </a:r>
          </a:p>
        </p:txBody>
      </p:sp>
      <p:sp>
        <p:nvSpPr>
          <p:cNvPr id="1294347" name="Rectangle 11"/>
          <p:cNvSpPr>
            <a:spLocks noChangeArrowheads="1"/>
          </p:cNvSpPr>
          <p:nvPr/>
        </p:nvSpPr>
        <p:spPr bwMode="auto">
          <a:xfrm>
            <a:off x="304800" y="4545013"/>
            <a:ext cx="8534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楷体_GB2312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latin typeface="楷体_GB2312"/>
              </a:rPr>
              <a:t>: </a:t>
            </a:r>
            <a:r>
              <a:rPr lang="zh-CN" altLang="en-US" sz="2400"/>
              <a:t>反馈对输入电阻的影响仅限于环内，对环外不产生影响。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9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46" grpId="0" autoUpdateAnimBg="0"/>
      <p:bldP spid="129434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255838" y="981075"/>
          <a:ext cx="6240462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22" name="图片" r:id="rId3" imgW="3460486" imgH="1618522" progId="Word.Picture.8">
                  <p:embed/>
                </p:oleObj>
              </mc:Choice>
              <mc:Fallback>
                <p:oleObj name="图片" r:id="rId3" imgW="3460486" imgH="161852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981075"/>
                        <a:ext cx="6240462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8.1.1  </a:t>
            </a:r>
            <a:r>
              <a:rPr lang="zh-CN" altLang="en-US" sz="3200">
                <a:solidFill>
                  <a:srgbClr val="0000CC"/>
                </a:solidFill>
              </a:rPr>
              <a:t>反馈的基本概念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C0000"/>
                </a:solidFill>
              </a:rPr>
              <a:t>2. </a:t>
            </a:r>
            <a:r>
              <a:rPr lang="zh-CN" altLang="en-US" dirty="0">
                <a:solidFill>
                  <a:srgbClr val="CC0000"/>
                </a:solidFill>
              </a:rPr>
              <a:t>信号传输的单向化</a:t>
            </a:r>
          </a:p>
        </p:txBody>
      </p:sp>
      <p:sp>
        <p:nvSpPr>
          <p:cNvPr id="1251333" name="Rectangle 5"/>
          <p:cNvSpPr>
            <a:spLocks noChangeArrowheads="1"/>
          </p:cNvSpPr>
          <p:nvPr/>
        </p:nvSpPr>
        <p:spPr bwMode="auto">
          <a:xfrm>
            <a:off x="395288" y="4110730"/>
            <a:ext cx="5797550" cy="185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2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200" dirty="0">
                <a:ea typeface="华文楷体" panose="02010600040101010101" pitchFamily="2" charset="-122"/>
                <a:cs typeface="Times New Roman" panose="02020603050405020304" pitchFamily="18" charset="0"/>
              </a:rPr>
              <a:t>在基本放大电路内也存在信号的反向传输（如</a:t>
            </a:r>
            <a:r>
              <a:rPr kumimoji="1" lang="en-US" altLang="zh-CN" sz="2200" dirty="0">
                <a:ea typeface="华文楷体" panose="02010600040101010101" pitchFamily="2" charset="-122"/>
                <a:cs typeface="Times New Roman" panose="02020603050405020304" pitchFamily="18" charset="0"/>
              </a:rPr>
              <a:t>BJT</a:t>
            </a:r>
            <a:r>
              <a:rPr kumimoji="1" lang="zh-CN" altLang="en-US" sz="2200" dirty="0"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200" dirty="0"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200" dirty="0">
                <a:ea typeface="华文楷体" panose="02010600040101010101" pitchFamily="2" charset="-122"/>
                <a:cs typeface="Times New Roman" panose="02020603050405020304" pitchFamily="18" charset="0"/>
              </a:rPr>
              <a:t>参数小信号模型中的受控源</a:t>
            </a:r>
            <a:r>
              <a:rPr kumimoji="1" lang="en-US" altLang="zh-CN" sz="2200" i="1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200" baseline="-30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re</a:t>
            </a:r>
            <a:r>
              <a:rPr kumimoji="1" lang="en-US" altLang="zh-CN" sz="2200" i="1" dirty="0" err="1">
                <a:latin typeface="Book Antiqua" panose="0204060205030503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200" baseline="-30000" dirty="0" err="1">
                <a:ea typeface="华文楷体" panose="02010600040101010101" pitchFamily="2" charset="-122"/>
                <a:cs typeface="Times New Roman" panose="02020603050405020304" pitchFamily="18" charset="0"/>
              </a:rPr>
              <a:t>ce</a:t>
            </a:r>
            <a:r>
              <a:rPr kumimoji="1" lang="zh-CN" altLang="en-US" sz="2200" dirty="0">
                <a:ea typeface="华文楷体" panose="02010600040101010101" pitchFamily="2" charset="-122"/>
                <a:cs typeface="Times New Roman" panose="02020603050405020304" pitchFamily="18" charset="0"/>
              </a:rPr>
              <a:t>），但与反馈网络相比，这种反向传输作用非常微弱，也都忽略不计。</a:t>
            </a:r>
          </a:p>
        </p:txBody>
      </p:sp>
      <p:grpSp>
        <p:nvGrpSpPr>
          <p:cNvPr id="1251339" name="Group 11"/>
          <p:cNvGrpSpPr>
            <a:grpSpLocks/>
          </p:cNvGrpSpPr>
          <p:nvPr/>
        </p:nvGrpSpPr>
        <p:grpSpPr bwMode="auto">
          <a:xfrm>
            <a:off x="5151438" y="2349501"/>
            <a:ext cx="3741737" cy="1109663"/>
            <a:chOff x="3245" y="1480"/>
            <a:chExt cx="2357" cy="699"/>
          </a:xfrm>
        </p:grpSpPr>
        <p:sp>
          <p:nvSpPr>
            <p:cNvPr id="10251" name="AutoShape 6"/>
            <p:cNvSpPr>
              <a:spLocks noChangeArrowheads="1"/>
            </p:cNvSpPr>
            <p:nvPr/>
          </p:nvSpPr>
          <p:spPr bwMode="auto">
            <a:xfrm>
              <a:off x="3245" y="1480"/>
              <a:ext cx="656" cy="45"/>
            </a:xfrm>
            <a:prstGeom prst="leftArrow">
              <a:avLst>
                <a:gd name="adj1" fmla="val 43287"/>
                <a:gd name="adj2" fmla="val 359990"/>
              </a:avLst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2" name="AutoShape 8"/>
            <p:cNvSpPr>
              <a:spLocks noChangeArrowheads="1"/>
            </p:cNvSpPr>
            <p:nvPr/>
          </p:nvSpPr>
          <p:spPr bwMode="auto">
            <a:xfrm>
              <a:off x="4014" y="1686"/>
              <a:ext cx="1588" cy="493"/>
            </a:xfrm>
            <a:prstGeom prst="wedgeRoundRectCallout">
              <a:avLst>
                <a:gd name="adj1" fmla="val -61019"/>
                <a:gd name="adj2" fmla="val -78032"/>
                <a:gd name="adj3" fmla="val 16667"/>
              </a:avLst>
            </a:prstGeom>
            <a:solidFill>
              <a:srgbClr val="CC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kumimoji="1" lang="zh-CN" altLang="en-US" sz="20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信号在基本放大电路中的反向传输</a:t>
              </a:r>
            </a:p>
          </p:txBody>
        </p:sp>
      </p:grpSp>
      <p:grpSp>
        <p:nvGrpSpPr>
          <p:cNvPr id="1251340" name="Group 12"/>
          <p:cNvGrpSpPr>
            <a:grpSpLocks/>
          </p:cNvGrpSpPr>
          <p:nvPr/>
        </p:nvGrpSpPr>
        <p:grpSpPr bwMode="auto">
          <a:xfrm>
            <a:off x="4832350" y="3932239"/>
            <a:ext cx="4060825" cy="1322388"/>
            <a:chOff x="3044" y="2477"/>
            <a:chExt cx="2558" cy="833"/>
          </a:xfrm>
        </p:grpSpPr>
        <p:sp>
          <p:nvSpPr>
            <p:cNvPr id="10249" name="AutoShape 7"/>
            <p:cNvSpPr>
              <a:spLocks noChangeArrowheads="1"/>
            </p:cNvSpPr>
            <p:nvPr/>
          </p:nvSpPr>
          <p:spPr bwMode="auto">
            <a:xfrm flipH="1">
              <a:off x="3044" y="2477"/>
              <a:ext cx="1134" cy="58"/>
            </a:xfrm>
            <a:prstGeom prst="leftArrow">
              <a:avLst>
                <a:gd name="adj1" fmla="val 39481"/>
                <a:gd name="adj2" fmla="val 305134"/>
              </a:avLst>
            </a:prstGeom>
            <a:solidFill>
              <a:srgbClr val="FF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0" name="AutoShape 9"/>
            <p:cNvSpPr>
              <a:spLocks noChangeArrowheads="1"/>
            </p:cNvSpPr>
            <p:nvPr/>
          </p:nvSpPr>
          <p:spPr bwMode="auto">
            <a:xfrm>
              <a:off x="4156" y="2817"/>
              <a:ext cx="1446" cy="493"/>
            </a:xfrm>
            <a:prstGeom prst="wedgeRoundRectCallout">
              <a:avLst>
                <a:gd name="adj1" fmla="val -69639"/>
                <a:gd name="adj2" fmla="val -104602"/>
                <a:gd name="adj3" fmla="val 16667"/>
              </a:avLst>
            </a:prstGeom>
            <a:solidFill>
              <a:srgbClr val="CC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信号在反馈网络中的正向传输</a:t>
              </a:r>
            </a:p>
          </p:txBody>
        </p:sp>
      </p:grpSp>
      <p:sp>
        <p:nvSpPr>
          <p:cNvPr id="1251338" name="Rectangle 10"/>
          <p:cNvSpPr>
            <a:spLocks noChangeArrowheads="1"/>
          </p:cNvSpPr>
          <p:nvPr/>
        </p:nvSpPr>
        <p:spPr bwMode="auto">
          <a:xfrm>
            <a:off x="395288" y="2257425"/>
            <a:ext cx="3313112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200" dirty="0"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200" dirty="0">
                <a:ea typeface="华文楷体" panose="02010600040101010101" pitchFamily="2" charset="-122"/>
                <a:cs typeface="Times New Roman" panose="02020603050405020304" pitchFamily="18" charset="0"/>
              </a:rPr>
              <a:t>因为反馈网络一般由无源元件组成，没有放大作用，与放大电路的正向传输相比可以忽略。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5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5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5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5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5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5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5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3" grpId="0"/>
      <p:bldP spid="125133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8.3.4  </a:t>
            </a:r>
            <a:r>
              <a:rPr lang="zh-CN" altLang="en-US" sz="3200" dirty="0">
                <a:solidFill>
                  <a:srgbClr val="0000CC"/>
                </a:solidFill>
              </a:rPr>
              <a:t>对输入电阻和输出电阻的影响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2. </a:t>
            </a:r>
            <a:r>
              <a:rPr lang="zh-CN" altLang="en-US">
                <a:solidFill>
                  <a:srgbClr val="CC0000"/>
                </a:solidFill>
              </a:rPr>
              <a:t>对输出电阻的影响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059113" y="873125"/>
          <a:ext cx="5448300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98" name="图片" r:id="rId3" imgW="2723958" imgH="1361327" progId="Word.Picture.8">
                  <p:embed/>
                </p:oleObj>
              </mc:Choice>
              <mc:Fallback>
                <p:oleObj name="图片" r:id="rId3" imgW="2723958" imgH="136132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873125"/>
                        <a:ext cx="5448300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5365" name="Rectangle 5"/>
          <p:cNvSpPr>
            <a:spLocks noChangeArrowheads="1"/>
          </p:cNvSpPr>
          <p:nvPr/>
        </p:nvSpPr>
        <p:spPr bwMode="auto">
          <a:xfrm>
            <a:off x="215900" y="1268413"/>
            <a:ext cx="2514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CC"/>
                </a:solidFill>
                <a:latin typeface="楷体_GB231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楷体_GB2312"/>
              </a:rPr>
              <a:t>电压负反馈</a:t>
            </a:r>
            <a:endParaRPr lang="zh-CN" altLang="en-US" sz="2800" baseline="-30000">
              <a:solidFill>
                <a:srgbClr val="0000CC"/>
              </a:solidFill>
              <a:latin typeface="楷体_GB2312"/>
              <a:ea typeface="华康简宋"/>
              <a:cs typeface="华康简宋"/>
            </a:endParaRPr>
          </a:p>
        </p:txBody>
      </p:sp>
      <p:sp>
        <p:nvSpPr>
          <p:cNvPr id="1295366" name="Rectangle 6"/>
          <p:cNvSpPr>
            <a:spLocks noChangeArrowheads="1"/>
          </p:cNvSpPr>
          <p:nvPr/>
        </p:nvSpPr>
        <p:spPr bwMode="auto">
          <a:xfrm>
            <a:off x="420688" y="18827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/>
              <a:t>闭环输出电阻</a:t>
            </a:r>
          </a:p>
        </p:txBody>
      </p:sp>
      <p:graphicFrame>
        <p:nvGraphicFramePr>
          <p:cNvPr id="1295367" name="Object 7"/>
          <p:cNvGraphicFramePr>
            <a:graphicFrameLocks noChangeAspect="1"/>
          </p:cNvGraphicFramePr>
          <p:nvPr/>
        </p:nvGraphicFramePr>
        <p:xfrm>
          <a:off x="1016000" y="2324100"/>
          <a:ext cx="11477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899" name="公式" r:id="rId5" imgW="571252" imgH="444307" progId="Equation.3">
                  <p:embed/>
                </p:oleObj>
              </mc:Choice>
              <mc:Fallback>
                <p:oleObj name="公式" r:id="rId5" imgW="57125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324100"/>
                        <a:ext cx="11477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5368" name="Rectangle 8"/>
          <p:cNvSpPr>
            <a:spLocks noChangeArrowheads="1"/>
          </p:cNvSpPr>
          <p:nvPr/>
        </p:nvSpPr>
        <p:spPr bwMode="auto">
          <a:xfrm>
            <a:off x="3635375" y="3897313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0607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tabLst>
                <a:tab pos="30607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tabLst>
                <a:tab pos="30607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tabLst>
                <a:tab pos="30607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tabLst>
                <a:tab pos="30607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060700" algn="ct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/>
            <a:r>
              <a:rPr kumimoji="1" lang="zh-CN" altLang="en-US" sz="2400" dirty="0"/>
              <a:t>而   </a:t>
            </a:r>
            <a:r>
              <a:rPr kumimoji="1" lang="en-US" altLang="zh-CN" sz="2400" i="1" dirty="0" err="1"/>
              <a:t>x</a:t>
            </a:r>
            <a:r>
              <a:rPr kumimoji="1" lang="en-US" altLang="zh-CN" sz="2400" baseline="-30000" dirty="0" err="1"/>
              <a:t>id</a:t>
            </a:r>
            <a:r>
              <a:rPr kumimoji="1" lang="en-US" altLang="zh-CN" sz="2400" dirty="0"/>
              <a:t>= </a:t>
            </a:r>
            <a:r>
              <a:rPr kumimoji="1" lang="en-US" altLang="zh-CN" sz="2400" dirty="0" smtClean="0">
                <a:latin typeface="+mn-ea"/>
                <a:ea typeface="+mn-ea"/>
              </a:rPr>
              <a:t>-</a:t>
            </a:r>
            <a:r>
              <a:rPr kumimoji="1" lang="en-US" altLang="zh-CN" sz="2400" dirty="0" smtClean="0"/>
              <a:t> </a:t>
            </a:r>
            <a:r>
              <a:rPr kumimoji="1" lang="en-US" altLang="zh-CN" sz="2400" i="1" dirty="0" err="1" smtClean="0"/>
              <a:t>x</a:t>
            </a:r>
            <a:r>
              <a:rPr kumimoji="1" lang="en-US" altLang="zh-CN" sz="2400" baseline="-30000" dirty="0" err="1" smtClean="0"/>
              <a:t>f</a:t>
            </a:r>
            <a:r>
              <a:rPr kumimoji="1" lang="en-US" altLang="zh-CN" sz="2400" dirty="0"/>
              <a:t>= </a:t>
            </a:r>
            <a:r>
              <a:rPr kumimoji="1" lang="en-US" altLang="zh-CN" sz="2400" dirty="0" smtClean="0">
                <a:latin typeface="+mn-ea"/>
                <a:ea typeface="+mn-ea"/>
              </a:rPr>
              <a:t>-</a:t>
            </a:r>
            <a:r>
              <a:rPr kumimoji="1" lang="en-US" altLang="zh-CN" sz="2400" i="1" dirty="0" err="1" smtClean="0"/>
              <a:t>F</a:t>
            </a:r>
            <a:r>
              <a:rPr kumimoji="1" lang="en-US" altLang="zh-CN" sz="2400" i="1" dirty="0" err="1" smtClean="0">
                <a:latin typeface="Book Antiqua" panose="02040602050305030304" pitchFamily="18" charset="0"/>
              </a:rPr>
              <a:t>v</a:t>
            </a:r>
            <a:r>
              <a:rPr kumimoji="1" lang="en-US" altLang="zh-CN" sz="2400" baseline="-30000" dirty="0" err="1" smtClean="0"/>
              <a:t>t</a:t>
            </a:r>
            <a:r>
              <a:rPr kumimoji="1" lang="en-US" altLang="zh-CN" sz="2400" dirty="0" smtClean="0"/>
              <a:t> </a:t>
            </a:r>
            <a:endParaRPr kumimoji="1" lang="en-US" altLang="zh-CN" sz="2400" dirty="0"/>
          </a:p>
        </p:txBody>
      </p:sp>
      <p:graphicFrame>
        <p:nvGraphicFramePr>
          <p:cNvPr id="1295369" name="Object 9"/>
          <p:cNvGraphicFramePr>
            <a:graphicFrameLocks noChangeAspect="1"/>
          </p:cNvGraphicFramePr>
          <p:nvPr/>
        </p:nvGraphicFramePr>
        <p:xfrm>
          <a:off x="954088" y="3878263"/>
          <a:ext cx="21415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00" name="公式" r:id="rId7" imgW="1054100" imgH="228600" progId="Equation.3">
                  <p:embed/>
                </p:oleObj>
              </mc:Choice>
              <mc:Fallback>
                <p:oleObj name="公式" r:id="rId7" imgW="1054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878263"/>
                        <a:ext cx="21415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5370" name="Object 10"/>
          <p:cNvGraphicFramePr>
            <a:graphicFrameLocks noChangeAspect="1"/>
          </p:cNvGraphicFramePr>
          <p:nvPr/>
        </p:nvGraphicFramePr>
        <p:xfrm>
          <a:off x="1462088" y="5084763"/>
          <a:ext cx="24622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01" name="公式" r:id="rId9" imgW="1231366" imgH="444307" progId="Equation.3">
                  <p:embed/>
                </p:oleObj>
              </mc:Choice>
              <mc:Fallback>
                <p:oleObj name="公式" r:id="rId9" imgW="12313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5084763"/>
                        <a:ext cx="24622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5371" name="Group 11"/>
          <p:cNvGrpSpPr>
            <a:grpSpLocks/>
          </p:cNvGrpSpPr>
          <p:nvPr/>
        </p:nvGrpSpPr>
        <p:grpSpPr bwMode="auto">
          <a:xfrm>
            <a:off x="919163" y="4437063"/>
            <a:ext cx="3252787" cy="579437"/>
            <a:chOff x="579" y="2840"/>
            <a:chExt cx="2049" cy="365"/>
          </a:xfrm>
        </p:grpSpPr>
        <p:graphicFrame>
          <p:nvGraphicFramePr>
            <p:cNvPr id="64527" name="Object 12"/>
            <p:cNvGraphicFramePr>
              <a:graphicFrameLocks noChangeAspect="1"/>
            </p:cNvGraphicFramePr>
            <p:nvPr/>
          </p:nvGraphicFramePr>
          <p:xfrm>
            <a:off x="1221" y="2917"/>
            <a:ext cx="140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902" name="公式" r:id="rId11" imgW="1117600" imgH="228600" progId="Equation.3">
                    <p:embed/>
                  </p:oleObj>
                </mc:Choice>
                <mc:Fallback>
                  <p:oleObj name="公式" r:id="rId11" imgW="1117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2917"/>
                          <a:ext cx="140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8" name="Rectangle 13"/>
            <p:cNvSpPr>
              <a:spLocks noChangeArrowheads="1"/>
            </p:cNvSpPr>
            <p:nvPr/>
          </p:nvSpPr>
          <p:spPr bwMode="auto">
            <a:xfrm>
              <a:off x="579" y="2840"/>
              <a:ext cx="100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400"/>
                <a:t>所以</a:t>
              </a:r>
            </a:p>
          </p:txBody>
        </p:sp>
      </p:grpSp>
      <p:sp>
        <p:nvSpPr>
          <p:cNvPr id="1295374" name="AutoShape 14"/>
          <p:cNvSpPr>
            <a:spLocks noChangeArrowheads="1"/>
          </p:cNvSpPr>
          <p:nvPr/>
        </p:nvSpPr>
        <p:spPr bwMode="auto">
          <a:xfrm>
            <a:off x="566738" y="5432425"/>
            <a:ext cx="706437" cy="212725"/>
          </a:xfrm>
          <a:prstGeom prst="rightArrow">
            <a:avLst>
              <a:gd name="adj1" fmla="val 50000"/>
              <a:gd name="adj2" fmla="val 83022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5375" name="Rectangle 15"/>
          <p:cNvSpPr>
            <a:spLocks noChangeArrowheads="1"/>
          </p:cNvSpPr>
          <p:nvPr/>
        </p:nvSpPr>
        <p:spPr bwMode="auto">
          <a:xfrm>
            <a:off x="4787900" y="5016500"/>
            <a:ext cx="294163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FF0000"/>
                </a:solidFill>
                <a:latin typeface="楷体_GB2312"/>
              </a:rPr>
              <a:t>引入电压负反馈后，输出电阻减小了。</a:t>
            </a:r>
          </a:p>
        </p:txBody>
      </p:sp>
      <p:sp>
        <p:nvSpPr>
          <p:cNvPr id="1295376" name="Rectangle 16"/>
          <p:cNvSpPr>
            <a:spLocks noChangeArrowheads="1"/>
          </p:cNvSpPr>
          <p:nvPr/>
        </p:nvSpPr>
        <p:spPr bwMode="auto">
          <a:xfrm>
            <a:off x="344488" y="3213100"/>
            <a:ext cx="38862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/>
              <a:t>忽略反馈网络对</a:t>
            </a:r>
            <a:r>
              <a:rPr kumimoji="1" lang="en-US" altLang="zh-CN" sz="2400" i="1">
                <a:latin typeface="Book Antiqua" panose="02040602050305030304" pitchFamily="18" charset="0"/>
              </a:rPr>
              <a:t>i</a:t>
            </a:r>
            <a:r>
              <a:rPr kumimoji="1" lang="en-US" altLang="zh-CN" sz="2400" baseline="-30000">
                <a:latin typeface="Book Antiqua" panose="02040602050305030304" pitchFamily="18" charset="0"/>
              </a:rPr>
              <a:t>t</a:t>
            </a:r>
            <a:r>
              <a:rPr kumimoji="1" lang="zh-CN" altLang="en-US" sz="2400"/>
              <a:t>的分流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29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29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9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9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29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29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29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29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365" grpId="0" autoUpdateAnimBg="0"/>
      <p:bldP spid="1295366" grpId="0" autoUpdateAnimBg="0"/>
      <p:bldP spid="1295368" grpId="0" autoUpdateAnimBg="0"/>
      <p:bldP spid="1295374" grpId="0" animBg="1"/>
      <p:bldP spid="1295375" grpId="0" autoUpdateAnimBg="0"/>
      <p:bldP spid="129537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8.3.4  </a:t>
            </a:r>
            <a:r>
              <a:rPr lang="zh-CN" altLang="en-US" sz="3200" dirty="0">
                <a:solidFill>
                  <a:srgbClr val="0000CC"/>
                </a:solidFill>
              </a:rPr>
              <a:t>对输入电阻和输出电阻的影响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2. </a:t>
            </a:r>
            <a:r>
              <a:rPr lang="zh-CN" altLang="en-US">
                <a:solidFill>
                  <a:srgbClr val="CC0000"/>
                </a:solidFill>
              </a:rPr>
              <a:t>对输出电阻的影响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52400" y="1338263"/>
            <a:ext cx="25146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CC"/>
                </a:solidFill>
                <a:latin typeface="楷体_GB2312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楷体_GB2312"/>
              </a:rPr>
              <a:t>电流负反馈</a:t>
            </a:r>
            <a:endParaRPr lang="zh-CN" altLang="en-US" sz="2800" baseline="-30000">
              <a:solidFill>
                <a:srgbClr val="0000CC"/>
              </a:solidFill>
              <a:latin typeface="楷体_GB2312"/>
              <a:ea typeface="华康简宋"/>
              <a:cs typeface="华康简宋"/>
            </a:endParaRPr>
          </a:p>
        </p:txBody>
      </p:sp>
      <p:sp>
        <p:nvSpPr>
          <p:cNvPr id="1296389" name="Rectangle 5"/>
          <p:cNvSpPr>
            <a:spLocks noChangeArrowheads="1"/>
          </p:cNvSpPr>
          <p:nvPr/>
        </p:nvSpPr>
        <p:spPr bwMode="auto">
          <a:xfrm>
            <a:off x="1042988" y="208915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/>
              <a:t>闭环输出电阻</a:t>
            </a:r>
          </a:p>
        </p:txBody>
      </p:sp>
      <p:graphicFrame>
        <p:nvGraphicFramePr>
          <p:cNvPr id="1296390" name="Object 6"/>
          <p:cNvGraphicFramePr>
            <a:graphicFrameLocks noChangeAspect="1"/>
          </p:cNvGraphicFramePr>
          <p:nvPr/>
        </p:nvGraphicFramePr>
        <p:xfrm>
          <a:off x="3324225" y="1900238"/>
          <a:ext cx="29400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09" name="公式" r:id="rId3" imgW="1459866" imgH="444307" progId="Equation.3">
                  <p:embed/>
                </p:oleObj>
              </mc:Choice>
              <mc:Fallback>
                <p:oleObj name="公式" r:id="rId3" imgW="14598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900238"/>
                        <a:ext cx="29400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391" name="Rectangle 7"/>
          <p:cNvSpPr>
            <a:spLocks noChangeArrowheads="1"/>
          </p:cNvSpPr>
          <p:nvPr/>
        </p:nvSpPr>
        <p:spPr bwMode="auto">
          <a:xfrm>
            <a:off x="1012825" y="2874963"/>
            <a:ext cx="67389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solidFill>
                  <a:srgbClr val="FF0000"/>
                </a:solidFill>
                <a:latin typeface="楷体_GB2312"/>
              </a:rPr>
              <a:t>引入电流负反馈后，输出电阻增大了。</a:t>
            </a:r>
          </a:p>
        </p:txBody>
      </p:sp>
      <p:sp>
        <p:nvSpPr>
          <p:cNvPr id="1296392" name="Rectangle 8"/>
          <p:cNvSpPr>
            <a:spLocks noChangeArrowheads="1"/>
          </p:cNvSpPr>
          <p:nvPr/>
        </p:nvSpPr>
        <p:spPr bwMode="auto">
          <a:xfrm>
            <a:off x="412750" y="3716338"/>
            <a:ext cx="76612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buClr>
                <a:srgbClr val="0000FF"/>
              </a:buClr>
              <a:buSzPct val="85000"/>
              <a:buFont typeface="Monotype Sorts"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楷体_GB2312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latin typeface="楷体_GB2312"/>
              </a:rPr>
              <a:t>: </a:t>
            </a:r>
            <a:r>
              <a:rPr lang="zh-CN" altLang="en-US" sz="2400"/>
              <a:t>反馈对输出电阻的影响仅限于环内，对环外不产生影响。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9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9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9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9" grpId="0" autoUpdateAnimBg="0"/>
      <p:bldP spid="1296391" grpId="0" autoUpdateAnimBg="0"/>
      <p:bldP spid="1296392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827088" y="0"/>
            <a:ext cx="7958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CC"/>
                </a:solidFill>
              </a:rPr>
              <a:t>8.3  </a:t>
            </a:r>
            <a:r>
              <a:rPr lang="zh-CN" altLang="en-US" sz="3600">
                <a:solidFill>
                  <a:srgbClr val="0000CC"/>
                </a:solidFill>
              </a:rPr>
              <a:t>负反馈对放大电路性能的影响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8063" y="1340768"/>
            <a:ext cx="6842125" cy="361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/>
              <a:t>8.3.1 </a:t>
            </a:r>
            <a:r>
              <a:rPr lang="zh-CN" altLang="en-US" sz="3200" dirty="0"/>
              <a:t>提高增益的稳定性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/>
              <a:t>8.3.2 </a:t>
            </a:r>
            <a:r>
              <a:rPr lang="zh-CN" altLang="en-US" sz="3200" dirty="0"/>
              <a:t>减小反馈环内非线性失真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/>
              <a:t>8.3.3 </a:t>
            </a:r>
            <a:r>
              <a:rPr lang="zh-CN" altLang="en-US" sz="3200" dirty="0"/>
              <a:t>抑制反馈环内噪声</a:t>
            </a:r>
            <a:endParaRPr lang="en-US" altLang="zh-CN" sz="3200" dirty="0"/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/>
              <a:t>8.3.4 </a:t>
            </a:r>
            <a:r>
              <a:rPr lang="zh-CN" altLang="en-US" sz="3200" dirty="0"/>
              <a:t>对输入电阻和输出电阻的影响</a:t>
            </a:r>
          </a:p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en-US" altLang="zh-CN" sz="3200" dirty="0">
                <a:solidFill>
                  <a:schemeClr val="accent2"/>
                </a:solidFill>
              </a:rPr>
              <a:t>8.3.5 </a:t>
            </a:r>
            <a:r>
              <a:rPr lang="zh-CN" altLang="en-US" sz="3200" dirty="0">
                <a:solidFill>
                  <a:schemeClr val="accent2"/>
                </a:solidFill>
              </a:rPr>
              <a:t>扩展带宽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8.3.5  </a:t>
            </a:r>
            <a:r>
              <a:rPr lang="zh-CN" altLang="en-US" sz="3200" dirty="0">
                <a:solidFill>
                  <a:srgbClr val="0000CC"/>
                </a:solidFill>
              </a:rPr>
              <a:t>扩展带宽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1. </a:t>
            </a:r>
            <a:r>
              <a:rPr lang="zh-CN" altLang="en-US">
                <a:solidFill>
                  <a:srgbClr val="CC0000"/>
                </a:solidFill>
              </a:rPr>
              <a:t>闭环增益的带宽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57200" y="1196975"/>
            <a:ext cx="3886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基本放大电路的高频响应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084168" y="4329100"/>
            <a:ext cx="25908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比开环时增加了</a:t>
            </a:r>
          </a:p>
        </p:txBody>
      </p:sp>
      <p:graphicFrame>
        <p:nvGraphicFramePr>
          <p:cNvPr id="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10752"/>
              </p:ext>
            </p:extLst>
          </p:nvPr>
        </p:nvGraphicFramePr>
        <p:xfrm>
          <a:off x="3938587" y="1104900"/>
          <a:ext cx="2310398" cy="88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4" name="公式" r:id="rId3" imgW="1155199" imgH="444307" progId="Equation.3">
                  <p:embed/>
                </p:oleObj>
              </mc:Choice>
              <mc:Fallback>
                <p:oleObj name="公式" r:id="rId3" imgW="115519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672" r="-4672" b="-9448"/>
                      <a:stretch>
                        <a:fillRect/>
                      </a:stretch>
                    </p:blipFill>
                    <p:spPr bwMode="auto">
                      <a:xfrm>
                        <a:off x="3938587" y="1104900"/>
                        <a:ext cx="2310398" cy="888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7"/>
          <p:cNvGrpSpPr>
            <a:grpSpLocks/>
          </p:cNvGrpSpPr>
          <p:nvPr/>
        </p:nvGrpSpPr>
        <p:grpSpPr bwMode="auto">
          <a:xfrm>
            <a:off x="6400800" y="1093788"/>
            <a:ext cx="2274888" cy="904875"/>
            <a:chOff x="720" y="1056"/>
            <a:chExt cx="1433" cy="570"/>
          </a:xfrm>
        </p:grpSpPr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720" y="1056"/>
              <a:ext cx="1433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为基本放大电路通带增益</a:t>
              </a:r>
            </a:p>
          </p:txBody>
        </p:sp>
        <p:graphicFrame>
          <p:nvGraphicFramePr>
            <p:cNvPr id="39" name="Object 9" descr="羊皮纸"/>
            <p:cNvGraphicFramePr>
              <a:graphicFrameLocks noChangeAspect="1"/>
            </p:cNvGraphicFramePr>
            <p:nvPr/>
          </p:nvGraphicFramePr>
          <p:xfrm>
            <a:off x="760" y="1065"/>
            <a:ext cx="33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35" name="公式" r:id="rId5" imgW="241091" imgH="215713" progId="Equation.3">
                    <p:embed/>
                  </p:oleObj>
                </mc:Choice>
                <mc:Fallback>
                  <p:oleObj name="公式" r:id="rId5" imgW="24109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726" r="-4726" b="-9775"/>
                        <a:stretch>
                          <a:fillRect/>
                        </a:stretch>
                      </p:blipFill>
                      <p:spPr bwMode="auto">
                        <a:xfrm>
                          <a:off x="760" y="1065"/>
                          <a:ext cx="33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 r:embed="rId7"/>
                                <a:srcRect l="-4726" r="-4726" b="-9775"/>
                                <a:tile tx="0" ty="0" sx="100000" sy="100000" flip="none" algn="tl"/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10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863069"/>
              </p:ext>
            </p:extLst>
          </p:nvPr>
        </p:nvGraphicFramePr>
        <p:xfrm>
          <a:off x="765572" y="2397125"/>
          <a:ext cx="5714640" cy="12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6" name="Equation" r:id="rId8" imgW="2857320" imgH="647640" progId="Equation.DSMT4">
                  <p:embed/>
                </p:oleObj>
              </mc:Choice>
              <mc:Fallback>
                <p:oleObj name="Equation" r:id="rId8" imgW="28573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726" r="-4726" b="-9775"/>
                      <a:stretch>
                        <a:fillRect/>
                      </a:stretch>
                    </p:blipFill>
                    <p:spPr bwMode="auto">
                      <a:xfrm>
                        <a:off x="765572" y="2397125"/>
                        <a:ext cx="5714640" cy="1295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7"/>
                              <a:srcRect l="-4726" r="-4726" b="-9775"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11"/>
          <p:cNvGrpSpPr>
            <a:grpSpLocks/>
          </p:cNvGrpSpPr>
          <p:nvPr/>
        </p:nvGrpSpPr>
        <p:grpSpPr bwMode="auto">
          <a:xfrm>
            <a:off x="457200" y="1954215"/>
            <a:ext cx="7391400" cy="534988"/>
            <a:chOff x="240" y="1225"/>
            <a:chExt cx="4656" cy="337"/>
          </a:xfrm>
        </p:grpSpPr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240" y="1225"/>
              <a:ext cx="244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根据闭环增益表达式有</a:t>
              </a: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2256" y="1248"/>
              <a:ext cx="2640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（设反馈网络为纯阻网络）</a:t>
              </a:r>
            </a:p>
          </p:txBody>
        </p:sp>
      </p:grp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3421063" y="3626451"/>
            <a:ext cx="460692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与频率无关的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闭环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通带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增益</a:t>
            </a: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457200" y="3626451"/>
            <a:ext cx="11430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grpSp>
        <p:nvGrpSpPr>
          <p:cNvPr id="46" name="Group 17"/>
          <p:cNvGrpSpPr>
            <a:grpSpLocks/>
          </p:cNvGrpSpPr>
          <p:nvPr/>
        </p:nvGrpSpPr>
        <p:grpSpPr bwMode="auto">
          <a:xfrm>
            <a:off x="1078768" y="4367197"/>
            <a:ext cx="5905500" cy="498474"/>
            <a:chOff x="642" y="2208"/>
            <a:chExt cx="3720" cy="314"/>
          </a:xfrm>
        </p:grpSpPr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2154" y="2208"/>
              <a:ext cx="2208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——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闭环上限频率</a:t>
              </a:r>
            </a:p>
          </p:txBody>
        </p:sp>
        <p:graphicFrame>
          <p:nvGraphicFramePr>
            <p:cNvPr id="48" name="Object 19" descr="羊皮纸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8939588"/>
                </p:ext>
              </p:extLst>
            </p:nvPr>
          </p:nvGraphicFramePr>
          <p:xfrm>
            <a:off x="642" y="2217"/>
            <a:ext cx="153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37" name="公式" r:id="rId10" imgW="1218671" imgH="215806" progId="Equation.3">
                    <p:embed/>
                  </p:oleObj>
                </mc:Choice>
                <mc:Fallback>
                  <p:oleObj name="公式" r:id="rId10" imgW="1218671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726" r="-4726" b="-9775"/>
                        <a:stretch>
                          <a:fillRect/>
                        </a:stretch>
                      </p:blipFill>
                      <p:spPr bwMode="auto">
                        <a:xfrm>
                          <a:off x="642" y="2217"/>
                          <a:ext cx="153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 r:embed="rId7"/>
                                <a:srcRect l="-4726" r="-4726" b="-9775"/>
                                <a:tile tx="0" ty="0" sx="100000" sy="100000" flip="none" algn="tl"/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148133"/>
              </p:ext>
            </p:extLst>
          </p:nvPr>
        </p:nvGraphicFramePr>
        <p:xfrm>
          <a:off x="1331913" y="3429000"/>
          <a:ext cx="2005730" cy="88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8" name="公式" r:id="rId12" imgW="1002865" imgH="444307" progId="Equation.3">
                  <p:embed/>
                </p:oleObj>
              </mc:Choice>
              <mc:Fallback>
                <p:oleObj name="公式" r:id="rId12" imgW="100286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29000"/>
                        <a:ext cx="2005730" cy="888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0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979173"/>
              </p:ext>
            </p:extLst>
          </p:nvPr>
        </p:nvGraphicFramePr>
        <p:xfrm>
          <a:off x="6120172" y="2455863"/>
          <a:ext cx="193032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39" name="Equation" r:id="rId14" imgW="965160" imgH="431640" progId="Equation.DSMT4">
                  <p:embed/>
                </p:oleObj>
              </mc:Choice>
              <mc:Fallback>
                <p:oleObj name="Equation" r:id="rId14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4726" r="-4726" b="-9775"/>
                      <a:stretch>
                        <a:fillRect/>
                      </a:stretch>
                    </p:blipFill>
                    <p:spPr bwMode="auto">
                      <a:xfrm>
                        <a:off x="6120172" y="2455863"/>
                        <a:ext cx="1930320" cy="863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7"/>
                              <a:srcRect l="-4726" r="-4726" b="-9775"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423863" y="5028419"/>
            <a:ext cx="16764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同理可得</a:t>
            </a: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6300192" y="4977619"/>
            <a:ext cx="2390775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比开环时减小了</a:t>
            </a:r>
          </a:p>
        </p:txBody>
      </p:sp>
      <p:grpSp>
        <p:nvGrpSpPr>
          <p:cNvPr id="53" name="Group 21"/>
          <p:cNvGrpSpPr>
            <a:grpSpLocks/>
          </p:cNvGrpSpPr>
          <p:nvPr/>
        </p:nvGrpSpPr>
        <p:grpSpPr bwMode="auto">
          <a:xfrm>
            <a:off x="1725613" y="4833156"/>
            <a:ext cx="5451475" cy="889000"/>
            <a:chOff x="949" y="2723"/>
            <a:chExt cx="3434" cy="560"/>
          </a:xfrm>
        </p:grpSpPr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2175" y="2832"/>
              <a:ext cx="2208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——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闭环下限频率</a:t>
              </a:r>
            </a:p>
          </p:txBody>
        </p:sp>
        <p:graphicFrame>
          <p:nvGraphicFramePr>
            <p:cNvPr id="55" name="Object 23" descr="羊皮纸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794784"/>
                </p:ext>
              </p:extLst>
            </p:nvPr>
          </p:nvGraphicFramePr>
          <p:xfrm>
            <a:off x="949" y="2723"/>
            <a:ext cx="121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440" name="公式" r:id="rId16" imgW="965200" imgH="444500" progId="Equation.3">
                    <p:embed/>
                  </p:oleObj>
                </mc:Choice>
                <mc:Fallback>
                  <p:oleObj name="公式" r:id="rId16" imgW="9652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726" r="-4726" b="-9775"/>
                        <a:stretch>
                          <a:fillRect/>
                        </a:stretch>
                      </p:blipFill>
                      <p:spPr bwMode="auto">
                        <a:xfrm>
                          <a:off x="949" y="2723"/>
                          <a:ext cx="121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 r:embed="rId7"/>
                                <a:srcRect l="-4726" r="-4726" b="-9775"/>
                                <a:tile tx="0" ty="0" sx="100000" sy="100000" flip="none" algn="tl"/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3131840" y="5661248"/>
            <a:ext cx="581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引入负反馈后，放大电路的通频带展宽了</a:t>
            </a:r>
          </a:p>
        </p:txBody>
      </p:sp>
      <p:graphicFrame>
        <p:nvGraphicFramePr>
          <p:cNvPr id="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340732"/>
              </p:ext>
            </p:extLst>
          </p:nvPr>
        </p:nvGraphicFramePr>
        <p:xfrm>
          <a:off x="365125" y="5686648"/>
          <a:ext cx="2786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41" name="Equation" r:id="rId18" imgW="1371600" imgH="203200" progId="Equation.3">
                  <p:embed/>
                </p:oleObj>
              </mc:Choice>
              <mc:Fallback>
                <p:oleObj name="Equation" r:id="rId18" imgW="1371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5686648"/>
                        <a:ext cx="27860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44" grpId="0"/>
      <p:bldP spid="45" grpId="0" autoUpdateAnimBg="0"/>
      <p:bldP spid="51" grpId="0" autoUpdateAnimBg="0"/>
      <p:bldP spid="52" grpId="0" autoUpdateAnimBg="0"/>
      <p:bldP spid="56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8.3.5  </a:t>
            </a:r>
            <a:r>
              <a:rPr lang="zh-CN" altLang="en-US" sz="3200" dirty="0">
                <a:solidFill>
                  <a:srgbClr val="0000CC"/>
                </a:solidFill>
              </a:rPr>
              <a:t>扩展带宽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2. </a:t>
            </a:r>
            <a:r>
              <a:rPr lang="zh-CN" altLang="en-US" dirty="0">
                <a:solidFill>
                  <a:srgbClr val="CC0000"/>
                </a:solidFill>
                <a:cs typeface="Times New Roman" panose="02020603050405020304" pitchFamily="18" charset="0"/>
              </a:rPr>
              <a:t>增益</a:t>
            </a:r>
            <a:r>
              <a:rPr lang="zh-CN" altLang="en-US" dirty="0">
                <a:solidFill>
                  <a:srgbClr val="C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en-US" dirty="0">
                <a:solidFill>
                  <a:srgbClr val="CC0000"/>
                </a:solidFill>
                <a:cs typeface="Times New Roman" panose="02020603050405020304" pitchFamily="18" charset="0"/>
              </a:rPr>
              <a:t>带宽积</a:t>
            </a:r>
            <a:r>
              <a:rPr lang="zh-CN" altLang="en-US" dirty="0">
                <a:solidFill>
                  <a:srgbClr val="CC0000"/>
                </a:solidFill>
              </a:rPr>
              <a:t> 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867246"/>
              </p:ext>
            </p:extLst>
          </p:nvPr>
        </p:nvGraphicFramePr>
        <p:xfrm>
          <a:off x="3040063" y="1360664"/>
          <a:ext cx="4987925" cy="3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588" name="图片" r:id="rId3" imgW="2497618" imgH="1571013" progId="Word.Picture.8">
                  <p:embed/>
                </p:oleObj>
              </mc:Choice>
              <mc:Fallback>
                <p:oleObj name="图片" r:id="rId3" imgW="2497618" imgH="157101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1360664"/>
                        <a:ext cx="4987925" cy="314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132263" y="764704"/>
            <a:ext cx="2597150" cy="535027"/>
          </a:xfrm>
          <a:prstGeom prst="wedgeEllipseCallout">
            <a:avLst>
              <a:gd name="adj1" fmla="val -35928"/>
              <a:gd name="adj2" fmla="val 210232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开环幅频响应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430838" y="1340768"/>
            <a:ext cx="2597150" cy="535027"/>
          </a:xfrm>
          <a:prstGeom prst="wedgeEllipseCallout">
            <a:avLst>
              <a:gd name="adj1" fmla="val -56453"/>
              <a:gd name="adj2" fmla="val 204469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闭环幅频响应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338888" y="2672916"/>
            <a:ext cx="2597150" cy="535027"/>
          </a:xfrm>
          <a:prstGeom prst="wedgeEllipseCallout">
            <a:avLst>
              <a:gd name="adj1" fmla="val -53606"/>
              <a:gd name="adj2" fmla="val 124861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36000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闭环幅频响应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31800" y="1264397"/>
            <a:ext cx="260826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设反馈网络是纯电阻网络</a:t>
            </a:r>
            <a:endParaRPr kumimoji="1" lang="zh-CN" altLang="en-US" sz="2400" baseline="30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31800" y="2200451"/>
            <a:ext cx="2447925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放大电路的</a:t>
            </a:r>
            <a:r>
              <a:rPr kumimoji="1" lang="zh-CN" altLang="en-US" sz="2400" dirty="0">
                <a:solidFill>
                  <a:srgbClr val="00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增益</a:t>
            </a:r>
            <a:r>
              <a:rPr kumimoji="1" lang="en-US" altLang="zh-CN" sz="2400" dirty="0">
                <a:solidFill>
                  <a:srgbClr val="00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400" dirty="0">
                <a:solidFill>
                  <a:srgbClr val="00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带宽积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为常数（</a:t>
            </a:r>
            <a:r>
              <a:rPr kumimoji="1"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-20 dB/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十倍频的增益衰减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斜率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，标准运算放大器就具有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这样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3681"/>
              </p:ext>
            </p:extLst>
          </p:nvPr>
        </p:nvGraphicFramePr>
        <p:xfrm>
          <a:off x="722833" y="5049442"/>
          <a:ext cx="75215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589" name="Equation" r:id="rId5" imgW="4178160" imgH="431640" progId="Equation.DSMT4">
                  <p:embed/>
                </p:oleObj>
              </mc:Choice>
              <mc:Fallback>
                <p:oleObj name="Equation" r:id="rId5" imgW="4178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833" y="5049442"/>
                        <a:ext cx="75215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645553" y="5803874"/>
            <a:ext cx="220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闭环增益</a:t>
            </a:r>
            <a:r>
              <a:rPr kumimoji="1"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kumimoji="1"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带宽积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338888" y="5803874"/>
            <a:ext cx="258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开环增益</a:t>
            </a:r>
            <a:r>
              <a:rPr kumimoji="1"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kumimoji="1"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带宽积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592388" y="4584524"/>
            <a:ext cx="244792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幅频响应</a:t>
            </a:r>
            <a:r>
              <a:rPr kumimoji="1"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 </a:t>
            </a:r>
            <a:endParaRPr kumimoji="1"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/>
      <p:bldP spid="16" grpId="0" animBg="1"/>
      <p:bldP spid="18" grpId="0" autoUpdateAnimBg="0"/>
      <p:bldP spid="20" grpId="0" autoUpdateAnimBg="0"/>
      <p:bldP spid="21" grpId="0" autoUpdateAnimBg="0"/>
      <p:bldP spid="2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8.3.5  </a:t>
            </a:r>
            <a:r>
              <a:rPr lang="zh-CN" altLang="en-US" sz="3200" dirty="0">
                <a:solidFill>
                  <a:srgbClr val="0000CC"/>
                </a:solidFill>
              </a:rPr>
              <a:t>扩展带宽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C0000"/>
                </a:solidFill>
              </a:rPr>
              <a:t>3. </a:t>
            </a:r>
            <a:r>
              <a:rPr lang="zh-CN" altLang="en-US" dirty="0" smtClean="0">
                <a:solidFill>
                  <a:srgbClr val="CC0000"/>
                </a:solidFill>
              </a:rPr>
              <a:t>电流反馈</a:t>
            </a:r>
            <a:r>
              <a:rPr lang="zh-CN" altLang="en-US" dirty="0">
                <a:solidFill>
                  <a:srgbClr val="CC0000"/>
                </a:solidFill>
              </a:rPr>
              <a:t>型运放的闭环带宽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411053"/>
              </p:ext>
            </p:extLst>
          </p:nvPr>
        </p:nvGraphicFramePr>
        <p:xfrm>
          <a:off x="1187624" y="1378130"/>
          <a:ext cx="2237803" cy="1621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94" name="Picture" r:id="rId3" imgW="1243224" imgH="900569" progId="Word.Picture.8">
                  <p:embed/>
                </p:oleObj>
              </mc:Choice>
              <mc:Fallback>
                <p:oleObj name="Picture" r:id="rId3" imgW="1243224" imgH="900569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378130"/>
                        <a:ext cx="2237803" cy="1621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965945"/>
              </p:ext>
            </p:extLst>
          </p:nvPr>
        </p:nvGraphicFramePr>
        <p:xfrm>
          <a:off x="3923928" y="1164308"/>
          <a:ext cx="4531957" cy="204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95" name="Picture" r:id="rId5" imgW="2517754" imgH="1138149" progId="Word.Picture.8">
                  <p:embed/>
                </p:oleObj>
              </mc:Choice>
              <mc:Fallback>
                <p:oleObj name="Picture" r:id="rId5" imgW="2517754" imgH="1138149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164308"/>
                        <a:ext cx="4531957" cy="2048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92190" y="3140968"/>
            <a:ext cx="4439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常有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400" b="1" i="1" dirty="0" err="1" smtClean="0">
                <a:latin typeface="Book Antiqua" panose="02040602050305030304" pitchFamily="18" charset="0"/>
                <a:ea typeface="方正书宋_GBK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ea typeface="方正书宋_GBK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2400" b="1" i="1" dirty="0" err="1" smtClean="0">
                <a:latin typeface="Book Antiqua" panose="02040602050305030304" pitchFamily="18" charset="0"/>
                <a:ea typeface="方正书宋_GBK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ea typeface="方正书宋_GBK"/>
              </a:rPr>
              <a:t>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行楷" panose="02010800040101010101" pitchFamily="2" charset="-122"/>
              </a:rPr>
              <a:t>=</a:t>
            </a:r>
            <a:r>
              <a:rPr lang="en-US" altLang="zh-CN" sz="2400" b="1" i="1" dirty="0" smtClean="0">
                <a:latin typeface="Book Antiqua" panose="02040602050305030304" pitchFamily="18" charset="0"/>
                <a:ea typeface="方正书宋_GBK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方正书宋_GBK"/>
              </a:rPr>
              <a:t>i</a:t>
            </a:r>
            <a:endParaRPr lang="zh-CN" altLang="en-US" sz="24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48206"/>
              </p:ext>
            </p:extLst>
          </p:nvPr>
        </p:nvGraphicFramePr>
        <p:xfrm>
          <a:off x="827584" y="3664188"/>
          <a:ext cx="2445552" cy="171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96" name="Equation" r:id="rId7" imgW="1358640" imgH="952200" progId="Equation.DSMT4">
                  <p:embed/>
                </p:oleObj>
              </mc:Choice>
              <mc:Fallback>
                <p:oleObj name="Equation" r:id="rId7" imgW="1358640" imgH="952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664188"/>
                        <a:ext cx="2445552" cy="1713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759920"/>
              </p:ext>
            </p:extLst>
          </p:nvPr>
        </p:nvGraphicFramePr>
        <p:xfrm>
          <a:off x="388169" y="5353497"/>
          <a:ext cx="46878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97" name="Equation" r:id="rId9" imgW="2603160" imgH="469800" progId="Equation.DSMT4">
                  <p:embed/>
                </p:oleObj>
              </mc:Choice>
              <mc:Fallback>
                <p:oleObj name="Equation" r:id="rId9" imgW="260316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69" y="5353497"/>
                        <a:ext cx="4687887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932040" y="3284984"/>
            <a:ext cx="2061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只要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ea typeface="方正书宋_GBK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方正书宋_GBK"/>
              </a:rPr>
              <a:t> &lt;&lt;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方正书宋_GBK"/>
              </a:rPr>
              <a:t>r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ea typeface="方正书宋_GBK"/>
              </a:rPr>
              <a:t>eq</a:t>
            </a:r>
            <a:endParaRPr lang="zh-CN" altLang="en-US" sz="24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902100"/>
              </p:ext>
            </p:extLst>
          </p:nvPr>
        </p:nvGraphicFramePr>
        <p:xfrm>
          <a:off x="5036662" y="3830533"/>
          <a:ext cx="32019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98" name="Equation" r:id="rId11" imgW="1777680" imgH="457200" progId="Equation.DSMT4">
                  <p:embed/>
                </p:oleObj>
              </mc:Choice>
              <mc:Fallback>
                <p:oleObj name="Equation" r:id="rId11" imgW="1777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662" y="3830533"/>
                        <a:ext cx="3201988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416865"/>
              </p:ext>
            </p:extLst>
          </p:nvPr>
        </p:nvGraphicFramePr>
        <p:xfrm>
          <a:off x="4932040" y="4808538"/>
          <a:ext cx="1714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99" name="Equation" r:id="rId13" imgW="952200" imgH="444240" progId="Equation.DSMT4">
                  <p:embed/>
                </p:oleObj>
              </mc:Choice>
              <mc:Fallback>
                <p:oleObj name="Equation" r:id="rId13" imgW="952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808538"/>
                        <a:ext cx="17145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050293"/>
              </p:ext>
            </p:extLst>
          </p:nvPr>
        </p:nvGraphicFramePr>
        <p:xfrm>
          <a:off x="6894513" y="4797425"/>
          <a:ext cx="17145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00" name="Equation" r:id="rId15" imgW="952200" imgH="457200" progId="Equation.DSMT4">
                  <p:embed/>
                </p:oleObj>
              </mc:Choice>
              <mc:Fallback>
                <p:oleObj name="Equation" r:id="rId15" imgW="952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513" y="4797425"/>
                        <a:ext cx="17145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52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8.3.5  </a:t>
            </a:r>
            <a:r>
              <a:rPr lang="zh-CN" altLang="en-US" sz="3200" dirty="0">
                <a:solidFill>
                  <a:srgbClr val="0000CC"/>
                </a:solidFill>
              </a:rPr>
              <a:t>扩展带宽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C0000"/>
                </a:solidFill>
              </a:rPr>
              <a:t>3. </a:t>
            </a:r>
            <a:r>
              <a:rPr lang="zh-CN" altLang="en-US" dirty="0" smtClean="0">
                <a:solidFill>
                  <a:srgbClr val="CC0000"/>
                </a:solidFill>
              </a:rPr>
              <a:t>电流反馈运</a:t>
            </a:r>
            <a:r>
              <a:rPr lang="zh-CN" altLang="en-US" dirty="0">
                <a:solidFill>
                  <a:srgbClr val="CC0000"/>
                </a:solidFill>
              </a:rPr>
              <a:t>放的闭环带宽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267986"/>
              </p:ext>
            </p:extLst>
          </p:nvPr>
        </p:nvGraphicFramePr>
        <p:xfrm>
          <a:off x="3940175" y="1552798"/>
          <a:ext cx="17160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426" name="Equation" r:id="rId3" imgW="952200" imgH="444240" progId="Equation.DSMT4">
                  <p:embed/>
                </p:oleObj>
              </mc:Choice>
              <mc:Fallback>
                <p:oleObj name="Equation" r:id="rId3" imgW="952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1552798"/>
                        <a:ext cx="1716088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85459"/>
              </p:ext>
            </p:extLst>
          </p:nvPr>
        </p:nvGraphicFramePr>
        <p:xfrm>
          <a:off x="6135688" y="1541686"/>
          <a:ext cx="17145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427" name="Equation" r:id="rId5" imgW="952200" imgH="457200" progId="Equation.DSMT4">
                  <p:embed/>
                </p:oleObj>
              </mc:Choice>
              <mc:Fallback>
                <p:oleObj name="Equation" r:id="rId5" imgW="952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8" y="1541686"/>
                        <a:ext cx="17145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430146"/>
              </p:ext>
            </p:extLst>
          </p:nvPr>
        </p:nvGraphicFramePr>
        <p:xfrm>
          <a:off x="1187624" y="1378130"/>
          <a:ext cx="2237803" cy="1621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428" name="Picture" r:id="rId7" imgW="1243224" imgH="900569" progId="Word.Picture.8">
                  <p:embed/>
                </p:oleObj>
              </mc:Choice>
              <mc:Fallback>
                <p:oleObj name="Picture" r:id="rId7" imgW="1243224" imgH="90056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378130"/>
                        <a:ext cx="2237803" cy="16210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36010" y="3313678"/>
            <a:ext cx="6180206" cy="2636412"/>
            <a:chOff x="336010" y="3313678"/>
            <a:chExt cx="6180206" cy="2636412"/>
          </a:xfrm>
        </p:grpSpPr>
        <p:pic>
          <p:nvPicPr>
            <p:cNvPr id="7" name="图片 6" descr="屏幕剪辑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10" y="3313678"/>
              <a:ext cx="6180206" cy="263641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429857" y="3429000"/>
              <a:ext cx="232741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固定</a:t>
              </a:r>
              <a:r>
                <a:rPr lang="en-US" altLang="zh-CN" sz="2000" b="1" i="1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b="1" baseline="-25000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zh-CN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改变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时的闭环增益幅频响应</a:t>
              </a:r>
              <a:endPara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987824" y="2564904"/>
            <a:ext cx="5873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电阻值的选取要满足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&lt;&lt;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eq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17745" y="450912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增益带宽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积不为常数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1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2" y="1799762"/>
            <a:ext cx="4532151" cy="1933369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00CC"/>
                </a:solidFill>
              </a:rPr>
              <a:t>8.3.5  </a:t>
            </a:r>
            <a:r>
              <a:rPr lang="zh-CN" altLang="en-US" sz="3200" dirty="0">
                <a:solidFill>
                  <a:srgbClr val="0000CC"/>
                </a:solidFill>
              </a:rPr>
              <a:t>扩展带宽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1838" y="819004"/>
            <a:ext cx="514826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600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与标准运</a:t>
            </a:r>
            <a:r>
              <a:rPr lang="zh-CN" altLang="en-US" sz="26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放的闭环</a:t>
            </a:r>
            <a:r>
              <a:rPr lang="zh-CN" altLang="en-US" sz="2600" dirty="0" smtClean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带宽比较</a:t>
            </a:r>
            <a:endParaRPr lang="zh-CN" altLang="en-US" sz="2600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730319" y="1519742"/>
            <a:ext cx="212160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固定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改变</a:t>
            </a:r>
            <a:r>
              <a:rPr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时的闭环增益幅频响应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280993"/>
              </p:ext>
            </p:extLst>
          </p:nvPr>
        </p:nvGraphicFramePr>
        <p:xfrm>
          <a:off x="793117" y="3966655"/>
          <a:ext cx="17160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60" name="Equation" r:id="rId4" imgW="952200" imgH="444240" progId="Equation.DSMT4">
                  <p:embed/>
                </p:oleObj>
              </mc:Choice>
              <mc:Fallback>
                <p:oleObj name="Equation" r:id="rId4" imgW="952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7" y="3966655"/>
                        <a:ext cx="1716088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610141"/>
              </p:ext>
            </p:extLst>
          </p:nvPr>
        </p:nvGraphicFramePr>
        <p:xfrm>
          <a:off x="2994670" y="3955543"/>
          <a:ext cx="17145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61" name="Equation" r:id="rId6" imgW="952200" imgH="457200" progId="Equation.DSMT4">
                  <p:embed/>
                </p:oleObj>
              </mc:Choice>
              <mc:Fallback>
                <p:oleObj name="Equation" r:id="rId6" imgW="952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670" y="3955543"/>
                        <a:ext cx="17145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755005"/>
              </p:ext>
            </p:extLst>
          </p:nvPr>
        </p:nvGraphicFramePr>
        <p:xfrm>
          <a:off x="5796136" y="3801434"/>
          <a:ext cx="24241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62" name="Equation" r:id="rId8" imgW="1346040" imgH="253800" progId="Equation.DSMT4">
                  <p:embed/>
                </p:oleObj>
              </mc:Choice>
              <mc:Fallback>
                <p:oleObj name="Equation" r:id="rId8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801434"/>
                        <a:ext cx="24241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5508104" y="4415044"/>
            <a:ext cx="321238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其中开环带宽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仅取决于运放内部电路参数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24283" y="1131403"/>
            <a:ext cx="3996189" cy="2513621"/>
            <a:chOff x="4824283" y="1131403"/>
            <a:chExt cx="3996189" cy="2513621"/>
          </a:xfrm>
        </p:grpSpPr>
        <p:graphicFrame>
          <p:nvGraphicFramePr>
            <p:cNvPr id="2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3776104"/>
                </p:ext>
              </p:extLst>
            </p:nvPr>
          </p:nvGraphicFramePr>
          <p:xfrm>
            <a:off x="4824283" y="1131403"/>
            <a:ext cx="3996189" cy="2513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563" name="图片" r:id="rId10" imgW="2497618" imgH="1571013" progId="Word.Picture.8">
                    <p:embed/>
                  </p:oleObj>
                </mc:Choice>
                <mc:Fallback>
                  <p:oleObj name="图片" r:id="rId10" imgW="2497618" imgH="1571013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4283" y="1131403"/>
                          <a:ext cx="3996189" cy="2513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6430780" y="1214879"/>
              <a:ext cx="1154823" cy="42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标准运放</a:t>
              </a:r>
              <a:endPara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87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ChangeArrowheads="1"/>
          </p:cNvSpPr>
          <p:nvPr/>
        </p:nvSpPr>
        <p:spPr bwMode="auto">
          <a:xfrm>
            <a:off x="539750" y="692150"/>
            <a:ext cx="41021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要稳定直流量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1301507" name="Rectangle 3"/>
          <p:cNvSpPr>
            <a:spLocks noChangeArrowheads="1"/>
          </p:cNvSpPr>
          <p:nvPr/>
        </p:nvSpPr>
        <p:spPr bwMode="auto">
          <a:xfrm>
            <a:off x="3363913" y="692150"/>
            <a:ext cx="32051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引入直流负反馈</a:t>
            </a:r>
          </a:p>
        </p:txBody>
      </p:sp>
      <p:sp>
        <p:nvSpPr>
          <p:cNvPr id="1301508" name="Rectangle 4"/>
          <p:cNvSpPr>
            <a:spLocks noChangeArrowheads="1"/>
          </p:cNvSpPr>
          <p:nvPr/>
        </p:nvSpPr>
        <p:spPr bwMode="auto">
          <a:xfrm>
            <a:off x="539750" y="1131888"/>
            <a:ext cx="41021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要稳定交流量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1301509" name="Rectangle 5"/>
          <p:cNvSpPr>
            <a:spLocks noChangeArrowheads="1"/>
          </p:cNvSpPr>
          <p:nvPr/>
        </p:nvSpPr>
        <p:spPr bwMode="auto">
          <a:xfrm>
            <a:off x="3363913" y="1131888"/>
            <a:ext cx="32051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引入交流负反馈</a:t>
            </a:r>
          </a:p>
        </p:txBody>
      </p:sp>
      <p:sp>
        <p:nvSpPr>
          <p:cNvPr id="1301510" name="Rectangle 6"/>
          <p:cNvSpPr>
            <a:spLocks noChangeArrowheads="1"/>
          </p:cNvSpPr>
          <p:nvPr/>
        </p:nvSpPr>
        <p:spPr bwMode="auto">
          <a:xfrm>
            <a:off x="539750" y="1589088"/>
            <a:ext cx="4800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要稳定输出电压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1301511" name="Rectangle 7"/>
          <p:cNvSpPr>
            <a:spLocks noChangeArrowheads="1"/>
          </p:cNvSpPr>
          <p:nvPr/>
        </p:nvSpPr>
        <p:spPr bwMode="auto">
          <a:xfrm>
            <a:off x="3740150" y="1589088"/>
            <a:ext cx="32051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引入电压负反馈</a:t>
            </a:r>
          </a:p>
        </p:txBody>
      </p:sp>
      <p:sp>
        <p:nvSpPr>
          <p:cNvPr id="1301512" name="Rectangle 8"/>
          <p:cNvSpPr>
            <a:spLocks noChangeArrowheads="1"/>
          </p:cNvSpPr>
          <p:nvPr/>
        </p:nvSpPr>
        <p:spPr bwMode="auto">
          <a:xfrm>
            <a:off x="539750" y="2046288"/>
            <a:ext cx="4800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要稳定输出电流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1301513" name="Rectangle 9"/>
          <p:cNvSpPr>
            <a:spLocks noChangeArrowheads="1"/>
          </p:cNvSpPr>
          <p:nvPr/>
        </p:nvSpPr>
        <p:spPr bwMode="auto">
          <a:xfrm>
            <a:off x="3740150" y="2046288"/>
            <a:ext cx="32051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引入电流负反馈</a:t>
            </a:r>
          </a:p>
        </p:txBody>
      </p:sp>
      <p:sp>
        <p:nvSpPr>
          <p:cNvPr id="1301514" name="Rectangle 10"/>
          <p:cNvSpPr>
            <a:spLocks noChangeArrowheads="1"/>
          </p:cNvSpPr>
          <p:nvPr/>
        </p:nvSpPr>
        <p:spPr bwMode="auto">
          <a:xfrm>
            <a:off x="539750" y="2503488"/>
            <a:ext cx="4800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要增大输入电阻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1301515" name="Rectangle 11"/>
          <p:cNvSpPr>
            <a:spLocks noChangeArrowheads="1"/>
          </p:cNvSpPr>
          <p:nvPr/>
        </p:nvSpPr>
        <p:spPr bwMode="auto">
          <a:xfrm>
            <a:off x="3740150" y="2503488"/>
            <a:ext cx="32051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引入串联负反馈</a:t>
            </a:r>
          </a:p>
        </p:txBody>
      </p:sp>
      <p:sp>
        <p:nvSpPr>
          <p:cNvPr id="1301516" name="Rectangle 12"/>
          <p:cNvSpPr>
            <a:spLocks noChangeArrowheads="1"/>
          </p:cNvSpPr>
          <p:nvPr/>
        </p:nvSpPr>
        <p:spPr bwMode="auto">
          <a:xfrm>
            <a:off x="539750" y="2960688"/>
            <a:ext cx="4800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要减小输入电阻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1301517" name="Rectangle 13"/>
          <p:cNvSpPr>
            <a:spLocks noChangeArrowheads="1"/>
          </p:cNvSpPr>
          <p:nvPr/>
        </p:nvSpPr>
        <p:spPr bwMode="auto">
          <a:xfrm>
            <a:off x="3740150" y="2960688"/>
            <a:ext cx="32051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引入并联负反馈</a:t>
            </a:r>
          </a:p>
        </p:txBody>
      </p:sp>
      <p:sp>
        <p:nvSpPr>
          <p:cNvPr id="1301518" name="Rectangle 14"/>
          <p:cNvSpPr>
            <a:spLocks noChangeArrowheads="1"/>
          </p:cNvSpPr>
          <p:nvPr/>
        </p:nvSpPr>
        <p:spPr bwMode="auto">
          <a:xfrm>
            <a:off x="544513" y="3417888"/>
            <a:ext cx="4800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要增大输出电阻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1301519" name="Rectangle 15"/>
          <p:cNvSpPr>
            <a:spLocks noChangeArrowheads="1"/>
          </p:cNvSpPr>
          <p:nvPr/>
        </p:nvSpPr>
        <p:spPr bwMode="auto">
          <a:xfrm>
            <a:off x="3744913" y="3417888"/>
            <a:ext cx="32051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引入电流负反馈</a:t>
            </a:r>
          </a:p>
        </p:txBody>
      </p:sp>
      <p:sp>
        <p:nvSpPr>
          <p:cNvPr id="1301520" name="Rectangle 16"/>
          <p:cNvSpPr>
            <a:spLocks noChangeArrowheads="1"/>
          </p:cNvSpPr>
          <p:nvPr/>
        </p:nvSpPr>
        <p:spPr bwMode="auto">
          <a:xfrm>
            <a:off x="544513" y="3875088"/>
            <a:ext cx="4800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要减小输出电阻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1301521" name="Rectangle 17"/>
          <p:cNvSpPr>
            <a:spLocks noChangeArrowheads="1"/>
          </p:cNvSpPr>
          <p:nvPr/>
        </p:nvSpPr>
        <p:spPr bwMode="auto">
          <a:xfrm>
            <a:off x="3744913" y="3875088"/>
            <a:ext cx="32051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引入电压负反馈</a:t>
            </a:r>
          </a:p>
        </p:txBody>
      </p:sp>
      <p:sp>
        <p:nvSpPr>
          <p:cNvPr id="70674" name="Rectangle 2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35038" y="133350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3000">
                <a:solidFill>
                  <a:srgbClr val="CC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为改善性能引入负反馈的一般原则</a:t>
            </a:r>
          </a:p>
        </p:txBody>
      </p:sp>
      <p:sp>
        <p:nvSpPr>
          <p:cNvPr id="1301527" name="Rectangle 23"/>
          <p:cNvSpPr>
            <a:spLocks noChangeArrowheads="1"/>
          </p:cNvSpPr>
          <p:nvPr/>
        </p:nvSpPr>
        <p:spPr bwMode="auto">
          <a:xfrm>
            <a:off x="539750" y="4368800"/>
            <a:ext cx="48006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将电压信号变换为电流信号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1301528" name="Rectangle 24"/>
          <p:cNvSpPr>
            <a:spLocks noChangeArrowheads="1"/>
          </p:cNvSpPr>
          <p:nvPr/>
        </p:nvSpPr>
        <p:spPr bwMode="auto">
          <a:xfrm>
            <a:off x="5340350" y="4368800"/>
            <a:ext cx="34305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引入电流串联负反馈</a:t>
            </a:r>
          </a:p>
        </p:txBody>
      </p:sp>
      <p:sp>
        <p:nvSpPr>
          <p:cNvPr id="1301529" name="Rectangle 25"/>
          <p:cNvSpPr>
            <a:spLocks noChangeArrowheads="1"/>
          </p:cNvSpPr>
          <p:nvPr/>
        </p:nvSpPr>
        <p:spPr bwMode="auto">
          <a:xfrm>
            <a:off x="539750" y="4846638"/>
            <a:ext cx="4800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将电流信号变换为电压信号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1301530" name="Rectangle 26"/>
          <p:cNvSpPr>
            <a:spLocks noChangeArrowheads="1"/>
          </p:cNvSpPr>
          <p:nvPr/>
        </p:nvSpPr>
        <p:spPr bwMode="auto">
          <a:xfrm>
            <a:off x="5340350" y="4846638"/>
            <a:ext cx="34305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引入电压并联负反馈</a:t>
            </a:r>
          </a:p>
        </p:txBody>
      </p:sp>
      <p:sp>
        <p:nvSpPr>
          <p:cNvPr id="1301531" name="Rectangle 27"/>
          <p:cNvSpPr>
            <a:spLocks noChangeArrowheads="1"/>
          </p:cNvSpPr>
          <p:nvPr/>
        </p:nvSpPr>
        <p:spPr bwMode="auto">
          <a:xfrm>
            <a:off x="544513" y="5340350"/>
            <a:ext cx="59086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将电压信号变换为电压信号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1301532" name="Rectangle 28"/>
          <p:cNvSpPr>
            <a:spLocks noChangeArrowheads="1"/>
          </p:cNvSpPr>
          <p:nvPr/>
        </p:nvSpPr>
        <p:spPr bwMode="auto">
          <a:xfrm>
            <a:off x="5345113" y="5340350"/>
            <a:ext cx="34305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引入电压串联负反馈</a:t>
            </a:r>
          </a:p>
        </p:txBody>
      </p:sp>
      <p:sp>
        <p:nvSpPr>
          <p:cNvPr id="1301533" name="Rectangle 29"/>
          <p:cNvSpPr>
            <a:spLocks noChangeArrowheads="1"/>
          </p:cNvSpPr>
          <p:nvPr/>
        </p:nvSpPr>
        <p:spPr bwMode="auto">
          <a:xfrm>
            <a:off x="539750" y="5834063"/>
            <a:ext cx="50768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将电流信号变换为电流信号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1301534" name="Rectangle 30"/>
          <p:cNvSpPr>
            <a:spLocks noChangeArrowheads="1"/>
          </p:cNvSpPr>
          <p:nvPr/>
        </p:nvSpPr>
        <p:spPr bwMode="auto">
          <a:xfrm>
            <a:off x="5345113" y="5834063"/>
            <a:ext cx="343058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引入电流并联负反馈</a:t>
            </a: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6059488" y="703263"/>
            <a:ext cx="2493962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对于电压信号源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6938963" y="1128713"/>
            <a:ext cx="1831975" cy="130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引串联负反馈效果更明显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124575" y="2386013"/>
            <a:ext cx="253365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</a:pPr>
            <a:r>
              <a:rPr lang="en-US" altLang="zh-CN" sz="2400">
                <a:solidFill>
                  <a:srgbClr val="000000"/>
                </a:solidFill>
                <a:latin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对于电流信号源</a:t>
            </a:r>
            <a:r>
              <a:rPr lang="en-US" altLang="zh-CN" sz="2400">
                <a:solidFill>
                  <a:srgbClr val="000000"/>
                </a:solidFill>
              </a:rPr>
              <a:t>——</a:t>
            </a:r>
            <a:endParaRPr lang="en-US" altLang="zh-CN" sz="2400">
              <a:solidFill>
                <a:srgbClr val="000000"/>
              </a:solidFill>
              <a:latin typeface="楷体_GB2312"/>
            </a:endParaRP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6972300" y="2822575"/>
            <a:ext cx="1803400" cy="130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引并联负反馈效果更明显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0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0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0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0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0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0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0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0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0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0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0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0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506" grpId="0" autoUpdateAnimBg="0"/>
      <p:bldP spid="1301507" grpId="0" autoUpdateAnimBg="0"/>
      <p:bldP spid="1301508" grpId="0" autoUpdateAnimBg="0"/>
      <p:bldP spid="1301509" grpId="0" autoUpdateAnimBg="0"/>
      <p:bldP spid="1301510" grpId="0" autoUpdateAnimBg="0"/>
      <p:bldP spid="1301511" grpId="0" autoUpdateAnimBg="0"/>
      <p:bldP spid="1301512" grpId="0" autoUpdateAnimBg="0"/>
      <p:bldP spid="1301513" grpId="0" autoUpdateAnimBg="0"/>
      <p:bldP spid="1301514" grpId="0" autoUpdateAnimBg="0"/>
      <p:bldP spid="1301515" grpId="0" autoUpdateAnimBg="0"/>
      <p:bldP spid="1301516" grpId="0" autoUpdateAnimBg="0"/>
      <p:bldP spid="1301517" grpId="0" autoUpdateAnimBg="0"/>
      <p:bldP spid="1301518" grpId="0" autoUpdateAnimBg="0"/>
      <p:bldP spid="1301519" grpId="0" autoUpdateAnimBg="0"/>
      <p:bldP spid="1301520" grpId="0" autoUpdateAnimBg="0"/>
      <p:bldP spid="1301521" grpId="0" autoUpdateAnimBg="0"/>
      <p:bldP spid="1301527" grpId="0" autoUpdateAnimBg="0"/>
      <p:bldP spid="1301528" grpId="0" autoUpdateAnimBg="0"/>
      <p:bldP spid="1301529" grpId="0" autoUpdateAnimBg="0"/>
      <p:bldP spid="1301530" grpId="0" autoUpdateAnimBg="0"/>
      <p:bldP spid="1301531" grpId="0" autoUpdateAnimBg="0"/>
      <p:bldP spid="1301532" grpId="0" autoUpdateAnimBg="0"/>
      <p:bldP spid="1301533" grpId="0" autoUpdateAnimBg="0"/>
      <p:bldP spid="1301534" grpId="0" autoUpdateAnimBg="0"/>
      <p:bldP spid="29" grpId="0" autoUpdateAnimBg="0"/>
      <p:bldP spid="30" grpId="0" autoUpdateAnimBg="0"/>
      <p:bldP spid="31" grpId="0" autoUpdateAnimBg="0"/>
      <p:bldP spid="3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611188" y="0"/>
            <a:ext cx="81375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99"/>
                </a:solidFill>
                <a:latin typeface="Arial Narrow" panose="020B0606020202030204" pitchFamily="34" charset="0"/>
              </a:rPr>
              <a:t>8  </a:t>
            </a:r>
            <a:r>
              <a:rPr lang="zh-CN" altLang="en-US" sz="3600">
                <a:solidFill>
                  <a:srgbClr val="000099"/>
                </a:solidFill>
                <a:latin typeface="Arial Narrow" panose="020B0606020202030204" pitchFamily="34" charset="0"/>
              </a:rPr>
              <a:t>反馈放大电路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42988" y="980728"/>
            <a:ext cx="72374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8.1 </a:t>
            </a:r>
            <a:r>
              <a:rPr lang="zh-CN" altLang="en-US" sz="3200" dirty="0"/>
              <a:t>反馈的基本概念与分类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8.2 </a:t>
            </a:r>
            <a:r>
              <a:rPr lang="zh-CN" altLang="en-US" sz="3200" dirty="0"/>
              <a:t>负反馈放大电路增益的一般表达式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8.3 </a:t>
            </a:r>
            <a:r>
              <a:rPr lang="zh-CN" altLang="en-US" sz="3200" dirty="0"/>
              <a:t>负反馈对放大电路性能的影响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8.4 </a:t>
            </a:r>
            <a:r>
              <a:rPr lang="zh-CN" altLang="en-US" sz="3200" dirty="0">
                <a:solidFill>
                  <a:schemeClr val="accent2"/>
                </a:solidFill>
              </a:rPr>
              <a:t>深度负反馈条件下的近似计算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8.5 </a:t>
            </a:r>
            <a:r>
              <a:rPr lang="zh-CN" altLang="en-US" sz="3200" dirty="0"/>
              <a:t>负反馈放大</a:t>
            </a:r>
            <a:r>
              <a:rPr lang="zh-CN" altLang="en-US" sz="3200" dirty="0" smtClean="0"/>
              <a:t>电路设计</a:t>
            </a:r>
            <a:endParaRPr lang="en-US" altLang="zh-CN" sz="32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/>
              <a:t>8.6 </a:t>
            </a:r>
            <a:r>
              <a:rPr lang="zh-CN" altLang="en-US" sz="3200" dirty="0" smtClean="0"/>
              <a:t>负反馈</a:t>
            </a:r>
            <a:r>
              <a:rPr lang="zh-CN" altLang="en-US" sz="3200" dirty="0"/>
              <a:t>放大电路的稳定性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8.1.1  </a:t>
            </a:r>
            <a:r>
              <a:rPr lang="zh-CN" altLang="en-US" sz="3200">
                <a:solidFill>
                  <a:srgbClr val="0000CC"/>
                </a:solidFill>
              </a:rPr>
              <a:t>反馈的基本概念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81000" y="1179513"/>
            <a:ext cx="541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判断电路是否存在反馈通路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0" y="2738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72" name="对象 2"/>
          <p:cNvGraphicFramePr>
            <a:graphicFrameLocks noChangeAspect="1"/>
          </p:cNvGraphicFramePr>
          <p:nvPr/>
        </p:nvGraphicFramePr>
        <p:xfrm>
          <a:off x="561975" y="2381250"/>
          <a:ext cx="3516313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926" name="Picture" r:id="rId3" imgW="1953393" imgH="1040363" progId="Word.Picture.8">
                  <p:embed/>
                </p:oleObj>
              </mc:Choice>
              <mc:Fallback>
                <p:oleObj name="Picture" r:id="rId3" imgW="1953393" imgH="104036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2381250"/>
                        <a:ext cx="3516313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171950" y="1762125"/>
          <a:ext cx="4448175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927" name="Picture" r:id="rId5" imgW="2224196" imgH="1458743" progId="Word.Picture.8">
                  <p:embed/>
                </p:oleObj>
              </mc:Choice>
              <mc:Fallback>
                <p:oleObj name="Picture" r:id="rId5" imgW="2224196" imgH="145874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1762125"/>
                        <a:ext cx="4448175" cy="291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171950" y="1762125"/>
          <a:ext cx="4448175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928" name="Picture" r:id="rId7" imgW="2224196" imgH="1458743" progId="Word.Picture.8">
                  <p:embed/>
                </p:oleObj>
              </mc:Choice>
              <mc:Fallback>
                <p:oleObj name="Picture" r:id="rId7" imgW="2224196" imgH="145874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1762125"/>
                        <a:ext cx="4448175" cy="291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171950" y="1762125"/>
          <a:ext cx="4448175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929" name="Picture" r:id="rId9" imgW="2224196" imgH="1458743" progId="Word.Picture.8">
                  <p:embed/>
                </p:oleObj>
              </mc:Choice>
              <mc:Fallback>
                <p:oleObj name="Picture" r:id="rId9" imgW="2224196" imgH="145874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1762125"/>
                        <a:ext cx="4448175" cy="291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1. </a:t>
            </a:r>
            <a:r>
              <a:rPr lang="zh-CN" altLang="en-US">
                <a:solidFill>
                  <a:srgbClr val="CC0000"/>
                </a:solidFill>
              </a:rPr>
              <a:t>深度负反馈的特点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755650" y="4762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>
                <a:solidFill>
                  <a:srgbClr val="0000CC"/>
                </a:solidFill>
              </a:rPr>
              <a:t>8.4  </a:t>
            </a:r>
            <a:r>
              <a:rPr lang="zh-CN" altLang="en-US" sz="3400">
                <a:solidFill>
                  <a:srgbClr val="0000CC"/>
                </a:solidFill>
              </a:rPr>
              <a:t>深度负反馈条件下的近似计算</a:t>
            </a:r>
          </a:p>
        </p:txBody>
      </p:sp>
      <p:sp>
        <p:nvSpPr>
          <p:cNvPr id="1304580" name="Rectangle 4"/>
          <p:cNvSpPr>
            <a:spLocks noChangeArrowheads="1"/>
          </p:cNvSpPr>
          <p:nvPr/>
        </p:nvSpPr>
        <p:spPr bwMode="auto">
          <a:xfrm>
            <a:off x="615950" y="2205038"/>
            <a:ext cx="76898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即，深度负反馈条件下，闭环增益只与反馈网络有关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489075" y="1360488"/>
            <a:ext cx="28924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( 1+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&gt;&gt;1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</a:p>
        </p:txBody>
      </p:sp>
      <p:grpSp>
        <p:nvGrpSpPr>
          <p:cNvPr id="1304582" name="Group 6"/>
          <p:cNvGrpSpPr>
            <a:grpSpLocks/>
          </p:cNvGrpSpPr>
          <p:nvPr/>
        </p:nvGrpSpPr>
        <p:grpSpPr bwMode="auto">
          <a:xfrm>
            <a:off x="654050" y="2732088"/>
            <a:ext cx="2236788" cy="892175"/>
            <a:chOff x="412" y="1378"/>
            <a:chExt cx="1409" cy="562"/>
          </a:xfrm>
        </p:grpSpPr>
        <p:sp>
          <p:nvSpPr>
            <p:cNvPr id="72720" name="Rectangle 7"/>
            <p:cNvSpPr>
              <a:spLocks noChangeArrowheads="1"/>
            </p:cNvSpPr>
            <p:nvPr/>
          </p:nvSpPr>
          <p:spPr bwMode="auto">
            <a:xfrm>
              <a:off x="412" y="1470"/>
              <a:ext cx="86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/>
                <a:t>又因为</a:t>
              </a:r>
            </a:p>
          </p:txBody>
        </p:sp>
        <p:graphicFrame>
          <p:nvGraphicFramePr>
            <p:cNvPr id="72721" name="Object 8"/>
            <p:cNvGraphicFramePr>
              <a:graphicFrameLocks noChangeAspect="1"/>
            </p:cNvGraphicFramePr>
            <p:nvPr/>
          </p:nvGraphicFramePr>
          <p:xfrm>
            <a:off x="1129" y="1378"/>
            <a:ext cx="692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862" name="公式" r:id="rId3" imgW="545863" imgH="444307" progId="Equation.3">
                    <p:embed/>
                  </p:oleObj>
                </mc:Choice>
                <mc:Fallback>
                  <p:oleObj name="公式" r:id="rId3" imgW="545863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1378"/>
                          <a:ext cx="692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4585" name="Object 9"/>
          <p:cNvGraphicFramePr>
            <a:graphicFrameLocks noChangeAspect="1"/>
          </p:cNvGraphicFramePr>
          <p:nvPr/>
        </p:nvGraphicFramePr>
        <p:xfrm>
          <a:off x="3114675" y="2747963"/>
          <a:ext cx="10239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863" name="公式" r:id="rId5" imgW="507780" imgH="444307" progId="Equation.3">
                  <p:embed/>
                </p:oleObj>
              </mc:Choice>
              <mc:Fallback>
                <p:oleObj name="公式" r:id="rId5" imgW="50778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2747963"/>
                        <a:ext cx="10239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4586" name="Rectangle 10"/>
          <p:cNvSpPr>
            <a:spLocks noChangeArrowheads="1"/>
          </p:cNvSpPr>
          <p:nvPr/>
        </p:nvSpPr>
        <p:spPr bwMode="auto">
          <a:xfrm>
            <a:off x="4498975" y="2914650"/>
            <a:ext cx="20923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代入上式</a:t>
            </a:r>
          </a:p>
        </p:txBody>
      </p:sp>
      <p:sp>
        <p:nvSpPr>
          <p:cNvPr id="1304587" name="Rectangle 11"/>
          <p:cNvSpPr>
            <a:spLocks noChangeArrowheads="1"/>
          </p:cNvSpPr>
          <p:nvPr/>
        </p:nvSpPr>
        <p:spPr bwMode="auto">
          <a:xfrm>
            <a:off x="755650" y="3673475"/>
            <a:ext cx="3200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得     </a:t>
            </a:r>
            <a:r>
              <a:rPr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x</a:t>
            </a:r>
            <a:r>
              <a:rPr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f </a:t>
            </a:r>
            <a:r>
              <a:rPr lang="en-US" altLang="zh-CN" sz="2400">
                <a:latin typeface="Times New Roman" panose="02020603050405020304" pitchFamily="18" charset="0"/>
                <a:ea typeface="华康简宋"/>
                <a:cs typeface="华康简宋"/>
                <a:sym typeface="Symbol" panose="05050102010706020507" pitchFamily="18" charset="2"/>
              </a:rPr>
              <a:t> </a:t>
            </a:r>
            <a:r>
              <a:rPr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x</a:t>
            </a:r>
            <a:r>
              <a:rPr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4588" name="AutoShape 12"/>
          <p:cNvSpPr>
            <a:spLocks noChangeArrowheads="1"/>
          </p:cNvSpPr>
          <p:nvPr/>
        </p:nvSpPr>
        <p:spPr bwMode="auto">
          <a:xfrm>
            <a:off x="2663825" y="3900488"/>
            <a:ext cx="439738" cy="176212"/>
          </a:xfrm>
          <a:prstGeom prst="rightArrow">
            <a:avLst>
              <a:gd name="adj1" fmla="val 50000"/>
              <a:gd name="adj2" fmla="val 62388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4589" name="Rectangle 13"/>
          <p:cNvSpPr>
            <a:spLocks noChangeArrowheads="1"/>
          </p:cNvSpPr>
          <p:nvPr/>
        </p:nvSpPr>
        <p:spPr bwMode="auto">
          <a:xfrm>
            <a:off x="5556250" y="3673475"/>
            <a:ext cx="3300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净输入量近似等于零</a:t>
            </a:r>
          </a:p>
        </p:txBody>
      </p:sp>
      <p:sp>
        <p:nvSpPr>
          <p:cNvPr id="1304590" name="Rectangle 14"/>
          <p:cNvSpPr>
            <a:spLocks noChangeArrowheads="1"/>
          </p:cNvSpPr>
          <p:nvPr/>
        </p:nvSpPr>
        <p:spPr bwMode="auto">
          <a:xfrm>
            <a:off x="460375" y="4473575"/>
            <a:ext cx="83677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由此可得深度负反馈条件下，基本放大电路</a:t>
            </a:r>
            <a:r>
              <a:rPr lang="zh-CN" altLang="en-US" sz="2400">
                <a:solidFill>
                  <a:schemeClr val="accent2"/>
                </a:solidFill>
              </a:rPr>
              <a:t>“两虚”</a:t>
            </a:r>
            <a:r>
              <a:rPr lang="zh-CN" altLang="en-US" sz="2400"/>
              <a:t>的概念</a:t>
            </a:r>
          </a:p>
        </p:txBody>
      </p:sp>
      <p:sp>
        <p:nvSpPr>
          <p:cNvPr id="1304591" name="Rectangle 15"/>
          <p:cNvSpPr>
            <a:spLocks noChangeArrowheads="1"/>
          </p:cNvSpPr>
          <p:nvPr/>
        </p:nvSpPr>
        <p:spPr bwMode="auto">
          <a:xfrm>
            <a:off x="3354388" y="3673475"/>
            <a:ext cx="26495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x</a:t>
            </a:r>
            <a:r>
              <a:rPr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id </a:t>
            </a:r>
            <a:r>
              <a:rPr lang="en-US" altLang="zh-CN" sz="2400">
                <a:latin typeface="Times New Roman" panose="02020603050405020304" pitchFamily="18" charset="0"/>
                <a:ea typeface="华康简宋"/>
                <a:cs typeface="华康简宋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x</a:t>
            </a:r>
            <a:r>
              <a:rPr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华康简宋"/>
                <a:cs typeface="华康简宋"/>
              </a:rPr>
              <a:t>-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华康简宋"/>
                <a:cs typeface="华康简宋"/>
              </a:rPr>
              <a:t>x</a:t>
            </a:r>
            <a:r>
              <a:rPr lang="en-US" altLang="zh-CN" sz="2400" baseline="-30000">
                <a:latin typeface="Times New Roman" panose="02020603050405020304" pitchFamily="18" charset="0"/>
                <a:ea typeface="华康简宋"/>
                <a:cs typeface="华康简宋"/>
              </a:rPr>
              <a:t>f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华康简宋"/>
                <a:cs typeface="华康简宋"/>
                <a:sym typeface="Symbol" panose="05050102010706020507" pitchFamily="18" charset="2"/>
              </a:rPr>
              <a:t> </a:t>
            </a:r>
            <a:r>
              <a:rPr lang="en-US" altLang="zh-CN" sz="2400">
                <a:latin typeface="Times New Roman" panose="02020603050405020304" pitchFamily="18" charset="0"/>
                <a:ea typeface="华康简宋"/>
                <a:cs typeface="华康简宋"/>
              </a:rPr>
              <a:t>0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2718" name="Object 16"/>
          <p:cNvGraphicFramePr>
            <a:graphicFrameLocks noChangeAspect="1"/>
          </p:cNvGraphicFramePr>
          <p:nvPr/>
        </p:nvGraphicFramePr>
        <p:xfrm>
          <a:off x="4503738" y="1233488"/>
          <a:ext cx="16605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864" name="公式" r:id="rId7" imgW="825142" imgH="406224" progId="Equation.3">
                  <p:embed/>
                </p:oleObj>
              </mc:Choice>
              <mc:Fallback>
                <p:oleObj name="公式" r:id="rId7" imgW="82514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1233488"/>
                        <a:ext cx="166052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7"/>
          <p:cNvGraphicFramePr>
            <a:graphicFrameLocks noChangeAspect="1"/>
          </p:cNvGraphicFramePr>
          <p:nvPr/>
        </p:nvGraphicFramePr>
        <p:xfrm>
          <a:off x="6178550" y="1233488"/>
          <a:ext cx="63658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865" name="公式" r:id="rId9" imgW="317225" imgH="406048" progId="Equation.3">
                  <p:embed/>
                </p:oleObj>
              </mc:Choice>
              <mc:Fallback>
                <p:oleObj name="公式" r:id="rId9" imgW="317225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1233488"/>
                        <a:ext cx="63658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0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0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0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0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0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0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0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30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30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4580" grpId="0" autoUpdateAnimBg="0"/>
      <p:bldP spid="1304586" grpId="0" autoUpdateAnimBg="0"/>
      <p:bldP spid="1304587" grpId="0" autoUpdateAnimBg="0"/>
      <p:bldP spid="1304588" grpId="0" animBg="1"/>
      <p:bldP spid="1304589" grpId="0" autoUpdateAnimBg="0"/>
      <p:bldP spid="1304590" grpId="0" autoUpdateAnimBg="0"/>
      <p:bldP spid="130459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1. </a:t>
            </a:r>
            <a:r>
              <a:rPr lang="zh-CN" altLang="en-US">
                <a:solidFill>
                  <a:srgbClr val="CC0000"/>
                </a:solidFill>
              </a:rPr>
              <a:t>深度负反馈的特点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755650" y="4762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>
                <a:solidFill>
                  <a:srgbClr val="0000CC"/>
                </a:solidFill>
              </a:rPr>
              <a:t>8.4  </a:t>
            </a:r>
            <a:r>
              <a:rPr lang="zh-CN" altLang="en-US" sz="3400">
                <a:solidFill>
                  <a:srgbClr val="0000CC"/>
                </a:solidFill>
              </a:rPr>
              <a:t>深度负反馈条件下的近似计算</a:t>
            </a:r>
          </a:p>
        </p:txBody>
      </p:sp>
      <p:graphicFrame>
        <p:nvGraphicFramePr>
          <p:cNvPr id="1305604" name="Object 4"/>
          <p:cNvGraphicFramePr>
            <a:graphicFrameLocks noChangeAspect="1"/>
          </p:cNvGraphicFramePr>
          <p:nvPr/>
        </p:nvGraphicFramePr>
        <p:xfrm>
          <a:off x="1069975" y="3279775"/>
          <a:ext cx="146208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267" name="Equation" r:id="rId3" imgW="723586" imgH="406224" progId="Equation.3">
                  <p:embed/>
                </p:oleObj>
              </mc:Choice>
              <mc:Fallback>
                <p:oleObj name="Equation" r:id="rId3" imgW="72358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279775"/>
                        <a:ext cx="146208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5605" name="Rectangle 5"/>
          <p:cNvSpPr>
            <a:spLocks noChangeArrowheads="1"/>
          </p:cNvSpPr>
          <p:nvPr/>
        </p:nvSpPr>
        <p:spPr bwMode="auto">
          <a:xfrm>
            <a:off x="3446463" y="2752725"/>
            <a:ext cx="1030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虚短</a:t>
            </a:r>
          </a:p>
        </p:txBody>
      </p:sp>
      <p:sp>
        <p:nvSpPr>
          <p:cNvPr id="1305606" name="Rectangle 6"/>
          <p:cNvSpPr>
            <a:spLocks noChangeArrowheads="1"/>
          </p:cNvSpPr>
          <p:nvPr/>
        </p:nvSpPr>
        <p:spPr bwMode="auto">
          <a:xfrm>
            <a:off x="2916238" y="3390900"/>
            <a:ext cx="1030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虚断</a:t>
            </a:r>
          </a:p>
        </p:txBody>
      </p:sp>
      <p:sp>
        <p:nvSpPr>
          <p:cNvPr id="1305607" name="Rectangle 7"/>
          <p:cNvSpPr>
            <a:spLocks noChangeArrowheads="1"/>
          </p:cNvSpPr>
          <p:nvPr/>
        </p:nvSpPr>
        <p:spPr bwMode="auto">
          <a:xfrm>
            <a:off x="3101975" y="5354638"/>
            <a:ext cx="10302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虚短</a:t>
            </a:r>
          </a:p>
        </p:txBody>
      </p:sp>
      <p:sp>
        <p:nvSpPr>
          <p:cNvPr id="1305608" name="Rectangle 8"/>
          <p:cNvSpPr>
            <a:spLocks noChangeArrowheads="1"/>
          </p:cNvSpPr>
          <p:nvPr/>
        </p:nvSpPr>
        <p:spPr bwMode="auto">
          <a:xfrm>
            <a:off x="3178175" y="4683125"/>
            <a:ext cx="10302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虚断</a:t>
            </a:r>
          </a:p>
        </p:txBody>
      </p:sp>
      <p:sp>
        <p:nvSpPr>
          <p:cNvPr id="1305609" name="Rectangle 9"/>
          <p:cNvSpPr>
            <a:spLocks noChangeArrowheads="1"/>
          </p:cNvSpPr>
          <p:nvPr/>
        </p:nvSpPr>
        <p:spPr bwMode="auto">
          <a:xfrm>
            <a:off x="520700" y="4121150"/>
            <a:ext cx="48117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并联负反馈，输入端电流求和</a:t>
            </a:r>
          </a:p>
        </p:txBody>
      </p:sp>
      <p:grpSp>
        <p:nvGrpSpPr>
          <p:cNvPr id="1305610" name="Group 10"/>
          <p:cNvGrpSpPr>
            <a:grpSpLocks/>
          </p:cNvGrpSpPr>
          <p:nvPr/>
        </p:nvGrpSpPr>
        <p:grpSpPr bwMode="auto">
          <a:xfrm>
            <a:off x="4751388" y="714375"/>
            <a:ext cx="3900487" cy="2676525"/>
            <a:chOff x="2993" y="450"/>
            <a:chExt cx="2457" cy="1686"/>
          </a:xfrm>
        </p:grpSpPr>
        <p:graphicFrame>
          <p:nvGraphicFramePr>
            <p:cNvPr id="73752" name="Object 11"/>
            <p:cNvGraphicFramePr>
              <a:graphicFrameLocks noChangeAspect="1"/>
            </p:cNvGraphicFramePr>
            <p:nvPr/>
          </p:nvGraphicFramePr>
          <p:xfrm>
            <a:off x="4173" y="466"/>
            <a:ext cx="1148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268" name="Picture2" r:id="rId5" imgW="1143000" imgH="819912" progId="Word.Picture.8">
                    <p:embed/>
                  </p:oleObj>
                </mc:Choice>
                <mc:Fallback>
                  <p:oleObj name="Picture2" r:id="rId5" imgW="1143000" imgH="819912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6299"/>
                        <a:stretch>
                          <a:fillRect/>
                        </a:stretch>
                      </p:blipFill>
                      <p:spPr bwMode="auto">
                        <a:xfrm>
                          <a:off x="4173" y="466"/>
                          <a:ext cx="1148" cy="7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3" name="Object 12"/>
            <p:cNvGraphicFramePr>
              <a:graphicFrameLocks noChangeAspect="1"/>
            </p:cNvGraphicFramePr>
            <p:nvPr/>
          </p:nvGraphicFramePr>
          <p:xfrm>
            <a:off x="2993" y="450"/>
            <a:ext cx="1044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269" name="Picture2" r:id="rId7" imgW="1104900" imgH="1066800" progId="Word.Picture.8">
                    <p:embed/>
                  </p:oleObj>
                </mc:Choice>
                <mc:Fallback>
                  <p:oleObj name="Picture2" r:id="rId7" imgW="1104900" imgH="106680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450"/>
                          <a:ext cx="1044" cy="100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4" name="Object 13"/>
            <p:cNvGraphicFramePr>
              <a:graphicFrameLocks noChangeAspect="1"/>
            </p:cNvGraphicFramePr>
            <p:nvPr/>
          </p:nvGraphicFramePr>
          <p:xfrm>
            <a:off x="3668" y="1240"/>
            <a:ext cx="1782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270" name="Picture2" r:id="rId9" imgW="1781556" imgH="885444" progId="Word.Picture.8">
                    <p:embed/>
                  </p:oleObj>
                </mc:Choice>
                <mc:Fallback>
                  <p:oleObj name="Picture2" r:id="rId9" imgW="1781556" imgH="885444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042" t="-5688" r="-1819" b="-1625"/>
                        <a:stretch>
                          <a:fillRect/>
                        </a:stretch>
                      </p:blipFill>
                      <p:spPr bwMode="auto">
                        <a:xfrm>
                          <a:off x="3668" y="1240"/>
                          <a:ext cx="1782" cy="89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5614" name="Group 14"/>
          <p:cNvGrpSpPr>
            <a:grpSpLocks/>
          </p:cNvGrpSpPr>
          <p:nvPr/>
        </p:nvGrpSpPr>
        <p:grpSpPr bwMode="auto">
          <a:xfrm>
            <a:off x="4816475" y="3471863"/>
            <a:ext cx="3870325" cy="2803525"/>
            <a:chOff x="3034" y="2187"/>
            <a:chExt cx="2438" cy="1766"/>
          </a:xfrm>
        </p:grpSpPr>
        <p:graphicFrame>
          <p:nvGraphicFramePr>
            <p:cNvPr id="73749" name="Object 15"/>
            <p:cNvGraphicFramePr>
              <a:graphicFrameLocks noChangeAspect="1"/>
            </p:cNvGraphicFramePr>
            <p:nvPr/>
          </p:nvGraphicFramePr>
          <p:xfrm>
            <a:off x="3034" y="2187"/>
            <a:ext cx="1267" cy="9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271" name="Picture2" r:id="rId11" imgW="1304544" imgH="1037844" progId="Word.Picture.8">
                    <p:embed/>
                  </p:oleObj>
                </mc:Choice>
                <mc:Fallback>
                  <p:oleObj name="Picture2" r:id="rId11" imgW="1304544" imgH="1037844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2759"/>
                        <a:stretch>
                          <a:fillRect/>
                        </a:stretch>
                      </p:blipFill>
                      <p:spPr bwMode="auto">
                        <a:xfrm>
                          <a:off x="3034" y="2187"/>
                          <a:ext cx="1267" cy="98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0" name="Object 16"/>
            <p:cNvGraphicFramePr>
              <a:graphicFrameLocks noChangeAspect="1"/>
            </p:cNvGraphicFramePr>
            <p:nvPr/>
          </p:nvGraphicFramePr>
          <p:xfrm>
            <a:off x="4570" y="2187"/>
            <a:ext cx="902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272" name="Picture2" r:id="rId13" imgW="829056" imgH="819912" progId="Word.Picture.8">
                    <p:embed/>
                  </p:oleObj>
                </mc:Choice>
                <mc:Fallback>
                  <p:oleObj name="Picture2" r:id="rId13" imgW="829056" imgH="819912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6516" r="-8688"/>
                        <a:stretch>
                          <a:fillRect/>
                        </a:stretch>
                      </p:blipFill>
                      <p:spPr bwMode="auto">
                        <a:xfrm>
                          <a:off x="4570" y="2187"/>
                          <a:ext cx="902" cy="7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1" name="Object 17"/>
            <p:cNvGraphicFramePr>
              <a:graphicFrameLocks noChangeAspect="1"/>
            </p:cNvGraphicFramePr>
            <p:nvPr/>
          </p:nvGraphicFramePr>
          <p:xfrm>
            <a:off x="3707" y="3057"/>
            <a:ext cx="1725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273" name="Picture2" r:id="rId15" imgW="1723644" imgH="885444" progId="Word.Picture.8">
                    <p:embed/>
                  </p:oleObj>
                </mc:Choice>
                <mc:Fallback>
                  <p:oleObj name="Picture2" r:id="rId15" imgW="1723644" imgH="885444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4042" t="-5688" r="-1819" b="-1625"/>
                        <a:stretch>
                          <a:fillRect/>
                        </a:stretch>
                      </p:blipFill>
                      <p:spPr bwMode="auto">
                        <a:xfrm>
                          <a:off x="3707" y="3057"/>
                          <a:ext cx="1725" cy="89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5618" name="Group 18"/>
          <p:cNvGrpSpPr>
            <a:grpSpLocks/>
          </p:cNvGrpSpPr>
          <p:nvPr/>
        </p:nvGrpSpPr>
        <p:grpSpPr bwMode="auto">
          <a:xfrm>
            <a:off x="836613" y="2752725"/>
            <a:ext cx="2686050" cy="1069975"/>
            <a:chOff x="372" y="1566"/>
            <a:chExt cx="1692" cy="674"/>
          </a:xfrm>
        </p:grpSpPr>
        <p:sp>
          <p:nvSpPr>
            <p:cNvPr id="73747" name="AutoShape 19"/>
            <p:cNvSpPr>
              <a:spLocks/>
            </p:cNvSpPr>
            <p:nvPr/>
          </p:nvSpPr>
          <p:spPr bwMode="auto">
            <a:xfrm>
              <a:off x="372" y="1662"/>
              <a:ext cx="67" cy="578"/>
            </a:xfrm>
            <a:prstGeom prst="leftBrace">
              <a:avLst>
                <a:gd name="adj1" fmla="val 718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48" name="Rectangle 20"/>
            <p:cNvSpPr>
              <a:spLocks noChangeArrowheads="1"/>
            </p:cNvSpPr>
            <p:nvPr/>
          </p:nvSpPr>
          <p:spPr bwMode="auto">
            <a:xfrm>
              <a:off x="480" y="1566"/>
              <a:ext cx="15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i="1">
                  <a:latin typeface="Book Antiqua" panose="02040602050305030304" pitchFamily="18" charset="0"/>
                  <a:ea typeface="华康简宋"/>
                  <a:cs typeface="华康简宋"/>
                </a:rPr>
                <a:t>v</a:t>
              </a:r>
              <a:r>
                <a:rPr lang="en-US" altLang="zh-CN" sz="2400" baseline="-30000">
                  <a:latin typeface="楷体_GB2312"/>
                  <a:ea typeface="华康简宋"/>
                  <a:cs typeface="华康简宋"/>
                </a:rPr>
                <a:t>id</a:t>
              </a:r>
              <a:r>
                <a:rPr lang="en-US" altLang="zh-CN" sz="2400">
                  <a:latin typeface="楷体_GB2312"/>
                  <a:ea typeface="华康简宋"/>
                  <a:cs typeface="华康简宋"/>
                  <a:sym typeface="Symbol" panose="05050102010706020507" pitchFamily="18" charset="2"/>
                </a:rPr>
                <a:t>=</a:t>
              </a:r>
              <a:r>
                <a:rPr lang="en-US" altLang="zh-CN" sz="2400" baseline="-30000">
                  <a:latin typeface="楷体_GB2312"/>
                  <a:ea typeface="华康简宋"/>
                  <a:cs typeface="华康简宋"/>
                </a:rPr>
                <a:t> </a:t>
              </a:r>
              <a:r>
                <a:rPr lang="en-US" altLang="zh-CN" sz="2400" i="1">
                  <a:latin typeface="Book Antiqua" panose="02040602050305030304" pitchFamily="18" charset="0"/>
                  <a:ea typeface="华康简宋"/>
                  <a:cs typeface="华康简宋"/>
                </a:rPr>
                <a:t>v</a:t>
              </a:r>
              <a:r>
                <a:rPr lang="en-US" altLang="zh-CN" sz="2400" baseline="-30000">
                  <a:latin typeface="楷体_GB2312"/>
                  <a:ea typeface="华康简宋"/>
                  <a:cs typeface="华康简宋"/>
                </a:rPr>
                <a:t>i </a:t>
              </a:r>
              <a:r>
                <a:rPr lang="en-US" altLang="zh-CN" sz="2400">
                  <a:latin typeface="楷体_GB2312"/>
                  <a:ea typeface="华康简宋"/>
                  <a:cs typeface="华康简宋"/>
                  <a:sym typeface="Symbol" panose="05050102010706020507" pitchFamily="18" charset="2"/>
                </a:rPr>
                <a:t>-</a:t>
              </a:r>
              <a:r>
                <a:rPr lang="en-US" altLang="zh-CN" sz="2400" baseline="-30000">
                  <a:latin typeface="楷体_GB2312"/>
                  <a:ea typeface="华康简宋"/>
                  <a:cs typeface="华康简宋"/>
                </a:rPr>
                <a:t> </a:t>
              </a:r>
              <a:r>
                <a:rPr lang="en-US" altLang="zh-CN" sz="2400" i="1">
                  <a:latin typeface="Book Antiqua" panose="02040602050305030304" pitchFamily="18" charset="0"/>
                  <a:ea typeface="华康简宋"/>
                  <a:cs typeface="华康简宋"/>
                </a:rPr>
                <a:t>v</a:t>
              </a:r>
              <a:r>
                <a:rPr lang="en-US" altLang="zh-CN" sz="2400" baseline="-30000">
                  <a:latin typeface="楷体_GB2312"/>
                  <a:ea typeface="华康简宋"/>
                  <a:cs typeface="华康简宋"/>
                </a:rPr>
                <a:t>f </a:t>
              </a:r>
              <a:r>
                <a:rPr lang="en-US" altLang="zh-CN" sz="2400">
                  <a:latin typeface="楷体_GB2312"/>
                  <a:ea typeface="华康简宋"/>
                  <a:cs typeface="华康简宋"/>
                  <a:sym typeface="Symbol" panose="05050102010706020507" pitchFamily="18" charset="2"/>
                </a:rPr>
                <a:t></a:t>
              </a:r>
              <a:r>
                <a:rPr lang="en-US" altLang="zh-CN" sz="2400" baseline="-30000">
                  <a:latin typeface="楷体_GB2312"/>
                  <a:ea typeface="华康简宋"/>
                  <a:cs typeface="华康简宋"/>
                </a:rPr>
                <a:t> </a:t>
              </a:r>
              <a:r>
                <a:rPr lang="en-US" altLang="zh-CN" sz="2400">
                  <a:latin typeface="Book Antiqua" panose="02040602050305030304" pitchFamily="18" charset="0"/>
                  <a:ea typeface="华康简宋"/>
                  <a:cs typeface="华康简宋"/>
                </a:rPr>
                <a:t>0</a:t>
              </a:r>
              <a:endParaRPr lang="en-US" altLang="zh-CN" sz="2400"/>
            </a:p>
          </p:txBody>
        </p:sp>
      </p:grpSp>
      <p:grpSp>
        <p:nvGrpSpPr>
          <p:cNvPr id="1305621" name="Group 21"/>
          <p:cNvGrpSpPr>
            <a:grpSpLocks/>
          </p:cNvGrpSpPr>
          <p:nvPr/>
        </p:nvGrpSpPr>
        <p:grpSpPr bwMode="auto">
          <a:xfrm>
            <a:off x="852488" y="4676775"/>
            <a:ext cx="2670175" cy="1055688"/>
            <a:chOff x="382" y="2846"/>
            <a:chExt cx="1682" cy="665"/>
          </a:xfrm>
        </p:grpSpPr>
        <p:sp>
          <p:nvSpPr>
            <p:cNvPr id="73745" name="AutoShape 22"/>
            <p:cNvSpPr>
              <a:spLocks/>
            </p:cNvSpPr>
            <p:nvPr/>
          </p:nvSpPr>
          <p:spPr bwMode="auto">
            <a:xfrm>
              <a:off x="382" y="2933"/>
              <a:ext cx="67" cy="578"/>
            </a:xfrm>
            <a:prstGeom prst="leftBrace">
              <a:avLst>
                <a:gd name="adj1" fmla="val 718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46" name="Rectangle 23"/>
            <p:cNvSpPr>
              <a:spLocks noChangeArrowheads="1"/>
            </p:cNvSpPr>
            <p:nvPr/>
          </p:nvSpPr>
          <p:spPr bwMode="auto">
            <a:xfrm>
              <a:off x="480" y="2846"/>
              <a:ext cx="15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i="1">
                  <a:latin typeface="Book Antiqua" panose="02040602050305030304" pitchFamily="18" charset="0"/>
                  <a:ea typeface="华康简宋"/>
                  <a:cs typeface="华康简宋"/>
                </a:rPr>
                <a:t>i</a:t>
              </a:r>
              <a:r>
                <a:rPr lang="en-US" altLang="zh-CN" sz="2400" baseline="-30000">
                  <a:latin typeface="楷体_GB2312"/>
                  <a:ea typeface="华康简宋"/>
                  <a:cs typeface="华康简宋"/>
                </a:rPr>
                <a:t>id</a:t>
              </a:r>
              <a:r>
                <a:rPr lang="en-US" altLang="zh-CN" sz="2400">
                  <a:latin typeface="楷体_GB2312"/>
                  <a:ea typeface="华康简宋"/>
                  <a:cs typeface="华康简宋"/>
                  <a:sym typeface="Symbol" panose="05050102010706020507" pitchFamily="18" charset="2"/>
                </a:rPr>
                <a:t>=</a:t>
              </a:r>
              <a:r>
                <a:rPr lang="en-US" altLang="zh-CN" sz="2400" baseline="-30000">
                  <a:latin typeface="楷体_GB2312"/>
                  <a:ea typeface="华康简宋"/>
                  <a:cs typeface="华康简宋"/>
                </a:rPr>
                <a:t> </a:t>
              </a:r>
              <a:r>
                <a:rPr lang="en-US" altLang="zh-CN" sz="2400" i="1">
                  <a:latin typeface="Book Antiqua" panose="02040602050305030304" pitchFamily="18" charset="0"/>
                  <a:ea typeface="华康简宋"/>
                  <a:cs typeface="华康简宋"/>
                </a:rPr>
                <a:t>i</a:t>
              </a:r>
              <a:r>
                <a:rPr lang="en-US" altLang="zh-CN" sz="2400" baseline="-30000">
                  <a:latin typeface="楷体_GB2312"/>
                  <a:ea typeface="华康简宋"/>
                  <a:cs typeface="华康简宋"/>
                </a:rPr>
                <a:t>i </a:t>
              </a:r>
              <a:r>
                <a:rPr lang="en-US" altLang="zh-CN" sz="2400">
                  <a:latin typeface="楷体_GB2312"/>
                  <a:ea typeface="华康简宋"/>
                  <a:cs typeface="华康简宋"/>
                  <a:sym typeface="Symbol" panose="05050102010706020507" pitchFamily="18" charset="2"/>
                </a:rPr>
                <a:t>-</a:t>
              </a:r>
              <a:r>
                <a:rPr lang="en-US" altLang="zh-CN" sz="2400" baseline="-30000">
                  <a:latin typeface="楷体_GB2312"/>
                  <a:ea typeface="华康简宋"/>
                  <a:cs typeface="华康简宋"/>
                </a:rPr>
                <a:t> </a:t>
              </a:r>
              <a:r>
                <a:rPr lang="en-US" altLang="zh-CN" sz="2400" i="1">
                  <a:latin typeface="Book Antiqua" panose="02040602050305030304" pitchFamily="18" charset="0"/>
                  <a:ea typeface="华康简宋"/>
                  <a:cs typeface="华康简宋"/>
                </a:rPr>
                <a:t>i</a:t>
              </a:r>
              <a:r>
                <a:rPr lang="en-US" altLang="zh-CN" sz="2400" baseline="-30000">
                  <a:latin typeface="楷体_GB2312"/>
                  <a:ea typeface="华康简宋"/>
                  <a:cs typeface="华康简宋"/>
                </a:rPr>
                <a:t>f </a:t>
              </a:r>
              <a:r>
                <a:rPr lang="en-US" altLang="zh-CN" sz="2400">
                  <a:latin typeface="楷体_GB2312"/>
                  <a:ea typeface="华康简宋"/>
                  <a:cs typeface="华康简宋"/>
                  <a:sym typeface="Symbol" panose="05050102010706020507" pitchFamily="18" charset="2"/>
                </a:rPr>
                <a:t></a:t>
              </a:r>
              <a:r>
                <a:rPr lang="en-US" altLang="zh-CN" sz="2400" baseline="-30000">
                  <a:latin typeface="楷体_GB2312"/>
                  <a:ea typeface="华康简宋"/>
                  <a:cs typeface="华康简宋"/>
                </a:rPr>
                <a:t> </a:t>
              </a:r>
              <a:r>
                <a:rPr lang="en-US" altLang="zh-CN" sz="2400">
                  <a:latin typeface="Book Antiqua" panose="02040602050305030304" pitchFamily="18" charset="0"/>
                  <a:ea typeface="华康简宋"/>
                  <a:cs typeface="华康简宋"/>
                </a:rPr>
                <a:t>0</a:t>
              </a:r>
              <a:endParaRPr lang="en-US" altLang="zh-CN" sz="2400"/>
            </a:p>
          </p:txBody>
        </p:sp>
      </p:grpSp>
      <p:sp>
        <p:nvSpPr>
          <p:cNvPr id="1305624" name="Rectangle 24"/>
          <p:cNvSpPr>
            <a:spLocks noChangeArrowheads="1"/>
          </p:cNvSpPr>
          <p:nvPr/>
        </p:nvSpPr>
        <p:spPr bwMode="auto">
          <a:xfrm>
            <a:off x="1008063" y="5326063"/>
            <a:ext cx="251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v</a:t>
            </a:r>
            <a:r>
              <a:rPr lang="en-US" altLang="zh-CN" sz="2400" baseline="-30000">
                <a:latin typeface="楷体_GB2312"/>
                <a:ea typeface="华康简宋"/>
                <a:cs typeface="华康简宋"/>
              </a:rPr>
              <a:t>id</a:t>
            </a:r>
            <a:r>
              <a:rPr lang="en-US" altLang="zh-CN" sz="2400">
                <a:latin typeface="楷体_GB2312"/>
                <a:ea typeface="华康简宋"/>
                <a:cs typeface="华康简宋"/>
                <a:sym typeface="Symbol" panose="05050102010706020507" pitchFamily="18" charset="2"/>
              </a:rPr>
              <a:t>=</a:t>
            </a:r>
            <a:r>
              <a:rPr lang="en-US" altLang="zh-CN" sz="2400" baseline="-30000">
                <a:latin typeface="楷体_GB2312"/>
                <a:ea typeface="华康简宋"/>
                <a:cs typeface="华康简宋"/>
              </a:rPr>
              <a:t> 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i</a:t>
            </a:r>
            <a:r>
              <a:rPr lang="en-US" altLang="zh-CN" sz="2400" baseline="-30000">
                <a:latin typeface="楷体_GB2312"/>
                <a:ea typeface="华康简宋"/>
                <a:cs typeface="华康简宋"/>
              </a:rPr>
              <a:t>id 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r</a:t>
            </a:r>
            <a:r>
              <a:rPr lang="en-US" altLang="zh-CN" sz="2400" baseline="-30000">
                <a:latin typeface="楷体_GB2312"/>
                <a:ea typeface="华康简宋"/>
                <a:cs typeface="华康简宋"/>
              </a:rPr>
              <a:t>i </a:t>
            </a:r>
            <a:r>
              <a:rPr lang="en-US" altLang="zh-CN" sz="2400">
                <a:latin typeface="楷体_GB2312"/>
                <a:ea typeface="华康简宋"/>
                <a:cs typeface="华康简宋"/>
                <a:sym typeface="Symbol" panose="05050102010706020507" pitchFamily="18" charset="2"/>
              </a:rPr>
              <a:t></a:t>
            </a:r>
            <a:r>
              <a:rPr lang="en-US" altLang="zh-CN" sz="2400" baseline="-30000">
                <a:latin typeface="楷体_GB2312"/>
                <a:ea typeface="华康简宋"/>
                <a:cs typeface="华康简宋"/>
              </a:rPr>
              <a:t> </a:t>
            </a:r>
            <a:r>
              <a:rPr lang="en-US" altLang="zh-CN" sz="2400">
                <a:latin typeface="Book Antiqua" panose="02040602050305030304" pitchFamily="18" charset="0"/>
                <a:ea typeface="华康简宋"/>
                <a:cs typeface="华康简宋"/>
              </a:rPr>
              <a:t>0</a:t>
            </a:r>
            <a:endParaRPr lang="en-US" altLang="zh-CN" sz="2400"/>
          </a:p>
        </p:txBody>
      </p:sp>
      <p:sp>
        <p:nvSpPr>
          <p:cNvPr id="1305625" name="Rectangle 25"/>
          <p:cNvSpPr>
            <a:spLocks noChangeArrowheads="1"/>
          </p:cNvSpPr>
          <p:nvPr/>
        </p:nvSpPr>
        <p:spPr bwMode="auto">
          <a:xfrm>
            <a:off x="520700" y="2262188"/>
            <a:ext cx="49164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串联负反馈，输入端电压求和</a:t>
            </a:r>
          </a:p>
        </p:txBody>
      </p:sp>
      <p:sp>
        <p:nvSpPr>
          <p:cNvPr id="73744" name="Rectangle 26"/>
          <p:cNvSpPr>
            <a:spLocks noChangeArrowheads="1"/>
          </p:cNvSpPr>
          <p:nvPr/>
        </p:nvSpPr>
        <p:spPr bwMode="auto">
          <a:xfrm>
            <a:off x="446088" y="1268413"/>
            <a:ext cx="51339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/>
              </a:rPr>
              <a:t>深度负反馈条件下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/>
              </a:rPr>
              <a:t>     </a:t>
            </a:r>
            <a:r>
              <a:rPr lang="zh-CN" altLang="en-US" sz="2400"/>
              <a:t> 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x</a:t>
            </a:r>
            <a:r>
              <a:rPr lang="en-US" altLang="zh-CN" sz="2400" baseline="-30000">
                <a:latin typeface="楷体_GB2312"/>
                <a:ea typeface="华康简宋"/>
                <a:cs typeface="华康简宋"/>
              </a:rPr>
              <a:t>id</a:t>
            </a:r>
            <a:r>
              <a:rPr lang="en-US" altLang="zh-CN" sz="2400">
                <a:latin typeface="楷体_GB2312"/>
                <a:ea typeface="华康简宋"/>
                <a:cs typeface="华康简宋"/>
                <a:sym typeface="Symbol" panose="05050102010706020507" pitchFamily="18" charset="2"/>
              </a:rPr>
              <a:t>=</a:t>
            </a:r>
            <a:r>
              <a:rPr lang="en-US" altLang="zh-CN" sz="2400" baseline="-30000">
                <a:latin typeface="楷体_GB2312"/>
                <a:ea typeface="华康简宋"/>
                <a:cs typeface="华康简宋"/>
              </a:rPr>
              <a:t> 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x</a:t>
            </a:r>
            <a:r>
              <a:rPr lang="en-US" altLang="zh-CN" sz="2400" baseline="-30000">
                <a:latin typeface="楷体_GB2312"/>
                <a:ea typeface="华康简宋"/>
                <a:cs typeface="华康简宋"/>
              </a:rPr>
              <a:t>i </a:t>
            </a:r>
            <a:r>
              <a:rPr lang="en-US" altLang="zh-CN" sz="2400">
                <a:latin typeface="楷体_GB2312"/>
                <a:ea typeface="华康简宋"/>
                <a:cs typeface="华康简宋"/>
                <a:sym typeface="Symbol" panose="05050102010706020507" pitchFamily="18" charset="2"/>
              </a:rPr>
              <a:t>-</a:t>
            </a:r>
            <a:r>
              <a:rPr lang="en-US" altLang="zh-CN" sz="2400" baseline="-30000">
                <a:latin typeface="楷体_GB2312"/>
                <a:ea typeface="华康简宋"/>
                <a:cs typeface="华康简宋"/>
              </a:rPr>
              <a:t> </a:t>
            </a:r>
            <a:r>
              <a:rPr lang="en-US" altLang="zh-CN" sz="2400" i="1">
                <a:latin typeface="Book Antiqua" panose="02040602050305030304" pitchFamily="18" charset="0"/>
                <a:ea typeface="华康简宋"/>
                <a:cs typeface="华康简宋"/>
              </a:rPr>
              <a:t>x</a:t>
            </a:r>
            <a:r>
              <a:rPr lang="en-US" altLang="zh-CN" sz="2400" baseline="-30000">
                <a:latin typeface="楷体_GB2312"/>
                <a:ea typeface="华康简宋"/>
                <a:cs typeface="华康简宋"/>
              </a:rPr>
              <a:t>f </a:t>
            </a:r>
            <a:r>
              <a:rPr lang="en-US" altLang="zh-CN" sz="2400">
                <a:latin typeface="楷体_GB2312"/>
                <a:ea typeface="华康简宋"/>
                <a:cs typeface="华康简宋"/>
                <a:sym typeface="Symbol" panose="05050102010706020507" pitchFamily="18" charset="2"/>
              </a:rPr>
              <a:t></a:t>
            </a:r>
            <a:r>
              <a:rPr lang="en-US" altLang="zh-CN" sz="2400" baseline="-30000">
                <a:latin typeface="楷体_GB2312"/>
                <a:ea typeface="华康简宋"/>
                <a:cs typeface="华康简宋"/>
              </a:rPr>
              <a:t> </a:t>
            </a:r>
            <a:r>
              <a:rPr lang="en-US" altLang="zh-CN" sz="2400">
                <a:latin typeface="Book Antiqua" panose="02040602050305030304" pitchFamily="18" charset="0"/>
                <a:ea typeface="华康简宋"/>
                <a:cs typeface="华康简宋"/>
              </a:rPr>
              <a:t>0</a:t>
            </a:r>
            <a:r>
              <a:rPr lang="en-US" altLang="zh-CN" sz="240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0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0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0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0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0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0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30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30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30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30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5605" grpId="0" autoUpdateAnimBg="0"/>
      <p:bldP spid="1305606" grpId="0" autoUpdateAnimBg="0"/>
      <p:bldP spid="1305607" grpId="0" autoUpdateAnimBg="0"/>
      <p:bldP spid="1305608" grpId="0" autoUpdateAnimBg="0"/>
      <p:bldP spid="1305609" grpId="0" autoUpdateAnimBg="0"/>
      <p:bldP spid="1305624" grpId="0" autoUpdateAnimBg="0"/>
      <p:bldP spid="1305625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ChangeArrowheads="1"/>
          </p:cNvSpPr>
          <p:nvPr/>
        </p:nvSpPr>
        <p:spPr bwMode="auto">
          <a:xfrm>
            <a:off x="755650" y="4762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>
                <a:solidFill>
                  <a:srgbClr val="0000CC"/>
                </a:solidFill>
              </a:rPr>
              <a:t>8.4  </a:t>
            </a:r>
            <a:r>
              <a:rPr lang="zh-CN" altLang="en-US" sz="3400">
                <a:solidFill>
                  <a:srgbClr val="0000CC"/>
                </a:solidFill>
              </a:rPr>
              <a:t>深度负反馈条件下的近似计算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28663" y="742456"/>
            <a:ext cx="7985125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深度负反馈引出的虚短和虚断，不再</a:t>
            </a:r>
            <a:r>
              <a:rPr lang="zh-CN" altLang="en-US" sz="2400" dirty="0"/>
              <a:t>限于集成运放中</a:t>
            </a:r>
            <a:r>
              <a:rPr lang="zh-CN" altLang="en-US" sz="2400" dirty="0" smtClean="0"/>
              <a:t>应用</a:t>
            </a:r>
            <a:endParaRPr lang="zh-CN" altLang="en-US" sz="2400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25475" y="1550020"/>
            <a:ext cx="51339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/>
              </a:rPr>
              <a:t>深度负反馈条件下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919985"/>
              </p:ext>
            </p:extLst>
          </p:nvPr>
        </p:nvGraphicFramePr>
        <p:xfrm>
          <a:off x="3359150" y="1388889"/>
          <a:ext cx="228123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4" name="公式" r:id="rId3" imgW="1129810" imgH="406224" progId="Equation.3">
                  <p:embed/>
                </p:oleObj>
              </mc:Choice>
              <mc:Fallback>
                <p:oleObj name="公式" r:id="rId3" imgW="112981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388889"/>
                        <a:ext cx="228123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835502"/>
              </p:ext>
            </p:extLst>
          </p:nvPr>
        </p:nvGraphicFramePr>
        <p:xfrm>
          <a:off x="6300788" y="1553989"/>
          <a:ext cx="19986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5" name="公式" r:id="rId5" imgW="990170" imgH="241195" progId="Equation.3">
                  <p:embed/>
                </p:oleObj>
              </mc:Choice>
              <mc:Fallback>
                <p:oleObj name="公式" r:id="rId5" imgW="99017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553989"/>
                        <a:ext cx="19986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25475" y="2348880"/>
            <a:ext cx="7689850" cy="112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闭环增益只与反馈网络有关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之前的运放基本放大电路的结论正是这一结果的体现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39267"/>
              </p:ext>
            </p:extLst>
          </p:nvPr>
        </p:nvGraphicFramePr>
        <p:xfrm>
          <a:off x="3524250" y="3573016"/>
          <a:ext cx="14351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6" name="公式" r:id="rId7" imgW="710891" imgH="444307" progId="Equation.3">
                  <p:embed/>
                </p:oleObj>
              </mc:Choice>
              <mc:Fallback>
                <p:oleObj name="公式" r:id="rId7" imgW="71089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573016"/>
                        <a:ext cx="14351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92803"/>
              </p:ext>
            </p:extLst>
          </p:nvPr>
        </p:nvGraphicFramePr>
        <p:xfrm>
          <a:off x="7051675" y="3573016"/>
          <a:ext cx="12287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7" name="公式" r:id="rId9" imgW="609336" imgH="444307" progId="Equation.3">
                  <p:embed/>
                </p:oleObj>
              </mc:Choice>
              <mc:Fallback>
                <p:oleObj name="公式" r:id="rId9" imgW="60933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5" y="3573016"/>
                        <a:ext cx="12287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109663" y="3772247"/>
            <a:ext cx="27495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运放的同相放大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426075" y="3772247"/>
            <a:ext cx="1625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反相放大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39750" y="5661248"/>
            <a:ext cx="453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#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如何满足深度负反馈条件？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39750" y="4581128"/>
            <a:ext cx="8281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FF"/>
                    </a:gs>
                    <a:gs pos="100000">
                      <a:srgbClr val="66FFF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en-US" altLang="zh-CN" sz="24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cs typeface="+mn-cs"/>
              </a:rPr>
              <a:t># 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cs typeface="+mn-cs"/>
              </a:rPr>
              <a:t>既然深度负反馈条件下，闭环增益只与反馈网络有关，那么是否意味着基本放大电路的增益</a:t>
            </a:r>
            <a:r>
              <a:rPr kumimoji="1" lang="en-US" altLang="zh-CN" sz="2400" i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+mn-cs"/>
              </a:rPr>
              <a:t>A</a:t>
            </a:r>
            <a:r>
              <a:rPr kumimoji="1"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cs typeface="+mn-cs"/>
              </a:rPr>
              <a:t>已经无关紧要了？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  <p:bldP spid="10" grpId="0"/>
      <p:bldP spid="11" grpId="0"/>
      <p:bldP spid="12" grpId="0" autoUpdateAnimBg="0"/>
      <p:bldP spid="13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ChangeArrowheads="1"/>
          </p:cNvSpPr>
          <p:nvPr/>
        </p:nvSpPr>
        <p:spPr bwMode="auto">
          <a:xfrm>
            <a:off x="766763" y="1385664"/>
            <a:ext cx="6403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(1)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找出信号放大通路和反馈通路</a:t>
            </a:r>
          </a:p>
        </p:txBody>
      </p:sp>
      <p:sp>
        <p:nvSpPr>
          <p:cNvPr id="1306627" name="Rectangle 3"/>
          <p:cNvSpPr>
            <a:spLocks noChangeArrowheads="1"/>
          </p:cNvSpPr>
          <p:nvPr/>
        </p:nvSpPr>
        <p:spPr bwMode="auto">
          <a:xfrm>
            <a:off x="766763" y="2019076"/>
            <a:ext cx="6167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(2)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用瞬时极性法判断正、负反馈</a:t>
            </a:r>
          </a:p>
        </p:txBody>
      </p:sp>
      <p:sp>
        <p:nvSpPr>
          <p:cNvPr id="1306628" name="Rectangle 4"/>
          <p:cNvSpPr>
            <a:spLocks noChangeArrowheads="1"/>
          </p:cNvSpPr>
          <p:nvPr/>
        </p:nvSpPr>
        <p:spPr bwMode="auto">
          <a:xfrm>
            <a:off x="766763" y="2654076"/>
            <a:ext cx="4133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(3)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判断交、直流反馈</a:t>
            </a:r>
          </a:p>
        </p:txBody>
      </p:sp>
      <p:sp>
        <p:nvSpPr>
          <p:cNvPr id="1306629" name="Rectangle 5"/>
          <p:cNvSpPr>
            <a:spLocks noChangeArrowheads="1"/>
          </p:cNvSpPr>
          <p:nvPr/>
        </p:nvSpPr>
        <p:spPr bwMode="auto">
          <a:xfrm>
            <a:off x="766763" y="3287489"/>
            <a:ext cx="4133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(4)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判断反馈组态</a:t>
            </a:r>
          </a:p>
        </p:txBody>
      </p:sp>
      <p:sp>
        <p:nvSpPr>
          <p:cNvPr id="1306630" name="Rectangle 6"/>
          <p:cNvSpPr>
            <a:spLocks noChangeArrowheads="1"/>
          </p:cNvSpPr>
          <p:nvPr/>
        </p:nvSpPr>
        <p:spPr bwMode="auto">
          <a:xfrm>
            <a:off x="766763" y="3922489"/>
            <a:ext cx="6784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(5)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标出输入量、输出量及反馈量</a:t>
            </a:r>
          </a:p>
        </p:txBody>
      </p:sp>
      <p:sp>
        <p:nvSpPr>
          <p:cNvPr id="1306631" name="Rectangle 7"/>
          <p:cNvSpPr>
            <a:spLocks noChangeArrowheads="1"/>
          </p:cNvSpPr>
          <p:nvPr/>
        </p:nvSpPr>
        <p:spPr bwMode="auto">
          <a:xfrm>
            <a:off x="766763" y="4595589"/>
            <a:ext cx="80724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楷体_GB2312"/>
              </a:rPr>
              <a:t>(6) </a:t>
            </a:r>
            <a:r>
              <a:rPr lang="zh-CN" altLang="en-US" sz="2800" dirty="0">
                <a:solidFill>
                  <a:srgbClr val="000000"/>
                </a:solidFill>
                <a:latin typeface="楷体_GB2312"/>
              </a:rPr>
              <a:t>估算深度负反馈条件下电路的 </a:t>
            </a:r>
            <a:r>
              <a:rPr lang="en-US" altLang="zh-CN" sz="2800" i="1" dirty="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i="1" dirty="0" err="1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A</a:t>
            </a:r>
            <a:r>
              <a:rPr lang="en-US" altLang="zh-CN" sz="2800" baseline="-30000" dirty="0" err="1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f</a:t>
            </a:r>
            <a:r>
              <a:rPr lang="en-US" altLang="zh-CN" sz="2800" baseline="-30000" dirty="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i="1" dirty="0" err="1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A</a:t>
            </a:r>
            <a:r>
              <a:rPr lang="en-US" altLang="zh-CN" sz="2800" i="1" baseline="-30000" dirty="0" err="1">
                <a:latin typeface="Book Antiqua" panose="02040602050305030304" pitchFamily="18" charset="0"/>
                <a:ea typeface="华康简宋"/>
                <a:cs typeface="Times New Roman" panose="02020603050405020304" pitchFamily="18" charset="0"/>
              </a:rPr>
              <a:t>v</a:t>
            </a:r>
            <a:r>
              <a:rPr lang="en-US" altLang="zh-CN" sz="2800" baseline="-30000" dirty="0" err="1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f</a:t>
            </a:r>
            <a:r>
              <a:rPr lang="en-US" altLang="zh-CN" sz="2800" baseline="-30000" dirty="0">
                <a:latin typeface="Times New Roman" panose="02020603050405020304" pitchFamily="18" charset="0"/>
                <a:ea typeface="华康简宋"/>
                <a:cs typeface="Times New Roman" panose="02020603050405020304" pitchFamily="18" charset="0"/>
              </a:rPr>
              <a:t>  </a:t>
            </a:r>
            <a:endParaRPr lang="zh-CN" altLang="en-US" sz="2800" dirty="0">
              <a:latin typeface="楷体_GB2312"/>
            </a:endParaRPr>
          </a:p>
        </p:txBody>
      </p:sp>
      <p:sp>
        <p:nvSpPr>
          <p:cNvPr id="1306632" name="Rectangle 8"/>
          <p:cNvSpPr>
            <a:spLocks noChangeArrowheads="1"/>
          </p:cNvSpPr>
          <p:nvPr/>
        </p:nvSpPr>
        <p:spPr bwMode="auto">
          <a:xfrm>
            <a:off x="457200" y="5157564"/>
            <a:ext cx="8153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kumimoji="1" lang="zh-CN" altLang="en-US">
                <a:solidFill>
                  <a:srgbClr val="FF0000"/>
                </a:solidFill>
                <a:latin typeface="楷体_GB2312"/>
              </a:rPr>
              <a:t>（常常利用虚短和虚断直接列表达式求解。）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755650" y="4762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>
                <a:solidFill>
                  <a:srgbClr val="0000CC"/>
                </a:solidFill>
              </a:rPr>
              <a:t>8.4  </a:t>
            </a:r>
            <a:r>
              <a:rPr lang="zh-CN" altLang="en-US" sz="3400">
                <a:solidFill>
                  <a:srgbClr val="0000CC"/>
                </a:solidFill>
              </a:rPr>
              <a:t>深度负反馈条件下的近似计算</a:t>
            </a: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503238" y="866551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2. </a:t>
            </a:r>
            <a:r>
              <a:rPr lang="zh-CN" altLang="en-US">
                <a:solidFill>
                  <a:srgbClr val="CC0000"/>
                </a:solidFill>
              </a:rPr>
              <a:t>一般分析步骤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0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6" grpId="0" autoUpdateAnimBg="0"/>
      <p:bldP spid="1306627" grpId="0" autoUpdateAnimBg="0"/>
      <p:bldP spid="1306628" grpId="0" autoUpdateAnimBg="0"/>
      <p:bldP spid="1306629" grpId="0" autoUpdateAnimBg="0"/>
      <p:bldP spid="1306630" grpId="0" autoUpdateAnimBg="0"/>
      <p:bldP spid="1306631" grpId="0" autoUpdateAnimBg="0"/>
      <p:bldP spid="130663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3. </a:t>
            </a:r>
            <a:r>
              <a:rPr lang="zh-CN" altLang="en-US">
                <a:solidFill>
                  <a:srgbClr val="CC0000"/>
                </a:solidFill>
              </a:rPr>
              <a:t>分析举例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755650" y="4762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>
                <a:solidFill>
                  <a:srgbClr val="0000CC"/>
                </a:solidFill>
              </a:rPr>
              <a:t>8.4  </a:t>
            </a:r>
            <a:r>
              <a:rPr lang="zh-CN" altLang="en-US" sz="3400">
                <a:solidFill>
                  <a:srgbClr val="0000CC"/>
                </a:solidFill>
              </a:rPr>
              <a:t>深度负反馈条件下的近似计算</a:t>
            </a:r>
          </a:p>
        </p:txBody>
      </p:sp>
      <p:sp>
        <p:nvSpPr>
          <p:cNvPr id="1307652" name="Rectangle 4"/>
          <p:cNvSpPr>
            <a:spLocks noChangeArrowheads="1"/>
          </p:cNvSpPr>
          <p:nvPr/>
        </p:nvSpPr>
        <p:spPr bwMode="auto">
          <a:xfrm>
            <a:off x="798513" y="2201863"/>
            <a:ext cx="3124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楷体_GB2312"/>
              </a:rPr>
              <a:t> </a:t>
            </a:r>
            <a:r>
              <a:rPr lang="zh-CN" altLang="en-US" sz="2400">
                <a:latin typeface="楷体_GB2312"/>
              </a:rPr>
              <a:t>电压串联负反馈</a:t>
            </a:r>
            <a:endParaRPr lang="zh-CN" altLang="en-US" sz="2400" baseline="-30000">
              <a:latin typeface="楷体_GB2312"/>
              <a:ea typeface="华康简宋"/>
              <a:cs typeface="华康简宋"/>
            </a:endParaRPr>
          </a:p>
        </p:txBody>
      </p:sp>
      <p:sp>
        <p:nvSpPr>
          <p:cNvPr id="1307653" name="Rectangle 5"/>
          <p:cNvSpPr>
            <a:spLocks noChangeArrowheads="1"/>
          </p:cNvSpPr>
          <p:nvPr/>
        </p:nvSpPr>
        <p:spPr bwMode="auto">
          <a:xfrm>
            <a:off x="950913" y="3305175"/>
            <a:ext cx="167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反馈系数</a:t>
            </a:r>
            <a:endParaRPr lang="zh-CN" altLang="en-US" sz="2400" baseline="-30000">
              <a:solidFill>
                <a:srgbClr val="000000"/>
              </a:solidFill>
              <a:latin typeface="楷体_GB2312"/>
              <a:ea typeface="华康简宋"/>
              <a:cs typeface="华康简宋"/>
            </a:endParaRPr>
          </a:p>
        </p:txBody>
      </p:sp>
      <p:graphicFrame>
        <p:nvGraphicFramePr>
          <p:cNvPr id="1307654" name="Object 6"/>
          <p:cNvGraphicFramePr>
            <a:graphicFrameLocks noChangeAspect="1"/>
          </p:cNvGraphicFramePr>
          <p:nvPr/>
        </p:nvGraphicFramePr>
        <p:xfrm>
          <a:off x="2551113" y="3228975"/>
          <a:ext cx="1011237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42" name="Equation" r:id="rId3" imgW="507780" imgH="406224" progId="Equation.3">
                  <p:embed/>
                </p:oleObj>
              </mc:Choice>
              <mc:Fallback>
                <p:oleObj name="Equation" r:id="rId3" imgW="50778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3228975"/>
                        <a:ext cx="1011237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7655" name="Rectangle 7"/>
          <p:cNvSpPr>
            <a:spLocks noChangeArrowheads="1"/>
          </p:cNvSpPr>
          <p:nvPr/>
        </p:nvSpPr>
        <p:spPr bwMode="auto">
          <a:xfrm>
            <a:off x="520700" y="4981575"/>
            <a:ext cx="81534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>
                <a:solidFill>
                  <a:srgbClr val="0000CC"/>
                </a:solidFill>
                <a:latin typeface="楷体_GB2312"/>
              </a:rPr>
              <a:t>    </a:t>
            </a:r>
            <a:r>
              <a:rPr kumimoji="1" lang="zh-CN" altLang="en-US" sz="2400">
                <a:solidFill>
                  <a:srgbClr val="0000CC"/>
                </a:solidFill>
                <a:latin typeface="楷体_GB2312"/>
              </a:rPr>
              <a:t>实际上该电路就是第</a:t>
            </a:r>
            <a:r>
              <a:rPr kumimoji="1" lang="en-US" altLang="zh-CN" sz="2400">
                <a:solidFill>
                  <a:srgbClr val="0000CC"/>
                </a:solidFill>
                <a:latin typeface="楷体_GB2312"/>
              </a:rPr>
              <a:t>2</a:t>
            </a:r>
            <a:r>
              <a:rPr kumimoji="1" lang="zh-CN" altLang="en-US" sz="2400">
                <a:solidFill>
                  <a:srgbClr val="0000CC"/>
                </a:solidFill>
                <a:latin typeface="楷体_GB2312"/>
              </a:rPr>
              <a:t>章介绍的同相比例放大电路，此处结果与第</a:t>
            </a:r>
            <a:r>
              <a:rPr kumimoji="1" lang="en-US" altLang="zh-CN" sz="2400">
                <a:solidFill>
                  <a:srgbClr val="0000CC"/>
                </a:solidFill>
                <a:latin typeface="楷体_GB2312"/>
              </a:rPr>
              <a:t>2</a:t>
            </a:r>
            <a:r>
              <a:rPr kumimoji="1" lang="zh-CN" altLang="en-US" sz="2400">
                <a:solidFill>
                  <a:srgbClr val="0000CC"/>
                </a:solidFill>
                <a:latin typeface="楷体_GB2312"/>
              </a:rPr>
              <a:t>章所得结果相同。</a:t>
            </a:r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5508625" y="1409700"/>
          <a:ext cx="331787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43" name="图片" r:id="rId5" imgW="1658112" imgH="1153668" progId="Word.Picture.8">
                  <p:embed/>
                </p:oleObj>
              </mc:Choice>
              <mc:Fallback>
                <p:oleObj name="图片" r:id="rId5" imgW="1658112" imgH="115366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3123"/>
                      <a:stretch>
                        <a:fillRect/>
                      </a:stretch>
                    </p:blipFill>
                    <p:spPr bwMode="auto">
                      <a:xfrm>
                        <a:off x="5508625" y="1409700"/>
                        <a:ext cx="3317875" cy="2378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7657" name="Object 9"/>
          <p:cNvGraphicFramePr>
            <a:graphicFrameLocks noChangeAspect="1"/>
          </p:cNvGraphicFramePr>
          <p:nvPr/>
        </p:nvGraphicFramePr>
        <p:xfrm>
          <a:off x="6026150" y="1714500"/>
          <a:ext cx="361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44" name="图片" r:id="rId7" imgW="181669" imgH="304295" progId="Word.Picture.8">
                  <p:embed/>
                </p:oleObj>
              </mc:Choice>
              <mc:Fallback>
                <p:oleObj name="图片" r:id="rId7" imgW="181669" imgH="30429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1714500"/>
                        <a:ext cx="361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7658" name="Object 10"/>
          <p:cNvGraphicFramePr>
            <a:graphicFrameLocks noChangeAspect="1"/>
          </p:cNvGraphicFramePr>
          <p:nvPr/>
        </p:nvGraphicFramePr>
        <p:xfrm>
          <a:off x="6215063" y="2476500"/>
          <a:ext cx="3619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45" name="图片" r:id="rId9" imgW="181069" imgH="152400" progId="Word.Picture.8">
                  <p:embed/>
                </p:oleObj>
              </mc:Choice>
              <mc:Fallback>
                <p:oleObj name="图片" r:id="rId9" imgW="181069" imgH="152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2476500"/>
                        <a:ext cx="3619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317500" y="1196975"/>
            <a:ext cx="5334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latin typeface="楷体_GB2312"/>
              </a:rPr>
              <a:t>    </a:t>
            </a:r>
            <a:r>
              <a:rPr kumimoji="1" lang="zh-CN" altLang="en-US" sz="2400">
                <a:latin typeface="楷体_GB2312"/>
              </a:rPr>
              <a:t>设电路满足深度负反馈条件，试写出该电路的闭环电压增益表达式。 </a:t>
            </a:r>
          </a:p>
        </p:txBody>
      </p:sp>
      <p:sp>
        <p:nvSpPr>
          <p:cNvPr id="1307660" name="Rectangle 12"/>
          <p:cNvSpPr>
            <a:spLocks noChangeArrowheads="1"/>
          </p:cNvSpPr>
          <p:nvPr/>
        </p:nvSpPr>
        <p:spPr bwMode="auto">
          <a:xfrm>
            <a:off x="341313" y="2165350"/>
            <a:ext cx="106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latin typeface="楷体_GB2312"/>
              </a:rPr>
              <a:t>解： </a:t>
            </a:r>
          </a:p>
        </p:txBody>
      </p:sp>
      <p:sp>
        <p:nvSpPr>
          <p:cNvPr id="1307661" name="Rectangle 13"/>
          <p:cNvSpPr>
            <a:spLocks noChangeArrowheads="1"/>
          </p:cNvSpPr>
          <p:nvPr/>
        </p:nvSpPr>
        <p:spPr bwMode="auto">
          <a:xfrm>
            <a:off x="950913" y="2695575"/>
            <a:ext cx="3124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/>
              </a:rPr>
              <a:t>根据</a:t>
            </a:r>
            <a:r>
              <a:rPr lang="zh-CN" altLang="en-US" sz="2400">
                <a:solidFill>
                  <a:srgbClr val="FF0000"/>
                </a:solidFill>
                <a:latin typeface="楷体_GB2312"/>
              </a:rPr>
              <a:t>虚短</a:t>
            </a:r>
            <a:r>
              <a:rPr lang="zh-CN" altLang="en-US" sz="2400">
                <a:latin typeface="楷体_GB2312"/>
              </a:rPr>
              <a:t>、</a:t>
            </a:r>
            <a:r>
              <a:rPr lang="zh-CN" altLang="en-US" sz="2400">
                <a:solidFill>
                  <a:srgbClr val="FF0000"/>
                </a:solidFill>
                <a:latin typeface="楷体_GB2312"/>
              </a:rPr>
              <a:t>虚断</a:t>
            </a:r>
            <a:endParaRPr lang="zh-CN" altLang="en-US" sz="2400" baseline="-30000">
              <a:solidFill>
                <a:srgbClr val="FF0000"/>
              </a:solidFill>
              <a:latin typeface="楷体_GB2312"/>
              <a:ea typeface="华康简宋"/>
              <a:cs typeface="华康简宋"/>
            </a:endParaRPr>
          </a:p>
        </p:txBody>
      </p:sp>
      <p:graphicFrame>
        <p:nvGraphicFramePr>
          <p:cNvPr id="1307662" name="Object 14"/>
          <p:cNvGraphicFramePr>
            <a:graphicFrameLocks noChangeAspect="1"/>
          </p:cNvGraphicFramePr>
          <p:nvPr/>
        </p:nvGraphicFramePr>
        <p:xfrm>
          <a:off x="3541713" y="3228975"/>
          <a:ext cx="12382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46" name="Equation" r:id="rId11" imgW="622030" imgH="406224" progId="Equation.3">
                  <p:embed/>
                </p:oleObj>
              </mc:Choice>
              <mc:Fallback>
                <p:oleObj name="Equation" r:id="rId11" imgW="62203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3228975"/>
                        <a:ext cx="12382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7663" name="Rectangle 15"/>
          <p:cNvSpPr>
            <a:spLocks noChangeArrowheads="1"/>
          </p:cNvSpPr>
          <p:nvPr/>
        </p:nvSpPr>
        <p:spPr bwMode="auto">
          <a:xfrm>
            <a:off x="238125" y="3990975"/>
            <a:ext cx="33797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闭环增益</a:t>
            </a:r>
          </a:p>
          <a:p>
            <a:pPr algn="ctr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（就是闭环电压增益）</a:t>
            </a:r>
          </a:p>
        </p:txBody>
      </p:sp>
      <p:graphicFrame>
        <p:nvGraphicFramePr>
          <p:cNvPr id="1307664" name="Object 16"/>
          <p:cNvGraphicFramePr>
            <a:graphicFrameLocks noChangeAspect="1"/>
          </p:cNvGraphicFramePr>
          <p:nvPr/>
        </p:nvGraphicFramePr>
        <p:xfrm>
          <a:off x="3724275" y="4067175"/>
          <a:ext cx="11128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47" name="Equation" r:id="rId13" imgW="558558" imgH="406224" progId="Equation.3">
                  <p:embed/>
                </p:oleObj>
              </mc:Choice>
              <mc:Fallback>
                <p:oleObj name="Equation" r:id="rId13" imgW="55855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4067175"/>
                        <a:ext cx="111283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7665" name="Object 17"/>
          <p:cNvGraphicFramePr>
            <a:graphicFrameLocks noChangeAspect="1"/>
          </p:cNvGraphicFramePr>
          <p:nvPr/>
        </p:nvGraphicFramePr>
        <p:xfrm>
          <a:off x="4840288" y="4067175"/>
          <a:ext cx="6826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80" name="Equation" r:id="rId15" imgW="342603" imgH="406048" progId="Equation.3">
                  <p:embed/>
                </p:oleObj>
              </mc:Choice>
              <mc:Fallback>
                <p:oleObj name="Equation" r:id="rId15" imgW="342603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4067175"/>
                        <a:ext cx="68262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7666" name="Object 18"/>
          <p:cNvGraphicFramePr>
            <a:graphicFrameLocks noChangeAspect="1"/>
          </p:cNvGraphicFramePr>
          <p:nvPr/>
        </p:nvGraphicFramePr>
        <p:xfrm>
          <a:off x="5478463" y="4067175"/>
          <a:ext cx="10350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81" name="Equation" r:id="rId17" imgW="520474" imgH="406224" progId="Equation.3">
                  <p:embed/>
                </p:oleObj>
              </mc:Choice>
              <mc:Fallback>
                <p:oleObj name="Equation" r:id="rId17" imgW="52047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4067175"/>
                        <a:ext cx="10350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0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0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0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0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0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30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30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30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30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7652" grpId="0" autoUpdateAnimBg="0"/>
      <p:bldP spid="1307653" grpId="0" autoUpdateAnimBg="0"/>
      <p:bldP spid="1307655" grpId="0" autoUpdateAnimBg="0"/>
      <p:bldP spid="1307660" grpId="0" autoUpdateAnimBg="0"/>
      <p:bldP spid="1307661" grpId="0" autoUpdateAnimBg="0"/>
      <p:bldP spid="1307663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3. </a:t>
            </a:r>
            <a:r>
              <a:rPr lang="zh-CN" altLang="en-US">
                <a:solidFill>
                  <a:srgbClr val="CC0000"/>
                </a:solidFill>
              </a:rPr>
              <a:t>分析举例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755650" y="4762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>
                <a:solidFill>
                  <a:srgbClr val="0000CC"/>
                </a:solidFill>
              </a:rPr>
              <a:t>8.4  </a:t>
            </a:r>
            <a:r>
              <a:rPr lang="zh-CN" altLang="en-US" sz="3400">
                <a:solidFill>
                  <a:srgbClr val="0000CC"/>
                </a:solidFill>
              </a:rPr>
              <a:t>深度负反馈条件下的近似计算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3967163" y="1724025"/>
          <a:ext cx="4746625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31" name="图片" r:id="rId3" imgW="2373656" imgH="1313677" progId="Word.Picture.8">
                  <p:embed/>
                </p:oleObj>
              </mc:Choice>
              <mc:Fallback>
                <p:oleObj name="图片" r:id="rId3" imgW="2373656" imgH="131367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1724025"/>
                        <a:ext cx="4746625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8678" name="Rectangle 6"/>
          <p:cNvSpPr>
            <a:spLocks noChangeArrowheads="1"/>
          </p:cNvSpPr>
          <p:nvPr/>
        </p:nvSpPr>
        <p:spPr bwMode="auto">
          <a:xfrm>
            <a:off x="798513" y="2403475"/>
            <a:ext cx="3124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latin typeface="楷体_GB2312"/>
              </a:rPr>
              <a:t> </a:t>
            </a:r>
            <a:r>
              <a:rPr lang="zh-CN" altLang="en-US" sz="2400">
                <a:latin typeface="楷体_GB2312"/>
              </a:rPr>
              <a:t>电流并联负反馈</a:t>
            </a:r>
          </a:p>
        </p:txBody>
      </p:sp>
      <p:sp>
        <p:nvSpPr>
          <p:cNvPr id="1308679" name="Rectangle 7"/>
          <p:cNvSpPr>
            <a:spLocks noChangeArrowheads="1"/>
          </p:cNvSpPr>
          <p:nvPr/>
        </p:nvSpPr>
        <p:spPr bwMode="auto">
          <a:xfrm>
            <a:off x="798513" y="3644900"/>
            <a:ext cx="7556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有</a:t>
            </a:r>
            <a:endParaRPr lang="zh-CN" altLang="en-US" sz="2400" baseline="-30000">
              <a:solidFill>
                <a:srgbClr val="000000"/>
              </a:solidFill>
              <a:latin typeface="楷体_GB2312"/>
              <a:ea typeface="华康简宋"/>
              <a:cs typeface="华康简宋"/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317500" y="1196975"/>
            <a:ext cx="83962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>
                <a:latin typeface="楷体_GB2312"/>
              </a:rPr>
              <a:t>    </a:t>
            </a:r>
            <a:r>
              <a:rPr kumimoji="1" lang="zh-CN" altLang="en-US" sz="2400">
                <a:latin typeface="楷体_GB2312"/>
              </a:rPr>
              <a:t>设电路满足深度负反馈条件，试计算它的闭环电流增益，并定性分析它的输入电阻。 </a:t>
            </a:r>
          </a:p>
        </p:txBody>
      </p:sp>
      <p:sp>
        <p:nvSpPr>
          <p:cNvPr id="1308681" name="Rectangle 9"/>
          <p:cNvSpPr>
            <a:spLocks noChangeArrowheads="1"/>
          </p:cNvSpPr>
          <p:nvPr/>
        </p:nvSpPr>
        <p:spPr bwMode="auto">
          <a:xfrm>
            <a:off x="341313" y="2366963"/>
            <a:ext cx="106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>
                <a:latin typeface="楷体_GB2312"/>
              </a:rPr>
              <a:t>解： </a:t>
            </a:r>
          </a:p>
        </p:txBody>
      </p:sp>
      <p:sp>
        <p:nvSpPr>
          <p:cNvPr id="1308682" name="Rectangle 10"/>
          <p:cNvSpPr>
            <a:spLocks noChangeArrowheads="1"/>
          </p:cNvSpPr>
          <p:nvPr/>
        </p:nvSpPr>
        <p:spPr bwMode="auto">
          <a:xfrm>
            <a:off x="950913" y="2897188"/>
            <a:ext cx="3124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/>
              </a:rPr>
              <a:t>根据</a:t>
            </a:r>
            <a:r>
              <a:rPr lang="zh-CN" altLang="en-US" sz="2400">
                <a:solidFill>
                  <a:srgbClr val="FF0000"/>
                </a:solidFill>
                <a:latin typeface="楷体_GB2312"/>
              </a:rPr>
              <a:t>虚短</a:t>
            </a:r>
            <a:r>
              <a:rPr lang="zh-CN" altLang="en-US" sz="2400">
                <a:latin typeface="楷体_GB2312"/>
              </a:rPr>
              <a:t>、</a:t>
            </a:r>
            <a:r>
              <a:rPr lang="zh-CN" altLang="en-US" sz="2400">
                <a:solidFill>
                  <a:srgbClr val="FF0000"/>
                </a:solidFill>
                <a:latin typeface="楷体_GB2312"/>
              </a:rPr>
              <a:t>虚断</a:t>
            </a:r>
            <a:endParaRPr lang="zh-CN" altLang="en-US" sz="2400" baseline="-30000">
              <a:solidFill>
                <a:srgbClr val="FF0000"/>
              </a:solidFill>
              <a:latin typeface="楷体_GB2312"/>
              <a:ea typeface="华康简宋"/>
              <a:cs typeface="华康简宋"/>
            </a:endParaRPr>
          </a:p>
        </p:txBody>
      </p:sp>
      <p:sp>
        <p:nvSpPr>
          <p:cNvPr id="1308683" name="Rectangle 11"/>
          <p:cNvSpPr>
            <a:spLocks noChangeArrowheads="1"/>
          </p:cNvSpPr>
          <p:nvPr/>
        </p:nvSpPr>
        <p:spPr bwMode="auto">
          <a:xfrm>
            <a:off x="503238" y="4500563"/>
            <a:ext cx="24257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闭环电流增益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08685" name="Object 13"/>
          <p:cNvGraphicFramePr>
            <a:graphicFrameLocks noChangeAspect="1"/>
          </p:cNvGraphicFramePr>
          <p:nvPr/>
        </p:nvGraphicFramePr>
        <p:xfrm>
          <a:off x="1465263" y="3476625"/>
          <a:ext cx="17383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32" name="公式" r:id="rId5" imgW="863225" imgH="444307" progId="Equation.3">
                  <p:embed/>
                </p:oleObj>
              </mc:Choice>
              <mc:Fallback>
                <p:oleObj name="公式" r:id="rId5" imgW="86322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3476625"/>
                        <a:ext cx="17383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08687" name="Object 15"/>
          <p:cNvGraphicFramePr>
            <a:graphicFrameLocks noChangeAspect="1"/>
          </p:cNvGraphicFramePr>
          <p:nvPr/>
        </p:nvGraphicFramePr>
        <p:xfrm>
          <a:off x="2662238" y="4365625"/>
          <a:ext cx="28606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33" name="公式" r:id="rId7" imgW="1409088" imgH="444307" progId="Equation.3">
                  <p:embed/>
                </p:oleObj>
              </mc:Choice>
              <mc:Fallback>
                <p:oleObj name="公式" r:id="rId7" imgW="140908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365625"/>
                        <a:ext cx="28606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8688" name="Rectangle 16"/>
          <p:cNvSpPr>
            <a:spLocks noChangeArrowheads="1"/>
          </p:cNvSpPr>
          <p:nvPr/>
        </p:nvSpPr>
        <p:spPr bwMode="auto">
          <a:xfrm>
            <a:off x="5832475" y="4500563"/>
            <a:ext cx="28813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CC"/>
                </a:solidFill>
                <a:cs typeface="Times New Roman" panose="02020603050405020304" pitchFamily="18" charset="0"/>
              </a:rPr>
              <a:t>注意，结果与图中所标电流的参考方向有关。 </a:t>
            </a:r>
          </a:p>
        </p:txBody>
      </p:sp>
      <p:sp>
        <p:nvSpPr>
          <p:cNvPr id="1308689" name="Rectangle 17"/>
          <p:cNvSpPr>
            <a:spLocks noChangeArrowheads="1"/>
          </p:cNvSpPr>
          <p:nvPr/>
        </p:nvSpPr>
        <p:spPr bwMode="auto">
          <a:xfrm>
            <a:off x="503238" y="5475288"/>
            <a:ext cx="387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>
                <a:cs typeface="Times New Roman" panose="02020603050405020304" pitchFamily="18" charset="0"/>
              </a:rPr>
              <a:t>考虑到  </a:t>
            </a:r>
            <a:r>
              <a:rPr kumimoji="1" lang="en-US" altLang="zh-CN" sz="2400" i="1"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30000">
                <a:cs typeface="Times New Roman" panose="02020603050405020304" pitchFamily="18" charset="0"/>
              </a:rPr>
              <a:t>i </a:t>
            </a:r>
            <a:r>
              <a:rPr kumimoji="1"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sz="2400">
                <a:cs typeface="Times New Roman" panose="02020603050405020304" pitchFamily="18" charset="0"/>
              </a:rPr>
              <a:t>0 </a:t>
            </a:r>
            <a:r>
              <a:rPr kumimoji="1"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kumimoji="1" lang="en-US" altLang="zh-CN" sz="2400" i="1"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2400" baseline="-30000"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kumimoji="1"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400" i="1">
                <a:latin typeface="Book Antiqua" panose="0204060205030503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sz="2400" baseline="-3000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≈0</a:t>
            </a:r>
            <a:r>
              <a:rPr kumimoji="1" lang="zh-CN" altLang="en-US" sz="2400"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</a:p>
        </p:txBody>
      </p:sp>
      <p:sp>
        <p:nvSpPr>
          <p:cNvPr id="1308690" name="Rectangle 18"/>
          <p:cNvSpPr>
            <a:spLocks noChangeArrowheads="1"/>
          </p:cNvSpPr>
          <p:nvPr/>
        </p:nvSpPr>
        <p:spPr bwMode="auto">
          <a:xfrm>
            <a:off x="4379913" y="5475288"/>
            <a:ext cx="2659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>
                <a:cs typeface="Times New Roman" panose="02020603050405020304" pitchFamily="18" charset="0"/>
              </a:rPr>
              <a:t>所以   </a:t>
            </a:r>
            <a:r>
              <a:rPr kumimoji="1"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400" baseline="-30000">
                <a:solidFill>
                  <a:srgbClr val="000000"/>
                </a:solidFill>
                <a:cs typeface="Times New Roman" panose="02020603050405020304" pitchFamily="18" charset="0"/>
              </a:rPr>
              <a:t>if 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≈</a:t>
            </a:r>
            <a:r>
              <a:rPr kumimoji="1"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kumimoji="1" lang="en-US" altLang="zh-CN" sz="2400" i="1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aseline="-3000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≈0</a:t>
            </a:r>
            <a:endParaRPr kumimoji="1" lang="en-US" altLang="zh-CN" sz="24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0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0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0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30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30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30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30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8678" grpId="0" autoUpdateAnimBg="0"/>
      <p:bldP spid="1308679" grpId="0" autoUpdateAnimBg="0"/>
      <p:bldP spid="1308681" grpId="0" autoUpdateAnimBg="0"/>
      <p:bldP spid="1308682" grpId="0" autoUpdateAnimBg="0"/>
      <p:bldP spid="1308683" grpId="0" autoUpdateAnimBg="0"/>
      <p:bldP spid="1308688" grpId="0"/>
      <p:bldP spid="1308689" grpId="0"/>
      <p:bldP spid="130869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743369"/>
              </p:ext>
            </p:extLst>
          </p:nvPr>
        </p:nvGraphicFramePr>
        <p:xfrm>
          <a:off x="3275856" y="891573"/>
          <a:ext cx="5681666" cy="3401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06" name="Picture" r:id="rId3" imgW="3156481" imgH="1889735" progId="Word.Picture.8">
                  <p:embed/>
                </p:oleObj>
              </mc:Choice>
              <mc:Fallback>
                <p:oleObj name="Picture" r:id="rId3" imgW="3156481" imgH="1889735" progId="Word.Picture.8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891573"/>
                        <a:ext cx="5681666" cy="34015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3. </a:t>
            </a:r>
            <a:r>
              <a:rPr lang="zh-CN" altLang="en-US">
                <a:solidFill>
                  <a:srgbClr val="CC0000"/>
                </a:solidFill>
              </a:rPr>
              <a:t>分析举例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755650" y="4762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>
                <a:solidFill>
                  <a:srgbClr val="0000CC"/>
                </a:solidFill>
              </a:rPr>
              <a:t>8.4  </a:t>
            </a:r>
            <a:r>
              <a:rPr lang="zh-CN" altLang="en-US" sz="3400">
                <a:solidFill>
                  <a:srgbClr val="0000CC"/>
                </a:solidFill>
              </a:rPr>
              <a:t>深度负反馈条件下的近似计算</a:t>
            </a:r>
          </a:p>
        </p:txBody>
      </p:sp>
      <p:sp>
        <p:nvSpPr>
          <p:cNvPr id="1309701" name="Rectangle 5"/>
          <p:cNvSpPr>
            <a:spLocks noChangeArrowheads="1"/>
          </p:cNvSpPr>
          <p:nvPr/>
        </p:nvSpPr>
        <p:spPr bwMode="auto">
          <a:xfrm>
            <a:off x="683568" y="3260650"/>
            <a:ext cx="2999184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楷体_GB2312"/>
              </a:rPr>
              <a:t> </a:t>
            </a:r>
            <a:r>
              <a:rPr lang="zh-CN" altLang="en-US" sz="2400" dirty="0">
                <a:latin typeface="楷体_GB2312"/>
              </a:rPr>
              <a:t>电压串联负反馈</a:t>
            </a:r>
            <a:endParaRPr lang="zh-CN" altLang="en-US" sz="2400" baseline="-30000" dirty="0">
              <a:latin typeface="楷体_GB2312"/>
              <a:ea typeface="华康简宋"/>
              <a:cs typeface="华康简宋"/>
            </a:endParaRP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466849" y="1275842"/>
            <a:ext cx="3025031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dirty="0">
                <a:latin typeface="楷体_GB2312"/>
              </a:rPr>
              <a:t>    </a:t>
            </a:r>
            <a:r>
              <a:rPr kumimoji="1" lang="zh-CN" altLang="en-US" sz="2400" dirty="0">
                <a:latin typeface="楷体_GB2312"/>
              </a:rPr>
              <a:t>设电路满足深度负反馈条件，试写出该电路的闭环电压增益表达式。 </a:t>
            </a:r>
          </a:p>
        </p:txBody>
      </p:sp>
      <p:sp>
        <p:nvSpPr>
          <p:cNvPr id="1309703" name="Rectangle 7"/>
          <p:cNvSpPr>
            <a:spLocks noChangeArrowheads="1"/>
          </p:cNvSpPr>
          <p:nvPr/>
        </p:nvSpPr>
        <p:spPr bwMode="auto">
          <a:xfrm>
            <a:off x="264840" y="3224138"/>
            <a:ext cx="106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latin typeface="楷体_GB2312"/>
              </a:rPr>
              <a:t>解： </a:t>
            </a:r>
          </a:p>
        </p:txBody>
      </p:sp>
      <p:sp>
        <p:nvSpPr>
          <p:cNvPr id="1309704" name="Rectangle 8"/>
          <p:cNvSpPr>
            <a:spLocks noChangeArrowheads="1"/>
          </p:cNvSpPr>
          <p:nvPr/>
        </p:nvSpPr>
        <p:spPr bwMode="auto">
          <a:xfrm>
            <a:off x="825873" y="3794498"/>
            <a:ext cx="2666007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/>
              </a:rPr>
              <a:t>根据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</a:rPr>
              <a:t>虚短</a:t>
            </a:r>
            <a:r>
              <a:rPr lang="zh-CN" altLang="en-US" sz="2400" dirty="0">
                <a:latin typeface="楷体_GB231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</a:rPr>
              <a:t>虚断</a:t>
            </a:r>
            <a:endParaRPr lang="zh-CN" altLang="en-US" sz="2400" baseline="-30000" dirty="0">
              <a:solidFill>
                <a:srgbClr val="FF0000"/>
              </a:solidFill>
              <a:latin typeface="楷体_GB2312"/>
              <a:ea typeface="华康简宋"/>
              <a:cs typeface="华康简宋"/>
            </a:endParaRPr>
          </a:p>
        </p:txBody>
      </p:sp>
      <p:graphicFrame>
        <p:nvGraphicFramePr>
          <p:cNvPr id="130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94619"/>
              </p:ext>
            </p:extLst>
          </p:nvPr>
        </p:nvGraphicFramePr>
        <p:xfrm>
          <a:off x="1028700" y="4988792"/>
          <a:ext cx="195552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07" name="Equation" r:id="rId5" imgW="977760" imgH="444240" progId="Equation.DSMT4">
                  <p:embed/>
                </p:oleObj>
              </mc:Choice>
              <mc:Fallback>
                <p:oleObj name="Equation" r:id="rId5" imgW="97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4988792"/>
                        <a:ext cx="1955520" cy="88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9706" name="Rectangle 10"/>
          <p:cNvSpPr>
            <a:spLocks noChangeArrowheads="1"/>
          </p:cNvSpPr>
          <p:nvPr/>
        </p:nvSpPr>
        <p:spPr bwMode="auto">
          <a:xfrm>
            <a:off x="3419872" y="4735487"/>
            <a:ext cx="2438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闭环电压增益</a:t>
            </a:r>
          </a:p>
        </p:txBody>
      </p:sp>
      <p:graphicFrame>
        <p:nvGraphicFramePr>
          <p:cNvPr id="130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064171"/>
              </p:ext>
            </p:extLst>
          </p:nvPr>
        </p:nvGraphicFramePr>
        <p:xfrm>
          <a:off x="5731966" y="4556993"/>
          <a:ext cx="12858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08" name="Equation" r:id="rId7" imgW="558558" imgH="406224" progId="Equation.3">
                  <p:embed/>
                </p:oleObj>
              </mc:Choice>
              <mc:Fallback>
                <p:oleObj name="Equation" r:id="rId7" imgW="55855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966" y="4556993"/>
                        <a:ext cx="12858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96893"/>
              </p:ext>
            </p:extLst>
          </p:nvPr>
        </p:nvGraphicFramePr>
        <p:xfrm>
          <a:off x="6994525" y="4580271"/>
          <a:ext cx="111744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09" name="Equation" r:id="rId9" imgW="558720" imgH="444240" progId="Equation.DSMT4">
                  <p:embed/>
                </p:oleObj>
              </mc:Choice>
              <mc:Fallback>
                <p:oleObj name="Equation" r:id="rId9" imgW="558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4580271"/>
                        <a:ext cx="1117440" cy="88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9709" name="Group 13"/>
          <p:cNvGrpSpPr>
            <a:grpSpLocks/>
          </p:cNvGrpSpPr>
          <p:nvPr/>
        </p:nvGrpSpPr>
        <p:grpSpPr bwMode="auto">
          <a:xfrm>
            <a:off x="800100" y="4437112"/>
            <a:ext cx="1220788" cy="1295400"/>
            <a:chOff x="384" y="2064"/>
            <a:chExt cx="769" cy="816"/>
          </a:xfrm>
        </p:grpSpPr>
        <p:graphicFrame>
          <p:nvGraphicFramePr>
            <p:cNvPr id="78864" name="Object 14"/>
            <p:cNvGraphicFramePr>
              <a:graphicFrameLocks noChangeAspect="1"/>
            </p:cNvGraphicFramePr>
            <p:nvPr/>
          </p:nvGraphicFramePr>
          <p:xfrm>
            <a:off x="528" y="2064"/>
            <a:ext cx="62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10" name="Equation" r:id="rId11" imgW="431613" imgH="203112" progId="Equation.3">
                    <p:embed/>
                  </p:oleObj>
                </mc:Choice>
                <mc:Fallback>
                  <p:oleObj name="Equation" r:id="rId11" imgW="431613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064"/>
                          <a:ext cx="62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5" name="AutoShape 15"/>
            <p:cNvSpPr>
              <a:spLocks/>
            </p:cNvSpPr>
            <p:nvPr/>
          </p:nvSpPr>
          <p:spPr bwMode="auto">
            <a:xfrm>
              <a:off x="384" y="2160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09712" name="Text Box 16"/>
          <p:cNvSpPr txBox="1">
            <a:spLocks noChangeArrowheads="1"/>
          </p:cNvSpPr>
          <p:nvPr/>
        </p:nvSpPr>
        <p:spPr bwMode="auto">
          <a:xfrm>
            <a:off x="3707904" y="2315344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/>
            <a:r>
              <a:rPr lang="en-US" altLang="zh-CN" sz="2400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09713" name="Text Box 17"/>
          <p:cNvSpPr txBox="1">
            <a:spLocks noChangeArrowheads="1"/>
          </p:cNvSpPr>
          <p:nvPr/>
        </p:nvSpPr>
        <p:spPr bwMode="auto">
          <a:xfrm>
            <a:off x="5841504" y="2315344"/>
            <a:ext cx="53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/>
            <a:r>
              <a:rPr lang="en-US" altLang="zh-CN" sz="2400" i="1">
                <a:solidFill>
                  <a:srgbClr val="FF0000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endParaRPr lang="en-US" altLang="zh-CN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0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0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0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0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0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30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30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9701" grpId="0" autoUpdateAnimBg="0"/>
      <p:bldP spid="1309703" grpId="0" autoUpdateAnimBg="0"/>
      <p:bldP spid="1309704" grpId="0" autoUpdateAnimBg="0"/>
      <p:bldP spid="1309706" grpId="0" autoUpdateAnimBg="0"/>
      <p:bldP spid="1309712" grpId="0" autoUpdateAnimBg="0"/>
      <p:bldP spid="1309713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3. </a:t>
            </a:r>
            <a:r>
              <a:rPr lang="zh-CN" altLang="en-US">
                <a:solidFill>
                  <a:srgbClr val="CC0000"/>
                </a:solidFill>
              </a:rPr>
              <a:t>分析举例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755650" y="4762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>
                <a:solidFill>
                  <a:srgbClr val="0000CC"/>
                </a:solidFill>
              </a:rPr>
              <a:t>8.4  </a:t>
            </a:r>
            <a:r>
              <a:rPr lang="zh-CN" altLang="en-US" sz="3400">
                <a:solidFill>
                  <a:srgbClr val="0000CC"/>
                </a:solidFill>
              </a:rPr>
              <a:t>深度负反馈条件下的近似计算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4129088" y="2492375"/>
          <a:ext cx="469265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85" name="图片" r:id="rId3" imgW="2936170" imgH="1475637" progId="Word.Picture.8">
                  <p:embed/>
                </p:oleObj>
              </mc:Choice>
              <mc:Fallback>
                <p:oleObj name="图片" r:id="rId3" imgW="2936170" imgH="147563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2492375"/>
                        <a:ext cx="4692650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26" name="Rectangle 6"/>
          <p:cNvSpPr>
            <a:spLocks noChangeArrowheads="1"/>
          </p:cNvSpPr>
          <p:nvPr/>
        </p:nvSpPr>
        <p:spPr bwMode="auto">
          <a:xfrm>
            <a:off x="744538" y="2527300"/>
            <a:ext cx="3124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>
                <a:latin typeface="楷体_GB2312"/>
              </a:rPr>
              <a:t> </a:t>
            </a:r>
            <a:r>
              <a:rPr lang="zh-CN" altLang="en-US" sz="2200">
                <a:latin typeface="楷体_GB2312"/>
              </a:rPr>
              <a:t>（</a:t>
            </a:r>
            <a:r>
              <a:rPr lang="en-US" altLang="zh-CN" sz="2200">
                <a:latin typeface="楷体_GB2312"/>
              </a:rPr>
              <a:t>1</a:t>
            </a:r>
            <a:r>
              <a:rPr lang="zh-CN" altLang="en-US" sz="2200">
                <a:latin typeface="楷体_GB2312"/>
              </a:rPr>
              <a:t>）电流串联负反馈</a:t>
            </a:r>
            <a:endParaRPr lang="zh-CN" altLang="en-US" sz="2200" baseline="-30000">
              <a:latin typeface="楷体_GB2312"/>
              <a:ea typeface="华康简宋"/>
              <a:cs typeface="华康简宋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250825" y="1196975"/>
            <a:ext cx="846296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200">
                <a:latin typeface="楷体_GB2312"/>
              </a:rPr>
              <a:t>    </a:t>
            </a:r>
            <a:r>
              <a:rPr kumimoji="1" lang="zh-CN" altLang="en-US" sz="2200">
                <a:latin typeface="楷体_GB2312"/>
              </a:rPr>
              <a:t>某多级放大电路的交流通路如图</a:t>
            </a:r>
            <a:r>
              <a:rPr kumimoji="1" lang="en-US" altLang="zh-CN" sz="2200">
                <a:latin typeface="楷体_GB2312"/>
              </a:rPr>
              <a:t>8.4.4</a:t>
            </a:r>
            <a:r>
              <a:rPr kumimoji="1" lang="zh-CN" altLang="en-US" sz="2200">
                <a:latin typeface="楷体_GB2312"/>
              </a:rPr>
              <a:t>所示。（</a:t>
            </a:r>
            <a:r>
              <a:rPr kumimoji="1" lang="en-US" altLang="zh-CN" sz="2200">
                <a:latin typeface="楷体_GB2312"/>
              </a:rPr>
              <a:t>1</a:t>
            </a:r>
            <a:r>
              <a:rPr kumimoji="1" lang="zh-CN" altLang="en-US" sz="2200">
                <a:latin typeface="楷体_GB2312"/>
              </a:rPr>
              <a:t>）试判断电路中级间反馈的组态和极性；（</a:t>
            </a:r>
            <a:r>
              <a:rPr kumimoji="1" lang="en-US" altLang="zh-CN" sz="2200">
                <a:latin typeface="楷体_GB2312"/>
              </a:rPr>
              <a:t>2</a:t>
            </a:r>
            <a:r>
              <a:rPr kumimoji="1" lang="zh-CN" altLang="en-US" sz="2200">
                <a:latin typeface="楷体_GB2312"/>
              </a:rPr>
              <a:t>）若电路满足深度负反馈条件，试求电路的闭环电压增益。 </a:t>
            </a:r>
          </a:p>
        </p:txBody>
      </p:sp>
      <p:sp>
        <p:nvSpPr>
          <p:cNvPr id="1310728" name="Rectangle 8"/>
          <p:cNvSpPr>
            <a:spLocks noChangeArrowheads="1"/>
          </p:cNvSpPr>
          <p:nvPr/>
        </p:nvSpPr>
        <p:spPr bwMode="auto">
          <a:xfrm>
            <a:off x="287338" y="2457450"/>
            <a:ext cx="1066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200">
                <a:latin typeface="楷体_GB2312"/>
              </a:rPr>
              <a:t>解： </a:t>
            </a:r>
          </a:p>
        </p:txBody>
      </p:sp>
      <p:sp>
        <p:nvSpPr>
          <p:cNvPr id="1310729" name="Rectangle 9"/>
          <p:cNvSpPr>
            <a:spLocks noChangeArrowheads="1"/>
          </p:cNvSpPr>
          <p:nvPr/>
        </p:nvSpPr>
        <p:spPr bwMode="auto">
          <a:xfrm>
            <a:off x="250825" y="2994025"/>
            <a:ext cx="43926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200">
                <a:latin typeface="楷体_GB2312"/>
              </a:rPr>
              <a:t>（</a:t>
            </a:r>
            <a:r>
              <a:rPr lang="en-US" altLang="zh-CN" sz="2200">
                <a:latin typeface="楷体_GB2312"/>
              </a:rPr>
              <a:t>2</a:t>
            </a:r>
            <a:r>
              <a:rPr lang="zh-CN" altLang="en-US" sz="2200">
                <a:latin typeface="楷体_GB2312"/>
              </a:rPr>
              <a:t>）根据</a:t>
            </a:r>
            <a:r>
              <a:rPr lang="zh-CN" altLang="en-US" sz="2200">
                <a:solidFill>
                  <a:srgbClr val="FF0000"/>
                </a:solidFill>
                <a:latin typeface="楷体_GB2312"/>
              </a:rPr>
              <a:t>虚短</a:t>
            </a:r>
            <a:r>
              <a:rPr lang="zh-CN" altLang="en-US" sz="2200">
                <a:latin typeface="楷体_GB2312"/>
              </a:rPr>
              <a:t>、</a:t>
            </a:r>
            <a:r>
              <a:rPr lang="zh-CN" altLang="en-US" sz="2200">
                <a:solidFill>
                  <a:srgbClr val="FF0000"/>
                </a:solidFill>
                <a:latin typeface="楷体_GB2312"/>
              </a:rPr>
              <a:t>虚断</a:t>
            </a:r>
            <a:r>
              <a:rPr lang="zh-CN" altLang="en-US" sz="2200">
                <a:latin typeface="楷体_GB2312"/>
              </a:rPr>
              <a:t>可列出方程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10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773877"/>
              </p:ext>
            </p:extLst>
          </p:nvPr>
        </p:nvGraphicFramePr>
        <p:xfrm>
          <a:off x="755576" y="3580606"/>
          <a:ext cx="216535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86" name="Equation" r:id="rId5" imgW="1206360" imgH="1193760" progId="Equation.DSMT4">
                  <p:embed/>
                </p:oleObj>
              </mc:Choice>
              <mc:Fallback>
                <p:oleObj name="Equation" r:id="rId5" imgW="120636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80606"/>
                        <a:ext cx="2165350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32" name="Rectangle 12"/>
          <p:cNvSpPr>
            <a:spLocks noChangeArrowheads="1"/>
          </p:cNvSpPr>
          <p:nvPr/>
        </p:nvSpPr>
        <p:spPr bwMode="auto">
          <a:xfrm>
            <a:off x="3311525" y="4851400"/>
            <a:ext cx="3124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latin typeface="楷体_GB2312"/>
              </a:rPr>
              <a:t>得闭环电压增益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10734" name="Object 14"/>
          <p:cNvGraphicFramePr>
            <a:graphicFrameLocks noChangeAspect="1"/>
          </p:cNvGraphicFramePr>
          <p:nvPr/>
        </p:nvGraphicFramePr>
        <p:xfrm>
          <a:off x="4500563" y="5233988"/>
          <a:ext cx="37433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87" name="公式" r:id="rId7" imgW="2057400" imgH="444500" progId="Equation.3">
                  <p:embed/>
                </p:oleObj>
              </mc:Choice>
              <mc:Fallback>
                <p:oleObj name="公式" r:id="rId7" imgW="205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233988"/>
                        <a:ext cx="37433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123728" y="4005064"/>
            <a:ext cx="2013693" cy="3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zh-CN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忽略</a:t>
            </a:r>
            <a:r>
              <a:rPr lang="en-US" altLang="zh-CN" sz="1600" dirty="0" smtClean="0">
                <a:solidFill>
                  <a:srgbClr val="C00000"/>
                </a:solidFill>
                <a:latin typeface="+mn-ea"/>
                <a:ea typeface="+mn-ea"/>
              </a:rPr>
              <a:t>T</a:t>
            </a:r>
            <a:r>
              <a:rPr lang="en-US" altLang="zh-CN" sz="1600" baseline="-25000" dirty="0" smtClean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r>
              <a:rPr lang="zh-CN" altLang="en-US" sz="1600" dirty="0" smtClean="0">
                <a:solidFill>
                  <a:srgbClr val="C00000"/>
                </a:solidFill>
                <a:latin typeface="+mn-ea"/>
                <a:ea typeface="+mn-ea"/>
              </a:rPr>
              <a:t>的射极电流</a:t>
            </a:r>
            <a:r>
              <a:rPr lang="en-US" altLang="zh-CN" sz="1600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endParaRPr lang="zh-CN" altLang="en-US" sz="16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1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1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3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6" grpId="0" autoUpdateAnimBg="0"/>
      <p:bldP spid="1310728" grpId="0" autoUpdateAnimBg="0"/>
      <p:bldP spid="1310729" grpId="0" autoUpdateAnimBg="0"/>
      <p:bldP spid="1310732" grpId="0" autoUpdateAnimBg="0"/>
      <p:bldP spid="15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3. </a:t>
            </a:r>
            <a:r>
              <a:rPr lang="zh-CN" altLang="en-US" dirty="0">
                <a:solidFill>
                  <a:srgbClr val="CC0000"/>
                </a:solidFill>
              </a:rPr>
              <a:t>分析举例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5650" y="4762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>
                <a:solidFill>
                  <a:srgbClr val="0000CC"/>
                </a:solidFill>
              </a:rPr>
              <a:t>8.4  </a:t>
            </a:r>
            <a:r>
              <a:rPr lang="zh-CN" altLang="en-US" sz="3400">
                <a:solidFill>
                  <a:srgbClr val="0000CC"/>
                </a:solidFill>
              </a:rPr>
              <a:t>深度负反馈条件下的近似计算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989" y="1657066"/>
            <a:ext cx="6439799" cy="40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87212" y="1187481"/>
            <a:ext cx="8281615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200" dirty="0" smtClean="0">
                <a:latin typeface="楷体_GB2312"/>
              </a:rPr>
              <a:t>交流通路如图所</a:t>
            </a:r>
            <a:r>
              <a:rPr kumimoji="1" lang="zh-CN" altLang="en-US" sz="2200" dirty="0">
                <a:latin typeface="楷体_GB2312"/>
              </a:rPr>
              <a:t>示</a:t>
            </a:r>
            <a:r>
              <a:rPr kumimoji="1" lang="zh-CN" altLang="en-US" sz="2200" dirty="0" smtClean="0">
                <a:latin typeface="楷体_GB2312"/>
              </a:rPr>
              <a:t>。假设电路满足深度负反馈条件。（</a:t>
            </a:r>
            <a:r>
              <a:rPr kumimoji="1" lang="en-US" altLang="zh-CN" sz="2200" dirty="0">
                <a:latin typeface="楷体_GB2312"/>
              </a:rPr>
              <a:t>1</a:t>
            </a:r>
            <a:r>
              <a:rPr kumimoji="1" lang="zh-CN" altLang="en-US" sz="2200" dirty="0" smtClean="0">
                <a:latin typeface="楷体_GB2312"/>
              </a:rPr>
              <a:t>）求闭环增益；</a:t>
            </a:r>
            <a:r>
              <a:rPr kumimoji="1" lang="zh-CN" altLang="en-US" sz="2200" dirty="0">
                <a:latin typeface="楷体_GB2312"/>
              </a:rPr>
              <a:t>（</a:t>
            </a:r>
            <a:r>
              <a:rPr kumimoji="1" lang="en-US" altLang="zh-CN" sz="2200" dirty="0">
                <a:latin typeface="楷体_GB2312"/>
              </a:rPr>
              <a:t>2</a:t>
            </a:r>
            <a:r>
              <a:rPr kumimoji="1" lang="zh-CN" altLang="en-US" sz="2200" dirty="0" smtClean="0">
                <a:latin typeface="楷体_GB2312"/>
              </a:rPr>
              <a:t>）求闭环</a:t>
            </a:r>
            <a:r>
              <a:rPr kumimoji="1" lang="zh-CN" altLang="en-US" sz="2200" dirty="0">
                <a:latin typeface="楷体_GB2312"/>
              </a:rPr>
              <a:t>电压增益。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33140" y="2239789"/>
            <a:ext cx="3124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200" dirty="0">
                <a:latin typeface="楷体_GB2312"/>
              </a:rPr>
              <a:t> </a:t>
            </a:r>
            <a:r>
              <a:rPr lang="zh-CN" altLang="en-US" sz="2200" dirty="0">
                <a:latin typeface="楷体_GB2312"/>
              </a:rPr>
              <a:t>（</a:t>
            </a:r>
            <a:r>
              <a:rPr lang="en-US" altLang="zh-CN" sz="2200" dirty="0">
                <a:latin typeface="楷体_GB2312"/>
              </a:rPr>
              <a:t>1</a:t>
            </a:r>
            <a:r>
              <a:rPr lang="zh-CN" altLang="en-US" sz="2200" dirty="0">
                <a:latin typeface="楷体_GB2312"/>
              </a:rPr>
              <a:t>）电流串联负反馈</a:t>
            </a:r>
            <a:endParaRPr lang="zh-CN" altLang="en-US" sz="2200" baseline="-30000" dirty="0">
              <a:latin typeface="楷体_GB2312"/>
              <a:ea typeface="华康简宋"/>
              <a:cs typeface="华康简宋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75940" y="2223120"/>
            <a:ext cx="1066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200" dirty="0">
                <a:latin typeface="楷体_GB2312"/>
              </a:rPr>
              <a:t>解：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39427" y="2741439"/>
            <a:ext cx="43926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200">
                <a:latin typeface="楷体_GB2312"/>
              </a:rPr>
              <a:t>（</a:t>
            </a:r>
            <a:r>
              <a:rPr lang="en-US" altLang="zh-CN" sz="2200">
                <a:latin typeface="楷体_GB2312"/>
              </a:rPr>
              <a:t>2</a:t>
            </a:r>
            <a:r>
              <a:rPr lang="zh-CN" altLang="en-US" sz="2200">
                <a:latin typeface="楷体_GB2312"/>
              </a:rPr>
              <a:t>）根据</a:t>
            </a:r>
            <a:r>
              <a:rPr lang="zh-CN" altLang="en-US" sz="2200">
                <a:solidFill>
                  <a:srgbClr val="FF0000"/>
                </a:solidFill>
                <a:latin typeface="楷体_GB2312"/>
              </a:rPr>
              <a:t>虚短</a:t>
            </a:r>
            <a:r>
              <a:rPr lang="zh-CN" altLang="en-US" sz="2200">
                <a:latin typeface="楷体_GB2312"/>
              </a:rPr>
              <a:t>、</a:t>
            </a:r>
            <a:r>
              <a:rPr lang="zh-CN" altLang="en-US" sz="2200">
                <a:solidFill>
                  <a:srgbClr val="FF0000"/>
                </a:solidFill>
                <a:latin typeface="楷体_GB2312"/>
              </a:rPr>
              <a:t>虚断</a:t>
            </a:r>
            <a:r>
              <a:rPr lang="zh-CN" altLang="en-US" sz="2200">
                <a:latin typeface="楷体_GB2312"/>
              </a:rPr>
              <a:t>可列出方程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71" y="3330376"/>
            <a:ext cx="911670" cy="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839" y="3883199"/>
            <a:ext cx="1560953" cy="48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4"/>
          <p:cNvSpPr>
            <a:spLocks/>
          </p:cNvSpPr>
          <p:nvPr/>
        </p:nvSpPr>
        <p:spPr bwMode="auto">
          <a:xfrm>
            <a:off x="827037" y="3425304"/>
            <a:ext cx="288579" cy="867792"/>
          </a:xfrm>
          <a:prstGeom prst="leftBrace">
            <a:avLst>
              <a:gd name="adj1" fmla="val 2496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82" y="5493562"/>
            <a:ext cx="2315238" cy="82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0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1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162" y="1174750"/>
            <a:ext cx="6439799" cy="40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3238" y="714375"/>
            <a:ext cx="514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CC0000"/>
                </a:solidFill>
              </a:rPr>
              <a:t>3. </a:t>
            </a:r>
            <a:r>
              <a:rPr lang="zh-CN" altLang="en-US" dirty="0">
                <a:solidFill>
                  <a:srgbClr val="CC0000"/>
                </a:solidFill>
              </a:rPr>
              <a:t>分析举例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5650" y="4762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>
                <a:solidFill>
                  <a:srgbClr val="0000CC"/>
                </a:solidFill>
              </a:rPr>
              <a:t>8.4  </a:t>
            </a:r>
            <a:r>
              <a:rPr lang="zh-CN" altLang="en-US" sz="3400">
                <a:solidFill>
                  <a:srgbClr val="0000CC"/>
                </a:solidFill>
              </a:rPr>
              <a:t>深度负反馈条件下的近似计算</a:t>
            </a:r>
          </a:p>
        </p:txBody>
      </p:sp>
      <p:pic>
        <p:nvPicPr>
          <p:cNvPr id="8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27342"/>
            <a:ext cx="1403809" cy="95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1213"/>
            <a:ext cx="1448002" cy="17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0" y="2770683"/>
            <a:ext cx="911670" cy="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16432"/>
            <a:ext cx="984762" cy="4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30861"/>
            <a:ext cx="1079047" cy="42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0" y="4666247"/>
            <a:ext cx="1330476" cy="4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084763"/>
            <a:ext cx="5502275" cy="11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2771800" y="3351213"/>
            <a:ext cx="1316715" cy="1770062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7311" y="1245934"/>
            <a:ext cx="3488574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200" dirty="0" smtClean="0">
                <a:latin typeface="楷体_GB2312"/>
              </a:rPr>
              <a:t>（</a:t>
            </a:r>
            <a:r>
              <a:rPr kumimoji="1" lang="en-US" altLang="zh-CN" sz="2200" dirty="0">
                <a:latin typeface="楷体_GB2312"/>
              </a:rPr>
              <a:t>2</a:t>
            </a:r>
            <a:r>
              <a:rPr kumimoji="1" lang="zh-CN" altLang="en-US" sz="2200" dirty="0" smtClean="0">
                <a:latin typeface="楷体_GB2312"/>
              </a:rPr>
              <a:t>）求闭环</a:t>
            </a:r>
            <a:r>
              <a:rPr kumimoji="1" lang="zh-CN" altLang="en-US" sz="2200" dirty="0">
                <a:latin typeface="楷体_GB2312"/>
              </a:rPr>
              <a:t>电压</a:t>
            </a:r>
            <a:r>
              <a:rPr kumimoji="1" lang="zh-CN" altLang="en-US" sz="2200" dirty="0" smtClean="0">
                <a:latin typeface="楷体_GB2312"/>
              </a:rPr>
              <a:t>增益 </a:t>
            </a:r>
            <a:endParaRPr kumimoji="1" lang="zh-CN" altLang="en-US" sz="2200" dirty="0">
              <a:latin typeface="楷体_GB231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99905" y="1962142"/>
            <a:ext cx="1066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200" dirty="0">
                <a:latin typeface="楷体_GB2312"/>
              </a:rPr>
              <a:t>解： </a:t>
            </a:r>
          </a:p>
        </p:txBody>
      </p:sp>
    </p:spTree>
    <p:extLst>
      <p:ext uri="{BB962C8B-B14F-4D97-AF65-F5344CB8AC3E}">
        <p14:creationId xmlns:p14="http://schemas.microsoft.com/office/powerpoint/2010/main" val="4903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8.1.1  </a:t>
            </a:r>
            <a:r>
              <a:rPr lang="zh-CN" altLang="en-US" sz="3200">
                <a:solidFill>
                  <a:srgbClr val="0000CC"/>
                </a:solidFill>
              </a:rPr>
              <a:t>反馈的基本概念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495300" y="769938"/>
            <a:ext cx="541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判断电路是否存在反馈通路</a:t>
            </a:r>
          </a:p>
        </p:txBody>
      </p:sp>
      <p:pic>
        <p:nvPicPr>
          <p:cNvPr id="12292" name="Picture 2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1935163"/>
            <a:ext cx="5400675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784475" y="1248370"/>
            <a:ext cx="1751013" cy="865584"/>
          </a:xfrm>
          <a:prstGeom prst="wedgeEllipseCallout">
            <a:avLst>
              <a:gd name="adj1" fmla="val 27757"/>
              <a:gd name="adj2" fmla="val 80768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反馈通路（本级）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673725" y="870545"/>
            <a:ext cx="1681163" cy="865584"/>
          </a:xfrm>
          <a:prstGeom prst="wedgeEllipseCallout">
            <a:avLst>
              <a:gd name="adj1" fmla="val -9301"/>
              <a:gd name="adj2" fmla="val 121861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反馈通路（本级）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009900" y="5015508"/>
            <a:ext cx="1681163" cy="865584"/>
          </a:xfrm>
          <a:prstGeom prst="wedgeEllipseCallout">
            <a:avLst>
              <a:gd name="adj1" fmla="val 28472"/>
              <a:gd name="adj2" fmla="val -88782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0" rIns="36000" bIns="0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反馈通路（级间）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ChangeArrowheads="1"/>
          </p:cNvSpPr>
          <p:nvPr/>
        </p:nvSpPr>
        <p:spPr bwMode="auto">
          <a:xfrm>
            <a:off x="755650" y="4762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>
                <a:solidFill>
                  <a:srgbClr val="0000CC"/>
                </a:solidFill>
              </a:rPr>
              <a:t>8.4  </a:t>
            </a:r>
            <a:r>
              <a:rPr lang="zh-CN" altLang="en-US" sz="3400">
                <a:solidFill>
                  <a:srgbClr val="0000CC"/>
                </a:solidFill>
              </a:rPr>
              <a:t>深度负反馈条件下的近似计算</a:t>
            </a:r>
          </a:p>
        </p:txBody>
      </p:sp>
      <p:sp>
        <p:nvSpPr>
          <p:cNvPr id="80899" name="Rectangle 8"/>
          <p:cNvSpPr>
            <a:spLocks noChangeArrowheads="1"/>
          </p:cNvSpPr>
          <p:nvPr/>
        </p:nvSpPr>
        <p:spPr bwMode="auto">
          <a:xfrm>
            <a:off x="446088" y="1304925"/>
            <a:ext cx="51339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/>
              </a:rPr>
              <a:t>深度负反馈条件下</a:t>
            </a:r>
          </a:p>
        </p:txBody>
      </p:sp>
      <p:graphicFrame>
        <p:nvGraphicFramePr>
          <p:cNvPr id="80900" name="Object 9"/>
          <p:cNvGraphicFramePr>
            <a:graphicFrameLocks noChangeAspect="1"/>
          </p:cNvGraphicFramePr>
          <p:nvPr/>
        </p:nvGraphicFramePr>
        <p:xfrm>
          <a:off x="1992313" y="1762125"/>
          <a:ext cx="16652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57" name="Equation" r:id="rId3" imgW="825480" imgH="393480" progId="Equation.DSMT4">
                  <p:embed/>
                </p:oleObj>
              </mc:Choice>
              <mc:Fallback>
                <p:oleObj name="Equation" r:id="rId3" imgW="825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762125"/>
                        <a:ext cx="16652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41338" y="2713038"/>
            <a:ext cx="768826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楷体_GB2312"/>
              </a:rPr>
              <a:t>近似</a:t>
            </a:r>
            <a:r>
              <a:rPr lang="zh-CN" altLang="en-US" sz="2400" dirty="0">
                <a:latin typeface="楷体_GB2312"/>
              </a:rPr>
              <a:t>计算产生的相对误差：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85800" y="3308350"/>
          <a:ext cx="46672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58" name="Equation" r:id="rId5" imgW="2311200" imgH="482400" progId="Equation.DSMT4">
                  <p:embed/>
                </p:oleObj>
              </mc:Choice>
              <mc:Fallback>
                <p:oleObj name="Equation" r:id="rId5" imgW="2311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08350"/>
                        <a:ext cx="46672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319713" y="3386138"/>
          <a:ext cx="18716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59" name="Equation" r:id="rId7" imgW="927000" imgH="393480" progId="Equation.DSMT4">
                  <p:embed/>
                </p:oleObj>
              </mc:Choice>
              <mc:Fallback>
                <p:oleObj name="Equation" r:id="rId7" imgW="927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3386138"/>
                        <a:ext cx="18716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3051175" y="1300163"/>
            <a:ext cx="60356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( |1+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AF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| &gt;&gt;1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AF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&gt;&gt;1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环路增益</a:t>
            </a:r>
            <a:r>
              <a:rPr lang="en-US" altLang="zh-CN" sz="2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200">
              <a:latin typeface="楷体_GB2312"/>
            </a:endParaRP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7191375" y="3386138"/>
          <a:ext cx="16398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60" name="Equation" r:id="rId9" imgW="812520" imgH="393480" progId="Equation.DSMT4">
                  <p:embed/>
                </p:oleObj>
              </mc:Choice>
              <mc:Fallback>
                <p:oleObj name="Equation" r:id="rId9" imgW="812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5" y="3386138"/>
                        <a:ext cx="163988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85800" y="4478338"/>
            <a:ext cx="7964488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/>
              </a:rPr>
              <a:t>    即环路增益直接影响着误差的大小，环路增益越大，误差越小。</a:t>
            </a:r>
          </a:p>
        </p:txBody>
      </p:sp>
      <p:graphicFrame>
        <p:nvGraphicFramePr>
          <p:cNvPr id="80907" name="Object 9"/>
          <p:cNvGraphicFramePr>
            <a:graphicFrameLocks noChangeAspect="1"/>
          </p:cNvGraphicFramePr>
          <p:nvPr/>
        </p:nvGraphicFramePr>
        <p:xfrm>
          <a:off x="4011613" y="1771650"/>
          <a:ext cx="10255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61" name="Equation" r:id="rId11" imgW="507960" imgH="393480" progId="Equation.DSMT4">
                  <p:embed/>
                </p:oleObj>
              </mc:Choice>
              <mc:Fallback>
                <p:oleObj name="Equation" r:id="rId11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1771650"/>
                        <a:ext cx="10255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Rectangle 8"/>
          <p:cNvSpPr>
            <a:spLocks noChangeArrowheads="1"/>
          </p:cNvSpPr>
          <p:nvPr/>
        </p:nvSpPr>
        <p:spPr bwMode="auto">
          <a:xfrm>
            <a:off x="755650" y="1917700"/>
            <a:ext cx="8540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楷体_GB2312"/>
              </a:rPr>
              <a:t>设</a:t>
            </a:r>
          </a:p>
        </p:txBody>
      </p:sp>
      <p:sp>
        <p:nvSpPr>
          <p:cNvPr id="80909" name="Rectangle 2"/>
          <p:cNvSpPr>
            <a:spLocks noChangeArrowheads="1"/>
          </p:cNvSpPr>
          <p:nvPr/>
        </p:nvSpPr>
        <p:spPr bwMode="auto">
          <a:xfrm>
            <a:off x="503238" y="714375"/>
            <a:ext cx="51482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C0000"/>
                </a:solidFill>
              </a:rPr>
              <a:t>4. </a:t>
            </a:r>
            <a:r>
              <a:rPr lang="zh-CN" altLang="en-US">
                <a:solidFill>
                  <a:srgbClr val="CC0000"/>
                </a:solidFill>
              </a:rPr>
              <a:t>近似计算带来的误差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55650" y="5649851"/>
            <a:ext cx="7688262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注：此处忽略了频率变化导致</a:t>
            </a:r>
            <a:r>
              <a:rPr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减小带来的影响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5"/>
          <p:cNvSpPr>
            <a:spLocks noChangeArrowheads="1"/>
          </p:cNvSpPr>
          <p:nvPr/>
        </p:nvSpPr>
        <p:spPr bwMode="auto">
          <a:xfrm>
            <a:off x="611188" y="0"/>
            <a:ext cx="81375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99"/>
                </a:solidFill>
                <a:latin typeface="Arial Narrow" panose="020B0606020202030204" pitchFamily="34" charset="0"/>
              </a:rPr>
              <a:t>8  </a:t>
            </a:r>
            <a:r>
              <a:rPr lang="zh-CN" altLang="en-US" sz="3600">
                <a:solidFill>
                  <a:srgbClr val="000099"/>
                </a:solidFill>
                <a:latin typeface="Arial Narrow" panose="020B0606020202030204" pitchFamily="34" charset="0"/>
              </a:rPr>
              <a:t>反馈放大电路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42988" y="980728"/>
            <a:ext cx="72374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8.1 </a:t>
            </a:r>
            <a:r>
              <a:rPr lang="zh-CN" altLang="en-US" sz="3200" dirty="0"/>
              <a:t>反馈的基本概念与分类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8.2 </a:t>
            </a:r>
            <a:r>
              <a:rPr lang="zh-CN" altLang="en-US" sz="3200" dirty="0"/>
              <a:t>负反馈放大电路增益的一般表达式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8.3 </a:t>
            </a:r>
            <a:r>
              <a:rPr lang="zh-CN" altLang="en-US" sz="3200" dirty="0"/>
              <a:t>负反馈对放大电路性能的影响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8.4 </a:t>
            </a:r>
            <a:r>
              <a:rPr lang="zh-CN" altLang="en-US" sz="3200" dirty="0"/>
              <a:t>深度负反馈条件下的近似计算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8.5 </a:t>
            </a:r>
            <a:r>
              <a:rPr lang="zh-CN" altLang="en-US" sz="3200" dirty="0">
                <a:solidFill>
                  <a:schemeClr val="accent2"/>
                </a:solidFill>
              </a:rPr>
              <a:t>负反馈放大电路设计</a:t>
            </a:r>
            <a:endParaRPr lang="en-US" altLang="zh-CN" sz="32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/>
              <a:t>8.6 </a:t>
            </a:r>
            <a:r>
              <a:rPr lang="zh-CN" altLang="en-US" sz="3200" dirty="0" smtClean="0"/>
              <a:t>负反馈</a:t>
            </a:r>
            <a:r>
              <a:rPr lang="zh-CN" altLang="en-US" sz="3200" dirty="0"/>
              <a:t>放大电路的稳定性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55650" y="47625"/>
            <a:ext cx="79581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400" dirty="0" smtClean="0">
                <a:solidFill>
                  <a:srgbClr val="0000CC"/>
                </a:solidFill>
              </a:rPr>
              <a:t>8.5  </a:t>
            </a:r>
            <a:r>
              <a:rPr lang="zh-CN" altLang="en-US" sz="3400" dirty="0" smtClean="0">
                <a:solidFill>
                  <a:srgbClr val="0000CC"/>
                </a:solidFill>
              </a:rPr>
              <a:t>反馈</a:t>
            </a:r>
            <a:r>
              <a:rPr lang="zh-CN" altLang="en-US" sz="3400" dirty="0">
                <a:solidFill>
                  <a:srgbClr val="0000CC"/>
                </a:solidFill>
              </a:rPr>
              <a:t>放大电路设计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1115616" y="1484784"/>
            <a:ext cx="2425700" cy="5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自学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11188" y="0"/>
            <a:ext cx="81375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99"/>
                </a:solidFill>
                <a:latin typeface="Arial Narrow" panose="020B0606020202030204" pitchFamily="34" charset="0"/>
              </a:rPr>
              <a:t>8  </a:t>
            </a:r>
            <a:r>
              <a:rPr lang="zh-CN" altLang="en-US" sz="3600">
                <a:solidFill>
                  <a:srgbClr val="000099"/>
                </a:solidFill>
                <a:latin typeface="Arial Narrow" panose="020B0606020202030204" pitchFamily="34" charset="0"/>
              </a:rPr>
              <a:t>反馈放大电路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42988" y="980728"/>
            <a:ext cx="72374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8.1 </a:t>
            </a:r>
            <a:r>
              <a:rPr lang="zh-CN" altLang="en-US" sz="3200" dirty="0"/>
              <a:t>反馈的基本概念与分类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8.2 </a:t>
            </a:r>
            <a:r>
              <a:rPr lang="zh-CN" altLang="en-US" sz="3200" dirty="0"/>
              <a:t>负反馈放大电路增益的一般表达式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8.3 </a:t>
            </a:r>
            <a:r>
              <a:rPr lang="zh-CN" altLang="en-US" sz="3200" dirty="0"/>
              <a:t>负反馈对放大电路性能的影响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8.4 </a:t>
            </a:r>
            <a:r>
              <a:rPr lang="zh-CN" altLang="en-US" sz="3200" dirty="0"/>
              <a:t>深度负反馈条件下的近似计算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/>
              <a:t>8.5 </a:t>
            </a:r>
            <a:r>
              <a:rPr lang="zh-CN" altLang="en-US" sz="3200" dirty="0"/>
              <a:t>负反馈放大电路设计</a:t>
            </a:r>
            <a:endParaRPr lang="en-US" altLang="zh-CN" sz="32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8.6 </a:t>
            </a:r>
            <a:r>
              <a:rPr lang="zh-CN" altLang="en-US" sz="3200" dirty="0">
                <a:solidFill>
                  <a:schemeClr val="accent2"/>
                </a:solidFill>
              </a:rPr>
              <a:t>负反馈放大电路的稳定性</a:t>
            </a:r>
          </a:p>
        </p:txBody>
      </p:sp>
    </p:spTree>
    <p:extLst>
      <p:ext uri="{BB962C8B-B14F-4D97-AF65-F5344CB8AC3E}">
        <p14:creationId xmlns:p14="http://schemas.microsoft.com/office/powerpoint/2010/main" val="185926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11560" y="1520825"/>
            <a:ext cx="82089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8.6.1 </a:t>
            </a:r>
            <a:r>
              <a:rPr lang="zh-CN" altLang="en-US" dirty="0" smtClean="0">
                <a:solidFill>
                  <a:srgbClr val="C00000"/>
                </a:solidFill>
              </a:rPr>
              <a:t>负反馈</a:t>
            </a:r>
            <a:r>
              <a:rPr lang="zh-CN" altLang="en-US" dirty="0">
                <a:solidFill>
                  <a:srgbClr val="C00000"/>
                </a:solidFill>
              </a:rPr>
              <a:t>放大电路的</a:t>
            </a:r>
            <a:r>
              <a:rPr lang="zh-CN" altLang="en-US" dirty="0" smtClean="0">
                <a:solidFill>
                  <a:srgbClr val="C00000"/>
                </a:solidFill>
              </a:rPr>
              <a:t>自激振荡及稳定工作的条件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*8.6.2 </a:t>
            </a:r>
            <a:r>
              <a:rPr lang="zh-CN" altLang="en-US" dirty="0" smtClean="0"/>
              <a:t>自激振荡的消除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频率补偿</a:t>
            </a:r>
            <a:endParaRPr lang="zh-CN" altLang="en-US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827088" y="0"/>
            <a:ext cx="774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0000CC"/>
                </a:solidFill>
              </a:rPr>
              <a:t>8.6  </a:t>
            </a:r>
            <a:r>
              <a:rPr lang="zh-CN" altLang="en-US" sz="3600" dirty="0">
                <a:solidFill>
                  <a:srgbClr val="0000CC"/>
                </a:solidFill>
              </a:rPr>
              <a:t>负反馈放大电路的稳定性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75" y="1809806"/>
            <a:ext cx="4821275" cy="2267266"/>
          </a:xfrm>
          <a:prstGeom prst="rect">
            <a:avLst/>
          </a:prstGeom>
        </p:spPr>
      </p:pic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03006"/>
              </p:ext>
            </p:extLst>
          </p:nvPr>
        </p:nvGraphicFramePr>
        <p:xfrm>
          <a:off x="5141218" y="1553144"/>
          <a:ext cx="6667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63" name="图片" r:id="rId4" imgW="666750" imgH="352425" progId="Word.Picture.8">
                  <p:embed/>
                </p:oleObj>
              </mc:Choice>
              <mc:Fallback>
                <p:oleObj name="图片" r:id="rId4" imgW="666750" imgH="35242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218" y="1553144"/>
                        <a:ext cx="6667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5136455" y="1265806"/>
            <a:ext cx="733425" cy="676275"/>
            <a:chOff x="3654" y="468"/>
            <a:chExt cx="462" cy="426"/>
          </a:xfrm>
        </p:grpSpPr>
        <p:sp>
          <p:nvSpPr>
            <p:cNvPr id="88089" name="Rectangle 28" descr="羊皮纸"/>
            <p:cNvSpPr>
              <a:spLocks noChangeArrowheads="1"/>
            </p:cNvSpPr>
            <p:nvPr/>
          </p:nvSpPr>
          <p:spPr bwMode="auto">
            <a:xfrm>
              <a:off x="3654" y="468"/>
              <a:ext cx="462" cy="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8090" name="Object 29"/>
            <p:cNvGraphicFramePr>
              <a:graphicFrameLocks noChangeAspect="1"/>
            </p:cNvGraphicFramePr>
            <p:nvPr/>
          </p:nvGraphicFramePr>
          <p:xfrm>
            <a:off x="3658" y="479"/>
            <a:ext cx="42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664" name="图片" r:id="rId6" imgW="666750" imgH="647700" progId="Word.Picture.8">
                    <p:embed/>
                  </p:oleObj>
                </mc:Choice>
                <mc:Fallback>
                  <p:oleObj name="图片" r:id="rId6" imgW="666750" imgH="64770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" y="479"/>
                          <a:ext cx="42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30"/>
          <p:cNvGrpSpPr>
            <a:grpSpLocks/>
          </p:cNvGrpSpPr>
          <p:nvPr/>
        </p:nvGrpSpPr>
        <p:grpSpPr bwMode="auto">
          <a:xfrm>
            <a:off x="5074543" y="1276919"/>
            <a:ext cx="846137" cy="639762"/>
            <a:chOff x="3051" y="499"/>
            <a:chExt cx="533" cy="403"/>
          </a:xfrm>
        </p:grpSpPr>
        <p:sp>
          <p:nvSpPr>
            <p:cNvPr id="88087" name="Rectangle 31" descr="羊皮纸"/>
            <p:cNvSpPr>
              <a:spLocks noChangeArrowheads="1"/>
            </p:cNvSpPr>
            <p:nvPr/>
          </p:nvSpPr>
          <p:spPr bwMode="auto">
            <a:xfrm>
              <a:off x="3051" y="499"/>
              <a:ext cx="533" cy="4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8088" name="Object 32"/>
            <p:cNvGraphicFramePr>
              <a:graphicFrameLocks noChangeAspect="1"/>
            </p:cNvGraphicFramePr>
            <p:nvPr/>
          </p:nvGraphicFramePr>
          <p:xfrm>
            <a:off x="3098" y="588"/>
            <a:ext cx="42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665" name="图片" r:id="rId8" imgW="666750" imgH="447675" progId="Word.Picture.8">
                    <p:embed/>
                  </p:oleObj>
                </mc:Choice>
                <mc:Fallback>
                  <p:oleObj name="图片" r:id="rId8" imgW="666750" imgH="447675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" y="588"/>
                          <a:ext cx="420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868569"/>
              </p:ext>
            </p:extLst>
          </p:nvPr>
        </p:nvGraphicFramePr>
        <p:xfrm>
          <a:off x="8140005" y="2546919"/>
          <a:ext cx="752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66" name="图片" r:id="rId10" imgW="752475" imgH="723900" progId="Word.Picture.8">
                  <p:embed/>
                </p:oleObj>
              </mc:Choice>
              <mc:Fallback>
                <p:oleObj name="图片" r:id="rId10" imgW="752475" imgH="7239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005" y="2546919"/>
                        <a:ext cx="7524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Rectangle 2"/>
          <p:cNvSpPr>
            <a:spLocks noChangeArrowheads="1"/>
          </p:cNvSpPr>
          <p:nvPr/>
        </p:nvSpPr>
        <p:spPr bwMode="auto">
          <a:xfrm>
            <a:off x="503237" y="128245"/>
            <a:ext cx="80645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rgbClr val="0000CC"/>
                </a:solidFill>
              </a:rPr>
              <a:t>8.6.1  </a:t>
            </a:r>
            <a:r>
              <a:rPr lang="zh-CN" altLang="en-US" sz="2600" dirty="0" smtClean="0">
                <a:solidFill>
                  <a:srgbClr val="0000CC"/>
                </a:solidFill>
              </a:rPr>
              <a:t>负反馈</a:t>
            </a:r>
            <a:r>
              <a:rPr lang="zh-CN" altLang="en-US" sz="2600" dirty="0">
                <a:solidFill>
                  <a:srgbClr val="0000CC"/>
                </a:solidFill>
              </a:rPr>
              <a:t>放大电路的自激振荡及稳定工作的条件</a:t>
            </a:r>
          </a:p>
        </p:txBody>
      </p:sp>
      <p:sp>
        <p:nvSpPr>
          <p:cNvPr id="88075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CC0000"/>
                </a:solidFill>
              </a:rPr>
              <a:t>1. </a:t>
            </a:r>
            <a:r>
              <a:rPr lang="zh-CN" altLang="en-US" sz="2600">
                <a:solidFill>
                  <a:srgbClr val="CC0000"/>
                </a:solidFill>
              </a:rPr>
              <a:t>产生自激振荡的原因</a:t>
            </a:r>
          </a:p>
        </p:txBody>
      </p:sp>
      <p:grpSp>
        <p:nvGrpSpPr>
          <p:cNvPr id="34" name="Group 7"/>
          <p:cNvGrpSpPr>
            <a:grpSpLocks/>
          </p:cNvGrpSpPr>
          <p:nvPr/>
        </p:nvGrpSpPr>
        <p:grpSpPr bwMode="auto">
          <a:xfrm>
            <a:off x="525463" y="4725144"/>
            <a:ext cx="8294688" cy="1311274"/>
            <a:chOff x="331" y="2921"/>
            <a:chExt cx="5225" cy="826"/>
          </a:xfrm>
        </p:grpSpPr>
        <p:sp>
          <p:nvSpPr>
            <p:cNvPr id="88081" name="Rectangle 8"/>
            <p:cNvSpPr>
              <a:spLocks noChangeArrowheads="1"/>
            </p:cNvSpPr>
            <p:nvPr/>
          </p:nvSpPr>
          <p:spPr bwMode="auto">
            <a:xfrm>
              <a:off x="331" y="2921"/>
              <a:ext cx="5225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buFont typeface="Wingdings" panose="05000000000000000000" pitchFamily="2" charset="2"/>
                <a:buNone/>
              </a:pPr>
              <a:r>
                <a:rPr lang="en-US" altLang="zh-CN" sz="2200" dirty="0">
                  <a:solidFill>
                    <a:srgbClr val="000000"/>
                  </a:solidFill>
                  <a:latin typeface="楷体_GB2312"/>
                </a:rPr>
                <a:t>         </a:t>
              </a:r>
              <a:r>
                <a:rPr lang="zh-CN" altLang="en-US" sz="2200" dirty="0">
                  <a:solidFill>
                    <a:srgbClr val="000000"/>
                  </a:solidFill>
                  <a:latin typeface="楷体_GB2312"/>
                </a:rPr>
                <a:t>在高频区或低频区产生的</a:t>
              </a:r>
              <a:r>
                <a:rPr lang="zh-CN" altLang="en-US" sz="2200" dirty="0">
                  <a:solidFill>
                    <a:srgbClr val="FF0000"/>
                  </a:solidFill>
                  <a:latin typeface="楷体_GB2312"/>
                </a:rPr>
                <a:t>附加相移</a:t>
              </a:r>
              <a:r>
                <a:rPr lang="zh-CN" altLang="en-US" sz="2200" dirty="0">
                  <a:solidFill>
                    <a:srgbClr val="000000"/>
                  </a:solidFill>
                  <a:latin typeface="楷体_GB2312"/>
                </a:rPr>
                <a:t>达到</a:t>
              </a:r>
              <a:r>
                <a:rPr lang="en-US" altLang="zh-CN" sz="2200" dirty="0">
                  <a:solidFill>
                    <a:srgbClr val="000000"/>
                  </a:solidFill>
                  <a:latin typeface="楷体_GB2312"/>
                </a:rPr>
                <a:t>180</a:t>
              </a:r>
              <a:r>
                <a:rPr lang="en-US" altLang="zh-CN" sz="2200" dirty="0">
                  <a:solidFill>
                    <a:srgbClr val="000000"/>
                  </a:solidFill>
                  <a:latin typeface="楷体_GB2312"/>
                  <a:sym typeface="Symbol" panose="05050102010706020507" pitchFamily="18" charset="2"/>
                </a:rPr>
                <a:t></a:t>
              </a:r>
              <a:r>
                <a:rPr lang="zh-CN" altLang="en-US" sz="2200" dirty="0">
                  <a:solidFill>
                    <a:srgbClr val="000000"/>
                  </a:solidFill>
                  <a:latin typeface="楷体_GB2312"/>
                </a:rPr>
                <a:t>，使中频区的负反馈在高频区或低频区变成了正反馈，当满足了一定的幅值条件时，便产生自激振荡。</a:t>
              </a:r>
            </a:p>
          </p:txBody>
        </p:sp>
        <p:graphicFrame>
          <p:nvGraphicFramePr>
            <p:cNvPr id="8808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3697017"/>
                </p:ext>
              </p:extLst>
            </p:nvPr>
          </p:nvGraphicFramePr>
          <p:xfrm>
            <a:off x="703" y="2931"/>
            <a:ext cx="51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667" name="公式" r:id="rId12" imgW="406048" imgH="215713" progId="Equation.3">
                    <p:embed/>
                  </p:oleObj>
                </mc:Choice>
                <mc:Fallback>
                  <p:oleObj name="公式" r:id="rId12" imgW="40604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931"/>
                          <a:ext cx="51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503238" y="3338316"/>
            <a:ext cx="3918842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200" dirty="0"/>
              <a:t>        </a:t>
            </a:r>
            <a:r>
              <a:rPr lang="zh-CN" altLang="en-US" sz="2200" dirty="0"/>
              <a:t>将通频带上、下限频率附近以及通带外产生的相移称为放大电路的</a:t>
            </a:r>
            <a:r>
              <a:rPr lang="zh-CN" altLang="en-US" sz="2200" dirty="0">
                <a:solidFill>
                  <a:srgbClr val="FF0000"/>
                </a:solidFill>
              </a:rPr>
              <a:t>附加相移</a:t>
            </a:r>
            <a:r>
              <a:rPr lang="zh-CN" altLang="en-US" sz="2200" dirty="0"/>
              <a:t>。</a:t>
            </a:r>
          </a:p>
        </p:txBody>
      </p:sp>
      <p:sp>
        <p:nvSpPr>
          <p:cNvPr id="88079" name="Rectangle 6"/>
          <p:cNvSpPr>
            <a:spLocks noChangeArrowheads="1"/>
          </p:cNvSpPr>
          <p:nvPr/>
        </p:nvSpPr>
        <p:spPr bwMode="auto">
          <a:xfrm>
            <a:off x="503238" y="1160463"/>
            <a:ext cx="3125787" cy="215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00"/>
                </a:solidFill>
                <a:latin typeface="楷体_GB2312"/>
              </a:rPr>
              <a:t>    </a:t>
            </a:r>
            <a:r>
              <a:rPr lang="zh-CN" altLang="en-US" sz="2200" dirty="0">
                <a:solidFill>
                  <a:srgbClr val="000000"/>
                </a:solidFill>
                <a:latin typeface="楷体_GB2312"/>
              </a:rPr>
              <a:t>自激振荡是指，在没有任何输入信号的情况下，放大电路的输出端仍会连续不断地产生某种频率的输出波形</a:t>
            </a:r>
            <a:r>
              <a:rPr lang="zh-CN" altLang="en-US" sz="2200" dirty="0" smtClean="0">
                <a:solidFill>
                  <a:srgbClr val="000000"/>
                </a:solidFill>
                <a:latin typeface="楷体_GB2312"/>
              </a:rPr>
              <a:t>。</a:t>
            </a:r>
            <a:endParaRPr lang="zh-CN" altLang="en-US" sz="2200" dirty="0">
              <a:solidFill>
                <a:srgbClr val="000000"/>
              </a:solidFill>
              <a:latin typeface="楷体_GB2312"/>
            </a:endParaRPr>
          </a:p>
        </p:txBody>
      </p:sp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011193"/>
              </p:ext>
            </p:extLst>
          </p:nvPr>
        </p:nvGraphicFramePr>
        <p:xfrm>
          <a:off x="4148584" y="1913878"/>
          <a:ext cx="324864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68" name="Equation" r:id="rId14" imgW="203040" imgH="241200" progId="Equation.DSMT4">
                  <p:embed/>
                </p:oleObj>
              </mc:Choice>
              <mc:Fallback>
                <p:oleObj name="Equation" r:id="rId14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584" y="1913878"/>
                        <a:ext cx="324864" cy="3859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8552"/>
              </p:ext>
            </p:extLst>
          </p:nvPr>
        </p:nvGraphicFramePr>
        <p:xfrm>
          <a:off x="5227638" y="1888155"/>
          <a:ext cx="406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69" name="Equation" r:id="rId16" imgW="253800" imgH="241200" progId="Equation.DSMT4">
                  <p:embed/>
                </p:oleObj>
              </mc:Choice>
              <mc:Fallback>
                <p:oleObj name="Equation" r:id="rId16" imgW="25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1888155"/>
                        <a:ext cx="406400" cy="385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27257"/>
              </p:ext>
            </p:extLst>
          </p:nvPr>
        </p:nvGraphicFramePr>
        <p:xfrm>
          <a:off x="8228013" y="1875455"/>
          <a:ext cx="346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70" name="Equation" r:id="rId18" imgW="215640" imgH="241200" progId="Equation.DSMT4">
                  <p:embed/>
                </p:oleObj>
              </mc:Choice>
              <mc:Fallback>
                <p:oleObj name="Equation" r:id="rId18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013" y="1875455"/>
                        <a:ext cx="346075" cy="385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171614"/>
              </p:ext>
            </p:extLst>
          </p:nvPr>
        </p:nvGraphicFramePr>
        <p:xfrm>
          <a:off x="4969767" y="2683197"/>
          <a:ext cx="346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71" name="Equation" r:id="rId20" imgW="215640" imgH="241200" progId="Equation.DSMT4">
                  <p:embed/>
                </p:oleObj>
              </mc:Choice>
              <mc:Fallback>
                <p:oleObj name="Equation" r:id="rId20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9767" y="2683197"/>
                        <a:ext cx="346075" cy="385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955624"/>
              </p:ext>
            </p:extLst>
          </p:nvPr>
        </p:nvGraphicFramePr>
        <p:xfrm>
          <a:off x="5076056" y="3006946"/>
          <a:ext cx="6667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72" name="图片" r:id="rId22" imgW="666750" imgH="419100" progId="Word.Picture.8">
                  <p:embed/>
                </p:oleObj>
              </mc:Choice>
              <mc:Fallback>
                <p:oleObj name="图片" r:id="rId22" imgW="666750" imgH="4191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006946"/>
                        <a:ext cx="6667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56370"/>
              </p:ext>
            </p:extLst>
          </p:nvPr>
        </p:nvGraphicFramePr>
        <p:xfrm>
          <a:off x="3774380" y="1430906"/>
          <a:ext cx="647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673" name="图片" r:id="rId24" imgW="647700" imgH="561975" progId="Word.Picture.8">
                  <p:embed/>
                </p:oleObj>
              </mc:Choice>
              <mc:Fallback>
                <p:oleObj name="图片" r:id="rId24" imgW="647700" imgH="5619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380" y="1430906"/>
                        <a:ext cx="6477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0" descr="羊皮纸"/>
          <p:cNvSpPr>
            <a:spLocks noChangeArrowheads="1"/>
          </p:cNvSpPr>
          <p:nvPr/>
        </p:nvSpPr>
        <p:spPr bwMode="auto">
          <a:xfrm>
            <a:off x="3635895" y="1418206"/>
            <a:ext cx="1126800" cy="1095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CC0000"/>
                </a:solidFill>
              </a:rPr>
              <a:t>1. </a:t>
            </a:r>
            <a:r>
              <a:rPr lang="zh-CN" altLang="en-US" sz="2600">
                <a:solidFill>
                  <a:srgbClr val="CC0000"/>
                </a:solidFill>
              </a:rPr>
              <a:t>产生自激振荡的原因</a:t>
            </a:r>
          </a:p>
        </p:txBody>
      </p:sp>
      <p:sp>
        <p:nvSpPr>
          <p:cNvPr id="1314821" name="Rectangle 5"/>
          <p:cNvSpPr>
            <a:spLocks noChangeArrowheads="1"/>
          </p:cNvSpPr>
          <p:nvPr/>
        </p:nvSpPr>
        <p:spPr bwMode="auto">
          <a:xfrm>
            <a:off x="503239" y="1388383"/>
            <a:ext cx="3492698" cy="251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实际上，自激振荡与是否有信号输入并无关系，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因为信号的频率通常落在放大电路的通频带内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03238" y="4437112"/>
            <a:ext cx="81012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自激振荡的“信源”来自电路中各种元器件的噪声和外部干扰。它们广泛分布在放大</a:t>
            </a:r>
            <a:r>
              <a:rPr lang="zh-CN" altLang="en-US" sz="2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电路的</a:t>
            </a:r>
            <a:r>
              <a:rPr lang="zh-CN" altLang="en-US" sz="240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通带内外。</a:t>
            </a:r>
            <a:endParaRPr lang="zh-CN" altLang="en-US" sz="2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436566"/>
            <a:ext cx="4780312" cy="2718338"/>
          </a:xfrm>
          <a:prstGeom prst="rect">
            <a:avLst/>
          </a:prstGeom>
        </p:spPr>
      </p:pic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503237" y="128245"/>
            <a:ext cx="80645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rgbClr val="0000CC"/>
                </a:solidFill>
              </a:rPr>
              <a:t>8.6.1  </a:t>
            </a:r>
            <a:r>
              <a:rPr lang="zh-CN" altLang="en-US" sz="2600" dirty="0" smtClean="0">
                <a:solidFill>
                  <a:srgbClr val="0000CC"/>
                </a:solidFill>
              </a:rPr>
              <a:t>负反馈</a:t>
            </a:r>
            <a:r>
              <a:rPr lang="zh-CN" altLang="en-US" sz="2600" dirty="0">
                <a:solidFill>
                  <a:srgbClr val="0000CC"/>
                </a:solidFill>
              </a:rPr>
              <a:t>放大电路的自激振荡及稳定工作的条件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1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821" grpId="0" autoUpdateAnimBg="0"/>
      <p:bldP spid="22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CC0000"/>
                </a:solidFill>
              </a:rPr>
              <a:t>2. </a:t>
            </a:r>
            <a:r>
              <a:rPr lang="zh-CN" altLang="en-US" sz="2600">
                <a:solidFill>
                  <a:srgbClr val="CC0000"/>
                </a:solidFill>
              </a:rPr>
              <a:t>自激振荡的条件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80168" y="2114823"/>
            <a:ext cx="3569494" cy="561975"/>
            <a:chOff x="654844" y="2039936"/>
            <a:chExt cx="3569494" cy="561975"/>
          </a:xfrm>
        </p:grpSpPr>
        <p:sp>
          <p:nvSpPr>
            <p:cNvPr id="1315844" name="Rectangle 4"/>
            <p:cNvSpPr>
              <a:spLocks noChangeArrowheads="1"/>
            </p:cNvSpPr>
            <p:nvPr/>
          </p:nvSpPr>
          <p:spPr bwMode="auto">
            <a:xfrm>
              <a:off x="2660650" y="2062467"/>
              <a:ext cx="1563688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楷体_GB2312"/>
                </a:rPr>
                <a:t>自激振荡</a:t>
              </a:r>
            </a:p>
          </p:txBody>
        </p:sp>
        <p:graphicFrame>
          <p:nvGraphicFramePr>
            <p:cNvPr id="9013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7775377"/>
                </p:ext>
              </p:extLst>
            </p:nvPr>
          </p:nvGraphicFramePr>
          <p:xfrm>
            <a:off x="654844" y="2039936"/>
            <a:ext cx="1971675" cy="561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10" name="公式" r:id="rId3" imgW="977900" imgH="279400" progId="Equation.3">
                    <p:embed/>
                  </p:oleObj>
                </mc:Choice>
                <mc:Fallback>
                  <p:oleObj name="公式" r:id="rId3" imgW="9779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844" y="2039936"/>
                          <a:ext cx="1971675" cy="561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5848" name="Group 8"/>
          <p:cNvGrpSpPr>
            <a:grpSpLocks/>
          </p:cNvGrpSpPr>
          <p:nvPr/>
        </p:nvGrpSpPr>
        <p:grpSpPr bwMode="auto">
          <a:xfrm>
            <a:off x="561975" y="2708920"/>
            <a:ext cx="4071938" cy="493714"/>
            <a:chOff x="354" y="1804"/>
            <a:chExt cx="2565" cy="311"/>
          </a:xfrm>
        </p:grpSpPr>
        <p:sp>
          <p:nvSpPr>
            <p:cNvPr id="90135" name="Rectangle 9"/>
            <p:cNvSpPr>
              <a:spLocks noChangeArrowheads="1"/>
            </p:cNvSpPr>
            <p:nvPr/>
          </p:nvSpPr>
          <p:spPr bwMode="auto">
            <a:xfrm>
              <a:off x="354" y="1804"/>
              <a:ext cx="40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楷体_GB2312"/>
                </a:rPr>
                <a:t>即</a:t>
              </a:r>
            </a:p>
          </p:txBody>
        </p:sp>
        <p:graphicFrame>
          <p:nvGraphicFramePr>
            <p:cNvPr id="9013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949326"/>
                </p:ext>
              </p:extLst>
            </p:nvPr>
          </p:nvGraphicFramePr>
          <p:xfrm>
            <a:off x="684" y="1839"/>
            <a:ext cx="69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11" name="公式" r:id="rId5" imgW="545863" imgH="190417" progId="Equation.3">
                    <p:embed/>
                  </p:oleObj>
                </mc:Choice>
                <mc:Fallback>
                  <p:oleObj name="公式" r:id="rId5" imgW="545863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1839"/>
                          <a:ext cx="69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043640"/>
                </p:ext>
              </p:extLst>
            </p:nvPr>
          </p:nvGraphicFramePr>
          <p:xfrm>
            <a:off x="1498" y="1824"/>
            <a:ext cx="142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12" name="公式" r:id="rId7" imgW="1117115" imgH="215806" progId="Equation.3">
                    <p:embed/>
                  </p:oleObj>
                </mc:Choice>
                <mc:Fallback>
                  <p:oleObj name="公式" r:id="rId7" imgW="111711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" y="1824"/>
                          <a:ext cx="142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5852" name="Group 12"/>
          <p:cNvGrpSpPr>
            <a:grpSpLocks/>
          </p:cNvGrpSpPr>
          <p:nvPr/>
        </p:nvGrpSpPr>
        <p:grpSpPr bwMode="auto">
          <a:xfrm>
            <a:off x="561975" y="3284984"/>
            <a:ext cx="5018089" cy="560388"/>
            <a:chOff x="210" y="2334"/>
            <a:chExt cx="3161" cy="353"/>
          </a:xfrm>
        </p:grpSpPr>
        <p:sp>
          <p:nvSpPr>
            <p:cNvPr id="90133" name="Rectangle 13"/>
            <p:cNvSpPr>
              <a:spLocks noChangeArrowheads="1"/>
            </p:cNvSpPr>
            <p:nvPr/>
          </p:nvSpPr>
          <p:spPr bwMode="auto">
            <a:xfrm>
              <a:off x="210" y="2355"/>
              <a:ext cx="40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楷体_GB2312"/>
                </a:rPr>
                <a:t>又</a:t>
              </a:r>
            </a:p>
          </p:txBody>
        </p:sp>
        <p:graphicFrame>
          <p:nvGraphicFramePr>
            <p:cNvPr id="9013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8836768"/>
                </p:ext>
              </p:extLst>
            </p:nvPr>
          </p:nvGraphicFramePr>
          <p:xfrm>
            <a:off x="530" y="2334"/>
            <a:ext cx="2841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13" name="公式" r:id="rId9" imgW="2235200" imgH="279400" progId="Equation.3">
                    <p:embed/>
                  </p:oleObj>
                </mc:Choice>
                <mc:Fallback>
                  <p:oleObj name="公式" r:id="rId9" imgW="22352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2334"/>
                          <a:ext cx="2841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5855" name="Rectangle 15"/>
          <p:cNvSpPr>
            <a:spLocks noChangeArrowheads="1"/>
          </p:cNvSpPr>
          <p:nvPr/>
        </p:nvSpPr>
        <p:spPr bwMode="auto">
          <a:xfrm>
            <a:off x="525463" y="3954321"/>
            <a:ext cx="24876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得自激振荡条件</a:t>
            </a:r>
          </a:p>
        </p:txBody>
      </p:sp>
      <p:graphicFrame>
        <p:nvGraphicFramePr>
          <p:cNvPr id="13158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810480"/>
              </p:ext>
            </p:extLst>
          </p:nvPr>
        </p:nvGraphicFramePr>
        <p:xfrm>
          <a:off x="835025" y="4437112"/>
          <a:ext cx="2228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14" name="公式" r:id="rId11" imgW="1104900" imgH="279400" progId="Equation.3">
                  <p:embed/>
                </p:oleObj>
              </mc:Choice>
              <mc:Fallback>
                <p:oleObj name="公式" r:id="rId11" imgW="1104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437112"/>
                        <a:ext cx="22288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58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62479"/>
              </p:ext>
            </p:extLst>
          </p:nvPr>
        </p:nvGraphicFramePr>
        <p:xfrm>
          <a:off x="769938" y="5096892"/>
          <a:ext cx="48164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15" name="公式" r:id="rId13" imgW="2387600" imgH="228600" progId="Equation.3">
                  <p:embed/>
                </p:oleObj>
              </mc:Choice>
              <mc:Fallback>
                <p:oleObj name="公式" r:id="rId13" imgW="238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5096892"/>
                        <a:ext cx="48164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5858" name="AutoShape 18"/>
          <p:cNvSpPr>
            <a:spLocks/>
          </p:cNvSpPr>
          <p:nvPr/>
        </p:nvSpPr>
        <p:spPr bwMode="auto">
          <a:xfrm>
            <a:off x="611188" y="4653136"/>
            <a:ext cx="87312" cy="723900"/>
          </a:xfrm>
          <a:prstGeom prst="leftBrace">
            <a:avLst>
              <a:gd name="adj1" fmla="val 690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5859" name="Rectangle 19"/>
          <p:cNvSpPr>
            <a:spLocks noChangeArrowheads="1"/>
          </p:cNvSpPr>
          <p:nvPr/>
        </p:nvSpPr>
        <p:spPr bwMode="auto">
          <a:xfrm>
            <a:off x="3663950" y="4470450"/>
            <a:ext cx="15636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/>
              </a:rPr>
              <a:t>幅值条件</a:t>
            </a:r>
          </a:p>
        </p:txBody>
      </p:sp>
      <p:sp>
        <p:nvSpPr>
          <p:cNvPr id="1315860" name="Rectangle 20"/>
          <p:cNvSpPr>
            <a:spLocks noChangeArrowheads="1"/>
          </p:cNvSpPr>
          <p:nvPr/>
        </p:nvSpPr>
        <p:spPr bwMode="auto">
          <a:xfrm>
            <a:off x="5548313" y="5006405"/>
            <a:ext cx="33448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/>
              </a:rPr>
              <a:t>相位条件</a:t>
            </a:r>
            <a:r>
              <a:rPr lang="zh-CN" altLang="en-US" sz="2400">
                <a:latin typeface="楷体_GB2312"/>
              </a:rPr>
              <a:t>（附加相移）</a:t>
            </a:r>
            <a:endParaRPr lang="zh-CN" altLang="en-US" sz="2400">
              <a:solidFill>
                <a:srgbClr val="FF0000"/>
              </a:solidFill>
              <a:latin typeface="楷体_GB2312"/>
            </a:endParaRPr>
          </a:p>
        </p:txBody>
      </p:sp>
      <p:sp>
        <p:nvSpPr>
          <p:cNvPr id="1315861" name="Rectangle 21"/>
          <p:cNvSpPr>
            <a:spLocks noChangeArrowheads="1"/>
          </p:cNvSpPr>
          <p:nvPr/>
        </p:nvSpPr>
        <p:spPr bwMode="auto">
          <a:xfrm>
            <a:off x="1125538" y="5671592"/>
            <a:ext cx="61134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cs typeface="+mn-cs"/>
              </a:rPr>
              <a:t>注：输入端求和的相位（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cs typeface="+mn-cs"/>
              </a:rPr>
              <a:t>-1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cs typeface="+mn-cs"/>
              </a:rPr>
              <a:t>）不包含在内</a:t>
            </a:r>
          </a:p>
        </p:txBody>
      </p:sp>
      <p:graphicFrame>
        <p:nvGraphicFramePr>
          <p:cNvPr id="1315862" name="Object 22"/>
          <p:cNvGraphicFramePr>
            <a:graphicFrameLocks noChangeAspect="1"/>
          </p:cNvGraphicFramePr>
          <p:nvPr/>
        </p:nvGraphicFramePr>
        <p:xfrm>
          <a:off x="2362200" y="1187450"/>
          <a:ext cx="15652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04" name="Equation" r:id="rId15" imgW="774364" imgH="393529" progId="Equation.3">
                  <p:embed/>
                </p:oleObj>
              </mc:Choice>
              <mc:Fallback>
                <p:oleObj name="Equation" r:id="rId15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7450"/>
                        <a:ext cx="15652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5863" name="Rectangle 23"/>
          <p:cNvSpPr>
            <a:spLocks noChangeArrowheads="1"/>
          </p:cNvSpPr>
          <p:nvPr/>
        </p:nvSpPr>
        <p:spPr bwMode="auto">
          <a:xfrm>
            <a:off x="685800" y="1335088"/>
            <a:ext cx="158908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闭环增益</a:t>
            </a:r>
          </a:p>
        </p:txBody>
      </p:sp>
      <p:graphicFrame>
        <p:nvGraphicFramePr>
          <p:cNvPr id="1315866" name="Object 26"/>
          <p:cNvGraphicFramePr>
            <a:graphicFrameLocks noChangeAspect="1"/>
          </p:cNvGraphicFramePr>
          <p:nvPr/>
        </p:nvGraphicFramePr>
        <p:xfrm>
          <a:off x="4521200" y="903288"/>
          <a:ext cx="4098925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05" name="图片" r:id="rId17" imgW="2273302" imgH="1191355" progId="Word.Picture.8">
                  <p:embed/>
                </p:oleObj>
              </mc:Choice>
              <mc:Fallback>
                <p:oleObj name="图片" r:id="rId17" imgW="2273302" imgH="119135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903288"/>
                        <a:ext cx="4098925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5867" name="Rectangle 27"/>
          <p:cNvSpPr>
            <a:spLocks noChangeArrowheads="1"/>
          </p:cNvSpPr>
          <p:nvPr/>
        </p:nvSpPr>
        <p:spPr bwMode="auto">
          <a:xfrm>
            <a:off x="5227638" y="4487119"/>
            <a:ext cx="39163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i="1">
                <a:latin typeface="楷体_GB2312"/>
                <a:sym typeface="Symbol" panose="05050102010706020507" pitchFamily="18" charset="2"/>
              </a:rPr>
              <a:t></a:t>
            </a:r>
            <a:r>
              <a:rPr lang="en-US" altLang="zh-CN" sz="2200" baseline="-25000">
                <a:latin typeface="楷体_GB2312"/>
                <a:sym typeface="Symbol" panose="05050102010706020507" pitchFamily="18" charset="2"/>
              </a:rPr>
              <a:t>k</a:t>
            </a:r>
            <a:r>
              <a:rPr lang="zh-CN" altLang="en-US" sz="2200">
                <a:latin typeface="楷体_GB2312"/>
              </a:rPr>
              <a:t>是满足条件的某角频率</a:t>
            </a: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503237" y="128245"/>
            <a:ext cx="80645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rgbClr val="0000CC"/>
                </a:solidFill>
              </a:rPr>
              <a:t>8.6.1  </a:t>
            </a:r>
            <a:r>
              <a:rPr lang="zh-CN" altLang="en-US" sz="2600" dirty="0" smtClean="0">
                <a:solidFill>
                  <a:srgbClr val="0000CC"/>
                </a:solidFill>
              </a:rPr>
              <a:t>负反馈</a:t>
            </a:r>
            <a:r>
              <a:rPr lang="zh-CN" altLang="en-US" sz="2600" dirty="0">
                <a:solidFill>
                  <a:srgbClr val="0000CC"/>
                </a:solidFill>
              </a:rPr>
              <a:t>放大电路的自激振荡及稳定工作的条件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1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31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1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1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1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1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31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31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31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31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31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31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31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5855" grpId="0" autoUpdateAnimBg="0"/>
      <p:bldP spid="1315858" grpId="0" animBg="1"/>
      <p:bldP spid="1315859" grpId="0" autoUpdateAnimBg="0"/>
      <p:bldP spid="1315860" grpId="0" autoUpdateAnimBg="0"/>
      <p:bldP spid="1315861" grpId="0" autoUpdateAnimBg="0"/>
      <p:bldP spid="1315863" grpId="0" autoUpdateAnimBg="0"/>
      <p:bldP spid="1315867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rgbClr val="CC0000"/>
                </a:solidFill>
              </a:rPr>
              <a:t>3. </a:t>
            </a:r>
            <a:r>
              <a:rPr lang="zh-CN" altLang="en-US" sz="2600" dirty="0" smtClean="0">
                <a:solidFill>
                  <a:srgbClr val="CC0000"/>
                </a:solidFill>
              </a:rPr>
              <a:t>稳定工作的</a:t>
            </a:r>
            <a:r>
              <a:rPr lang="zh-CN" altLang="en-US" sz="2600" dirty="0">
                <a:solidFill>
                  <a:srgbClr val="CC0000"/>
                </a:solidFill>
              </a:rPr>
              <a:t>条件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03237" y="128245"/>
            <a:ext cx="80645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rgbClr val="0000CC"/>
                </a:solidFill>
              </a:rPr>
              <a:t>8.6.1  </a:t>
            </a:r>
            <a:r>
              <a:rPr lang="zh-CN" altLang="en-US" sz="2600" dirty="0" smtClean="0">
                <a:solidFill>
                  <a:srgbClr val="0000CC"/>
                </a:solidFill>
              </a:rPr>
              <a:t>负反馈</a:t>
            </a:r>
            <a:r>
              <a:rPr lang="zh-CN" altLang="en-US" sz="2600" dirty="0">
                <a:solidFill>
                  <a:srgbClr val="0000CC"/>
                </a:solidFill>
              </a:rPr>
              <a:t>放大电路的自激振荡及稳定工作的条件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84650" y="1412875"/>
            <a:ext cx="6000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或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2775" y="4303713"/>
            <a:ext cx="11461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其中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89063" y="4305300"/>
            <a:ext cx="57086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幅值裕度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，一般要求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sym typeface="Symbol" panose="05050102010706020507" pitchFamily="18" charset="2"/>
              </a:rPr>
              <a:t>≥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10dB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89063" y="4818063"/>
            <a:ext cx="53784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相位裕度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，一般要求</a:t>
            </a:r>
            <a:r>
              <a:rPr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400">
                <a:solidFill>
                  <a:srgbClr val="000000"/>
                </a:solidFill>
                <a:latin typeface="楷体_GB2312"/>
                <a:sym typeface="Symbol" panose="05050102010706020507" pitchFamily="18" charset="2"/>
              </a:rPr>
              <a:t>≥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45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01863" y="5419725"/>
            <a:ext cx="47085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CC"/>
                </a:solidFill>
                <a:latin typeface="楷体_GB2312"/>
              </a:rPr>
              <a:t>（保证可靠稳定，留有余地）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57200" y="2457450"/>
            <a:ext cx="64770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楷体_GB2312"/>
              </a:rPr>
              <a:t>写成等式，且幅值用分贝数表示时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168400" y="1298575"/>
          <a:ext cx="26860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02" name="公式" r:id="rId3" imgW="1345616" imgH="495085" progId="Equation.3">
                  <p:embed/>
                </p:oleObj>
              </mc:Choice>
              <mc:Fallback>
                <p:oleObj name="公式" r:id="rId3" imgW="1345616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298575"/>
                        <a:ext cx="26860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5040313" y="1258888"/>
          <a:ext cx="27352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03" name="公式" r:id="rId5" imgW="1371600" imgH="495300" progId="Equation.3">
                  <p:embed/>
                </p:oleObj>
              </mc:Choice>
              <mc:Fallback>
                <p:oleObj name="公式" r:id="rId5" imgW="13716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1258888"/>
                        <a:ext cx="27352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155700" y="3151188"/>
          <a:ext cx="27892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04" name="公式" r:id="rId7" imgW="1384300" imgH="495300" progId="Equation.3">
                  <p:embed/>
                </p:oleObj>
              </mc:Choice>
              <mc:Fallback>
                <p:oleObj name="公式" r:id="rId7" imgW="13843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151188"/>
                        <a:ext cx="278923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5016500" y="3151188"/>
          <a:ext cx="34194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05" name="公式" r:id="rId9" imgW="1713756" imgH="495085" progId="Equation.3">
                  <p:embed/>
                </p:oleObj>
              </mc:Choice>
              <mc:Fallback>
                <p:oleObj name="公式" r:id="rId9" imgW="1713756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151188"/>
                        <a:ext cx="34194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184650" y="3367088"/>
            <a:ext cx="6000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03741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80216"/>
            <a:ext cx="3997057" cy="4201112"/>
          </a:xfrm>
          <a:prstGeom prst="rect">
            <a:avLst/>
          </a:prstGeom>
        </p:spPr>
      </p:pic>
      <p:graphicFrame>
        <p:nvGraphicFramePr>
          <p:cNvPr id="931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81898"/>
              </p:ext>
            </p:extLst>
          </p:nvPr>
        </p:nvGraphicFramePr>
        <p:xfrm>
          <a:off x="1071563" y="1251767"/>
          <a:ext cx="2630170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2" name="公式" r:id="rId4" imgW="1384300" imgH="495300" progId="Equation.3">
                  <p:embed/>
                </p:oleObj>
              </mc:Choice>
              <mc:Fallback>
                <p:oleObj name="公式" r:id="rId4" imgW="13843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251767"/>
                        <a:ext cx="2630170" cy="941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215836"/>
              </p:ext>
            </p:extLst>
          </p:nvPr>
        </p:nvGraphicFramePr>
        <p:xfrm>
          <a:off x="4894263" y="1239740"/>
          <a:ext cx="3329712" cy="96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3" name="Equation" r:id="rId6" imgW="1752480" imgH="507960" progId="Equation.DSMT4">
                  <p:embed/>
                </p:oleObj>
              </mc:Choice>
              <mc:Fallback>
                <p:oleObj name="Equation" r:id="rId6" imgW="17524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1239740"/>
                        <a:ext cx="3329712" cy="965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8917" name="Rectangle 5"/>
          <p:cNvSpPr>
            <a:spLocks noChangeArrowheads="1"/>
          </p:cNvSpPr>
          <p:nvPr/>
        </p:nvSpPr>
        <p:spPr bwMode="auto">
          <a:xfrm>
            <a:off x="612775" y="4283296"/>
            <a:ext cx="8270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或</a:t>
            </a:r>
            <a:endParaRPr lang="zh-CN" altLang="en-US" sz="240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31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254093"/>
              </p:ext>
            </p:extLst>
          </p:nvPr>
        </p:nvGraphicFramePr>
        <p:xfrm>
          <a:off x="698500" y="2314796"/>
          <a:ext cx="3595104" cy="50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4" name="Equation" r:id="rId8" imgW="1892160" imgH="266400" progId="Equation.DSMT4">
                  <p:embed/>
                </p:oleObj>
              </mc:Choice>
              <mc:Fallback>
                <p:oleObj name="Equation" r:id="rId8" imgW="1892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314796"/>
                        <a:ext cx="3595104" cy="506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4108450" y="1475446"/>
            <a:ext cx="6000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/>
              </a:rPr>
              <a:t>或</a:t>
            </a:r>
          </a:p>
        </p:txBody>
      </p:sp>
      <p:graphicFrame>
        <p:nvGraphicFramePr>
          <p:cNvPr id="1318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765803"/>
              </p:ext>
            </p:extLst>
          </p:nvPr>
        </p:nvGraphicFramePr>
        <p:xfrm>
          <a:off x="695325" y="2996952"/>
          <a:ext cx="3426156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5" name="Equation" r:id="rId10" imgW="1803240" imgH="253800" progId="Equation.DSMT4">
                  <p:embed/>
                </p:oleObj>
              </mc:Choice>
              <mc:Fallback>
                <p:oleObj name="Equation" r:id="rId10" imgW="1803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996952"/>
                        <a:ext cx="3426156" cy="482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8923" name="Rectangle 11"/>
          <p:cNvSpPr>
            <a:spLocks noChangeArrowheads="1"/>
          </p:cNvSpPr>
          <p:nvPr/>
        </p:nvSpPr>
        <p:spPr bwMode="auto">
          <a:xfrm>
            <a:off x="612775" y="4981796"/>
            <a:ext cx="417195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当反馈网络为纯电阻网络时，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 0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318924" name="Rectangle 12"/>
          <p:cNvSpPr>
            <a:spLocks noChangeArrowheads="1"/>
          </p:cNvSpPr>
          <p:nvPr/>
        </p:nvSpPr>
        <p:spPr bwMode="auto">
          <a:xfrm>
            <a:off x="1276350" y="3699096"/>
            <a:ext cx="39084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一般要求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楷体_GB2312"/>
                <a:sym typeface="Symbol" panose="05050102010706020507" pitchFamily="18" charset="2"/>
              </a:rPr>
              <a:t>≥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10dB</a:t>
            </a:r>
          </a:p>
        </p:txBody>
      </p:sp>
      <p:sp>
        <p:nvSpPr>
          <p:cNvPr id="1318925" name="Rectangle 13"/>
          <p:cNvSpPr>
            <a:spLocks noChangeArrowheads="1"/>
          </p:cNvSpPr>
          <p:nvPr/>
        </p:nvSpPr>
        <p:spPr bwMode="auto">
          <a:xfrm>
            <a:off x="1155700" y="4246784"/>
            <a:ext cx="21828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rgbClr val="000000"/>
                </a:solidFill>
                <a:latin typeface="楷体_GB2312"/>
                <a:sym typeface="Symbol" panose="05050102010706020507" pitchFamily="18" charset="2"/>
              </a:rPr>
              <a:t>≥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45</a:t>
            </a:r>
          </a:p>
        </p:txBody>
      </p:sp>
      <p:sp>
        <p:nvSpPr>
          <p:cNvPr id="93198" name="Rectangle 40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rgbClr val="CC0000"/>
                </a:solidFill>
              </a:rPr>
              <a:t>3. </a:t>
            </a:r>
            <a:r>
              <a:rPr lang="zh-CN" altLang="en-US" sz="2600" dirty="0" smtClean="0">
                <a:solidFill>
                  <a:srgbClr val="CC0000"/>
                </a:solidFill>
              </a:rPr>
              <a:t>稳定工作的</a:t>
            </a:r>
            <a:r>
              <a:rPr lang="zh-CN" altLang="en-US" sz="2600" dirty="0">
                <a:solidFill>
                  <a:srgbClr val="CC0000"/>
                </a:solidFill>
              </a:rPr>
              <a:t>条件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03237" y="128245"/>
            <a:ext cx="80645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rgbClr val="0000CC"/>
                </a:solidFill>
              </a:rPr>
              <a:t>8.6.1  </a:t>
            </a:r>
            <a:r>
              <a:rPr lang="zh-CN" altLang="en-US" sz="2600" dirty="0" smtClean="0">
                <a:solidFill>
                  <a:srgbClr val="0000CC"/>
                </a:solidFill>
              </a:rPr>
              <a:t>负反馈</a:t>
            </a:r>
            <a:r>
              <a:rPr lang="zh-CN" altLang="en-US" sz="2600" dirty="0">
                <a:solidFill>
                  <a:srgbClr val="0000CC"/>
                </a:solidFill>
              </a:rPr>
              <a:t>放大电路的自激振荡及稳定工作的条件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6300192" y="2420734"/>
            <a:ext cx="2045753" cy="33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6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环路增益的频率响应</a:t>
            </a:r>
            <a:endParaRPr lang="zh-CN" altLang="en-US" sz="16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31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31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31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3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31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31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7" grpId="0" autoUpdateAnimBg="0"/>
      <p:bldP spid="1318923" grpId="0" autoUpdateAnimBg="0"/>
      <p:bldP spid="1318924" grpId="0" autoUpdateAnimBg="0"/>
      <p:bldP spid="1318925" grpId="0" autoUpdateAnimBg="0"/>
      <p:bldP spid="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070936"/>
              </p:ext>
            </p:extLst>
          </p:nvPr>
        </p:nvGraphicFramePr>
        <p:xfrm>
          <a:off x="1403648" y="1475246"/>
          <a:ext cx="5771356" cy="359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60" name="Picture" r:id="rId3" imgW="2885678" imgH="1799644" progId="Word.Picture.8">
                  <p:embed/>
                </p:oleObj>
              </mc:Choice>
              <mc:Fallback>
                <p:oleObj name="Picture" r:id="rId3" imgW="2885678" imgH="1799644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475246"/>
                        <a:ext cx="5771356" cy="359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042988" y="77788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CC"/>
                </a:solidFill>
              </a:rPr>
              <a:t>8.1.1  </a:t>
            </a:r>
            <a:r>
              <a:rPr lang="zh-CN" altLang="en-US" sz="3200">
                <a:solidFill>
                  <a:srgbClr val="0000CC"/>
                </a:solidFill>
              </a:rPr>
              <a:t>反馈的基本概念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95300" y="769938"/>
            <a:ext cx="541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判断电路是否存在反馈通路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96136" y="1897807"/>
            <a:ext cx="1769368" cy="865584"/>
          </a:xfrm>
          <a:prstGeom prst="wedgeEllipseCallout">
            <a:avLst>
              <a:gd name="adj1" fmla="val -70849"/>
              <a:gd name="adj2" fmla="val 97410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反馈通路（级间）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42988" y="5175250"/>
            <a:ext cx="72628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理论上，电源线和地线不能作为反馈通路</a:t>
            </a:r>
          </a:p>
        </p:txBody>
      </p:sp>
      <p:sp>
        <p:nvSpPr>
          <p:cNvPr id="2" name="矩形 1"/>
          <p:cNvSpPr/>
          <p:nvPr/>
        </p:nvSpPr>
        <p:spPr>
          <a:xfrm>
            <a:off x="4427984" y="2924944"/>
            <a:ext cx="1008112" cy="1512168"/>
          </a:xfrm>
          <a:custGeom>
            <a:avLst/>
            <a:gdLst>
              <a:gd name="connsiteX0" fmla="*/ 0 w 1008112"/>
              <a:gd name="connsiteY0" fmla="*/ 0 h 1512168"/>
              <a:gd name="connsiteX1" fmla="*/ 1008112 w 1008112"/>
              <a:gd name="connsiteY1" fmla="*/ 0 h 1512168"/>
              <a:gd name="connsiteX2" fmla="*/ 1008112 w 1008112"/>
              <a:gd name="connsiteY2" fmla="*/ 1512168 h 1512168"/>
              <a:gd name="connsiteX3" fmla="*/ 0 w 1008112"/>
              <a:gd name="connsiteY3" fmla="*/ 1512168 h 1512168"/>
              <a:gd name="connsiteX4" fmla="*/ 0 w 1008112"/>
              <a:gd name="connsiteY4" fmla="*/ 0 h 1512168"/>
              <a:gd name="connsiteX0" fmla="*/ 0 w 1008112"/>
              <a:gd name="connsiteY0" fmla="*/ 0 h 1512168"/>
              <a:gd name="connsiteX1" fmla="*/ 1008112 w 1008112"/>
              <a:gd name="connsiteY1" fmla="*/ 0 h 1512168"/>
              <a:gd name="connsiteX2" fmla="*/ 730709 w 1008112"/>
              <a:gd name="connsiteY2" fmla="*/ 1111476 h 1512168"/>
              <a:gd name="connsiteX3" fmla="*/ 0 w 1008112"/>
              <a:gd name="connsiteY3" fmla="*/ 1512168 h 1512168"/>
              <a:gd name="connsiteX4" fmla="*/ 0 w 1008112"/>
              <a:gd name="connsiteY4" fmla="*/ 0 h 1512168"/>
              <a:gd name="connsiteX0" fmla="*/ 0 w 1008112"/>
              <a:gd name="connsiteY0" fmla="*/ 0 h 1512168"/>
              <a:gd name="connsiteX1" fmla="*/ 1008112 w 1008112"/>
              <a:gd name="connsiteY1" fmla="*/ 0 h 1512168"/>
              <a:gd name="connsiteX2" fmla="*/ 730709 w 1008112"/>
              <a:gd name="connsiteY2" fmla="*/ 1111476 h 1512168"/>
              <a:gd name="connsiteX3" fmla="*/ 503612 w 1008112"/>
              <a:gd name="connsiteY3" fmla="*/ 1492944 h 1512168"/>
              <a:gd name="connsiteX4" fmla="*/ 0 w 1008112"/>
              <a:gd name="connsiteY4" fmla="*/ 1512168 h 1512168"/>
              <a:gd name="connsiteX5" fmla="*/ 0 w 1008112"/>
              <a:gd name="connsiteY5" fmla="*/ 0 h 1512168"/>
              <a:gd name="connsiteX0" fmla="*/ 0 w 1008112"/>
              <a:gd name="connsiteY0" fmla="*/ 0 h 1512168"/>
              <a:gd name="connsiteX1" fmla="*/ 1008112 w 1008112"/>
              <a:gd name="connsiteY1" fmla="*/ 0 h 1512168"/>
              <a:gd name="connsiteX2" fmla="*/ 965949 w 1008112"/>
              <a:gd name="connsiteY2" fmla="*/ 763478 h 1512168"/>
              <a:gd name="connsiteX3" fmla="*/ 730709 w 1008112"/>
              <a:gd name="connsiteY3" fmla="*/ 1111476 h 1512168"/>
              <a:gd name="connsiteX4" fmla="*/ 503612 w 1008112"/>
              <a:gd name="connsiteY4" fmla="*/ 1492944 h 1512168"/>
              <a:gd name="connsiteX5" fmla="*/ 0 w 1008112"/>
              <a:gd name="connsiteY5" fmla="*/ 1512168 h 1512168"/>
              <a:gd name="connsiteX6" fmla="*/ 0 w 1008112"/>
              <a:gd name="connsiteY6" fmla="*/ 0 h 151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8112" h="1512168">
                <a:moveTo>
                  <a:pt x="0" y="0"/>
                </a:moveTo>
                <a:lnTo>
                  <a:pt x="1008112" y="0"/>
                </a:lnTo>
                <a:cubicBezTo>
                  <a:pt x="952961" y="233945"/>
                  <a:pt x="1021100" y="529533"/>
                  <a:pt x="965949" y="763478"/>
                </a:cubicBezTo>
                <a:lnTo>
                  <a:pt x="730709" y="1111476"/>
                </a:lnTo>
                <a:cubicBezTo>
                  <a:pt x="617338" y="1173562"/>
                  <a:pt x="616983" y="1430858"/>
                  <a:pt x="503612" y="1492944"/>
                </a:cubicBezTo>
                <a:lnTo>
                  <a:pt x="0" y="1512168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utoUpdateAnimBg="0"/>
      <p:bldP spid="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63" name="Group 3"/>
          <p:cNvGrpSpPr>
            <a:grpSpLocks/>
          </p:cNvGrpSpPr>
          <p:nvPr/>
        </p:nvGrpSpPr>
        <p:grpSpPr bwMode="auto">
          <a:xfrm>
            <a:off x="830263" y="1792511"/>
            <a:ext cx="6992937" cy="811212"/>
            <a:chOff x="422" y="1307"/>
            <a:chExt cx="4405" cy="511"/>
          </a:xfrm>
        </p:grpSpPr>
        <p:graphicFrame>
          <p:nvGraphicFramePr>
            <p:cNvPr id="9526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610145"/>
                </p:ext>
              </p:extLst>
            </p:nvPr>
          </p:nvGraphicFramePr>
          <p:xfrm>
            <a:off x="2663" y="1307"/>
            <a:ext cx="2164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29" name="公式" r:id="rId3" imgW="1701800" imgH="406400" progId="Equation.3">
                    <p:embed/>
                  </p:oleObj>
                </mc:Choice>
                <mc:Fallback>
                  <p:oleObj name="公式" r:id="rId3" imgW="17018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3" y="1307"/>
                          <a:ext cx="2164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64" name="Rectangle 5"/>
            <p:cNvSpPr>
              <a:spLocks noChangeArrowheads="1"/>
            </p:cNvSpPr>
            <p:nvPr/>
          </p:nvSpPr>
          <p:spPr bwMode="auto">
            <a:xfrm>
              <a:off x="422" y="1407"/>
              <a:ext cx="234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环路增益的幅频响应写为</a:t>
              </a:r>
            </a:p>
          </p:txBody>
        </p:sp>
      </p:grpSp>
      <p:grpSp>
        <p:nvGrpSpPr>
          <p:cNvPr id="1320966" name="Group 6"/>
          <p:cNvGrpSpPr>
            <a:grpSpLocks/>
          </p:cNvGrpSpPr>
          <p:nvPr/>
        </p:nvGrpSpPr>
        <p:grpSpPr bwMode="auto">
          <a:xfrm>
            <a:off x="617538" y="2746598"/>
            <a:ext cx="3106737" cy="493713"/>
            <a:chOff x="200" y="1656"/>
            <a:chExt cx="1816" cy="311"/>
          </a:xfrm>
        </p:grpSpPr>
        <p:sp>
          <p:nvSpPr>
            <p:cNvPr id="95260" name="Rectangle 7"/>
            <p:cNvSpPr>
              <a:spLocks noChangeArrowheads="1"/>
            </p:cNvSpPr>
            <p:nvPr/>
          </p:nvSpPr>
          <p:spPr bwMode="auto">
            <a:xfrm>
              <a:off x="200" y="1656"/>
              <a:ext cx="57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一般</a:t>
              </a:r>
            </a:p>
          </p:txBody>
        </p:sp>
        <p:sp>
          <p:nvSpPr>
            <p:cNvPr id="95261" name="Rectangle 8"/>
            <p:cNvSpPr>
              <a:spLocks noChangeArrowheads="1"/>
            </p:cNvSpPr>
            <p:nvPr/>
          </p:nvSpPr>
          <p:spPr bwMode="auto">
            <a:xfrm>
              <a:off x="758" y="1656"/>
              <a:ext cx="125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与频率无关，</a:t>
              </a:r>
            </a:p>
          </p:txBody>
        </p:sp>
        <p:graphicFrame>
          <p:nvGraphicFramePr>
            <p:cNvPr id="9526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9348357"/>
                </p:ext>
              </p:extLst>
            </p:nvPr>
          </p:nvGraphicFramePr>
          <p:xfrm>
            <a:off x="634" y="1700"/>
            <a:ext cx="208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30" name="公式" r:id="rId5" imgW="164814" imgH="177492" progId="Equation.3">
                    <p:embed/>
                  </p:oleObj>
                </mc:Choice>
                <mc:Fallback>
                  <p:oleObj name="公式" r:id="rId5" imgW="164814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1700"/>
                          <a:ext cx="208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0970" name="Group 10"/>
          <p:cNvGrpSpPr>
            <a:grpSpLocks/>
          </p:cNvGrpSpPr>
          <p:nvPr/>
        </p:nvGrpSpPr>
        <p:grpSpPr bwMode="auto">
          <a:xfrm>
            <a:off x="3508375" y="2587848"/>
            <a:ext cx="5203825" cy="811213"/>
            <a:chOff x="1935" y="1583"/>
            <a:chExt cx="3278" cy="511"/>
          </a:xfrm>
        </p:grpSpPr>
        <p:sp>
          <p:nvSpPr>
            <p:cNvPr id="95257" name="Rectangle 11"/>
            <p:cNvSpPr>
              <a:spLocks noChangeArrowheads="1"/>
            </p:cNvSpPr>
            <p:nvPr/>
          </p:nvSpPr>
          <p:spPr bwMode="auto">
            <a:xfrm>
              <a:off x="1935" y="1683"/>
              <a:ext cx="41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则</a:t>
              </a:r>
            </a:p>
          </p:txBody>
        </p:sp>
        <p:graphicFrame>
          <p:nvGraphicFramePr>
            <p:cNvPr id="9525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1667863"/>
                </p:ext>
              </p:extLst>
            </p:nvPr>
          </p:nvGraphicFramePr>
          <p:xfrm>
            <a:off x="2238" y="1583"/>
            <a:ext cx="644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31" name="公式" r:id="rId7" imgW="507780" imgH="406224" progId="Equation.3">
                    <p:embed/>
                  </p:oleObj>
                </mc:Choice>
                <mc:Fallback>
                  <p:oleObj name="公式" r:id="rId7" imgW="50778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8" y="1583"/>
                          <a:ext cx="644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9" name="Rectangle 13"/>
            <p:cNvSpPr>
              <a:spLocks noChangeArrowheads="1"/>
            </p:cNvSpPr>
            <p:nvPr/>
          </p:nvSpPr>
          <p:spPr bwMode="auto">
            <a:xfrm>
              <a:off x="2880" y="1683"/>
              <a:ext cx="233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的幅频响应是一条水平线</a:t>
              </a:r>
            </a:p>
          </p:txBody>
        </p:sp>
      </p:grpSp>
      <p:sp>
        <p:nvSpPr>
          <p:cNvPr id="95238" name="Rectangle 14"/>
          <p:cNvSpPr>
            <a:spLocks noChangeArrowheads="1"/>
          </p:cNvSpPr>
          <p:nvPr/>
        </p:nvSpPr>
        <p:spPr bwMode="auto">
          <a:xfrm>
            <a:off x="585788" y="1310638"/>
            <a:ext cx="39497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利用波特图分析</a:t>
            </a:r>
          </a:p>
        </p:txBody>
      </p:sp>
      <p:grpSp>
        <p:nvGrpSpPr>
          <p:cNvPr id="1320975" name="Group 15"/>
          <p:cNvGrpSpPr>
            <a:grpSpLocks/>
          </p:cNvGrpSpPr>
          <p:nvPr/>
        </p:nvGrpSpPr>
        <p:grpSpPr bwMode="auto">
          <a:xfrm>
            <a:off x="1376363" y="5167536"/>
            <a:ext cx="5946775" cy="493712"/>
            <a:chOff x="136" y="2508"/>
            <a:chExt cx="3746" cy="311"/>
          </a:xfrm>
        </p:grpSpPr>
        <p:sp>
          <p:nvSpPr>
            <p:cNvPr id="95254" name="Rectangle 16"/>
            <p:cNvSpPr>
              <a:spLocks noChangeArrowheads="1"/>
            </p:cNvSpPr>
            <p:nvPr/>
          </p:nvSpPr>
          <p:spPr bwMode="auto">
            <a:xfrm>
              <a:off x="136" y="2508"/>
              <a:ext cx="100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关键作出</a:t>
              </a:r>
            </a:p>
          </p:txBody>
        </p:sp>
        <p:graphicFrame>
          <p:nvGraphicFramePr>
            <p:cNvPr id="9525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1967997"/>
                </p:ext>
              </p:extLst>
            </p:nvPr>
          </p:nvGraphicFramePr>
          <p:xfrm>
            <a:off x="968" y="2543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32" name="公式" r:id="rId9" imgW="152334" imgH="190417" progId="Equation.3">
                    <p:embed/>
                  </p:oleObj>
                </mc:Choice>
                <mc:Fallback>
                  <p:oleObj name="公式" r:id="rId9" imgW="152334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2543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6" name="Rectangle 18"/>
            <p:cNvSpPr>
              <a:spLocks noChangeArrowheads="1"/>
            </p:cNvSpPr>
            <p:nvPr/>
          </p:nvSpPr>
          <p:spPr bwMode="auto">
            <a:xfrm>
              <a:off x="1104" y="2508"/>
              <a:ext cx="277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的幅频响应和相频响应波特图</a:t>
              </a:r>
            </a:p>
          </p:txBody>
        </p:sp>
      </p:grpSp>
      <p:grpSp>
        <p:nvGrpSpPr>
          <p:cNvPr id="1320979" name="Group 19"/>
          <p:cNvGrpSpPr>
            <a:grpSpLocks/>
          </p:cNvGrpSpPr>
          <p:nvPr/>
        </p:nvGrpSpPr>
        <p:grpSpPr bwMode="auto">
          <a:xfrm>
            <a:off x="723900" y="3426050"/>
            <a:ext cx="6959600" cy="811213"/>
            <a:chOff x="146" y="2111"/>
            <a:chExt cx="4384" cy="511"/>
          </a:xfrm>
        </p:grpSpPr>
        <p:graphicFrame>
          <p:nvGraphicFramePr>
            <p:cNvPr id="9524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0555135"/>
                </p:ext>
              </p:extLst>
            </p:nvPr>
          </p:nvGraphicFramePr>
          <p:xfrm>
            <a:off x="826" y="2111"/>
            <a:ext cx="644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33" name="公式" r:id="rId11" imgW="507780" imgH="406224" progId="Equation.3">
                    <p:embed/>
                  </p:oleObj>
                </mc:Choice>
                <mc:Fallback>
                  <p:oleObj name="公式" r:id="rId11" imgW="50778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2111"/>
                          <a:ext cx="644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9" name="Rectangle 21"/>
            <p:cNvSpPr>
              <a:spLocks noChangeArrowheads="1"/>
            </p:cNvSpPr>
            <p:nvPr/>
          </p:nvSpPr>
          <p:spPr bwMode="auto">
            <a:xfrm>
              <a:off x="146" y="2211"/>
              <a:ext cx="74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水平线</a:t>
              </a:r>
            </a:p>
          </p:txBody>
        </p:sp>
        <p:graphicFrame>
          <p:nvGraphicFramePr>
            <p:cNvPr id="9525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587313"/>
                </p:ext>
              </p:extLst>
            </p:nvPr>
          </p:nvGraphicFramePr>
          <p:xfrm>
            <a:off x="1477" y="2190"/>
            <a:ext cx="77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34" name="公式" r:id="rId13" imgW="609600" imgH="279400" progId="Equation.3">
                    <p:embed/>
                  </p:oleObj>
                </mc:Choice>
                <mc:Fallback>
                  <p:oleObj name="公式" r:id="rId13" imgW="6096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2190"/>
                          <a:ext cx="77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1" name="Rectangle 23"/>
            <p:cNvSpPr>
              <a:spLocks noChangeArrowheads="1"/>
            </p:cNvSpPr>
            <p:nvPr/>
          </p:nvSpPr>
          <p:spPr bwMode="auto">
            <a:xfrm>
              <a:off x="2257" y="2211"/>
              <a:ext cx="97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的交点为</a:t>
              </a:r>
            </a:p>
          </p:txBody>
        </p:sp>
        <p:graphicFrame>
          <p:nvGraphicFramePr>
            <p:cNvPr id="9525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9736619"/>
                </p:ext>
              </p:extLst>
            </p:nvPr>
          </p:nvGraphicFramePr>
          <p:xfrm>
            <a:off x="3127" y="2111"/>
            <a:ext cx="644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35" name="公式" r:id="rId15" imgW="507780" imgH="406224" progId="Equation.3">
                    <p:embed/>
                  </p:oleObj>
                </mc:Choice>
                <mc:Fallback>
                  <p:oleObj name="公式" r:id="rId15" imgW="50778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2111"/>
                          <a:ext cx="644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6063110"/>
                </p:ext>
              </p:extLst>
            </p:nvPr>
          </p:nvGraphicFramePr>
          <p:xfrm>
            <a:off x="3802" y="2190"/>
            <a:ext cx="7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36" name="公式" r:id="rId17" imgW="571252" imgH="279279" progId="Equation.3">
                    <p:embed/>
                  </p:oleObj>
                </mc:Choice>
                <mc:Fallback>
                  <p:oleObj name="公式" r:id="rId17" imgW="571252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2" y="2190"/>
                          <a:ext cx="72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0986" name="Group 26"/>
          <p:cNvGrpSpPr>
            <a:grpSpLocks/>
          </p:cNvGrpSpPr>
          <p:nvPr/>
        </p:nvGrpSpPr>
        <p:grpSpPr bwMode="auto">
          <a:xfrm>
            <a:off x="746125" y="4446811"/>
            <a:ext cx="2757488" cy="560388"/>
            <a:chOff x="369" y="3012"/>
            <a:chExt cx="1737" cy="353"/>
          </a:xfrm>
        </p:grpSpPr>
        <p:graphicFrame>
          <p:nvGraphicFramePr>
            <p:cNvPr id="95246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6958589"/>
                </p:ext>
              </p:extLst>
            </p:nvPr>
          </p:nvGraphicFramePr>
          <p:xfrm>
            <a:off x="1460" y="3012"/>
            <a:ext cx="64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37" name="公式" r:id="rId19" imgW="508000" imgH="279400" progId="Equation.3">
                    <p:embed/>
                  </p:oleObj>
                </mc:Choice>
                <mc:Fallback>
                  <p:oleObj name="公式" r:id="rId19" imgW="5080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0" y="3012"/>
                          <a:ext cx="646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7" name="Rectangle 28"/>
            <p:cNvSpPr>
              <a:spLocks noChangeArrowheads="1"/>
            </p:cNvSpPr>
            <p:nvPr/>
          </p:nvSpPr>
          <p:spPr bwMode="auto">
            <a:xfrm>
              <a:off x="369" y="3033"/>
              <a:ext cx="114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即该点满足</a:t>
              </a:r>
            </a:p>
          </p:txBody>
        </p:sp>
      </p:grpSp>
      <p:sp>
        <p:nvSpPr>
          <p:cNvPr id="1320989" name="Text Box 29"/>
          <p:cNvSpPr txBox="1">
            <a:spLocks noChangeArrowheads="1"/>
          </p:cNvSpPr>
          <p:nvPr/>
        </p:nvSpPr>
        <p:spPr bwMode="auto">
          <a:xfrm>
            <a:off x="7823200" y="2025873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/>
              <a:t>。</a:t>
            </a:r>
          </a:p>
        </p:txBody>
      </p:sp>
      <p:sp>
        <p:nvSpPr>
          <p:cNvPr id="1320990" name="Text Box 30"/>
          <p:cNvSpPr txBox="1">
            <a:spLocks noChangeArrowheads="1"/>
          </p:cNvSpPr>
          <p:nvPr/>
        </p:nvSpPr>
        <p:spPr bwMode="auto">
          <a:xfrm>
            <a:off x="8421688" y="2675161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/>
              <a:t>。</a:t>
            </a:r>
          </a:p>
        </p:txBody>
      </p:sp>
      <p:sp>
        <p:nvSpPr>
          <p:cNvPr id="1320991" name="Text Box 31"/>
          <p:cNvSpPr txBox="1">
            <a:spLocks noChangeArrowheads="1"/>
          </p:cNvSpPr>
          <p:nvPr/>
        </p:nvSpPr>
        <p:spPr bwMode="auto">
          <a:xfrm>
            <a:off x="3452813" y="4473798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/>
              <a:t>。</a:t>
            </a:r>
          </a:p>
        </p:txBody>
      </p:sp>
      <p:sp>
        <p:nvSpPr>
          <p:cNvPr id="1320992" name="Text Box 32"/>
          <p:cNvSpPr txBox="1">
            <a:spLocks noChangeArrowheads="1"/>
          </p:cNvSpPr>
          <p:nvPr/>
        </p:nvSpPr>
        <p:spPr bwMode="auto">
          <a:xfrm>
            <a:off x="7683500" y="3602261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/>
              <a:t>，</a:t>
            </a: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rgbClr val="CC0000"/>
                </a:solidFill>
              </a:rPr>
              <a:t>4. </a:t>
            </a:r>
            <a:r>
              <a:rPr lang="zh-CN" altLang="en-US" sz="2600" dirty="0" smtClean="0">
                <a:solidFill>
                  <a:srgbClr val="CC0000"/>
                </a:solidFill>
              </a:rPr>
              <a:t>负反馈电路</a:t>
            </a:r>
            <a:r>
              <a:rPr lang="zh-CN" altLang="en-US" sz="2600" dirty="0">
                <a:solidFill>
                  <a:srgbClr val="CC0000"/>
                </a:solidFill>
              </a:rPr>
              <a:t>的</a:t>
            </a:r>
            <a:r>
              <a:rPr lang="zh-CN" altLang="en-US" sz="2600" dirty="0" smtClean="0">
                <a:solidFill>
                  <a:srgbClr val="CC0000"/>
                </a:solidFill>
              </a:rPr>
              <a:t>稳定性分析</a:t>
            </a:r>
            <a:endParaRPr lang="zh-CN" altLang="en-US" sz="2600" dirty="0">
              <a:solidFill>
                <a:srgbClr val="CC0000"/>
              </a:solidFill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503237" y="128245"/>
            <a:ext cx="80645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 dirty="0" smtClean="0">
                <a:solidFill>
                  <a:srgbClr val="0000CC"/>
                </a:solidFill>
              </a:rPr>
              <a:t>8.6.1  </a:t>
            </a:r>
            <a:r>
              <a:rPr lang="zh-CN" altLang="en-US" sz="2600" dirty="0" smtClean="0">
                <a:solidFill>
                  <a:srgbClr val="0000CC"/>
                </a:solidFill>
              </a:rPr>
              <a:t>负反馈</a:t>
            </a:r>
            <a:r>
              <a:rPr lang="zh-CN" altLang="en-US" sz="2600" dirty="0">
                <a:solidFill>
                  <a:srgbClr val="0000CC"/>
                </a:solidFill>
              </a:rPr>
              <a:t>放大电路的自激振荡及稳定工作的条件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2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2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2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2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32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2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32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32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9" grpId="0"/>
      <p:bldP spid="1320990" grpId="0"/>
      <p:bldP spid="1320991" grpId="0"/>
      <p:bldP spid="132099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987" name="Group 3"/>
          <p:cNvGrpSpPr>
            <a:grpSpLocks/>
          </p:cNvGrpSpPr>
          <p:nvPr/>
        </p:nvGrpSpPr>
        <p:grpSpPr bwMode="auto">
          <a:xfrm>
            <a:off x="411163" y="1700808"/>
            <a:ext cx="3546475" cy="811213"/>
            <a:chOff x="259" y="1605"/>
            <a:chExt cx="2234" cy="511"/>
          </a:xfrm>
        </p:grpSpPr>
        <p:sp>
          <p:nvSpPr>
            <p:cNvPr id="96285" name="Rectangle 4"/>
            <p:cNvSpPr>
              <a:spLocks noChangeArrowheads="1"/>
            </p:cNvSpPr>
            <p:nvPr/>
          </p:nvSpPr>
          <p:spPr bwMode="auto">
            <a:xfrm>
              <a:off x="259" y="1705"/>
              <a:ext cx="620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(2) 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作</a:t>
              </a:r>
            </a:p>
          </p:txBody>
        </p:sp>
        <p:graphicFrame>
          <p:nvGraphicFramePr>
            <p:cNvPr id="9628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5733866"/>
                </p:ext>
              </p:extLst>
            </p:nvPr>
          </p:nvGraphicFramePr>
          <p:xfrm>
            <a:off x="820" y="1605"/>
            <a:ext cx="644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90" name="公式" r:id="rId3" imgW="507780" imgH="406224" progId="Equation.3">
                    <p:embed/>
                  </p:oleObj>
                </mc:Choice>
                <mc:Fallback>
                  <p:oleObj name="公式" r:id="rId3" imgW="50778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1605"/>
                          <a:ext cx="644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87" name="Rectangle 6"/>
            <p:cNvSpPr>
              <a:spLocks noChangeArrowheads="1"/>
            </p:cNvSpPr>
            <p:nvPr/>
          </p:nvSpPr>
          <p:spPr bwMode="auto">
            <a:xfrm>
              <a:off x="1450" y="1705"/>
              <a:ext cx="104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水平线</a:t>
              </a:r>
            </a:p>
          </p:txBody>
        </p:sp>
      </p:grpSp>
      <p:sp>
        <p:nvSpPr>
          <p:cNvPr id="96260" name="Rectangle 7">
            <a:hlinkClick r:id="rId5" action="ppaction://hlinkpres?slideindex=1&amp;slidetitle="/>
          </p:cNvPr>
          <p:cNvSpPr>
            <a:spLocks noChangeArrowheads="1"/>
          </p:cNvSpPr>
          <p:nvPr/>
        </p:nvSpPr>
        <p:spPr bwMode="auto">
          <a:xfrm>
            <a:off x="569913" y="706785"/>
            <a:ext cx="37750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C0000"/>
                </a:solidFill>
              </a:rPr>
              <a:t>判断稳定性方法</a:t>
            </a:r>
          </a:p>
        </p:txBody>
      </p:sp>
      <p:grpSp>
        <p:nvGrpSpPr>
          <p:cNvPr id="1321992" name="Group 8"/>
          <p:cNvGrpSpPr>
            <a:grpSpLocks/>
          </p:cNvGrpSpPr>
          <p:nvPr/>
        </p:nvGrpSpPr>
        <p:grpSpPr bwMode="auto">
          <a:xfrm>
            <a:off x="411163" y="1257305"/>
            <a:ext cx="6069012" cy="493713"/>
            <a:chOff x="259" y="1252"/>
            <a:chExt cx="3823" cy="311"/>
          </a:xfrm>
        </p:grpSpPr>
        <p:sp>
          <p:nvSpPr>
            <p:cNvPr id="96282" name="Rectangle 9"/>
            <p:cNvSpPr>
              <a:spLocks noChangeArrowheads="1"/>
            </p:cNvSpPr>
            <p:nvPr/>
          </p:nvSpPr>
          <p:spPr bwMode="auto">
            <a:xfrm>
              <a:off x="259" y="1252"/>
              <a:ext cx="128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(1) 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作出</a:t>
              </a:r>
            </a:p>
          </p:txBody>
        </p:sp>
        <p:graphicFrame>
          <p:nvGraphicFramePr>
            <p:cNvPr id="9628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7765141"/>
                </p:ext>
              </p:extLst>
            </p:nvPr>
          </p:nvGraphicFramePr>
          <p:xfrm>
            <a:off x="1004" y="1287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91" name="公式" r:id="rId6" imgW="152334" imgH="190417" progId="Equation.3">
                    <p:embed/>
                  </p:oleObj>
                </mc:Choice>
                <mc:Fallback>
                  <p:oleObj name="公式" r:id="rId6" imgW="152334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" y="1287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84" name="Rectangle 11"/>
            <p:cNvSpPr>
              <a:spLocks noChangeArrowheads="1"/>
            </p:cNvSpPr>
            <p:nvPr/>
          </p:nvSpPr>
          <p:spPr bwMode="auto">
            <a:xfrm>
              <a:off x="1149" y="1252"/>
              <a:ext cx="293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的幅频响应和相频响应波特图</a:t>
              </a:r>
            </a:p>
          </p:txBody>
        </p:sp>
      </p:grpSp>
      <p:grpSp>
        <p:nvGrpSpPr>
          <p:cNvPr id="1321996" name="Group 12"/>
          <p:cNvGrpSpPr>
            <a:grpSpLocks/>
          </p:cNvGrpSpPr>
          <p:nvPr/>
        </p:nvGrpSpPr>
        <p:grpSpPr bwMode="auto">
          <a:xfrm>
            <a:off x="179388" y="3007321"/>
            <a:ext cx="8747125" cy="811212"/>
            <a:chOff x="113" y="2448"/>
            <a:chExt cx="5510" cy="511"/>
          </a:xfrm>
        </p:grpSpPr>
        <p:graphicFrame>
          <p:nvGraphicFramePr>
            <p:cNvPr id="9627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1906293"/>
                </p:ext>
              </p:extLst>
            </p:nvPr>
          </p:nvGraphicFramePr>
          <p:xfrm>
            <a:off x="969" y="2448"/>
            <a:ext cx="644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92" name="公式" r:id="rId8" imgW="507780" imgH="406224" progId="Equation.3">
                    <p:embed/>
                  </p:oleObj>
                </mc:Choice>
                <mc:Fallback>
                  <p:oleObj name="公式" r:id="rId8" imgW="50778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" y="2448"/>
                          <a:ext cx="644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9" name="Rectangle 14"/>
            <p:cNvSpPr>
              <a:spLocks noChangeArrowheads="1"/>
            </p:cNvSpPr>
            <p:nvPr/>
          </p:nvSpPr>
          <p:spPr bwMode="auto">
            <a:xfrm>
              <a:off x="113" y="2548"/>
              <a:ext cx="93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在水平线</a:t>
              </a:r>
            </a:p>
          </p:txBody>
        </p:sp>
        <p:graphicFrame>
          <p:nvGraphicFramePr>
            <p:cNvPr id="96280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003292"/>
                </p:ext>
              </p:extLst>
            </p:nvPr>
          </p:nvGraphicFramePr>
          <p:xfrm>
            <a:off x="1620" y="2527"/>
            <a:ext cx="77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93" name="公式" r:id="rId10" imgW="609600" imgH="279400" progId="Equation.3">
                    <p:embed/>
                  </p:oleObj>
                </mc:Choice>
                <mc:Fallback>
                  <p:oleObj name="公式" r:id="rId10" imgW="6096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2527"/>
                          <a:ext cx="77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81" name="Rectangle 16"/>
            <p:cNvSpPr>
              <a:spLocks noChangeArrowheads="1"/>
            </p:cNvSpPr>
            <p:nvPr/>
          </p:nvSpPr>
          <p:spPr bwMode="auto">
            <a:xfrm>
              <a:off x="2368" y="2548"/>
              <a:ext cx="32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的交点作垂线交相频响应曲线的一点</a:t>
              </a:r>
            </a:p>
          </p:txBody>
        </p:sp>
      </p:grpSp>
      <p:sp>
        <p:nvSpPr>
          <p:cNvPr id="1322001" name="Rectangle 17"/>
          <p:cNvSpPr>
            <a:spLocks noChangeArrowheads="1"/>
          </p:cNvSpPr>
          <p:nvPr/>
        </p:nvSpPr>
        <p:spPr bwMode="auto">
          <a:xfrm>
            <a:off x="423863" y="2492971"/>
            <a:ext cx="8253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判断两线交点对应的相位是否满足相位裕度（</a:t>
            </a:r>
            <a:r>
              <a:rPr lang="zh-CN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 45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22002" name="Group 18"/>
          <p:cNvGrpSpPr>
            <a:grpSpLocks/>
          </p:cNvGrpSpPr>
          <p:nvPr/>
        </p:nvGrpSpPr>
        <p:grpSpPr bwMode="auto">
          <a:xfrm>
            <a:off x="779463" y="3761388"/>
            <a:ext cx="7612062" cy="506413"/>
            <a:chOff x="491" y="2923"/>
            <a:chExt cx="4795" cy="319"/>
          </a:xfrm>
        </p:grpSpPr>
        <p:sp>
          <p:nvSpPr>
            <p:cNvPr id="96275" name="Rectangle 19"/>
            <p:cNvSpPr>
              <a:spLocks noChangeArrowheads="1"/>
            </p:cNvSpPr>
            <p:nvPr/>
          </p:nvSpPr>
          <p:spPr bwMode="auto">
            <a:xfrm>
              <a:off x="491" y="2927"/>
              <a:ext cx="114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若该点</a:t>
              </a:r>
            </a:p>
          </p:txBody>
        </p:sp>
        <p:graphicFrame>
          <p:nvGraphicFramePr>
            <p:cNvPr id="9627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7053986"/>
                </p:ext>
              </p:extLst>
            </p:nvPr>
          </p:nvGraphicFramePr>
          <p:xfrm>
            <a:off x="1044" y="2923"/>
            <a:ext cx="104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94" name="公式" r:id="rId12" imgW="825500" imgH="254000" progId="Equation.3">
                    <p:embed/>
                  </p:oleObj>
                </mc:Choice>
                <mc:Fallback>
                  <p:oleObj name="公式" r:id="rId12" imgW="8255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2923"/>
                          <a:ext cx="104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7" name="Rectangle 21"/>
            <p:cNvSpPr>
              <a:spLocks noChangeArrowheads="1"/>
            </p:cNvSpPr>
            <p:nvPr/>
          </p:nvSpPr>
          <p:spPr bwMode="auto">
            <a:xfrm>
              <a:off x="1974" y="2927"/>
              <a:ext cx="331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</a:rPr>
                <a:t>满足相位裕度，稳定；否则不稳定。</a:t>
              </a:r>
            </a:p>
          </p:txBody>
        </p:sp>
      </p:grpSp>
      <p:grpSp>
        <p:nvGrpSpPr>
          <p:cNvPr id="1322006" name="Group 22"/>
          <p:cNvGrpSpPr>
            <a:grpSpLocks/>
          </p:cNvGrpSpPr>
          <p:nvPr/>
        </p:nvGrpSpPr>
        <p:grpSpPr bwMode="auto">
          <a:xfrm>
            <a:off x="676275" y="4845641"/>
            <a:ext cx="7451725" cy="558800"/>
            <a:chOff x="426" y="3294"/>
            <a:chExt cx="4694" cy="352"/>
          </a:xfrm>
        </p:grpSpPr>
        <p:sp>
          <p:nvSpPr>
            <p:cNvPr id="96271" name="Rectangle 23"/>
            <p:cNvSpPr>
              <a:spLocks noChangeArrowheads="1"/>
            </p:cNvSpPr>
            <p:nvPr/>
          </p:nvSpPr>
          <p:spPr bwMode="auto">
            <a:xfrm>
              <a:off x="426" y="3314"/>
              <a:ext cx="154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在相频响应的</a:t>
              </a:r>
            </a:p>
          </p:txBody>
        </p:sp>
        <p:sp>
          <p:nvSpPr>
            <p:cNvPr id="96272" name="Rectangle 24"/>
            <p:cNvSpPr>
              <a:spLocks noChangeArrowheads="1"/>
            </p:cNvSpPr>
            <p:nvPr/>
          </p:nvSpPr>
          <p:spPr bwMode="auto">
            <a:xfrm>
              <a:off x="2513" y="3314"/>
              <a:ext cx="260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点处作垂线交            于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点。</a:t>
              </a:r>
            </a:p>
          </p:txBody>
        </p:sp>
        <p:graphicFrame>
          <p:nvGraphicFramePr>
            <p:cNvPr id="9627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5300321"/>
                </p:ext>
              </p:extLst>
            </p:nvPr>
          </p:nvGraphicFramePr>
          <p:xfrm>
            <a:off x="1580" y="3335"/>
            <a:ext cx="105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95" name="公式" r:id="rId14" imgW="876300" imgH="228600" progId="Equation.3">
                    <p:embed/>
                  </p:oleObj>
                </mc:Choice>
                <mc:Fallback>
                  <p:oleObj name="公式" r:id="rId14" imgW="876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3335"/>
                          <a:ext cx="105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0613567"/>
                </p:ext>
              </p:extLst>
            </p:nvPr>
          </p:nvGraphicFramePr>
          <p:xfrm>
            <a:off x="3696" y="3294"/>
            <a:ext cx="6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96" name="公式" r:id="rId16" imgW="495085" imgH="279279" progId="Equation.3">
                    <p:embed/>
                  </p:oleObj>
                </mc:Choice>
                <mc:Fallback>
                  <p:oleObj name="公式" r:id="rId16" imgW="495085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294"/>
                          <a:ext cx="62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2011" name="Rectangle 27"/>
          <p:cNvSpPr>
            <a:spLocks noChangeArrowheads="1"/>
          </p:cNvSpPr>
          <p:nvPr/>
        </p:nvSpPr>
        <p:spPr bwMode="auto">
          <a:xfrm>
            <a:off x="323850" y="4291608"/>
            <a:ext cx="530225" cy="5619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0">
                <a:solidFill>
                  <a:srgbClr val="FF0000"/>
                </a:solidFill>
              </a:rPr>
              <a:t>或</a:t>
            </a:r>
          </a:p>
        </p:txBody>
      </p:sp>
      <p:grpSp>
        <p:nvGrpSpPr>
          <p:cNvPr id="1322012" name="Group 28"/>
          <p:cNvGrpSpPr>
            <a:grpSpLocks/>
          </p:cNvGrpSpPr>
          <p:nvPr/>
        </p:nvGrpSpPr>
        <p:grpSpPr bwMode="auto">
          <a:xfrm>
            <a:off x="466725" y="5421909"/>
            <a:ext cx="8459788" cy="811213"/>
            <a:chOff x="294" y="3511"/>
            <a:chExt cx="5329" cy="511"/>
          </a:xfrm>
        </p:grpSpPr>
        <p:sp>
          <p:nvSpPr>
            <p:cNvPr id="96268" name="Rectangle 29"/>
            <p:cNvSpPr>
              <a:spLocks noChangeArrowheads="1"/>
            </p:cNvSpPr>
            <p:nvPr/>
          </p:nvSpPr>
          <p:spPr bwMode="auto">
            <a:xfrm>
              <a:off x="294" y="3610"/>
              <a:ext cx="5329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若</a:t>
              </a:r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点在              水平线之下（               ），稳定；否则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不稳定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6269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0353928"/>
                </p:ext>
              </p:extLst>
            </p:nvPr>
          </p:nvGraphicFramePr>
          <p:xfrm>
            <a:off x="1065" y="3511"/>
            <a:ext cx="627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97" name="公式" r:id="rId18" imgW="507780" imgH="406224" progId="Equation.3">
                    <p:embed/>
                  </p:oleObj>
                </mc:Choice>
                <mc:Fallback>
                  <p:oleObj name="公式" r:id="rId18" imgW="50778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3511"/>
                          <a:ext cx="627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0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1673938"/>
                </p:ext>
              </p:extLst>
            </p:nvPr>
          </p:nvGraphicFramePr>
          <p:xfrm>
            <a:off x="2925" y="3610"/>
            <a:ext cx="659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98" name="公式" r:id="rId20" imgW="596900" imgH="279400" progId="Equation.3">
                    <p:embed/>
                  </p:oleObj>
                </mc:Choice>
                <mc:Fallback>
                  <p:oleObj name="公式" r:id="rId20" imgW="5969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610"/>
                          <a:ext cx="659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03238" y="125660"/>
            <a:ext cx="5148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C0000"/>
                </a:solidFill>
              </a:rPr>
              <a:t>4. </a:t>
            </a:r>
            <a:r>
              <a:rPr lang="zh-CN" altLang="en-US" dirty="0" smtClean="0">
                <a:solidFill>
                  <a:srgbClr val="CC0000"/>
                </a:solidFill>
              </a:rPr>
              <a:t>负反馈电路</a:t>
            </a:r>
            <a:r>
              <a:rPr lang="zh-CN" altLang="en-US" dirty="0">
                <a:solidFill>
                  <a:srgbClr val="CC0000"/>
                </a:solidFill>
              </a:rPr>
              <a:t>的</a:t>
            </a:r>
            <a:r>
              <a:rPr lang="zh-CN" altLang="en-US" dirty="0" smtClean="0">
                <a:solidFill>
                  <a:srgbClr val="CC0000"/>
                </a:solidFill>
              </a:rPr>
              <a:t>稳定性分析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2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2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2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2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2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2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2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001" grpId="0"/>
      <p:bldP spid="1322011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41313" y="727075"/>
            <a:ext cx="2717800" cy="567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kumimoji="1" lang="zh-CN" altLang="en-US" sz="2000">
                <a:cs typeface="Arial" panose="020B0604020202020204" pitchFamily="34" charset="0"/>
              </a:rPr>
              <a:t>例  已知某直接耦合基本放大电路的频率响应波特图如图所示。它有三个转折频率： </a:t>
            </a:r>
            <a:r>
              <a:rPr kumimoji="1" lang="en-US" altLang="zh-CN" sz="2000">
                <a:cs typeface="Arial" panose="020B0604020202020204" pitchFamily="34" charset="0"/>
              </a:rPr>
              <a:t>10</a:t>
            </a:r>
            <a:r>
              <a:rPr kumimoji="1" lang="en-US" altLang="zh-CN" sz="2000" baseline="30000">
                <a:cs typeface="Arial" panose="020B0604020202020204" pitchFamily="34" charset="0"/>
              </a:rPr>
              <a:t>5</a:t>
            </a:r>
            <a:r>
              <a:rPr kumimoji="1" lang="en-US" altLang="zh-CN" sz="2000">
                <a:cs typeface="Arial" panose="020B0604020202020204" pitchFamily="34" charset="0"/>
              </a:rPr>
              <a:t>Hz</a:t>
            </a:r>
            <a:r>
              <a:rPr kumimoji="1" lang="zh-CN" altLang="en-US" sz="2000">
                <a:cs typeface="Arial" panose="020B0604020202020204" pitchFamily="34" charset="0"/>
              </a:rPr>
              <a:t>、</a:t>
            </a:r>
            <a:r>
              <a:rPr kumimoji="1" lang="en-US" altLang="zh-CN" sz="2000">
                <a:cs typeface="Arial" panose="020B0604020202020204" pitchFamily="34" charset="0"/>
              </a:rPr>
              <a:t>10</a:t>
            </a:r>
            <a:r>
              <a:rPr kumimoji="1" lang="en-US" altLang="zh-CN" sz="2000" baseline="30000">
                <a:cs typeface="Arial" panose="020B0604020202020204" pitchFamily="34" charset="0"/>
              </a:rPr>
              <a:t>6</a:t>
            </a:r>
            <a:r>
              <a:rPr kumimoji="1" lang="en-US" altLang="zh-CN" sz="2000">
                <a:cs typeface="Arial" panose="020B0604020202020204" pitchFamily="34" charset="0"/>
              </a:rPr>
              <a:t>Hz</a:t>
            </a:r>
            <a:r>
              <a:rPr kumimoji="1" lang="zh-CN" altLang="en-US" sz="2000">
                <a:cs typeface="Arial" panose="020B0604020202020204" pitchFamily="34" charset="0"/>
              </a:rPr>
              <a:t>和</a:t>
            </a:r>
            <a:r>
              <a:rPr kumimoji="1" lang="en-US" altLang="zh-CN" sz="2000">
                <a:cs typeface="Arial" panose="020B0604020202020204" pitchFamily="34" charset="0"/>
              </a:rPr>
              <a:t>10</a:t>
            </a:r>
            <a:r>
              <a:rPr kumimoji="1" lang="en-US" altLang="zh-CN" sz="2000" baseline="30000">
                <a:cs typeface="Arial" panose="020B0604020202020204" pitchFamily="34" charset="0"/>
              </a:rPr>
              <a:t>7</a:t>
            </a:r>
            <a:r>
              <a:rPr kumimoji="1" lang="en-US" altLang="zh-CN" sz="2000">
                <a:cs typeface="Arial" panose="020B0604020202020204" pitchFamily="34" charset="0"/>
              </a:rPr>
              <a:t>Hz</a:t>
            </a:r>
            <a:r>
              <a:rPr kumimoji="1" lang="zh-CN" altLang="en-US" sz="2000">
                <a:cs typeface="Arial" panose="020B0604020202020204" pitchFamily="34" charset="0"/>
              </a:rPr>
              <a:t>，产生的附加相移最大达到</a:t>
            </a:r>
            <a:r>
              <a:rPr kumimoji="1" lang="en-US" altLang="zh-CN" sz="2000">
                <a:cs typeface="Arial" panose="020B0604020202020204" pitchFamily="34" charset="0"/>
              </a:rPr>
              <a:t>-270°</a:t>
            </a:r>
            <a:r>
              <a:rPr kumimoji="1" lang="zh-CN" altLang="en-US" sz="2000">
                <a:cs typeface="Arial" panose="020B0604020202020204" pitchFamily="34" charset="0"/>
              </a:rPr>
              <a:t>。在放大电路中引入负反馈，问：（</a:t>
            </a:r>
            <a:r>
              <a:rPr kumimoji="1" lang="en-US" altLang="zh-CN" sz="2000">
                <a:cs typeface="Arial" panose="020B0604020202020204" pitchFamily="34" charset="0"/>
              </a:rPr>
              <a:t>1</a:t>
            </a:r>
            <a:r>
              <a:rPr kumimoji="1" lang="zh-CN" altLang="en-US" sz="2000">
                <a:cs typeface="Arial" panose="020B0604020202020204" pitchFamily="34" charset="0"/>
              </a:rPr>
              <a:t>）反馈系数</a:t>
            </a:r>
            <a:r>
              <a:rPr kumimoji="1" lang="en-US" altLang="zh-CN" sz="2000" i="1">
                <a:cs typeface="Arial" panose="020B0604020202020204" pitchFamily="34" charset="0"/>
              </a:rPr>
              <a:t>F</a:t>
            </a:r>
            <a:r>
              <a:rPr kumimoji="1" lang="en-US" altLang="zh-CN" sz="2000" baseline="-30000">
                <a:cs typeface="Arial" panose="020B0604020202020204" pitchFamily="34" charset="0"/>
              </a:rPr>
              <a:t>1</a:t>
            </a:r>
            <a:r>
              <a:rPr kumimoji="1" lang="en-US" altLang="zh-CN" sz="2000">
                <a:cs typeface="Arial" panose="020B0604020202020204" pitchFamily="34" charset="0"/>
              </a:rPr>
              <a:t>=3×10</a:t>
            </a:r>
            <a:r>
              <a:rPr kumimoji="1" lang="en-US" altLang="zh-CN" sz="2000" baseline="30000">
                <a:cs typeface="Arial" panose="020B0604020202020204" pitchFamily="34" charset="0"/>
              </a:rPr>
              <a:t>-5</a:t>
            </a:r>
            <a:r>
              <a:rPr kumimoji="1" lang="zh-CN" altLang="en-US" sz="2000">
                <a:cs typeface="Arial" panose="020B0604020202020204" pitchFamily="34" charset="0"/>
              </a:rPr>
              <a:t>时，反馈放大电路是否能稳定工作？（</a:t>
            </a:r>
            <a:r>
              <a:rPr kumimoji="1" lang="en-US" altLang="zh-CN" sz="2000">
                <a:cs typeface="Arial" panose="020B0604020202020204" pitchFamily="34" charset="0"/>
              </a:rPr>
              <a:t>2</a:t>
            </a:r>
            <a:r>
              <a:rPr kumimoji="1" lang="zh-CN" altLang="en-US" sz="2000">
                <a:cs typeface="Arial" panose="020B0604020202020204" pitchFamily="34" charset="0"/>
              </a:rPr>
              <a:t>）反馈系数</a:t>
            </a:r>
            <a:r>
              <a:rPr kumimoji="1" lang="en-US" altLang="zh-CN" sz="2000" i="1">
                <a:cs typeface="Arial" panose="020B0604020202020204" pitchFamily="34" charset="0"/>
              </a:rPr>
              <a:t>F</a:t>
            </a:r>
            <a:r>
              <a:rPr kumimoji="1" lang="en-US" altLang="zh-CN" sz="2000" baseline="-30000">
                <a:cs typeface="Arial" panose="020B0604020202020204" pitchFamily="34" charset="0"/>
              </a:rPr>
              <a:t>2</a:t>
            </a:r>
            <a:r>
              <a:rPr kumimoji="1" lang="en-US" altLang="zh-CN" sz="2000">
                <a:cs typeface="Arial" panose="020B0604020202020204" pitchFamily="34" charset="0"/>
              </a:rPr>
              <a:t>=10</a:t>
            </a:r>
            <a:r>
              <a:rPr kumimoji="1" lang="en-US" altLang="zh-CN" sz="2000" baseline="30000">
                <a:cs typeface="Arial" panose="020B0604020202020204" pitchFamily="34" charset="0"/>
              </a:rPr>
              <a:t>-4</a:t>
            </a:r>
            <a:r>
              <a:rPr kumimoji="1" lang="zh-CN" altLang="en-US" sz="2000">
                <a:cs typeface="Arial" panose="020B0604020202020204" pitchFamily="34" charset="0"/>
              </a:rPr>
              <a:t>时，反馈放大电路是否能稳定工作？ （</a:t>
            </a:r>
            <a:r>
              <a:rPr kumimoji="1" lang="en-US" altLang="zh-CN" sz="2000">
                <a:cs typeface="Arial" panose="020B0604020202020204" pitchFamily="34" charset="0"/>
              </a:rPr>
              <a:t>3</a:t>
            </a:r>
            <a:r>
              <a:rPr kumimoji="1" lang="zh-CN" altLang="en-US" sz="2000">
                <a:cs typeface="Arial" panose="020B0604020202020204" pitchFamily="34" charset="0"/>
              </a:rPr>
              <a:t>）反馈系数大于 </a:t>
            </a:r>
            <a:r>
              <a:rPr kumimoji="1" lang="en-US" altLang="zh-CN" sz="2000">
                <a:cs typeface="Arial" panose="020B0604020202020204" pitchFamily="34" charset="0"/>
              </a:rPr>
              <a:t>10</a:t>
            </a:r>
            <a:r>
              <a:rPr kumimoji="1" lang="en-US" altLang="zh-CN" sz="2000" baseline="30000">
                <a:cs typeface="Arial" panose="020B0604020202020204" pitchFamily="34" charset="0"/>
              </a:rPr>
              <a:t>-4</a:t>
            </a:r>
            <a:r>
              <a:rPr kumimoji="1" lang="zh-CN" altLang="en-US" sz="2000">
                <a:cs typeface="Arial" panose="020B0604020202020204" pitchFamily="34" charset="0"/>
              </a:rPr>
              <a:t>时，情况又怎样？</a:t>
            </a:r>
          </a:p>
        </p:txBody>
      </p:sp>
      <p:graphicFrame>
        <p:nvGraphicFramePr>
          <p:cNvPr id="97284" name="Object 3"/>
          <p:cNvGraphicFramePr>
            <a:graphicFrameLocks noChangeAspect="1"/>
          </p:cNvGraphicFramePr>
          <p:nvPr/>
        </p:nvGraphicFramePr>
        <p:xfrm>
          <a:off x="3059113" y="1009650"/>
          <a:ext cx="5927725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41" name="图片" r:id="rId3" imgW="3948442" imgH="3478679" progId="Word.Picture.8">
                  <p:embed/>
                </p:oleObj>
              </mc:Choice>
              <mc:Fallback>
                <p:oleObj name="图片" r:id="rId3" imgW="3948442" imgH="34786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009650"/>
                        <a:ext cx="5927725" cy="5213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3238" y="125660"/>
            <a:ext cx="5148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C0000"/>
                </a:solidFill>
              </a:rPr>
              <a:t>4. </a:t>
            </a:r>
            <a:r>
              <a:rPr lang="zh-CN" altLang="en-US" dirty="0" smtClean="0">
                <a:solidFill>
                  <a:srgbClr val="CC0000"/>
                </a:solidFill>
              </a:rPr>
              <a:t>负反馈电路</a:t>
            </a:r>
            <a:r>
              <a:rPr lang="zh-CN" altLang="en-US" dirty="0">
                <a:solidFill>
                  <a:srgbClr val="CC0000"/>
                </a:solidFill>
              </a:rPr>
              <a:t>的</a:t>
            </a:r>
            <a:r>
              <a:rPr lang="zh-CN" altLang="en-US" dirty="0" smtClean="0">
                <a:solidFill>
                  <a:srgbClr val="CC0000"/>
                </a:solidFill>
              </a:rPr>
              <a:t>稳定性分析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3059113" y="1009650"/>
          <a:ext cx="5927725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46" name="图片" r:id="rId3" imgW="3948442" imgH="3478679" progId="Word.Picture.8">
                  <p:embed/>
                </p:oleObj>
              </mc:Choice>
              <mc:Fallback>
                <p:oleObj name="图片" r:id="rId3" imgW="3948442" imgH="34786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009650"/>
                        <a:ext cx="5927725" cy="5213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789613" y="557213"/>
            <a:ext cx="2238375" cy="666750"/>
            <a:chOff x="4194" y="523"/>
            <a:chExt cx="1410" cy="420"/>
          </a:xfrm>
        </p:grpSpPr>
        <p:sp>
          <p:nvSpPr>
            <p:cNvPr id="98323" name="AutoShape 8"/>
            <p:cNvSpPr>
              <a:spLocks noChangeArrowheads="1"/>
            </p:cNvSpPr>
            <p:nvPr/>
          </p:nvSpPr>
          <p:spPr bwMode="auto">
            <a:xfrm>
              <a:off x="4194" y="523"/>
              <a:ext cx="1410" cy="420"/>
            </a:xfrm>
            <a:prstGeom prst="wedgeEllipseCallout">
              <a:avLst>
                <a:gd name="adj1" fmla="val -32060"/>
                <a:gd name="adj2" fmla="val 137139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72000" rIns="0" bIns="72000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kumimoji="1" lang="zh-CN" altLang="en-US" sz="2400">
                  <a:solidFill>
                    <a:srgbClr val="CCFFCC"/>
                  </a:solidFill>
                </a:rPr>
                <a:t>基本放大电</a:t>
              </a:r>
              <a:endParaRPr kumimoji="1" lang="zh-CN" altLang="en-US" sz="2400">
                <a:solidFill>
                  <a:srgbClr val="FF0000"/>
                </a:solidFill>
              </a:endParaRPr>
            </a:p>
          </p:txBody>
        </p:sp>
        <p:graphicFrame>
          <p:nvGraphicFramePr>
            <p:cNvPr id="98324" name="Object 9"/>
            <p:cNvGraphicFramePr>
              <a:graphicFrameLocks noChangeAspect="1"/>
            </p:cNvGraphicFramePr>
            <p:nvPr/>
          </p:nvGraphicFramePr>
          <p:xfrm>
            <a:off x="4434" y="566"/>
            <a:ext cx="99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47" name="Equation" r:id="rId5" imgW="787320" imgH="279360" progId="Equation.DSMT4">
                    <p:embed/>
                  </p:oleObj>
                </mc:Choice>
                <mc:Fallback>
                  <p:oleObj name="Equation" r:id="rId5" imgW="7873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566"/>
                          <a:ext cx="99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397125" y="1341438"/>
            <a:ext cx="4065588" cy="723900"/>
            <a:chOff x="1510" y="1035"/>
            <a:chExt cx="2561" cy="456"/>
          </a:xfrm>
        </p:grpSpPr>
        <p:sp>
          <p:nvSpPr>
            <p:cNvPr id="98318" name="Line 11"/>
            <p:cNvSpPr>
              <a:spLocks noChangeShapeType="1"/>
            </p:cNvSpPr>
            <p:nvPr/>
          </p:nvSpPr>
          <p:spPr bwMode="auto">
            <a:xfrm>
              <a:off x="2336" y="1344"/>
              <a:ext cx="163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8319" name="Object 12"/>
            <p:cNvGraphicFramePr>
              <a:graphicFrameLocks noChangeAspect="1"/>
            </p:cNvGraphicFramePr>
            <p:nvPr/>
          </p:nvGraphicFramePr>
          <p:xfrm>
            <a:off x="1510" y="1035"/>
            <a:ext cx="54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48" name="Equation" r:id="rId7" imgW="571320" imgH="482400" progId="Equation.DSMT4">
                    <p:embed/>
                  </p:oleObj>
                </mc:Choice>
                <mc:Fallback>
                  <p:oleObj name="Equation" r:id="rId7" imgW="5713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1035"/>
                          <a:ext cx="546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0" name="Line 13"/>
            <p:cNvSpPr>
              <a:spLocks noChangeShapeType="1"/>
            </p:cNvSpPr>
            <p:nvPr/>
          </p:nvSpPr>
          <p:spPr bwMode="auto">
            <a:xfrm>
              <a:off x="2018" y="1298"/>
              <a:ext cx="318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1" name="Rectangle 14"/>
            <p:cNvSpPr>
              <a:spLocks noChangeArrowheads="1"/>
            </p:cNvSpPr>
            <p:nvPr/>
          </p:nvSpPr>
          <p:spPr bwMode="auto">
            <a:xfrm>
              <a:off x="3754" y="1068"/>
              <a:ext cx="31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8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8322" name="Oval 15"/>
            <p:cNvSpPr>
              <a:spLocks noChangeArrowheads="1"/>
            </p:cNvSpPr>
            <p:nvPr/>
          </p:nvSpPr>
          <p:spPr bwMode="auto">
            <a:xfrm>
              <a:off x="3872" y="1323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3743325" y="1831975"/>
            <a:ext cx="2425700" cy="3106738"/>
            <a:chOff x="2358" y="1344"/>
            <a:chExt cx="1528" cy="1957"/>
          </a:xfrm>
        </p:grpSpPr>
        <p:sp>
          <p:nvSpPr>
            <p:cNvPr id="98316" name="Line 17"/>
            <p:cNvSpPr>
              <a:spLocks noChangeShapeType="1"/>
            </p:cNvSpPr>
            <p:nvPr/>
          </p:nvSpPr>
          <p:spPr bwMode="auto">
            <a:xfrm>
              <a:off x="3886" y="1344"/>
              <a:ext cx="0" cy="19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7" name="Line 18"/>
            <p:cNvSpPr>
              <a:spLocks noChangeShapeType="1"/>
            </p:cNvSpPr>
            <p:nvPr/>
          </p:nvSpPr>
          <p:spPr bwMode="auto">
            <a:xfrm rot="-5400000">
              <a:off x="3122" y="2536"/>
              <a:ext cx="0" cy="15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63563" y="2192338"/>
            <a:ext cx="233838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反馈系数为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时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35013" y="3892550"/>
            <a:ext cx="18081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负反馈放大电路稳定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906463" y="3351213"/>
            <a:ext cx="22939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=90</a:t>
            </a:r>
            <a:r>
              <a:rPr lang="en-US" altLang="zh-CN" sz="2200">
                <a:solidFill>
                  <a:srgbClr val="000000"/>
                </a:solidFill>
                <a:sym typeface="Symbol" panose="05050102010706020507" pitchFamily="18" charset="2"/>
              </a:rPr>
              <a:t> </a:t>
            </a:r>
            <a:r>
              <a:rPr lang="en-US" altLang="zh-CN" sz="2200">
                <a:solidFill>
                  <a:srgbClr val="000000"/>
                </a:solidFill>
                <a:latin typeface="楷体_GB2312"/>
                <a:sym typeface="Symbol" panose="05050102010706020507" pitchFamily="18" charset="2"/>
              </a:rPr>
              <a:t>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45</a:t>
            </a:r>
            <a:r>
              <a:rPr lang="en-US" altLang="zh-CN" sz="22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555625" y="2903538"/>
          <a:ext cx="25987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49" name="公式" r:id="rId9" imgW="1422400" imgH="241300" progId="Equation.3">
                  <p:embed/>
                </p:oleObj>
              </mc:Choice>
              <mc:Fallback>
                <p:oleObj name="公式" r:id="rId9" imgW="1422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903538"/>
                        <a:ext cx="25987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5" name="Rectangle 8"/>
          <p:cNvSpPr>
            <a:spLocks noChangeArrowheads="1"/>
          </p:cNvSpPr>
          <p:nvPr/>
        </p:nvSpPr>
        <p:spPr bwMode="auto">
          <a:xfrm>
            <a:off x="288925" y="765175"/>
            <a:ext cx="3167063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F</a:t>
            </a:r>
            <a:r>
              <a:rPr kumimoji="1" lang="en-US" altLang="zh-CN" sz="2200" baseline="-30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=3×10</a:t>
            </a:r>
            <a:r>
              <a:rPr kumimoji="1"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-5</a:t>
            </a:r>
            <a:endParaRPr lang="zh-CN" altLang="en-US" sz="2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03238" y="125660"/>
            <a:ext cx="5148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C0000"/>
                </a:solidFill>
              </a:rPr>
              <a:t>4. </a:t>
            </a:r>
            <a:r>
              <a:rPr lang="zh-CN" altLang="en-US" dirty="0" smtClean="0">
                <a:solidFill>
                  <a:srgbClr val="CC0000"/>
                </a:solidFill>
              </a:rPr>
              <a:t>负反馈电路</a:t>
            </a:r>
            <a:r>
              <a:rPr lang="zh-CN" altLang="en-US" dirty="0">
                <a:solidFill>
                  <a:srgbClr val="CC0000"/>
                </a:solidFill>
              </a:rPr>
              <a:t>的</a:t>
            </a:r>
            <a:r>
              <a:rPr lang="zh-CN" altLang="en-US" dirty="0" smtClean="0">
                <a:solidFill>
                  <a:srgbClr val="CC0000"/>
                </a:solidFill>
              </a:rPr>
              <a:t>稳定性分析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0" name="Object 3"/>
          <p:cNvGraphicFramePr>
            <a:graphicFrameLocks noChangeAspect="1"/>
          </p:cNvGraphicFramePr>
          <p:nvPr/>
        </p:nvGraphicFramePr>
        <p:xfrm>
          <a:off x="3059113" y="1006475"/>
          <a:ext cx="5927725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70" name="图片" r:id="rId3" imgW="3948442" imgH="3478679" progId="Word.Picture.8">
                  <p:embed/>
                </p:oleObj>
              </mc:Choice>
              <mc:Fallback>
                <p:oleObj name="图片" r:id="rId3" imgW="3948442" imgH="34786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006475"/>
                        <a:ext cx="5927725" cy="5213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1" name="Group 7"/>
          <p:cNvGrpSpPr>
            <a:grpSpLocks/>
          </p:cNvGrpSpPr>
          <p:nvPr/>
        </p:nvGrpSpPr>
        <p:grpSpPr bwMode="auto">
          <a:xfrm>
            <a:off x="2397125" y="1338263"/>
            <a:ext cx="4065588" cy="723900"/>
            <a:chOff x="1510" y="1035"/>
            <a:chExt cx="2561" cy="456"/>
          </a:xfrm>
        </p:grpSpPr>
        <p:sp>
          <p:nvSpPr>
            <p:cNvPr id="99347" name="Line 8"/>
            <p:cNvSpPr>
              <a:spLocks noChangeShapeType="1"/>
            </p:cNvSpPr>
            <p:nvPr/>
          </p:nvSpPr>
          <p:spPr bwMode="auto">
            <a:xfrm>
              <a:off x="2336" y="1344"/>
              <a:ext cx="163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9348" name="Object 9"/>
            <p:cNvGraphicFramePr>
              <a:graphicFrameLocks noChangeAspect="1"/>
            </p:cNvGraphicFramePr>
            <p:nvPr/>
          </p:nvGraphicFramePr>
          <p:xfrm>
            <a:off x="1510" y="1035"/>
            <a:ext cx="54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271" name="Equation" r:id="rId5" imgW="571320" imgH="482400" progId="Equation.DSMT4">
                    <p:embed/>
                  </p:oleObj>
                </mc:Choice>
                <mc:Fallback>
                  <p:oleObj name="Equation" r:id="rId5" imgW="5713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1035"/>
                          <a:ext cx="546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9" name="Line 10"/>
            <p:cNvSpPr>
              <a:spLocks noChangeShapeType="1"/>
            </p:cNvSpPr>
            <p:nvPr/>
          </p:nvSpPr>
          <p:spPr bwMode="auto">
            <a:xfrm>
              <a:off x="2018" y="1298"/>
              <a:ext cx="318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50" name="Rectangle 11"/>
            <p:cNvSpPr>
              <a:spLocks noChangeArrowheads="1"/>
            </p:cNvSpPr>
            <p:nvPr/>
          </p:nvSpPr>
          <p:spPr bwMode="auto">
            <a:xfrm>
              <a:off x="3754" y="1068"/>
              <a:ext cx="31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8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9351" name="Oval 12"/>
            <p:cNvSpPr>
              <a:spLocks noChangeArrowheads="1"/>
            </p:cNvSpPr>
            <p:nvPr/>
          </p:nvSpPr>
          <p:spPr bwMode="auto">
            <a:xfrm>
              <a:off x="3872" y="1323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9332" name="Group 13"/>
          <p:cNvGrpSpPr>
            <a:grpSpLocks/>
          </p:cNvGrpSpPr>
          <p:nvPr/>
        </p:nvGrpSpPr>
        <p:grpSpPr bwMode="auto">
          <a:xfrm>
            <a:off x="3743325" y="1828800"/>
            <a:ext cx="2425700" cy="3106738"/>
            <a:chOff x="2358" y="1344"/>
            <a:chExt cx="1528" cy="1957"/>
          </a:xfrm>
        </p:grpSpPr>
        <p:sp>
          <p:nvSpPr>
            <p:cNvPr id="99345" name="Line 14"/>
            <p:cNvSpPr>
              <a:spLocks noChangeShapeType="1"/>
            </p:cNvSpPr>
            <p:nvPr/>
          </p:nvSpPr>
          <p:spPr bwMode="auto">
            <a:xfrm>
              <a:off x="3886" y="1344"/>
              <a:ext cx="0" cy="19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6" name="Line 15"/>
            <p:cNvSpPr>
              <a:spLocks noChangeShapeType="1"/>
            </p:cNvSpPr>
            <p:nvPr/>
          </p:nvSpPr>
          <p:spPr bwMode="auto">
            <a:xfrm rot="-5400000">
              <a:off x="3122" y="2536"/>
              <a:ext cx="0" cy="15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2401888" y="1736725"/>
            <a:ext cx="4529137" cy="1057275"/>
            <a:chOff x="1513" y="1722"/>
            <a:chExt cx="2853" cy="666"/>
          </a:xfrm>
        </p:grpSpPr>
        <p:sp>
          <p:nvSpPr>
            <p:cNvPr id="99340" name="Line 17"/>
            <p:cNvSpPr>
              <a:spLocks noChangeShapeType="1"/>
            </p:cNvSpPr>
            <p:nvPr/>
          </p:nvSpPr>
          <p:spPr bwMode="auto">
            <a:xfrm>
              <a:off x="2336" y="1911"/>
              <a:ext cx="18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9341" name="Object 18"/>
            <p:cNvGraphicFramePr>
              <a:graphicFrameLocks noChangeAspect="1"/>
            </p:cNvGraphicFramePr>
            <p:nvPr/>
          </p:nvGraphicFramePr>
          <p:xfrm>
            <a:off x="1513" y="1932"/>
            <a:ext cx="55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272" name="Equation" r:id="rId7" imgW="583920" imgH="482400" progId="Equation.DSMT4">
                    <p:embed/>
                  </p:oleObj>
                </mc:Choice>
                <mc:Fallback>
                  <p:oleObj name="Equation" r:id="rId7" imgW="5839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1932"/>
                          <a:ext cx="557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2" name="Line 19"/>
            <p:cNvSpPr>
              <a:spLocks noChangeShapeType="1"/>
            </p:cNvSpPr>
            <p:nvPr/>
          </p:nvSpPr>
          <p:spPr bwMode="auto">
            <a:xfrm flipV="1">
              <a:off x="2056" y="1911"/>
              <a:ext cx="289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9343" name="Rectangle 20"/>
            <p:cNvSpPr>
              <a:spLocks noChangeArrowheads="1"/>
            </p:cNvSpPr>
            <p:nvPr/>
          </p:nvSpPr>
          <p:spPr bwMode="auto">
            <a:xfrm>
              <a:off x="4049" y="1722"/>
              <a:ext cx="31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8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9344" name="Oval 21"/>
            <p:cNvSpPr>
              <a:spLocks noChangeArrowheads="1"/>
            </p:cNvSpPr>
            <p:nvPr/>
          </p:nvSpPr>
          <p:spPr bwMode="auto">
            <a:xfrm>
              <a:off x="4023" y="1890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4988" y="2819400"/>
            <a:ext cx="23383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反馈系数为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</a:rPr>
              <a:t>时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38163" y="4222750"/>
            <a:ext cx="2414587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     </a:t>
            </a:r>
            <a:r>
              <a:rPr lang="zh-CN" altLang="en-US" sz="2400">
                <a:solidFill>
                  <a:srgbClr val="000000"/>
                </a:solidFill>
              </a:rPr>
              <a:t>刚刚满足相位裕度最小值，负反馈放大电路稳定。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860425" y="3756025"/>
            <a:ext cx="22939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=45</a:t>
            </a:r>
            <a:r>
              <a:rPr lang="en-US" altLang="zh-CN" sz="22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</a:p>
        </p:txBody>
      </p:sp>
      <p:graphicFrame>
        <p:nvGraphicFramePr>
          <p:cNvPr id="31" name="Object 7"/>
          <p:cNvGraphicFramePr>
            <a:graphicFrameLocks noChangeAspect="1"/>
          </p:cNvGraphicFramePr>
          <p:nvPr/>
        </p:nvGraphicFramePr>
        <p:xfrm>
          <a:off x="538163" y="3359150"/>
          <a:ext cx="25765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73" name="公式" r:id="rId9" imgW="1409088" imgH="241195" progId="Equation.3">
                  <p:embed/>
                </p:oleObj>
              </mc:Choice>
              <mc:Fallback>
                <p:oleObj name="公式" r:id="rId9" imgW="140908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359150"/>
                        <a:ext cx="25765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9" name="Rectangle 8"/>
          <p:cNvSpPr>
            <a:spLocks noChangeArrowheads="1"/>
          </p:cNvSpPr>
          <p:nvPr/>
        </p:nvSpPr>
        <p:spPr bwMode="auto">
          <a:xfrm>
            <a:off x="288925" y="765175"/>
            <a:ext cx="2338388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kumimoji="1" lang="en-US" altLang="zh-CN" sz="2400" baseline="-30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=10</a:t>
            </a:r>
            <a:r>
              <a:rPr kumimoji="1"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-4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03238" y="125660"/>
            <a:ext cx="5148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C0000"/>
                </a:solidFill>
              </a:rPr>
              <a:t>4. </a:t>
            </a:r>
            <a:r>
              <a:rPr lang="zh-CN" altLang="en-US" dirty="0" smtClean="0">
                <a:solidFill>
                  <a:srgbClr val="CC0000"/>
                </a:solidFill>
              </a:rPr>
              <a:t>负反馈电路</a:t>
            </a:r>
            <a:r>
              <a:rPr lang="zh-CN" altLang="en-US" dirty="0">
                <a:solidFill>
                  <a:srgbClr val="CC0000"/>
                </a:solidFill>
              </a:rPr>
              <a:t>的</a:t>
            </a:r>
            <a:r>
              <a:rPr lang="zh-CN" altLang="en-US" dirty="0" smtClean="0">
                <a:solidFill>
                  <a:srgbClr val="CC0000"/>
                </a:solidFill>
              </a:rPr>
              <a:t>稳定性分析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3"/>
          <p:cNvGraphicFramePr>
            <a:graphicFrameLocks noChangeAspect="1"/>
          </p:cNvGraphicFramePr>
          <p:nvPr/>
        </p:nvGraphicFramePr>
        <p:xfrm>
          <a:off x="3059113" y="1006475"/>
          <a:ext cx="5927725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94" name="图片" r:id="rId3" imgW="3948442" imgH="3478679" progId="Word.Picture.8">
                  <p:embed/>
                </p:oleObj>
              </mc:Choice>
              <mc:Fallback>
                <p:oleObj name="图片" r:id="rId3" imgW="3948442" imgH="34786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006475"/>
                        <a:ext cx="5927725" cy="5213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55" name="Group 7"/>
          <p:cNvGrpSpPr>
            <a:grpSpLocks/>
          </p:cNvGrpSpPr>
          <p:nvPr/>
        </p:nvGrpSpPr>
        <p:grpSpPr bwMode="auto">
          <a:xfrm>
            <a:off x="2397125" y="1338263"/>
            <a:ext cx="4065588" cy="723900"/>
            <a:chOff x="1510" y="1035"/>
            <a:chExt cx="2561" cy="456"/>
          </a:xfrm>
        </p:grpSpPr>
        <p:sp>
          <p:nvSpPr>
            <p:cNvPr id="100374" name="Line 8"/>
            <p:cNvSpPr>
              <a:spLocks noChangeShapeType="1"/>
            </p:cNvSpPr>
            <p:nvPr/>
          </p:nvSpPr>
          <p:spPr bwMode="auto">
            <a:xfrm>
              <a:off x="2336" y="1344"/>
              <a:ext cx="163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0375" name="Object 9"/>
            <p:cNvGraphicFramePr>
              <a:graphicFrameLocks noChangeAspect="1"/>
            </p:cNvGraphicFramePr>
            <p:nvPr/>
          </p:nvGraphicFramePr>
          <p:xfrm>
            <a:off x="1510" y="1035"/>
            <a:ext cx="54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295" name="Equation" r:id="rId5" imgW="571320" imgH="482400" progId="Equation.DSMT4">
                    <p:embed/>
                  </p:oleObj>
                </mc:Choice>
                <mc:Fallback>
                  <p:oleObj name="Equation" r:id="rId5" imgW="5713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1035"/>
                          <a:ext cx="546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6" name="Line 10"/>
            <p:cNvSpPr>
              <a:spLocks noChangeShapeType="1"/>
            </p:cNvSpPr>
            <p:nvPr/>
          </p:nvSpPr>
          <p:spPr bwMode="auto">
            <a:xfrm>
              <a:off x="2018" y="1298"/>
              <a:ext cx="318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77" name="Rectangle 11"/>
            <p:cNvSpPr>
              <a:spLocks noChangeArrowheads="1"/>
            </p:cNvSpPr>
            <p:nvPr/>
          </p:nvSpPr>
          <p:spPr bwMode="auto">
            <a:xfrm>
              <a:off x="3754" y="1068"/>
              <a:ext cx="31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8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0378" name="Oval 12"/>
            <p:cNvSpPr>
              <a:spLocks noChangeArrowheads="1"/>
            </p:cNvSpPr>
            <p:nvPr/>
          </p:nvSpPr>
          <p:spPr bwMode="auto">
            <a:xfrm>
              <a:off x="3872" y="1323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0356" name="Group 13"/>
          <p:cNvGrpSpPr>
            <a:grpSpLocks/>
          </p:cNvGrpSpPr>
          <p:nvPr/>
        </p:nvGrpSpPr>
        <p:grpSpPr bwMode="auto">
          <a:xfrm>
            <a:off x="3743325" y="1828800"/>
            <a:ext cx="2425700" cy="3106738"/>
            <a:chOff x="2358" y="1344"/>
            <a:chExt cx="1528" cy="1957"/>
          </a:xfrm>
        </p:grpSpPr>
        <p:sp>
          <p:nvSpPr>
            <p:cNvPr id="100372" name="Line 14"/>
            <p:cNvSpPr>
              <a:spLocks noChangeShapeType="1"/>
            </p:cNvSpPr>
            <p:nvPr/>
          </p:nvSpPr>
          <p:spPr bwMode="auto">
            <a:xfrm>
              <a:off x="3886" y="1344"/>
              <a:ext cx="0" cy="19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73" name="Line 15"/>
            <p:cNvSpPr>
              <a:spLocks noChangeShapeType="1"/>
            </p:cNvSpPr>
            <p:nvPr/>
          </p:nvSpPr>
          <p:spPr bwMode="auto">
            <a:xfrm rot="-5400000">
              <a:off x="3122" y="2536"/>
              <a:ext cx="0" cy="15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0357" name="Group 16"/>
          <p:cNvGrpSpPr>
            <a:grpSpLocks/>
          </p:cNvGrpSpPr>
          <p:nvPr/>
        </p:nvGrpSpPr>
        <p:grpSpPr bwMode="auto">
          <a:xfrm>
            <a:off x="2401888" y="1736725"/>
            <a:ext cx="4529137" cy="1057275"/>
            <a:chOff x="1513" y="1722"/>
            <a:chExt cx="2853" cy="666"/>
          </a:xfrm>
        </p:grpSpPr>
        <p:sp>
          <p:nvSpPr>
            <p:cNvPr id="100367" name="Line 17"/>
            <p:cNvSpPr>
              <a:spLocks noChangeShapeType="1"/>
            </p:cNvSpPr>
            <p:nvPr/>
          </p:nvSpPr>
          <p:spPr bwMode="auto">
            <a:xfrm>
              <a:off x="2336" y="1911"/>
              <a:ext cx="18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0368" name="Object 18"/>
            <p:cNvGraphicFramePr>
              <a:graphicFrameLocks noChangeAspect="1"/>
            </p:cNvGraphicFramePr>
            <p:nvPr/>
          </p:nvGraphicFramePr>
          <p:xfrm>
            <a:off x="1513" y="1932"/>
            <a:ext cx="55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296" name="Equation" r:id="rId7" imgW="583920" imgH="482400" progId="Equation.DSMT4">
                    <p:embed/>
                  </p:oleObj>
                </mc:Choice>
                <mc:Fallback>
                  <p:oleObj name="Equation" r:id="rId7" imgW="5839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1932"/>
                          <a:ext cx="557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9" name="Line 19"/>
            <p:cNvSpPr>
              <a:spLocks noChangeShapeType="1"/>
            </p:cNvSpPr>
            <p:nvPr/>
          </p:nvSpPr>
          <p:spPr bwMode="auto">
            <a:xfrm flipV="1">
              <a:off x="2056" y="1911"/>
              <a:ext cx="289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70" name="Rectangle 20"/>
            <p:cNvSpPr>
              <a:spLocks noChangeArrowheads="1"/>
            </p:cNvSpPr>
            <p:nvPr/>
          </p:nvSpPr>
          <p:spPr bwMode="auto">
            <a:xfrm>
              <a:off x="4049" y="1722"/>
              <a:ext cx="31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8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0371" name="Oval 21"/>
            <p:cNvSpPr>
              <a:spLocks noChangeArrowheads="1"/>
            </p:cNvSpPr>
            <p:nvPr/>
          </p:nvSpPr>
          <p:spPr bwMode="auto">
            <a:xfrm>
              <a:off x="4023" y="1890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96863" y="1233488"/>
            <a:ext cx="2090737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由（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）可知反馈系数为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z="2400">
                <a:solidFill>
                  <a:srgbClr val="000000"/>
                </a:solidFill>
              </a:rPr>
              <a:t>已达临界值，若再增大，则电路将不稳定。</a:t>
            </a:r>
          </a:p>
        </p:txBody>
      </p:sp>
      <p:sp>
        <p:nvSpPr>
          <p:cNvPr id="100360" name="Rectangle 5"/>
          <p:cNvSpPr>
            <a:spLocks noChangeArrowheads="1"/>
          </p:cNvSpPr>
          <p:nvPr/>
        </p:nvSpPr>
        <p:spPr bwMode="auto">
          <a:xfrm>
            <a:off x="288925" y="765175"/>
            <a:ext cx="23383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96863" y="3859213"/>
            <a:ext cx="2741612" cy="2549525"/>
            <a:chOff x="296863" y="3859213"/>
            <a:chExt cx="2741612" cy="2548766"/>
          </a:xfrm>
        </p:grpSpPr>
        <p:sp>
          <p:nvSpPr>
            <p:cNvPr id="100362" name="Rectangle 7"/>
            <p:cNvSpPr>
              <a:spLocks noChangeArrowheads="1"/>
            </p:cNvSpPr>
            <p:nvPr/>
          </p:nvSpPr>
          <p:spPr bwMode="auto">
            <a:xfrm>
              <a:off x="296863" y="3859213"/>
              <a:ext cx="2741612" cy="9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可见，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越大，反</a:t>
              </a:r>
              <a:r>
                <a:rPr lang="zh-CN" altLang="en-US" sz="2400">
                  <a:solidFill>
                    <a:srgbClr val="000000"/>
                  </a:solidFill>
                </a:rPr>
                <a:t>馈深度越深，</a:t>
              </a:r>
            </a:p>
          </p:txBody>
        </p:sp>
        <p:sp>
          <p:nvSpPr>
            <p:cNvPr id="100363" name="Rectangle 8"/>
            <p:cNvSpPr>
              <a:spLocks noChangeArrowheads="1"/>
            </p:cNvSpPr>
            <p:nvPr/>
          </p:nvSpPr>
          <p:spPr bwMode="auto">
            <a:xfrm>
              <a:off x="411163" y="5429250"/>
              <a:ext cx="2627312" cy="9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越下移，越容易产生自激。</a:t>
              </a:r>
            </a:p>
          </p:txBody>
        </p:sp>
        <p:grpSp>
          <p:nvGrpSpPr>
            <p:cNvPr id="100364" name="Group 9"/>
            <p:cNvGrpSpPr>
              <a:grpSpLocks/>
            </p:cNvGrpSpPr>
            <p:nvPr/>
          </p:nvGrpSpPr>
          <p:grpSpPr bwMode="auto">
            <a:xfrm>
              <a:off x="354013" y="4718050"/>
              <a:ext cx="2100262" cy="811212"/>
              <a:chOff x="261" y="3022"/>
              <a:chExt cx="1323" cy="511"/>
            </a:xfrm>
          </p:grpSpPr>
          <p:graphicFrame>
            <p:nvGraphicFramePr>
              <p:cNvPr id="100365" name="Object 10"/>
              <p:cNvGraphicFramePr>
                <a:graphicFrameLocks noChangeAspect="1"/>
              </p:cNvGraphicFramePr>
              <p:nvPr/>
            </p:nvGraphicFramePr>
            <p:xfrm>
              <a:off x="940" y="3022"/>
              <a:ext cx="644" cy="5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1297" name="公式" r:id="rId9" imgW="507780" imgH="406224" progId="Equation.3">
                      <p:embed/>
                    </p:oleObj>
                  </mc:Choice>
                  <mc:Fallback>
                    <p:oleObj name="公式" r:id="rId9" imgW="507780" imgH="406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0" y="3022"/>
                            <a:ext cx="644" cy="5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366" name="Rectangle 11"/>
              <p:cNvSpPr>
                <a:spLocks noChangeArrowheads="1"/>
              </p:cNvSpPr>
              <p:nvPr/>
            </p:nvSpPr>
            <p:spPr bwMode="auto">
              <a:xfrm>
                <a:off x="261" y="3099"/>
                <a:ext cx="817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</a:rPr>
                  <a:t>水平线</a:t>
                </a:r>
              </a:p>
            </p:txBody>
          </p:sp>
        </p:grpSp>
      </p:grp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503238" y="125660"/>
            <a:ext cx="5148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C0000"/>
                </a:solidFill>
              </a:rPr>
              <a:t>4. </a:t>
            </a:r>
            <a:r>
              <a:rPr lang="zh-CN" altLang="en-US" dirty="0" smtClean="0">
                <a:solidFill>
                  <a:srgbClr val="CC0000"/>
                </a:solidFill>
              </a:rPr>
              <a:t>负反馈电路</a:t>
            </a:r>
            <a:r>
              <a:rPr lang="zh-CN" altLang="en-US" dirty="0">
                <a:solidFill>
                  <a:srgbClr val="CC0000"/>
                </a:solidFill>
              </a:rPr>
              <a:t>的</a:t>
            </a:r>
            <a:r>
              <a:rPr lang="zh-CN" altLang="en-US" dirty="0" smtClean="0">
                <a:solidFill>
                  <a:srgbClr val="CC0000"/>
                </a:solidFill>
              </a:rPr>
              <a:t>稳定性分析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450850" y="2555875"/>
            <a:ext cx="12239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</a:rPr>
              <a:t>推论：</a:t>
            </a:r>
          </a:p>
        </p:txBody>
      </p:sp>
      <p:grpSp>
        <p:nvGrpSpPr>
          <p:cNvPr id="1327107" name="Group 3"/>
          <p:cNvGrpSpPr>
            <a:grpSpLocks/>
          </p:cNvGrpSpPr>
          <p:nvPr/>
        </p:nvGrpSpPr>
        <p:grpSpPr bwMode="auto">
          <a:xfrm>
            <a:off x="560388" y="3013075"/>
            <a:ext cx="2411412" cy="2066925"/>
            <a:chOff x="227" y="2083"/>
            <a:chExt cx="1519" cy="1302"/>
          </a:xfrm>
        </p:grpSpPr>
        <p:sp>
          <p:nvSpPr>
            <p:cNvPr id="101397" name="Rectangle 4"/>
            <p:cNvSpPr>
              <a:spLocks noChangeArrowheads="1"/>
            </p:cNvSpPr>
            <p:nvPr/>
          </p:nvSpPr>
          <p:spPr bwMode="auto">
            <a:xfrm>
              <a:off x="227" y="2083"/>
              <a:ext cx="1519" cy="1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交点在                     </a:t>
              </a:r>
            </a:p>
            <a:p>
              <a:pPr eaLnBrk="1" hangingPunct="1">
                <a:lnSpc>
                  <a:spcPct val="13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的斜率为</a:t>
              </a:r>
              <a:r>
                <a: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20dB/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十倍频处，放大电路是稳定的。</a:t>
              </a:r>
            </a:p>
          </p:txBody>
        </p:sp>
        <p:graphicFrame>
          <p:nvGraphicFramePr>
            <p:cNvPr id="10139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224008"/>
                </p:ext>
              </p:extLst>
            </p:nvPr>
          </p:nvGraphicFramePr>
          <p:xfrm>
            <a:off x="894" y="2115"/>
            <a:ext cx="68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318" name="公式" r:id="rId3" imgW="495085" imgH="279279" progId="Equation.3">
                    <p:embed/>
                  </p:oleObj>
                </mc:Choice>
                <mc:Fallback>
                  <p:oleObj name="公式" r:id="rId3" imgW="495085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2115"/>
                          <a:ext cx="68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381" name="Object 3"/>
          <p:cNvGraphicFramePr>
            <a:graphicFrameLocks noChangeAspect="1"/>
          </p:cNvGraphicFramePr>
          <p:nvPr/>
        </p:nvGraphicFramePr>
        <p:xfrm>
          <a:off x="3059113" y="1006475"/>
          <a:ext cx="5927725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19" name="图片" r:id="rId5" imgW="3948442" imgH="3478679" progId="Word.Picture.8">
                  <p:embed/>
                </p:oleObj>
              </mc:Choice>
              <mc:Fallback>
                <p:oleObj name="图片" r:id="rId5" imgW="3948442" imgH="347867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006475"/>
                        <a:ext cx="5927725" cy="5213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2" name="Group 7"/>
          <p:cNvGrpSpPr>
            <a:grpSpLocks/>
          </p:cNvGrpSpPr>
          <p:nvPr/>
        </p:nvGrpSpPr>
        <p:grpSpPr bwMode="auto">
          <a:xfrm>
            <a:off x="2397125" y="1338263"/>
            <a:ext cx="4065588" cy="723900"/>
            <a:chOff x="1510" y="1035"/>
            <a:chExt cx="2561" cy="456"/>
          </a:xfrm>
        </p:grpSpPr>
        <p:sp>
          <p:nvSpPr>
            <p:cNvPr id="101392" name="Line 8"/>
            <p:cNvSpPr>
              <a:spLocks noChangeShapeType="1"/>
            </p:cNvSpPr>
            <p:nvPr/>
          </p:nvSpPr>
          <p:spPr bwMode="auto">
            <a:xfrm>
              <a:off x="2336" y="1344"/>
              <a:ext cx="163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1393" name="Object 9"/>
            <p:cNvGraphicFramePr>
              <a:graphicFrameLocks noChangeAspect="1"/>
            </p:cNvGraphicFramePr>
            <p:nvPr/>
          </p:nvGraphicFramePr>
          <p:xfrm>
            <a:off x="1510" y="1035"/>
            <a:ext cx="54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320" name="Equation" r:id="rId7" imgW="571320" imgH="482400" progId="Equation.DSMT4">
                    <p:embed/>
                  </p:oleObj>
                </mc:Choice>
                <mc:Fallback>
                  <p:oleObj name="Equation" r:id="rId7" imgW="5713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1035"/>
                          <a:ext cx="546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4" name="Line 10"/>
            <p:cNvSpPr>
              <a:spLocks noChangeShapeType="1"/>
            </p:cNvSpPr>
            <p:nvPr/>
          </p:nvSpPr>
          <p:spPr bwMode="auto">
            <a:xfrm>
              <a:off x="2018" y="1298"/>
              <a:ext cx="318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95" name="Rectangle 11"/>
            <p:cNvSpPr>
              <a:spLocks noChangeArrowheads="1"/>
            </p:cNvSpPr>
            <p:nvPr/>
          </p:nvSpPr>
          <p:spPr bwMode="auto">
            <a:xfrm>
              <a:off x="3754" y="1068"/>
              <a:ext cx="31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8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1396" name="Oval 12"/>
            <p:cNvSpPr>
              <a:spLocks noChangeArrowheads="1"/>
            </p:cNvSpPr>
            <p:nvPr/>
          </p:nvSpPr>
          <p:spPr bwMode="auto">
            <a:xfrm>
              <a:off x="3872" y="1323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1383" name="Group 13"/>
          <p:cNvGrpSpPr>
            <a:grpSpLocks/>
          </p:cNvGrpSpPr>
          <p:nvPr/>
        </p:nvGrpSpPr>
        <p:grpSpPr bwMode="auto">
          <a:xfrm>
            <a:off x="3743325" y="1828800"/>
            <a:ext cx="2425700" cy="3106738"/>
            <a:chOff x="2358" y="1344"/>
            <a:chExt cx="1528" cy="1957"/>
          </a:xfrm>
        </p:grpSpPr>
        <p:sp>
          <p:nvSpPr>
            <p:cNvPr id="101390" name="Line 14"/>
            <p:cNvSpPr>
              <a:spLocks noChangeShapeType="1"/>
            </p:cNvSpPr>
            <p:nvPr/>
          </p:nvSpPr>
          <p:spPr bwMode="auto">
            <a:xfrm>
              <a:off x="3886" y="1344"/>
              <a:ext cx="0" cy="19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91" name="Line 15"/>
            <p:cNvSpPr>
              <a:spLocks noChangeShapeType="1"/>
            </p:cNvSpPr>
            <p:nvPr/>
          </p:nvSpPr>
          <p:spPr bwMode="auto">
            <a:xfrm rot="-5400000">
              <a:off x="3122" y="2536"/>
              <a:ext cx="0" cy="15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1384" name="Group 16"/>
          <p:cNvGrpSpPr>
            <a:grpSpLocks/>
          </p:cNvGrpSpPr>
          <p:nvPr/>
        </p:nvGrpSpPr>
        <p:grpSpPr bwMode="auto">
          <a:xfrm>
            <a:off x="2401888" y="1736725"/>
            <a:ext cx="4529137" cy="1057275"/>
            <a:chOff x="1513" y="1722"/>
            <a:chExt cx="2853" cy="666"/>
          </a:xfrm>
        </p:grpSpPr>
        <p:sp>
          <p:nvSpPr>
            <p:cNvPr id="101385" name="Line 17"/>
            <p:cNvSpPr>
              <a:spLocks noChangeShapeType="1"/>
            </p:cNvSpPr>
            <p:nvPr/>
          </p:nvSpPr>
          <p:spPr bwMode="auto">
            <a:xfrm>
              <a:off x="2336" y="1911"/>
              <a:ext cx="185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1386" name="Object 18"/>
            <p:cNvGraphicFramePr>
              <a:graphicFrameLocks noChangeAspect="1"/>
            </p:cNvGraphicFramePr>
            <p:nvPr/>
          </p:nvGraphicFramePr>
          <p:xfrm>
            <a:off x="1513" y="1932"/>
            <a:ext cx="55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321" name="Equation" r:id="rId9" imgW="583920" imgH="482400" progId="Equation.DSMT4">
                    <p:embed/>
                  </p:oleObj>
                </mc:Choice>
                <mc:Fallback>
                  <p:oleObj name="Equation" r:id="rId9" imgW="5839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1932"/>
                          <a:ext cx="557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87" name="Line 19"/>
            <p:cNvSpPr>
              <a:spLocks noChangeShapeType="1"/>
            </p:cNvSpPr>
            <p:nvPr/>
          </p:nvSpPr>
          <p:spPr bwMode="auto">
            <a:xfrm flipV="1">
              <a:off x="2056" y="1911"/>
              <a:ext cx="289" cy="2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388" name="Rectangle 20"/>
            <p:cNvSpPr>
              <a:spLocks noChangeArrowheads="1"/>
            </p:cNvSpPr>
            <p:nvPr/>
          </p:nvSpPr>
          <p:spPr bwMode="auto">
            <a:xfrm>
              <a:off x="4049" y="1722"/>
              <a:ext cx="31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800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1389" name="Oval 21"/>
            <p:cNvSpPr>
              <a:spLocks noChangeArrowheads="1"/>
            </p:cNvSpPr>
            <p:nvPr/>
          </p:nvSpPr>
          <p:spPr bwMode="auto">
            <a:xfrm>
              <a:off x="4023" y="1890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503238" y="125660"/>
            <a:ext cx="51482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C0000"/>
                </a:solidFill>
              </a:rPr>
              <a:t>4. </a:t>
            </a:r>
            <a:r>
              <a:rPr lang="zh-CN" altLang="en-US" dirty="0" smtClean="0">
                <a:solidFill>
                  <a:srgbClr val="CC0000"/>
                </a:solidFill>
              </a:rPr>
              <a:t>负反馈电路</a:t>
            </a:r>
            <a:r>
              <a:rPr lang="zh-CN" altLang="en-US" dirty="0">
                <a:solidFill>
                  <a:srgbClr val="CC0000"/>
                </a:solidFill>
              </a:rPr>
              <a:t>的</a:t>
            </a:r>
            <a:r>
              <a:rPr lang="zh-CN" altLang="en-US" dirty="0" smtClean="0">
                <a:solidFill>
                  <a:srgbClr val="CC0000"/>
                </a:solidFill>
              </a:rPr>
              <a:t>稳定性分析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2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827088" y="0"/>
            <a:ext cx="774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en-US" altLang="zh-CN" sz="3600" dirty="0" smtClean="0">
                <a:solidFill>
                  <a:srgbClr val="0000CC"/>
                </a:solidFill>
              </a:rPr>
              <a:t>8.6  </a:t>
            </a:r>
            <a:r>
              <a:rPr lang="zh-CN" altLang="en-US" sz="3600" dirty="0">
                <a:solidFill>
                  <a:srgbClr val="0000CC"/>
                </a:solidFill>
              </a:rPr>
              <a:t>负反馈放大电路的稳定性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0" y="1520825"/>
            <a:ext cx="82089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8.6.1 </a:t>
            </a:r>
            <a:r>
              <a:rPr lang="zh-CN" altLang="en-US" dirty="0" smtClean="0"/>
              <a:t>负反馈</a:t>
            </a:r>
            <a:r>
              <a:rPr lang="zh-CN" altLang="en-US" dirty="0"/>
              <a:t>放大电路的</a:t>
            </a:r>
            <a:r>
              <a:rPr lang="zh-CN" altLang="en-US" dirty="0" smtClean="0"/>
              <a:t>自激振荡及稳定工作的条件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*8.6.2 </a:t>
            </a:r>
            <a:r>
              <a:rPr lang="zh-CN" altLang="en-US" dirty="0">
                <a:solidFill>
                  <a:srgbClr val="C00000"/>
                </a:solidFill>
              </a:rPr>
              <a:t>自激振荡的消除</a:t>
            </a:r>
            <a:r>
              <a:rPr lang="en-US" altLang="zh-CN" dirty="0">
                <a:solidFill>
                  <a:srgbClr val="C00000"/>
                </a:solidFill>
              </a:rPr>
              <a:t>——</a:t>
            </a:r>
            <a:r>
              <a:rPr lang="zh-CN" altLang="en-US" dirty="0">
                <a:solidFill>
                  <a:srgbClr val="C00000"/>
                </a:solidFill>
              </a:rPr>
              <a:t>频率补偿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00CC"/>
                </a:solidFill>
              </a:rPr>
              <a:t>*</a:t>
            </a:r>
            <a:r>
              <a:rPr lang="en-US" altLang="zh-CN" sz="3200" dirty="0">
                <a:solidFill>
                  <a:srgbClr val="0000CC"/>
                </a:solidFill>
              </a:rPr>
              <a:t>8.6.2 </a:t>
            </a:r>
            <a:r>
              <a:rPr lang="zh-CN" altLang="en-US" sz="3200" dirty="0">
                <a:solidFill>
                  <a:srgbClr val="0000CC"/>
                </a:solidFill>
              </a:rPr>
              <a:t>自激振荡的消除</a:t>
            </a:r>
            <a:r>
              <a:rPr lang="en-US" altLang="zh-CN" sz="3200" dirty="0">
                <a:solidFill>
                  <a:srgbClr val="0000CC"/>
                </a:solidFill>
              </a:rPr>
              <a:t>——</a:t>
            </a:r>
            <a:r>
              <a:rPr lang="zh-CN" altLang="en-US" sz="3200" dirty="0">
                <a:solidFill>
                  <a:srgbClr val="0000CC"/>
                </a:solidFill>
              </a:rPr>
              <a:t>频率补偿</a:t>
            </a: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 dirty="0">
                <a:solidFill>
                  <a:srgbClr val="CC0000"/>
                </a:solidFill>
              </a:rPr>
              <a:t>1. </a:t>
            </a:r>
            <a:r>
              <a:rPr lang="zh-CN" altLang="en-US" sz="2600" dirty="0" smtClean="0">
                <a:solidFill>
                  <a:srgbClr val="CC0000"/>
                </a:solidFill>
              </a:rPr>
              <a:t>一般性频率</a:t>
            </a:r>
            <a:r>
              <a:rPr lang="zh-CN" altLang="en-US" sz="2600" dirty="0">
                <a:solidFill>
                  <a:srgbClr val="CC0000"/>
                </a:solidFill>
              </a:rPr>
              <a:t>补偿的思路</a:t>
            </a:r>
          </a:p>
        </p:txBody>
      </p:sp>
      <p:grpSp>
        <p:nvGrpSpPr>
          <p:cNvPr id="1329158" name="Group 6"/>
          <p:cNvGrpSpPr>
            <a:grpSpLocks/>
          </p:cNvGrpSpPr>
          <p:nvPr/>
        </p:nvGrpSpPr>
        <p:grpSpPr bwMode="auto">
          <a:xfrm>
            <a:off x="461964" y="1245376"/>
            <a:ext cx="8140700" cy="1368426"/>
            <a:chOff x="246" y="719"/>
            <a:chExt cx="5128" cy="862"/>
          </a:xfrm>
        </p:grpSpPr>
        <p:sp>
          <p:nvSpPr>
            <p:cNvPr id="103437" name="Rectangle 7"/>
            <p:cNvSpPr>
              <a:spLocks noChangeArrowheads="1"/>
            </p:cNvSpPr>
            <p:nvPr/>
          </p:nvSpPr>
          <p:spPr bwMode="auto">
            <a:xfrm>
              <a:off x="748" y="818"/>
              <a:ext cx="2845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根据推论，</a:t>
              </a:r>
              <a:r>
                <a:rPr lang="zh-CN" altLang="en-US" sz="2400" dirty="0" smtClean="0">
                  <a:solidFill>
                    <a:srgbClr val="000000"/>
                  </a:solidFill>
                </a:rPr>
                <a:t>电阻</a:t>
              </a:r>
              <a:r>
                <a:rPr lang="zh-CN" altLang="en-US" sz="2400" dirty="0">
                  <a:solidFill>
                    <a:srgbClr val="000000"/>
                  </a:solidFill>
                </a:rPr>
                <a:t>网络</a:t>
              </a:r>
              <a:r>
                <a:rPr lang="zh-CN" altLang="en-US" sz="2400" dirty="0" smtClean="0">
                  <a:solidFill>
                    <a:srgbClr val="000000"/>
                  </a:solidFill>
                </a:rPr>
                <a:t>反馈构成的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0343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1241533"/>
                </p:ext>
              </p:extLst>
            </p:nvPr>
          </p:nvGraphicFramePr>
          <p:xfrm>
            <a:off x="4360" y="790"/>
            <a:ext cx="68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67" name="公式" r:id="rId3" imgW="495085" imgH="279279" progId="Equation.3">
                    <p:embed/>
                  </p:oleObj>
                </mc:Choice>
                <mc:Fallback>
                  <p:oleObj name="公式" r:id="rId3" imgW="495085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" y="790"/>
                          <a:ext cx="68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1143597"/>
                </p:ext>
              </p:extLst>
            </p:nvPr>
          </p:nvGraphicFramePr>
          <p:xfrm>
            <a:off x="3552" y="719"/>
            <a:ext cx="644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68" name="公式" r:id="rId5" imgW="507780" imgH="406224" progId="Equation.3">
                    <p:embed/>
                  </p:oleObj>
                </mc:Choice>
                <mc:Fallback>
                  <p:oleObj name="公式" r:id="rId5" imgW="50778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719"/>
                          <a:ext cx="644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1" name="Rectangle 11"/>
            <p:cNvSpPr>
              <a:spLocks noChangeArrowheads="1"/>
            </p:cNvSpPr>
            <p:nvPr/>
          </p:nvSpPr>
          <p:spPr bwMode="auto">
            <a:xfrm>
              <a:off x="4140" y="818"/>
              <a:ext cx="311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与</a:t>
              </a:r>
            </a:p>
          </p:txBody>
        </p:sp>
        <p:sp>
          <p:nvSpPr>
            <p:cNvPr id="103442" name="Rectangle 12"/>
            <p:cNvSpPr>
              <a:spLocks noChangeArrowheads="1"/>
            </p:cNvSpPr>
            <p:nvPr/>
          </p:nvSpPr>
          <p:spPr bwMode="auto">
            <a:xfrm>
              <a:off x="246" y="1240"/>
              <a:ext cx="360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在 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44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6547878"/>
                </p:ext>
              </p:extLst>
            </p:nvPr>
          </p:nvGraphicFramePr>
          <p:xfrm>
            <a:off x="470" y="1212"/>
            <a:ext cx="73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69" name="公式" r:id="rId7" imgW="533169" imgH="279279" progId="Equation.3">
                    <p:embed/>
                  </p:oleObj>
                </mc:Choice>
                <mc:Fallback>
                  <p:oleObj name="公式" r:id="rId7" imgW="533169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1212"/>
                          <a:ext cx="73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4" name="Rectangle 14"/>
            <p:cNvSpPr>
              <a:spLocks noChangeArrowheads="1"/>
            </p:cNvSpPr>
            <p:nvPr/>
          </p:nvSpPr>
          <p:spPr bwMode="auto">
            <a:xfrm>
              <a:off x="1200" y="1241"/>
              <a:ext cx="4174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10000"/>
                </a:lnSpc>
                <a:buNone/>
              </a:pP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的斜率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为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-20dB/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十倍频处，放大电路是稳定的。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970" y="820"/>
              <a:ext cx="36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交 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29169" name="Group 17"/>
          <p:cNvGrpSpPr>
            <a:grpSpLocks/>
          </p:cNvGrpSpPr>
          <p:nvPr/>
        </p:nvGrpSpPr>
        <p:grpSpPr bwMode="auto">
          <a:xfrm>
            <a:off x="574675" y="2754841"/>
            <a:ext cx="7813675" cy="1582738"/>
            <a:chOff x="317" y="2772"/>
            <a:chExt cx="4922" cy="997"/>
          </a:xfrm>
        </p:grpSpPr>
        <p:sp>
          <p:nvSpPr>
            <p:cNvPr id="103431" name="Rectangle 18"/>
            <p:cNvSpPr>
              <a:spLocks noChangeArrowheads="1"/>
            </p:cNvSpPr>
            <p:nvPr/>
          </p:nvSpPr>
          <p:spPr bwMode="auto">
            <a:xfrm>
              <a:off x="317" y="2772"/>
              <a:ext cx="4922" cy="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所以，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通过频率补偿，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              曲线横轴以上的部分，均变为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20dB/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十倍频的斜率，那么</a:t>
              </a:r>
              <a:r>
                <a:rPr lang="zh-CN" alt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，放大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电路总是稳定的。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03432" name="Object 19"/>
            <p:cNvGraphicFramePr>
              <a:graphicFrameLocks noChangeAspect="1"/>
            </p:cNvGraphicFramePr>
            <p:nvPr/>
          </p:nvGraphicFramePr>
          <p:xfrm>
            <a:off x="3310" y="2795"/>
            <a:ext cx="68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3470" name="公式" r:id="rId9" imgW="495085" imgH="279279" progId="Equation.3">
                    <p:embed/>
                  </p:oleObj>
                </mc:Choice>
                <mc:Fallback>
                  <p:oleObj name="公式" r:id="rId9" imgW="495085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0" y="2795"/>
                          <a:ext cx="68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539552" y="4524130"/>
            <a:ext cx="8084264" cy="535531"/>
          </a:xfrm>
          <a:prstGeom prst="rect">
            <a:avLst/>
          </a:prstGeom>
          <a:solidFill>
            <a:srgbClr val="CCFFCC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分贝水平线上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增益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衰减斜率只有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-20dB/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十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倍频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2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2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15"/>
          <p:cNvGraphicFramePr>
            <a:graphicFrameLocks noChangeAspect="1"/>
          </p:cNvGraphicFramePr>
          <p:nvPr/>
        </p:nvGraphicFramePr>
        <p:xfrm>
          <a:off x="323850" y="1260475"/>
          <a:ext cx="6208713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39" name="图片" r:id="rId3" imgW="4451642" imgH="3269919" progId="Word.Picture.8">
                  <p:embed/>
                </p:oleObj>
              </mc:Choice>
              <mc:Fallback>
                <p:oleObj name="图片" r:id="rId3" imgW="4451642" imgH="326991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260475"/>
                        <a:ext cx="6208713" cy="457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Rectangle 3"/>
          <p:cNvSpPr>
            <a:spLocks noChangeArrowheads="1"/>
          </p:cNvSpPr>
          <p:nvPr/>
        </p:nvSpPr>
        <p:spPr bwMode="auto">
          <a:xfrm>
            <a:off x="503238" y="714375"/>
            <a:ext cx="51482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CC0000"/>
                </a:solidFill>
              </a:rPr>
              <a:t>2. </a:t>
            </a:r>
            <a:r>
              <a:rPr lang="zh-CN" altLang="en-US" sz="2600">
                <a:solidFill>
                  <a:srgbClr val="CC0000"/>
                </a:solidFill>
              </a:rPr>
              <a:t>电容滞后补偿</a:t>
            </a:r>
          </a:p>
        </p:txBody>
      </p:sp>
      <p:graphicFrame>
        <p:nvGraphicFramePr>
          <p:cNvPr id="1330183" name="Object 7"/>
          <p:cNvGraphicFramePr>
            <a:graphicFrameLocks noChangeAspect="1"/>
          </p:cNvGraphicFramePr>
          <p:nvPr/>
        </p:nvGraphicFramePr>
        <p:xfrm>
          <a:off x="6300788" y="3557588"/>
          <a:ext cx="2606675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40" name="图片" r:id="rId5" imgW="1862403" imgH="1353517" progId="Word.Picture.8">
                  <p:embed/>
                </p:oleObj>
              </mc:Choice>
              <mc:Fallback>
                <p:oleObj name="图片" r:id="rId5" imgW="1862403" imgH="135351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557588"/>
                        <a:ext cx="2606675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0184" name="AutoShape 8"/>
          <p:cNvSpPr>
            <a:spLocks noChangeArrowheads="1"/>
          </p:cNvSpPr>
          <p:nvPr/>
        </p:nvSpPr>
        <p:spPr bwMode="auto">
          <a:xfrm>
            <a:off x="3067050" y="817563"/>
            <a:ext cx="1836738" cy="430212"/>
          </a:xfrm>
          <a:prstGeom prst="wedgeRoundRectCallout">
            <a:avLst>
              <a:gd name="adj1" fmla="val -58125"/>
              <a:gd name="adj2" fmla="val 195755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0000"/>
                </a:solidFill>
              </a:rPr>
              <a:t>未加</a:t>
            </a:r>
            <a:r>
              <a:rPr lang="en-US" altLang="zh-CN" sz="2000" i="1">
                <a:solidFill>
                  <a:srgbClr val="000000"/>
                </a:solidFill>
              </a:rPr>
              <a:t>C</a:t>
            </a:r>
            <a:r>
              <a:rPr lang="zh-CN" altLang="en-US" sz="2000">
                <a:solidFill>
                  <a:srgbClr val="000000"/>
                </a:solidFill>
                <a:latin typeface="Arial Narrow" panose="020B0606020202030204" pitchFamily="34" charset="0"/>
              </a:rPr>
              <a:t>补偿时</a:t>
            </a:r>
          </a:p>
        </p:txBody>
      </p:sp>
      <p:sp>
        <p:nvSpPr>
          <p:cNvPr id="1330185" name="AutoShape 9"/>
          <p:cNvSpPr>
            <a:spLocks noChangeArrowheads="1"/>
          </p:cNvSpPr>
          <p:nvPr/>
        </p:nvSpPr>
        <p:spPr bwMode="auto">
          <a:xfrm>
            <a:off x="2879725" y="2457450"/>
            <a:ext cx="1604963" cy="430213"/>
          </a:xfrm>
          <a:prstGeom prst="wedgeRoundRectCallout">
            <a:avLst>
              <a:gd name="adj1" fmla="val -48120"/>
              <a:gd name="adj2" fmla="val 94282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0000"/>
                </a:solidFill>
              </a:rPr>
              <a:t>加</a:t>
            </a:r>
            <a:r>
              <a:rPr lang="en-US" altLang="zh-CN" sz="2000" i="1">
                <a:solidFill>
                  <a:srgbClr val="000000"/>
                </a:solidFill>
              </a:rPr>
              <a:t>C</a:t>
            </a:r>
            <a:r>
              <a:rPr lang="zh-CN" altLang="en-US" sz="2000">
                <a:solidFill>
                  <a:srgbClr val="000000"/>
                </a:solidFill>
                <a:latin typeface="Arial Narrow" panose="020B0606020202030204" pitchFamily="34" charset="0"/>
              </a:rPr>
              <a:t>补偿后</a:t>
            </a:r>
          </a:p>
        </p:txBody>
      </p:sp>
      <p:sp>
        <p:nvSpPr>
          <p:cNvPr id="1330186" name="AutoShape 10"/>
          <p:cNvSpPr>
            <a:spLocks noChangeArrowheads="1"/>
          </p:cNvSpPr>
          <p:nvPr/>
        </p:nvSpPr>
        <p:spPr bwMode="auto">
          <a:xfrm>
            <a:off x="1425575" y="3724275"/>
            <a:ext cx="1836738" cy="430213"/>
          </a:xfrm>
          <a:prstGeom prst="wedgeRoundRectCallout">
            <a:avLst>
              <a:gd name="adj1" fmla="val 39023"/>
              <a:gd name="adj2" fmla="val 112731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0000"/>
                </a:solidFill>
              </a:rPr>
              <a:t>未加</a:t>
            </a:r>
            <a:r>
              <a:rPr lang="en-US" altLang="zh-CN" sz="2000" i="1">
                <a:solidFill>
                  <a:srgbClr val="000000"/>
                </a:solidFill>
              </a:rPr>
              <a:t>C</a:t>
            </a:r>
            <a:r>
              <a:rPr lang="zh-CN" altLang="en-US" sz="2000">
                <a:solidFill>
                  <a:srgbClr val="000000"/>
                </a:solidFill>
                <a:latin typeface="Arial Narrow" panose="020B0606020202030204" pitchFamily="34" charset="0"/>
              </a:rPr>
              <a:t>补偿时</a:t>
            </a:r>
          </a:p>
        </p:txBody>
      </p:sp>
      <p:sp>
        <p:nvSpPr>
          <p:cNvPr id="1330187" name="AutoShape 11"/>
          <p:cNvSpPr>
            <a:spLocks noChangeArrowheads="1"/>
          </p:cNvSpPr>
          <p:nvPr/>
        </p:nvSpPr>
        <p:spPr bwMode="auto">
          <a:xfrm>
            <a:off x="1042988" y="5199063"/>
            <a:ext cx="1604962" cy="430212"/>
          </a:xfrm>
          <a:prstGeom prst="wedgeRoundRectCallout">
            <a:avLst>
              <a:gd name="adj1" fmla="val 71463"/>
              <a:gd name="adj2" fmla="val -164389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0000"/>
                </a:solidFill>
              </a:rPr>
              <a:t>加</a:t>
            </a:r>
            <a:r>
              <a:rPr lang="en-US" altLang="zh-CN" sz="2000" i="1">
                <a:solidFill>
                  <a:srgbClr val="000000"/>
                </a:solidFill>
              </a:rPr>
              <a:t>C</a:t>
            </a:r>
            <a:r>
              <a:rPr lang="zh-CN" altLang="en-US" sz="2000">
                <a:solidFill>
                  <a:srgbClr val="000000"/>
                </a:solidFill>
                <a:latin typeface="Arial Narrow" panose="020B0606020202030204" pitchFamily="34" charset="0"/>
              </a:rPr>
              <a:t>补偿后</a:t>
            </a:r>
          </a:p>
        </p:txBody>
      </p:sp>
      <p:sp>
        <p:nvSpPr>
          <p:cNvPr id="1330188" name="Rectangle 12"/>
          <p:cNvSpPr>
            <a:spLocks noChangeArrowheads="1"/>
          </p:cNvSpPr>
          <p:nvPr/>
        </p:nvSpPr>
        <p:spPr bwMode="auto">
          <a:xfrm>
            <a:off x="863600" y="5838825"/>
            <a:ext cx="795655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补偿后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分贝线上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增益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衰减斜率只有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20dB/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十倍频</a:t>
            </a:r>
          </a:p>
        </p:txBody>
      </p:sp>
      <p:sp>
        <p:nvSpPr>
          <p:cNvPr id="1330190" name="AutoShape 14"/>
          <p:cNvSpPr>
            <a:spLocks noChangeArrowheads="1"/>
          </p:cNvSpPr>
          <p:nvPr/>
        </p:nvSpPr>
        <p:spPr bwMode="auto">
          <a:xfrm>
            <a:off x="6059488" y="5397500"/>
            <a:ext cx="1604962" cy="430213"/>
          </a:xfrm>
          <a:prstGeom prst="wedgeRoundRectCallout">
            <a:avLst>
              <a:gd name="adj1" fmla="val 39713"/>
              <a:gd name="adj2" fmla="val -148157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0000"/>
                </a:solidFill>
                <a:latin typeface="Arial Narrow" panose="020B0606020202030204" pitchFamily="34" charset="0"/>
              </a:rPr>
              <a:t>补偿电容</a:t>
            </a: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5508625" y="1304925"/>
          <a:ext cx="30876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41" name="图片" r:id="rId7" imgW="2206503" imgH="686128" progId="Word.Picture.8">
                  <p:embed/>
                </p:oleObj>
              </mc:Choice>
              <mc:Fallback>
                <p:oleObj name="图片" r:id="rId7" imgW="2206503" imgH="68612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304925"/>
                        <a:ext cx="3087688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7359650" y="2422525"/>
            <a:ext cx="1604963" cy="430213"/>
          </a:xfrm>
          <a:prstGeom prst="wedgeRoundRectCallout">
            <a:avLst>
              <a:gd name="adj1" fmla="val -52968"/>
              <a:gd name="adj2" fmla="val -128968"/>
              <a:gd name="adj3" fmla="val 16667"/>
            </a:avLst>
          </a:prstGeom>
          <a:solidFill>
            <a:srgbClr val="CC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000000"/>
                </a:solidFill>
                <a:latin typeface="Arial Narrow" panose="020B0606020202030204" pitchFamily="34" charset="0"/>
              </a:rPr>
              <a:t>补偿电容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42988" y="77788"/>
            <a:ext cx="6985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0000CC"/>
                </a:solidFill>
              </a:rPr>
              <a:t>*</a:t>
            </a:r>
            <a:r>
              <a:rPr lang="en-US" altLang="zh-CN" sz="3200" dirty="0">
                <a:solidFill>
                  <a:srgbClr val="0000CC"/>
                </a:solidFill>
              </a:rPr>
              <a:t>8.6.2 </a:t>
            </a:r>
            <a:r>
              <a:rPr lang="zh-CN" altLang="en-US" sz="3200" dirty="0">
                <a:solidFill>
                  <a:srgbClr val="0000CC"/>
                </a:solidFill>
              </a:rPr>
              <a:t>自激振荡的消除</a:t>
            </a:r>
            <a:r>
              <a:rPr lang="en-US" altLang="zh-CN" sz="3200" dirty="0">
                <a:solidFill>
                  <a:srgbClr val="0000CC"/>
                </a:solidFill>
              </a:rPr>
              <a:t>——</a:t>
            </a:r>
            <a:r>
              <a:rPr lang="zh-CN" altLang="en-US" sz="3200" dirty="0">
                <a:solidFill>
                  <a:srgbClr val="0000CC"/>
                </a:solidFill>
              </a:rPr>
              <a:t>频率补偿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3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3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3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3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84" grpId="0" animBg="1"/>
      <p:bldP spid="1330185" grpId="0" animBg="1"/>
      <p:bldP spid="1330186" grpId="0" animBg="1"/>
      <p:bldP spid="1330187" grpId="0" animBg="1"/>
      <p:bldP spid="1330188" grpId="0"/>
      <p:bldP spid="1330190" grpId="0" animBg="1"/>
      <p:bldP spid="2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10995</TotalTime>
  <Words>5033</Words>
  <Application>Microsoft Office PowerPoint</Application>
  <PresentationFormat>全屏显示(4:3)</PresentationFormat>
  <Paragraphs>759</Paragraphs>
  <Slides>100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100</vt:i4>
      </vt:variant>
    </vt:vector>
  </HeadingPairs>
  <TitlesOfParts>
    <vt:vector size="122" baseType="lpstr">
      <vt:lpstr>Monotype Sorts</vt:lpstr>
      <vt:lpstr>方正书宋_GBK</vt:lpstr>
      <vt:lpstr>黑体</vt:lpstr>
      <vt:lpstr>华康简宋</vt:lpstr>
      <vt:lpstr>华文楷体</vt:lpstr>
      <vt:lpstr>华文行楷</vt:lpstr>
      <vt:lpstr>楷体</vt:lpstr>
      <vt:lpstr>楷体_GB2312</vt:lpstr>
      <vt:lpstr>宋体</vt:lpstr>
      <vt:lpstr>Arial</vt:lpstr>
      <vt:lpstr>Arial Narrow</vt:lpstr>
      <vt:lpstr>Book Antiqua</vt:lpstr>
      <vt:lpstr>Calibri</vt:lpstr>
      <vt:lpstr>Symbol</vt:lpstr>
      <vt:lpstr>Times New Roman</vt:lpstr>
      <vt:lpstr>Wingdings</vt:lpstr>
      <vt:lpstr>Office 主题​​</vt:lpstr>
      <vt:lpstr>图片</vt:lpstr>
      <vt:lpstr>Picture</vt:lpstr>
      <vt:lpstr>Picture2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Zhang</dc:creator>
  <cp:lastModifiedBy>zhlin</cp:lastModifiedBy>
  <cp:revision>1775</cp:revision>
  <dcterms:created xsi:type="dcterms:W3CDTF">2014-01-02T08:12:52Z</dcterms:created>
  <dcterms:modified xsi:type="dcterms:W3CDTF">2021-04-07T01:15:25Z</dcterms:modified>
</cp:coreProperties>
</file>