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264" r:id="rId2"/>
    <p:sldId id="1265" r:id="rId3"/>
    <p:sldId id="1266" r:id="rId4"/>
    <p:sldId id="1267" r:id="rId5"/>
    <p:sldId id="1268" r:id="rId6"/>
    <p:sldId id="1295" r:id="rId7"/>
    <p:sldId id="1296" r:id="rId8"/>
    <p:sldId id="1269" r:id="rId9"/>
    <p:sldId id="1270" r:id="rId10"/>
    <p:sldId id="1271" r:id="rId11"/>
    <p:sldId id="1272" r:id="rId12"/>
    <p:sldId id="1273" r:id="rId13"/>
    <p:sldId id="1274" r:id="rId14"/>
    <p:sldId id="1275" r:id="rId15"/>
    <p:sldId id="1276" r:id="rId16"/>
    <p:sldId id="1292" r:id="rId17"/>
    <p:sldId id="1277" r:id="rId18"/>
    <p:sldId id="1278" r:id="rId19"/>
    <p:sldId id="1279" r:id="rId20"/>
    <p:sldId id="1280" r:id="rId21"/>
    <p:sldId id="1281" r:id="rId22"/>
    <p:sldId id="1282" r:id="rId23"/>
    <p:sldId id="1283" r:id="rId24"/>
    <p:sldId id="1284" r:id="rId25"/>
    <p:sldId id="1290" r:id="rId26"/>
    <p:sldId id="1291" r:id="rId27"/>
    <p:sldId id="1297" r:id="rId28"/>
    <p:sldId id="1298" r:id="rId29"/>
    <p:sldId id="1287" r:id="rId30"/>
    <p:sldId id="1294" r:id="rId31"/>
    <p:sldId id="1288" r:id="rId32"/>
    <p:sldId id="1285" r:id="rId33"/>
    <p:sldId id="12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 varScale="1">
        <p:scale>
          <a:sx n="93" d="100"/>
          <a:sy n="93" d="100"/>
        </p:scale>
        <p:origin x="2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0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0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FB88-D1C7-4D25-8F20-1D80C72D0C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ch09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tmp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hyperlink" Target="Avi/0510004.swf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hyperlink" Target="0520101.SWF" TargetMode="External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5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电路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功率管</a:t>
            </a:r>
            <a:endParaRPr lang="zh-CN" altLang="en-US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08720"/>
            <a:ext cx="4156528" cy="3127684"/>
          </a:xfrm>
          <a:prstGeom prst="rect">
            <a:avLst/>
          </a:prstGeom>
        </p:spPr>
      </p:pic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11188" y="1239490"/>
            <a:ext cx="266541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）输出功率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11188" y="689322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rgbClr val="CC0000"/>
                </a:solidFill>
              </a:rPr>
              <a:t>2.  </a:t>
            </a:r>
            <a:r>
              <a:rPr kumimoji="1" lang="zh-CN" altLang="en-US" sz="2800">
                <a:solidFill>
                  <a:srgbClr val="CC0000"/>
                </a:solidFill>
              </a:rPr>
              <a:t>分析计算</a:t>
            </a:r>
            <a:endParaRPr kumimoji="1" lang="zh-CN" altLang="en-US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5645" name="Rectangle 13"/>
          <p:cNvSpPr>
            <a:spLocks noChangeArrowheads="1"/>
          </p:cNvSpPr>
          <p:nvPr/>
        </p:nvSpPr>
        <p:spPr bwMode="auto">
          <a:xfrm>
            <a:off x="1008063" y="316989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最大输出功率 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54112"/>
              </p:ext>
            </p:extLst>
          </p:nvPr>
        </p:nvGraphicFramePr>
        <p:xfrm>
          <a:off x="1511300" y="3757613"/>
          <a:ext cx="36766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57" name="Equation" r:id="rId4" imgW="1942920" imgH="457200" progId="Equation.DSMT4">
                  <p:embed/>
                </p:oleObj>
              </mc:Choice>
              <mc:Fallback>
                <p:oleObj name="Equation" r:id="rId4" imgW="1942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757613"/>
                        <a:ext cx="36766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008063" y="4903441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8572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2763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545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11455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717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289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861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4335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忽略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9043"/>
              </p:ext>
            </p:extLst>
          </p:nvPr>
        </p:nvGraphicFramePr>
        <p:xfrm>
          <a:off x="3017838" y="4700588"/>
          <a:ext cx="13684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58" name="Equation" r:id="rId6" imgW="723600" imgH="457200" progId="Equation.DSMT4">
                  <p:embed/>
                </p:oleObj>
              </mc:Choice>
              <mc:Fallback>
                <p:oleObj name="Equation" r:id="rId6" imgW="723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700588"/>
                        <a:ext cx="13684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74697"/>
              </p:ext>
            </p:extLst>
          </p:nvPr>
        </p:nvGraphicFramePr>
        <p:xfrm>
          <a:off x="1295400" y="1806228"/>
          <a:ext cx="21621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59" name="Equation" r:id="rId8" imgW="1143000" imgH="634680" progId="Equation.DSMT4">
                  <p:embed/>
                </p:oleObj>
              </mc:Choice>
              <mc:Fallback>
                <p:oleObj name="Equation" r:id="rId8" imgW="1143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6228"/>
                        <a:ext cx="21621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4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31047"/>
              </p:ext>
            </p:extLst>
          </p:nvPr>
        </p:nvGraphicFramePr>
        <p:xfrm>
          <a:off x="6516216" y="799650"/>
          <a:ext cx="2433978" cy="274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16" name="Picture" r:id="rId3" imgW="1622652" imgH="1826672" progId="Word.Picture.8">
                  <p:embed/>
                </p:oleObj>
              </mc:Choice>
              <mc:Fallback>
                <p:oleObj name="Picture" r:id="rId3" imgW="1622652" imgH="18266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99650"/>
                        <a:ext cx="2433978" cy="27400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47713" y="189163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单个管子在半个周期内的管耗</a:t>
            </a:r>
            <a:endParaRPr lang="zh-CN" altLang="en-US" sz="24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6847"/>
              </p:ext>
            </p:extLst>
          </p:nvPr>
        </p:nvGraphicFramePr>
        <p:xfrm>
          <a:off x="3325813" y="2422525"/>
          <a:ext cx="32226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17" name="Equation" r:id="rId5" imgW="1790640" imgH="444240" progId="Equation.DSMT4">
                  <p:embed/>
                </p:oleObj>
              </mc:Choice>
              <mc:Fallback>
                <p:oleObj name="Equation" r:id="rId5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422525"/>
                        <a:ext cx="32226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62000" y="5185122"/>
            <a:ext cx="1828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两管管耗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22700"/>
              </p:ext>
            </p:extLst>
          </p:nvPr>
        </p:nvGraphicFramePr>
        <p:xfrm>
          <a:off x="1907704" y="3261643"/>
          <a:ext cx="459486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18" name="公式" r:id="rId7" imgW="2552700" imgH="444500" progId="Equation.3">
                  <p:embed/>
                </p:oleObj>
              </mc:Choice>
              <mc:Fallback>
                <p:oleObj name="公式" r:id="rId7" imgW="2552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61643"/>
                        <a:ext cx="459486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7466"/>
              </p:ext>
            </p:extLst>
          </p:nvPr>
        </p:nvGraphicFramePr>
        <p:xfrm>
          <a:off x="1907704" y="4095030"/>
          <a:ext cx="25701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19" name="Equation" r:id="rId9" imgW="1397000" imgH="469900" progId="Equation.3">
                  <p:embed/>
                </p:oleObj>
              </mc:Choice>
              <mc:Fallback>
                <p:oleObj name="Equation" r:id="rId9" imgW="1397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95030"/>
                        <a:ext cx="25701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86046"/>
              </p:ext>
            </p:extLst>
          </p:nvPr>
        </p:nvGraphicFramePr>
        <p:xfrm>
          <a:off x="2438401" y="5256560"/>
          <a:ext cx="1713757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20" name="公式" r:id="rId11" imgW="952087" imgH="203112" progId="Equation.3">
                  <p:embed/>
                </p:oleObj>
              </mc:Choice>
              <mc:Fallback>
                <p:oleObj name="公式" r:id="rId11" imgW="95208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256560"/>
                        <a:ext cx="1713757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77870"/>
              </p:ext>
            </p:extLst>
          </p:nvPr>
        </p:nvGraphicFramePr>
        <p:xfrm>
          <a:off x="4139952" y="5013176"/>
          <a:ext cx="22891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21" name="Equation" r:id="rId13" imgW="1269449" imgH="469696" progId="Equation.3">
                  <p:embed/>
                </p:oleObj>
              </mc:Choice>
              <mc:Fallback>
                <p:oleObj name="Equation" r:id="rId13" imgW="126944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013176"/>
                        <a:ext cx="22891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17820"/>
              </p:ext>
            </p:extLst>
          </p:nvPr>
        </p:nvGraphicFramePr>
        <p:xfrm>
          <a:off x="633413" y="2455863"/>
          <a:ext cx="271938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22" name="Equation" r:id="rId15" imgW="1511280" imgH="406080" progId="Equation.DSMT4">
                  <p:embed/>
                </p:oleObj>
              </mc:Choice>
              <mc:Fallback>
                <p:oleObj name="Equation" r:id="rId15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455863"/>
                        <a:ext cx="271938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2038" y="1304255"/>
            <a:ext cx="37877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设输出电压为</a:t>
            </a:r>
            <a:r>
              <a:rPr lang="en-US" altLang="zh-CN" i="1" dirty="0" err="1">
                <a:latin typeface="Book Antiqua" panose="02040602050305030304" pitchFamily="18" charset="0"/>
              </a:rPr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＝</a:t>
            </a:r>
            <a:r>
              <a:rPr lang="en-US" altLang="zh-CN" i="1" dirty="0" err="1"/>
              <a:t>V</a:t>
            </a:r>
            <a:r>
              <a:rPr lang="en-US" altLang="zh-CN" baseline="-25000" dirty="0" err="1"/>
              <a:t>om</a:t>
            </a:r>
            <a:r>
              <a:rPr lang="en-US" altLang="zh-CN" dirty="0" err="1"/>
              <a:t>sin</a:t>
            </a:r>
            <a:r>
              <a:rPr lang="en-US" altLang="zh-CN" i="1" dirty="0" err="1"/>
              <a:t>ωt</a:t>
            </a:r>
            <a:endParaRPr lang="zh-CN" altLang="en-US" dirty="0"/>
          </a:p>
        </p:txBody>
      </p:sp>
      <p:sp>
        <p:nvSpPr>
          <p:cNvPr id="12300" name="Rectangle 4"/>
          <p:cNvSpPr>
            <a:spLocks noChangeArrowheads="1"/>
          </p:cNvSpPr>
          <p:nvPr/>
        </p:nvSpPr>
        <p:spPr bwMode="auto">
          <a:xfrm>
            <a:off x="611188" y="689322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rgbClr val="CC0000"/>
                </a:solidFill>
              </a:rPr>
              <a:t>2.  </a:t>
            </a:r>
            <a:r>
              <a:rPr kumimoji="1" lang="zh-CN" altLang="en-US" sz="2800">
                <a:solidFill>
                  <a:srgbClr val="CC0000"/>
                </a:solidFill>
              </a:rPr>
              <a:t>分析计算</a:t>
            </a:r>
            <a:endParaRPr kumimoji="1" lang="zh-CN" altLang="en-US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2302" name="Rectangle 3"/>
          <p:cNvSpPr>
            <a:spLocks noChangeArrowheads="1"/>
          </p:cNvSpPr>
          <p:nvPr/>
        </p:nvSpPr>
        <p:spPr bwMode="auto">
          <a:xfrm>
            <a:off x="611188" y="1304255"/>
            <a:ext cx="25209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）管耗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11188" y="1276126"/>
            <a:ext cx="45212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）直流电源供给的功率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963597" name="Rectangle 13"/>
          <p:cNvSpPr>
            <a:spLocks noChangeArrowheads="1"/>
          </p:cNvSpPr>
          <p:nvPr/>
        </p:nvSpPr>
        <p:spPr bwMode="auto">
          <a:xfrm>
            <a:off x="611188" y="3585939"/>
            <a:ext cx="49688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）效率</a:t>
            </a:r>
            <a:r>
              <a:rPr kumimoji="1" lang="zh-CN" altLang="en-US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endParaRPr kumimoji="1"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kumimoji="1" lang="en-US" altLang="zh-CN" sz="1000" i="1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11188" y="689322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 dirty="0">
                <a:solidFill>
                  <a:srgbClr val="CC0000"/>
                </a:solidFill>
              </a:rPr>
              <a:t>2.  </a:t>
            </a:r>
            <a:r>
              <a:rPr kumimoji="1" lang="zh-CN" altLang="en-US" sz="2800" dirty="0">
                <a:solidFill>
                  <a:srgbClr val="CC0000"/>
                </a:solidFill>
              </a:rPr>
              <a:t>分析计算</a:t>
            </a:r>
            <a:endParaRPr kumimoji="1" lang="zh-CN" altLang="en-US" sz="28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666066"/>
              </p:ext>
            </p:extLst>
          </p:nvPr>
        </p:nvGraphicFramePr>
        <p:xfrm>
          <a:off x="1635624" y="2017385"/>
          <a:ext cx="17265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26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624" y="2017385"/>
                        <a:ext cx="17265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56324"/>
              </p:ext>
            </p:extLst>
          </p:nvPr>
        </p:nvGraphicFramePr>
        <p:xfrm>
          <a:off x="3402757" y="1844824"/>
          <a:ext cx="1167894" cy="86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27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757" y="1844824"/>
                        <a:ext cx="1167894" cy="86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700957" y="2810023"/>
            <a:ext cx="2419350" cy="534988"/>
            <a:chOff x="1248" y="1655"/>
            <a:chExt cx="1524" cy="337"/>
          </a:xfrm>
        </p:grpSpPr>
        <p:sp>
          <p:nvSpPr>
            <p:cNvPr id="13328" name="Text Box 6"/>
            <p:cNvSpPr txBox="1">
              <a:spLocks noChangeArrowheads="1"/>
            </p:cNvSpPr>
            <p:nvPr/>
          </p:nvSpPr>
          <p:spPr bwMode="auto">
            <a:xfrm>
              <a:off x="1248" y="1655"/>
              <a:ext cx="67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</a:p>
          </p:txBody>
        </p:sp>
        <p:graphicFrame>
          <p:nvGraphicFramePr>
            <p:cNvPr id="13329" name="Object 7"/>
            <p:cNvGraphicFramePr>
              <a:graphicFrameLocks noChangeAspect="1"/>
            </p:cNvGraphicFramePr>
            <p:nvPr/>
          </p:nvGraphicFramePr>
          <p:xfrm>
            <a:off x="1632" y="1695"/>
            <a:ext cx="11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28" name="公式" r:id="rId7" imgW="787058" imgH="203112" progId="Equation.3">
                    <p:embed/>
                  </p:oleObj>
                </mc:Choice>
                <mc:Fallback>
                  <p:oleObj name="公式" r:id="rId7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95"/>
                          <a:ext cx="114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36681"/>
              </p:ext>
            </p:extLst>
          </p:nvPr>
        </p:nvGraphicFramePr>
        <p:xfrm>
          <a:off x="4313238" y="2619375"/>
          <a:ext cx="19764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29" name="Equation" r:id="rId9" imgW="990360" imgH="457200" progId="Equation.DSMT4">
                  <p:embed/>
                </p:oleObj>
              </mc:Choice>
              <mc:Fallback>
                <p:oleObj name="Equation" r:id="rId9" imgW="990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619375"/>
                        <a:ext cx="197643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26787"/>
              </p:ext>
            </p:extLst>
          </p:nvPr>
        </p:nvGraphicFramePr>
        <p:xfrm>
          <a:off x="2454275" y="3946525"/>
          <a:ext cx="21986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30" name="Equation" r:id="rId11" imgW="1028520" imgH="444240" progId="Equation.DSMT4">
                  <p:embed/>
                </p:oleObj>
              </mc:Choice>
              <mc:Fallback>
                <p:oleObj name="Equation" r:id="rId11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946525"/>
                        <a:ext cx="219868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1331913" y="5087218"/>
            <a:ext cx="2419350" cy="534988"/>
            <a:chOff x="1056" y="3020"/>
            <a:chExt cx="1524" cy="337"/>
          </a:xfrm>
        </p:grpSpPr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1056" y="3020"/>
              <a:ext cx="67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</a:p>
          </p:txBody>
        </p:sp>
        <p:graphicFrame>
          <p:nvGraphicFramePr>
            <p:cNvPr id="13327" name="Object 13"/>
            <p:cNvGraphicFramePr>
              <a:graphicFrameLocks noChangeAspect="1"/>
            </p:cNvGraphicFramePr>
            <p:nvPr/>
          </p:nvGraphicFramePr>
          <p:xfrm>
            <a:off x="1440" y="3060"/>
            <a:ext cx="11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31" name="公式" r:id="rId13" imgW="787058" imgH="203112" progId="Equation.3">
                    <p:embed/>
                  </p:oleObj>
                </mc:Choice>
                <mc:Fallback>
                  <p:oleObj name="公式" r:id="rId13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60"/>
                          <a:ext cx="114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12337"/>
              </p:ext>
            </p:extLst>
          </p:nvPr>
        </p:nvGraphicFramePr>
        <p:xfrm>
          <a:off x="4081463" y="4941168"/>
          <a:ext cx="2062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32" name="Equation" r:id="rId14" imgW="990170" imgH="393529" progId="Equation.3">
                  <p:embed/>
                </p:oleObj>
              </mc:Choice>
              <mc:Fallback>
                <p:oleObj name="Equation" r:id="rId14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4941168"/>
                        <a:ext cx="20621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  <p:graphicFrame>
        <p:nvGraphicFramePr>
          <p:cNvPr id="2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57391"/>
              </p:ext>
            </p:extLst>
          </p:nvPr>
        </p:nvGraphicFramePr>
        <p:xfrm>
          <a:off x="6516216" y="799650"/>
          <a:ext cx="2433978" cy="274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33" name="Picture" r:id="rId16" imgW="1622652" imgH="1826672" progId="Word.Picture.8">
                  <p:embed/>
                </p:oleObj>
              </mc:Choice>
              <mc:Fallback>
                <p:oleObj name="Picture" r:id="rId16" imgW="1622652" imgH="18266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99650"/>
                        <a:ext cx="2433978" cy="27400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611188" y="689323"/>
            <a:ext cx="496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chemeClr val="accent2"/>
                </a:solidFill>
              </a:rPr>
              <a:t>3.  </a:t>
            </a:r>
            <a:r>
              <a:rPr kumimoji="1" lang="zh-CN" altLang="en-US" sz="2800">
                <a:solidFill>
                  <a:schemeClr val="accent2"/>
                </a:solidFill>
              </a:rPr>
              <a:t>功率</a:t>
            </a:r>
            <a:r>
              <a:rPr kumimoji="1" lang="en-US" altLang="zh-CN" sz="2800">
                <a:solidFill>
                  <a:schemeClr val="accent2"/>
                </a:solidFill>
              </a:rPr>
              <a:t>BJT</a:t>
            </a:r>
            <a:r>
              <a:rPr kumimoji="1" lang="zh-CN" altLang="en-US" sz="2800">
                <a:solidFill>
                  <a:schemeClr val="accent2"/>
                </a:solidFill>
              </a:rPr>
              <a:t>的选择  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323850" y="1212270"/>
            <a:ext cx="55308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）最大管耗和最大输出功率的关系</a:t>
            </a:r>
          </a:p>
        </p:txBody>
      </p:sp>
      <p:graphicFrame>
        <p:nvGraphicFramePr>
          <p:cNvPr id="962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35180"/>
              </p:ext>
            </p:extLst>
          </p:nvPr>
        </p:nvGraphicFramePr>
        <p:xfrm>
          <a:off x="1014412" y="1700808"/>
          <a:ext cx="3040380" cy="9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2" name="Equation" r:id="rId3" imgW="1600200" imgH="482400" progId="Equation.DSMT4">
                  <p:embed/>
                </p:oleObj>
              </mc:Choice>
              <mc:Fallback>
                <p:oleObj name="Equation" r:id="rId3" imgW="1600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2" y="1700808"/>
                        <a:ext cx="3040380" cy="91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514569"/>
              </p:ext>
            </p:extLst>
          </p:nvPr>
        </p:nvGraphicFramePr>
        <p:xfrm>
          <a:off x="1117600" y="2750145"/>
          <a:ext cx="2123136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3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750145"/>
                        <a:ext cx="2123136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64600"/>
              </p:ext>
            </p:extLst>
          </p:nvPr>
        </p:nvGraphicFramePr>
        <p:xfrm>
          <a:off x="2101850" y="3267670"/>
          <a:ext cx="1712736" cy="74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4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267670"/>
                        <a:ext cx="1712736" cy="74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2" name="AutoShape 12"/>
          <p:cNvSpPr>
            <a:spLocks noChangeArrowheads="1"/>
          </p:cNvSpPr>
          <p:nvPr/>
        </p:nvSpPr>
        <p:spPr bwMode="auto">
          <a:xfrm>
            <a:off x="1382713" y="3559770"/>
            <a:ext cx="612775" cy="252413"/>
          </a:xfrm>
          <a:prstGeom prst="rightArrow">
            <a:avLst>
              <a:gd name="adj1" fmla="val 50000"/>
              <a:gd name="adj2" fmla="val 60692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73" name="AutoShape 13"/>
          <p:cNvSpPr>
            <a:spLocks noChangeArrowheads="1"/>
          </p:cNvSpPr>
          <p:nvPr/>
        </p:nvSpPr>
        <p:spPr bwMode="auto">
          <a:xfrm>
            <a:off x="4535488" y="3559770"/>
            <a:ext cx="612775" cy="252413"/>
          </a:xfrm>
          <a:prstGeom prst="rightArrow">
            <a:avLst>
              <a:gd name="adj1" fmla="val 50000"/>
              <a:gd name="adj2" fmla="val 60692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94595"/>
              </p:ext>
            </p:extLst>
          </p:nvPr>
        </p:nvGraphicFramePr>
        <p:xfrm>
          <a:off x="5276850" y="3301008"/>
          <a:ext cx="1399464" cy="74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5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301008"/>
                        <a:ext cx="1399464" cy="74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Rectangle 2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36920"/>
              </p:ext>
            </p:extLst>
          </p:nvPr>
        </p:nvGraphicFramePr>
        <p:xfrm>
          <a:off x="4606925" y="1741487"/>
          <a:ext cx="2943252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6" name="Equation" r:id="rId11" imgW="1549080" imgH="457200" progId="Equation.DSMT4">
                  <p:embed/>
                </p:oleObj>
              </mc:Choice>
              <mc:Fallback>
                <p:oleObj name="Equation" r:id="rId11" imgW="1549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741487"/>
                        <a:ext cx="2943252" cy="86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85555"/>
              </p:ext>
            </p:extLst>
          </p:nvPr>
        </p:nvGraphicFramePr>
        <p:xfrm>
          <a:off x="1082675" y="4017963"/>
          <a:ext cx="4403952" cy="159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7" name="Equation" r:id="rId13" imgW="2590560" imgH="939600" progId="Equation.DSMT4">
                  <p:embed/>
                </p:oleObj>
              </mc:Choice>
              <mc:Fallback>
                <p:oleObj name="Equation" r:id="rId13" imgW="2590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017963"/>
                        <a:ext cx="4403952" cy="159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08786"/>
              </p:ext>
            </p:extLst>
          </p:nvPr>
        </p:nvGraphicFramePr>
        <p:xfrm>
          <a:off x="5489175" y="4428003"/>
          <a:ext cx="1791936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8" name="Equation" r:id="rId15" imgW="1054080" imgH="457200" progId="Equation.DSMT4">
                  <p:embed/>
                </p:oleObj>
              </mc:Choice>
              <mc:Fallback>
                <p:oleObj name="Equation" r:id="rId15" imgW="105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175" y="4428003"/>
                        <a:ext cx="1791936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50132"/>
              </p:ext>
            </p:extLst>
          </p:nvPr>
        </p:nvGraphicFramePr>
        <p:xfrm>
          <a:off x="2503488" y="5697538"/>
          <a:ext cx="2189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9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697538"/>
                        <a:ext cx="2189162" cy="5715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0" y="5691783"/>
            <a:ext cx="2286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选管依据之一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6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96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6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96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72" grpId="0" animBg="1"/>
      <p:bldP spid="962573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59" y="1052736"/>
            <a:ext cx="5738661" cy="5098491"/>
          </a:xfrm>
          <a:prstGeom prst="rect">
            <a:avLst/>
          </a:prstGeom>
        </p:spPr>
      </p:pic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68313" y="739552"/>
            <a:ext cx="818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乙类互补对称电路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om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CC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变化的关系曲线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611188" y="1196975"/>
            <a:ext cx="6624637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）功率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BJT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的选择</a:t>
            </a:r>
          </a:p>
        </p:txBody>
      </p:sp>
      <p:sp>
        <p:nvSpPr>
          <p:cNvPr id="967687" name="Rectangle 7"/>
          <p:cNvSpPr>
            <a:spLocks noChangeArrowheads="1"/>
          </p:cNvSpPr>
          <p:nvPr/>
        </p:nvSpPr>
        <p:spPr bwMode="auto">
          <a:xfrm>
            <a:off x="755650" y="1646238"/>
            <a:ext cx="7993063" cy="179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允许管耗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CM</a:t>
            </a:r>
          </a:p>
          <a:p>
            <a:pPr algn="l" eaLnBrk="1" hangingPunct="1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最大集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射极电压</a:t>
            </a:r>
            <a:r>
              <a:rPr lang="en-US" altLang="zh-CN" dirty="0" smtClean="0"/>
              <a:t>|</a:t>
            </a:r>
            <a:r>
              <a:rPr lang="en-US" altLang="zh-CN" i="1" dirty="0"/>
              <a:t>V</a:t>
            </a:r>
            <a:r>
              <a:rPr lang="en-US" altLang="zh-CN" baseline="-25000" dirty="0"/>
              <a:t>(BR)CEO</a:t>
            </a:r>
            <a:r>
              <a:rPr lang="en-US" altLang="zh-CN" dirty="0" smtClean="0"/>
              <a:t>|</a:t>
            </a:r>
          </a:p>
          <a:p>
            <a:pPr algn="l" eaLnBrk="1" hangingPunct="1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集电极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电流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CM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75656" y="3565762"/>
            <a:ext cx="3887788" cy="1649412"/>
            <a:chOff x="2339752" y="4356708"/>
            <a:chExt cx="3888432" cy="1649474"/>
          </a:xfrm>
        </p:grpSpPr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2545184" y="4356708"/>
              <a:ext cx="36830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/>
              <a:r>
                <a:rPr kumimoji="1" lang="en-US" altLang="zh-CN" sz="2600" i="1">
                  <a:solidFill>
                    <a:srgbClr val="0033CC"/>
                  </a:solidFill>
                  <a:ea typeface="宋体" panose="02010600030101010101" pitchFamily="2" charset="-122"/>
                </a:rPr>
                <a:t>P</a:t>
              </a:r>
              <a:r>
                <a:rPr kumimoji="1" lang="en-US" altLang="zh-CN" sz="2600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CM </a:t>
              </a:r>
              <a:r>
                <a:rPr kumimoji="1" lang="en-US" altLang="zh-CN" sz="2600">
                  <a:solidFill>
                    <a:srgbClr val="0033CC"/>
                  </a:solidFill>
                  <a:ea typeface="宋体" panose="02010600030101010101" pitchFamily="2" charset="-122"/>
                </a:rPr>
                <a:t>&gt; 0.2 </a:t>
              </a:r>
              <a:r>
                <a:rPr kumimoji="1" lang="en-US" altLang="zh-CN" sz="2600" i="1">
                  <a:solidFill>
                    <a:srgbClr val="0033CC"/>
                  </a:solidFill>
                  <a:ea typeface="宋体" panose="02010600030101010101" pitchFamily="2" charset="-122"/>
                </a:rPr>
                <a:t>P</a:t>
              </a:r>
              <a:r>
                <a:rPr kumimoji="1" lang="en-US" altLang="zh-CN" sz="2600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om</a:t>
              </a:r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2519772" y="4920270"/>
              <a:ext cx="32194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/>
              <a:r>
                <a:rPr kumimoji="1" lang="en-US" altLang="zh-CN" sz="2600" i="1" dirty="0" smtClean="0">
                  <a:solidFill>
                    <a:srgbClr val="0033CC"/>
                  </a:solidFill>
                  <a:ea typeface="宋体" panose="02010600030101010101" pitchFamily="2" charset="-122"/>
                </a:rPr>
                <a:t>|V</a:t>
              </a:r>
              <a:r>
                <a:rPr kumimoji="1" lang="en-US" altLang="zh-CN" sz="2600" baseline="-25000" dirty="0" smtClean="0">
                  <a:solidFill>
                    <a:srgbClr val="0033CC"/>
                  </a:solidFill>
                  <a:ea typeface="宋体" panose="02010600030101010101" pitchFamily="2" charset="-122"/>
                </a:rPr>
                <a:t>(BR)CEO</a:t>
              </a:r>
              <a:r>
                <a:rPr kumimoji="1" lang="en-US" altLang="zh-CN" sz="2600" i="1" dirty="0">
                  <a:solidFill>
                    <a:srgbClr val="0033CC"/>
                  </a:solidFill>
                  <a:ea typeface="宋体" panose="02010600030101010101" pitchFamily="2" charset="-122"/>
                </a:rPr>
                <a:t>|</a:t>
              </a:r>
              <a:r>
                <a:rPr kumimoji="1" lang="en-US" altLang="zh-CN" sz="2600" baseline="-25000" dirty="0" smtClean="0">
                  <a:solidFill>
                    <a:srgbClr val="0033CC"/>
                  </a:solidFill>
                  <a:ea typeface="宋体" panose="02010600030101010101" pitchFamily="2" charset="-122"/>
                </a:rPr>
                <a:t> </a:t>
              </a:r>
              <a:r>
                <a:rPr kumimoji="1" lang="en-US" altLang="zh-CN" sz="2600" dirty="0">
                  <a:solidFill>
                    <a:srgbClr val="0033CC"/>
                  </a:solidFill>
                  <a:ea typeface="宋体" panose="02010600030101010101" pitchFamily="2" charset="-122"/>
                </a:rPr>
                <a:t>&gt; 2</a:t>
              </a:r>
              <a:r>
                <a:rPr kumimoji="1" lang="en-US" altLang="zh-CN" sz="2600" i="1" dirty="0">
                  <a:solidFill>
                    <a:srgbClr val="0033CC"/>
                  </a:solidFill>
                  <a:ea typeface="宋体" panose="02010600030101010101" pitchFamily="2" charset="-122"/>
                </a:rPr>
                <a:t>V</a:t>
              </a:r>
              <a:r>
                <a:rPr kumimoji="1" lang="en-US" altLang="zh-CN" sz="2600" baseline="-25000" dirty="0">
                  <a:solidFill>
                    <a:srgbClr val="0033CC"/>
                  </a:solidFill>
                  <a:ea typeface="宋体" panose="02010600030101010101" pitchFamily="2" charset="-122"/>
                </a:rPr>
                <a:t>CC</a:t>
              </a:r>
              <a:endParaRPr kumimoji="1" lang="en-US" altLang="zh-CN" sz="2600" dirty="0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2556297" y="5517232"/>
              <a:ext cx="27241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l" eaLnBrk="1" hangingPunct="1"/>
              <a:r>
                <a:rPr kumimoji="1" lang="en-US" altLang="zh-CN" sz="2600" i="1">
                  <a:solidFill>
                    <a:srgbClr val="0033CC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600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CM </a:t>
              </a:r>
              <a:r>
                <a:rPr kumimoji="1" lang="en-US" altLang="zh-CN" sz="2600">
                  <a:solidFill>
                    <a:srgbClr val="0033CC"/>
                  </a:solidFill>
                  <a:ea typeface="宋体" panose="02010600030101010101" pitchFamily="2" charset="-122"/>
                </a:rPr>
                <a:t>&gt; </a:t>
              </a:r>
              <a:r>
                <a:rPr kumimoji="1" lang="en-US" altLang="zh-CN" sz="2600" i="1">
                  <a:solidFill>
                    <a:srgbClr val="0033CC"/>
                  </a:solidFill>
                  <a:ea typeface="宋体" panose="02010600030101010101" pitchFamily="2" charset="-122"/>
                </a:rPr>
                <a:t>V</a:t>
              </a:r>
              <a:r>
                <a:rPr kumimoji="1" lang="en-US" altLang="zh-CN" sz="2600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CC </a:t>
              </a:r>
              <a:r>
                <a:rPr kumimoji="1" lang="en-US" altLang="zh-CN" sz="2600">
                  <a:solidFill>
                    <a:srgbClr val="0033CC"/>
                  </a:solidFill>
                  <a:ea typeface="宋体" panose="02010600030101010101" pitchFamily="2" charset="-122"/>
                </a:rPr>
                <a:t>/ </a:t>
              </a:r>
              <a:r>
                <a:rPr kumimoji="1" lang="en-US" altLang="zh-CN" sz="2600" i="1">
                  <a:solidFill>
                    <a:srgbClr val="0033CC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600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600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4" name="AutoShape 11"/>
            <p:cNvSpPr>
              <a:spLocks/>
            </p:cNvSpPr>
            <p:nvPr/>
          </p:nvSpPr>
          <p:spPr bwMode="auto">
            <a:xfrm>
              <a:off x="2339752" y="4581128"/>
              <a:ext cx="152400" cy="12192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611188" y="689323"/>
            <a:ext cx="496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chemeClr val="accent2"/>
                </a:solidFill>
              </a:rPr>
              <a:t>3.  </a:t>
            </a:r>
            <a:r>
              <a:rPr kumimoji="1" lang="zh-CN" altLang="en-US" sz="2800">
                <a:solidFill>
                  <a:schemeClr val="accent2"/>
                </a:solidFill>
              </a:rPr>
              <a:t>功率</a:t>
            </a:r>
            <a:r>
              <a:rPr kumimoji="1" lang="en-US" altLang="zh-CN" sz="2800">
                <a:solidFill>
                  <a:schemeClr val="accent2"/>
                </a:solidFill>
              </a:rPr>
              <a:t>BJT</a:t>
            </a:r>
            <a:r>
              <a:rPr kumimoji="1" lang="zh-CN" altLang="en-US" sz="2800">
                <a:solidFill>
                  <a:schemeClr val="accent2"/>
                </a:solidFill>
              </a:rPr>
              <a:t>的选择  </a:t>
            </a:r>
            <a:endParaRPr kumimoji="1"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  <p:graphicFrame>
        <p:nvGraphicFramePr>
          <p:cNvPr id="1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12886"/>
              </p:ext>
            </p:extLst>
          </p:nvPr>
        </p:nvGraphicFramePr>
        <p:xfrm>
          <a:off x="5363444" y="988165"/>
          <a:ext cx="2920642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2" name="Picture" r:id="rId3" imgW="1622652" imgH="1826672" progId="Word.Picture.8">
                  <p:embed/>
                </p:oleObj>
              </mc:Choice>
              <mc:Fallback>
                <p:oleObj name="Picture" r:id="rId3" imgW="1622652" imgH="18266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444" y="988165"/>
                        <a:ext cx="2920642" cy="328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3065096" cy="352950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11188" y="686678"/>
            <a:ext cx="4968875" cy="5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 dirty="0" smtClean="0">
                <a:solidFill>
                  <a:schemeClr val="accent2"/>
                </a:solidFill>
              </a:rPr>
              <a:t>4. MOS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管乙类功放  </a:t>
            </a:r>
            <a:endParaRPr kumimoji="1" lang="zh-CN" altLang="en-US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2028101"/>
            <a:ext cx="34560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定量计算与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BJT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类似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甲乙类互补对称功率放大电路</a:t>
            </a:r>
            <a:endParaRPr lang="en-US" altLang="zh-CN" sz="300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功率管</a:t>
            </a:r>
            <a:endParaRPr lang="zh-CN" altLang="en-US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34944"/>
            <a:ext cx="3568087" cy="37829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71" y="1391547"/>
            <a:ext cx="4378301" cy="4269701"/>
          </a:xfrm>
          <a:prstGeom prst="rect">
            <a:avLst/>
          </a:prstGeom>
        </p:spPr>
      </p:pic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457200" y="749647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乙类互补对称电路存在的问题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98660"/>
            <a:ext cx="3986769" cy="3858164"/>
          </a:xfrm>
          <a:prstGeom prst="rect">
            <a:avLst/>
          </a:prstGeom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4675" y="674464"/>
            <a:ext cx="60848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1. </a:t>
            </a:r>
            <a:r>
              <a:rPr kumimoji="1" lang="zh-CN" altLang="en-US">
                <a:solidFill>
                  <a:schemeClr val="accent2"/>
                </a:solidFill>
              </a:rPr>
              <a:t>甲乙类双电源互补对称电路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3353" y="2989585"/>
            <a:ext cx="2826519" cy="2383631"/>
          </a:xfrm>
          <a:prstGeom prst="wedgeRoundRectCallout">
            <a:avLst>
              <a:gd name="adj1" fmla="val 69622"/>
              <a:gd name="adj2" fmla="val -18957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正常工作，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一直导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通，等效为恒压降模型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提供适当的静态偏置，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处于微导通状态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669283" y="2222822"/>
            <a:ext cx="2052637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两基极之间的静态压差不易调整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92163" y="1166813"/>
            <a:ext cx="5795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利用二极管进行偏置克服交越失真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98600" y="77961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CC"/>
                </a:solidFill>
              </a:rPr>
              <a:t>9.1 </a:t>
            </a:r>
            <a:r>
              <a:rPr lang="zh-CN" altLang="en-US" sz="3200" dirty="0">
                <a:solidFill>
                  <a:srgbClr val="0000CC"/>
                </a:solidFill>
              </a:rPr>
              <a:t>功率放大电路的一般问题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9750" y="702067"/>
            <a:ext cx="7894638" cy="55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功率放大电路的特点及主要研究对象</a:t>
            </a:r>
          </a:p>
        </p:txBody>
      </p:sp>
      <p:sp>
        <p:nvSpPr>
          <p:cNvPr id="949252" name="Rectangle 4"/>
          <p:cNvSpPr>
            <a:spLocks noChangeArrowheads="1"/>
          </p:cNvSpPr>
          <p:nvPr/>
        </p:nvSpPr>
        <p:spPr bwMode="auto">
          <a:xfrm>
            <a:off x="571500" y="1245238"/>
            <a:ext cx="81041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放大电路实质上都是能量转换电路。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从能量控制的观点来看，功率放大电路和电压放大电路没有本质的区别。</a:t>
            </a:r>
          </a:p>
          <a:p>
            <a:pPr algn="l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功率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放大电路和电压放大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电路要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完成的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任务不同：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14600" lvl="6" indent="-1800000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电路：得到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不失真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的电压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输出信号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，关心电压增益。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514600" lvl="6" indent="-1800000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功率放大电路：获得一定的不失真（或失真较小）的输出功率，更关注效率而非功率增益。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640207"/>
            <a:ext cx="3991056" cy="3877025"/>
          </a:xfrm>
          <a:prstGeom prst="rect">
            <a:avLst/>
          </a:prstGeom>
        </p:spPr>
      </p:pic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755650" y="1171575"/>
            <a:ext cx="6346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扩大电路进行偏置克服交越失真</a:t>
            </a:r>
          </a:p>
        </p:txBody>
      </p:sp>
      <p:sp>
        <p:nvSpPr>
          <p:cNvPr id="973832" name="Rectangle 8"/>
          <p:cNvSpPr>
            <a:spLocks noChangeArrowheads="1"/>
          </p:cNvSpPr>
          <p:nvPr/>
        </p:nvSpPr>
        <p:spPr bwMode="auto">
          <a:xfrm>
            <a:off x="4702271" y="2717373"/>
            <a:ext cx="411820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BE4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可视为定值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CE4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基极间的压差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574675" y="674464"/>
            <a:ext cx="60848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chemeClr val="accent2"/>
                </a:solidFill>
              </a:rPr>
              <a:t>1. </a:t>
            </a:r>
            <a:r>
              <a:rPr kumimoji="1" lang="zh-CN" altLang="en-US">
                <a:solidFill>
                  <a:schemeClr val="accent2"/>
                </a:solidFill>
              </a:rPr>
              <a:t>甲乙类双电源互补对称电路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16732"/>
              </p:ext>
            </p:extLst>
          </p:nvPr>
        </p:nvGraphicFramePr>
        <p:xfrm>
          <a:off x="5140325" y="1681163"/>
          <a:ext cx="2960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22"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1681163"/>
                        <a:ext cx="2960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684923" y="3933556"/>
            <a:ext cx="396762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CE4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为定值时，可等效为恒压源。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6263" y="5517232"/>
            <a:ext cx="828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仍然按照乙类功放计算公式进行估算。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2" grpId="0"/>
      <p:bldP spid="12" grpId="0" autoUpdateAnimBg="0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1" y="1124744"/>
            <a:ext cx="4923207" cy="4930828"/>
          </a:xfrm>
          <a:prstGeom prst="rect">
            <a:avLst/>
          </a:prstGeom>
        </p:spPr>
      </p:pic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03238" y="728663"/>
            <a:ext cx="727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CC0000"/>
                </a:solidFill>
              </a:rPr>
              <a:t>2.  </a:t>
            </a:r>
            <a:r>
              <a:rPr lang="zh-CN" altLang="en-US">
                <a:solidFill>
                  <a:srgbClr val="CC0000"/>
                </a:solidFill>
              </a:rPr>
              <a:t>甲乙类单电源互补对称电路（</a:t>
            </a:r>
            <a:r>
              <a:rPr lang="en-US" altLang="zh-CN">
                <a:solidFill>
                  <a:srgbClr val="CC0000"/>
                </a:solidFill>
              </a:rPr>
              <a:t>OTL</a:t>
            </a:r>
            <a:r>
              <a:rPr lang="zh-CN" altLang="en-US">
                <a:solidFill>
                  <a:srgbClr val="CC0000"/>
                </a:solidFill>
              </a:rPr>
              <a:t>电路）</a:t>
            </a:r>
          </a:p>
        </p:txBody>
      </p:sp>
      <p:sp>
        <p:nvSpPr>
          <p:cNvPr id="974852" name="Rectangle 4"/>
          <p:cNvSpPr>
            <a:spLocks noChangeArrowheads="1"/>
          </p:cNvSpPr>
          <p:nvPr/>
        </p:nvSpPr>
        <p:spPr bwMode="auto">
          <a:xfrm>
            <a:off x="250825" y="1184275"/>
            <a:ext cx="320516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/>
              <a:t>    1</a:t>
            </a:r>
            <a:r>
              <a:rPr kumimoji="1" lang="zh-CN" altLang="en-US"/>
              <a:t>）基本电路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4855" name="Rectangle 7"/>
          <p:cNvSpPr>
            <a:spLocks noChangeArrowheads="1"/>
          </p:cNvSpPr>
          <p:nvPr/>
        </p:nvSpPr>
        <p:spPr bwMode="auto">
          <a:xfrm>
            <a:off x="4499992" y="5373588"/>
            <a:ext cx="792163" cy="647700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4856" name="Rectangle 8"/>
          <p:cNvSpPr>
            <a:spLocks noChangeArrowheads="1"/>
          </p:cNvSpPr>
          <p:nvPr/>
        </p:nvSpPr>
        <p:spPr bwMode="auto">
          <a:xfrm>
            <a:off x="5364163" y="3356991"/>
            <a:ext cx="792162" cy="726355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4857" name="Rectangle 9"/>
          <p:cNvSpPr>
            <a:spLocks noChangeArrowheads="1"/>
          </p:cNvSpPr>
          <p:nvPr/>
        </p:nvSpPr>
        <p:spPr bwMode="auto">
          <a:xfrm>
            <a:off x="5687640" y="1844824"/>
            <a:ext cx="2844800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直流时</a:t>
            </a:r>
          </a:p>
          <a:p>
            <a:pPr algn="l" eaLnBrk="1" hangingPunct="1"/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≈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CC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/2 </a:t>
            </a:r>
          </a:p>
        </p:txBody>
      </p:sp>
      <p:sp>
        <p:nvSpPr>
          <p:cNvPr id="974859" name="Line 11"/>
          <p:cNvSpPr>
            <a:spLocks noChangeShapeType="1"/>
          </p:cNvSpPr>
          <p:nvPr/>
        </p:nvSpPr>
        <p:spPr bwMode="auto">
          <a:xfrm flipV="1">
            <a:off x="5003427" y="2540149"/>
            <a:ext cx="684213" cy="1179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48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52" grpId="0"/>
      <p:bldP spid="974855" grpId="0" animBg="1"/>
      <p:bldP spid="974856" grpId="0" animBg="1"/>
      <p:bldP spid="974857" grpId="0" animBg="1"/>
      <p:bldP spid="9748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1" y="1124744"/>
            <a:ext cx="4923207" cy="4930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79712" y="2276872"/>
            <a:ext cx="72008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576263" y="1177925"/>
            <a:ext cx="286226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/>
              <a:t>2</a:t>
            </a:r>
            <a:r>
              <a:rPr kumimoji="1" lang="zh-CN" altLang="en-US"/>
              <a:t>）工作原理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981013" name="Group 21"/>
          <p:cNvGrpSpPr>
            <a:grpSpLocks/>
          </p:cNvGrpSpPr>
          <p:nvPr/>
        </p:nvGrpSpPr>
        <p:grpSpPr bwMode="auto">
          <a:xfrm>
            <a:off x="684213" y="1700808"/>
            <a:ext cx="1946275" cy="1736725"/>
            <a:chOff x="134" y="1570"/>
            <a:chExt cx="1226" cy="1094"/>
          </a:xfrm>
        </p:grpSpPr>
        <p:sp>
          <p:nvSpPr>
            <p:cNvPr id="22567" name="Line 13"/>
            <p:cNvSpPr>
              <a:spLocks noChangeShapeType="1"/>
            </p:cNvSpPr>
            <p:nvPr/>
          </p:nvSpPr>
          <p:spPr bwMode="auto">
            <a:xfrm>
              <a:off x="754" y="1764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14"/>
            <p:cNvSpPr>
              <a:spLocks noChangeShapeType="1"/>
            </p:cNvSpPr>
            <p:nvPr/>
          </p:nvSpPr>
          <p:spPr bwMode="auto">
            <a:xfrm>
              <a:off x="1154" y="1762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17"/>
            <p:cNvSpPr>
              <a:spLocks noChangeShapeType="1"/>
            </p:cNvSpPr>
            <p:nvPr/>
          </p:nvSpPr>
          <p:spPr bwMode="auto">
            <a:xfrm flipV="1">
              <a:off x="343" y="1570"/>
              <a:ext cx="0" cy="1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18"/>
            <p:cNvSpPr>
              <a:spLocks noChangeShapeType="1"/>
            </p:cNvSpPr>
            <p:nvPr/>
          </p:nvSpPr>
          <p:spPr bwMode="auto">
            <a:xfrm>
              <a:off x="204" y="2135"/>
              <a:ext cx="1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Text Box 20"/>
            <p:cNvSpPr txBox="1">
              <a:spLocks noChangeArrowheads="1"/>
            </p:cNvSpPr>
            <p:nvPr/>
          </p:nvSpPr>
          <p:spPr bwMode="auto">
            <a:xfrm>
              <a:off x="134" y="20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81015" name="Freeform 23"/>
          <p:cNvSpPr>
            <a:spLocks/>
          </p:cNvSpPr>
          <p:nvPr/>
        </p:nvSpPr>
        <p:spPr bwMode="auto">
          <a:xfrm>
            <a:off x="1665288" y="1950045"/>
            <a:ext cx="620712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2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1016" name="Freeform 24"/>
          <p:cNvSpPr>
            <a:spLocks/>
          </p:cNvSpPr>
          <p:nvPr/>
        </p:nvSpPr>
        <p:spPr bwMode="auto">
          <a:xfrm flipV="1">
            <a:off x="1042988" y="2591395"/>
            <a:ext cx="620712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2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1028" name="Group 36"/>
          <p:cNvGrpSpPr>
            <a:grpSpLocks/>
          </p:cNvGrpSpPr>
          <p:nvPr/>
        </p:nvGrpSpPr>
        <p:grpSpPr bwMode="auto">
          <a:xfrm>
            <a:off x="593725" y="3563938"/>
            <a:ext cx="2036763" cy="1736725"/>
            <a:chOff x="374" y="2560"/>
            <a:chExt cx="1283" cy="1094"/>
          </a:xfrm>
        </p:grpSpPr>
        <p:sp>
          <p:nvSpPr>
            <p:cNvPr id="22562" name="Line 28"/>
            <p:cNvSpPr>
              <a:spLocks noChangeShapeType="1"/>
            </p:cNvSpPr>
            <p:nvPr/>
          </p:nvSpPr>
          <p:spPr bwMode="auto">
            <a:xfrm>
              <a:off x="1051" y="2754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29"/>
            <p:cNvSpPr>
              <a:spLocks noChangeShapeType="1"/>
            </p:cNvSpPr>
            <p:nvPr/>
          </p:nvSpPr>
          <p:spPr bwMode="auto">
            <a:xfrm>
              <a:off x="1451" y="2752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30"/>
            <p:cNvSpPr>
              <a:spLocks noChangeShapeType="1"/>
            </p:cNvSpPr>
            <p:nvPr/>
          </p:nvSpPr>
          <p:spPr bwMode="auto">
            <a:xfrm flipV="1">
              <a:off x="640" y="2560"/>
              <a:ext cx="0" cy="1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31"/>
            <p:cNvSpPr>
              <a:spLocks noChangeShapeType="1"/>
            </p:cNvSpPr>
            <p:nvPr/>
          </p:nvSpPr>
          <p:spPr bwMode="auto">
            <a:xfrm>
              <a:off x="501" y="3125"/>
              <a:ext cx="1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374" y="31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81025" name="Line 33"/>
          <p:cNvSpPr>
            <a:spLocks noChangeShapeType="1"/>
          </p:cNvSpPr>
          <p:nvPr/>
        </p:nvSpPr>
        <p:spPr bwMode="auto">
          <a:xfrm flipH="1">
            <a:off x="2169914" y="3208336"/>
            <a:ext cx="1393972" cy="66040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26" name="Freeform 34"/>
          <p:cNvSpPr>
            <a:spLocks/>
          </p:cNvSpPr>
          <p:nvPr/>
        </p:nvSpPr>
        <p:spPr bwMode="auto">
          <a:xfrm flipV="1">
            <a:off x="1655763" y="4473575"/>
            <a:ext cx="620712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3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1027" name="Freeform 35"/>
          <p:cNvSpPr>
            <a:spLocks/>
          </p:cNvSpPr>
          <p:nvPr/>
        </p:nvSpPr>
        <p:spPr bwMode="auto">
          <a:xfrm>
            <a:off x="1035050" y="3825875"/>
            <a:ext cx="620713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3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1029" name="Line 37"/>
          <p:cNvSpPr>
            <a:spLocks noChangeShapeType="1"/>
          </p:cNvSpPr>
          <p:nvPr/>
        </p:nvSpPr>
        <p:spPr bwMode="auto">
          <a:xfrm flipH="1">
            <a:off x="5076428" y="1481459"/>
            <a:ext cx="791716" cy="285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0" name="Line 38"/>
          <p:cNvSpPr>
            <a:spLocks noChangeShapeType="1"/>
          </p:cNvSpPr>
          <p:nvPr/>
        </p:nvSpPr>
        <p:spPr bwMode="auto">
          <a:xfrm>
            <a:off x="5076428" y="1592263"/>
            <a:ext cx="0" cy="204197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2" name="Line 40"/>
          <p:cNvSpPr>
            <a:spLocks noChangeShapeType="1"/>
          </p:cNvSpPr>
          <p:nvPr/>
        </p:nvSpPr>
        <p:spPr bwMode="auto">
          <a:xfrm>
            <a:off x="5076429" y="3645024"/>
            <a:ext cx="503684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3" name="Line 41"/>
          <p:cNvSpPr>
            <a:spLocks noChangeShapeType="1"/>
          </p:cNvSpPr>
          <p:nvPr/>
        </p:nvSpPr>
        <p:spPr bwMode="auto">
          <a:xfrm>
            <a:off x="6011862" y="3645024"/>
            <a:ext cx="3603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4" name="Line 42"/>
          <p:cNvSpPr>
            <a:spLocks noChangeShapeType="1"/>
          </p:cNvSpPr>
          <p:nvPr/>
        </p:nvSpPr>
        <p:spPr bwMode="auto">
          <a:xfrm>
            <a:off x="6372199" y="3735388"/>
            <a:ext cx="0" cy="16525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6" name="Line 44"/>
          <p:cNvSpPr>
            <a:spLocks noChangeShapeType="1"/>
          </p:cNvSpPr>
          <p:nvPr/>
        </p:nvSpPr>
        <p:spPr bwMode="auto">
          <a:xfrm flipH="1">
            <a:off x="5076428" y="3976688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7" name="Line 45"/>
          <p:cNvSpPr>
            <a:spLocks noChangeShapeType="1"/>
          </p:cNvSpPr>
          <p:nvPr/>
        </p:nvSpPr>
        <p:spPr bwMode="auto">
          <a:xfrm>
            <a:off x="5076428" y="3990975"/>
            <a:ext cx="0" cy="1397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8" name="Line 46"/>
          <p:cNvSpPr>
            <a:spLocks noChangeShapeType="1"/>
          </p:cNvSpPr>
          <p:nvPr/>
        </p:nvSpPr>
        <p:spPr bwMode="auto">
          <a:xfrm>
            <a:off x="5076427" y="5387975"/>
            <a:ext cx="7917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1039" name="Line 47"/>
          <p:cNvSpPr>
            <a:spLocks noChangeShapeType="1"/>
          </p:cNvSpPr>
          <p:nvPr/>
        </p:nvSpPr>
        <p:spPr bwMode="auto">
          <a:xfrm flipV="1">
            <a:off x="5868144" y="3990975"/>
            <a:ext cx="0" cy="1397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81041" name="Group 49"/>
          <p:cNvGrpSpPr>
            <a:grpSpLocks/>
          </p:cNvGrpSpPr>
          <p:nvPr/>
        </p:nvGrpSpPr>
        <p:grpSpPr bwMode="auto">
          <a:xfrm>
            <a:off x="6516688" y="1772816"/>
            <a:ext cx="2036762" cy="1736725"/>
            <a:chOff x="374" y="2560"/>
            <a:chExt cx="1283" cy="1094"/>
          </a:xfrm>
        </p:grpSpPr>
        <p:sp>
          <p:nvSpPr>
            <p:cNvPr id="22557" name="Line 50"/>
            <p:cNvSpPr>
              <a:spLocks noChangeShapeType="1"/>
            </p:cNvSpPr>
            <p:nvPr/>
          </p:nvSpPr>
          <p:spPr bwMode="auto">
            <a:xfrm>
              <a:off x="1051" y="2754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1"/>
            <p:cNvSpPr>
              <a:spLocks noChangeShapeType="1"/>
            </p:cNvSpPr>
            <p:nvPr/>
          </p:nvSpPr>
          <p:spPr bwMode="auto">
            <a:xfrm>
              <a:off x="1451" y="2752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2"/>
            <p:cNvSpPr>
              <a:spLocks noChangeShapeType="1"/>
            </p:cNvSpPr>
            <p:nvPr/>
          </p:nvSpPr>
          <p:spPr bwMode="auto">
            <a:xfrm flipV="1">
              <a:off x="640" y="2560"/>
              <a:ext cx="0" cy="1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3"/>
            <p:cNvSpPr>
              <a:spLocks noChangeShapeType="1"/>
            </p:cNvSpPr>
            <p:nvPr/>
          </p:nvSpPr>
          <p:spPr bwMode="auto">
            <a:xfrm>
              <a:off x="501" y="3125"/>
              <a:ext cx="1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Text Box 54"/>
            <p:cNvSpPr txBox="1">
              <a:spLocks noChangeArrowheads="1"/>
            </p:cNvSpPr>
            <p:nvPr/>
          </p:nvSpPr>
          <p:spPr bwMode="auto">
            <a:xfrm>
              <a:off x="374" y="31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81047" name="Freeform 55"/>
          <p:cNvSpPr>
            <a:spLocks/>
          </p:cNvSpPr>
          <p:nvPr/>
        </p:nvSpPr>
        <p:spPr bwMode="auto">
          <a:xfrm>
            <a:off x="6948488" y="2007766"/>
            <a:ext cx="620712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3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1048" name="Freeform 56"/>
          <p:cNvSpPr>
            <a:spLocks/>
          </p:cNvSpPr>
          <p:nvPr/>
        </p:nvSpPr>
        <p:spPr bwMode="auto">
          <a:xfrm flipV="1">
            <a:off x="7588250" y="2655466"/>
            <a:ext cx="620713" cy="647700"/>
          </a:xfrm>
          <a:custGeom>
            <a:avLst/>
            <a:gdLst>
              <a:gd name="T0" fmla="*/ 0 w 488"/>
              <a:gd name="T1" fmla="*/ 647700 h 408"/>
              <a:gd name="T2" fmla="*/ 295093 w 488"/>
              <a:gd name="T3" fmla="*/ 0 h 408"/>
              <a:gd name="T4" fmla="*/ 620712 w 488"/>
              <a:gd name="T5" fmla="*/ 64770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8" h="408">
                <a:moveTo>
                  <a:pt x="0" y="408"/>
                </a:moveTo>
                <a:cubicBezTo>
                  <a:pt x="75" y="204"/>
                  <a:pt x="151" y="0"/>
                  <a:pt x="232" y="0"/>
                </a:cubicBezTo>
                <a:cubicBezTo>
                  <a:pt x="313" y="0"/>
                  <a:pt x="400" y="204"/>
                  <a:pt x="488" y="408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1049" name="Rectangle 57"/>
          <p:cNvSpPr>
            <a:spLocks noChangeArrowheads="1"/>
          </p:cNvSpPr>
          <p:nvPr/>
        </p:nvSpPr>
        <p:spPr bwMode="auto">
          <a:xfrm>
            <a:off x="6995130" y="3635338"/>
            <a:ext cx="1691457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zh-CN" altLang="en-US" sz="2200" dirty="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200" dirty="0" smtClean="0">
              <a:solidFill>
                <a:srgbClr val="CC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sz="2200" i="1" dirty="0" smtClean="0">
                <a:solidFill>
                  <a:srgbClr val="CC0000"/>
                </a:solidFill>
                <a:sym typeface="Symbol" panose="05050102010706020507" pitchFamily="18" charset="2"/>
              </a:rPr>
              <a:t> </a:t>
            </a:r>
            <a:r>
              <a:rPr lang="en-US" altLang="zh-CN" sz="2200" dirty="0">
                <a:solidFill>
                  <a:srgbClr val="CC0000"/>
                </a:solidFill>
              </a:rPr>
              <a:t>=</a:t>
            </a:r>
            <a:r>
              <a:rPr lang="en-US" altLang="zh-CN" sz="2200" i="1" dirty="0">
                <a:solidFill>
                  <a:srgbClr val="CC0000"/>
                </a:solidFill>
              </a:rPr>
              <a:t>R</a:t>
            </a:r>
            <a:r>
              <a:rPr lang="en-US" altLang="zh-CN" sz="2200" baseline="-25000" dirty="0">
                <a:solidFill>
                  <a:srgbClr val="CC0000"/>
                </a:solidFill>
              </a:rPr>
              <a:t>L</a:t>
            </a:r>
            <a:r>
              <a:rPr lang="en-US" altLang="zh-CN" sz="2200" i="1" dirty="0">
                <a:solidFill>
                  <a:srgbClr val="CC0000"/>
                </a:solidFill>
              </a:rPr>
              <a:t>C</a:t>
            </a:r>
            <a:r>
              <a:rPr lang="zh-CN" altLang="en-US" sz="22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远大于信号最长的第周期</a:t>
            </a:r>
          </a:p>
        </p:txBody>
      </p:sp>
      <p:sp>
        <p:nvSpPr>
          <p:cNvPr id="981050" name="Text Box 58"/>
          <p:cNvSpPr txBox="1">
            <a:spLocks noChangeArrowheads="1"/>
          </p:cNvSpPr>
          <p:nvPr/>
        </p:nvSpPr>
        <p:spPr bwMode="auto">
          <a:xfrm>
            <a:off x="852488" y="5888038"/>
            <a:ext cx="7559675" cy="498475"/>
          </a:xfrm>
          <a:prstGeom prst="rect">
            <a:avLst/>
          </a:prstGeom>
          <a:solidFill>
            <a:srgbClr val="CCFF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600">
                <a:solidFill>
                  <a:schemeClr val="accent2"/>
                </a:solidFill>
                <a:ea typeface="宋体" panose="02010600030101010101" pitchFamily="2" charset="-122"/>
              </a:rPr>
              <a:t>应用 </a:t>
            </a:r>
            <a:r>
              <a:rPr kumimoji="1" lang="en-US" altLang="zh-CN" sz="2600">
                <a:solidFill>
                  <a:schemeClr val="accent2"/>
                </a:solidFill>
                <a:ea typeface="宋体" panose="02010600030101010101" pitchFamily="2" charset="-122"/>
              </a:rPr>
              <a:t>OCL </a:t>
            </a:r>
            <a:r>
              <a:rPr kumimoji="1" lang="zh-CN" altLang="en-US" sz="2600">
                <a:solidFill>
                  <a:schemeClr val="accent2"/>
                </a:solidFill>
                <a:ea typeface="宋体" panose="02010600030101010101" pitchFamily="2" charset="-122"/>
              </a:rPr>
              <a:t>电路有关公式时，要用 </a:t>
            </a:r>
            <a:r>
              <a:rPr kumimoji="1" lang="en-US" altLang="zh-CN" sz="2600" i="1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600" baseline="-25000">
                <a:solidFill>
                  <a:schemeClr val="accent2"/>
                </a:solidFill>
                <a:ea typeface="宋体" panose="02010600030101010101" pitchFamily="2" charset="-122"/>
              </a:rPr>
              <a:t>CC </a:t>
            </a:r>
            <a:r>
              <a:rPr kumimoji="1" lang="en-US" altLang="zh-CN" sz="2600">
                <a:solidFill>
                  <a:schemeClr val="accent2"/>
                </a:solidFill>
                <a:ea typeface="宋体" panose="02010600030101010101" pitchFamily="2" charset="-122"/>
              </a:rPr>
              <a:t>/ 2 </a:t>
            </a:r>
            <a:r>
              <a:rPr kumimoji="1" lang="zh-CN" altLang="en-US" sz="2600">
                <a:solidFill>
                  <a:schemeClr val="accent2"/>
                </a:solidFill>
                <a:ea typeface="宋体" panose="02010600030101010101" pitchFamily="2" charset="-122"/>
              </a:rPr>
              <a:t>取代 </a:t>
            </a:r>
            <a:r>
              <a:rPr kumimoji="1" lang="en-US" altLang="zh-CN" sz="2600" i="1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600" baseline="-25000">
                <a:solidFill>
                  <a:schemeClr val="accent2"/>
                </a:solidFill>
                <a:ea typeface="宋体" panose="02010600030101010101" pitchFamily="2" charset="-122"/>
              </a:rPr>
              <a:t>CC </a:t>
            </a:r>
            <a:endParaRPr kumimoji="1" lang="zh-CN" altLang="en-US" sz="260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2555" name="Rectangle 3"/>
          <p:cNvSpPr>
            <a:spLocks noChangeArrowheads="1"/>
          </p:cNvSpPr>
          <p:nvPr/>
        </p:nvSpPr>
        <p:spPr bwMode="auto">
          <a:xfrm>
            <a:off x="503238" y="728663"/>
            <a:ext cx="727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CC0000"/>
                </a:solidFill>
              </a:rPr>
              <a:t>2.  </a:t>
            </a:r>
            <a:r>
              <a:rPr lang="zh-CN" altLang="en-US">
                <a:solidFill>
                  <a:srgbClr val="CC0000"/>
                </a:solidFill>
              </a:rPr>
              <a:t>甲乙类单电源互补对称电路（</a:t>
            </a:r>
            <a:r>
              <a:rPr lang="en-US" altLang="zh-CN">
                <a:solidFill>
                  <a:srgbClr val="CC0000"/>
                </a:solidFill>
              </a:rPr>
              <a:t>OTL</a:t>
            </a:r>
            <a:r>
              <a:rPr lang="zh-CN" altLang="en-US">
                <a:solidFill>
                  <a:srgbClr val="CC0000"/>
                </a:solidFill>
              </a:rPr>
              <a:t>电路）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8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8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8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015" grpId="0" animBg="1"/>
      <p:bldP spid="981016" grpId="0" animBg="1"/>
      <p:bldP spid="981025" grpId="0" animBg="1"/>
      <p:bldP spid="981026" grpId="0" animBg="1"/>
      <p:bldP spid="981027" grpId="0" animBg="1"/>
      <p:bldP spid="981029" grpId="0" animBg="1"/>
      <p:bldP spid="981030" grpId="0" animBg="1"/>
      <p:bldP spid="981032" grpId="0" animBg="1"/>
      <p:bldP spid="981033" grpId="0" animBg="1"/>
      <p:bldP spid="981034" grpId="0" animBg="1"/>
      <p:bldP spid="981036" grpId="0" animBg="1"/>
      <p:bldP spid="981037" grpId="0" animBg="1"/>
      <p:bldP spid="981038" grpId="0" animBg="1"/>
      <p:bldP spid="981039" grpId="0" animBg="1"/>
      <p:bldP spid="981047" grpId="0" animBg="1"/>
      <p:bldP spid="981048" grpId="0" animBg="1"/>
      <p:bldP spid="981049" grpId="0"/>
      <p:bldP spid="9810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68760"/>
            <a:ext cx="4638179" cy="4281895"/>
          </a:xfrm>
          <a:prstGeom prst="rect">
            <a:avLst/>
          </a:prstGeom>
        </p:spPr>
      </p:pic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539750" y="685800"/>
            <a:ext cx="6948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dirty="0">
                <a:solidFill>
                  <a:schemeClr val="accent2"/>
                </a:solidFill>
              </a:rPr>
              <a:t>3.  MOS</a:t>
            </a:r>
            <a:r>
              <a:rPr kumimoji="1" lang="zh-CN" altLang="en-US" dirty="0">
                <a:solidFill>
                  <a:schemeClr val="accent2"/>
                </a:solidFill>
              </a:rPr>
              <a:t>管甲乙类双电源互补对称电路</a:t>
            </a:r>
            <a:endParaRPr kumimoji="1"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5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71581"/>
              </p:ext>
            </p:extLst>
          </p:nvPr>
        </p:nvGraphicFramePr>
        <p:xfrm>
          <a:off x="1152736" y="1617664"/>
          <a:ext cx="19431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1"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736" y="1617664"/>
                        <a:ext cx="19431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9.4 </a:t>
            </a:r>
            <a:r>
              <a:rPr lang="zh-CN" altLang="en-US" sz="3200" dirty="0">
                <a:solidFill>
                  <a:srgbClr val="0000CC"/>
                </a:solidFill>
              </a:rPr>
              <a:t>甲乙类互补对称功率放大电路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51719" y="3115811"/>
            <a:ext cx="2378200" cy="817245"/>
            <a:chOff x="2051719" y="2996952"/>
            <a:chExt cx="2378200" cy="817245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051719" y="2996952"/>
              <a:ext cx="2378199" cy="817245"/>
            </a:xfrm>
            <a:prstGeom prst="wedgeRoundRectCallout">
              <a:avLst>
                <a:gd name="adj1" fmla="val 61449"/>
                <a:gd name="adj2" fmla="val -74889"/>
                <a:gd name="adj3" fmla="val 16667"/>
              </a:avLst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  <a:cs typeface="楷体_GB2312"/>
                </a:rPr>
                <a:t>前置放大器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051720" y="2996952"/>
              <a:ext cx="2378199" cy="817245"/>
            </a:xfrm>
            <a:prstGeom prst="wedgeRoundRectCallout">
              <a:avLst>
                <a:gd name="adj1" fmla="val 63095"/>
                <a:gd name="adj2" fmla="val 75919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连接为二极管形式等效为恒压降模型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甲乙类互补对称功率放大电路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功率管</a:t>
            </a:r>
            <a:endParaRPr lang="zh-CN" altLang="en-US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4" y="1052686"/>
            <a:ext cx="3680974" cy="470410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86" y="1915280"/>
            <a:ext cx="5018661" cy="2665848"/>
          </a:xfrm>
          <a:prstGeom prst="rect">
            <a:avLst/>
          </a:prstGeom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55650" y="119410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9.5 </a:t>
            </a:r>
            <a:r>
              <a:rPr lang="zh-CN" altLang="en-US" sz="3200" dirty="0" smtClean="0">
                <a:solidFill>
                  <a:srgbClr val="0000CC"/>
                </a:solidFill>
              </a:rPr>
              <a:t>丁</a:t>
            </a:r>
            <a:r>
              <a:rPr lang="zh-CN" altLang="en-US" sz="3200" dirty="0">
                <a:solidFill>
                  <a:srgbClr val="0000CC"/>
                </a:solidFill>
              </a:rPr>
              <a:t>类（</a:t>
            </a:r>
            <a:r>
              <a:rPr lang="en-US" altLang="zh-CN" sz="3200" dirty="0">
                <a:solidFill>
                  <a:srgbClr val="0000CC"/>
                </a:solidFill>
              </a:rPr>
              <a:t>D</a:t>
            </a:r>
            <a:r>
              <a:rPr lang="zh-CN" altLang="en-US" sz="3200" dirty="0">
                <a:solidFill>
                  <a:srgbClr val="0000CC"/>
                </a:solidFill>
              </a:rPr>
              <a:t>类）功率放大</a:t>
            </a:r>
            <a:r>
              <a:rPr lang="zh-CN" altLang="en-US" sz="3200" dirty="0" smtClean="0">
                <a:solidFill>
                  <a:srgbClr val="0000CC"/>
                </a:solidFill>
              </a:rPr>
              <a:t>电路原理简介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80486" y="1484784"/>
            <a:ext cx="1584530" cy="783193"/>
          </a:xfrm>
          <a:prstGeom prst="wedgeRoundRectCallout">
            <a:avLst>
              <a:gd name="adj1" fmla="val 7340"/>
              <a:gd name="adj2" fmla="val 156765"/>
              <a:gd name="adj3" fmla="val 16667"/>
            </a:avLst>
          </a:prstGeom>
          <a:solidFill>
            <a:srgbClr val="7030A0"/>
          </a:solidFill>
          <a:ln w="6350"/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脉宽与</a:t>
            </a:r>
            <a:r>
              <a:rPr lang="en-US" altLang="zh-CN" sz="2000" b="1" i="1" dirty="0" err="1" smtClean="0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幅值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成正比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32437" y="836712"/>
            <a:ext cx="1800754" cy="1123712"/>
          </a:xfrm>
          <a:prstGeom prst="wedgeRoundRectCallout">
            <a:avLst>
              <a:gd name="adj1" fmla="val -50854"/>
              <a:gd name="adj2" fmla="val 105360"/>
              <a:gd name="adj3" fmla="val 16667"/>
            </a:avLst>
          </a:prstGeom>
          <a:solidFill>
            <a:srgbClr val="7030A0"/>
          </a:solidFill>
          <a:ln w="6350"/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US" altLang="zh-CN" sz="2000" b="1" dirty="0" smtClean="0">
                <a:ea typeface="楷体" panose="02010609060101010101" pitchFamily="49" charset="-122"/>
              </a:rPr>
              <a:t>MOS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管工作于开关状态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zh-CN" altLang="en-US" sz="2000" b="1" dirty="0" smtClean="0">
                <a:ea typeface="楷体" panose="02010609060101010101" pitchFamily="49" charset="-122"/>
              </a:rPr>
              <a:t>功耗几乎零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768895" y="4662031"/>
            <a:ext cx="3195593" cy="783193"/>
          </a:xfrm>
          <a:prstGeom prst="wedgeRoundRectCallout">
            <a:avLst>
              <a:gd name="adj1" fmla="val 18241"/>
              <a:gd name="adj2" fmla="val -227209"/>
              <a:gd name="adj3" fmla="val 16667"/>
            </a:avLst>
          </a:prstGeom>
          <a:solidFill>
            <a:srgbClr val="7030A0"/>
          </a:solidFill>
          <a:ln w="6350"/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zh-CN" altLang="en-US" sz="2000" b="1" dirty="0">
                <a:ea typeface="楷体" panose="02010609060101010101" pitchFamily="49" charset="-122"/>
              </a:rPr>
              <a:t>滤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除高频调制信号</a:t>
            </a:r>
            <a:endParaRPr lang="en-US" altLang="zh-CN" sz="2000" b="1" dirty="0" smtClean="0">
              <a:ea typeface="楷体" panose="02010609060101010101" pitchFamily="49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zh-CN" altLang="en-US" sz="2000" b="1" dirty="0" smtClean="0">
                <a:ea typeface="楷体" panose="02010609060101010101" pitchFamily="49" charset="-122"/>
              </a:rPr>
              <a:t>输出频率较低的音频信号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0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甲乙类互补对称功率放大电路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功率管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  <p:extLst>
      <p:ext uri="{BB962C8B-B14F-4D97-AF65-F5344CB8AC3E}">
        <p14:creationId xmlns:p14="http://schemas.microsoft.com/office/powerpoint/2010/main" val="17774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9.6 </a:t>
            </a:r>
            <a:r>
              <a:rPr lang="zh-CN" altLang="en-US" sz="3200" dirty="0" smtClean="0">
                <a:solidFill>
                  <a:srgbClr val="0000CC"/>
                </a:solidFill>
              </a:rPr>
              <a:t>功率</a:t>
            </a:r>
            <a:r>
              <a:rPr lang="zh-CN" altLang="en-US" sz="3200" dirty="0">
                <a:solidFill>
                  <a:srgbClr val="0000CC"/>
                </a:solidFill>
              </a:rPr>
              <a:t>管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340768"/>
            <a:ext cx="596638" cy="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3200" dirty="0" smtClean="0">
                <a:latin typeface="+mn-ea"/>
                <a:ea typeface="+mn-ea"/>
              </a:rPr>
              <a:t>略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2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  <a:endParaRPr lang="zh-CN" altLang="en-US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甲乙类互补对称功率放大电路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功率管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  <p:extLst>
      <p:ext uri="{BB962C8B-B14F-4D97-AF65-F5344CB8AC3E}">
        <p14:creationId xmlns:p14="http://schemas.microsoft.com/office/powerpoint/2010/main" val="16211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503238" y="765175"/>
            <a:ext cx="8101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CC0000"/>
                </a:solidFill>
              </a:rPr>
              <a:t>集成</a:t>
            </a:r>
            <a:r>
              <a:rPr lang="zh-CN" altLang="en-US" dirty="0">
                <a:solidFill>
                  <a:srgbClr val="CC0000"/>
                </a:solidFill>
              </a:rPr>
              <a:t>功率</a:t>
            </a:r>
            <a:r>
              <a:rPr lang="zh-CN" altLang="en-US" dirty="0" smtClean="0">
                <a:solidFill>
                  <a:srgbClr val="CC0000"/>
                </a:solidFill>
              </a:rPr>
              <a:t>放大器</a:t>
            </a:r>
            <a:r>
              <a:rPr lang="en-US" altLang="zh-CN" dirty="0">
                <a:solidFill>
                  <a:srgbClr val="CC0000"/>
                </a:solidFill>
              </a:rPr>
              <a:t>TDA7294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16632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9.7 </a:t>
            </a:r>
            <a:r>
              <a:rPr lang="zh-CN" altLang="en-US" sz="3200" dirty="0">
                <a:solidFill>
                  <a:srgbClr val="0000CC"/>
                </a:solidFill>
              </a:rPr>
              <a:t>集成功率放大器举例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0063"/>
              </p:ext>
            </p:extLst>
          </p:nvPr>
        </p:nvGraphicFramePr>
        <p:xfrm>
          <a:off x="1313693" y="1290681"/>
          <a:ext cx="6480101" cy="473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7" name="Picture" r:id="rId3" imgW="3811824" imgH="2782710" progId="Word.Picture.8">
                  <p:embed/>
                </p:oleObj>
              </mc:Choice>
              <mc:Fallback>
                <p:oleObj name="Picture" r:id="rId3" imgW="3811824" imgH="2782710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93" y="1290681"/>
                        <a:ext cx="6480101" cy="4730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3400" y="1295945"/>
            <a:ext cx="5181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600" dirty="0">
                <a:solidFill>
                  <a:srgbClr val="CC0000"/>
                </a:solidFill>
                <a:ea typeface="黑体" panose="02010609060101010101" pitchFamily="49" charset="-122"/>
              </a:rPr>
              <a:t>主要特点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79648" y="1783308"/>
            <a:ext cx="79248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功率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放大电路是一种以输出较大功率为目的的放大电路。因此，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要求同时输出较大的电压和电流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三极管工作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在接近极限状态。                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33400" y="4186783"/>
            <a:ext cx="39624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600">
                <a:solidFill>
                  <a:srgbClr val="CC0000"/>
                </a:solidFill>
                <a:ea typeface="黑体" panose="02010609060101010101" pitchFamily="49" charset="-122"/>
              </a:rPr>
              <a:t>要解决的问题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246644" y="4782095"/>
            <a:ext cx="21238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提高效率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505200" y="4782095"/>
            <a:ext cx="207491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减小失真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714852" y="4782095"/>
            <a:ext cx="25846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三极管的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保护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79648" y="3429545"/>
            <a:ext cx="7543800" cy="54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直接驱动负载，带载能力要强。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98600" y="77961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CC"/>
                </a:solidFill>
              </a:rPr>
              <a:t>9.1 </a:t>
            </a:r>
            <a:r>
              <a:rPr lang="zh-CN" altLang="en-US" sz="3200" dirty="0">
                <a:solidFill>
                  <a:srgbClr val="0000CC"/>
                </a:solidFill>
              </a:rPr>
              <a:t>功率放大电路的一般问题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9750" y="702067"/>
            <a:ext cx="7894638" cy="55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功率放大电路的特点及主要研究对象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6562"/>
              </p:ext>
            </p:extLst>
          </p:nvPr>
        </p:nvGraphicFramePr>
        <p:xfrm>
          <a:off x="1332259" y="1290681"/>
          <a:ext cx="6480101" cy="473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1" name="Picture" r:id="rId3" imgW="3811824" imgH="2782710" progId="Word.Picture.8">
                  <p:embed/>
                </p:oleObj>
              </mc:Choice>
              <mc:Fallback>
                <p:oleObj name="Picture" r:id="rId3" imgW="3811824" imgH="278271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59" y="1290681"/>
                        <a:ext cx="6480101" cy="4730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3238" y="765175"/>
            <a:ext cx="8101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CC0000"/>
                </a:solidFill>
              </a:rPr>
              <a:t>集成</a:t>
            </a:r>
            <a:r>
              <a:rPr lang="zh-CN" altLang="en-US" dirty="0">
                <a:solidFill>
                  <a:srgbClr val="CC0000"/>
                </a:solidFill>
              </a:rPr>
              <a:t>功率</a:t>
            </a:r>
            <a:r>
              <a:rPr lang="zh-CN" altLang="en-US" dirty="0" smtClean="0">
                <a:solidFill>
                  <a:srgbClr val="CC0000"/>
                </a:solidFill>
              </a:rPr>
              <a:t>放大器</a:t>
            </a:r>
            <a:r>
              <a:rPr lang="en-US" altLang="zh-CN" dirty="0">
                <a:solidFill>
                  <a:srgbClr val="CC0000"/>
                </a:solidFill>
              </a:rPr>
              <a:t>TDA7294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16632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9.7 </a:t>
            </a:r>
            <a:r>
              <a:rPr lang="zh-CN" altLang="en-US" sz="3200" dirty="0">
                <a:solidFill>
                  <a:srgbClr val="0000CC"/>
                </a:solidFill>
              </a:rPr>
              <a:t>集成功率放大器举例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300192" y="2520136"/>
            <a:ext cx="2232248" cy="783193"/>
          </a:xfrm>
          <a:prstGeom prst="wedgeRoundRectCallout">
            <a:avLst>
              <a:gd name="adj1" fmla="val -57847"/>
              <a:gd name="adj2" fmla="val 105085"/>
              <a:gd name="adj3" fmla="val 16667"/>
            </a:avLst>
          </a:prstGeom>
          <a:solidFill>
            <a:srgbClr val="7030A0"/>
          </a:solidFill>
          <a:ln w="6350"/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zh-CN" altLang="en-US" sz="2000" b="1" dirty="0" smtClean="0">
                <a:ea typeface="楷体" panose="02010609060101010101" pitchFamily="49" charset="-122"/>
              </a:rPr>
              <a:t>等效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P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沟道源极输出的电压跟随器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 rot="21385357">
            <a:off x="4175626" y="3569467"/>
            <a:ext cx="2232248" cy="1213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6008"/>
            <a:ext cx="6130193" cy="4322096"/>
          </a:xfrm>
          <a:prstGeom prst="rect">
            <a:avLst/>
          </a:prstGeom>
        </p:spPr>
      </p:pic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614363" y="1363663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/>
              <a:t>典型应用电路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116632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9.7 </a:t>
            </a:r>
            <a:r>
              <a:rPr lang="zh-CN" altLang="en-US" sz="3200" dirty="0">
                <a:solidFill>
                  <a:srgbClr val="0000CC"/>
                </a:solidFill>
              </a:rPr>
              <a:t>集成功率放大器举例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238" y="765175"/>
            <a:ext cx="8101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CC0000"/>
                </a:solidFill>
              </a:rPr>
              <a:t>集成</a:t>
            </a:r>
            <a:r>
              <a:rPr lang="zh-CN" altLang="en-US" dirty="0">
                <a:solidFill>
                  <a:srgbClr val="CC0000"/>
                </a:solidFill>
              </a:rPr>
              <a:t>功率</a:t>
            </a:r>
            <a:r>
              <a:rPr lang="zh-CN" altLang="en-US" dirty="0" smtClean="0">
                <a:solidFill>
                  <a:srgbClr val="CC0000"/>
                </a:solidFill>
              </a:rPr>
              <a:t>放大器</a:t>
            </a:r>
            <a:r>
              <a:rPr lang="en-US" altLang="zh-CN" dirty="0">
                <a:solidFill>
                  <a:srgbClr val="CC0000"/>
                </a:solidFill>
              </a:rPr>
              <a:t>TDA7294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1718" y="798623"/>
            <a:ext cx="3542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输出功率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100W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750" y="765175"/>
            <a:ext cx="5580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BJT</a:t>
            </a:r>
            <a:r>
              <a:rPr lang="zh-CN" altLang="en-US" dirty="0">
                <a:solidFill>
                  <a:schemeClr val="accent2"/>
                </a:solidFill>
              </a:rPr>
              <a:t>集成音频功率放大器</a:t>
            </a:r>
            <a:r>
              <a:rPr lang="en-US" altLang="zh-CN" dirty="0" smtClean="0">
                <a:solidFill>
                  <a:schemeClr val="accent2"/>
                </a:solidFill>
              </a:rPr>
              <a:t>LM386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55650" y="116632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9.7 </a:t>
            </a:r>
            <a:r>
              <a:rPr lang="zh-CN" altLang="en-US" sz="3200" dirty="0">
                <a:solidFill>
                  <a:srgbClr val="0000CC"/>
                </a:solidFill>
              </a:rPr>
              <a:t>集成功率放大器举例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48604"/>
              </p:ext>
            </p:extLst>
          </p:nvPr>
        </p:nvGraphicFramePr>
        <p:xfrm>
          <a:off x="1259632" y="1227138"/>
          <a:ext cx="6775493" cy="4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90" name="Picture" r:id="rId3" imgW="3764163" imgH="2526493" progId="Word.Picture.8">
                  <p:embed/>
                </p:oleObj>
              </mc:Choice>
              <mc:Fallback>
                <p:oleObj name="Picture" r:id="rId3" imgW="3764163" imgH="2526493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27138"/>
                        <a:ext cx="6775493" cy="4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576263" y="1341438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zh-CN" altLang="en-US"/>
              <a:t>典型应用电路</a:t>
            </a: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539750" y="765175"/>
            <a:ext cx="5580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accent2"/>
                </a:solidFill>
              </a:rPr>
              <a:t>BJT</a:t>
            </a:r>
            <a:r>
              <a:rPr lang="zh-CN" altLang="en-US" dirty="0">
                <a:solidFill>
                  <a:schemeClr val="accent2"/>
                </a:solidFill>
              </a:rPr>
              <a:t>集成音频功率放大器</a:t>
            </a:r>
            <a:r>
              <a:rPr lang="en-US" altLang="zh-CN" dirty="0" smtClean="0">
                <a:solidFill>
                  <a:schemeClr val="accent2"/>
                </a:solidFill>
              </a:rPr>
              <a:t>LM386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650" y="116632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9.7 </a:t>
            </a:r>
            <a:r>
              <a:rPr lang="zh-CN" altLang="en-US" sz="3200" dirty="0">
                <a:solidFill>
                  <a:srgbClr val="0000CC"/>
                </a:solidFill>
              </a:rPr>
              <a:t>集成功率放大器举例</a:t>
            </a:r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75565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12539"/>
              </p:ext>
            </p:extLst>
          </p:nvPr>
        </p:nvGraphicFramePr>
        <p:xfrm>
          <a:off x="539552" y="1988840"/>
          <a:ext cx="8193405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6" name="Picture" r:id="rId3" imgW="4004945" imgH="1356983" progId="Word.Picture.8">
                  <p:embed/>
                </p:oleObj>
              </mc:Choice>
              <mc:Fallback>
                <p:oleObj name="Picture" r:id="rId3" imgW="4004945" imgH="1356983" progId="Word.Picture.8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8193405" cy="3154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标注 12"/>
          <p:cNvSpPr/>
          <p:nvPr/>
        </p:nvSpPr>
        <p:spPr>
          <a:xfrm>
            <a:off x="5004048" y="1061631"/>
            <a:ext cx="3168352" cy="783193"/>
          </a:xfrm>
          <a:prstGeom prst="wedgeRoundRectCallout">
            <a:avLst>
              <a:gd name="adj1" fmla="val -50854"/>
              <a:gd name="adj2" fmla="val 105360"/>
              <a:gd name="adj3" fmla="val 16667"/>
            </a:avLst>
          </a:prstGeom>
          <a:solidFill>
            <a:srgbClr val="7030A0"/>
          </a:solidFill>
          <a:ln w="6350"/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US" altLang="zh-CN" sz="2000" b="1" dirty="0" smtClean="0"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ea typeface="楷体" panose="02010609060101010101" pitchFamily="49" charset="-122"/>
              </a:rPr>
              <a:t>脚之间接</a:t>
            </a:r>
            <a:r>
              <a:rPr lang="en-US" altLang="zh-CN" sz="2000" b="1" dirty="0">
                <a:ea typeface="楷体" panose="02010609060101010101" pitchFamily="49" charset="-122"/>
              </a:rPr>
              <a:t>10μF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电容交流短路时，</a:t>
            </a:r>
            <a:r>
              <a:rPr lang="zh-CN" altLang="en-US" sz="2000" b="1" dirty="0">
                <a:ea typeface="楷体" panose="02010609060101010101" pitchFamily="49" charset="-122"/>
              </a:rPr>
              <a:t>增益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为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200</a:t>
            </a:r>
            <a:r>
              <a:rPr lang="zh-CN" altLang="en-US" sz="2000" b="1" dirty="0" smtClean="0">
                <a:ea typeface="楷体" panose="02010609060101010101" pitchFamily="49" charset="-122"/>
              </a:rPr>
              <a:t>倍</a:t>
            </a:r>
            <a:endParaRPr lang="zh-CN" altLang="en-US" sz="2000" b="1" dirty="0"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39752" y="3264169"/>
            <a:ext cx="2016224" cy="2263689"/>
            <a:chOff x="2339752" y="3264169"/>
            <a:chExt cx="2016224" cy="2263689"/>
          </a:xfrm>
        </p:grpSpPr>
        <p:sp>
          <p:nvSpPr>
            <p:cNvPr id="14" name="圆角矩形标注 13"/>
            <p:cNvSpPr/>
            <p:nvPr/>
          </p:nvSpPr>
          <p:spPr>
            <a:xfrm>
              <a:off x="2483768" y="5085184"/>
              <a:ext cx="1872208" cy="442674"/>
            </a:xfrm>
            <a:prstGeom prst="wedgeRoundRectCallout">
              <a:avLst>
                <a:gd name="adj1" fmla="val -29124"/>
                <a:gd name="adj2" fmla="val -128146"/>
                <a:gd name="adj3" fmla="val 16667"/>
              </a:avLst>
            </a:prstGeom>
            <a:solidFill>
              <a:srgbClr val="7030A0"/>
            </a:solidFill>
            <a:ln w="6350"/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</a:pPr>
              <a:r>
                <a:rPr lang="zh-CN" altLang="en-US" sz="2000" b="1" dirty="0" smtClean="0">
                  <a:ea typeface="楷体" panose="02010609060101010101" pitchFamily="49" charset="-122"/>
                </a:rPr>
                <a:t>低通滤波电路</a:t>
              </a:r>
              <a:endParaRPr lang="zh-CN" altLang="en-US" sz="2000" b="1" dirty="0">
                <a:ea typeface="楷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39752" y="3264169"/>
              <a:ext cx="1152128" cy="146097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64088" y="2636912"/>
            <a:ext cx="1872208" cy="2441277"/>
            <a:chOff x="5364088" y="2636912"/>
            <a:chExt cx="1872208" cy="2441277"/>
          </a:xfrm>
        </p:grpSpPr>
        <p:sp>
          <p:nvSpPr>
            <p:cNvPr id="16" name="矩形 15"/>
            <p:cNvSpPr/>
            <p:nvPr/>
          </p:nvSpPr>
          <p:spPr>
            <a:xfrm>
              <a:off x="5580112" y="3501008"/>
              <a:ext cx="1440160" cy="15771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5364088" y="2636912"/>
              <a:ext cx="1872208" cy="442674"/>
            </a:xfrm>
            <a:prstGeom prst="wedgeRoundRectCallout">
              <a:avLst>
                <a:gd name="adj1" fmla="val -17057"/>
                <a:gd name="adj2" fmla="val 141601"/>
                <a:gd name="adj3" fmla="val 16667"/>
              </a:avLst>
            </a:prstGeom>
            <a:solidFill>
              <a:srgbClr val="7030A0"/>
            </a:solidFill>
            <a:ln w="6350"/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</a:pPr>
              <a:r>
                <a:rPr lang="zh-CN" altLang="en-US" sz="2000" b="1" dirty="0" smtClean="0">
                  <a:ea typeface="楷体" panose="02010609060101010101" pitchFamily="49" charset="-122"/>
                </a:rPr>
                <a:t>低通滤波电路</a:t>
              </a:r>
              <a:endParaRPr lang="zh-CN" altLang="en-US" sz="2000" b="1" dirty="0">
                <a:ea typeface="楷体" panose="02010609060101010101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165723" y="536130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0.325W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644008" y="630932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7" y="1556792"/>
            <a:ext cx="3931992" cy="4805081"/>
          </a:xfrm>
          <a:prstGeom prst="rect">
            <a:avLst/>
          </a:prstGeom>
        </p:spPr>
      </p:pic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1066800" y="4724400"/>
          <a:ext cx="327501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92" name="位图图像" r:id="rId4" imgW="1819529" imgH="885949" progId="Paint.Picture">
                  <p:embed/>
                </p:oleObj>
              </mc:Choice>
              <mc:Fallback>
                <p:oleObj name="位图图像" r:id="rId4" imgW="1819529" imgH="885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275013" cy="1593850"/>
                      </a:xfrm>
                      <a:prstGeom prst="rect">
                        <a:avLst/>
                      </a:prstGeom>
                      <a:noFill/>
                      <a:ln w="12700" cap="sq">
                        <a:solidFill>
                          <a:schemeClr val="bg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67544" y="692696"/>
            <a:ext cx="8274819" cy="55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2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kumimoji="1"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级工作状态分类及提高效率的主要途径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6263" y="1168425"/>
            <a:ext cx="8166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提高效率的主要途径：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降低静态功耗，即减小静态电流。</a:t>
            </a:r>
          </a:p>
        </p:txBody>
      </p:sp>
      <p:sp>
        <p:nvSpPr>
          <p:cNvPr id="17" name="Text Box 7">
            <a:hlinkClick r:id="rId6"/>
          </p:cNvPr>
          <p:cNvSpPr txBox="1">
            <a:spLocks noChangeArrowheads="1"/>
          </p:cNvSpPr>
          <p:nvPr/>
        </p:nvSpPr>
        <p:spPr bwMode="auto">
          <a:xfrm>
            <a:off x="576263" y="158273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四种工作状态：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3400" y="1963738"/>
            <a:ext cx="4038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根据正弦信号整个周期内三极管的导通情况划分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33400" y="3284538"/>
            <a:ext cx="411480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乙类：</a:t>
            </a:r>
            <a:r>
              <a:rPr kumimoji="1"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导通角等于</a:t>
            </a:r>
            <a:r>
              <a:rPr kumimoji="1"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180°</a:t>
            </a:r>
            <a:endParaRPr kumimoji="1" lang="en-US" altLang="zh-CN" sz="2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33400" y="2816225"/>
            <a:ext cx="411480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甲类：</a:t>
            </a:r>
            <a:r>
              <a:rPr kumimoji="1"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一个周期内均导通</a:t>
            </a:r>
            <a:endParaRPr kumimoji="1" lang="zh-CN" altLang="en-US" sz="2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3400" y="3752850"/>
            <a:ext cx="411480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甲乙类：</a:t>
            </a:r>
            <a:r>
              <a:rPr kumimoji="1"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导通角大于</a:t>
            </a:r>
            <a:r>
              <a:rPr kumimoji="1"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180°</a:t>
            </a:r>
            <a:endParaRPr kumimoji="1" lang="en-US" altLang="zh-CN" sz="22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33400" y="4221163"/>
            <a:ext cx="411480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丙类：</a:t>
            </a:r>
            <a:r>
              <a:rPr kumimoji="1"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导通角小于</a:t>
            </a:r>
            <a:r>
              <a:rPr kumimoji="1"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180°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498600" y="77961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CC"/>
                </a:solidFill>
              </a:rPr>
              <a:t>9.1 </a:t>
            </a:r>
            <a:r>
              <a:rPr lang="zh-CN" altLang="en-US" sz="3200" dirty="0">
                <a:solidFill>
                  <a:srgbClr val="0000CC"/>
                </a:solidFill>
              </a:rPr>
              <a:t>功率放大电路的一般问题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电路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功率管</a:t>
            </a:r>
            <a:endParaRPr lang="zh-CN" altLang="en-US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9.2 </a:t>
            </a:r>
            <a:r>
              <a:rPr lang="zh-CN" altLang="en-US" sz="3200" dirty="0">
                <a:solidFill>
                  <a:srgbClr val="0000CC"/>
                </a:solidFill>
              </a:rPr>
              <a:t>射极输出器</a:t>
            </a:r>
            <a:r>
              <a:rPr lang="en-US" altLang="zh-CN" sz="3200" dirty="0">
                <a:solidFill>
                  <a:srgbClr val="0000CC"/>
                </a:solidFill>
              </a:rPr>
              <a:t>——</a:t>
            </a:r>
            <a:r>
              <a:rPr lang="zh-CN" altLang="en-US" sz="3200" dirty="0">
                <a:solidFill>
                  <a:srgbClr val="0000CC"/>
                </a:solidFill>
              </a:rPr>
              <a:t>甲类放大的实例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1340768"/>
            <a:ext cx="596638" cy="6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zh-CN" altLang="en-US" sz="3200" dirty="0" smtClean="0">
                <a:latin typeface="+mn-ea"/>
                <a:ea typeface="+mn-ea"/>
              </a:rPr>
              <a:t>略</a:t>
            </a:r>
            <a:endParaRPr kumimoji="1"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9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44624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功率放大电路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27584" y="908720"/>
            <a:ext cx="77771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9.1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功率放大电路的一般问题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9.2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射极输出器</a:t>
            </a:r>
            <a:r>
              <a:rPr lang="en-US" altLang="zh-CN" sz="3000" dirty="0"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甲类放大的实例</a:t>
            </a:r>
            <a:endParaRPr lang="en-US" altLang="zh-CN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9.3 </a:t>
            </a:r>
            <a:r>
              <a:rPr lang="zh-CN" altLang="en-US" sz="3000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乙类双电源互补对称功率放大电路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9.4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甲乙类互补对称功率放大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电路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9.5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丁类（</a:t>
            </a: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类）功率放大电路原理简介</a:t>
            </a:r>
            <a:endParaRPr lang="en-US" altLang="zh-CN" sz="3000" dirty="0" smtClean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9.6 </a:t>
            </a:r>
            <a:r>
              <a:rPr lang="zh-CN" altLang="en-US" sz="3000" dirty="0" smtClean="0">
                <a:ea typeface="+mn-ea"/>
                <a:cs typeface="Times New Roman" panose="02020603050405020304" pitchFamily="18" charset="0"/>
              </a:rPr>
              <a:t>功率管</a:t>
            </a:r>
            <a:endParaRPr lang="zh-CN" altLang="en-US" sz="3000" dirty="0">
              <a:ea typeface="+mn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3000" dirty="0" smtClean="0">
                <a:ea typeface="+mn-ea"/>
                <a:cs typeface="Times New Roman" panose="02020603050405020304" pitchFamily="18" charset="0"/>
              </a:rPr>
              <a:t>9.7 </a:t>
            </a:r>
            <a:r>
              <a:rPr lang="zh-CN" altLang="en-US" sz="3000" dirty="0">
                <a:ea typeface="+mn-ea"/>
                <a:cs typeface="Times New Roman" panose="02020603050405020304" pitchFamily="18" charset="0"/>
              </a:rPr>
              <a:t>集成功率放大器举例</a:t>
            </a:r>
          </a:p>
        </p:txBody>
      </p:sp>
    </p:spTree>
    <p:extLst>
      <p:ext uri="{BB962C8B-B14F-4D97-AF65-F5344CB8AC3E}">
        <p14:creationId xmlns:p14="http://schemas.microsoft.com/office/powerpoint/2010/main" val="39449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76263" y="689323"/>
            <a:ext cx="313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 dirty="0">
                <a:solidFill>
                  <a:schemeClr val="accent2"/>
                </a:solidFill>
              </a:rPr>
              <a:t>1.  </a:t>
            </a:r>
            <a:r>
              <a:rPr kumimoji="1" lang="zh-CN" altLang="en-US" sz="2800" dirty="0">
                <a:solidFill>
                  <a:schemeClr val="accent2"/>
                </a:solidFill>
              </a:rPr>
              <a:t>电路组成</a:t>
            </a:r>
            <a:endParaRPr kumimoji="1" lang="zh-CN" altLang="en-US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719138" y="4689475"/>
            <a:ext cx="7885112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基本互补对称电路实现了静态时两管不导电，而在有信号时，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轮流导电，组成推挽式电路。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  <p:sp>
        <p:nvSpPr>
          <p:cNvPr id="92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85394" y="1196975"/>
            <a:ext cx="7423618" cy="3287713"/>
            <a:chOff x="1184943" y="1196752"/>
            <a:chExt cx="7423955" cy="3288010"/>
          </a:xfrm>
        </p:grpSpPr>
        <p:graphicFrame>
          <p:nvGraphicFramePr>
            <p:cNvPr id="9225" name="对象 2"/>
            <p:cNvGraphicFramePr>
              <a:graphicFrameLocks noChangeAspect="1"/>
            </p:cNvGraphicFramePr>
            <p:nvPr/>
          </p:nvGraphicFramePr>
          <p:xfrm>
            <a:off x="5687766" y="1196752"/>
            <a:ext cx="2921132" cy="3288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35" name="Picture" r:id="rId3" imgW="1622652" imgH="1826672" progId="Word.Picture.8">
                    <p:embed/>
                  </p:oleObj>
                </mc:Choice>
                <mc:Fallback>
                  <p:oleObj name="Picture" r:id="rId3" imgW="1622652" imgH="182667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7766" y="1196752"/>
                          <a:ext cx="2921132" cy="3288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对象 4">
              <a:hlinkClick r:id="rId5" action="ppaction://hlinkfile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1144"/>
                </p:ext>
              </p:extLst>
            </p:nvPr>
          </p:nvGraphicFramePr>
          <p:xfrm>
            <a:off x="1184943" y="1251229"/>
            <a:ext cx="1946533" cy="3125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36" name="Picture" r:id="rId6" imgW="1081407" imgH="1736581" progId="Word.Picture.8">
                    <p:embed/>
                  </p:oleObj>
                </mc:Choice>
                <mc:Fallback>
                  <p:oleObj name="Picture" r:id="rId6" imgW="1081407" imgH="173658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943" y="1251229"/>
                          <a:ext cx="1946533" cy="3125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983370"/>
                </p:ext>
              </p:extLst>
            </p:nvPr>
          </p:nvGraphicFramePr>
          <p:xfrm>
            <a:off x="3471495" y="1260472"/>
            <a:ext cx="2108365" cy="3125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37" name="Picture" r:id="rId8" imgW="1171314" imgH="1736581" progId="Word.Picture.8">
                    <p:embed/>
                  </p:oleObj>
                </mc:Choice>
                <mc:Fallback>
                  <p:oleObj name="Picture" r:id="rId8" imgW="1171314" imgH="173658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495" y="1260472"/>
                          <a:ext cx="2108365" cy="3125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椭圆形标注 2"/>
          <p:cNvSpPr/>
          <p:nvPr/>
        </p:nvSpPr>
        <p:spPr>
          <a:xfrm>
            <a:off x="362824" y="1732486"/>
            <a:ext cx="1305138" cy="519351"/>
          </a:xfrm>
          <a:prstGeom prst="wedgeEllipseCallout">
            <a:avLst>
              <a:gd name="adj1" fmla="val 22335"/>
              <a:gd name="adj2" fmla="val 201292"/>
            </a:avLst>
          </a:prstGeom>
          <a:solidFill>
            <a:srgbClr val="CCFFCC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大信号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6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91" y="2632963"/>
            <a:ext cx="4502905" cy="3388325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" y="2564904"/>
            <a:ext cx="2979360" cy="2735009"/>
          </a:xfrm>
          <a:prstGeom prst="rect">
            <a:avLst/>
          </a:prstGeom>
        </p:spPr>
      </p:pic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611188" y="689322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rgbClr val="CC0000"/>
                </a:solidFill>
              </a:rPr>
              <a:t>2.  </a:t>
            </a:r>
            <a:r>
              <a:rPr kumimoji="1" lang="zh-CN" altLang="en-US" sz="2800">
                <a:solidFill>
                  <a:srgbClr val="CC0000"/>
                </a:solidFill>
              </a:rPr>
              <a:t>分析计算</a:t>
            </a:r>
            <a:endParaRPr kumimoji="1" lang="zh-CN" altLang="en-US" sz="2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755650" y="1317136"/>
            <a:ext cx="446486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三极管工作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于大信号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下，采用图解法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2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22432"/>
              </p:ext>
            </p:extLst>
          </p:nvPr>
        </p:nvGraphicFramePr>
        <p:xfrm>
          <a:off x="6044703" y="728663"/>
          <a:ext cx="2271713" cy="255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8" name="Picture" r:id="rId5" imgW="1622652" imgH="1826672" progId="Word.Picture.8">
                  <p:embed/>
                </p:oleObj>
              </mc:Choice>
              <mc:Fallback>
                <p:oleObj name="Picture" r:id="rId5" imgW="1622652" imgH="18266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703" y="728663"/>
                        <a:ext cx="2271713" cy="255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55650" y="114648"/>
            <a:ext cx="8208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9.3 </a:t>
            </a:r>
            <a:r>
              <a:rPr lang="zh-CN" altLang="en-US" sz="3200" dirty="0">
                <a:solidFill>
                  <a:srgbClr val="0000CC"/>
                </a:solidFill>
              </a:rPr>
              <a:t>乙类双电源互补对称功率放大电路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11083</TotalTime>
  <Words>1402</Words>
  <Application>Microsoft Office PowerPoint</Application>
  <PresentationFormat>全屏显示(4:3)</PresentationFormat>
  <Paragraphs>185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黑体</vt:lpstr>
      <vt:lpstr>华文楷体</vt:lpstr>
      <vt:lpstr>华文行楷</vt:lpstr>
      <vt:lpstr>楷体</vt:lpstr>
      <vt:lpstr>楷体_GB2312</vt:lpstr>
      <vt:lpstr>宋体</vt:lpstr>
      <vt:lpstr>Arial</vt:lpstr>
      <vt:lpstr>Book Antiqua</vt:lpstr>
      <vt:lpstr>Calibri</vt:lpstr>
      <vt:lpstr>Symbol</vt:lpstr>
      <vt:lpstr>Times New Roman</vt:lpstr>
      <vt:lpstr>Wingdings</vt:lpstr>
      <vt:lpstr>Office 主题​​</vt:lpstr>
      <vt:lpstr>位图图像</vt:lpstr>
      <vt:lpstr>Picture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1765</cp:revision>
  <dcterms:created xsi:type="dcterms:W3CDTF">2014-01-02T08:12:52Z</dcterms:created>
  <dcterms:modified xsi:type="dcterms:W3CDTF">2021-04-07T01:02:07Z</dcterms:modified>
</cp:coreProperties>
</file>