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4031" r:id="rId3"/>
  </p:sldMasterIdLst>
  <p:notesMasterIdLst>
    <p:notesMasterId r:id="rId119"/>
  </p:notesMasterIdLst>
  <p:sldIdLst>
    <p:sldId id="274" r:id="rId4"/>
    <p:sldId id="385" r:id="rId5"/>
    <p:sldId id="407" r:id="rId6"/>
    <p:sldId id="386" r:id="rId7"/>
    <p:sldId id="279" r:id="rId8"/>
    <p:sldId id="388" r:id="rId9"/>
    <p:sldId id="389" r:id="rId10"/>
    <p:sldId id="390" r:id="rId11"/>
    <p:sldId id="405" r:id="rId12"/>
    <p:sldId id="406" r:id="rId13"/>
    <p:sldId id="404" r:id="rId14"/>
    <p:sldId id="391" r:id="rId15"/>
    <p:sldId id="392" r:id="rId16"/>
    <p:sldId id="393" r:id="rId17"/>
    <p:sldId id="282" r:id="rId18"/>
    <p:sldId id="283" r:id="rId19"/>
    <p:sldId id="259" r:id="rId20"/>
    <p:sldId id="260" r:id="rId21"/>
    <p:sldId id="261" r:id="rId22"/>
    <p:sldId id="401" r:id="rId23"/>
    <p:sldId id="402" r:id="rId24"/>
    <p:sldId id="284" r:id="rId25"/>
    <p:sldId id="262" r:id="rId26"/>
    <p:sldId id="263" r:id="rId27"/>
    <p:sldId id="265" r:id="rId28"/>
    <p:sldId id="285" r:id="rId29"/>
    <p:sldId id="264" r:id="rId30"/>
    <p:sldId id="266" r:id="rId31"/>
    <p:sldId id="267" r:id="rId32"/>
    <p:sldId id="268" r:id="rId33"/>
    <p:sldId id="270" r:id="rId34"/>
    <p:sldId id="277" r:id="rId35"/>
    <p:sldId id="271" r:id="rId36"/>
    <p:sldId id="272" r:id="rId37"/>
    <p:sldId id="289" r:id="rId38"/>
    <p:sldId id="290" r:id="rId39"/>
    <p:sldId id="291" r:id="rId40"/>
    <p:sldId id="292" r:id="rId41"/>
    <p:sldId id="293" r:id="rId42"/>
    <p:sldId id="321" r:id="rId43"/>
    <p:sldId id="322" r:id="rId44"/>
    <p:sldId id="324" r:id="rId45"/>
    <p:sldId id="294" r:id="rId46"/>
    <p:sldId id="295" r:id="rId47"/>
    <p:sldId id="297" r:id="rId48"/>
    <p:sldId id="302" r:id="rId49"/>
    <p:sldId id="304" r:id="rId50"/>
    <p:sldId id="305" r:id="rId51"/>
    <p:sldId id="306" r:id="rId52"/>
    <p:sldId id="307" r:id="rId53"/>
    <p:sldId id="308" r:id="rId54"/>
    <p:sldId id="309" r:id="rId55"/>
    <p:sldId id="310" r:id="rId56"/>
    <p:sldId id="311" r:id="rId57"/>
    <p:sldId id="325" r:id="rId58"/>
    <p:sldId id="313" r:id="rId59"/>
    <p:sldId id="312" r:id="rId60"/>
    <p:sldId id="314" r:id="rId61"/>
    <p:sldId id="315" r:id="rId62"/>
    <p:sldId id="317" r:id="rId63"/>
    <p:sldId id="318" r:id="rId64"/>
    <p:sldId id="319" r:id="rId65"/>
    <p:sldId id="320" r:id="rId66"/>
    <p:sldId id="394" r:id="rId67"/>
    <p:sldId id="327" r:id="rId68"/>
    <p:sldId id="379" r:id="rId69"/>
    <p:sldId id="328" r:id="rId70"/>
    <p:sldId id="383" r:id="rId71"/>
    <p:sldId id="382" r:id="rId72"/>
    <p:sldId id="329" r:id="rId73"/>
    <p:sldId id="330" r:id="rId74"/>
    <p:sldId id="331" r:id="rId75"/>
    <p:sldId id="332" r:id="rId76"/>
    <p:sldId id="348" r:id="rId77"/>
    <p:sldId id="333" r:id="rId78"/>
    <p:sldId id="334" r:id="rId79"/>
    <p:sldId id="335" r:id="rId80"/>
    <p:sldId id="395" r:id="rId81"/>
    <p:sldId id="396" r:id="rId82"/>
    <p:sldId id="397" r:id="rId83"/>
    <p:sldId id="398" r:id="rId84"/>
    <p:sldId id="403"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9" r:id="rId98"/>
    <p:sldId id="350" r:id="rId99"/>
    <p:sldId id="351" r:id="rId100"/>
    <p:sldId id="352" r:id="rId101"/>
    <p:sldId id="353" r:id="rId102"/>
    <p:sldId id="354" r:id="rId103"/>
    <p:sldId id="355" r:id="rId104"/>
    <p:sldId id="384"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75" r:id="rId118"/>
  </p:sldIdLst>
  <p:sldSz cx="9144000" cy="6858000" type="screen4x3"/>
  <p:notesSz cx="6858000" cy="9144000"/>
  <p:defaultTextStyle>
    <a:defPPr>
      <a:defRPr lang="zh-CN"/>
    </a:defPPr>
    <a:lvl1pPr algn="ctr" rtl="0" fontAlgn="base">
      <a:spcBef>
        <a:spcPct val="0"/>
      </a:spcBef>
      <a:spcAft>
        <a:spcPct val="0"/>
      </a:spcAft>
      <a:defRPr kumimoji="1" sz="3600" b="1" kern="1200">
        <a:solidFill>
          <a:srgbClr val="FFFFFF"/>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defRPr kumimoji="1" sz="3600" b="1" kern="1200">
        <a:solidFill>
          <a:srgbClr val="FFFFFF"/>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defRPr kumimoji="1" sz="3600" b="1" kern="1200">
        <a:solidFill>
          <a:srgbClr val="FFFFFF"/>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defRPr kumimoji="1" sz="3600" b="1" kern="1200">
        <a:solidFill>
          <a:srgbClr val="FFFFFF"/>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defRPr kumimoji="1" sz="3600" b="1" kern="1200">
        <a:solidFill>
          <a:srgbClr val="FFFFFF"/>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3600" b="1" kern="1200">
        <a:solidFill>
          <a:srgbClr val="FFFFFF"/>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3600" b="1" kern="1200">
        <a:solidFill>
          <a:srgbClr val="FFFFFF"/>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3600" b="1" kern="1200">
        <a:solidFill>
          <a:srgbClr val="FFFFFF"/>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3600" b="1" kern="1200">
        <a:solidFill>
          <a:srgbClr val="FFFFFF"/>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3300"/>
    <a:srgbClr val="FFFF99"/>
    <a:srgbClr val="00FF00"/>
    <a:srgbClr val="2D10DE"/>
    <a:srgbClr val="FF66FF"/>
    <a:srgbClr val="220CA8"/>
    <a:srgbClr val="FF0066"/>
    <a:srgbClr val="66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19" autoAdjust="0"/>
    <p:restoredTop sz="80000" autoAdjust="0"/>
  </p:normalViewPr>
  <p:slideViewPr>
    <p:cSldViewPr>
      <p:cViewPr varScale="1">
        <p:scale>
          <a:sx n="53" d="100"/>
          <a:sy n="53" d="100"/>
        </p:scale>
        <p:origin x="1555"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ableStyles" Target="tableStyle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notesMaster" Target="notesMasters/notesMaster1.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87.xml"/><Relationship Id="rId5" Type="http://schemas.openxmlformats.org/officeDocument/2006/relationships/slide" Target="slides/slide13.xml"/><Relationship Id="rId4"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6.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5.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0.wmf"/><Relationship Id="rId1" Type="http://schemas.openxmlformats.org/officeDocument/2006/relationships/image" Target="../media/image33.wmf"/><Relationship Id="rId5" Type="http://schemas.openxmlformats.org/officeDocument/2006/relationships/image" Target="../media/image36.wmf"/><Relationship Id="rId4"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66.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image" Target="../media/image126.wmf"/><Relationship Id="rId3" Type="http://schemas.openxmlformats.org/officeDocument/2006/relationships/image" Target="../media/image116.wmf"/><Relationship Id="rId7" Type="http://schemas.openxmlformats.org/officeDocument/2006/relationships/image" Target="../media/image120.wmf"/><Relationship Id="rId12" Type="http://schemas.openxmlformats.org/officeDocument/2006/relationships/image" Target="../media/image125.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124.wmf"/><Relationship Id="rId5" Type="http://schemas.openxmlformats.org/officeDocument/2006/relationships/image" Target="../media/image118.wmf"/><Relationship Id="rId10" Type="http://schemas.openxmlformats.org/officeDocument/2006/relationships/image" Target="../media/image123.wmf"/><Relationship Id="rId4" Type="http://schemas.openxmlformats.org/officeDocument/2006/relationships/image" Target="../media/image117.wmf"/><Relationship Id="rId9" Type="http://schemas.openxmlformats.org/officeDocument/2006/relationships/image" Target="../media/image122.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image" Target="../media/image139.wmf"/><Relationship Id="rId3" Type="http://schemas.openxmlformats.org/officeDocument/2006/relationships/image" Target="../media/image129.wmf"/><Relationship Id="rId7" Type="http://schemas.openxmlformats.org/officeDocument/2006/relationships/image" Target="../media/image133.wmf"/><Relationship Id="rId12" Type="http://schemas.openxmlformats.org/officeDocument/2006/relationships/image" Target="../media/image138.wmf"/><Relationship Id="rId17" Type="http://schemas.openxmlformats.org/officeDocument/2006/relationships/image" Target="../media/image143.wmf"/><Relationship Id="rId2" Type="http://schemas.openxmlformats.org/officeDocument/2006/relationships/image" Target="../media/image128.wmf"/><Relationship Id="rId16" Type="http://schemas.openxmlformats.org/officeDocument/2006/relationships/image" Target="../media/image142.wmf"/><Relationship Id="rId1" Type="http://schemas.openxmlformats.org/officeDocument/2006/relationships/image" Target="../media/image127.wmf"/><Relationship Id="rId6" Type="http://schemas.openxmlformats.org/officeDocument/2006/relationships/image" Target="../media/image132.wmf"/><Relationship Id="rId11" Type="http://schemas.openxmlformats.org/officeDocument/2006/relationships/image" Target="../media/image137.wmf"/><Relationship Id="rId5" Type="http://schemas.openxmlformats.org/officeDocument/2006/relationships/image" Target="../media/image131.wmf"/><Relationship Id="rId15" Type="http://schemas.openxmlformats.org/officeDocument/2006/relationships/image" Target="../media/image141.wmf"/><Relationship Id="rId10" Type="http://schemas.openxmlformats.org/officeDocument/2006/relationships/image" Target="../media/image136.wmf"/><Relationship Id="rId4" Type="http://schemas.openxmlformats.org/officeDocument/2006/relationships/image" Target="../media/image130.wmf"/><Relationship Id="rId9" Type="http://schemas.openxmlformats.org/officeDocument/2006/relationships/image" Target="../media/image135.wmf"/><Relationship Id="rId14" Type="http://schemas.openxmlformats.org/officeDocument/2006/relationships/image" Target="../media/image14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5" Type="http://schemas.openxmlformats.org/officeDocument/2006/relationships/image" Target="../media/image150.wmf"/><Relationship Id="rId4" Type="http://schemas.openxmlformats.org/officeDocument/2006/relationships/image" Target="../media/image14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3.wmf"/><Relationship Id="rId1" Type="http://schemas.openxmlformats.org/officeDocument/2006/relationships/image" Target="../media/image162.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75.wmf"/><Relationship Id="rId1" Type="http://schemas.openxmlformats.org/officeDocument/2006/relationships/image" Target="../media/image17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77.wmf"/><Relationship Id="rId1" Type="http://schemas.openxmlformats.org/officeDocument/2006/relationships/image" Target="../media/image176.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4" Type="http://schemas.openxmlformats.org/officeDocument/2006/relationships/image" Target="../media/image181.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4" Type="http://schemas.openxmlformats.org/officeDocument/2006/relationships/image" Target="../media/image184.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5" Type="http://schemas.openxmlformats.org/officeDocument/2006/relationships/image" Target="../media/image194.wmf"/><Relationship Id="rId4" Type="http://schemas.openxmlformats.org/officeDocument/2006/relationships/image" Target="../media/image193.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 Id="rId4" Type="http://schemas.openxmlformats.org/officeDocument/2006/relationships/image" Target="../media/image201.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189.wmf"/><Relationship Id="rId4" Type="http://schemas.openxmlformats.org/officeDocument/2006/relationships/image" Target="../media/image20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222.wmf"/><Relationship Id="rId1" Type="http://schemas.openxmlformats.org/officeDocument/2006/relationships/image" Target="../media/image221.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23.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4.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25.wmf"/><Relationship Id="rId5" Type="http://schemas.openxmlformats.org/officeDocument/2006/relationships/image" Target="../media/image230.wmf"/><Relationship Id="rId4" Type="http://schemas.openxmlformats.org/officeDocument/2006/relationships/image" Target="../media/image229.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31.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5" Type="http://schemas.openxmlformats.org/officeDocument/2006/relationships/image" Target="../media/image236.wmf"/><Relationship Id="rId4" Type="http://schemas.openxmlformats.org/officeDocument/2006/relationships/image" Target="../media/image2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32.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 Id="rId4" Type="http://schemas.openxmlformats.org/officeDocument/2006/relationships/image" Target="../media/image240.wmf"/></Relationships>
</file>

<file path=ppt/drawings/_rels/vmlDrawing82.v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image" Target="../media/image253.wmf"/><Relationship Id="rId3" Type="http://schemas.openxmlformats.org/officeDocument/2006/relationships/image" Target="../media/image243.wmf"/><Relationship Id="rId7" Type="http://schemas.openxmlformats.org/officeDocument/2006/relationships/image" Target="../media/image247.wmf"/><Relationship Id="rId12" Type="http://schemas.openxmlformats.org/officeDocument/2006/relationships/image" Target="../media/image252.wmf"/><Relationship Id="rId2" Type="http://schemas.openxmlformats.org/officeDocument/2006/relationships/image" Target="../media/image242.wmf"/><Relationship Id="rId1" Type="http://schemas.openxmlformats.org/officeDocument/2006/relationships/image" Target="../media/image241.wmf"/><Relationship Id="rId6" Type="http://schemas.openxmlformats.org/officeDocument/2006/relationships/image" Target="../media/image246.wmf"/><Relationship Id="rId11" Type="http://schemas.openxmlformats.org/officeDocument/2006/relationships/image" Target="../media/image251.wmf"/><Relationship Id="rId5" Type="http://schemas.openxmlformats.org/officeDocument/2006/relationships/image" Target="../media/image245.wmf"/><Relationship Id="rId15" Type="http://schemas.openxmlformats.org/officeDocument/2006/relationships/image" Target="../media/image255.wmf"/><Relationship Id="rId10" Type="http://schemas.openxmlformats.org/officeDocument/2006/relationships/image" Target="../media/image250.wmf"/><Relationship Id="rId4" Type="http://schemas.openxmlformats.org/officeDocument/2006/relationships/image" Target="../media/image244.wmf"/><Relationship Id="rId9" Type="http://schemas.openxmlformats.org/officeDocument/2006/relationships/image" Target="../media/image249.wmf"/><Relationship Id="rId14" Type="http://schemas.openxmlformats.org/officeDocument/2006/relationships/image" Target="../media/image254.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4" Type="http://schemas.openxmlformats.org/officeDocument/2006/relationships/image" Target="../media/image259.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 Id="rId4" Type="http://schemas.openxmlformats.org/officeDocument/2006/relationships/image" Target="../media/image263.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4" Type="http://schemas.openxmlformats.org/officeDocument/2006/relationships/image" Target="../media/image267.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 Id="rId5" Type="http://schemas.openxmlformats.org/officeDocument/2006/relationships/image" Target="../media/image272.wmf"/><Relationship Id="rId4" Type="http://schemas.openxmlformats.org/officeDocument/2006/relationships/image" Target="../media/image271.w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274.wmf"/><Relationship Id="rId1" Type="http://schemas.openxmlformats.org/officeDocument/2006/relationships/image" Target="../media/image273.w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240.wmf"/><Relationship Id="rId1" Type="http://schemas.openxmlformats.org/officeDocument/2006/relationships/image" Target="../media/image275.wmf"/></Relationships>
</file>

<file path=ppt/drawings/_rels/vmlDrawing8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27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7.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effectLst/>
                <a:latin typeface="Times New Roman" pitchFamily="18" charset="0"/>
              </a:defRPr>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effectLst/>
                <a:latin typeface="Times New Roman" pitchFamily="18" charset="0"/>
              </a:defRPr>
            </a:lvl1pPr>
          </a:lstStyle>
          <a:p>
            <a:pPr>
              <a:defRPr/>
            </a:pPr>
            <a:endParaRPr lang="en-US" altLang="zh-CN"/>
          </a:p>
        </p:txBody>
      </p:sp>
      <p:sp>
        <p:nvSpPr>
          <p:cNvPr id="141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effectLst/>
                <a:latin typeface="Times New Roman" pitchFamily="18"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anose="02020603050405020304" pitchFamily="18" charset="0"/>
              </a:defRPr>
            </a:lvl1pPr>
          </a:lstStyle>
          <a:p>
            <a:fld id="{590F4641-D503-48CE-8F44-8C21BB58DC0F}" type="slidenum">
              <a:rPr lang="en-US" altLang="zh-CN"/>
              <a:pPr/>
              <a:t>‹#›</a:t>
            </a:fld>
            <a:endParaRPr lang="en-US" altLang="zh-CN"/>
          </a:p>
        </p:txBody>
      </p:sp>
    </p:spTree>
    <p:extLst>
      <p:ext uri="{BB962C8B-B14F-4D97-AF65-F5344CB8AC3E}">
        <p14:creationId xmlns:p14="http://schemas.microsoft.com/office/powerpoint/2010/main" val="3074170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0F4641-D503-48CE-8F44-8C21BB58DC0F}" type="slidenum">
              <a:rPr lang="en-US" altLang="zh-CN" smtClean="0"/>
              <a:pPr/>
              <a:t>1</a:t>
            </a:fld>
            <a:endParaRPr lang="en-US" altLang="zh-CN"/>
          </a:p>
        </p:txBody>
      </p:sp>
    </p:spTree>
    <p:extLst>
      <p:ext uri="{BB962C8B-B14F-4D97-AF65-F5344CB8AC3E}">
        <p14:creationId xmlns:p14="http://schemas.microsoft.com/office/powerpoint/2010/main" val="211424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0F4641-D503-48CE-8F44-8C21BB58DC0F}" type="slidenum">
              <a:rPr lang="en-US" altLang="zh-CN" smtClean="0"/>
              <a:pPr/>
              <a:t>10</a:t>
            </a:fld>
            <a:endParaRPr lang="en-US" altLang="zh-CN"/>
          </a:p>
        </p:txBody>
      </p:sp>
    </p:spTree>
    <p:extLst>
      <p:ext uri="{BB962C8B-B14F-4D97-AF65-F5344CB8AC3E}">
        <p14:creationId xmlns:p14="http://schemas.microsoft.com/office/powerpoint/2010/main" val="18694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0F4641-D503-48CE-8F44-8C21BB58DC0F}" type="slidenum">
              <a:rPr lang="en-US" altLang="zh-CN" smtClean="0"/>
              <a:pPr/>
              <a:t>11</a:t>
            </a:fld>
            <a:endParaRPr lang="en-US" altLang="zh-CN"/>
          </a:p>
        </p:txBody>
      </p:sp>
    </p:spTree>
    <p:extLst>
      <p:ext uri="{BB962C8B-B14F-4D97-AF65-F5344CB8AC3E}">
        <p14:creationId xmlns:p14="http://schemas.microsoft.com/office/powerpoint/2010/main" val="2664298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0F4641-D503-48CE-8F44-8C21BB58DC0F}" type="slidenum">
              <a:rPr lang="en-US" altLang="zh-CN" smtClean="0"/>
              <a:pPr/>
              <a:t>14</a:t>
            </a:fld>
            <a:endParaRPr lang="en-US" altLang="zh-CN"/>
          </a:p>
        </p:txBody>
      </p:sp>
    </p:spTree>
    <p:extLst>
      <p:ext uri="{BB962C8B-B14F-4D97-AF65-F5344CB8AC3E}">
        <p14:creationId xmlns:p14="http://schemas.microsoft.com/office/powerpoint/2010/main" val="2867915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0F4641-D503-48CE-8F44-8C21BB58DC0F}" type="slidenum">
              <a:rPr lang="en-US" altLang="zh-CN" smtClean="0"/>
              <a:pPr/>
              <a:t>15</a:t>
            </a:fld>
            <a:endParaRPr lang="en-US" altLang="zh-CN"/>
          </a:p>
        </p:txBody>
      </p:sp>
    </p:spTree>
    <p:extLst>
      <p:ext uri="{BB962C8B-B14F-4D97-AF65-F5344CB8AC3E}">
        <p14:creationId xmlns:p14="http://schemas.microsoft.com/office/powerpoint/2010/main" val="105860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64727054-3556-419E-A148-467052ADFBCA}" type="slidenum">
              <a:rPr lang="en-US" altLang="zh-CN" sz="1200" b="0">
                <a:solidFill>
                  <a:schemeClr val="tx1"/>
                </a:solidFill>
                <a:latin typeface="Times New Roman" panose="02020603050405020304" pitchFamily="18" charset="0"/>
              </a:rPr>
              <a:pPr eaLnBrk="1" hangingPunct="1"/>
              <a:t>18</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69106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0E93F640-C67E-429B-9E65-7225856FE8A1}" type="slidenum">
              <a:rPr lang="en-US" altLang="zh-CN" sz="1200" b="0">
                <a:solidFill>
                  <a:schemeClr val="tx1"/>
                </a:solidFill>
                <a:latin typeface="Times New Roman" panose="02020603050405020304" pitchFamily="18" charset="0"/>
              </a:rPr>
              <a:pPr eaLnBrk="1" hangingPunct="1"/>
              <a:t>24</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2219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这个图怎么讲？</a:t>
            </a:r>
          </a:p>
        </p:txBody>
      </p:sp>
      <p:sp>
        <p:nvSpPr>
          <p:cNvPr id="150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1CBA1029-0B9A-4A6A-ACAA-438E14AAB1F3}" type="slidenum">
              <a:rPr lang="en-US" altLang="zh-CN" sz="1200" b="0">
                <a:solidFill>
                  <a:schemeClr val="tx1"/>
                </a:solidFill>
                <a:latin typeface="Times New Roman" panose="02020603050405020304" pitchFamily="18" charset="0"/>
              </a:rPr>
              <a:pPr eaLnBrk="1" hangingPunct="1"/>
              <a:t>33</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118662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E5E82A16-7BBB-41B5-82AD-952325133692}" type="slidenum">
              <a:rPr lang="en-US" altLang="zh-CN" sz="1200" b="0">
                <a:solidFill>
                  <a:schemeClr val="tx1"/>
                </a:solidFill>
                <a:latin typeface="Times New Roman" panose="02020603050405020304" pitchFamily="18" charset="0"/>
              </a:rPr>
              <a:pPr eaLnBrk="1" hangingPunct="1"/>
              <a:t>34</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4481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0F4641-D503-48CE-8F44-8C21BB58DC0F}" type="slidenum">
              <a:rPr lang="en-US" altLang="zh-CN" smtClean="0"/>
              <a:pPr/>
              <a:t>45</a:t>
            </a:fld>
            <a:endParaRPr lang="en-US" altLang="zh-CN"/>
          </a:p>
        </p:txBody>
      </p:sp>
    </p:spTree>
    <p:extLst>
      <p:ext uri="{BB962C8B-B14F-4D97-AF65-F5344CB8AC3E}">
        <p14:creationId xmlns:p14="http://schemas.microsoft.com/office/powerpoint/2010/main" val="2222467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B00A93B8-F3AC-46C1-A60E-7BB638B29B2C}" type="slidenum">
              <a:rPr lang="en-US" altLang="zh-CN" sz="1200" b="0">
                <a:solidFill>
                  <a:schemeClr val="tx1"/>
                </a:solidFill>
                <a:latin typeface="Times New Roman" panose="02020603050405020304" pitchFamily="18" charset="0"/>
              </a:rPr>
              <a:pPr eaLnBrk="1" hangingPunct="1"/>
              <a:t>51</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773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42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6C6D32DD-47E8-497D-8D50-937D014902D9}" type="slidenum">
              <a:rPr lang="en-US" altLang="zh-CN" sz="1200" b="0">
                <a:solidFill>
                  <a:schemeClr val="tx1"/>
                </a:solidFill>
                <a:latin typeface="Times New Roman" panose="02020603050405020304" pitchFamily="18" charset="0"/>
              </a:rPr>
              <a:pPr eaLnBrk="1" hangingPunct="1"/>
              <a:t>2</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80930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3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78D7ECC2-25B7-4FDF-A301-6B29E09737EE}" type="slidenum">
              <a:rPr lang="en-US" altLang="zh-CN" sz="1200" b="0">
                <a:solidFill>
                  <a:schemeClr val="tx1"/>
                </a:solidFill>
                <a:latin typeface="Times New Roman" panose="02020603050405020304" pitchFamily="18" charset="0"/>
              </a:rPr>
              <a:pPr eaLnBrk="1" hangingPunct="1"/>
              <a:t>68</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369874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0F4641-D503-48CE-8F44-8C21BB58DC0F}" type="slidenum">
              <a:rPr lang="en-US" altLang="zh-CN" smtClean="0"/>
              <a:pPr/>
              <a:t>71</a:t>
            </a:fld>
            <a:endParaRPr lang="en-US" altLang="zh-CN"/>
          </a:p>
        </p:txBody>
      </p:sp>
    </p:spTree>
    <p:extLst>
      <p:ext uri="{BB962C8B-B14F-4D97-AF65-F5344CB8AC3E}">
        <p14:creationId xmlns:p14="http://schemas.microsoft.com/office/powerpoint/2010/main" val="1754269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0F4641-D503-48CE-8F44-8C21BB58DC0F}" type="slidenum">
              <a:rPr lang="en-US" altLang="zh-CN" smtClean="0"/>
              <a:pPr/>
              <a:t>73</a:t>
            </a:fld>
            <a:endParaRPr lang="en-US" altLang="zh-CN"/>
          </a:p>
        </p:txBody>
      </p:sp>
    </p:spTree>
    <p:extLst>
      <p:ext uri="{BB962C8B-B14F-4D97-AF65-F5344CB8AC3E}">
        <p14:creationId xmlns:p14="http://schemas.microsoft.com/office/powerpoint/2010/main" val="1702844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0F4641-D503-48CE-8F44-8C21BB58DC0F}" type="slidenum">
              <a:rPr lang="en-US" altLang="zh-CN" smtClean="0"/>
              <a:pPr/>
              <a:t>77</a:t>
            </a:fld>
            <a:endParaRPr lang="en-US" altLang="zh-CN"/>
          </a:p>
        </p:txBody>
      </p:sp>
    </p:spTree>
    <p:extLst>
      <p:ext uri="{BB962C8B-B14F-4D97-AF65-F5344CB8AC3E}">
        <p14:creationId xmlns:p14="http://schemas.microsoft.com/office/powerpoint/2010/main" val="624554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电流环转折频率远大于速度环剪切频率，才能够近似处理电流环的高阶项。</a:t>
            </a:r>
          </a:p>
        </p:txBody>
      </p:sp>
      <p:sp>
        <p:nvSpPr>
          <p:cNvPr id="154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23158D11-D546-4323-8FAD-EEDD6F726B1E}" type="slidenum">
              <a:rPr lang="en-US" altLang="zh-CN" sz="1200" b="0">
                <a:solidFill>
                  <a:schemeClr val="tx1"/>
                </a:solidFill>
                <a:latin typeface="Times New Roman" panose="02020603050405020304" pitchFamily="18" charset="0"/>
              </a:rPr>
              <a:pPr eaLnBrk="1" hangingPunct="1"/>
              <a:t>96</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393858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电流闭环控制改造了被控对象，把双惯性环节改造成小时间常数的惯性环节！</a:t>
            </a:r>
          </a:p>
        </p:txBody>
      </p:sp>
      <p:sp>
        <p:nvSpPr>
          <p:cNvPr id="4" name="灯片编号占位符 3"/>
          <p:cNvSpPr>
            <a:spLocks noGrp="1"/>
          </p:cNvSpPr>
          <p:nvPr>
            <p:ph type="sldNum" sz="quarter" idx="10"/>
          </p:nvPr>
        </p:nvSpPr>
        <p:spPr/>
        <p:txBody>
          <a:bodyPr/>
          <a:lstStyle/>
          <a:p>
            <a:fld id="{590F4641-D503-48CE-8F44-8C21BB58DC0F}" type="slidenum">
              <a:rPr lang="en-US" altLang="zh-CN" smtClean="0"/>
              <a:pPr/>
              <a:t>98</a:t>
            </a:fld>
            <a:endParaRPr lang="en-US" altLang="zh-CN"/>
          </a:p>
        </p:txBody>
      </p:sp>
    </p:spTree>
    <p:extLst>
      <p:ext uri="{BB962C8B-B14F-4D97-AF65-F5344CB8AC3E}">
        <p14:creationId xmlns:p14="http://schemas.microsoft.com/office/powerpoint/2010/main" val="4235120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5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F98F7E9E-FFE1-406A-960F-677A8482366B}" type="slidenum">
              <a:rPr lang="en-US" altLang="zh-CN" sz="1200" b="0">
                <a:solidFill>
                  <a:schemeClr val="tx1"/>
                </a:solidFill>
                <a:latin typeface="Times New Roman" panose="02020603050405020304" pitchFamily="18" charset="0"/>
              </a:rPr>
              <a:pPr eaLnBrk="1" hangingPunct="1"/>
              <a:t>105</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855257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6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42C66A67-76B4-409E-B9FB-FF2FCE72BC0E}" type="slidenum">
              <a:rPr lang="en-US" altLang="zh-CN" sz="1200" b="0">
                <a:solidFill>
                  <a:schemeClr val="tx1"/>
                </a:solidFill>
                <a:latin typeface="Times New Roman" panose="02020603050405020304" pitchFamily="18" charset="0"/>
              </a:rPr>
              <a:pPr eaLnBrk="1" hangingPunct="1"/>
              <a:t>106</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25835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最大扰动是空载启动时</a:t>
            </a:r>
          </a:p>
        </p:txBody>
      </p:sp>
      <p:sp>
        <p:nvSpPr>
          <p:cNvPr id="157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4452AB6A-AD6D-45DE-B346-C3B0B3D65FF3}" type="slidenum">
              <a:rPr lang="en-US" altLang="zh-CN" sz="1200" b="0">
                <a:solidFill>
                  <a:schemeClr val="tx1"/>
                </a:solidFill>
                <a:latin typeface="Times New Roman" panose="02020603050405020304" pitchFamily="18" charset="0"/>
              </a:rPr>
              <a:pPr eaLnBrk="1" hangingPunct="1"/>
              <a:t>107</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919600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90F4641-D503-48CE-8F44-8C21BB58DC0F}" type="slidenum">
              <a:rPr lang="en-US" altLang="zh-CN" smtClean="0"/>
              <a:pPr/>
              <a:t>108</a:t>
            </a:fld>
            <a:endParaRPr lang="en-US" altLang="zh-CN"/>
          </a:p>
        </p:txBody>
      </p:sp>
    </p:spTree>
    <p:extLst>
      <p:ext uri="{BB962C8B-B14F-4D97-AF65-F5344CB8AC3E}">
        <p14:creationId xmlns:p14="http://schemas.microsoft.com/office/powerpoint/2010/main" val="1425779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42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6C6D32DD-47E8-497D-8D50-937D014902D9}" type="slidenum">
              <a:rPr lang="en-US" altLang="zh-CN" sz="1200" b="0">
                <a:solidFill>
                  <a:schemeClr val="tx1"/>
                </a:solidFill>
                <a:latin typeface="Times New Roman" panose="02020603050405020304" pitchFamily="18" charset="0"/>
              </a:rPr>
              <a:pPr eaLnBrk="1" hangingPunct="1"/>
              <a:t>3</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13757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空载启动超调，</a:t>
            </a:r>
            <a:r>
              <a:rPr lang="en-US" altLang="zh-CN" dirty="0"/>
              <a:t>z=0</a:t>
            </a:r>
            <a:endParaRPr lang="zh-CN" altLang="en-US" dirty="0"/>
          </a:p>
        </p:txBody>
      </p:sp>
      <p:sp>
        <p:nvSpPr>
          <p:cNvPr id="4" name="灯片编号占位符 3"/>
          <p:cNvSpPr>
            <a:spLocks noGrp="1"/>
          </p:cNvSpPr>
          <p:nvPr>
            <p:ph type="sldNum" sz="quarter" idx="5"/>
          </p:nvPr>
        </p:nvSpPr>
        <p:spPr/>
        <p:txBody>
          <a:bodyPr/>
          <a:lstStyle/>
          <a:p>
            <a:fld id="{590F4641-D503-48CE-8F44-8C21BB58DC0F}" type="slidenum">
              <a:rPr lang="en-US" altLang="zh-CN" smtClean="0"/>
              <a:pPr/>
              <a:t>114</a:t>
            </a:fld>
            <a:endParaRPr lang="en-US" altLang="zh-CN"/>
          </a:p>
        </p:txBody>
      </p:sp>
    </p:spTree>
    <p:extLst>
      <p:ext uri="{BB962C8B-B14F-4D97-AF65-F5344CB8AC3E}">
        <p14:creationId xmlns:p14="http://schemas.microsoft.com/office/powerpoint/2010/main" val="145131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43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38ADD0AA-9BA8-45F1-8738-218704B4A47F}" type="slidenum">
              <a:rPr lang="en-US" altLang="zh-CN" sz="1200" b="0">
                <a:solidFill>
                  <a:schemeClr val="tx1"/>
                </a:solidFill>
                <a:latin typeface="Times New Roman" panose="02020603050405020304" pitchFamily="18" charset="0"/>
              </a:rPr>
              <a:pPr eaLnBrk="1" hangingPunct="1"/>
              <a:t>4</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47161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4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8BE416D9-9214-48B7-A390-207047AAECA9}" type="slidenum">
              <a:rPr lang="en-US" altLang="zh-CN" sz="1200" b="0">
                <a:solidFill>
                  <a:schemeClr val="tx1"/>
                </a:solidFill>
                <a:latin typeface="Times New Roman" panose="02020603050405020304" pitchFamily="18" charset="0"/>
              </a:rPr>
              <a:pPr eaLnBrk="1" hangingPunct="1"/>
              <a:t>5</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5281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A443B9B2-40E0-4059-A6B4-52027A44362A}" type="slidenum">
              <a:rPr lang="en-US" altLang="zh-CN" sz="1200" b="0">
                <a:solidFill>
                  <a:schemeClr val="tx1"/>
                </a:solidFill>
                <a:latin typeface="Times New Roman" panose="02020603050405020304" pitchFamily="18" charset="0"/>
              </a:rPr>
              <a:pPr eaLnBrk="1" hangingPunct="1"/>
              <a:t>6</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607126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6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72F2715F-27E5-47DC-AADC-34628D78A6F5}" type="slidenum">
              <a:rPr lang="en-US" altLang="zh-CN" sz="1200" b="0">
                <a:solidFill>
                  <a:schemeClr val="tx1"/>
                </a:solidFill>
                <a:latin typeface="Times New Roman" panose="02020603050405020304" pitchFamily="18" charset="0"/>
              </a:rPr>
              <a:pPr eaLnBrk="1" hangingPunct="1"/>
              <a:t>7</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70402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dirty="0">
              <a:ea typeface="宋体" charset="-122"/>
            </a:endParaRPr>
          </a:p>
        </p:txBody>
      </p:sp>
      <p:sp>
        <p:nvSpPr>
          <p:cNvPr id="147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F003BF04-7CAB-4DC1-9520-1059B917B161}" type="slidenum">
              <a:rPr lang="en-US" altLang="zh-CN" sz="1200" b="0">
                <a:solidFill>
                  <a:schemeClr val="tx1"/>
                </a:solidFill>
                <a:latin typeface="Times New Roman" panose="02020603050405020304" pitchFamily="18" charset="0"/>
              </a:rPr>
              <a:pPr eaLnBrk="1" hangingPunct="1"/>
              <a:t>8</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4248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dirty="0">
              <a:ea typeface="宋体" charset="-122"/>
            </a:endParaRPr>
          </a:p>
        </p:txBody>
      </p:sp>
      <p:sp>
        <p:nvSpPr>
          <p:cNvPr id="147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F003BF04-7CAB-4DC1-9520-1059B917B161}" type="slidenum">
              <a:rPr lang="en-US" altLang="zh-CN" sz="1200" b="0">
                <a:solidFill>
                  <a:schemeClr val="tx1"/>
                </a:solidFill>
                <a:latin typeface="Times New Roman" panose="02020603050405020304" pitchFamily="18" charset="0"/>
              </a:rPr>
              <a:pPr eaLnBrk="1" hangingPunct="1"/>
              <a:t>9</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938852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B643871-D343-423D-AF66-F277E86FAFB4}" type="slidenum">
              <a:rPr lang="en-US" altLang="zh-CN"/>
              <a:pPr/>
              <a:t>‹#›</a:t>
            </a:fld>
            <a:endParaRPr lang="en-US" altLang="zh-CN"/>
          </a:p>
        </p:txBody>
      </p:sp>
    </p:spTree>
    <p:extLst>
      <p:ext uri="{BB962C8B-B14F-4D97-AF65-F5344CB8AC3E}">
        <p14:creationId xmlns:p14="http://schemas.microsoft.com/office/powerpoint/2010/main" val="373126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1610D37-98F9-4415-B2A7-2A3DF22CA36C}" type="slidenum">
              <a:rPr lang="en-US" altLang="zh-CN"/>
              <a:pPr/>
              <a:t>‹#›</a:t>
            </a:fld>
            <a:endParaRPr lang="en-US" altLang="zh-CN"/>
          </a:p>
        </p:txBody>
      </p:sp>
    </p:spTree>
    <p:extLst>
      <p:ext uri="{BB962C8B-B14F-4D97-AF65-F5344CB8AC3E}">
        <p14:creationId xmlns:p14="http://schemas.microsoft.com/office/powerpoint/2010/main" val="380475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AD18336-812A-44D2-8388-DAB3623472B0}" type="slidenum">
              <a:rPr lang="en-US" altLang="zh-CN"/>
              <a:pPr/>
              <a:t>‹#›</a:t>
            </a:fld>
            <a:endParaRPr lang="en-US" altLang="zh-CN"/>
          </a:p>
        </p:txBody>
      </p:sp>
    </p:spTree>
    <p:extLst>
      <p:ext uri="{BB962C8B-B14F-4D97-AF65-F5344CB8AC3E}">
        <p14:creationId xmlns:p14="http://schemas.microsoft.com/office/powerpoint/2010/main" val="17763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01AE3A3-2A8E-42CA-A1F8-00AD598EA22D}" type="slidenum">
              <a:rPr lang="en-US" altLang="zh-CN"/>
              <a:pPr/>
              <a:t>‹#›</a:t>
            </a:fld>
            <a:endParaRPr lang="en-US" altLang="zh-CN"/>
          </a:p>
        </p:txBody>
      </p:sp>
    </p:spTree>
    <p:extLst>
      <p:ext uri="{BB962C8B-B14F-4D97-AF65-F5344CB8AC3E}">
        <p14:creationId xmlns:p14="http://schemas.microsoft.com/office/powerpoint/2010/main" val="3880481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39D5698-048D-4C0F-8F1B-F156D817448E}" type="slidenum">
              <a:rPr lang="en-US" altLang="zh-CN"/>
              <a:pPr/>
              <a:t>‹#›</a:t>
            </a:fld>
            <a:endParaRPr lang="en-US" altLang="zh-CN"/>
          </a:p>
        </p:txBody>
      </p:sp>
    </p:spTree>
    <p:extLst>
      <p:ext uri="{BB962C8B-B14F-4D97-AF65-F5344CB8AC3E}">
        <p14:creationId xmlns:p14="http://schemas.microsoft.com/office/powerpoint/2010/main" val="557900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fld id="{9EA4414E-EA59-439D-961B-25810D4C3185}" type="slidenum">
              <a:rPr lang="en-US" altLang="zh-CN"/>
              <a:pPr/>
              <a:t>‹#›</a:t>
            </a:fld>
            <a:endParaRPr lang="en-US" altLang="zh-CN"/>
          </a:p>
        </p:txBody>
      </p:sp>
    </p:spTree>
    <p:extLst>
      <p:ext uri="{BB962C8B-B14F-4D97-AF65-F5344CB8AC3E}">
        <p14:creationId xmlns:p14="http://schemas.microsoft.com/office/powerpoint/2010/main" val="3201109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 name="Rectangle 5"/>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0" name="Rectangle 6"/>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1" name="Rectangle 7"/>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2" name="Rectangle 8"/>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3" name="Rectangle 9"/>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4" name="Rectangle 10"/>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5" name="Rectangle 11"/>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6" name="Rectangle 12"/>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7" name="Rectangle 13"/>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8" name="Rectangle 14"/>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9" name="Rectangle 15"/>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 name="Rectangle 16"/>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 name="Rectangle 17"/>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2" name="Rectangle 18"/>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3" name="Rectangle 19"/>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4" name="Rectangle 20"/>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5" name="Rectangle 21"/>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6" name="Rectangle 22"/>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7" name="Rectangle 23"/>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8" name="Rectangle 24"/>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9" name="Rectangle 25"/>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 name="Rectangle 26"/>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 name="Rectangle 27"/>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2" name="Rectangle 28"/>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3" name="Rectangle 29"/>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4" name="Rectangle 30"/>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5" name="Rectangle 31"/>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6" name="Rectangle 32"/>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7" name="Rectangle 33"/>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8" name="Rectangle 34"/>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9" name="Rectangle 35"/>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0" name="Rectangle 36"/>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1" name="Rectangle 37"/>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2" name="Rectangle 38"/>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3" name="Rectangle 39"/>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4" name="Rectangle 40"/>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5" name="Rectangle 41"/>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6" name="Rectangle 42"/>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7" name="Rectangle 43"/>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8" name="Rectangle 44"/>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9" name="Rectangle 45"/>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0" name="Rectangle 46"/>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1" name="Rectangle 47"/>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2" name="Rectangle 48"/>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3" name="Rectangle 49"/>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4" name="Rectangle 50"/>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5" name="Rectangle 51"/>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6" name="Rectangle 52"/>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7" name="Rectangle 53"/>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8" name="Rectangle 54"/>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9" name="Rectangle 55"/>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0" name="Rectangle 56"/>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1" name="Rectangle 57"/>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2" name="Rectangle 58"/>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3" name="Rectangle 59"/>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4" name="Rectangle 60"/>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5" name="Rectangle 61"/>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6" name="Rectangle 62"/>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7" name="Rectangle 63"/>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grpSp>
        <p:sp>
          <p:nvSpPr>
            <p:cNvPr id="6" name="Rectangle 64"/>
            <p:cNvSpPr>
              <a:spLocks noChangeArrowheads="1"/>
            </p:cNvSpPr>
            <p:nvPr/>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 name="Rectangle 65"/>
            <p:cNvSpPr>
              <a:spLocks noChangeArrowheads="1"/>
            </p:cNvSpPr>
            <p:nvPr/>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zh-CN" sz="2400">
              <a:latin typeface="Verdana" panose="020B0604030504040204" pitchFamily="34" charset="0"/>
            </a:endParaRPr>
          </a:p>
        </p:txBody>
      </p:sp>
      <p:sp>
        <p:nvSpPr>
          <p:cNvPr id="102467" name="Rectangle 67"/>
          <p:cNvSpPr>
            <a:spLocks noGrp="1" noChangeArrowheads="1"/>
          </p:cNvSpPr>
          <p:nvPr>
            <p:ph type="ctrTitle" sz="quarter"/>
          </p:nvPr>
        </p:nvSpPr>
        <p:spPr>
          <a:xfrm>
            <a:off x="779463" y="1766888"/>
            <a:ext cx="7678737" cy="762000"/>
          </a:xfrm>
        </p:spPr>
        <p:txBody>
          <a:bodyPr/>
          <a:lstStyle>
            <a:lvl1pPr algn="r">
              <a:defRPr/>
            </a:lvl1pPr>
          </a:lstStyle>
          <a:p>
            <a:r>
              <a:rPr lang="zh-CN" altLang="en-US"/>
              <a:t>单击此处编辑母版标题样式</a:t>
            </a:r>
          </a:p>
        </p:txBody>
      </p:sp>
      <p:sp>
        <p:nvSpPr>
          <p:cNvPr id="102468"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70"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1" name="Rectangle 71"/>
          <p:cNvSpPr>
            <a:spLocks noGrp="1" noChangeArrowheads="1"/>
          </p:cNvSpPr>
          <p:nvPr>
            <p:ph type="sldNum" sz="quarter" idx="12"/>
          </p:nvPr>
        </p:nvSpPr>
        <p:spPr>
          <a:xfrm>
            <a:off x="6553200" y="6248400"/>
            <a:ext cx="1905000" cy="457200"/>
          </a:xfrm>
        </p:spPr>
        <p:txBody>
          <a:bodyPr/>
          <a:lstStyle>
            <a:lvl1pPr>
              <a:defRPr/>
            </a:lvl1pPr>
          </a:lstStyle>
          <a:p>
            <a:fld id="{6B0F7CE9-D074-4F44-AF6D-4AA913E9EEE3}" type="slidenum">
              <a:rPr lang="en-US" altLang="zh-CN"/>
              <a:pPr/>
              <a:t>‹#›</a:t>
            </a:fld>
            <a:endParaRPr lang="en-US" altLang="zh-CN"/>
          </a:p>
        </p:txBody>
      </p:sp>
    </p:spTree>
    <p:extLst>
      <p:ext uri="{BB962C8B-B14F-4D97-AF65-F5344CB8AC3E}">
        <p14:creationId xmlns:p14="http://schemas.microsoft.com/office/powerpoint/2010/main" val="4073103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fld id="{6FEC8B1A-E6FB-4A76-9302-2C22C4E7E6AF}" type="slidenum">
              <a:rPr lang="en-US" altLang="zh-CN"/>
              <a:pPr/>
              <a:t>‹#›</a:t>
            </a:fld>
            <a:endParaRPr lang="en-US" altLang="zh-CN"/>
          </a:p>
        </p:txBody>
      </p:sp>
    </p:spTree>
    <p:extLst>
      <p:ext uri="{BB962C8B-B14F-4D97-AF65-F5344CB8AC3E}">
        <p14:creationId xmlns:p14="http://schemas.microsoft.com/office/powerpoint/2010/main" val="2257991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fld id="{D44B9F9A-32A9-406A-B2F0-2EC7B76C48D5}" type="slidenum">
              <a:rPr lang="en-US" altLang="zh-CN"/>
              <a:pPr/>
              <a:t>‹#›</a:t>
            </a:fld>
            <a:endParaRPr lang="en-US" altLang="zh-CN"/>
          </a:p>
        </p:txBody>
      </p:sp>
    </p:spTree>
    <p:extLst>
      <p:ext uri="{BB962C8B-B14F-4D97-AF65-F5344CB8AC3E}">
        <p14:creationId xmlns:p14="http://schemas.microsoft.com/office/powerpoint/2010/main" val="769186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fld id="{528BACD1-8B31-440E-954F-01D62A4C12BB}" type="slidenum">
              <a:rPr lang="en-US" altLang="zh-CN"/>
              <a:pPr/>
              <a:t>‹#›</a:t>
            </a:fld>
            <a:endParaRPr lang="en-US" altLang="zh-CN"/>
          </a:p>
        </p:txBody>
      </p:sp>
    </p:spTree>
    <p:extLst>
      <p:ext uri="{BB962C8B-B14F-4D97-AF65-F5344CB8AC3E}">
        <p14:creationId xmlns:p14="http://schemas.microsoft.com/office/powerpoint/2010/main" val="3449245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p:cNvSpPr>
            <a:spLocks noGrp="1" noChangeArrowheads="1"/>
          </p:cNvSpPr>
          <p:nvPr>
            <p:ph type="dt" sz="half" idx="10"/>
          </p:nvPr>
        </p:nvSpPr>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p:txBody>
          <a:bodyPr/>
          <a:lstStyle>
            <a:lvl1pPr>
              <a:defRPr/>
            </a:lvl1pPr>
          </a:lstStyle>
          <a:p>
            <a:fld id="{9B446329-119F-4EE0-BBA5-F4B9596BD7B2}" type="slidenum">
              <a:rPr lang="en-US" altLang="zh-CN"/>
              <a:pPr/>
              <a:t>‹#›</a:t>
            </a:fld>
            <a:endParaRPr lang="en-US" altLang="zh-CN"/>
          </a:p>
        </p:txBody>
      </p:sp>
    </p:spTree>
    <p:extLst>
      <p:ext uri="{BB962C8B-B14F-4D97-AF65-F5344CB8AC3E}">
        <p14:creationId xmlns:p14="http://schemas.microsoft.com/office/powerpoint/2010/main" val="254207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6BFC482-B52A-4995-A49C-CCADFFB69F5D}" type="slidenum">
              <a:rPr lang="en-US" altLang="zh-CN"/>
              <a:pPr/>
              <a:t>‹#›</a:t>
            </a:fld>
            <a:endParaRPr lang="en-US" altLang="zh-CN"/>
          </a:p>
        </p:txBody>
      </p:sp>
    </p:spTree>
    <p:extLst>
      <p:ext uri="{BB962C8B-B14F-4D97-AF65-F5344CB8AC3E}">
        <p14:creationId xmlns:p14="http://schemas.microsoft.com/office/powerpoint/2010/main" val="2770877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p:cNvSpPr>
            <a:spLocks noGrp="1" noChangeArrowheads="1"/>
          </p:cNvSpPr>
          <p:nvPr>
            <p:ph type="dt" sz="half" idx="10"/>
          </p:nvPr>
        </p:nvSpPr>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p:txBody>
          <a:bodyPr/>
          <a:lstStyle>
            <a:lvl1pPr>
              <a:defRPr/>
            </a:lvl1pPr>
          </a:lstStyle>
          <a:p>
            <a:fld id="{99AFDEF7-A7FC-408B-A10E-0F31873F5CC8}" type="slidenum">
              <a:rPr lang="en-US" altLang="zh-CN"/>
              <a:pPr/>
              <a:t>‹#›</a:t>
            </a:fld>
            <a:endParaRPr lang="en-US" altLang="zh-CN"/>
          </a:p>
        </p:txBody>
      </p:sp>
    </p:spTree>
    <p:extLst>
      <p:ext uri="{BB962C8B-B14F-4D97-AF65-F5344CB8AC3E}">
        <p14:creationId xmlns:p14="http://schemas.microsoft.com/office/powerpoint/2010/main" val="261030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p:txBody>
          <a:bodyPr/>
          <a:lstStyle>
            <a:lvl1pPr>
              <a:defRPr/>
            </a:lvl1pPr>
          </a:lstStyle>
          <a:p>
            <a:fld id="{2B8A56AA-1EF7-4155-AB35-43AB45B35148}" type="slidenum">
              <a:rPr lang="en-US" altLang="zh-CN"/>
              <a:pPr/>
              <a:t>‹#›</a:t>
            </a:fld>
            <a:endParaRPr lang="en-US" altLang="zh-CN"/>
          </a:p>
        </p:txBody>
      </p:sp>
    </p:spTree>
    <p:extLst>
      <p:ext uri="{BB962C8B-B14F-4D97-AF65-F5344CB8AC3E}">
        <p14:creationId xmlns:p14="http://schemas.microsoft.com/office/powerpoint/2010/main" val="10941886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fld id="{86555A29-96EC-425B-BF9A-5D3F2651950C}" type="slidenum">
              <a:rPr lang="en-US" altLang="zh-CN"/>
              <a:pPr/>
              <a:t>‹#›</a:t>
            </a:fld>
            <a:endParaRPr lang="en-US" altLang="zh-CN"/>
          </a:p>
        </p:txBody>
      </p:sp>
    </p:spTree>
    <p:extLst>
      <p:ext uri="{BB962C8B-B14F-4D97-AF65-F5344CB8AC3E}">
        <p14:creationId xmlns:p14="http://schemas.microsoft.com/office/powerpoint/2010/main" val="2257869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fld id="{E5C49A3F-127A-4B3C-846A-25A74CE40F4E}" type="slidenum">
              <a:rPr lang="en-US" altLang="zh-CN"/>
              <a:pPr/>
              <a:t>‹#›</a:t>
            </a:fld>
            <a:endParaRPr lang="en-US" altLang="zh-CN"/>
          </a:p>
        </p:txBody>
      </p:sp>
    </p:spTree>
    <p:extLst>
      <p:ext uri="{BB962C8B-B14F-4D97-AF65-F5344CB8AC3E}">
        <p14:creationId xmlns:p14="http://schemas.microsoft.com/office/powerpoint/2010/main" val="2126926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fld id="{B9DF48BD-16EC-4FD9-BBB5-22B544D12EAA}" type="slidenum">
              <a:rPr lang="en-US" altLang="zh-CN"/>
              <a:pPr/>
              <a:t>‹#›</a:t>
            </a:fld>
            <a:endParaRPr lang="en-US" altLang="zh-CN"/>
          </a:p>
        </p:txBody>
      </p:sp>
    </p:spTree>
    <p:extLst>
      <p:ext uri="{BB962C8B-B14F-4D97-AF65-F5344CB8AC3E}">
        <p14:creationId xmlns:p14="http://schemas.microsoft.com/office/powerpoint/2010/main" val="1721136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862013"/>
            <a:ext cx="2039938" cy="5233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71538" y="862013"/>
            <a:ext cx="5970587" cy="5233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fld id="{A706E370-123D-4782-8C26-E086AF2A2B4C}" type="slidenum">
              <a:rPr lang="en-US" altLang="zh-CN"/>
              <a:pPr/>
              <a:t>‹#›</a:t>
            </a:fld>
            <a:endParaRPr lang="en-US" altLang="zh-CN"/>
          </a:p>
        </p:txBody>
      </p:sp>
    </p:spTree>
    <p:extLst>
      <p:ext uri="{BB962C8B-B14F-4D97-AF65-F5344CB8AC3E}">
        <p14:creationId xmlns:p14="http://schemas.microsoft.com/office/powerpoint/2010/main" val="3037118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71538" y="862013"/>
            <a:ext cx="8162925" cy="5233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7"/>
          <p:cNvSpPr>
            <a:spLocks noGrp="1" noChangeArrowheads="1"/>
          </p:cNvSpPr>
          <p:nvPr>
            <p:ph type="dt" sz="half" idx="10"/>
          </p:nvPr>
        </p:nvSpPr>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p:txBody>
          <a:bodyPr/>
          <a:lstStyle>
            <a:lvl1pPr>
              <a:defRPr/>
            </a:lvl1pPr>
          </a:lstStyle>
          <a:p>
            <a:fld id="{F0BF0C49-06E4-4C30-8A7A-313636A86580}" type="slidenum">
              <a:rPr lang="en-US" altLang="zh-CN"/>
              <a:pPr/>
              <a:t>‹#›</a:t>
            </a:fld>
            <a:endParaRPr lang="en-US" altLang="zh-CN"/>
          </a:p>
        </p:txBody>
      </p:sp>
    </p:spTree>
    <p:extLst>
      <p:ext uri="{BB962C8B-B14F-4D97-AF65-F5344CB8AC3E}">
        <p14:creationId xmlns:p14="http://schemas.microsoft.com/office/powerpoint/2010/main" val="7857670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862013"/>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3488" y="1905000"/>
            <a:ext cx="3979862"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fld id="{B22FBCAA-DBB1-4274-B9D5-5DEA8A570AEB}" type="slidenum">
              <a:rPr lang="en-US" altLang="zh-CN"/>
              <a:pPr/>
              <a:t>‹#›</a:t>
            </a:fld>
            <a:endParaRPr lang="en-US" altLang="zh-CN"/>
          </a:p>
        </p:txBody>
      </p:sp>
    </p:spTree>
    <p:extLst>
      <p:ext uri="{BB962C8B-B14F-4D97-AF65-F5344CB8AC3E}">
        <p14:creationId xmlns:p14="http://schemas.microsoft.com/office/powerpoint/2010/main" val="21977856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fld id="{02476E1C-F5C2-434B-9574-DC32821D13AC}" type="slidenum">
              <a:rPr lang="en-US" altLang="zh-CN"/>
              <a:pPr/>
              <a:t>‹#›</a:t>
            </a:fld>
            <a:endParaRPr lang="en-US" altLang="zh-CN"/>
          </a:p>
        </p:txBody>
      </p:sp>
    </p:spTree>
    <p:extLst>
      <p:ext uri="{BB962C8B-B14F-4D97-AF65-F5344CB8AC3E}">
        <p14:creationId xmlns:p14="http://schemas.microsoft.com/office/powerpoint/2010/main" val="20855435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 y="73025"/>
            <a:ext cx="7773988" cy="692150"/>
          </a:xfrm>
        </p:spPr>
        <p:txBody>
          <a:bodyPr/>
          <a:lstStyle/>
          <a:p>
            <a:r>
              <a:rPr lang="zh-CN" altLang="en-US"/>
              <a:t>单击此处编辑母版标题样式</a:t>
            </a:r>
          </a:p>
        </p:txBody>
      </p:sp>
      <p:sp>
        <p:nvSpPr>
          <p:cNvPr id="3" name="内容占位符 2"/>
          <p:cNvSpPr>
            <a:spLocks noGrp="1"/>
          </p:cNvSpPr>
          <p:nvPr>
            <p:ph sz="half" idx="1"/>
          </p:nvPr>
        </p:nvSpPr>
        <p:spPr>
          <a:xfrm>
            <a:off x="250825" y="836613"/>
            <a:ext cx="421322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6450" y="836613"/>
            <a:ext cx="4213225" cy="244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6450" y="3433763"/>
            <a:ext cx="4213225" cy="2446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3"/>
          <p:cNvSpPr>
            <a:spLocks noGrp="1" noChangeArrowheads="1"/>
          </p:cNvSpPr>
          <p:nvPr>
            <p:ph type="dt" sz="half" idx="10"/>
          </p:nvPr>
        </p:nvSpPr>
        <p:spPr/>
        <p:txBody>
          <a:bodyPr/>
          <a:lstStyle>
            <a:lvl1pPr>
              <a:defRPr/>
            </a:lvl1pPr>
          </a:lstStyle>
          <a:p>
            <a:pPr>
              <a:defRPr/>
            </a:pPr>
            <a:endParaRPr lang="en-US" altLang="zh-CN"/>
          </a:p>
        </p:txBody>
      </p:sp>
      <p:sp>
        <p:nvSpPr>
          <p:cNvPr id="7" name="Rectangle 4"/>
          <p:cNvSpPr>
            <a:spLocks noGrp="1" noChangeArrowheads="1"/>
          </p:cNvSpPr>
          <p:nvPr>
            <p:ph type="ftr" sz="quarter" idx="11"/>
          </p:nvPr>
        </p:nvSpPr>
        <p:spPr/>
        <p:txBody>
          <a:bodyPr/>
          <a:lstStyle>
            <a:lvl1pPr>
              <a:defRPr/>
            </a:lvl1pPr>
          </a:lstStyle>
          <a:p>
            <a:pPr>
              <a:defRPr/>
            </a:pPr>
            <a:endParaRPr lang="en-US" altLang="zh-CN"/>
          </a:p>
        </p:txBody>
      </p:sp>
      <p:sp>
        <p:nvSpPr>
          <p:cNvPr id="8" name="Rectangle 5"/>
          <p:cNvSpPr>
            <a:spLocks noGrp="1" noChangeArrowheads="1"/>
          </p:cNvSpPr>
          <p:nvPr>
            <p:ph type="sldNum" sz="quarter" idx="12"/>
          </p:nvPr>
        </p:nvSpPr>
        <p:spPr/>
        <p:txBody>
          <a:bodyPr/>
          <a:lstStyle>
            <a:lvl1pPr>
              <a:defRPr/>
            </a:lvl1pPr>
          </a:lstStyle>
          <a:p>
            <a:fld id="{6C918B24-092A-4919-BA2B-917776E3BB01}" type="slidenum">
              <a:rPr lang="zh-CN" altLang="en-US"/>
              <a:pPr/>
              <a:t>‹#›</a:t>
            </a:fld>
            <a:endParaRPr lang="en-US" altLang="zh-CN"/>
          </a:p>
        </p:txBody>
      </p:sp>
    </p:spTree>
    <p:extLst>
      <p:ext uri="{BB962C8B-B14F-4D97-AF65-F5344CB8AC3E}">
        <p14:creationId xmlns:p14="http://schemas.microsoft.com/office/powerpoint/2010/main" val="406714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A5C66B0-C0B2-48A6-8250-CFD8C607488F}" type="slidenum">
              <a:rPr lang="en-US" altLang="zh-CN"/>
              <a:pPr/>
              <a:t>‹#›</a:t>
            </a:fld>
            <a:endParaRPr lang="en-US" altLang="zh-CN"/>
          </a:p>
        </p:txBody>
      </p:sp>
    </p:spTree>
    <p:extLst>
      <p:ext uri="{BB962C8B-B14F-4D97-AF65-F5344CB8AC3E}">
        <p14:creationId xmlns:p14="http://schemas.microsoft.com/office/powerpoint/2010/main" val="12893303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 name="Rectangle 5"/>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0" name="Rectangle 6"/>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1" name="Rectangle 7"/>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2" name="Rectangle 8"/>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3" name="Rectangle 9"/>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4" name="Rectangle 10"/>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5" name="Rectangle 11"/>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6" name="Rectangle 12"/>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7" name="Rectangle 13"/>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8" name="Rectangle 14"/>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9" name="Rectangle 15"/>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 name="Rectangle 16"/>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 name="Rectangle 17"/>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2" name="Rectangle 18"/>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3" name="Rectangle 19"/>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4" name="Rectangle 20"/>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5" name="Rectangle 21"/>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6" name="Rectangle 22"/>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7" name="Rectangle 23"/>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8" name="Rectangle 24"/>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9" name="Rectangle 25"/>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 name="Rectangle 26"/>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 name="Rectangle 27"/>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2" name="Rectangle 28"/>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3" name="Rectangle 29"/>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4" name="Rectangle 30"/>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5" name="Rectangle 31"/>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6" name="Rectangle 32"/>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7" name="Rectangle 33"/>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8" name="Rectangle 34"/>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9" name="Rectangle 35"/>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0" name="Rectangle 36"/>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1" name="Rectangle 37"/>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2" name="Rectangle 38"/>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3" name="Rectangle 39"/>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4" name="Rectangle 40"/>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5" name="Rectangle 41"/>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6" name="Rectangle 42"/>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7" name="Rectangle 43"/>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8" name="Rectangle 44"/>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9" name="Rectangle 45"/>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0" name="Rectangle 46"/>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1" name="Rectangle 47"/>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2" name="Rectangle 48"/>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3" name="Rectangle 49"/>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4" name="Rectangle 50"/>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5" name="Rectangle 51"/>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6" name="Rectangle 52"/>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7" name="Rectangle 53"/>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8" name="Rectangle 54"/>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9" name="Rectangle 55"/>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0" name="Rectangle 56"/>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1" name="Rectangle 57"/>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2" name="Rectangle 58"/>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3" name="Rectangle 59"/>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4" name="Rectangle 60"/>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5" name="Rectangle 61"/>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6" name="Rectangle 62"/>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7" name="Rectangle 63"/>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grpSp>
        <p:sp>
          <p:nvSpPr>
            <p:cNvPr id="6" name="Rectangle 64"/>
            <p:cNvSpPr>
              <a:spLocks noChangeArrowheads="1"/>
            </p:cNvSpPr>
            <p:nvPr/>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 name="Rectangle 65"/>
            <p:cNvSpPr>
              <a:spLocks noChangeArrowheads="1"/>
            </p:cNvSpPr>
            <p:nvPr/>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fr-FR" altLang="zh-CN">
              <a:latin typeface="Verdana" panose="020B0604030504040204" pitchFamily="34" charset="0"/>
            </a:endParaRPr>
          </a:p>
        </p:txBody>
      </p:sp>
      <p:sp>
        <p:nvSpPr>
          <p:cNvPr id="90179" name="Rectangle 67"/>
          <p:cNvSpPr>
            <a:spLocks noGrp="1" noChangeArrowheads="1"/>
          </p:cNvSpPr>
          <p:nvPr>
            <p:ph type="ctrTitle" sz="quarter"/>
          </p:nvPr>
        </p:nvSpPr>
        <p:spPr>
          <a:xfrm>
            <a:off x="779463" y="1766888"/>
            <a:ext cx="7678737" cy="762000"/>
          </a:xfrm>
        </p:spPr>
        <p:txBody>
          <a:bodyPr/>
          <a:lstStyle>
            <a:lvl1pPr algn="r">
              <a:defRPr/>
            </a:lvl1pPr>
          </a:lstStyle>
          <a:p>
            <a:r>
              <a:rPr lang="zh-CN" altLang="en-US"/>
              <a:t>单击此处编辑母版标题样式</a:t>
            </a:r>
          </a:p>
        </p:txBody>
      </p:sp>
      <p:sp>
        <p:nvSpPr>
          <p:cNvPr id="90180"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70"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1" name="Rectangle 71"/>
          <p:cNvSpPr>
            <a:spLocks noGrp="1" noChangeArrowheads="1"/>
          </p:cNvSpPr>
          <p:nvPr>
            <p:ph type="sldNum" sz="quarter" idx="12"/>
          </p:nvPr>
        </p:nvSpPr>
        <p:spPr>
          <a:xfrm>
            <a:off x="6553200" y="6248400"/>
            <a:ext cx="1905000" cy="457200"/>
          </a:xfrm>
        </p:spPr>
        <p:txBody>
          <a:bodyPr/>
          <a:lstStyle>
            <a:lvl1pPr>
              <a:defRPr/>
            </a:lvl1pPr>
          </a:lstStyle>
          <a:p>
            <a:fld id="{21727DE5-4E38-4CBD-B2DD-4CB6BB64333B}" type="slidenum">
              <a:rPr lang="en-US" altLang="zh-CN"/>
              <a:pPr/>
              <a:t>‹#›</a:t>
            </a:fld>
            <a:endParaRPr lang="en-US" altLang="zh-CN"/>
          </a:p>
        </p:txBody>
      </p:sp>
    </p:spTree>
    <p:extLst>
      <p:ext uri="{BB962C8B-B14F-4D97-AF65-F5344CB8AC3E}">
        <p14:creationId xmlns:p14="http://schemas.microsoft.com/office/powerpoint/2010/main" val="1519135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fld id="{E1A877D5-CDB3-46AE-A516-8F89CADEDA19}" type="slidenum">
              <a:rPr lang="en-US" altLang="zh-CN"/>
              <a:pPr/>
              <a:t>‹#›</a:t>
            </a:fld>
            <a:endParaRPr lang="en-US" altLang="zh-CN"/>
          </a:p>
        </p:txBody>
      </p:sp>
    </p:spTree>
    <p:extLst>
      <p:ext uri="{BB962C8B-B14F-4D97-AF65-F5344CB8AC3E}">
        <p14:creationId xmlns:p14="http://schemas.microsoft.com/office/powerpoint/2010/main" val="35302708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fld id="{DCB9A4A5-F1EB-4E87-9844-A85557BB8048}" type="slidenum">
              <a:rPr lang="en-US" altLang="zh-CN"/>
              <a:pPr/>
              <a:t>‹#›</a:t>
            </a:fld>
            <a:endParaRPr lang="en-US" altLang="zh-CN"/>
          </a:p>
        </p:txBody>
      </p:sp>
    </p:spTree>
    <p:extLst>
      <p:ext uri="{BB962C8B-B14F-4D97-AF65-F5344CB8AC3E}">
        <p14:creationId xmlns:p14="http://schemas.microsoft.com/office/powerpoint/2010/main" val="2947664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fld id="{27651DFD-1FFD-4879-A786-60679D9DE16C}" type="slidenum">
              <a:rPr lang="en-US" altLang="zh-CN"/>
              <a:pPr/>
              <a:t>‹#›</a:t>
            </a:fld>
            <a:endParaRPr lang="en-US" altLang="zh-CN"/>
          </a:p>
        </p:txBody>
      </p:sp>
    </p:spTree>
    <p:extLst>
      <p:ext uri="{BB962C8B-B14F-4D97-AF65-F5344CB8AC3E}">
        <p14:creationId xmlns:p14="http://schemas.microsoft.com/office/powerpoint/2010/main" val="3769292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a:ln/>
        </p:spPr>
        <p:txBody>
          <a:bodyPr/>
          <a:lstStyle>
            <a:lvl1pPr>
              <a:defRPr/>
            </a:lvl1pPr>
          </a:lstStyle>
          <a:p>
            <a:fld id="{393D6FB2-836A-483B-B49F-8BAE9582E9C1}" type="slidenum">
              <a:rPr lang="en-US" altLang="zh-CN"/>
              <a:pPr/>
              <a:t>‹#›</a:t>
            </a:fld>
            <a:endParaRPr lang="en-US" altLang="zh-CN"/>
          </a:p>
        </p:txBody>
      </p:sp>
    </p:spTree>
    <p:extLst>
      <p:ext uri="{BB962C8B-B14F-4D97-AF65-F5344CB8AC3E}">
        <p14:creationId xmlns:p14="http://schemas.microsoft.com/office/powerpoint/2010/main" val="6798089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a:ln/>
        </p:spPr>
        <p:txBody>
          <a:bodyPr/>
          <a:lstStyle>
            <a:lvl1pPr>
              <a:defRPr/>
            </a:lvl1pPr>
          </a:lstStyle>
          <a:p>
            <a:fld id="{A79364CE-EFFB-43FE-A0F7-7E0785DF79B8}" type="slidenum">
              <a:rPr lang="en-US" altLang="zh-CN"/>
              <a:pPr/>
              <a:t>‹#›</a:t>
            </a:fld>
            <a:endParaRPr lang="en-US" altLang="zh-CN"/>
          </a:p>
        </p:txBody>
      </p:sp>
    </p:spTree>
    <p:extLst>
      <p:ext uri="{BB962C8B-B14F-4D97-AF65-F5344CB8AC3E}">
        <p14:creationId xmlns:p14="http://schemas.microsoft.com/office/powerpoint/2010/main" val="3626596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a:ln/>
        </p:spPr>
        <p:txBody>
          <a:bodyPr/>
          <a:lstStyle>
            <a:lvl1pPr>
              <a:defRPr/>
            </a:lvl1pPr>
          </a:lstStyle>
          <a:p>
            <a:fld id="{2BC19698-B09B-4935-AC61-C000085C0A1E}" type="slidenum">
              <a:rPr lang="en-US" altLang="zh-CN"/>
              <a:pPr/>
              <a:t>‹#›</a:t>
            </a:fld>
            <a:endParaRPr lang="en-US" altLang="zh-CN"/>
          </a:p>
        </p:txBody>
      </p:sp>
    </p:spTree>
    <p:extLst>
      <p:ext uri="{BB962C8B-B14F-4D97-AF65-F5344CB8AC3E}">
        <p14:creationId xmlns:p14="http://schemas.microsoft.com/office/powerpoint/2010/main" val="31365955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fld id="{0844DC35-124D-42AE-A3FA-B23C7E0EA3E5}" type="slidenum">
              <a:rPr lang="en-US" altLang="zh-CN"/>
              <a:pPr/>
              <a:t>‹#›</a:t>
            </a:fld>
            <a:endParaRPr lang="en-US" altLang="zh-CN"/>
          </a:p>
        </p:txBody>
      </p:sp>
    </p:spTree>
    <p:extLst>
      <p:ext uri="{BB962C8B-B14F-4D97-AF65-F5344CB8AC3E}">
        <p14:creationId xmlns:p14="http://schemas.microsoft.com/office/powerpoint/2010/main" val="6316743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fld id="{89DE8614-1DE8-4643-9A09-5ED656BE7497}" type="slidenum">
              <a:rPr lang="en-US" altLang="zh-CN"/>
              <a:pPr/>
              <a:t>‹#›</a:t>
            </a:fld>
            <a:endParaRPr lang="en-US" altLang="zh-CN"/>
          </a:p>
        </p:txBody>
      </p:sp>
    </p:spTree>
    <p:extLst>
      <p:ext uri="{BB962C8B-B14F-4D97-AF65-F5344CB8AC3E}">
        <p14:creationId xmlns:p14="http://schemas.microsoft.com/office/powerpoint/2010/main" val="11029664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fld id="{6A2C66ED-EECA-43DF-85FA-1AFD531003F4}" type="slidenum">
              <a:rPr lang="en-US" altLang="zh-CN"/>
              <a:pPr/>
              <a:t>‹#›</a:t>
            </a:fld>
            <a:endParaRPr lang="en-US" altLang="zh-CN"/>
          </a:p>
        </p:txBody>
      </p:sp>
    </p:spTree>
    <p:extLst>
      <p:ext uri="{BB962C8B-B14F-4D97-AF65-F5344CB8AC3E}">
        <p14:creationId xmlns:p14="http://schemas.microsoft.com/office/powerpoint/2010/main" val="150542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770C74E0-CAF4-420F-A543-2AB6D49FA604}" type="slidenum">
              <a:rPr lang="en-US" altLang="zh-CN"/>
              <a:pPr/>
              <a:t>‹#›</a:t>
            </a:fld>
            <a:endParaRPr lang="en-US" altLang="zh-CN"/>
          </a:p>
        </p:txBody>
      </p:sp>
    </p:spTree>
    <p:extLst>
      <p:ext uri="{BB962C8B-B14F-4D97-AF65-F5344CB8AC3E}">
        <p14:creationId xmlns:p14="http://schemas.microsoft.com/office/powerpoint/2010/main" val="35781703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862013"/>
            <a:ext cx="2039938" cy="5233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71538" y="862013"/>
            <a:ext cx="5970587" cy="5233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fld id="{2D5AE063-3411-43AD-BDFA-F56FBAD94797}" type="slidenum">
              <a:rPr lang="en-US" altLang="zh-CN"/>
              <a:pPr/>
              <a:t>‹#›</a:t>
            </a:fld>
            <a:endParaRPr lang="en-US" altLang="zh-CN"/>
          </a:p>
        </p:txBody>
      </p:sp>
    </p:spTree>
    <p:extLst>
      <p:ext uri="{BB962C8B-B14F-4D97-AF65-F5344CB8AC3E}">
        <p14:creationId xmlns:p14="http://schemas.microsoft.com/office/powerpoint/2010/main" val="19127943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862013"/>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3488" y="1905000"/>
            <a:ext cx="3979862"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fld id="{D25A1FE6-53DF-4ED7-ABE6-8B5A5F03859C}" type="slidenum">
              <a:rPr lang="en-US" altLang="zh-CN"/>
              <a:pPr/>
              <a:t>‹#›</a:t>
            </a:fld>
            <a:endParaRPr lang="en-US" altLang="zh-CN"/>
          </a:p>
        </p:txBody>
      </p:sp>
    </p:spTree>
    <p:extLst>
      <p:ext uri="{BB962C8B-B14F-4D97-AF65-F5344CB8AC3E}">
        <p14:creationId xmlns:p14="http://schemas.microsoft.com/office/powerpoint/2010/main" val="22911705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862013"/>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43488" y="1905000"/>
            <a:ext cx="3979862" cy="2019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43488" y="4076700"/>
            <a:ext cx="3979862" cy="2019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9"/>
          <p:cNvSpPr>
            <a:spLocks noGrp="1" noChangeArrowheads="1"/>
          </p:cNvSpPr>
          <p:nvPr>
            <p:ph type="sldNum" sz="quarter" idx="12"/>
          </p:nvPr>
        </p:nvSpPr>
        <p:spPr>
          <a:ln/>
        </p:spPr>
        <p:txBody>
          <a:bodyPr/>
          <a:lstStyle>
            <a:lvl1pPr>
              <a:defRPr/>
            </a:lvl1pPr>
          </a:lstStyle>
          <a:p>
            <a:fld id="{36BD8D4E-08B4-43CB-9B45-B0C0B849CB4D}" type="slidenum">
              <a:rPr lang="en-US" altLang="zh-CN"/>
              <a:pPr/>
              <a:t>‹#›</a:t>
            </a:fld>
            <a:endParaRPr lang="en-US" altLang="zh-CN"/>
          </a:p>
        </p:txBody>
      </p:sp>
    </p:spTree>
    <p:extLst>
      <p:ext uri="{BB962C8B-B14F-4D97-AF65-F5344CB8AC3E}">
        <p14:creationId xmlns:p14="http://schemas.microsoft.com/office/powerpoint/2010/main" val="26024283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862013"/>
            <a:ext cx="8162925" cy="762000"/>
          </a:xfrm>
        </p:spPr>
        <p:txBody>
          <a:bodyPr/>
          <a:lstStyle/>
          <a:p>
            <a:r>
              <a:rPr lang="zh-CN" altLang="en-US"/>
              <a:t>单击此处编辑母版标题样式</a:t>
            </a:r>
          </a:p>
        </p:txBody>
      </p:sp>
      <p:sp>
        <p:nvSpPr>
          <p:cNvPr id="3" name="内容占位符 2"/>
          <p:cNvSpPr>
            <a:spLocks noGrp="1"/>
          </p:cNvSpPr>
          <p:nvPr>
            <p:ph sz="half" idx="1"/>
          </p:nvPr>
        </p:nvSpPr>
        <p:spPr>
          <a:xfrm>
            <a:off x="912813" y="1905000"/>
            <a:ext cx="3978275"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43488" y="1905000"/>
            <a:ext cx="3979862" cy="2019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43488" y="4076700"/>
            <a:ext cx="3979862" cy="2019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9"/>
          <p:cNvSpPr>
            <a:spLocks noGrp="1" noChangeArrowheads="1"/>
          </p:cNvSpPr>
          <p:nvPr>
            <p:ph type="sldNum" sz="quarter" idx="12"/>
          </p:nvPr>
        </p:nvSpPr>
        <p:spPr>
          <a:ln/>
        </p:spPr>
        <p:txBody>
          <a:bodyPr/>
          <a:lstStyle>
            <a:lvl1pPr>
              <a:defRPr/>
            </a:lvl1pPr>
          </a:lstStyle>
          <a:p>
            <a:fld id="{B4501359-B7D8-48FD-B827-B7B88D399BC9}" type="slidenum">
              <a:rPr lang="en-US" altLang="zh-CN"/>
              <a:pPr/>
              <a:t>‹#›</a:t>
            </a:fld>
            <a:endParaRPr lang="en-US" altLang="zh-CN"/>
          </a:p>
        </p:txBody>
      </p:sp>
    </p:spTree>
    <p:extLst>
      <p:ext uri="{BB962C8B-B14F-4D97-AF65-F5344CB8AC3E}">
        <p14:creationId xmlns:p14="http://schemas.microsoft.com/office/powerpoint/2010/main" val="200521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5BED6239-D300-4738-8E91-3FF481F2BCB4}" type="slidenum">
              <a:rPr lang="en-US" altLang="zh-CN"/>
              <a:pPr/>
              <a:t>‹#›</a:t>
            </a:fld>
            <a:endParaRPr lang="en-US" altLang="zh-CN"/>
          </a:p>
        </p:txBody>
      </p:sp>
    </p:spTree>
    <p:extLst>
      <p:ext uri="{BB962C8B-B14F-4D97-AF65-F5344CB8AC3E}">
        <p14:creationId xmlns:p14="http://schemas.microsoft.com/office/powerpoint/2010/main" val="341476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7AB0FF0-2F5F-4649-9839-C443B9CE5509}" type="slidenum">
              <a:rPr lang="en-US" altLang="zh-CN"/>
              <a:pPr/>
              <a:t>‹#›</a:t>
            </a:fld>
            <a:endParaRPr lang="en-US" altLang="zh-CN"/>
          </a:p>
        </p:txBody>
      </p:sp>
    </p:spTree>
    <p:extLst>
      <p:ext uri="{BB962C8B-B14F-4D97-AF65-F5344CB8AC3E}">
        <p14:creationId xmlns:p14="http://schemas.microsoft.com/office/powerpoint/2010/main" val="122480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441154D3-49C8-4E70-A54B-FFD958B0CF46}" type="slidenum">
              <a:rPr lang="en-US" altLang="zh-CN"/>
              <a:pPr/>
              <a:t>‹#›</a:t>
            </a:fld>
            <a:endParaRPr lang="en-US" altLang="zh-CN"/>
          </a:p>
        </p:txBody>
      </p:sp>
    </p:spTree>
    <p:extLst>
      <p:ext uri="{BB962C8B-B14F-4D97-AF65-F5344CB8AC3E}">
        <p14:creationId xmlns:p14="http://schemas.microsoft.com/office/powerpoint/2010/main" val="171913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7826040-256B-45FC-B919-7F87ED8E4293}" type="slidenum">
              <a:rPr lang="en-US" altLang="zh-CN"/>
              <a:pPr/>
              <a:t>‹#›</a:t>
            </a:fld>
            <a:endParaRPr lang="en-US" altLang="zh-CN"/>
          </a:p>
        </p:txBody>
      </p:sp>
    </p:spTree>
    <p:extLst>
      <p:ext uri="{BB962C8B-B14F-4D97-AF65-F5344CB8AC3E}">
        <p14:creationId xmlns:p14="http://schemas.microsoft.com/office/powerpoint/2010/main" val="428134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8BAAB79-F54E-4A95-85D8-503919BC9EE8}" type="slidenum">
              <a:rPr lang="en-US" altLang="zh-CN"/>
              <a:pPr/>
              <a:t>‹#›</a:t>
            </a:fld>
            <a:endParaRPr lang="en-US" altLang="zh-CN"/>
          </a:p>
        </p:txBody>
      </p:sp>
    </p:spTree>
    <p:extLst>
      <p:ext uri="{BB962C8B-B14F-4D97-AF65-F5344CB8AC3E}">
        <p14:creationId xmlns:p14="http://schemas.microsoft.com/office/powerpoint/2010/main" val="247107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jpe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ffectLst/>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ffectLst/>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Times New Roman" panose="02020603050405020304" pitchFamily="18" charset="0"/>
              </a:defRPr>
            </a:lvl1pPr>
          </a:lstStyle>
          <a:p>
            <a:fld id="{BD1F233F-E623-4139-86F2-BB7F857F879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770" r:id="rId1"/>
    <p:sldLayoutId id="2147484771" r:id="rId2"/>
    <p:sldLayoutId id="2147484772" r:id="rId3"/>
    <p:sldLayoutId id="2147484773" r:id="rId4"/>
    <p:sldLayoutId id="2147484774" r:id="rId5"/>
    <p:sldLayoutId id="2147484775" r:id="rId6"/>
    <p:sldLayoutId id="2147484776" r:id="rId7"/>
    <p:sldLayoutId id="2147484777" r:id="rId8"/>
    <p:sldLayoutId id="2147484778" r:id="rId9"/>
    <p:sldLayoutId id="2147484779" r:id="rId10"/>
    <p:sldLayoutId id="2147484780" r:id="rId11"/>
    <p:sldLayoutId id="2147484781" r:id="rId12"/>
    <p:sldLayoutId id="2147484782" r:id="rId13"/>
    <p:sldLayoutId id="2147484783" r:id="rId14"/>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tile tx="0" ty="0" sx="100000" sy="100000" flip="none" algn="tl"/>
        </a:blip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7175" cy="6867525"/>
            <a:chOff x="0" y="0"/>
            <a:chExt cx="5762" cy="4326"/>
          </a:xfrm>
        </p:grpSpPr>
        <p:sp>
          <p:nvSpPr>
            <p:cNvPr id="2056" name="Rectangle 3"/>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57" name="Rectangle 4"/>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58" name="Rectangle 5"/>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59" name="Rectangle 6"/>
            <p:cNvSpPr>
              <a:spLocks noChangeArrowheads="1"/>
            </p:cNvSpPr>
            <p:nvPr/>
          </p:nvSpPr>
          <p:spPr bwMode="hidden">
            <a:xfrm>
              <a:off x="2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0" name="Rectangle 7"/>
            <p:cNvSpPr>
              <a:spLocks noChangeArrowheads="1"/>
            </p:cNvSpPr>
            <p:nvPr/>
          </p:nvSpPr>
          <p:spPr bwMode="hidden">
            <a:xfrm>
              <a:off x="3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1" name="Rectangle 8"/>
            <p:cNvSpPr>
              <a:spLocks noChangeArrowheads="1"/>
            </p:cNvSpPr>
            <p:nvPr/>
          </p:nvSpPr>
          <p:spPr bwMode="hidden">
            <a:xfrm>
              <a:off x="4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2" name="Rectangle 9"/>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3" name="Rectangle 10"/>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4" name="Rectangle 11"/>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5" name="Rectangle 12"/>
            <p:cNvSpPr>
              <a:spLocks noChangeArrowheads="1"/>
            </p:cNvSpPr>
            <p:nvPr/>
          </p:nvSpPr>
          <p:spPr bwMode="hidden">
            <a:xfrm>
              <a:off x="8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6" name="Rectangle 13"/>
            <p:cNvSpPr>
              <a:spLocks noChangeArrowheads="1"/>
            </p:cNvSpPr>
            <p:nvPr/>
          </p:nvSpPr>
          <p:spPr bwMode="hidden">
            <a:xfrm>
              <a:off x="9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7" name="Rectangle 14"/>
            <p:cNvSpPr>
              <a:spLocks noChangeArrowheads="1"/>
            </p:cNvSpPr>
            <p:nvPr/>
          </p:nvSpPr>
          <p:spPr bwMode="hidden">
            <a:xfrm>
              <a:off x="10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8" name="Rectangle 15"/>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69" name="Rectangle 16"/>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0" name="Rectangle 17"/>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1" name="Rectangle 18"/>
            <p:cNvSpPr>
              <a:spLocks noChangeArrowheads="1"/>
            </p:cNvSpPr>
            <p:nvPr/>
          </p:nvSpPr>
          <p:spPr bwMode="hidden">
            <a:xfrm>
              <a:off x="14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2" name="Rectangle 19"/>
            <p:cNvSpPr>
              <a:spLocks noChangeArrowheads="1"/>
            </p:cNvSpPr>
            <p:nvPr/>
          </p:nvSpPr>
          <p:spPr bwMode="hidden">
            <a:xfrm>
              <a:off x="15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3" name="Rectangle 20"/>
            <p:cNvSpPr>
              <a:spLocks noChangeArrowheads="1"/>
            </p:cNvSpPr>
            <p:nvPr/>
          </p:nvSpPr>
          <p:spPr bwMode="hidden">
            <a:xfrm>
              <a:off x="16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4" name="Rectangle 21"/>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5" name="Rectangle 22"/>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6" name="Rectangle 23"/>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7" name="Rectangle 24"/>
            <p:cNvSpPr>
              <a:spLocks noChangeArrowheads="1"/>
            </p:cNvSpPr>
            <p:nvPr/>
          </p:nvSpPr>
          <p:spPr bwMode="hidden">
            <a:xfrm>
              <a:off x="20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8" name="Rectangle 25"/>
            <p:cNvSpPr>
              <a:spLocks noChangeArrowheads="1"/>
            </p:cNvSpPr>
            <p:nvPr/>
          </p:nvSpPr>
          <p:spPr bwMode="hidden">
            <a:xfrm>
              <a:off x="21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79" name="Rectangle 26"/>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0" name="Rectangle 27"/>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1" name="Rectangle 28"/>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2" name="Rectangle 29"/>
            <p:cNvSpPr>
              <a:spLocks noChangeArrowheads="1"/>
            </p:cNvSpPr>
            <p:nvPr/>
          </p:nvSpPr>
          <p:spPr bwMode="hidden">
            <a:xfrm>
              <a:off x="24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3" name="Rectangle 30"/>
            <p:cNvSpPr>
              <a:spLocks noChangeArrowheads="1"/>
            </p:cNvSpPr>
            <p:nvPr/>
          </p:nvSpPr>
          <p:spPr bwMode="hidden">
            <a:xfrm>
              <a:off x="25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4" name="Rectangle 31"/>
            <p:cNvSpPr>
              <a:spLocks noChangeArrowheads="1"/>
            </p:cNvSpPr>
            <p:nvPr/>
          </p:nvSpPr>
          <p:spPr bwMode="hidden">
            <a:xfrm>
              <a:off x="26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5" name="Rectangle 32"/>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6" name="Rectangle 33"/>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7" name="Rectangle 34"/>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8" name="Rectangle 35"/>
            <p:cNvSpPr>
              <a:spLocks noChangeArrowheads="1"/>
            </p:cNvSpPr>
            <p:nvPr/>
          </p:nvSpPr>
          <p:spPr bwMode="hidden">
            <a:xfrm>
              <a:off x="30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89" name="Rectangle 36"/>
            <p:cNvSpPr>
              <a:spLocks noChangeArrowheads="1"/>
            </p:cNvSpPr>
            <p:nvPr/>
          </p:nvSpPr>
          <p:spPr bwMode="hidden">
            <a:xfrm>
              <a:off x="31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0" name="Rectangle 37"/>
            <p:cNvSpPr>
              <a:spLocks noChangeArrowheads="1"/>
            </p:cNvSpPr>
            <p:nvPr/>
          </p:nvSpPr>
          <p:spPr bwMode="hidden">
            <a:xfrm>
              <a:off x="32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1" name="Rectangle 38"/>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2" name="Rectangle 39"/>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3" name="Rectangle 40"/>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4" name="Rectangle 41"/>
            <p:cNvSpPr>
              <a:spLocks noChangeArrowheads="1"/>
            </p:cNvSpPr>
            <p:nvPr/>
          </p:nvSpPr>
          <p:spPr bwMode="hidden">
            <a:xfrm>
              <a:off x="36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5" name="Rectangle 42"/>
            <p:cNvSpPr>
              <a:spLocks noChangeArrowheads="1"/>
            </p:cNvSpPr>
            <p:nvPr/>
          </p:nvSpPr>
          <p:spPr bwMode="hidden">
            <a:xfrm>
              <a:off x="37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6" name="Rectangle 43"/>
            <p:cNvSpPr>
              <a:spLocks noChangeArrowheads="1"/>
            </p:cNvSpPr>
            <p:nvPr/>
          </p:nvSpPr>
          <p:spPr bwMode="hidden">
            <a:xfrm>
              <a:off x="38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7" name="Rectangle 44"/>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8" name="Rectangle 45"/>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99" name="Rectangle 46"/>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0" name="Rectangle 47"/>
            <p:cNvSpPr>
              <a:spLocks noChangeArrowheads="1"/>
            </p:cNvSpPr>
            <p:nvPr/>
          </p:nvSpPr>
          <p:spPr bwMode="hidden">
            <a:xfrm>
              <a:off x="42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1" name="Rectangle 48"/>
            <p:cNvSpPr>
              <a:spLocks noChangeArrowheads="1"/>
            </p:cNvSpPr>
            <p:nvPr/>
          </p:nvSpPr>
          <p:spPr bwMode="hidden">
            <a:xfrm>
              <a:off x="43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2" name="Rectangle 49"/>
            <p:cNvSpPr>
              <a:spLocks noChangeArrowheads="1"/>
            </p:cNvSpPr>
            <p:nvPr/>
          </p:nvSpPr>
          <p:spPr bwMode="hidden">
            <a:xfrm>
              <a:off x="44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3" name="Rectangle 50"/>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4" name="Rectangle 51"/>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5" name="Rectangle 52"/>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6" name="Rectangle 53"/>
            <p:cNvSpPr>
              <a:spLocks noChangeArrowheads="1"/>
            </p:cNvSpPr>
            <p:nvPr/>
          </p:nvSpPr>
          <p:spPr bwMode="hidden">
            <a:xfrm>
              <a:off x="48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7" name="Rectangle 54"/>
            <p:cNvSpPr>
              <a:spLocks noChangeArrowheads="1"/>
            </p:cNvSpPr>
            <p:nvPr/>
          </p:nvSpPr>
          <p:spPr bwMode="hidden">
            <a:xfrm>
              <a:off x="48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8" name="Rectangle 55"/>
            <p:cNvSpPr>
              <a:spLocks noChangeArrowheads="1"/>
            </p:cNvSpPr>
            <p:nvPr/>
          </p:nvSpPr>
          <p:spPr bwMode="hidden">
            <a:xfrm>
              <a:off x="49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09" name="Rectangle 56"/>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10" name="Rectangle 57"/>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11" name="Rectangle 58"/>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12" name="Rectangle 59"/>
            <p:cNvSpPr>
              <a:spLocks noChangeArrowheads="1"/>
            </p:cNvSpPr>
            <p:nvPr/>
          </p:nvSpPr>
          <p:spPr bwMode="hidden">
            <a:xfrm>
              <a:off x="53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13" name="Rectangle 60"/>
            <p:cNvSpPr>
              <a:spLocks noChangeArrowheads="1"/>
            </p:cNvSpPr>
            <p:nvPr/>
          </p:nvSpPr>
          <p:spPr bwMode="hidden">
            <a:xfrm>
              <a:off x="54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14" name="Rectangle 61"/>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15" name="Rectangle 62"/>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16" name="Rectangle 63"/>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17" name="Rectangle 64"/>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grpSp>
      <p:sp>
        <p:nvSpPr>
          <p:cNvPr id="2051" name="Rectangle 65"/>
          <p:cNvSpPr>
            <a:spLocks noGrp="1" noChangeArrowheads="1"/>
          </p:cNvSpPr>
          <p:nvPr>
            <p:ph type="title"/>
          </p:nvPr>
        </p:nvSpPr>
        <p:spPr bwMode="auto">
          <a:xfrm>
            <a:off x="871538" y="862013"/>
            <a:ext cx="8162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2052" name="Rectangle 66"/>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1443"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a:latin typeface="+mn-lt"/>
              </a:defRPr>
            </a:lvl1pPr>
          </a:lstStyle>
          <a:p>
            <a:pPr>
              <a:defRPr/>
            </a:pPr>
            <a:endParaRPr lang="en-US" altLang="zh-CN"/>
          </a:p>
        </p:txBody>
      </p:sp>
      <p:sp>
        <p:nvSpPr>
          <p:cNvPr id="101444"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a:defRPr/>
            </a:pPr>
            <a:endParaRPr lang="en-US" altLang="zh-CN"/>
          </a:p>
        </p:txBody>
      </p:sp>
      <p:sp>
        <p:nvSpPr>
          <p:cNvPr id="101445"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Verdana" panose="020B0604030504040204" pitchFamily="34" charset="0"/>
              </a:defRPr>
            </a:lvl1pPr>
          </a:lstStyle>
          <a:p>
            <a:fld id="{235F99C3-FF93-4012-8F45-8778B7EDAAA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0" r:id="rId14"/>
    <p:sldLayoutId id="2147484811" r:id="rId15"/>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宋体" pitchFamily="2" charset="-122"/>
        </a:defRPr>
      </a:lvl2pPr>
      <a:lvl3pPr algn="l" rtl="0" eaLnBrk="0" fontAlgn="base" hangingPunct="0">
        <a:spcBef>
          <a:spcPct val="0"/>
        </a:spcBef>
        <a:spcAft>
          <a:spcPct val="0"/>
        </a:spcAft>
        <a:defRPr kumimoji="1" sz="4400">
          <a:solidFill>
            <a:schemeClr val="tx2"/>
          </a:solidFill>
          <a:latin typeface="Verdana" pitchFamily="34" charset="0"/>
          <a:ea typeface="宋体" pitchFamily="2" charset="-122"/>
        </a:defRPr>
      </a:lvl3pPr>
      <a:lvl4pPr algn="l" rtl="0" eaLnBrk="0" fontAlgn="base" hangingPunct="0">
        <a:spcBef>
          <a:spcPct val="0"/>
        </a:spcBef>
        <a:spcAft>
          <a:spcPct val="0"/>
        </a:spcAft>
        <a:defRPr kumimoji="1" sz="4400">
          <a:solidFill>
            <a:schemeClr val="tx2"/>
          </a:solidFill>
          <a:latin typeface="Verdana" pitchFamily="34" charset="0"/>
          <a:ea typeface="宋体" pitchFamily="2" charset="-122"/>
        </a:defRPr>
      </a:lvl4pPr>
      <a:lvl5pPr algn="l" rtl="0" eaLnBrk="0" fontAlgn="base" hangingPunct="0">
        <a:spcBef>
          <a:spcPct val="0"/>
        </a:spcBef>
        <a:spcAft>
          <a:spcPct val="0"/>
        </a:spcAft>
        <a:defRPr kumimoji="1" sz="4400">
          <a:solidFill>
            <a:schemeClr val="tx2"/>
          </a:solidFill>
          <a:latin typeface="Verdana" pitchFamily="34" charset="0"/>
          <a:ea typeface="宋体" pitchFamily="2" charset="-122"/>
        </a:defRPr>
      </a:lvl5pPr>
      <a:lvl6pPr marL="457200" algn="l" rtl="0" fontAlgn="base">
        <a:spcBef>
          <a:spcPct val="0"/>
        </a:spcBef>
        <a:spcAft>
          <a:spcPct val="0"/>
        </a:spcAft>
        <a:defRPr kumimoji="1" sz="4400">
          <a:solidFill>
            <a:schemeClr val="tx2"/>
          </a:solidFill>
          <a:latin typeface="Verdana" pitchFamily="34" charset="0"/>
          <a:ea typeface="宋体" pitchFamily="2" charset="-122"/>
        </a:defRPr>
      </a:lvl6pPr>
      <a:lvl7pPr marL="914400" algn="l" rtl="0" fontAlgn="base">
        <a:spcBef>
          <a:spcPct val="0"/>
        </a:spcBef>
        <a:spcAft>
          <a:spcPct val="0"/>
        </a:spcAft>
        <a:defRPr kumimoji="1" sz="4400">
          <a:solidFill>
            <a:schemeClr val="tx2"/>
          </a:solidFill>
          <a:latin typeface="Verdana" pitchFamily="34" charset="0"/>
          <a:ea typeface="宋体" pitchFamily="2" charset="-122"/>
        </a:defRPr>
      </a:lvl7pPr>
      <a:lvl8pPr marL="1371600" algn="l" rtl="0" fontAlgn="base">
        <a:spcBef>
          <a:spcPct val="0"/>
        </a:spcBef>
        <a:spcAft>
          <a:spcPct val="0"/>
        </a:spcAft>
        <a:defRPr kumimoji="1" sz="4400">
          <a:solidFill>
            <a:schemeClr val="tx2"/>
          </a:solidFill>
          <a:latin typeface="Verdana" pitchFamily="34" charset="0"/>
          <a:ea typeface="宋体" pitchFamily="2" charset="-122"/>
        </a:defRPr>
      </a:lvl8pPr>
      <a:lvl9pPr marL="1828800" algn="l" rtl="0" fontAlgn="base">
        <a:spcBef>
          <a:spcPct val="0"/>
        </a:spcBef>
        <a:spcAft>
          <a:spcPct val="0"/>
        </a:spcAft>
        <a:defRPr kumimoji="1" sz="4400">
          <a:solidFill>
            <a:schemeClr val="tx2"/>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7175" cy="6867525"/>
            <a:chOff x="0" y="0"/>
            <a:chExt cx="5762" cy="4326"/>
          </a:xfrm>
        </p:grpSpPr>
        <p:sp>
          <p:nvSpPr>
            <p:cNvPr id="3080" name="Rectangle 3"/>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1" name="Rectangle 4"/>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2" name="Rectangle 5"/>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3" name="Rectangle 6"/>
            <p:cNvSpPr>
              <a:spLocks noChangeArrowheads="1"/>
            </p:cNvSpPr>
            <p:nvPr/>
          </p:nvSpPr>
          <p:spPr bwMode="hidden">
            <a:xfrm>
              <a:off x="2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4" name="Rectangle 7"/>
            <p:cNvSpPr>
              <a:spLocks noChangeArrowheads="1"/>
            </p:cNvSpPr>
            <p:nvPr/>
          </p:nvSpPr>
          <p:spPr bwMode="hidden">
            <a:xfrm>
              <a:off x="3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5" name="Rectangle 8"/>
            <p:cNvSpPr>
              <a:spLocks noChangeArrowheads="1"/>
            </p:cNvSpPr>
            <p:nvPr/>
          </p:nvSpPr>
          <p:spPr bwMode="hidden">
            <a:xfrm>
              <a:off x="4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6" name="Rectangle 9"/>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7" name="Rectangle 10"/>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8" name="Rectangle 11"/>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9" name="Rectangle 12"/>
            <p:cNvSpPr>
              <a:spLocks noChangeArrowheads="1"/>
            </p:cNvSpPr>
            <p:nvPr/>
          </p:nvSpPr>
          <p:spPr bwMode="hidden">
            <a:xfrm>
              <a:off x="8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0" name="Rectangle 13"/>
            <p:cNvSpPr>
              <a:spLocks noChangeArrowheads="1"/>
            </p:cNvSpPr>
            <p:nvPr/>
          </p:nvSpPr>
          <p:spPr bwMode="hidden">
            <a:xfrm>
              <a:off x="9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1" name="Rectangle 14"/>
            <p:cNvSpPr>
              <a:spLocks noChangeArrowheads="1"/>
            </p:cNvSpPr>
            <p:nvPr/>
          </p:nvSpPr>
          <p:spPr bwMode="hidden">
            <a:xfrm>
              <a:off x="10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2" name="Rectangle 15"/>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3" name="Rectangle 16"/>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4" name="Rectangle 17"/>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5" name="Rectangle 18"/>
            <p:cNvSpPr>
              <a:spLocks noChangeArrowheads="1"/>
            </p:cNvSpPr>
            <p:nvPr/>
          </p:nvSpPr>
          <p:spPr bwMode="hidden">
            <a:xfrm>
              <a:off x="14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6" name="Rectangle 19"/>
            <p:cNvSpPr>
              <a:spLocks noChangeArrowheads="1"/>
            </p:cNvSpPr>
            <p:nvPr/>
          </p:nvSpPr>
          <p:spPr bwMode="hidden">
            <a:xfrm>
              <a:off x="15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7" name="Rectangle 20"/>
            <p:cNvSpPr>
              <a:spLocks noChangeArrowheads="1"/>
            </p:cNvSpPr>
            <p:nvPr/>
          </p:nvSpPr>
          <p:spPr bwMode="hidden">
            <a:xfrm>
              <a:off x="16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8" name="Rectangle 21"/>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99" name="Rectangle 22"/>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0" name="Rectangle 23"/>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1" name="Rectangle 24"/>
            <p:cNvSpPr>
              <a:spLocks noChangeArrowheads="1"/>
            </p:cNvSpPr>
            <p:nvPr/>
          </p:nvSpPr>
          <p:spPr bwMode="hidden">
            <a:xfrm>
              <a:off x="20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2" name="Rectangle 25"/>
            <p:cNvSpPr>
              <a:spLocks noChangeArrowheads="1"/>
            </p:cNvSpPr>
            <p:nvPr/>
          </p:nvSpPr>
          <p:spPr bwMode="hidden">
            <a:xfrm>
              <a:off x="21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3" name="Rectangle 26"/>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4" name="Rectangle 27"/>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5" name="Rectangle 28"/>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6" name="Rectangle 29"/>
            <p:cNvSpPr>
              <a:spLocks noChangeArrowheads="1"/>
            </p:cNvSpPr>
            <p:nvPr/>
          </p:nvSpPr>
          <p:spPr bwMode="hidden">
            <a:xfrm>
              <a:off x="24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7" name="Rectangle 30"/>
            <p:cNvSpPr>
              <a:spLocks noChangeArrowheads="1"/>
            </p:cNvSpPr>
            <p:nvPr/>
          </p:nvSpPr>
          <p:spPr bwMode="hidden">
            <a:xfrm>
              <a:off x="25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8" name="Rectangle 31"/>
            <p:cNvSpPr>
              <a:spLocks noChangeArrowheads="1"/>
            </p:cNvSpPr>
            <p:nvPr/>
          </p:nvSpPr>
          <p:spPr bwMode="hidden">
            <a:xfrm>
              <a:off x="26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09" name="Rectangle 32"/>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0" name="Rectangle 33"/>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1" name="Rectangle 34"/>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2" name="Rectangle 35"/>
            <p:cNvSpPr>
              <a:spLocks noChangeArrowheads="1"/>
            </p:cNvSpPr>
            <p:nvPr/>
          </p:nvSpPr>
          <p:spPr bwMode="hidden">
            <a:xfrm>
              <a:off x="30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3" name="Rectangle 36"/>
            <p:cNvSpPr>
              <a:spLocks noChangeArrowheads="1"/>
            </p:cNvSpPr>
            <p:nvPr/>
          </p:nvSpPr>
          <p:spPr bwMode="hidden">
            <a:xfrm>
              <a:off x="31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4" name="Rectangle 37"/>
            <p:cNvSpPr>
              <a:spLocks noChangeArrowheads="1"/>
            </p:cNvSpPr>
            <p:nvPr/>
          </p:nvSpPr>
          <p:spPr bwMode="hidden">
            <a:xfrm>
              <a:off x="32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5" name="Rectangle 38"/>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6" name="Rectangle 39"/>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7" name="Rectangle 40"/>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8" name="Rectangle 41"/>
            <p:cNvSpPr>
              <a:spLocks noChangeArrowheads="1"/>
            </p:cNvSpPr>
            <p:nvPr/>
          </p:nvSpPr>
          <p:spPr bwMode="hidden">
            <a:xfrm>
              <a:off x="36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19" name="Rectangle 42"/>
            <p:cNvSpPr>
              <a:spLocks noChangeArrowheads="1"/>
            </p:cNvSpPr>
            <p:nvPr/>
          </p:nvSpPr>
          <p:spPr bwMode="hidden">
            <a:xfrm>
              <a:off x="37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0" name="Rectangle 43"/>
            <p:cNvSpPr>
              <a:spLocks noChangeArrowheads="1"/>
            </p:cNvSpPr>
            <p:nvPr/>
          </p:nvSpPr>
          <p:spPr bwMode="hidden">
            <a:xfrm>
              <a:off x="38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1" name="Rectangle 44"/>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2" name="Rectangle 45"/>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3" name="Rectangle 46"/>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4" name="Rectangle 47"/>
            <p:cNvSpPr>
              <a:spLocks noChangeArrowheads="1"/>
            </p:cNvSpPr>
            <p:nvPr/>
          </p:nvSpPr>
          <p:spPr bwMode="hidden">
            <a:xfrm>
              <a:off x="42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5" name="Rectangle 48"/>
            <p:cNvSpPr>
              <a:spLocks noChangeArrowheads="1"/>
            </p:cNvSpPr>
            <p:nvPr/>
          </p:nvSpPr>
          <p:spPr bwMode="hidden">
            <a:xfrm>
              <a:off x="43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6" name="Rectangle 49"/>
            <p:cNvSpPr>
              <a:spLocks noChangeArrowheads="1"/>
            </p:cNvSpPr>
            <p:nvPr/>
          </p:nvSpPr>
          <p:spPr bwMode="hidden">
            <a:xfrm>
              <a:off x="44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7" name="Rectangle 50"/>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8" name="Rectangle 51"/>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29" name="Rectangle 52"/>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0" name="Rectangle 53"/>
            <p:cNvSpPr>
              <a:spLocks noChangeArrowheads="1"/>
            </p:cNvSpPr>
            <p:nvPr/>
          </p:nvSpPr>
          <p:spPr bwMode="hidden">
            <a:xfrm>
              <a:off x="48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1" name="Rectangle 54"/>
            <p:cNvSpPr>
              <a:spLocks noChangeArrowheads="1"/>
            </p:cNvSpPr>
            <p:nvPr/>
          </p:nvSpPr>
          <p:spPr bwMode="hidden">
            <a:xfrm>
              <a:off x="48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2" name="Rectangle 55"/>
            <p:cNvSpPr>
              <a:spLocks noChangeArrowheads="1"/>
            </p:cNvSpPr>
            <p:nvPr/>
          </p:nvSpPr>
          <p:spPr bwMode="hidden">
            <a:xfrm>
              <a:off x="49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3" name="Rectangle 56"/>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4" name="Rectangle 57"/>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5" name="Rectangle 58"/>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6" name="Rectangle 59"/>
            <p:cNvSpPr>
              <a:spLocks noChangeArrowheads="1"/>
            </p:cNvSpPr>
            <p:nvPr/>
          </p:nvSpPr>
          <p:spPr bwMode="hidden">
            <a:xfrm>
              <a:off x="53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7" name="Rectangle 60"/>
            <p:cNvSpPr>
              <a:spLocks noChangeArrowheads="1"/>
            </p:cNvSpPr>
            <p:nvPr/>
          </p:nvSpPr>
          <p:spPr bwMode="hidden">
            <a:xfrm>
              <a:off x="54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8" name="Rectangle 61"/>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39" name="Rectangle 62"/>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40" name="Rectangle 63"/>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41" name="Rectangle 64"/>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grpSp>
      <p:sp>
        <p:nvSpPr>
          <p:cNvPr id="3075" name="Rectangle 65"/>
          <p:cNvSpPr>
            <a:spLocks noGrp="1" noChangeArrowheads="1"/>
          </p:cNvSpPr>
          <p:nvPr>
            <p:ph type="title"/>
          </p:nvPr>
        </p:nvSpPr>
        <p:spPr bwMode="auto">
          <a:xfrm>
            <a:off x="871538" y="862013"/>
            <a:ext cx="8162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3076" name="Rectangle 66"/>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9155"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a:defRPr/>
            </a:pPr>
            <a:endParaRPr lang="en-US" altLang="zh-CN"/>
          </a:p>
        </p:txBody>
      </p:sp>
      <p:sp>
        <p:nvSpPr>
          <p:cNvPr id="89156"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a:defRPr/>
            </a:pPr>
            <a:endParaRPr lang="en-US" altLang="zh-CN"/>
          </a:p>
        </p:txBody>
      </p:sp>
      <p:sp>
        <p:nvSpPr>
          <p:cNvPr id="89157"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Verdana" panose="020B0604030504040204" pitchFamily="34" charset="0"/>
              </a:defRPr>
            </a:lvl1pPr>
          </a:lstStyle>
          <a:p>
            <a:fld id="{2FCBF6EC-2613-4B56-A745-E7BDA2BAD8B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812" r:id="rId1"/>
    <p:sldLayoutId id="2147484784" r:id="rId2"/>
    <p:sldLayoutId id="2147484785" r:id="rId3"/>
    <p:sldLayoutId id="2147484786" r:id="rId4"/>
    <p:sldLayoutId id="2147484787" r:id="rId5"/>
    <p:sldLayoutId id="2147484788" r:id="rId6"/>
    <p:sldLayoutId id="2147484789" r:id="rId7"/>
    <p:sldLayoutId id="2147484790" r:id="rId8"/>
    <p:sldLayoutId id="2147484791" r:id="rId9"/>
    <p:sldLayoutId id="2147484792" r:id="rId10"/>
    <p:sldLayoutId id="2147484793" r:id="rId11"/>
    <p:sldLayoutId id="2147484794" r:id="rId12"/>
    <p:sldLayoutId id="2147484795" r:id="rId13"/>
    <p:sldLayoutId id="2147484796" r:id="rId14"/>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宋体" pitchFamily="2" charset="-122"/>
        </a:defRPr>
      </a:lvl2pPr>
      <a:lvl3pPr algn="l" rtl="0" eaLnBrk="0" fontAlgn="base" hangingPunct="0">
        <a:spcBef>
          <a:spcPct val="0"/>
        </a:spcBef>
        <a:spcAft>
          <a:spcPct val="0"/>
        </a:spcAft>
        <a:defRPr kumimoji="1" sz="4400">
          <a:solidFill>
            <a:schemeClr val="tx2"/>
          </a:solidFill>
          <a:latin typeface="Verdana" pitchFamily="34" charset="0"/>
          <a:ea typeface="宋体" pitchFamily="2" charset="-122"/>
        </a:defRPr>
      </a:lvl3pPr>
      <a:lvl4pPr algn="l" rtl="0" eaLnBrk="0" fontAlgn="base" hangingPunct="0">
        <a:spcBef>
          <a:spcPct val="0"/>
        </a:spcBef>
        <a:spcAft>
          <a:spcPct val="0"/>
        </a:spcAft>
        <a:defRPr kumimoji="1" sz="4400">
          <a:solidFill>
            <a:schemeClr val="tx2"/>
          </a:solidFill>
          <a:latin typeface="Verdana" pitchFamily="34" charset="0"/>
          <a:ea typeface="宋体" pitchFamily="2" charset="-122"/>
        </a:defRPr>
      </a:lvl4pPr>
      <a:lvl5pPr algn="l" rtl="0" eaLnBrk="0" fontAlgn="base" hangingPunct="0">
        <a:spcBef>
          <a:spcPct val="0"/>
        </a:spcBef>
        <a:spcAft>
          <a:spcPct val="0"/>
        </a:spcAft>
        <a:defRPr kumimoji="1" sz="4400">
          <a:solidFill>
            <a:schemeClr val="tx2"/>
          </a:solidFill>
          <a:latin typeface="Verdana" pitchFamily="34" charset="0"/>
          <a:ea typeface="宋体" pitchFamily="2" charset="-122"/>
        </a:defRPr>
      </a:lvl5pPr>
      <a:lvl6pPr marL="457200" algn="l" rtl="0" fontAlgn="base">
        <a:spcBef>
          <a:spcPct val="0"/>
        </a:spcBef>
        <a:spcAft>
          <a:spcPct val="0"/>
        </a:spcAft>
        <a:defRPr kumimoji="1" sz="4400">
          <a:solidFill>
            <a:schemeClr val="tx2"/>
          </a:solidFill>
          <a:latin typeface="Verdana" pitchFamily="34" charset="0"/>
          <a:ea typeface="宋体" pitchFamily="2" charset="-122"/>
        </a:defRPr>
      </a:lvl6pPr>
      <a:lvl7pPr marL="914400" algn="l" rtl="0" fontAlgn="base">
        <a:spcBef>
          <a:spcPct val="0"/>
        </a:spcBef>
        <a:spcAft>
          <a:spcPct val="0"/>
        </a:spcAft>
        <a:defRPr kumimoji="1" sz="4400">
          <a:solidFill>
            <a:schemeClr val="tx2"/>
          </a:solidFill>
          <a:latin typeface="Verdana" pitchFamily="34" charset="0"/>
          <a:ea typeface="宋体" pitchFamily="2" charset="-122"/>
        </a:defRPr>
      </a:lvl7pPr>
      <a:lvl8pPr marL="1371600" algn="l" rtl="0" fontAlgn="base">
        <a:spcBef>
          <a:spcPct val="0"/>
        </a:spcBef>
        <a:spcAft>
          <a:spcPct val="0"/>
        </a:spcAft>
        <a:defRPr kumimoji="1" sz="4400">
          <a:solidFill>
            <a:schemeClr val="tx2"/>
          </a:solidFill>
          <a:latin typeface="Verdana" pitchFamily="34" charset="0"/>
          <a:ea typeface="宋体" pitchFamily="2" charset="-122"/>
        </a:defRPr>
      </a:lvl8pPr>
      <a:lvl9pPr marL="1828800" algn="l" rtl="0" fontAlgn="base">
        <a:spcBef>
          <a:spcPct val="0"/>
        </a:spcBef>
        <a:spcAft>
          <a:spcPct val="0"/>
        </a:spcAft>
        <a:defRPr kumimoji="1" sz="4400">
          <a:solidFill>
            <a:schemeClr val="tx2"/>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29.bin"/><Relationship Id="rId2" Type="http://schemas.openxmlformats.org/officeDocument/2006/relationships/slideLayout" Target="../slideLayouts/slideLayout12.xml"/><Relationship Id="rId1" Type="http://schemas.openxmlformats.org/officeDocument/2006/relationships/vmlDrawing" Target="../drawings/vmlDrawing75.vml"/><Relationship Id="rId4" Type="http://schemas.openxmlformats.org/officeDocument/2006/relationships/image" Target="../media/image223.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12.xml"/><Relationship Id="rId1" Type="http://schemas.openxmlformats.org/officeDocument/2006/relationships/vmlDrawing" Target="../drawings/vmlDrawing76.vml"/><Relationship Id="rId6" Type="http://schemas.openxmlformats.org/officeDocument/2006/relationships/image" Target="../media/image225.wmf"/><Relationship Id="rId5" Type="http://schemas.openxmlformats.org/officeDocument/2006/relationships/oleObject" Target="../embeddings/oleObject231.bin"/><Relationship Id="rId4" Type="http://schemas.openxmlformats.org/officeDocument/2006/relationships/image" Target="../media/image224.wmf"/></Relationships>
</file>

<file path=ppt/slides/_rels/slide102.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237.bin"/><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30.wmf"/><Relationship Id="rId2" Type="http://schemas.openxmlformats.org/officeDocument/2006/relationships/slideLayout" Target="../slideLayouts/slideLayout12.xml"/><Relationship Id="rId1" Type="http://schemas.openxmlformats.org/officeDocument/2006/relationships/vmlDrawing" Target="../drawings/vmlDrawing77.vml"/><Relationship Id="rId6" Type="http://schemas.openxmlformats.org/officeDocument/2006/relationships/image" Target="../media/image227.w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slide" Target="slide69.xml"/><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35.bin"/><Relationship Id="rId14" Type="http://schemas.openxmlformats.org/officeDocument/2006/relationships/image" Target="../media/image225.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12.xml"/><Relationship Id="rId1" Type="http://schemas.openxmlformats.org/officeDocument/2006/relationships/vmlDrawing" Target="../drawings/vmlDrawing78.vml"/><Relationship Id="rId4" Type="http://schemas.openxmlformats.org/officeDocument/2006/relationships/image" Target="../media/image231.wmf"/></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241.bin"/><Relationship Id="rId13" Type="http://schemas.openxmlformats.org/officeDocument/2006/relationships/image" Target="../media/image236.wmf"/><Relationship Id="rId3" Type="http://schemas.openxmlformats.org/officeDocument/2006/relationships/notesSlide" Target="../notesSlides/notesSlide26.xml"/><Relationship Id="rId7" Type="http://schemas.openxmlformats.org/officeDocument/2006/relationships/image" Target="../media/image233.wmf"/><Relationship Id="rId12" Type="http://schemas.openxmlformats.org/officeDocument/2006/relationships/oleObject" Target="../embeddings/oleObject243.bin"/><Relationship Id="rId2" Type="http://schemas.openxmlformats.org/officeDocument/2006/relationships/slideLayout" Target="../slideLayouts/slideLayout12.xml"/><Relationship Id="rId1" Type="http://schemas.openxmlformats.org/officeDocument/2006/relationships/vmlDrawing" Target="../drawings/vmlDrawing79.vml"/><Relationship Id="rId6" Type="http://schemas.openxmlformats.org/officeDocument/2006/relationships/oleObject" Target="../embeddings/oleObject240.bin"/><Relationship Id="rId11" Type="http://schemas.openxmlformats.org/officeDocument/2006/relationships/image" Target="../media/image235.wmf"/><Relationship Id="rId5" Type="http://schemas.openxmlformats.org/officeDocument/2006/relationships/image" Target="../media/image232.wmf"/><Relationship Id="rId10" Type="http://schemas.openxmlformats.org/officeDocument/2006/relationships/oleObject" Target="../embeddings/oleObject242.bin"/><Relationship Id="rId4" Type="http://schemas.openxmlformats.org/officeDocument/2006/relationships/oleObject" Target="../embeddings/oleObject239.bin"/><Relationship Id="rId9" Type="http://schemas.openxmlformats.org/officeDocument/2006/relationships/image" Target="../media/image234.wmf"/></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80.vml"/><Relationship Id="rId5" Type="http://schemas.openxmlformats.org/officeDocument/2006/relationships/image" Target="../media/image232.wmf"/><Relationship Id="rId4" Type="http://schemas.openxmlformats.org/officeDocument/2006/relationships/oleObject" Target="../embeddings/oleObject244.bin"/></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247.bin"/><Relationship Id="rId3" Type="http://schemas.openxmlformats.org/officeDocument/2006/relationships/notesSlide" Target="../notesSlides/notesSlide28.xml"/><Relationship Id="rId7" Type="http://schemas.openxmlformats.org/officeDocument/2006/relationships/image" Target="../media/image238.wmf"/><Relationship Id="rId2" Type="http://schemas.openxmlformats.org/officeDocument/2006/relationships/slideLayout" Target="../slideLayouts/slideLayout12.xml"/><Relationship Id="rId1" Type="http://schemas.openxmlformats.org/officeDocument/2006/relationships/vmlDrawing" Target="../drawings/vmlDrawing81.vml"/><Relationship Id="rId6" Type="http://schemas.openxmlformats.org/officeDocument/2006/relationships/oleObject" Target="../embeddings/oleObject246.bin"/><Relationship Id="rId11" Type="http://schemas.openxmlformats.org/officeDocument/2006/relationships/image" Target="../media/image240.wmf"/><Relationship Id="rId5" Type="http://schemas.openxmlformats.org/officeDocument/2006/relationships/image" Target="../media/image237.wmf"/><Relationship Id="rId10" Type="http://schemas.openxmlformats.org/officeDocument/2006/relationships/oleObject" Target="../embeddings/oleObject248.bin"/><Relationship Id="rId4" Type="http://schemas.openxmlformats.org/officeDocument/2006/relationships/oleObject" Target="../embeddings/oleObject245.bin"/><Relationship Id="rId9" Type="http://schemas.openxmlformats.org/officeDocument/2006/relationships/image" Target="../media/image239.wmf"/></Relationships>
</file>

<file path=ppt/slides/_rels/slide108.xml.rels><?xml version="1.0" encoding="UTF-8" standalone="yes"?>
<Relationships xmlns="http://schemas.openxmlformats.org/package/2006/relationships"><Relationship Id="rId13" Type="http://schemas.openxmlformats.org/officeDocument/2006/relationships/image" Target="../media/image245.wmf"/><Relationship Id="rId18" Type="http://schemas.openxmlformats.org/officeDocument/2006/relationships/oleObject" Target="../embeddings/oleObject256.bin"/><Relationship Id="rId26" Type="http://schemas.openxmlformats.org/officeDocument/2006/relationships/oleObject" Target="../embeddings/oleObject260.bin"/><Relationship Id="rId3" Type="http://schemas.openxmlformats.org/officeDocument/2006/relationships/notesSlide" Target="../notesSlides/notesSlide29.xml"/><Relationship Id="rId21" Type="http://schemas.openxmlformats.org/officeDocument/2006/relationships/image" Target="../media/image249.wmf"/><Relationship Id="rId7" Type="http://schemas.openxmlformats.org/officeDocument/2006/relationships/image" Target="../media/image242.wmf"/><Relationship Id="rId12" Type="http://schemas.openxmlformats.org/officeDocument/2006/relationships/oleObject" Target="../embeddings/oleObject253.bin"/><Relationship Id="rId17" Type="http://schemas.openxmlformats.org/officeDocument/2006/relationships/image" Target="../media/image247.wmf"/><Relationship Id="rId25" Type="http://schemas.openxmlformats.org/officeDocument/2006/relationships/image" Target="../media/image251.wmf"/><Relationship Id="rId33" Type="http://schemas.openxmlformats.org/officeDocument/2006/relationships/image" Target="../media/image255.wmf"/><Relationship Id="rId2" Type="http://schemas.openxmlformats.org/officeDocument/2006/relationships/slideLayout" Target="../slideLayouts/slideLayout12.xml"/><Relationship Id="rId16" Type="http://schemas.openxmlformats.org/officeDocument/2006/relationships/oleObject" Target="../embeddings/oleObject255.bin"/><Relationship Id="rId20" Type="http://schemas.openxmlformats.org/officeDocument/2006/relationships/oleObject" Target="../embeddings/oleObject257.bin"/><Relationship Id="rId29" Type="http://schemas.openxmlformats.org/officeDocument/2006/relationships/image" Target="../media/image253.wmf"/><Relationship Id="rId1" Type="http://schemas.openxmlformats.org/officeDocument/2006/relationships/vmlDrawing" Target="../drawings/vmlDrawing82.vml"/><Relationship Id="rId6" Type="http://schemas.openxmlformats.org/officeDocument/2006/relationships/oleObject" Target="../embeddings/oleObject250.bin"/><Relationship Id="rId11" Type="http://schemas.openxmlformats.org/officeDocument/2006/relationships/image" Target="../media/image244.wmf"/><Relationship Id="rId24" Type="http://schemas.openxmlformats.org/officeDocument/2006/relationships/oleObject" Target="../embeddings/oleObject259.bin"/><Relationship Id="rId32" Type="http://schemas.openxmlformats.org/officeDocument/2006/relationships/oleObject" Target="../embeddings/oleObject263.bin"/><Relationship Id="rId5" Type="http://schemas.openxmlformats.org/officeDocument/2006/relationships/image" Target="../media/image241.wmf"/><Relationship Id="rId15" Type="http://schemas.openxmlformats.org/officeDocument/2006/relationships/image" Target="../media/image246.wmf"/><Relationship Id="rId23" Type="http://schemas.openxmlformats.org/officeDocument/2006/relationships/image" Target="../media/image250.wmf"/><Relationship Id="rId28" Type="http://schemas.openxmlformats.org/officeDocument/2006/relationships/oleObject" Target="../embeddings/oleObject261.bin"/><Relationship Id="rId10" Type="http://schemas.openxmlformats.org/officeDocument/2006/relationships/oleObject" Target="../embeddings/oleObject252.bin"/><Relationship Id="rId19" Type="http://schemas.openxmlformats.org/officeDocument/2006/relationships/image" Target="../media/image248.wmf"/><Relationship Id="rId31" Type="http://schemas.openxmlformats.org/officeDocument/2006/relationships/image" Target="../media/image254.wmf"/><Relationship Id="rId4" Type="http://schemas.openxmlformats.org/officeDocument/2006/relationships/oleObject" Target="../embeddings/oleObject249.bin"/><Relationship Id="rId9" Type="http://schemas.openxmlformats.org/officeDocument/2006/relationships/image" Target="../media/image243.wmf"/><Relationship Id="rId14" Type="http://schemas.openxmlformats.org/officeDocument/2006/relationships/oleObject" Target="../embeddings/oleObject254.bin"/><Relationship Id="rId22" Type="http://schemas.openxmlformats.org/officeDocument/2006/relationships/oleObject" Target="../embeddings/oleObject258.bin"/><Relationship Id="rId27" Type="http://schemas.openxmlformats.org/officeDocument/2006/relationships/image" Target="../media/image252.wmf"/><Relationship Id="rId30" Type="http://schemas.openxmlformats.org/officeDocument/2006/relationships/oleObject" Target="../embeddings/oleObject262.bin"/><Relationship Id="rId8" Type="http://schemas.openxmlformats.org/officeDocument/2006/relationships/oleObject" Target="../embeddings/oleObject251.bin"/></Relationships>
</file>

<file path=ppt/slides/_rels/slide109.x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oleObject" Target="../embeddings/oleObject264.bin"/><Relationship Id="rId7" Type="http://schemas.openxmlformats.org/officeDocument/2006/relationships/oleObject" Target="../embeddings/oleObject266.bin"/><Relationship Id="rId2" Type="http://schemas.openxmlformats.org/officeDocument/2006/relationships/slideLayout" Target="../slideLayouts/slideLayout12.xml"/><Relationship Id="rId1" Type="http://schemas.openxmlformats.org/officeDocument/2006/relationships/vmlDrawing" Target="../drawings/vmlDrawing83.vml"/><Relationship Id="rId6" Type="http://schemas.openxmlformats.org/officeDocument/2006/relationships/image" Target="../media/image257.wmf"/><Relationship Id="rId5" Type="http://schemas.openxmlformats.org/officeDocument/2006/relationships/oleObject" Target="../embeddings/oleObject265.bin"/><Relationship Id="rId10" Type="http://schemas.openxmlformats.org/officeDocument/2006/relationships/image" Target="../media/image259.wmf"/><Relationship Id="rId4" Type="http://schemas.openxmlformats.org/officeDocument/2006/relationships/image" Target="../media/image256.wmf"/><Relationship Id="rId9" Type="http://schemas.openxmlformats.org/officeDocument/2006/relationships/oleObject" Target="../embeddings/oleObject26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3.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s>
</file>

<file path=ppt/slides/_rels/slide110.xml.rels><?xml version="1.0" encoding="UTF-8" standalone="yes"?>
<Relationships xmlns="http://schemas.openxmlformats.org/package/2006/relationships"><Relationship Id="rId8" Type="http://schemas.openxmlformats.org/officeDocument/2006/relationships/image" Target="../media/image262.wmf"/><Relationship Id="rId3" Type="http://schemas.openxmlformats.org/officeDocument/2006/relationships/oleObject" Target="../embeddings/oleObject268.bin"/><Relationship Id="rId7" Type="http://schemas.openxmlformats.org/officeDocument/2006/relationships/oleObject" Target="../embeddings/oleObject270.bin"/><Relationship Id="rId2" Type="http://schemas.openxmlformats.org/officeDocument/2006/relationships/slideLayout" Target="../slideLayouts/slideLayout12.xml"/><Relationship Id="rId1" Type="http://schemas.openxmlformats.org/officeDocument/2006/relationships/vmlDrawing" Target="../drawings/vmlDrawing84.vml"/><Relationship Id="rId6" Type="http://schemas.openxmlformats.org/officeDocument/2006/relationships/image" Target="../media/image261.wmf"/><Relationship Id="rId5" Type="http://schemas.openxmlformats.org/officeDocument/2006/relationships/oleObject" Target="../embeddings/oleObject269.bin"/><Relationship Id="rId10" Type="http://schemas.openxmlformats.org/officeDocument/2006/relationships/image" Target="../media/image263.wmf"/><Relationship Id="rId4" Type="http://schemas.openxmlformats.org/officeDocument/2006/relationships/image" Target="../media/image260.wmf"/><Relationship Id="rId9" Type="http://schemas.openxmlformats.org/officeDocument/2006/relationships/oleObject" Target="../embeddings/oleObject271.bin"/></Relationships>
</file>

<file path=ppt/slides/_rels/slide111.x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oleObject" Target="../embeddings/oleObject272.bin"/><Relationship Id="rId7" Type="http://schemas.openxmlformats.org/officeDocument/2006/relationships/oleObject" Target="../embeddings/oleObject274.bin"/><Relationship Id="rId2" Type="http://schemas.openxmlformats.org/officeDocument/2006/relationships/slideLayout" Target="../slideLayouts/slideLayout12.xml"/><Relationship Id="rId1" Type="http://schemas.openxmlformats.org/officeDocument/2006/relationships/vmlDrawing" Target="../drawings/vmlDrawing85.vml"/><Relationship Id="rId6" Type="http://schemas.openxmlformats.org/officeDocument/2006/relationships/image" Target="../media/image265.wmf"/><Relationship Id="rId5" Type="http://schemas.openxmlformats.org/officeDocument/2006/relationships/oleObject" Target="../embeddings/oleObject273.bin"/><Relationship Id="rId10" Type="http://schemas.openxmlformats.org/officeDocument/2006/relationships/image" Target="../media/image267.wmf"/><Relationship Id="rId4" Type="http://schemas.openxmlformats.org/officeDocument/2006/relationships/image" Target="../media/image264.wmf"/><Relationship Id="rId9" Type="http://schemas.openxmlformats.org/officeDocument/2006/relationships/oleObject" Target="../embeddings/oleObject275.bin"/></Relationships>
</file>

<file path=ppt/slides/_rels/slide112.xml.rels><?xml version="1.0" encoding="UTF-8" standalone="yes"?>
<Relationships xmlns="http://schemas.openxmlformats.org/package/2006/relationships"><Relationship Id="rId8" Type="http://schemas.openxmlformats.org/officeDocument/2006/relationships/image" Target="../media/image270.wmf"/><Relationship Id="rId3" Type="http://schemas.openxmlformats.org/officeDocument/2006/relationships/oleObject" Target="../embeddings/oleObject276.bin"/><Relationship Id="rId7" Type="http://schemas.openxmlformats.org/officeDocument/2006/relationships/oleObject" Target="../embeddings/oleObject278.bin"/><Relationship Id="rId12" Type="http://schemas.openxmlformats.org/officeDocument/2006/relationships/image" Target="../media/image272.wmf"/><Relationship Id="rId2" Type="http://schemas.openxmlformats.org/officeDocument/2006/relationships/slideLayout" Target="../slideLayouts/slideLayout12.xml"/><Relationship Id="rId1" Type="http://schemas.openxmlformats.org/officeDocument/2006/relationships/vmlDrawing" Target="../drawings/vmlDrawing86.vml"/><Relationship Id="rId6" Type="http://schemas.openxmlformats.org/officeDocument/2006/relationships/image" Target="../media/image269.wmf"/><Relationship Id="rId11" Type="http://schemas.openxmlformats.org/officeDocument/2006/relationships/oleObject" Target="../embeddings/oleObject280.bin"/><Relationship Id="rId5" Type="http://schemas.openxmlformats.org/officeDocument/2006/relationships/oleObject" Target="../embeddings/oleObject277.bin"/><Relationship Id="rId10" Type="http://schemas.openxmlformats.org/officeDocument/2006/relationships/image" Target="../media/image271.wmf"/><Relationship Id="rId4" Type="http://schemas.openxmlformats.org/officeDocument/2006/relationships/image" Target="../media/image268.wmf"/><Relationship Id="rId9" Type="http://schemas.openxmlformats.org/officeDocument/2006/relationships/oleObject" Target="../embeddings/oleObject279.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81.bin"/><Relationship Id="rId2" Type="http://schemas.openxmlformats.org/officeDocument/2006/relationships/slideLayout" Target="../slideLayouts/slideLayout12.xml"/><Relationship Id="rId1" Type="http://schemas.openxmlformats.org/officeDocument/2006/relationships/vmlDrawing" Target="../drawings/vmlDrawing87.vml"/><Relationship Id="rId6" Type="http://schemas.openxmlformats.org/officeDocument/2006/relationships/image" Target="../media/image274.wmf"/><Relationship Id="rId5" Type="http://schemas.openxmlformats.org/officeDocument/2006/relationships/oleObject" Target="../embeddings/oleObject282.bin"/><Relationship Id="rId4" Type="http://schemas.openxmlformats.org/officeDocument/2006/relationships/image" Target="../media/image273.wmf"/></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40.wmf"/><Relationship Id="rId2" Type="http://schemas.openxmlformats.org/officeDocument/2006/relationships/slideLayout" Target="../slideLayouts/slideLayout12.xml"/><Relationship Id="rId1" Type="http://schemas.openxmlformats.org/officeDocument/2006/relationships/vmlDrawing" Target="../drawings/vmlDrawing88.vml"/><Relationship Id="rId6" Type="http://schemas.openxmlformats.org/officeDocument/2006/relationships/oleObject" Target="../embeddings/oleObject284.bin"/><Relationship Id="rId5" Type="http://schemas.openxmlformats.org/officeDocument/2006/relationships/image" Target="../media/image275.wmf"/><Relationship Id="rId4" Type="http://schemas.openxmlformats.org/officeDocument/2006/relationships/oleObject" Target="../embeddings/oleObject283.bin"/></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85.bin"/><Relationship Id="rId2" Type="http://schemas.openxmlformats.org/officeDocument/2006/relationships/slideLayout" Target="../slideLayouts/slideLayout12.xml"/><Relationship Id="rId1" Type="http://schemas.openxmlformats.org/officeDocument/2006/relationships/vmlDrawing" Target="../drawings/vmlDrawing89.vml"/><Relationship Id="rId6" Type="http://schemas.openxmlformats.org/officeDocument/2006/relationships/image" Target="../media/image12.wmf"/><Relationship Id="rId5" Type="http://schemas.openxmlformats.org/officeDocument/2006/relationships/oleObject" Target="../embeddings/oleObject286.bin"/><Relationship Id="rId4" Type="http://schemas.openxmlformats.org/officeDocument/2006/relationships/image" Target="../media/image276.wmf"/></Relationships>
</file>

<file path=ppt/slides/_rels/slide12.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4.xml"/><Relationship Id="rId7"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18.wmf"/><Relationship Id="rId4" Type="http://schemas.openxmlformats.org/officeDocument/2006/relationships/oleObject" Target="../embeddings/oleObject15.bin"/><Relationship Id="rId9" Type="http://schemas.openxmlformats.org/officeDocument/2006/relationships/image" Target="../media/image19.wmf"/></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2" Type="http://schemas.openxmlformats.org/officeDocument/2006/relationships/slideLayout" Target="../slideLayouts/slideLayout12.xml"/><Relationship Id="rId16" Type="http://schemas.openxmlformats.org/officeDocument/2006/relationships/image" Target="../media/image26.wmf"/><Relationship Id="rId1" Type="http://schemas.openxmlformats.org/officeDocument/2006/relationships/vmlDrawing" Target="../drawings/vmlDrawing11.vml"/><Relationship Id="rId6" Type="http://schemas.openxmlformats.org/officeDocument/2006/relationships/image" Target="../media/image21.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1.bin"/><Relationship Id="rId14"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0.wmf"/><Relationship Id="rId2" Type="http://schemas.openxmlformats.org/officeDocument/2006/relationships/slideLayout" Target="../slideLayouts/slideLayout12.xml"/><Relationship Id="rId16" Type="http://schemas.openxmlformats.org/officeDocument/2006/relationships/image" Target="../media/image32.wmf"/><Relationship Id="rId1" Type="http://schemas.openxmlformats.org/officeDocument/2006/relationships/vmlDrawing" Target="../drawings/vmlDrawing12.vml"/><Relationship Id="rId6" Type="http://schemas.openxmlformats.org/officeDocument/2006/relationships/image" Target="../media/image27.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9.wmf"/><Relationship Id="rId4" Type="http://schemas.openxmlformats.org/officeDocument/2006/relationships/image" Target="../media/image25.wmf"/><Relationship Id="rId9" Type="http://schemas.openxmlformats.org/officeDocument/2006/relationships/oleObject" Target="../embeddings/oleObject28.bin"/><Relationship Id="rId14" Type="http://schemas.openxmlformats.org/officeDocument/2006/relationships/image" Target="../media/image31.wmf"/></Relationships>
</file>

<file path=ppt/slides/_rels/slide2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6.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0.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5.wmf"/><Relationship Id="rId4" Type="http://schemas.openxmlformats.org/officeDocument/2006/relationships/image" Target="../media/image33.wmf"/><Relationship Id="rId9" Type="http://schemas.openxmlformats.org/officeDocument/2006/relationships/oleObject" Target="../embeddings/oleObject3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78.xml"/><Relationship Id="rId3" Type="http://schemas.openxmlformats.org/officeDocument/2006/relationships/oleObject" Target="../embeddings/oleObject8.bin"/><Relationship Id="rId7" Type="http://schemas.openxmlformats.org/officeDocument/2006/relationships/slide" Target="slide26.xml"/><Relationship Id="rId12" Type="http://schemas.openxmlformats.org/officeDocument/2006/relationships/slide" Target="slide33.xml"/><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13.wmf"/><Relationship Id="rId11" Type="http://schemas.openxmlformats.org/officeDocument/2006/relationships/slide" Target="slide34.xml"/><Relationship Id="rId5" Type="http://schemas.openxmlformats.org/officeDocument/2006/relationships/oleObject" Target="../embeddings/oleObject9.bin"/><Relationship Id="rId10" Type="http://schemas.openxmlformats.org/officeDocument/2006/relationships/slide" Target="slide32.xml"/><Relationship Id="rId4" Type="http://schemas.openxmlformats.org/officeDocument/2006/relationships/image" Target="../media/image12.wmf"/><Relationship Id="rId9" Type="http://schemas.openxmlformats.org/officeDocument/2006/relationships/slide" Target="slide2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37.wmf"/><Relationship Id="rId4" Type="http://schemas.openxmlformats.org/officeDocument/2006/relationships/oleObject" Target="../embeddings/oleObject3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slide" Target="slide23.xml"/><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9.bin"/><Relationship Id="rId7" Type="http://schemas.openxmlformats.org/officeDocument/2006/relationships/slide" Target="slide23.xml"/><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40.bin"/><Relationship Id="rId4" Type="http://schemas.openxmlformats.org/officeDocument/2006/relationships/image" Target="../media/image3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18.vml"/><Relationship Id="rId5" Type="http://schemas.openxmlformats.org/officeDocument/2006/relationships/slide" Target="slide23.xml"/><Relationship Id="rId4" Type="http://schemas.openxmlformats.org/officeDocument/2006/relationships/image" Target="../media/image4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slide" Target="slide23.xml"/><Relationship Id="rId4" Type="http://schemas.openxmlformats.org/officeDocument/2006/relationships/image" Target="../media/image4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44.wmf"/><Relationship Id="rId5" Type="http://schemas.openxmlformats.org/officeDocument/2006/relationships/oleObject" Target="../embeddings/oleObject44.bin"/><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21.vml"/><Relationship Id="rId5" Type="http://schemas.openxmlformats.org/officeDocument/2006/relationships/slide" Target="slide23.xml"/><Relationship Id="rId4" Type="http://schemas.openxmlformats.org/officeDocument/2006/relationships/image" Target="../media/image45.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slide" Target="slide23.xml"/><Relationship Id="rId5" Type="http://schemas.openxmlformats.org/officeDocument/2006/relationships/image" Target="../media/image46.wmf"/><Relationship Id="rId4" Type="http://schemas.openxmlformats.org/officeDocument/2006/relationships/oleObject" Target="../embeddings/oleObject4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slide" Target="slide23.xml"/><Relationship Id="rId5" Type="http://schemas.openxmlformats.org/officeDocument/2006/relationships/image" Target="../media/image47.wmf"/><Relationship Id="rId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24.vml"/><Relationship Id="rId4" Type="http://schemas.openxmlformats.org/officeDocument/2006/relationships/image" Target="../media/image4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25.vml"/><Relationship Id="rId4" Type="http://schemas.openxmlformats.org/officeDocument/2006/relationships/image" Target="../media/image4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26.vml"/><Relationship Id="rId4" Type="http://schemas.openxmlformats.org/officeDocument/2006/relationships/image" Target="../media/image5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52.wmf"/><Relationship Id="rId5" Type="http://schemas.openxmlformats.org/officeDocument/2006/relationships/oleObject" Target="../embeddings/oleObject52.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18.xml"/><Relationship Id="rId7" Type="http://schemas.openxmlformats.org/officeDocument/2006/relationships/image" Target="../media/image56.wmf"/><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oleObject" Target="../embeddings/oleObject56.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7.wmf"/></Relationships>
</file>

<file path=ppt/slides/_rels/slide4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60.wmf"/><Relationship Id="rId11" Type="http://schemas.openxmlformats.org/officeDocument/2006/relationships/image" Target="../media/image62.wmf"/><Relationship Id="rId5" Type="http://schemas.openxmlformats.org/officeDocument/2006/relationships/oleObject" Target="../embeddings/oleObject60.bin"/><Relationship Id="rId10" Type="http://schemas.openxmlformats.org/officeDocument/2006/relationships/oleObject" Target="../embeddings/oleObject63.bin"/><Relationship Id="rId4" Type="http://schemas.openxmlformats.org/officeDocument/2006/relationships/image" Target="../media/image59.wmf"/><Relationship Id="rId9" Type="http://schemas.openxmlformats.org/officeDocument/2006/relationships/oleObject" Target="../embeddings/oleObject62.bin"/></Relationships>
</file>

<file path=ppt/slides/_rels/slide47.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7.wmf"/><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64.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7.bin"/><Relationship Id="rId14" Type="http://schemas.openxmlformats.org/officeDocument/2006/relationships/image" Target="../media/image68.wmf"/></Relationships>
</file>

<file path=ppt/slides/_rels/slide48.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3.wmf"/><Relationship Id="rId2" Type="http://schemas.openxmlformats.org/officeDocument/2006/relationships/slideLayout" Target="../slideLayouts/slideLayout12.xml"/><Relationship Id="rId16" Type="http://schemas.openxmlformats.org/officeDocument/2006/relationships/image" Target="../media/image66.wmf"/><Relationship Id="rId1" Type="http://schemas.openxmlformats.org/officeDocument/2006/relationships/vmlDrawing" Target="../drawings/vmlDrawing31.vml"/><Relationship Id="rId6" Type="http://schemas.openxmlformats.org/officeDocument/2006/relationships/image" Target="../media/image70.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3.bin"/><Relationship Id="rId14" Type="http://schemas.openxmlformats.org/officeDocument/2006/relationships/image" Target="../media/image74.wmf"/></Relationships>
</file>

<file path=ppt/slides/_rels/slide49.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76.wmf"/><Relationship Id="rId5" Type="http://schemas.openxmlformats.org/officeDocument/2006/relationships/oleObject" Target="../embeddings/oleObject78.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80.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 Id="rId9"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3.xml"/><Relationship Id="rId1" Type="http://schemas.openxmlformats.org/officeDocument/2006/relationships/vmlDrawing" Target="../drawings/vmlDrawing33.vml"/><Relationship Id="rId4" Type="http://schemas.openxmlformats.org/officeDocument/2006/relationships/image" Target="../media/image66.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80.wmf"/><Relationship Id="rId5" Type="http://schemas.openxmlformats.org/officeDocument/2006/relationships/oleObject" Target="../embeddings/oleObject83.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5.bin"/></Relationships>
</file>

<file path=ppt/slides/_rels/slide53.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84.wmf"/><Relationship Id="rId5" Type="http://schemas.openxmlformats.org/officeDocument/2006/relationships/oleObject" Target="../embeddings/oleObject87.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9.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image" Target="../media/image88.wmf"/><Relationship Id="rId5" Type="http://schemas.openxmlformats.org/officeDocument/2006/relationships/oleObject" Target="../embeddings/oleObject91.bin"/><Relationship Id="rId4" Type="http://schemas.openxmlformats.org/officeDocument/2006/relationships/image" Target="../media/image87.wmf"/></Relationships>
</file>

<file path=ppt/slides/_rels/slide55.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12.xml"/><Relationship Id="rId1" Type="http://schemas.openxmlformats.org/officeDocument/2006/relationships/vmlDrawing" Target="../drawings/vmlDrawing37.vml"/><Relationship Id="rId6" Type="http://schemas.openxmlformats.org/officeDocument/2006/relationships/image" Target="../media/image90.wmf"/><Relationship Id="rId5" Type="http://schemas.openxmlformats.org/officeDocument/2006/relationships/oleObject" Target="../embeddings/oleObject93.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5.bin"/></Relationships>
</file>

<file path=ppt/slides/_rels/slide56.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image" Target="../media/image97.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oleObject" Target="../embeddings/oleObject100.bin"/><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image" Target="../media/image94.wmf"/><Relationship Id="rId11" Type="http://schemas.openxmlformats.org/officeDocument/2006/relationships/image" Target="../media/image99.png"/><Relationship Id="rId5" Type="http://schemas.openxmlformats.org/officeDocument/2006/relationships/oleObject" Target="../embeddings/oleObject97.bin"/><Relationship Id="rId15" Type="http://schemas.openxmlformats.org/officeDocument/2006/relationships/image" Target="../media/image98.wmf"/><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99.bin"/><Relationship Id="rId14" Type="http://schemas.openxmlformats.org/officeDocument/2006/relationships/oleObject" Target="../embeddings/oleObject101.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image" Target="../media/image99.wmf"/><Relationship Id="rId5" Type="http://schemas.openxmlformats.org/officeDocument/2006/relationships/oleObject" Target="../embeddings/oleObject103.bin"/><Relationship Id="rId4" Type="http://schemas.openxmlformats.org/officeDocument/2006/relationships/image" Target="../media/image98.wmf"/></Relationships>
</file>

<file path=ppt/slides/_rels/slide58.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image" Target="../media/image101.wmf"/><Relationship Id="rId5" Type="http://schemas.openxmlformats.org/officeDocument/2006/relationships/oleObject" Target="../embeddings/oleObject105.bin"/><Relationship Id="rId4" Type="http://schemas.openxmlformats.org/officeDocument/2006/relationships/image" Target="../media/image100.wmf"/><Relationship Id="rId9" Type="http://schemas.openxmlformats.org/officeDocument/2006/relationships/image" Target="../media/image104.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image" Target="../media/image104.wmf"/><Relationship Id="rId5" Type="http://schemas.openxmlformats.org/officeDocument/2006/relationships/oleObject" Target="../embeddings/oleObject108.bin"/><Relationship Id="rId4" Type="http://schemas.openxmlformats.org/officeDocument/2006/relationships/image" Target="../media/image103.wmf"/></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12.xml"/><Relationship Id="rId1" Type="http://schemas.openxmlformats.org/officeDocument/2006/relationships/vmlDrawing" Target="../drawings/vmlDrawing42.vml"/><Relationship Id="rId6" Type="http://schemas.openxmlformats.org/officeDocument/2006/relationships/image" Target="../media/image106.wmf"/><Relationship Id="rId5" Type="http://schemas.openxmlformats.org/officeDocument/2006/relationships/oleObject" Target="../embeddings/oleObject110.bin"/><Relationship Id="rId4" Type="http://schemas.openxmlformats.org/officeDocument/2006/relationships/image" Target="../media/image10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12.xml"/><Relationship Id="rId1" Type="http://schemas.openxmlformats.org/officeDocument/2006/relationships/vmlDrawing" Target="../drawings/vmlDrawing43.vml"/><Relationship Id="rId6" Type="http://schemas.openxmlformats.org/officeDocument/2006/relationships/image" Target="../media/image108.wmf"/><Relationship Id="rId5" Type="http://schemas.openxmlformats.org/officeDocument/2006/relationships/oleObject" Target="../embeddings/oleObject112.bin"/><Relationship Id="rId4" Type="http://schemas.openxmlformats.org/officeDocument/2006/relationships/image" Target="../media/image107.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13.xml"/><Relationship Id="rId1" Type="http://schemas.openxmlformats.org/officeDocument/2006/relationships/vmlDrawing" Target="../drawings/vmlDrawing44.vml"/><Relationship Id="rId4" Type="http://schemas.openxmlformats.org/officeDocument/2006/relationships/image" Target="../media/image109.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12.xml"/><Relationship Id="rId1" Type="http://schemas.openxmlformats.org/officeDocument/2006/relationships/vmlDrawing" Target="../drawings/vmlDrawing45.vml"/><Relationship Id="rId6" Type="http://schemas.openxmlformats.org/officeDocument/2006/relationships/image" Target="../media/image111.wmf"/><Relationship Id="rId5" Type="http://schemas.openxmlformats.org/officeDocument/2006/relationships/oleObject" Target="../embeddings/oleObject115.bin"/><Relationship Id="rId4" Type="http://schemas.openxmlformats.org/officeDocument/2006/relationships/image" Target="../media/image110.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12.xml"/><Relationship Id="rId1" Type="http://schemas.openxmlformats.org/officeDocument/2006/relationships/vmlDrawing" Target="../drawings/vmlDrawing46.vml"/><Relationship Id="rId6" Type="http://schemas.openxmlformats.org/officeDocument/2006/relationships/image" Target="../media/image113.wmf"/><Relationship Id="rId5" Type="http://schemas.openxmlformats.org/officeDocument/2006/relationships/oleObject" Target="../embeddings/oleObject117.bin"/><Relationship Id="rId4" Type="http://schemas.openxmlformats.org/officeDocument/2006/relationships/image" Target="../media/image112.wmf"/></Relationships>
</file>

<file path=ppt/slides/_rels/slide68.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22.bin"/><Relationship Id="rId18" Type="http://schemas.openxmlformats.org/officeDocument/2006/relationships/oleObject" Target="../embeddings/oleObject125.bin"/><Relationship Id="rId26" Type="http://schemas.openxmlformats.org/officeDocument/2006/relationships/oleObject" Target="../embeddings/oleObject129.bin"/><Relationship Id="rId3" Type="http://schemas.openxmlformats.org/officeDocument/2006/relationships/notesSlide" Target="../notesSlides/notesSlide20.xml"/><Relationship Id="rId21" Type="http://schemas.openxmlformats.org/officeDocument/2006/relationships/image" Target="../media/image121.wmf"/><Relationship Id="rId7" Type="http://schemas.openxmlformats.org/officeDocument/2006/relationships/oleObject" Target="../embeddings/oleObject119.bin"/><Relationship Id="rId12" Type="http://schemas.openxmlformats.org/officeDocument/2006/relationships/image" Target="../media/image117.wmf"/><Relationship Id="rId17" Type="http://schemas.openxmlformats.org/officeDocument/2006/relationships/image" Target="../media/image119.wmf"/><Relationship Id="rId25" Type="http://schemas.openxmlformats.org/officeDocument/2006/relationships/image" Target="../media/image123.wmf"/><Relationship Id="rId2" Type="http://schemas.openxmlformats.org/officeDocument/2006/relationships/slideLayout" Target="../slideLayouts/slideLayout31.xml"/><Relationship Id="rId16" Type="http://schemas.openxmlformats.org/officeDocument/2006/relationships/oleObject" Target="../embeddings/oleObject124.bin"/><Relationship Id="rId20" Type="http://schemas.openxmlformats.org/officeDocument/2006/relationships/oleObject" Target="../embeddings/oleObject126.bin"/><Relationship Id="rId29" Type="http://schemas.openxmlformats.org/officeDocument/2006/relationships/image" Target="../media/image125.wmf"/><Relationship Id="rId1" Type="http://schemas.openxmlformats.org/officeDocument/2006/relationships/vmlDrawing" Target="../drawings/vmlDrawing47.vml"/><Relationship Id="rId6" Type="http://schemas.openxmlformats.org/officeDocument/2006/relationships/image" Target="../media/image114.wmf"/><Relationship Id="rId11" Type="http://schemas.openxmlformats.org/officeDocument/2006/relationships/oleObject" Target="../embeddings/oleObject121.bin"/><Relationship Id="rId24" Type="http://schemas.openxmlformats.org/officeDocument/2006/relationships/oleObject" Target="../embeddings/oleObject128.bin"/><Relationship Id="rId32" Type="http://schemas.openxmlformats.org/officeDocument/2006/relationships/slide" Target="slide85.xml"/><Relationship Id="rId5" Type="http://schemas.openxmlformats.org/officeDocument/2006/relationships/oleObject" Target="../embeddings/oleObject118.bin"/><Relationship Id="rId15" Type="http://schemas.openxmlformats.org/officeDocument/2006/relationships/image" Target="../media/image118.wmf"/><Relationship Id="rId23" Type="http://schemas.openxmlformats.org/officeDocument/2006/relationships/image" Target="../media/image122.wmf"/><Relationship Id="rId28" Type="http://schemas.openxmlformats.org/officeDocument/2006/relationships/oleObject" Target="../embeddings/oleObject130.bin"/><Relationship Id="rId10" Type="http://schemas.openxmlformats.org/officeDocument/2006/relationships/image" Target="../media/image116.wmf"/><Relationship Id="rId19" Type="http://schemas.openxmlformats.org/officeDocument/2006/relationships/image" Target="../media/image120.wmf"/><Relationship Id="rId31" Type="http://schemas.openxmlformats.org/officeDocument/2006/relationships/image" Target="../media/image126.wmf"/><Relationship Id="rId4" Type="http://schemas.openxmlformats.org/officeDocument/2006/relationships/image" Target="../media/image1.jpeg"/><Relationship Id="rId9" Type="http://schemas.openxmlformats.org/officeDocument/2006/relationships/oleObject" Target="../embeddings/oleObject120.bin"/><Relationship Id="rId14" Type="http://schemas.openxmlformats.org/officeDocument/2006/relationships/oleObject" Target="../embeddings/oleObject123.bin"/><Relationship Id="rId22" Type="http://schemas.openxmlformats.org/officeDocument/2006/relationships/oleObject" Target="../embeddings/oleObject127.bin"/><Relationship Id="rId27" Type="http://schemas.openxmlformats.org/officeDocument/2006/relationships/image" Target="../media/image124.wmf"/><Relationship Id="rId30" Type="http://schemas.openxmlformats.org/officeDocument/2006/relationships/oleObject" Target="../embeddings/oleObject131.bin"/></Relationships>
</file>

<file path=ppt/slides/_rels/slide69.xml.rels><?xml version="1.0" encoding="UTF-8" standalone="yes"?>
<Relationships xmlns="http://schemas.openxmlformats.org/package/2006/relationships"><Relationship Id="rId13" Type="http://schemas.openxmlformats.org/officeDocument/2006/relationships/oleObject" Target="../embeddings/oleObject137.bin"/><Relationship Id="rId18" Type="http://schemas.openxmlformats.org/officeDocument/2006/relationships/image" Target="../media/image134.wmf"/><Relationship Id="rId26" Type="http://schemas.openxmlformats.org/officeDocument/2006/relationships/image" Target="../media/image138.wmf"/><Relationship Id="rId21" Type="http://schemas.openxmlformats.org/officeDocument/2006/relationships/oleObject" Target="../embeddings/oleObject141.bin"/><Relationship Id="rId34" Type="http://schemas.openxmlformats.org/officeDocument/2006/relationships/image" Target="../media/image142.wmf"/><Relationship Id="rId7" Type="http://schemas.openxmlformats.org/officeDocument/2006/relationships/oleObject" Target="../embeddings/oleObject134.bin"/><Relationship Id="rId12" Type="http://schemas.openxmlformats.org/officeDocument/2006/relationships/image" Target="../media/image131.wmf"/><Relationship Id="rId17" Type="http://schemas.openxmlformats.org/officeDocument/2006/relationships/oleObject" Target="../embeddings/oleObject139.bin"/><Relationship Id="rId25" Type="http://schemas.openxmlformats.org/officeDocument/2006/relationships/oleObject" Target="../embeddings/oleObject143.bin"/><Relationship Id="rId33" Type="http://schemas.openxmlformats.org/officeDocument/2006/relationships/oleObject" Target="../embeddings/oleObject147.bin"/><Relationship Id="rId2" Type="http://schemas.openxmlformats.org/officeDocument/2006/relationships/slideLayout" Target="../slideLayouts/slideLayout4.xml"/><Relationship Id="rId16" Type="http://schemas.openxmlformats.org/officeDocument/2006/relationships/image" Target="../media/image133.wmf"/><Relationship Id="rId20" Type="http://schemas.openxmlformats.org/officeDocument/2006/relationships/image" Target="../media/image135.wmf"/><Relationship Id="rId29" Type="http://schemas.openxmlformats.org/officeDocument/2006/relationships/oleObject" Target="../embeddings/oleObject145.bin"/><Relationship Id="rId1" Type="http://schemas.openxmlformats.org/officeDocument/2006/relationships/vmlDrawing" Target="../drawings/vmlDrawing48.vml"/><Relationship Id="rId6" Type="http://schemas.openxmlformats.org/officeDocument/2006/relationships/image" Target="../media/image128.wmf"/><Relationship Id="rId11" Type="http://schemas.openxmlformats.org/officeDocument/2006/relationships/oleObject" Target="../embeddings/oleObject136.bin"/><Relationship Id="rId24" Type="http://schemas.openxmlformats.org/officeDocument/2006/relationships/image" Target="../media/image137.wmf"/><Relationship Id="rId32" Type="http://schemas.openxmlformats.org/officeDocument/2006/relationships/image" Target="../media/image141.wmf"/><Relationship Id="rId37" Type="http://schemas.openxmlformats.org/officeDocument/2006/relationships/slide" Target="slide102.xml"/><Relationship Id="rId5" Type="http://schemas.openxmlformats.org/officeDocument/2006/relationships/oleObject" Target="../embeddings/oleObject133.bin"/><Relationship Id="rId15" Type="http://schemas.openxmlformats.org/officeDocument/2006/relationships/oleObject" Target="../embeddings/oleObject138.bin"/><Relationship Id="rId23" Type="http://schemas.openxmlformats.org/officeDocument/2006/relationships/oleObject" Target="../embeddings/oleObject142.bin"/><Relationship Id="rId28" Type="http://schemas.openxmlformats.org/officeDocument/2006/relationships/image" Target="../media/image139.wmf"/><Relationship Id="rId36" Type="http://schemas.openxmlformats.org/officeDocument/2006/relationships/image" Target="../media/image143.wmf"/><Relationship Id="rId10" Type="http://schemas.openxmlformats.org/officeDocument/2006/relationships/image" Target="../media/image130.wmf"/><Relationship Id="rId19" Type="http://schemas.openxmlformats.org/officeDocument/2006/relationships/oleObject" Target="../embeddings/oleObject140.bin"/><Relationship Id="rId31" Type="http://schemas.openxmlformats.org/officeDocument/2006/relationships/oleObject" Target="../embeddings/oleObject146.bin"/><Relationship Id="rId4" Type="http://schemas.openxmlformats.org/officeDocument/2006/relationships/image" Target="../media/image127.wmf"/><Relationship Id="rId9" Type="http://schemas.openxmlformats.org/officeDocument/2006/relationships/oleObject" Target="../embeddings/oleObject135.bin"/><Relationship Id="rId14" Type="http://schemas.openxmlformats.org/officeDocument/2006/relationships/image" Target="../media/image132.wmf"/><Relationship Id="rId22" Type="http://schemas.openxmlformats.org/officeDocument/2006/relationships/image" Target="../media/image136.wmf"/><Relationship Id="rId27" Type="http://schemas.openxmlformats.org/officeDocument/2006/relationships/oleObject" Target="../embeddings/oleObject144.bin"/><Relationship Id="rId30" Type="http://schemas.openxmlformats.org/officeDocument/2006/relationships/image" Target="../media/image140.wmf"/><Relationship Id="rId35" Type="http://schemas.openxmlformats.org/officeDocument/2006/relationships/oleObject" Target="../embeddings/oleObject148.bin"/><Relationship Id="rId8" Type="http://schemas.openxmlformats.org/officeDocument/2006/relationships/image" Target="../media/image129.wmf"/><Relationship Id="rId3" Type="http://schemas.openxmlformats.org/officeDocument/2006/relationships/oleObject" Target="../embeddings/oleObject132.bin"/></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12.xml"/><Relationship Id="rId1" Type="http://schemas.openxmlformats.org/officeDocument/2006/relationships/vmlDrawing" Target="../drawings/vmlDrawing49.vml"/><Relationship Id="rId6" Type="http://schemas.openxmlformats.org/officeDocument/2006/relationships/image" Target="../media/image145.wmf"/><Relationship Id="rId5" Type="http://schemas.openxmlformats.org/officeDocument/2006/relationships/oleObject" Target="../embeddings/oleObject150.bin"/><Relationship Id="rId4" Type="http://schemas.openxmlformats.org/officeDocument/2006/relationships/image" Target="../media/image144.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50.wmf"/><Relationship Id="rId3" Type="http://schemas.openxmlformats.org/officeDocument/2006/relationships/notesSlide" Target="../notesSlides/notesSlide21.xml"/><Relationship Id="rId7" Type="http://schemas.openxmlformats.org/officeDocument/2006/relationships/image" Target="../media/image147.wmf"/><Relationship Id="rId12" Type="http://schemas.openxmlformats.org/officeDocument/2006/relationships/oleObject" Target="../embeddings/oleObject155.bin"/><Relationship Id="rId2" Type="http://schemas.openxmlformats.org/officeDocument/2006/relationships/slideLayout" Target="../slideLayouts/slideLayout12.xml"/><Relationship Id="rId1" Type="http://schemas.openxmlformats.org/officeDocument/2006/relationships/vmlDrawing" Target="../drawings/vmlDrawing50.vml"/><Relationship Id="rId6" Type="http://schemas.openxmlformats.org/officeDocument/2006/relationships/oleObject" Target="../embeddings/oleObject152.bin"/><Relationship Id="rId11" Type="http://schemas.openxmlformats.org/officeDocument/2006/relationships/image" Target="../media/image149.wmf"/><Relationship Id="rId5" Type="http://schemas.openxmlformats.org/officeDocument/2006/relationships/image" Target="../media/image146.wmf"/><Relationship Id="rId10" Type="http://schemas.openxmlformats.org/officeDocument/2006/relationships/oleObject" Target="../embeddings/oleObject154.bin"/><Relationship Id="rId4" Type="http://schemas.openxmlformats.org/officeDocument/2006/relationships/oleObject" Target="../embeddings/oleObject151.bin"/><Relationship Id="rId9" Type="http://schemas.openxmlformats.org/officeDocument/2006/relationships/image" Target="../media/image148.wmf"/><Relationship Id="rId14" Type="http://schemas.openxmlformats.org/officeDocument/2006/relationships/slide" Target="slide83.xml"/></Relationships>
</file>

<file path=ppt/slides/_rels/slide72.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12.xml"/><Relationship Id="rId1" Type="http://schemas.openxmlformats.org/officeDocument/2006/relationships/vmlDrawing" Target="../drawings/vmlDrawing51.vml"/><Relationship Id="rId6" Type="http://schemas.openxmlformats.org/officeDocument/2006/relationships/image" Target="../media/image152.wmf"/><Relationship Id="rId11" Type="http://schemas.openxmlformats.org/officeDocument/2006/relationships/slide" Target="slide96.xml"/><Relationship Id="rId5" Type="http://schemas.openxmlformats.org/officeDocument/2006/relationships/oleObject" Target="../embeddings/oleObject157.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59.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62.bin"/><Relationship Id="rId3" Type="http://schemas.openxmlformats.org/officeDocument/2006/relationships/notesSlide" Target="../notesSlides/notesSlide22.xml"/><Relationship Id="rId7" Type="http://schemas.openxmlformats.org/officeDocument/2006/relationships/image" Target="../media/image156.wmf"/><Relationship Id="rId2" Type="http://schemas.openxmlformats.org/officeDocument/2006/relationships/slideLayout" Target="../slideLayouts/slideLayout12.xml"/><Relationship Id="rId1" Type="http://schemas.openxmlformats.org/officeDocument/2006/relationships/vmlDrawing" Target="../drawings/vmlDrawing52.vml"/><Relationship Id="rId6" Type="http://schemas.openxmlformats.org/officeDocument/2006/relationships/oleObject" Target="../embeddings/oleObject161.bin"/><Relationship Id="rId5" Type="http://schemas.openxmlformats.org/officeDocument/2006/relationships/image" Target="../media/image155.wmf"/><Relationship Id="rId4" Type="http://schemas.openxmlformats.org/officeDocument/2006/relationships/oleObject" Target="../embeddings/oleObject160.bin"/><Relationship Id="rId9" Type="http://schemas.openxmlformats.org/officeDocument/2006/relationships/image" Target="../media/image157.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12.xml"/><Relationship Id="rId1" Type="http://schemas.openxmlformats.org/officeDocument/2006/relationships/vmlDrawing" Target="../drawings/vmlDrawing53.vml"/><Relationship Id="rId4" Type="http://schemas.openxmlformats.org/officeDocument/2006/relationships/image" Target="../media/image158.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notesSlide" Target="../notesSlides/notesSlide23.xml"/><Relationship Id="rId7" Type="http://schemas.openxmlformats.org/officeDocument/2006/relationships/image" Target="../media/image160.wmf"/><Relationship Id="rId2" Type="http://schemas.openxmlformats.org/officeDocument/2006/relationships/slideLayout" Target="../slideLayouts/slideLayout12.xml"/><Relationship Id="rId1" Type="http://schemas.openxmlformats.org/officeDocument/2006/relationships/vmlDrawing" Target="../drawings/vmlDrawing54.vml"/><Relationship Id="rId6" Type="http://schemas.openxmlformats.org/officeDocument/2006/relationships/oleObject" Target="../embeddings/oleObject165.bin"/><Relationship Id="rId5" Type="http://schemas.openxmlformats.org/officeDocument/2006/relationships/image" Target="../media/image159.wmf"/><Relationship Id="rId10" Type="http://schemas.openxmlformats.org/officeDocument/2006/relationships/slide" Target="slide12.xml"/><Relationship Id="rId4" Type="http://schemas.openxmlformats.org/officeDocument/2006/relationships/oleObject" Target="../embeddings/oleObject164.bin"/><Relationship Id="rId9" Type="http://schemas.openxmlformats.org/officeDocument/2006/relationships/image" Target="../media/image161.wmf"/></Relationships>
</file>

<file path=ppt/slides/_rels/slide78.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163.wmf"/><Relationship Id="rId5" Type="http://schemas.openxmlformats.org/officeDocument/2006/relationships/oleObject" Target="../embeddings/oleObject168.bin"/><Relationship Id="rId4" Type="http://schemas.openxmlformats.org/officeDocument/2006/relationships/image" Target="../media/image162.wmf"/><Relationship Id="rId9" Type="http://schemas.openxmlformats.org/officeDocument/2006/relationships/slide" Target="slide2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166.wmf"/><Relationship Id="rId5" Type="http://schemas.openxmlformats.org/officeDocument/2006/relationships/oleObject" Target="../embeddings/oleObject171.bin"/><Relationship Id="rId4" Type="http://schemas.openxmlformats.org/officeDocument/2006/relationships/image" Target="../media/image165.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80.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71.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68.wmf"/><Relationship Id="rId11" Type="http://schemas.openxmlformats.org/officeDocument/2006/relationships/oleObject" Target="../embeddings/oleObject176.bin"/><Relationship Id="rId5" Type="http://schemas.openxmlformats.org/officeDocument/2006/relationships/oleObject" Target="../embeddings/oleObject173.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75.bin"/></Relationships>
</file>

<file path=ppt/slides/_rels/slide81.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77.bin"/><Relationship Id="rId7"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73.wmf"/><Relationship Id="rId5" Type="http://schemas.openxmlformats.org/officeDocument/2006/relationships/oleObject" Target="../embeddings/oleObject178.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180.bin"/></Relationships>
</file>

<file path=ppt/slides/_rels/slide82.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oleObject" Target="../embeddings/oleObject181.bin"/><Relationship Id="rId7"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75.wmf"/><Relationship Id="rId5" Type="http://schemas.openxmlformats.org/officeDocument/2006/relationships/oleObject" Target="../embeddings/oleObject182.bin"/><Relationship Id="rId4" Type="http://schemas.openxmlformats.org/officeDocument/2006/relationships/image" Target="../media/image173.wmf"/></Relationships>
</file>

<file path=ppt/slides/_rels/slide83.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oleObject" Target="../embeddings/oleObject184.bin"/><Relationship Id="rId7" Type="http://schemas.openxmlformats.org/officeDocument/2006/relationships/slide" Target="slide71.xml"/><Relationship Id="rId2" Type="http://schemas.openxmlformats.org/officeDocument/2006/relationships/slideLayout" Target="../slideLayouts/slideLayout12.xml"/><Relationship Id="rId1" Type="http://schemas.openxmlformats.org/officeDocument/2006/relationships/vmlDrawing" Target="../drawings/vmlDrawing60.vml"/><Relationship Id="rId6" Type="http://schemas.openxmlformats.org/officeDocument/2006/relationships/image" Target="../media/image177.wmf"/><Relationship Id="rId5" Type="http://schemas.openxmlformats.org/officeDocument/2006/relationships/oleObject" Target="../embeddings/oleObject185.bin"/><Relationship Id="rId4" Type="http://schemas.openxmlformats.org/officeDocument/2006/relationships/image" Target="../media/image176.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image" Target="../media/image111.wmf"/></Relationships>
</file>

<file path=ppt/slides/_rels/slide85.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12.xml"/><Relationship Id="rId1" Type="http://schemas.openxmlformats.org/officeDocument/2006/relationships/vmlDrawing" Target="../drawings/vmlDrawing62.vml"/><Relationship Id="rId6" Type="http://schemas.openxmlformats.org/officeDocument/2006/relationships/image" Target="../media/image179.wmf"/><Relationship Id="rId11" Type="http://schemas.openxmlformats.org/officeDocument/2006/relationships/slide" Target="slide68.xml"/><Relationship Id="rId5" Type="http://schemas.openxmlformats.org/officeDocument/2006/relationships/oleObject" Target="../embeddings/oleObject188.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90.bin"/></Relationships>
</file>

<file path=ppt/slides/_rels/slide86.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12.xml"/><Relationship Id="rId1" Type="http://schemas.openxmlformats.org/officeDocument/2006/relationships/vmlDrawing" Target="../drawings/vmlDrawing63.vml"/><Relationship Id="rId6" Type="http://schemas.openxmlformats.org/officeDocument/2006/relationships/image" Target="../media/image182.wmf"/><Relationship Id="rId5" Type="http://schemas.openxmlformats.org/officeDocument/2006/relationships/oleObject" Target="../embeddings/oleObject192.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94.bin"/></Relationships>
</file>

<file path=ppt/slides/_rels/slide87.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14.xml"/><Relationship Id="rId1" Type="http://schemas.openxmlformats.org/officeDocument/2006/relationships/vmlDrawing" Target="../drawings/vmlDrawing64.vml"/><Relationship Id="rId6" Type="http://schemas.openxmlformats.org/officeDocument/2006/relationships/image" Target="../media/image186.wmf"/><Relationship Id="rId5" Type="http://schemas.openxmlformats.org/officeDocument/2006/relationships/oleObject" Target="../embeddings/oleObject196.bin"/><Relationship Id="rId4" Type="http://schemas.openxmlformats.org/officeDocument/2006/relationships/image" Target="../media/image185.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12.xml"/><Relationship Id="rId1" Type="http://schemas.openxmlformats.org/officeDocument/2006/relationships/vmlDrawing" Target="../drawings/vmlDrawing65.vml"/><Relationship Id="rId6" Type="http://schemas.openxmlformats.org/officeDocument/2006/relationships/image" Target="../media/image189.wmf"/><Relationship Id="rId5" Type="http://schemas.openxmlformats.org/officeDocument/2006/relationships/oleObject" Target="../embeddings/oleObject199.bin"/><Relationship Id="rId4" Type="http://schemas.openxmlformats.org/officeDocument/2006/relationships/image" Target="../media/image188.wmf"/></Relationships>
</file>

<file path=ppt/slides/_rels/slide89.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200.bin"/><Relationship Id="rId7" Type="http://schemas.openxmlformats.org/officeDocument/2006/relationships/oleObject" Target="../embeddings/oleObject202.bin"/><Relationship Id="rId12" Type="http://schemas.openxmlformats.org/officeDocument/2006/relationships/image" Target="../media/image194.wmf"/><Relationship Id="rId2" Type="http://schemas.openxmlformats.org/officeDocument/2006/relationships/slideLayout" Target="../slideLayouts/slideLayout12.xml"/><Relationship Id="rId1" Type="http://schemas.openxmlformats.org/officeDocument/2006/relationships/vmlDrawing" Target="../drawings/vmlDrawing66.vml"/><Relationship Id="rId6" Type="http://schemas.openxmlformats.org/officeDocument/2006/relationships/image" Target="../media/image191.wmf"/><Relationship Id="rId11" Type="http://schemas.openxmlformats.org/officeDocument/2006/relationships/oleObject" Target="../embeddings/oleObject204.bin"/><Relationship Id="rId5" Type="http://schemas.openxmlformats.org/officeDocument/2006/relationships/oleObject" Target="../embeddings/oleObject201.bin"/><Relationship Id="rId10" Type="http://schemas.openxmlformats.org/officeDocument/2006/relationships/image" Target="../media/image193.wmf"/><Relationship Id="rId4" Type="http://schemas.openxmlformats.org/officeDocument/2006/relationships/image" Target="../media/image190.wmf"/><Relationship Id="rId9" Type="http://schemas.openxmlformats.org/officeDocument/2006/relationships/oleObject" Target="../embeddings/oleObject20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90.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slideLayout" Target="../slideLayouts/slideLayout12.xml"/><Relationship Id="rId1" Type="http://schemas.openxmlformats.org/officeDocument/2006/relationships/vmlDrawing" Target="../drawings/vmlDrawing67.vml"/><Relationship Id="rId6" Type="http://schemas.openxmlformats.org/officeDocument/2006/relationships/image" Target="../media/image196.wmf"/><Relationship Id="rId5" Type="http://schemas.openxmlformats.org/officeDocument/2006/relationships/oleObject" Target="../embeddings/oleObject206.bin"/><Relationship Id="rId4" Type="http://schemas.openxmlformats.org/officeDocument/2006/relationships/image" Target="../media/image195.wmf"/></Relationships>
</file>

<file path=ppt/slides/_rels/slide91.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12.xml"/><Relationship Id="rId1" Type="http://schemas.openxmlformats.org/officeDocument/2006/relationships/vmlDrawing" Target="../drawings/vmlDrawing68.vml"/><Relationship Id="rId6" Type="http://schemas.openxmlformats.org/officeDocument/2006/relationships/image" Target="../media/image199.wmf"/><Relationship Id="rId5" Type="http://schemas.openxmlformats.org/officeDocument/2006/relationships/oleObject" Target="../embeddings/oleObject209.bin"/><Relationship Id="rId10" Type="http://schemas.openxmlformats.org/officeDocument/2006/relationships/image" Target="../media/image201.wmf"/><Relationship Id="rId4" Type="http://schemas.openxmlformats.org/officeDocument/2006/relationships/image" Target="../media/image198.wmf"/><Relationship Id="rId9" Type="http://schemas.openxmlformats.org/officeDocument/2006/relationships/oleObject" Target="../embeddings/oleObject211.bin"/></Relationships>
</file>

<file path=ppt/slides/_rels/slide92.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212.bin"/><Relationship Id="rId7" Type="http://schemas.openxmlformats.org/officeDocument/2006/relationships/oleObject" Target="../embeddings/oleObject214.bin"/><Relationship Id="rId12" Type="http://schemas.openxmlformats.org/officeDocument/2006/relationships/image" Target="../media/image189.wmf"/><Relationship Id="rId2" Type="http://schemas.openxmlformats.org/officeDocument/2006/relationships/slideLayout" Target="../slideLayouts/slideLayout12.xml"/><Relationship Id="rId1" Type="http://schemas.openxmlformats.org/officeDocument/2006/relationships/vmlDrawing" Target="../drawings/vmlDrawing69.vml"/><Relationship Id="rId6" Type="http://schemas.openxmlformats.org/officeDocument/2006/relationships/image" Target="../media/image203.wmf"/><Relationship Id="rId11" Type="http://schemas.openxmlformats.org/officeDocument/2006/relationships/oleObject" Target="../embeddings/oleObject216.bin"/><Relationship Id="rId5" Type="http://schemas.openxmlformats.org/officeDocument/2006/relationships/oleObject" Target="../embeddings/oleObject213.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15.bin"/></Relationships>
</file>

<file path=ppt/slides/_rels/slide93.x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wmf"/><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oleObject" Target="../embeddings/oleObject217.bin"/><Relationship Id="rId7" Type="http://schemas.openxmlformats.org/officeDocument/2006/relationships/oleObject" Target="../embeddings/oleObject219.bin"/><Relationship Id="rId2" Type="http://schemas.openxmlformats.org/officeDocument/2006/relationships/slideLayout" Target="../slideLayouts/slideLayout12.xml"/><Relationship Id="rId1" Type="http://schemas.openxmlformats.org/officeDocument/2006/relationships/vmlDrawing" Target="../drawings/vmlDrawing70.vml"/><Relationship Id="rId6" Type="http://schemas.openxmlformats.org/officeDocument/2006/relationships/image" Target="../media/image211.wmf"/><Relationship Id="rId5" Type="http://schemas.openxmlformats.org/officeDocument/2006/relationships/oleObject" Target="../embeddings/oleObject218.bin"/><Relationship Id="rId4" Type="http://schemas.openxmlformats.org/officeDocument/2006/relationships/image" Target="../media/image210.wmf"/></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222.bin"/><Relationship Id="rId3" Type="http://schemas.openxmlformats.org/officeDocument/2006/relationships/notesSlide" Target="../notesSlides/notesSlide24.xml"/><Relationship Id="rId7" Type="http://schemas.openxmlformats.org/officeDocument/2006/relationships/image" Target="../media/image214.wmf"/><Relationship Id="rId2" Type="http://schemas.openxmlformats.org/officeDocument/2006/relationships/slideLayout" Target="../slideLayouts/slideLayout12.xml"/><Relationship Id="rId1" Type="http://schemas.openxmlformats.org/officeDocument/2006/relationships/vmlDrawing" Target="../drawings/vmlDrawing71.vml"/><Relationship Id="rId6" Type="http://schemas.openxmlformats.org/officeDocument/2006/relationships/oleObject" Target="../embeddings/oleObject221.bin"/><Relationship Id="rId5" Type="http://schemas.openxmlformats.org/officeDocument/2006/relationships/image" Target="../media/image213.wmf"/><Relationship Id="rId10" Type="http://schemas.openxmlformats.org/officeDocument/2006/relationships/slide" Target="slide72.xml"/><Relationship Id="rId4" Type="http://schemas.openxmlformats.org/officeDocument/2006/relationships/oleObject" Target="../embeddings/oleObject220.bin"/><Relationship Id="rId9" Type="http://schemas.openxmlformats.org/officeDocument/2006/relationships/image" Target="../media/image215.wmf"/></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225.bin"/><Relationship Id="rId3" Type="http://schemas.openxmlformats.org/officeDocument/2006/relationships/oleObject" Target="../embeddings/oleObject223.bin"/><Relationship Id="rId7" Type="http://schemas.openxmlformats.org/officeDocument/2006/relationships/image" Target="../media/image217.wmf"/><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oleObject" Target="../embeddings/oleObject224.bin"/><Relationship Id="rId5" Type="http://schemas.openxmlformats.org/officeDocument/2006/relationships/image" Target="../media/image219.png"/><Relationship Id="rId4" Type="http://schemas.openxmlformats.org/officeDocument/2006/relationships/image" Target="../media/image216.wmf"/><Relationship Id="rId9" Type="http://schemas.openxmlformats.org/officeDocument/2006/relationships/image" Target="../media/image218.w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73.vml"/><Relationship Id="rId6" Type="http://schemas.openxmlformats.org/officeDocument/2006/relationships/slide" Target="slide83.xml"/><Relationship Id="rId5" Type="http://schemas.openxmlformats.org/officeDocument/2006/relationships/image" Target="../media/image220.wmf"/><Relationship Id="rId4" Type="http://schemas.openxmlformats.org/officeDocument/2006/relationships/oleObject" Target="../embeddings/oleObject226.bin"/></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12.xml"/><Relationship Id="rId1" Type="http://schemas.openxmlformats.org/officeDocument/2006/relationships/vmlDrawing" Target="../drawings/vmlDrawing74.vml"/><Relationship Id="rId6" Type="http://schemas.openxmlformats.org/officeDocument/2006/relationships/image" Target="../media/image222.wmf"/><Relationship Id="rId5" Type="http://schemas.openxmlformats.org/officeDocument/2006/relationships/oleObject" Target="../embeddings/oleObject228.bin"/><Relationship Id="rId4" Type="http://schemas.openxmlformats.org/officeDocument/2006/relationships/image" Target="../media/image2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714375" y="2417763"/>
            <a:ext cx="8126413" cy="2654300"/>
          </a:xfrm>
        </p:spPr>
        <p:txBody>
          <a:bodyPr/>
          <a:lstStyle/>
          <a:p>
            <a:pPr eaLnBrk="1" hangingPunct="1">
              <a:lnSpc>
                <a:spcPct val="130000"/>
              </a:lnSpc>
              <a:spcBef>
                <a:spcPct val="80000"/>
              </a:spcBef>
              <a:buFont typeface="Wingdings" panose="05000000000000000000" pitchFamily="2" charset="2"/>
              <a:buNone/>
            </a:pPr>
            <a:r>
              <a:rPr lang="en-US" altLang="zh-CN" sz="2800" b="1" u="sng" dirty="0"/>
              <a:t>3.1 </a:t>
            </a:r>
            <a:r>
              <a:rPr lang="zh-CN" altLang="en-US" sz="2800" b="1" u="sng" dirty="0"/>
              <a:t>双闭环调速系统的组成及</a:t>
            </a:r>
            <a:r>
              <a:rPr lang="zh-CN" altLang="en-US" sz="2800" b="1" u="sng"/>
              <a:t>静特性</a:t>
            </a:r>
            <a:endParaRPr lang="en-US" altLang="zh-CN" sz="2800" b="1" u="sng" dirty="0"/>
          </a:p>
          <a:p>
            <a:pPr eaLnBrk="1" hangingPunct="1">
              <a:lnSpc>
                <a:spcPct val="130000"/>
              </a:lnSpc>
              <a:buFont typeface="Wingdings" panose="05000000000000000000" pitchFamily="2" charset="2"/>
              <a:buNone/>
            </a:pPr>
            <a:r>
              <a:rPr lang="en-US" altLang="zh-CN" sz="2800" b="1" u="sng" dirty="0"/>
              <a:t>3.2 </a:t>
            </a:r>
            <a:r>
              <a:rPr lang="zh-CN" altLang="en-US" sz="2800" b="1" u="sng" dirty="0"/>
              <a:t>双闭环调速系统的数学模型与动态过程分析</a:t>
            </a:r>
            <a:endParaRPr lang="en-US" altLang="zh-CN" sz="2800" b="1" u="sng" dirty="0"/>
          </a:p>
          <a:p>
            <a:pPr eaLnBrk="1" hangingPunct="1">
              <a:lnSpc>
                <a:spcPct val="130000"/>
              </a:lnSpc>
              <a:buFont typeface="Wingdings" panose="05000000000000000000" pitchFamily="2" charset="2"/>
              <a:buNone/>
            </a:pPr>
            <a:r>
              <a:rPr lang="en-US" altLang="zh-CN" sz="2800" b="1" u="sng" dirty="0"/>
              <a:t>3.3 </a:t>
            </a:r>
            <a:r>
              <a:rPr lang="zh-CN" altLang="en-US" sz="2800" b="1" u="sng" dirty="0"/>
              <a:t>调节器的工程设计方法</a:t>
            </a:r>
            <a:endParaRPr lang="en-US" altLang="zh-CN" sz="2800" b="1" u="sng" dirty="0"/>
          </a:p>
          <a:p>
            <a:pPr eaLnBrk="1" hangingPunct="1">
              <a:lnSpc>
                <a:spcPct val="130000"/>
              </a:lnSpc>
              <a:buFont typeface="Wingdings" panose="05000000000000000000" pitchFamily="2" charset="2"/>
              <a:buNone/>
            </a:pPr>
            <a:r>
              <a:rPr lang="en-US" altLang="zh-CN" sz="2800" b="1" u="sng" dirty="0"/>
              <a:t>3.4 </a:t>
            </a:r>
            <a:r>
              <a:rPr lang="zh-CN" altLang="en-US" sz="2800" b="1" u="sng" dirty="0"/>
              <a:t>双闭环调速系统的工程设计方法</a:t>
            </a:r>
            <a:endParaRPr lang="en-US" altLang="zh-CN" sz="2800" b="1" u="sng" dirty="0"/>
          </a:p>
          <a:p>
            <a:pPr eaLnBrk="1" hangingPunct="1">
              <a:lnSpc>
                <a:spcPct val="130000"/>
              </a:lnSpc>
              <a:buFont typeface="Wingdings" panose="05000000000000000000" pitchFamily="2" charset="2"/>
              <a:buNone/>
            </a:pPr>
            <a:endParaRPr lang="en-US" altLang="zh-CN" sz="2800" b="1" u="sng" dirty="0"/>
          </a:p>
          <a:p>
            <a:pPr eaLnBrk="1" hangingPunct="1">
              <a:lnSpc>
                <a:spcPct val="130000"/>
              </a:lnSpc>
              <a:buFont typeface="Wingdings" panose="05000000000000000000" pitchFamily="2" charset="2"/>
              <a:buNone/>
            </a:pPr>
            <a:endParaRPr lang="zh-CN" altLang="en-US" sz="2800" b="1" u="sng" dirty="0"/>
          </a:p>
        </p:txBody>
      </p:sp>
      <p:sp>
        <p:nvSpPr>
          <p:cNvPr id="20483" name="Rectangle 2"/>
          <p:cNvSpPr>
            <a:spLocks noGrp="1" noChangeArrowheads="1"/>
          </p:cNvSpPr>
          <p:nvPr>
            <p:ph type="title" idx="4294967295"/>
          </p:nvPr>
        </p:nvSpPr>
        <p:spPr>
          <a:xfrm>
            <a:off x="0" y="642938"/>
            <a:ext cx="9144000" cy="714375"/>
          </a:xfrm>
        </p:spPr>
        <p:txBody>
          <a:bodyPr/>
          <a:lstStyle/>
          <a:p>
            <a:pPr eaLnBrk="1" hangingPunct="1"/>
            <a:r>
              <a:rPr lang="zh-CN" altLang="en-US" sz="4000" b="1">
                <a:solidFill>
                  <a:srgbClr val="C00000"/>
                </a:solidFill>
                <a:ea typeface="黑体" panose="02010609060101010101" pitchFamily="49" charset="-122"/>
              </a:rPr>
              <a:t>第</a:t>
            </a:r>
            <a:r>
              <a:rPr lang="en-US" altLang="zh-CN" sz="4000" b="1">
                <a:solidFill>
                  <a:srgbClr val="C00000"/>
                </a:solidFill>
                <a:ea typeface="黑体" panose="02010609060101010101" pitchFamily="49" charset="-122"/>
              </a:rPr>
              <a:t>3</a:t>
            </a:r>
            <a:r>
              <a:rPr lang="zh-CN" altLang="en-US" sz="4000" b="1">
                <a:solidFill>
                  <a:srgbClr val="C00000"/>
                </a:solidFill>
                <a:ea typeface="黑体" panose="02010609060101010101" pitchFamily="49" charset="-122"/>
              </a:rPr>
              <a:t>章  转速、电流双闭环直流调速系统</a:t>
            </a:r>
            <a:endParaRPr lang="zh-CN" altLang="en-US" b="1">
              <a:solidFill>
                <a:srgbClr val="C00000"/>
              </a:solidFill>
              <a:ea typeface="黑体" panose="02010609060101010101" pitchFamily="49" charset="-122"/>
            </a:endParaRPr>
          </a:p>
        </p:txBody>
      </p:sp>
      <p:sp>
        <p:nvSpPr>
          <p:cNvPr id="5" name="灯片编号占位符 4"/>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C08C1BA7-6610-40A7-BADE-9666852A3296}" type="slidenum">
              <a:rPr lang="en-US" altLang="zh-CN" sz="1400" b="0">
                <a:solidFill>
                  <a:schemeClr val="tx1"/>
                </a:solidFill>
                <a:latin typeface="Times New Roman" panose="02020603050405020304" pitchFamily="18" charset="0"/>
              </a:rPr>
              <a:pPr eaLnBrk="1" hangingPunct="1"/>
              <a:t>1</a:t>
            </a:fld>
            <a:endParaRPr lang="en-US" altLang="zh-CN" sz="1400" b="0">
              <a:solidFill>
                <a:schemeClr val="tx1"/>
              </a:solidFill>
              <a:latin typeface="Times New Roman" panose="02020603050405020304" pitchFamily="18" charset="0"/>
            </a:endParaRPr>
          </a:p>
        </p:txBody>
      </p:sp>
      <p:grpSp>
        <p:nvGrpSpPr>
          <p:cNvPr id="2" name="组合 14"/>
          <p:cNvGrpSpPr>
            <a:grpSpLocks/>
          </p:cNvGrpSpPr>
          <p:nvPr/>
        </p:nvGrpSpPr>
        <p:grpSpPr bwMode="auto">
          <a:xfrm>
            <a:off x="6572250" y="2500313"/>
            <a:ext cx="428625" cy="357187"/>
            <a:chOff x="8501090" y="5929330"/>
            <a:chExt cx="714380" cy="428628"/>
          </a:xfrm>
        </p:grpSpPr>
        <p:cxnSp>
          <p:nvCxnSpPr>
            <p:cNvPr id="20486" name="直接连接符 11"/>
            <p:cNvCxnSpPr>
              <a:cxnSpLocks noChangeShapeType="1"/>
            </p:cNvCxnSpPr>
            <p:nvPr/>
          </p:nvCxnSpPr>
          <p:spPr bwMode="auto">
            <a:xfrm rot="16200000" flipH="1">
              <a:off x="8429652" y="6143644"/>
              <a:ext cx="285752" cy="142876"/>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cxnSp>
          <p:nvCxnSpPr>
            <p:cNvPr id="20487" name="直接连接符 13"/>
            <p:cNvCxnSpPr>
              <a:cxnSpLocks noChangeShapeType="1"/>
            </p:cNvCxnSpPr>
            <p:nvPr/>
          </p:nvCxnSpPr>
          <p:spPr bwMode="auto">
            <a:xfrm flipV="1">
              <a:off x="8643998" y="5929330"/>
              <a:ext cx="571472" cy="428628"/>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7"/>
          <p:cNvGraphicFramePr>
            <a:graphicFrameLocks noGrp="1" noChangeAspect="1"/>
          </p:cNvGraphicFramePr>
          <p:nvPr>
            <p:ph type="clipArt" sz="half" idx="2"/>
            <p:extLst>
              <p:ext uri="{D42A27DB-BD31-4B8C-83A1-F6EECF244321}">
                <p14:modId xmlns:p14="http://schemas.microsoft.com/office/powerpoint/2010/main" val="3137937521"/>
              </p:ext>
            </p:extLst>
          </p:nvPr>
        </p:nvGraphicFramePr>
        <p:xfrm>
          <a:off x="34354" y="2780928"/>
          <a:ext cx="9074150" cy="2233612"/>
        </p:xfrm>
        <a:graphic>
          <a:graphicData uri="http://schemas.openxmlformats.org/presentationml/2006/ole">
            <mc:AlternateContent xmlns:mc="http://schemas.openxmlformats.org/markup-compatibility/2006">
              <mc:Choice xmlns:v="urn:schemas-microsoft-com:vml" Requires="v">
                <p:oleObj spid="_x0000_s159852" name="Microsoft Drawing" r:id="rId4" imgW="5603875" imgH="1379538" progId="MSDraw">
                  <p:embed/>
                </p:oleObj>
              </mc:Choice>
              <mc:Fallback>
                <p:oleObj name="Microsoft Drawing" r:id="rId4" imgW="5603875" imgH="1379538" progId="MSDraw">
                  <p:embed/>
                  <p:pic>
                    <p:nvPicPr>
                      <p:cNvPr id="717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54" y="2780928"/>
                        <a:ext cx="9074150" cy="2233612"/>
                      </a:xfrm>
                      <a:prstGeom prst="rect">
                        <a:avLst/>
                      </a:prstGeom>
                      <a:solidFill>
                        <a:srgbClr val="FFFF99"/>
                      </a:solidFill>
                      <a:ln>
                        <a:noFill/>
                      </a:ln>
                      <a:effectLst/>
                    </p:spPr>
                  </p:pic>
                </p:oleObj>
              </mc:Fallback>
            </mc:AlternateContent>
          </a:graphicData>
        </a:graphic>
      </p:graphicFrame>
      <p:graphicFrame>
        <p:nvGraphicFramePr>
          <p:cNvPr id="38918" name="Object 8"/>
          <p:cNvGraphicFramePr>
            <a:graphicFrameLocks noChangeAspect="1"/>
          </p:cNvGraphicFramePr>
          <p:nvPr>
            <p:extLst>
              <p:ext uri="{D42A27DB-BD31-4B8C-83A1-F6EECF244321}">
                <p14:modId xmlns:p14="http://schemas.microsoft.com/office/powerpoint/2010/main" val="3730144753"/>
              </p:ext>
            </p:extLst>
          </p:nvPr>
        </p:nvGraphicFramePr>
        <p:xfrm>
          <a:off x="1691680" y="44624"/>
          <a:ext cx="5521225" cy="2699266"/>
        </p:xfrm>
        <a:graphic>
          <a:graphicData uri="http://schemas.openxmlformats.org/presentationml/2006/ole">
            <mc:AlternateContent xmlns:mc="http://schemas.openxmlformats.org/markup-compatibility/2006">
              <mc:Choice xmlns:v="urn:schemas-microsoft-com:vml" Requires="v">
                <p:oleObj spid="_x0000_s159853" name="Microsoft Drawing" r:id="rId6" imgW="3405188" imgH="1668463" progId="MSDraw">
                  <p:embed/>
                </p:oleObj>
              </mc:Choice>
              <mc:Fallback>
                <p:oleObj name="Microsoft Drawing" r:id="rId6" imgW="3405188" imgH="1668463" progId="MSDraw">
                  <p:embed/>
                  <p:pic>
                    <p:nvPicPr>
                      <p:cNvPr id="3891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44624"/>
                        <a:ext cx="5521225" cy="2699266"/>
                      </a:xfrm>
                      <a:prstGeom prst="rect">
                        <a:avLst/>
                      </a:prstGeom>
                      <a:noFill/>
                      <a:ln>
                        <a:noFill/>
                      </a:ln>
                    </p:spPr>
                  </p:pic>
                </p:oleObj>
              </mc:Fallback>
            </mc:AlternateContent>
          </a:graphicData>
        </a:graphic>
      </p:graphicFrame>
      <p:sp>
        <p:nvSpPr>
          <p:cNvPr id="7" name="矩形 6">
            <a:extLst>
              <a:ext uri="{FF2B5EF4-FFF2-40B4-BE49-F238E27FC236}">
                <a16:creationId xmlns:a16="http://schemas.microsoft.com/office/drawing/2014/main" id="{FBCCA2BD-44EA-4011-9609-3FC929FFE745}"/>
              </a:ext>
            </a:extLst>
          </p:cNvPr>
          <p:cNvSpPr/>
          <p:nvPr/>
        </p:nvSpPr>
        <p:spPr>
          <a:xfrm>
            <a:off x="106362" y="5157192"/>
            <a:ext cx="9074150" cy="1569660"/>
          </a:xfrm>
          <a:prstGeom prst="rect">
            <a:avLst/>
          </a:prstGeom>
        </p:spPr>
        <p:txBody>
          <a:bodyPr wrap="square">
            <a:spAutoFit/>
          </a:bodyPr>
          <a:lstStyle/>
          <a:p>
            <a:pPr algn="l">
              <a:defRPr/>
            </a:pPr>
            <a:r>
              <a:rPr lang="zh-CN" altLang="en-US" sz="3200" dirty="0">
                <a:solidFill>
                  <a:srgbClr val="C00000"/>
                </a:solidFill>
                <a:latin typeface="+mn-ea"/>
              </a:rPr>
              <a:t>问题</a:t>
            </a:r>
            <a:r>
              <a:rPr lang="en-US" altLang="zh-CN" sz="3200" dirty="0">
                <a:solidFill>
                  <a:srgbClr val="C00000"/>
                </a:solidFill>
                <a:latin typeface="+mn-ea"/>
              </a:rPr>
              <a:t>6</a:t>
            </a:r>
            <a:r>
              <a:rPr lang="zh-CN" altLang="en-US" sz="3200" dirty="0">
                <a:solidFill>
                  <a:srgbClr val="C00000"/>
                </a:solidFill>
                <a:latin typeface="+mn-ea"/>
              </a:rPr>
              <a:t>：启动和严重过载时，速度调节器都饱和，电流环都工作在恒值控制模式，两者有什么区别？</a:t>
            </a:r>
            <a:endParaRPr lang="en-US" altLang="zh-CN" sz="3200" dirty="0">
              <a:solidFill>
                <a:srgbClr val="C00000"/>
              </a:solidFill>
              <a:latin typeface="+mn-ea"/>
            </a:endParaRPr>
          </a:p>
          <a:p>
            <a:pPr algn="l">
              <a:defRPr/>
            </a:pPr>
            <a:r>
              <a:rPr lang="zh-CN" altLang="en-US" sz="3200" dirty="0">
                <a:solidFill>
                  <a:srgbClr val="C00000"/>
                </a:solidFill>
                <a:latin typeface="+mn-ea"/>
              </a:rPr>
              <a:t>问题</a:t>
            </a:r>
            <a:r>
              <a:rPr lang="en-US" altLang="zh-CN" sz="3200" dirty="0">
                <a:solidFill>
                  <a:srgbClr val="C00000"/>
                </a:solidFill>
                <a:latin typeface="+mn-ea"/>
              </a:rPr>
              <a:t>7</a:t>
            </a:r>
            <a:r>
              <a:rPr lang="zh-CN" altLang="en-US" sz="3200" dirty="0">
                <a:solidFill>
                  <a:srgbClr val="C00000"/>
                </a:solidFill>
                <a:latin typeface="+mn-ea"/>
              </a:rPr>
              <a:t>：启动过程中电流调节器能不能进入饱和？ </a:t>
            </a:r>
            <a:endParaRPr lang="en-US" altLang="zh-CN" sz="3200" dirty="0">
              <a:latin typeface="+mn-ea"/>
            </a:endParaRPr>
          </a:p>
        </p:txBody>
      </p:sp>
    </p:spTree>
    <p:extLst>
      <p:ext uri="{BB962C8B-B14F-4D97-AF65-F5344CB8AC3E}">
        <p14:creationId xmlns:p14="http://schemas.microsoft.com/office/powerpoint/2010/main" val="243886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653B7F03-DA59-413B-BCE8-CE08D04C8C4D}" type="slidenum">
              <a:rPr lang="en-US" altLang="zh-CN" sz="1400" b="0">
                <a:solidFill>
                  <a:schemeClr val="tx1"/>
                </a:solidFill>
                <a:latin typeface="Times New Roman" panose="02020603050405020304" pitchFamily="18" charset="0"/>
              </a:rPr>
              <a:pPr eaLnBrk="1" hangingPunct="1"/>
              <a:t>100</a:t>
            </a:fld>
            <a:endParaRPr lang="en-US" altLang="zh-CN" sz="1400" b="0">
              <a:solidFill>
                <a:schemeClr val="tx1"/>
              </a:solidFill>
              <a:latin typeface="Times New Roman" panose="02020603050405020304" pitchFamily="18" charset="0"/>
            </a:endParaRPr>
          </a:p>
        </p:txBody>
      </p:sp>
      <p:sp>
        <p:nvSpPr>
          <p:cNvPr id="115715" name="Rectangle 2"/>
          <p:cNvSpPr>
            <a:spLocks noGrp="1" noChangeArrowheads="1"/>
          </p:cNvSpPr>
          <p:nvPr>
            <p:ph type="title"/>
          </p:nvPr>
        </p:nvSpPr>
        <p:spPr>
          <a:xfrm>
            <a:off x="1928813" y="142875"/>
            <a:ext cx="5243512" cy="838200"/>
          </a:xfrm>
        </p:spPr>
        <p:txBody>
          <a:bodyPr/>
          <a:lstStyle/>
          <a:p>
            <a:pPr eaLnBrk="1" hangingPunct="1"/>
            <a:r>
              <a:rPr lang="zh-CN" altLang="en-US" sz="3600" b="1">
                <a:solidFill>
                  <a:srgbClr val="C00000"/>
                </a:solidFill>
                <a:latin typeface="黑体" panose="02010609060101010101" pitchFamily="49" charset="-122"/>
                <a:ea typeface="黑体" panose="02010609060101010101" pitchFamily="49" charset="-122"/>
              </a:rPr>
              <a:t>速度环期望传函的选择</a:t>
            </a:r>
            <a:r>
              <a:rPr lang="zh-CN" altLang="en-US" sz="3600">
                <a:solidFill>
                  <a:srgbClr val="C00000"/>
                </a:solidFill>
                <a:latin typeface="黑体" panose="02010609060101010101" pitchFamily="49" charset="-122"/>
                <a:ea typeface="黑体" panose="02010609060101010101" pitchFamily="49" charset="-122"/>
              </a:rPr>
              <a:t> </a:t>
            </a:r>
          </a:p>
        </p:txBody>
      </p:sp>
      <p:sp>
        <p:nvSpPr>
          <p:cNvPr id="69637" name="Rectangle 3"/>
          <p:cNvSpPr>
            <a:spLocks noGrp="1" noChangeArrowheads="1"/>
          </p:cNvSpPr>
          <p:nvPr>
            <p:ph type="body" sz="half" idx="1"/>
          </p:nvPr>
        </p:nvSpPr>
        <p:spPr>
          <a:xfrm>
            <a:off x="685800" y="2919413"/>
            <a:ext cx="7696200" cy="3581400"/>
          </a:xfrm>
        </p:spPr>
        <p:txBody>
          <a:bodyPr/>
          <a:lstStyle/>
          <a:p>
            <a:pPr algn="just" eaLnBrk="1" hangingPunct="1">
              <a:lnSpc>
                <a:spcPct val="90000"/>
              </a:lnSpc>
            </a:pPr>
            <a:r>
              <a:rPr lang="zh-CN" altLang="en-US" sz="2800" b="1">
                <a:ea typeface="黑体" panose="02010609060101010101" pitchFamily="49" charset="-122"/>
              </a:rPr>
              <a:t>双环调速系统最显著的优点之一是它稳态工作时的速度无静差。依控制理论，为保证系统在阶跃扰动下稳态误差为零，在</a:t>
            </a:r>
            <a:r>
              <a:rPr lang="zh-CN" altLang="en-US" sz="2800" b="1">
                <a:solidFill>
                  <a:schemeClr val="accent2"/>
                </a:solidFill>
                <a:ea typeface="黑体" panose="02010609060101010101" pitchFamily="49" charset="-122"/>
              </a:rPr>
              <a:t>扰动作用点以前</a:t>
            </a:r>
            <a:r>
              <a:rPr lang="zh-CN" altLang="en-US" sz="2800" b="1">
                <a:ea typeface="黑体" panose="02010609060101010101" pitchFamily="49" charset="-122"/>
              </a:rPr>
              <a:t>的前向通道传函中</a:t>
            </a:r>
            <a:r>
              <a:rPr lang="zh-CN" altLang="en-US" sz="2800" b="1">
                <a:solidFill>
                  <a:srgbClr val="FF3300"/>
                </a:solidFill>
                <a:ea typeface="黑体" panose="02010609060101010101" pitchFamily="49" charset="-122"/>
              </a:rPr>
              <a:t>至少须含有一个积分环节</a:t>
            </a:r>
            <a:r>
              <a:rPr lang="zh-CN" altLang="en-US" sz="2800" b="1">
                <a:ea typeface="黑体" panose="02010609060101010101" pitchFamily="49" charset="-122"/>
              </a:rPr>
              <a:t>。即要求在速度调节器传函中至少有一个积分环节，而在扰动作用点后，系统固有部分已含一个积分环节，因此，为了保证系统无静差，双环系统速度环的开环期望传函只能</a:t>
            </a:r>
            <a:r>
              <a:rPr lang="zh-CN" altLang="en-US" sz="2800" b="1">
                <a:solidFill>
                  <a:srgbClr val="FF0000"/>
                </a:solidFill>
                <a:ea typeface="黑体" panose="02010609060101010101" pitchFamily="49" charset="-122"/>
              </a:rPr>
              <a:t>选择典型</a:t>
            </a:r>
            <a:r>
              <a:rPr lang="en-US" altLang="zh-CN" sz="2800" b="1">
                <a:solidFill>
                  <a:srgbClr val="FF0000"/>
                </a:solidFill>
                <a:ea typeface="黑体" panose="02010609060101010101" pitchFamily="49" charset="-122"/>
              </a:rPr>
              <a:t>II</a:t>
            </a:r>
            <a:r>
              <a:rPr lang="zh-CN" altLang="en-US" sz="2800" b="1">
                <a:solidFill>
                  <a:srgbClr val="FF0000"/>
                </a:solidFill>
                <a:ea typeface="黑体" panose="02010609060101010101" pitchFamily="49" charset="-122"/>
              </a:rPr>
              <a:t>型系统</a:t>
            </a:r>
            <a:r>
              <a:rPr lang="zh-CN" altLang="en-US" sz="2800" b="1">
                <a:ea typeface="黑体" panose="02010609060101010101" pitchFamily="49" charset="-122"/>
              </a:rPr>
              <a:t>。</a:t>
            </a:r>
          </a:p>
          <a:p>
            <a:pPr eaLnBrk="1" hangingPunct="1">
              <a:lnSpc>
                <a:spcPct val="90000"/>
              </a:lnSpc>
            </a:pPr>
            <a:endParaRPr lang="en-US" altLang="zh-CN" sz="2800" b="1">
              <a:ea typeface="黑体" panose="02010609060101010101" pitchFamily="49" charset="-122"/>
            </a:endParaRPr>
          </a:p>
        </p:txBody>
      </p:sp>
      <p:sp>
        <p:nvSpPr>
          <p:cNvPr id="84999" name="Rectangle 7"/>
          <p:cNvSpPr>
            <a:spLocks noChangeArrowheads="1"/>
          </p:cNvSpPr>
          <p:nvPr/>
        </p:nvSpPr>
        <p:spPr bwMode="auto">
          <a:xfrm>
            <a:off x="2628900" y="30908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5718" name="Object 8"/>
          <p:cNvGraphicFramePr>
            <a:graphicFrameLocks noGrp="1" noChangeAspect="1"/>
          </p:cNvGraphicFramePr>
          <p:nvPr>
            <p:ph type="clipArt" sz="half" idx="2"/>
          </p:nvPr>
        </p:nvGraphicFramePr>
        <p:xfrm>
          <a:off x="382588" y="1069975"/>
          <a:ext cx="8332787" cy="1573213"/>
        </p:xfrm>
        <a:graphic>
          <a:graphicData uri="http://schemas.openxmlformats.org/presentationml/2006/ole">
            <mc:AlternateContent xmlns:mc="http://schemas.openxmlformats.org/markup-compatibility/2006">
              <mc:Choice xmlns:v="urn:schemas-microsoft-com:vml" Requires="v">
                <p:oleObj spid="_x0000_s115907" name="Microsoft Drawing" r:id="rId3" imgW="3919538" imgH="673100" progId="MSDraw">
                  <p:embed/>
                </p:oleObj>
              </mc:Choice>
              <mc:Fallback>
                <p:oleObj name="Microsoft Drawing" r:id="rId3" imgW="3919538" imgH="673100"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1069975"/>
                        <a:ext cx="8332787" cy="1573213"/>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animEffect transition="in" filter="blinds(horizontal)">
                                      <p:cBhvr>
                                        <p:cTn id="7" dur="500"/>
                                        <p:tgtEl>
                                          <p:spTgt spid="696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17C75D17-17BA-4D90-948E-D922A54DA05A}" type="slidenum">
              <a:rPr lang="en-US" altLang="zh-CN" sz="1400" b="0">
                <a:solidFill>
                  <a:schemeClr val="tx1"/>
                </a:solidFill>
                <a:latin typeface="Times New Roman" panose="02020603050405020304" pitchFamily="18" charset="0"/>
              </a:rPr>
              <a:pPr eaLnBrk="1" hangingPunct="1"/>
              <a:t>101</a:t>
            </a:fld>
            <a:endParaRPr lang="en-US" altLang="zh-CN" sz="1400" b="0">
              <a:solidFill>
                <a:schemeClr val="tx1"/>
              </a:solidFill>
              <a:latin typeface="Times New Roman" panose="02020603050405020304" pitchFamily="18" charset="0"/>
            </a:endParaRPr>
          </a:p>
        </p:txBody>
      </p:sp>
      <p:sp>
        <p:nvSpPr>
          <p:cNvPr id="116739" name="Rectangle 2"/>
          <p:cNvSpPr>
            <a:spLocks noGrp="1" noChangeArrowheads="1"/>
          </p:cNvSpPr>
          <p:nvPr>
            <p:ph type="title"/>
          </p:nvPr>
        </p:nvSpPr>
        <p:spPr>
          <a:xfrm>
            <a:off x="714375" y="500063"/>
            <a:ext cx="7772400" cy="685800"/>
          </a:xfrm>
        </p:spPr>
        <p:txBody>
          <a:bodyPr/>
          <a:lstStyle/>
          <a:p>
            <a:pPr eaLnBrk="1" hangingPunct="1"/>
            <a:r>
              <a:rPr lang="zh-CN" altLang="en-US" sz="3600" b="1">
                <a:solidFill>
                  <a:srgbClr val="C00000"/>
                </a:solidFill>
                <a:ea typeface="黑体" panose="02010609060101010101" pitchFamily="49" charset="-122"/>
              </a:rPr>
              <a:t>速度调节器设计</a:t>
            </a:r>
          </a:p>
        </p:txBody>
      </p:sp>
      <p:sp>
        <p:nvSpPr>
          <p:cNvPr id="116740" name="Rectangle 3"/>
          <p:cNvSpPr>
            <a:spLocks noGrp="1" noChangeArrowheads="1"/>
          </p:cNvSpPr>
          <p:nvPr>
            <p:ph type="body" sz="half" idx="1"/>
          </p:nvPr>
        </p:nvSpPr>
        <p:spPr>
          <a:xfrm>
            <a:off x="685800" y="3214688"/>
            <a:ext cx="3810000" cy="690562"/>
          </a:xfrm>
        </p:spPr>
        <p:txBody>
          <a:bodyPr/>
          <a:lstStyle/>
          <a:p>
            <a:pPr eaLnBrk="1" hangingPunct="1"/>
            <a:r>
              <a:rPr lang="zh-CN" altLang="en-US" sz="2800" b="1">
                <a:ea typeface="黑体" panose="02010609060101010101" pitchFamily="49" charset="-122"/>
              </a:rPr>
              <a:t>典</a:t>
            </a:r>
            <a:r>
              <a:rPr lang="en-US" altLang="zh-CN" sz="2800" b="1">
                <a:ea typeface="黑体" panose="02010609060101010101" pitchFamily="49" charset="-122"/>
              </a:rPr>
              <a:t>II</a:t>
            </a:r>
            <a:r>
              <a:rPr lang="zh-CN" altLang="en-US" sz="2800" b="1">
                <a:ea typeface="黑体" panose="02010609060101010101" pitchFamily="49" charset="-122"/>
              </a:rPr>
              <a:t>标准传递函数为</a:t>
            </a:r>
          </a:p>
        </p:txBody>
      </p:sp>
      <p:graphicFrame>
        <p:nvGraphicFramePr>
          <p:cNvPr id="116741" name="Object 5"/>
          <p:cNvGraphicFramePr>
            <a:graphicFrameLocks noGrp="1" noChangeAspect="1"/>
          </p:cNvGraphicFramePr>
          <p:nvPr>
            <p:ph type="clipArt" sz="half" idx="2"/>
          </p:nvPr>
        </p:nvGraphicFramePr>
        <p:xfrm>
          <a:off x="1920875" y="4000500"/>
          <a:ext cx="5362575" cy="1952625"/>
        </p:xfrm>
        <a:graphic>
          <a:graphicData uri="http://schemas.openxmlformats.org/presentationml/2006/ole">
            <mc:AlternateContent xmlns:mc="http://schemas.openxmlformats.org/markup-compatibility/2006">
              <mc:Choice xmlns:v="urn:schemas-microsoft-com:vml" Requires="v">
                <p:oleObj spid="_x0000_s117119" name="Equation" r:id="rId3" imgW="2336800" imgH="850900" progId="Equation.DSMT4">
                  <p:embed/>
                </p:oleObj>
              </mc:Choice>
              <mc:Fallback>
                <p:oleObj name="Equation" r:id="rId3" imgW="2336800" imgH="850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75" y="4000500"/>
                        <a:ext cx="5362575" cy="19526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2" name="Object 6"/>
          <p:cNvGraphicFramePr>
            <a:graphicFrameLocks noChangeAspect="1"/>
          </p:cNvGraphicFramePr>
          <p:nvPr/>
        </p:nvGraphicFramePr>
        <p:xfrm>
          <a:off x="428625" y="1366838"/>
          <a:ext cx="8275638" cy="1419225"/>
        </p:xfrm>
        <a:graphic>
          <a:graphicData uri="http://schemas.openxmlformats.org/presentationml/2006/ole">
            <mc:AlternateContent xmlns:mc="http://schemas.openxmlformats.org/markup-compatibility/2006">
              <mc:Choice xmlns:v="urn:schemas-microsoft-com:vml" Requires="v">
                <p:oleObj spid="_x0000_s117120" name="Microsoft Drawing" r:id="rId5" imgW="3919538" imgH="673100" progId="MSDraw">
                  <p:embed/>
                </p:oleObj>
              </mc:Choice>
              <mc:Fallback>
                <p:oleObj name="Microsoft Drawing" r:id="rId5" imgW="3919538" imgH="673100" progId="MSDraw">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5" y="1366838"/>
                        <a:ext cx="8275638" cy="14192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4" name="AutoShape 20"/>
          <p:cNvSpPr>
            <a:spLocks noChangeArrowheads="1"/>
          </p:cNvSpPr>
          <p:nvPr/>
        </p:nvSpPr>
        <p:spPr bwMode="auto">
          <a:xfrm>
            <a:off x="5181600" y="3810000"/>
            <a:ext cx="1524000" cy="381000"/>
          </a:xfrm>
          <a:prstGeom prst="wedgeRectCallout">
            <a:avLst>
              <a:gd name="adj1" fmla="val -102815"/>
              <a:gd name="adj2" fmla="val 70000"/>
            </a:avLst>
          </a:prstGeom>
          <a:solidFill>
            <a:srgbClr val="33CCCC"/>
          </a:solidFill>
          <a:ln w="9525">
            <a:noFill/>
            <a:miter lim="800000"/>
            <a:headEnd/>
            <a:tailEnd/>
          </a:ln>
          <a:effectLst/>
        </p:spPr>
        <p:txBody>
          <a:bodyPr anchor="ctr"/>
          <a:lstStyle/>
          <a:p>
            <a:pPr>
              <a:defRPr/>
            </a:pPr>
            <a:endParaRPr lang="zh-CN" altLang="zh-CN">
              <a:effectLst>
                <a:outerShdw blurRad="38100" dist="38100" dir="2700000" algn="tl">
                  <a:srgbClr val="000000"/>
                </a:outerShdw>
              </a:effectLst>
            </a:endParaRPr>
          </a:p>
        </p:txBody>
      </p:sp>
      <p:sp>
        <p:nvSpPr>
          <p:cNvPr id="117763" name="Rectangle 2"/>
          <p:cNvSpPr>
            <a:spLocks noGrp="1" noChangeArrowheads="1"/>
          </p:cNvSpPr>
          <p:nvPr>
            <p:ph type="title"/>
          </p:nvPr>
        </p:nvSpPr>
        <p:spPr>
          <a:xfrm>
            <a:off x="642938" y="71438"/>
            <a:ext cx="7772400" cy="609600"/>
          </a:xfrm>
        </p:spPr>
        <p:txBody>
          <a:bodyPr/>
          <a:lstStyle/>
          <a:p>
            <a:pPr eaLnBrk="1" hangingPunct="1"/>
            <a:r>
              <a:rPr lang="zh-CN" altLang="en-US" sz="3600" b="1">
                <a:solidFill>
                  <a:srgbClr val="C00000"/>
                </a:solidFill>
                <a:latin typeface="黑体" panose="02010609060101010101" pitchFamily="49" charset="-122"/>
                <a:ea typeface="黑体" panose="02010609060101010101" pitchFamily="49" charset="-122"/>
              </a:rPr>
              <a:t>速度调节器设计</a:t>
            </a:r>
            <a:r>
              <a:rPr lang="en-US" altLang="zh-CN" sz="3600" b="1">
                <a:solidFill>
                  <a:srgbClr val="C00000"/>
                </a:solidFill>
                <a:latin typeface="黑体" panose="02010609060101010101" pitchFamily="49" charset="-122"/>
                <a:ea typeface="黑体" panose="02010609060101010101" pitchFamily="49" charset="-122"/>
              </a:rPr>
              <a:t>.2</a:t>
            </a:r>
          </a:p>
        </p:txBody>
      </p:sp>
      <p:sp>
        <p:nvSpPr>
          <p:cNvPr id="117764" name="Rectangle 3"/>
          <p:cNvSpPr>
            <a:spLocks noGrp="1" noChangeArrowheads="1"/>
          </p:cNvSpPr>
          <p:nvPr>
            <p:ph type="body" sz="half" idx="1"/>
          </p:nvPr>
        </p:nvSpPr>
        <p:spPr>
          <a:xfrm>
            <a:off x="609600" y="2286000"/>
            <a:ext cx="7924800" cy="457200"/>
          </a:xfrm>
        </p:spPr>
        <p:txBody>
          <a:bodyPr/>
          <a:lstStyle/>
          <a:p>
            <a:pPr eaLnBrk="1" hangingPunct="1"/>
            <a:r>
              <a:rPr lang="zh-CN" altLang="en-US" sz="2400" b="1">
                <a:latin typeface="黑体" panose="02010609060101010101" pitchFamily="49" charset="-122"/>
                <a:ea typeface="黑体" panose="02010609060101010101" pitchFamily="49" charset="-122"/>
              </a:rPr>
              <a:t>令系统开环传函与典型</a:t>
            </a:r>
            <a:r>
              <a:rPr lang="en-US" altLang="zh-CN" sz="2400" b="1">
                <a:latin typeface="黑体" panose="02010609060101010101" pitchFamily="49" charset="-122"/>
                <a:ea typeface="黑体" panose="02010609060101010101" pitchFamily="49" charset="-122"/>
              </a:rPr>
              <a:t>II</a:t>
            </a:r>
            <a:r>
              <a:rPr lang="zh-CN" altLang="en-US" sz="2400" b="1">
                <a:latin typeface="黑体" panose="02010609060101010101" pitchFamily="49" charset="-122"/>
                <a:ea typeface="黑体" panose="02010609060101010101" pitchFamily="49" charset="-122"/>
              </a:rPr>
              <a:t>型系统开环传函相等</a:t>
            </a:r>
          </a:p>
        </p:txBody>
      </p:sp>
      <p:sp>
        <p:nvSpPr>
          <p:cNvPr id="88071" name="Rectangle 7"/>
          <p:cNvSpPr>
            <a:spLocks noChangeArrowheads="1"/>
          </p:cNvSpPr>
          <p:nvPr/>
        </p:nvSpPr>
        <p:spPr bwMode="auto">
          <a:xfrm>
            <a:off x="3214688" y="32004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1683" name="Object 8"/>
          <p:cNvGraphicFramePr>
            <a:graphicFrameLocks noGrp="1" noChangeAspect="1"/>
          </p:cNvGraphicFramePr>
          <p:nvPr>
            <p:ph type="clipArt" sz="half" idx="2"/>
          </p:nvPr>
        </p:nvGraphicFramePr>
        <p:xfrm>
          <a:off x="1335088" y="2786063"/>
          <a:ext cx="6411912" cy="915987"/>
        </p:xfrm>
        <a:graphic>
          <a:graphicData uri="http://schemas.openxmlformats.org/presentationml/2006/ole">
            <mc:AlternateContent xmlns:mc="http://schemas.openxmlformats.org/markup-compatibility/2006">
              <mc:Choice xmlns:v="urn:schemas-microsoft-com:vml" Requires="v">
                <p:oleObj spid="_x0000_s166011" name="Equation" r:id="rId3" imgW="3200400" imgH="457200" progId="Equation.DSMT4">
                  <p:embed/>
                </p:oleObj>
              </mc:Choice>
              <mc:Fallback>
                <p:oleObj name="Equation" r:id="rId3" imgW="3200400" imgH="457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088" y="2786063"/>
                        <a:ext cx="6411912"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Rectangle 10"/>
          <p:cNvSpPr>
            <a:spLocks noChangeArrowheads="1"/>
          </p:cNvSpPr>
          <p:nvPr/>
        </p:nvSpPr>
        <p:spPr bwMode="auto">
          <a:xfrm>
            <a:off x="2819400" y="33528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1684" name="Object 9"/>
          <p:cNvGraphicFramePr>
            <a:graphicFrameLocks noChangeAspect="1"/>
          </p:cNvGraphicFramePr>
          <p:nvPr/>
        </p:nvGraphicFramePr>
        <p:xfrm>
          <a:off x="1295400" y="3733800"/>
          <a:ext cx="5638800" cy="927100"/>
        </p:xfrm>
        <a:graphic>
          <a:graphicData uri="http://schemas.openxmlformats.org/presentationml/2006/ole">
            <mc:AlternateContent xmlns:mc="http://schemas.openxmlformats.org/markup-compatibility/2006">
              <mc:Choice xmlns:v="urn:schemas-microsoft-com:vml" Requires="v">
                <p:oleObj spid="_x0000_s166012" name="Equation" r:id="rId5" imgW="2628900" imgH="457200" progId="Equation.DSMT4">
                  <p:embed/>
                </p:oleObj>
              </mc:Choice>
              <mc:Fallback>
                <p:oleObj name="Equation" r:id="rId5" imgW="2628900" imgH="457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733800"/>
                        <a:ext cx="5638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6" name="Rectangle 12"/>
          <p:cNvSpPr>
            <a:spLocks noChangeArrowheads="1"/>
          </p:cNvSpPr>
          <p:nvPr/>
        </p:nvSpPr>
        <p:spPr bwMode="auto">
          <a:xfrm>
            <a:off x="4329113" y="33194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1685" name="Object 11"/>
          <p:cNvGraphicFramePr>
            <a:graphicFrameLocks noChangeAspect="1"/>
          </p:cNvGraphicFramePr>
          <p:nvPr/>
        </p:nvGraphicFramePr>
        <p:xfrm>
          <a:off x="7286625" y="3857625"/>
          <a:ext cx="1284288" cy="581025"/>
        </p:xfrm>
        <a:graphic>
          <a:graphicData uri="http://schemas.openxmlformats.org/presentationml/2006/ole">
            <mc:AlternateContent xmlns:mc="http://schemas.openxmlformats.org/markup-compatibility/2006">
              <mc:Choice xmlns:v="urn:schemas-microsoft-com:vml" Requires="v">
                <p:oleObj spid="_x0000_s166013" name="Equation" r:id="rId7" imgW="508000" imgH="228600" progId="Equation.3">
                  <p:embed/>
                </p:oleObj>
              </mc:Choice>
              <mc:Fallback>
                <p:oleObj name="Equation" r:id="rId7" imgW="5080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6625" y="3857625"/>
                        <a:ext cx="1284288" cy="581025"/>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8" name="Rectangle 14"/>
          <p:cNvSpPr>
            <a:spLocks noChangeArrowheads="1"/>
          </p:cNvSpPr>
          <p:nvPr/>
        </p:nvSpPr>
        <p:spPr bwMode="auto">
          <a:xfrm>
            <a:off x="3048000" y="32004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1686" name="Object 13"/>
          <p:cNvGraphicFramePr>
            <a:graphicFrameLocks noChangeAspect="1"/>
          </p:cNvGraphicFramePr>
          <p:nvPr/>
        </p:nvGraphicFramePr>
        <p:xfrm>
          <a:off x="720725" y="4714875"/>
          <a:ext cx="7456488" cy="990600"/>
        </p:xfrm>
        <a:graphic>
          <a:graphicData uri="http://schemas.openxmlformats.org/presentationml/2006/ole">
            <mc:AlternateContent xmlns:mc="http://schemas.openxmlformats.org/markup-compatibility/2006">
              <mc:Choice xmlns:v="urn:schemas-microsoft-com:vml" Requires="v">
                <p:oleObj spid="_x0000_s166014" name="Equation" r:id="rId9" imgW="3441700" imgH="457200" progId="Equation.DSMT4">
                  <p:embed/>
                </p:oleObj>
              </mc:Choice>
              <mc:Fallback>
                <p:oleObj name="Equation" r:id="rId9" imgW="3441700" imgH="4572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725" y="4714875"/>
                        <a:ext cx="7456488" cy="990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80" name="Rectangle 16"/>
          <p:cNvSpPr>
            <a:spLocks noChangeArrowheads="1"/>
          </p:cNvSpPr>
          <p:nvPr/>
        </p:nvSpPr>
        <p:spPr bwMode="auto">
          <a:xfrm>
            <a:off x="3595688" y="32004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8079" name="Object 15"/>
          <p:cNvGraphicFramePr>
            <a:graphicFrameLocks noChangeAspect="1"/>
          </p:cNvGraphicFramePr>
          <p:nvPr/>
        </p:nvGraphicFramePr>
        <p:xfrm>
          <a:off x="2241550" y="5759450"/>
          <a:ext cx="4159250" cy="1039813"/>
        </p:xfrm>
        <a:graphic>
          <a:graphicData uri="http://schemas.openxmlformats.org/presentationml/2006/ole">
            <mc:AlternateContent xmlns:mc="http://schemas.openxmlformats.org/markup-compatibility/2006">
              <mc:Choice xmlns:v="urn:schemas-microsoft-com:vml" Requires="v">
                <p:oleObj spid="_x0000_s166015" name="Equation" r:id="rId11" imgW="1930400" imgH="482600" progId="Equation.DSMT4">
                  <p:embed/>
                </p:oleObj>
              </mc:Choice>
              <mc:Fallback>
                <p:oleObj name="Equation" r:id="rId11" imgW="1930400" imgH="4826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1550" y="5759450"/>
                        <a:ext cx="4159250" cy="10398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775" name="Object 6"/>
          <p:cNvGraphicFramePr>
            <a:graphicFrameLocks noChangeAspect="1"/>
          </p:cNvGraphicFramePr>
          <p:nvPr/>
        </p:nvGraphicFramePr>
        <p:xfrm>
          <a:off x="357188" y="714375"/>
          <a:ext cx="8275637" cy="1419225"/>
        </p:xfrm>
        <a:graphic>
          <a:graphicData uri="http://schemas.openxmlformats.org/presentationml/2006/ole">
            <mc:AlternateContent xmlns:mc="http://schemas.openxmlformats.org/markup-compatibility/2006">
              <mc:Choice xmlns:v="urn:schemas-microsoft-com:vml" Requires="v">
                <p:oleObj spid="_x0000_s166016" name="Microsoft Drawing" r:id="rId13" imgW="3919538" imgH="673100" progId="MSDraw">
                  <p:embed/>
                </p:oleObj>
              </mc:Choice>
              <mc:Fallback>
                <p:oleObj name="Microsoft Drawing" r:id="rId13" imgW="3919538" imgH="673100" progId="MSDraw">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7188" y="714375"/>
                        <a:ext cx="8275637" cy="14192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椭圆 15">
            <a:hlinkClick r:id="rId15" action="ppaction://hlinksldjump"/>
            <a:extLst>
              <a:ext uri="{FF2B5EF4-FFF2-40B4-BE49-F238E27FC236}">
                <a16:creationId xmlns:a16="http://schemas.microsoft.com/office/drawing/2014/main" id="{6F0BD31D-942A-47DC-B91A-F7856AA2F35E}"/>
              </a:ext>
            </a:extLst>
          </p:cNvPr>
          <p:cNvSpPr/>
          <p:nvPr/>
        </p:nvSpPr>
        <p:spPr bwMode="auto">
          <a:xfrm>
            <a:off x="467544" y="6096000"/>
            <a:ext cx="357808" cy="368299"/>
          </a:xfrm>
          <a:prstGeom prst="ellipse">
            <a:avLst/>
          </a:prstGeom>
          <a:solidFill>
            <a:srgbClr val="66FF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linds(horizontal)">
                                      <p:cBhvr>
                                        <p:cTn id="7" dur="500"/>
                                        <p:tgtEl>
                                          <p:spTgt spid="71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4"/>
                                        </p:tgtEl>
                                        <p:attrNameLst>
                                          <p:attrName>style.visibility</p:attrName>
                                        </p:attrNameLst>
                                      </p:cBhvr>
                                      <p:to>
                                        <p:strVal val="visible"/>
                                      </p:to>
                                    </p:set>
                                    <p:animEffect transition="in" filter="blinds(horizontal)">
                                      <p:cBhvr>
                                        <p:cTn id="12" dur="500"/>
                                        <p:tgtEl>
                                          <p:spTgt spid="71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84"/>
                                        </p:tgtEl>
                                        <p:attrNameLst>
                                          <p:attrName>style.visibility</p:attrName>
                                        </p:attrNameLst>
                                      </p:cBhvr>
                                      <p:to>
                                        <p:strVal val="visible"/>
                                      </p:to>
                                    </p:set>
                                    <p:animEffect transition="in" filter="blinds(horizontal)">
                                      <p:cBhvr>
                                        <p:cTn id="17" dur="500"/>
                                        <p:tgtEl>
                                          <p:spTgt spid="880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685"/>
                                        </p:tgtEl>
                                        <p:attrNameLst>
                                          <p:attrName>style.visibility</p:attrName>
                                        </p:attrNameLst>
                                      </p:cBhvr>
                                      <p:to>
                                        <p:strVal val="visible"/>
                                      </p:to>
                                    </p:set>
                                    <p:animEffect transition="in" filter="blinds(horizontal)">
                                      <p:cBhvr>
                                        <p:cTn id="22" dur="500"/>
                                        <p:tgtEl>
                                          <p:spTgt spid="71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686"/>
                                        </p:tgtEl>
                                        <p:attrNameLst>
                                          <p:attrName>style.visibility</p:attrName>
                                        </p:attrNameLst>
                                      </p:cBhvr>
                                      <p:to>
                                        <p:strVal val="visible"/>
                                      </p:to>
                                    </p:set>
                                    <p:animEffect transition="in" filter="blinds(horizontal)">
                                      <p:cBhvr>
                                        <p:cTn id="27" dur="500"/>
                                        <p:tgtEl>
                                          <p:spTgt spid="716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8079"/>
                                        </p:tgtEl>
                                        <p:attrNameLst>
                                          <p:attrName>style.visibility</p:attrName>
                                        </p:attrNameLst>
                                      </p:cBhvr>
                                      <p:to>
                                        <p:strVal val="visible"/>
                                      </p:to>
                                    </p:set>
                                    <p:animEffect transition="in" filter="blinds(horizontal)">
                                      <p:cBhvr>
                                        <p:cTn id="32" dur="500"/>
                                        <p:tgtEl>
                                          <p:spTgt spid="88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50E17CCD-B5F4-4DA7-B637-F1A14858A9E6}" type="slidenum">
              <a:rPr lang="en-US" altLang="zh-CN" sz="1400" b="0">
                <a:solidFill>
                  <a:schemeClr val="tx1"/>
                </a:solidFill>
                <a:latin typeface="Times New Roman" panose="02020603050405020304" pitchFamily="18" charset="0"/>
              </a:rPr>
              <a:pPr eaLnBrk="1" hangingPunct="1"/>
              <a:t>103</a:t>
            </a:fld>
            <a:endParaRPr lang="en-US" altLang="zh-CN" sz="1400" b="0">
              <a:solidFill>
                <a:schemeClr val="tx1"/>
              </a:solidFill>
              <a:latin typeface="Times New Roman" panose="02020603050405020304" pitchFamily="18" charset="0"/>
            </a:endParaRPr>
          </a:p>
        </p:txBody>
      </p:sp>
      <p:sp>
        <p:nvSpPr>
          <p:cNvPr id="118787" name="Rectangle 2"/>
          <p:cNvSpPr>
            <a:spLocks noGrp="1" noChangeArrowheads="1"/>
          </p:cNvSpPr>
          <p:nvPr>
            <p:ph type="title"/>
          </p:nvPr>
        </p:nvSpPr>
        <p:spPr>
          <a:xfrm>
            <a:off x="685800" y="609600"/>
            <a:ext cx="5867400" cy="609600"/>
          </a:xfrm>
        </p:spPr>
        <p:txBody>
          <a:bodyPr/>
          <a:lstStyle/>
          <a:p>
            <a:pPr algn="l" eaLnBrk="1" hangingPunct="1"/>
            <a:r>
              <a:rPr lang="zh-CN" altLang="en-US" sz="3200" b="1">
                <a:latin typeface="黑体" panose="02010609060101010101" pitchFamily="49" charset="-122"/>
                <a:ea typeface="黑体" panose="02010609060101010101" pitchFamily="49" charset="-122"/>
              </a:rPr>
              <a:t>速度调节器饱和时的起动超调</a:t>
            </a:r>
            <a:r>
              <a:rPr lang="zh-CN" altLang="en-US" b="1">
                <a:latin typeface="黑体" panose="02010609060101010101" pitchFamily="49" charset="-122"/>
                <a:ea typeface="黑体" panose="02010609060101010101" pitchFamily="49" charset="-122"/>
              </a:rPr>
              <a:t> </a:t>
            </a:r>
          </a:p>
        </p:txBody>
      </p:sp>
      <p:sp>
        <p:nvSpPr>
          <p:cNvPr id="118788" name="Rectangle 3"/>
          <p:cNvSpPr>
            <a:spLocks noGrp="1" noChangeArrowheads="1"/>
          </p:cNvSpPr>
          <p:nvPr>
            <p:ph type="body" idx="1"/>
          </p:nvPr>
        </p:nvSpPr>
        <p:spPr>
          <a:xfrm>
            <a:off x="457200" y="1371600"/>
            <a:ext cx="8001000" cy="4724400"/>
          </a:xfrm>
        </p:spPr>
        <p:txBody>
          <a:bodyPr/>
          <a:lstStyle/>
          <a:p>
            <a:pPr eaLnBrk="1" hangingPunct="1">
              <a:lnSpc>
                <a:spcPct val="90000"/>
              </a:lnSpc>
              <a:buFontTx/>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如果</a:t>
            </a:r>
            <a:r>
              <a:rPr lang="en-US" altLang="zh-CN" sz="2800" b="1" dirty="0">
                <a:latin typeface="黑体" panose="02010609060101010101" pitchFamily="49" charset="-122"/>
                <a:ea typeface="黑体" panose="02010609060101010101" pitchFamily="49" charset="-122"/>
              </a:rPr>
              <a:t>ASR</a:t>
            </a:r>
            <a:r>
              <a:rPr lang="zh-CN" altLang="en-US" sz="2800" b="1" dirty="0">
                <a:latin typeface="黑体" panose="02010609060101010101" pitchFamily="49" charset="-122"/>
                <a:ea typeface="黑体" panose="02010609060101010101" pitchFamily="49" charset="-122"/>
              </a:rPr>
              <a:t>没有饱和限幅的约束，可在任意线性范围工作，那么，按典型</a:t>
            </a:r>
            <a:r>
              <a:rPr lang="en-US" altLang="zh-CN" sz="2800" b="1" dirty="0">
                <a:latin typeface="黑体" panose="02010609060101010101" pitchFamily="49" charset="-122"/>
                <a:ea typeface="黑体" panose="02010609060101010101" pitchFamily="49" charset="-122"/>
              </a:rPr>
              <a:t>II</a:t>
            </a:r>
            <a:r>
              <a:rPr lang="zh-CN" altLang="en-US" sz="2800" b="1" dirty="0">
                <a:latin typeface="黑体" panose="02010609060101010101" pitchFamily="49" charset="-122"/>
                <a:ea typeface="黑体" panose="02010609060101010101" pitchFamily="49" charset="-122"/>
              </a:rPr>
              <a:t>型系统设计的系统在突加阶跃起动时，不论参数</a:t>
            </a:r>
            <a:r>
              <a:rPr lang="en-US" altLang="zh-CN" sz="2800" b="1" dirty="0">
                <a:latin typeface="黑体" panose="02010609060101010101" pitchFamily="49" charset="-122"/>
                <a:ea typeface="黑体" panose="02010609060101010101" pitchFamily="49" charset="-122"/>
              </a:rPr>
              <a:t>h</a:t>
            </a:r>
            <a:r>
              <a:rPr lang="zh-CN" altLang="en-US" sz="2800" b="1" dirty="0">
                <a:latin typeface="黑体" panose="02010609060101010101" pitchFamily="49" charset="-122"/>
                <a:ea typeface="黑体" panose="02010609060101010101" pitchFamily="49" charset="-122"/>
              </a:rPr>
              <a:t>如何选取，超调量对绝大多数调速系统来说都显得过大。幸而在实际上，只要系统机电时间常数较大而突加阶跃幅值不很小</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绝大多数调速系统运行时正好都具有这种特点</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r>
              <a:rPr lang="zh-CN" altLang="en-US" sz="2800" b="1" dirty="0">
                <a:solidFill>
                  <a:schemeClr val="accent2"/>
                </a:solidFill>
                <a:latin typeface="黑体" panose="02010609060101010101" pitchFamily="49" charset="-122"/>
                <a:ea typeface="黑体" panose="02010609060101010101" pitchFamily="49" charset="-122"/>
              </a:rPr>
              <a:t>系统突加阶跃指令起动后不久，</a:t>
            </a:r>
            <a:r>
              <a:rPr lang="en-US" altLang="zh-CN" sz="2800" b="1" dirty="0">
                <a:solidFill>
                  <a:schemeClr val="accent2"/>
                </a:solidFill>
                <a:latin typeface="黑体" panose="02010609060101010101" pitchFamily="49" charset="-122"/>
                <a:ea typeface="黑体" panose="02010609060101010101" pitchFamily="49" charset="-122"/>
              </a:rPr>
              <a:t>ASR</a:t>
            </a:r>
            <a:r>
              <a:rPr lang="zh-CN" altLang="en-US" sz="2800" b="1" dirty="0">
                <a:solidFill>
                  <a:schemeClr val="accent2"/>
                </a:solidFill>
                <a:latin typeface="黑体" panose="02010609060101010101" pitchFamily="49" charset="-122"/>
                <a:ea typeface="黑体" panose="02010609060101010101" pitchFamily="49" charset="-122"/>
              </a:rPr>
              <a:t>就会进入饱和限幅状态并一直维持到速度超调才会退出</a:t>
            </a:r>
            <a:r>
              <a:rPr lang="zh-CN" altLang="en-US" sz="2800" b="1" dirty="0">
                <a:latin typeface="黑体" panose="02010609060101010101" pitchFamily="49" charset="-122"/>
                <a:ea typeface="黑体" panose="02010609060101010101" pitchFamily="49" charset="-122"/>
              </a:rPr>
              <a:t>。调节器饱和意味着系统转入</a:t>
            </a:r>
            <a:r>
              <a:rPr lang="zh-CN" altLang="en-US" sz="2800" b="1" dirty="0">
                <a:solidFill>
                  <a:srgbClr val="FF3300"/>
                </a:solidFill>
                <a:latin typeface="黑体" panose="02010609060101010101" pitchFamily="49" charset="-122"/>
                <a:ea typeface="黑体" panose="02010609060101010101" pitchFamily="49" charset="-122"/>
              </a:rPr>
              <a:t>非线性</a:t>
            </a:r>
            <a:r>
              <a:rPr lang="zh-CN" altLang="en-US" sz="2800" b="1" dirty="0">
                <a:solidFill>
                  <a:schemeClr val="tx2"/>
                </a:solidFill>
                <a:latin typeface="黑体" panose="02010609060101010101" pitchFamily="49" charset="-122"/>
                <a:ea typeface="黑体" panose="02010609060101010101" pitchFamily="49" charset="-122"/>
              </a:rPr>
              <a:t>区工作，所有由</a:t>
            </a:r>
            <a:r>
              <a:rPr lang="zh-CN" altLang="en-US" sz="2800" b="1" dirty="0">
                <a:solidFill>
                  <a:srgbClr val="FF3300"/>
                </a:solidFill>
                <a:latin typeface="黑体" panose="02010609060101010101" pitchFamily="49" charset="-122"/>
                <a:ea typeface="黑体" panose="02010609060101010101" pitchFamily="49" charset="-122"/>
              </a:rPr>
              <a:t>线性理论</a:t>
            </a:r>
            <a:r>
              <a:rPr lang="zh-CN" altLang="en-US" sz="2800" b="1" dirty="0">
                <a:solidFill>
                  <a:schemeClr val="tx2"/>
                </a:solidFill>
                <a:latin typeface="黑体" panose="02010609060101010101" pitchFamily="49" charset="-122"/>
                <a:ea typeface="黑体" panose="02010609060101010101" pitchFamily="49" charset="-122"/>
              </a:rPr>
              <a:t>分析所获得的结论将不再适用</a:t>
            </a:r>
            <a:r>
              <a:rPr lang="zh-CN" altLang="en-US" sz="2800" b="1" dirty="0">
                <a:latin typeface="黑体" panose="02010609060101010101" pitchFamily="49" charset="-122"/>
                <a:ea typeface="黑体" panose="02010609060101010101" pitchFamily="49" charset="-122"/>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58693E8F-D825-4963-981C-311836E72890}" type="slidenum">
              <a:rPr lang="en-US" altLang="zh-CN" sz="1400" b="0">
                <a:solidFill>
                  <a:schemeClr val="tx1"/>
                </a:solidFill>
                <a:latin typeface="Times New Roman" panose="02020603050405020304" pitchFamily="18" charset="0"/>
              </a:rPr>
              <a:pPr eaLnBrk="1" hangingPunct="1"/>
              <a:t>104</a:t>
            </a:fld>
            <a:endParaRPr lang="en-US" altLang="zh-CN" sz="1400" b="0">
              <a:solidFill>
                <a:schemeClr val="tx1"/>
              </a:solidFill>
              <a:latin typeface="Times New Roman" panose="02020603050405020304" pitchFamily="18" charset="0"/>
            </a:endParaRPr>
          </a:p>
        </p:txBody>
      </p:sp>
      <p:sp>
        <p:nvSpPr>
          <p:cNvPr id="119811" name="Rectangle 2"/>
          <p:cNvSpPr>
            <a:spLocks noGrp="1" noChangeArrowheads="1"/>
          </p:cNvSpPr>
          <p:nvPr>
            <p:ph type="title"/>
          </p:nvPr>
        </p:nvSpPr>
        <p:spPr>
          <a:xfrm>
            <a:off x="685800" y="304800"/>
            <a:ext cx="7772400" cy="762000"/>
          </a:xfrm>
        </p:spPr>
        <p:txBody>
          <a:bodyPr/>
          <a:lstStyle/>
          <a:p>
            <a:pPr eaLnBrk="1" hangingPunct="1"/>
            <a:r>
              <a:rPr lang="zh-CN" altLang="en-US" sz="3200" b="1">
                <a:latin typeface="黑体" panose="02010609060101010101" pitchFamily="49" charset="-122"/>
                <a:ea typeface="黑体" panose="02010609060101010101" pitchFamily="49" charset="-122"/>
              </a:rPr>
              <a:t>退饱和超调的特点分析</a:t>
            </a:r>
            <a:r>
              <a:rPr lang="zh-CN" altLang="en-US" b="1">
                <a:latin typeface="黑体" panose="02010609060101010101" pitchFamily="49" charset="-122"/>
                <a:ea typeface="黑体" panose="02010609060101010101" pitchFamily="49" charset="-122"/>
              </a:rPr>
              <a:t> </a:t>
            </a:r>
          </a:p>
        </p:txBody>
      </p:sp>
      <p:sp>
        <p:nvSpPr>
          <p:cNvPr id="119812" name="Rectangle 3"/>
          <p:cNvSpPr>
            <a:spLocks noGrp="1" noChangeArrowheads="1"/>
          </p:cNvSpPr>
          <p:nvPr>
            <p:ph type="body" sz="half" idx="1"/>
          </p:nvPr>
        </p:nvSpPr>
        <p:spPr>
          <a:xfrm>
            <a:off x="304800" y="1143000"/>
            <a:ext cx="8458200" cy="5410200"/>
          </a:xfrm>
        </p:spPr>
        <p:txBody>
          <a:bodyPr/>
          <a:lstStyle/>
          <a:p>
            <a:pPr algn="just" eaLnBrk="1" hangingPunct="1">
              <a:buFontTx/>
              <a:buNone/>
            </a:pPr>
            <a:r>
              <a:rPr lang="en-US" altLang="zh-CN" sz="2800" b="1">
                <a:latin typeface="黑体" panose="02010609060101010101" pitchFamily="49" charset="-122"/>
                <a:ea typeface="黑体" panose="02010609060101010101" pitchFamily="49" charset="-122"/>
              </a:rPr>
              <a:t>    ASR</a:t>
            </a:r>
            <a:r>
              <a:rPr lang="zh-CN" altLang="en-US" sz="2800" b="1">
                <a:latin typeface="黑体" panose="02010609060101010101" pitchFamily="49" charset="-122"/>
                <a:ea typeface="黑体" panose="02010609060101010101" pitchFamily="49" charset="-122"/>
              </a:rPr>
              <a:t>饱和后，仅当</a:t>
            </a:r>
            <a:r>
              <a:rPr lang="en-US" altLang="zh-CN" sz="2800" b="1">
                <a:latin typeface="黑体" panose="02010609060101010101" pitchFamily="49" charset="-122"/>
                <a:ea typeface="黑体" panose="02010609060101010101" pitchFamily="49" charset="-122"/>
              </a:rPr>
              <a:t>n</a:t>
            </a:r>
            <a:r>
              <a:rPr lang="zh-CN" altLang="en-US" sz="2800" b="1">
                <a:latin typeface="黑体" panose="02010609060101010101" pitchFamily="49" charset="-122"/>
                <a:ea typeface="黑体" panose="02010609060101010101" pitchFamily="49" charset="-122"/>
              </a:rPr>
              <a:t>超过指令值才能返回线性工作区。刚退饱和时，</a:t>
            </a:r>
            <a:r>
              <a:rPr lang="en-US" altLang="zh-CN" sz="2800" b="1">
                <a:latin typeface="黑体" panose="02010609060101010101" pitchFamily="49" charset="-122"/>
                <a:ea typeface="黑体" panose="02010609060101010101" pitchFamily="49" charset="-122"/>
              </a:rPr>
              <a:t>T&gt;T</a:t>
            </a:r>
            <a:r>
              <a:rPr lang="en-US" altLang="zh-CN" sz="2800" b="1" baseline="-25000">
                <a:latin typeface="黑体" panose="02010609060101010101" pitchFamily="49" charset="-122"/>
                <a:ea typeface="黑体" panose="02010609060101010101" pitchFamily="49" charset="-122"/>
              </a:rPr>
              <a:t>L</a:t>
            </a:r>
            <a:r>
              <a:rPr lang="zh-CN" altLang="en-US" sz="2800" b="1">
                <a:latin typeface="黑体" panose="02010609060101010101" pitchFamily="49" charset="-122"/>
                <a:ea typeface="黑体" panose="02010609060101010101" pitchFamily="49" charset="-122"/>
              </a:rPr>
              <a:t>，电机会继续加速，直到电流降到使</a:t>
            </a:r>
            <a:r>
              <a:rPr lang="en-US" altLang="zh-CN" sz="2800" b="1">
                <a:latin typeface="黑体" panose="02010609060101010101" pitchFamily="49" charset="-122"/>
                <a:ea typeface="黑体" panose="02010609060101010101" pitchFamily="49" charset="-122"/>
              </a:rPr>
              <a:t>T&lt;T</a:t>
            </a:r>
            <a:r>
              <a:rPr lang="en-US" altLang="zh-CN" sz="2800" b="1" baseline="-25000">
                <a:latin typeface="黑体" panose="02010609060101010101" pitchFamily="49" charset="-122"/>
                <a:ea typeface="黑体" panose="02010609060101010101" pitchFamily="49" charset="-122"/>
              </a:rPr>
              <a:t>L</a:t>
            </a:r>
            <a:r>
              <a:rPr lang="zh-CN" altLang="en-US" sz="2800" b="1">
                <a:latin typeface="黑体" panose="02010609060101010101" pitchFamily="49" charset="-122"/>
                <a:ea typeface="黑体" panose="02010609060101010101" pitchFamily="49" charset="-122"/>
              </a:rPr>
              <a:t>转速才会回落，因此速度必超调。但是，这已经不是线性系统的超调，而是系统从饱和非线性区退出后产生的超调，通常被称为</a:t>
            </a:r>
            <a:r>
              <a:rPr lang="zh-CN" altLang="en-US" sz="2800" b="1">
                <a:solidFill>
                  <a:srgbClr val="FF0000"/>
                </a:solidFill>
                <a:latin typeface="黑体" panose="02010609060101010101" pitchFamily="49" charset="-122"/>
                <a:ea typeface="黑体" panose="02010609060101010101" pitchFamily="49" charset="-122"/>
              </a:rPr>
              <a:t>退饱和超调</a:t>
            </a:r>
            <a:r>
              <a:rPr lang="zh-CN" altLang="en-US" sz="2800" b="1">
                <a:latin typeface="黑体" panose="02010609060101010101" pitchFamily="49" charset="-122"/>
                <a:ea typeface="黑体" panose="02010609060101010101" pitchFamily="49" charset="-122"/>
              </a:rPr>
              <a:t>。调节器退出饱和后，</a:t>
            </a:r>
          </a:p>
          <a:p>
            <a:pPr algn="just" eaLnBrk="1" hangingPunct="1">
              <a:buFontTx/>
              <a:buNone/>
            </a:pPr>
            <a:r>
              <a:rPr lang="zh-CN" altLang="en-US" sz="2800" b="1">
                <a:latin typeface="黑体" panose="02010609060101010101" pitchFamily="49" charset="-122"/>
                <a:ea typeface="黑体" panose="02010609060101010101" pitchFamily="49" charset="-122"/>
              </a:rPr>
              <a:t>  系统重新进入线性范围</a:t>
            </a:r>
          </a:p>
          <a:p>
            <a:pPr algn="just" eaLnBrk="1" hangingPunct="1">
              <a:buFontTx/>
              <a:buNone/>
            </a:pPr>
            <a:r>
              <a:rPr lang="zh-CN" altLang="en-US" sz="2800" b="1">
                <a:latin typeface="黑体" panose="02010609060101010101" pitchFamily="49" charset="-122"/>
                <a:ea typeface="黑体" panose="02010609060101010101" pitchFamily="49" charset="-122"/>
              </a:rPr>
              <a:t>  工作，原动态结构图和</a:t>
            </a:r>
          </a:p>
          <a:p>
            <a:pPr algn="just" eaLnBrk="1" hangingPunct="1">
              <a:buFontTx/>
              <a:buNone/>
            </a:pPr>
            <a:r>
              <a:rPr lang="zh-CN" altLang="en-US" sz="2800" b="1">
                <a:latin typeface="黑体" panose="02010609060101010101" pitchFamily="49" charset="-122"/>
                <a:ea typeface="黑体" panose="02010609060101010101" pitchFamily="49" charset="-122"/>
              </a:rPr>
              <a:t>  描述系统的线性微分方</a:t>
            </a:r>
          </a:p>
          <a:p>
            <a:pPr algn="just" eaLnBrk="1" hangingPunct="1">
              <a:buFontTx/>
              <a:buNone/>
            </a:pPr>
            <a:r>
              <a:rPr lang="zh-CN" altLang="en-US" sz="2800" b="1">
                <a:latin typeface="黑体" panose="02010609060101010101" pitchFamily="49" charset="-122"/>
                <a:ea typeface="黑体" panose="02010609060101010101" pitchFamily="49" charset="-122"/>
              </a:rPr>
              <a:t>  程恢复有效，但初始条</a:t>
            </a:r>
          </a:p>
          <a:p>
            <a:pPr algn="just" eaLnBrk="1" hangingPunct="1">
              <a:buFontTx/>
              <a:buNone/>
            </a:pPr>
            <a:r>
              <a:rPr lang="zh-CN" altLang="en-US" sz="2800" b="1">
                <a:latin typeface="黑体" panose="02010609060101010101" pitchFamily="49" charset="-122"/>
                <a:ea typeface="黑体" panose="02010609060101010101" pitchFamily="49" charset="-122"/>
              </a:rPr>
              <a:t>  件发生了一些变化。 </a:t>
            </a:r>
          </a:p>
        </p:txBody>
      </p:sp>
      <p:sp>
        <p:nvSpPr>
          <p:cNvPr id="91142" name="Rectangle 6"/>
          <p:cNvSpPr>
            <a:spLocks noChangeArrowheads="1"/>
          </p:cNvSpPr>
          <p:nvPr/>
        </p:nvSpPr>
        <p:spPr bwMode="auto">
          <a:xfrm>
            <a:off x="3324225" y="276701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9814" name="Object 7"/>
          <p:cNvGraphicFramePr>
            <a:graphicFrameLocks noGrp="1" noChangeAspect="1"/>
          </p:cNvGraphicFramePr>
          <p:nvPr>
            <p:ph type="clipArt" sz="half" idx="2"/>
          </p:nvPr>
        </p:nvGraphicFramePr>
        <p:xfrm>
          <a:off x="4419600" y="3962400"/>
          <a:ext cx="4572000" cy="2425700"/>
        </p:xfrm>
        <a:graphic>
          <a:graphicData uri="http://schemas.openxmlformats.org/presentationml/2006/ole">
            <mc:AlternateContent xmlns:mc="http://schemas.openxmlformats.org/markup-compatibility/2006">
              <mc:Choice xmlns:v="urn:schemas-microsoft-com:vml" Requires="v">
                <p:oleObj spid="_x0000_s120003" r:id="rId3" imgW="2493963" imgH="1322388" progId="MSDraw">
                  <p:embed/>
                </p:oleObj>
              </mc:Choice>
              <mc:Fallback>
                <p:oleObj r:id="rId3" imgW="2493963" imgH="1322388" progId="MSDraw">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962400"/>
                        <a:ext cx="4572000" cy="242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F98D9435-5B8F-4B0A-882E-545B9D26B81B}" type="slidenum">
              <a:rPr lang="en-US" altLang="zh-CN" sz="1400" b="0">
                <a:solidFill>
                  <a:schemeClr val="tx1"/>
                </a:solidFill>
                <a:latin typeface="Times New Roman" panose="02020603050405020304" pitchFamily="18" charset="0"/>
              </a:rPr>
              <a:pPr eaLnBrk="1" hangingPunct="1"/>
              <a:t>105</a:t>
            </a:fld>
            <a:endParaRPr lang="en-US" altLang="zh-CN" sz="1400" b="0">
              <a:solidFill>
                <a:schemeClr val="tx1"/>
              </a:solidFill>
              <a:latin typeface="Times New Roman" panose="02020603050405020304" pitchFamily="18" charset="0"/>
            </a:endParaRPr>
          </a:p>
        </p:txBody>
      </p:sp>
      <p:sp>
        <p:nvSpPr>
          <p:cNvPr id="120835" name="Rectangle 2"/>
          <p:cNvSpPr>
            <a:spLocks noGrp="1" noChangeArrowheads="1"/>
          </p:cNvSpPr>
          <p:nvPr>
            <p:ph type="title"/>
          </p:nvPr>
        </p:nvSpPr>
        <p:spPr>
          <a:xfrm>
            <a:off x="785813" y="357188"/>
            <a:ext cx="3276600" cy="990600"/>
          </a:xfrm>
        </p:spPr>
        <p:txBody>
          <a:bodyPr/>
          <a:lstStyle/>
          <a:p>
            <a:pPr algn="l" eaLnBrk="1" hangingPunct="1"/>
            <a:r>
              <a:rPr lang="zh-CN" altLang="en-US" sz="3200" b="1">
                <a:solidFill>
                  <a:srgbClr val="C00000"/>
                </a:solidFill>
                <a:latin typeface="黑体" panose="02010609060101010101" pitchFamily="49" charset="-122"/>
                <a:ea typeface="黑体" panose="02010609060101010101" pitchFamily="49" charset="-122"/>
              </a:rPr>
              <a:t>退饱和时的</a:t>
            </a:r>
            <a:br>
              <a:rPr lang="zh-CN" altLang="en-US" sz="3200" b="1">
                <a:solidFill>
                  <a:srgbClr val="C00000"/>
                </a:solidFill>
                <a:latin typeface="黑体" panose="02010609060101010101" pitchFamily="49" charset="-122"/>
                <a:ea typeface="黑体" panose="02010609060101010101" pitchFamily="49" charset="-122"/>
              </a:rPr>
            </a:br>
            <a:r>
              <a:rPr lang="zh-CN" altLang="en-US" sz="3200" b="1">
                <a:solidFill>
                  <a:srgbClr val="C00000"/>
                </a:solidFill>
                <a:latin typeface="黑体" panose="02010609060101010101" pitchFamily="49" charset="-122"/>
                <a:ea typeface="黑体" panose="02010609060101010101" pitchFamily="49" charset="-122"/>
              </a:rPr>
              <a:t>初始条件</a:t>
            </a:r>
            <a:r>
              <a:rPr lang="zh-CN" altLang="en-US" b="1">
                <a:solidFill>
                  <a:srgbClr val="C00000"/>
                </a:solidFill>
                <a:latin typeface="黑体" panose="02010609060101010101" pitchFamily="49" charset="-122"/>
                <a:ea typeface="黑体" panose="02010609060101010101" pitchFamily="49" charset="-122"/>
              </a:rPr>
              <a:t> </a:t>
            </a:r>
          </a:p>
        </p:txBody>
      </p:sp>
      <p:sp>
        <p:nvSpPr>
          <p:cNvPr id="120836" name="Rectangle 3"/>
          <p:cNvSpPr>
            <a:spLocks noGrp="1" noChangeArrowheads="1"/>
          </p:cNvSpPr>
          <p:nvPr>
            <p:ph type="body" sz="half" idx="1"/>
          </p:nvPr>
        </p:nvSpPr>
        <p:spPr>
          <a:xfrm>
            <a:off x="685800" y="1828800"/>
            <a:ext cx="8153400" cy="4648200"/>
          </a:xfrm>
        </p:spPr>
        <p:txBody>
          <a:bodyPr/>
          <a:lstStyle/>
          <a:p>
            <a:pPr eaLnBrk="1" hangingPunct="1">
              <a:lnSpc>
                <a:spcPct val="90000"/>
              </a:lnSpc>
              <a:buFontTx/>
              <a:buNone/>
            </a:pPr>
            <a:r>
              <a:rPr lang="zh-CN" altLang="en-US" sz="2400" b="1">
                <a:latin typeface="黑体" panose="02010609060101010101" pitchFamily="49" charset="-122"/>
                <a:ea typeface="黑体" panose="02010609060101010101" pitchFamily="49" charset="-122"/>
              </a:rPr>
              <a:t>坐标平移到以退饱和开始时刻作</a:t>
            </a:r>
            <a:r>
              <a:rPr lang="en-US" altLang="zh-CN" sz="2400" b="1">
                <a:latin typeface="黑体" panose="02010609060101010101" pitchFamily="49" charset="-122"/>
                <a:ea typeface="黑体" panose="02010609060101010101" pitchFamily="49" charset="-122"/>
              </a:rPr>
              <a:t>0</a:t>
            </a:r>
            <a:r>
              <a:rPr lang="zh-CN" altLang="en-US" sz="2400" b="1">
                <a:latin typeface="黑体" panose="02010609060101010101" pitchFamily="49" charset="-122"/>
                <a:ea typeface="黑体" panose="02010609060101010101" pitchFamily="49" charset="-122"/>
              </a:rPr>
              <a:t>点</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退饱和速度为</a:t>
            </a:r>
          </a:p>
          <a:p>
            <a:pPr eaLnBrk="1" hangingPunct="1">
              <a:lnSpc>
                <a:spcPct val="90000"/>
              </a:lnSpc>
              <a:buFontTx/>
              <a:buNone/>
            </a:pPr>
            <a:r>
              <a:rPr lang="zh-CN" altLang="en-US" sz="2400" b="1">
                <a:latin typeface="黑体" panose="02010609060101010101" pitchFamily="49" charset="-122"/>
                <a:ea typeface="黑体" panose="02010609060101010101" pitchFamily="49" charset="-122"/>
              </a:rPr>
              <a:t>速度零点</a:t>
            </a:r>
            <a:r>
              <a:rPr lang="en-US" altLang="zh-CN" sz="2400" b="1">
                <a:latin typeface="黑体" panose="02010609060101010101" pitchFamily="49" charset="-122"/>
                <a:ea typeface="黑体" panose="02010609060101010101" pitchFamily="49" charset="-122"/>
              </a:rPr>
              <a:t>:</a:t>
            </a:r>
          </a:p>
          <a:p>
            <a:pPr eaLnBrk="1" hangingPunct="1">
              <a:lnSpc>
                <a:spcPct val="90000"/>
              </a:lnSpc>
              <a:buFontTx/>
              <a:buNone/>
            </a:pPr>
            <a:endParaRPr lang="en-US" altLang="zh-CN" sz="2400" b="1">
              <a:latin typeface="黑体" panose="02010609060101010101" pitchFamily="49" charset="-122"/>
              <a:ea typeface="黑体" panose="02010609060101010101" pitchFamily="49" charset="-122"/>
            </a:endParaRPr>
          </a:p>
          <a:p>
            <a:pPr eaLnBrk="1" hangingPunct="1">
              <a:lnSpc>
                <a:spcPct val="90000"/>
              </a:lnSpc>
              <a:buFontTx/>
              <a:buNone/>
            </a:pPr>
            <a:endParaRPr lang="en-US" altLang="zh-CN" sz="2400" b="1">
              <a:latin typeface="黑体" panose="02010609060101010101" pitchFamily="49" charset="-122"/>
              <a:ea typeface="黑体" panose="02010609060101010101" pitchFamily="49" charset="-122"/>
            </a:endParaRPr>
          </a:p>
          <a:p>
            <a:pPr eaLnBrk="1" hangingPunct="1">
              <a:lnSpc>
                <a:spcPct val="90000"/>
              </a:lnSpc>
              <a:buFontTx/>
              <a:buNone/>
            </a:pPr>
            <a:endParaRPr lang="en-US" altLang="zh-CN" sz="2400" b="1">
              <a:latin typeface="黑体" panose="02010609060101010101" pitchFamily="49" charset="-122"/>
              <a:ea typeface="黑体" panose="02010609060101010101" pitchFamily="49" charset="-122"/>
            </a:endParaRPr>
          </a:p>
          <a:p>
            <a:pPr eaLnBrk="1" hangingPunct="1">
              <a:lnSpc>
                <a:spcPct val="90000"/>
              </a:lnSpc>
              <a:buFontTx/>
              <a:buNone/>
            </a:pPr>
            <a:r>
              <a:rPr lang="zh-CN" altLang="en-US" sz="2400" b="1">
                <a:latin typeface="黑体" panose="02010609060101010101" pitchFamily="49" charset="-122"/>
                <a:ea typeface="黑体" panose="02010609060101010101" pitchFamily="49" charset="-122"/>
              </a:rPr>
              <a:t>速度稳态值与退饱和初值相同。</a:t>
            </a:r>
          </a:p>
          <a:p>
            <a:pPr eaLnBrk="1" hangingPunct="1">
              <a:lnSpc>
                <a:spcPct val="90000"/>
              </a:lnSpc>
              <a:buFontTx/>
              <a:buNone/>
            </a:pPr>
            <a:r>
              <a:rPr lang="zh-CN" altLang="en-US" sz="2400" b="1">
                <a:latin typeface="黑体" panose="02010609060101010101" pitchFamily="49" charset="-122"/>
                <a:ea typeface="黑体" panose="02010609060101010101" pitchFamily="49" charset="-122"/>
              </a:rPr>
              <a:t>可等效认为输入等于</a:t>
            </a:r>
            <a:r>
              <a:rPr lang="zh-CN" altLang="en-US" sz="2400" b="1">
                <a:ea typeface="黑体" panose="02010609060101010101" pitchFamily="49" charset="-122"/>
              </a:rPr>
              <a:t>”</a:t>
            </a:r>
            <a:r>
              <a:rPr lang="en-US" altLang="zh-CN" sz="2400" b="1">
                <a:latin typeface="黑体" panose="02010609060101010101" pitchFamily="49" charset="-122"/>
                <a:ea typeface="黑体" panose="02010609060101010101" pitchFamily="49" charset="-122"/>
              </a:rPr>
              <a:t>0</a:t>
            </a:r>
            <a:r>
              <a:rPr lang="en-US" altLang="zh-CN" sz="2400" b="1">
                <a:ea typeface="黑体" panose="02010609060101010101" pitchFamily="49" charset="-122"/>
              </a:rPr>
              <a:t>”</a:t>
            </a:r>
            <a:r>
              <a:rPr lang="zh-CN" altLang="en-US" sz="2400" b="1">
                <a:latin typeface="黑体" panose="02010609060101010101" pitchFamily="49" charset="-122"/>
                <a:ea typeface="黑体" panose="02010609060101010101" pitchFamily="49" charset="-122"/>
              </a:rPr>
              <a:t>，仅</a:t>
            </a:r>
          </a:p>
          <a:p>
            <a:pPr eaLnBrk="1" hangingPunct="1">
              <a:lnSpc>
                <a:spcPct val="90000"/>
              </a:lnSpc>
              <a:buFontTx/>
              <a:buNone/>
            </a:pPr>
            <a:r>
              <a:rPr lang="zh-CN" altLang="en-US" sz="2400" b="1">
                <a:latin typeface="黑体" panose="02010609060101010101" pitchFamily="49" charset="-122"/>
                <a:ea typeface="黑体" panose="02010609060101010101" pitchFamily="49" charset="-122"/>
              </a:rPr>
              <a:t>在扰动作用下运行，扰动量为</a:t>
            </a:r>
          </a:p>
          <a:p>
            <a:pPr eaLnBrk="1" hangingPunct="1">
              <a:lnSpc>
                <a:spcPct val="90000"/>
              </a:lnSpc>
              <a:buFontTx/>
              <a:buNone/>
            </a:pPr>
            <a:r>
              <a:rPr lang="zh-CN" altLang="en-US" sz="2400" b="1">
                <a:latin typeface="黑体" panose="02010609060101010101" pitchFamily="49" charset="-122"/>
                <a:ea typeface="黑体" panose="02010609060101010101" pitchFamily="49" charset="-122"/>
              </a:rPr>
              <a:t>                 。退饱和</a:t>
            </a:r>
          </a:p>
          <a:p>
            <a:pPr eaLnBrk="1" hangingPunct="1">
              <a:lnSpc>
                <a:spcPct val="90000"/>
              </a:lnSpc>
              <a:buFontTx/>
              <a:buNone/>
            </a:pPr>
            <a:r>
              <a:rPr lang="zh-CN" altLang="en-US" sz="2400" b="1">
                <a:latin typeface="黑体" panose="02010609060101010101" pitchFamily="49" charset="-122"/>
                <a:ea typeface="黑体" panose="02010609060101010101" pitchFamily="49" charset="-122"/>
              </a:rPr>
              <a:t>超调过程与系统于突减负载的</a:t>
            </a:r>
          </a:p>
          <a:p>
            <a:pPr eaLnBrk="1" hangingPunct="1">
              <a:lnSpc>
                <a:spcPct val="90000"/>
              </a:lnSpc>
              <a:buFontTx/>
              <a:buNone/>
            </a:pPr>
            <a:r>
              <a:rPr lang="zh-CN" altLang="en-US" sz="2400" b="1">
                <a:latin typeface="黑体" panose="02010609060101010101" pitchFamily="49" charset="-122"/>
                <a:ea typeface="黑体" panose="02010609060101010101" pitchFamily="49" charset="-122"/>
              </a:rPr>
              <a:t>动态速升恢复过程类似。  </a:t>
            </a:r>
          </a:p>
          <a:p>
            <a:pPr eaLnBrk="1" hangingPunct="1">
              <a:lnSpc>
                <a:spcPct val="90000"/>
              </a:lnSpc>
              <a:buFontTx/>
              <a:buNone/>
            </a:pPr>
            <a:r>
              <a:rPr lang="zh-CN" altLang="en-US" sz="2400" b="1">
                <a:latin typeface="黑体" panose="02010609060101010101" pitchFamily="49" charset="-122"/>
                <a:ea typeface="黑体" panose="02010609060101010101" pitchFamily="49" charset="-122"/>
              </a:rPr>
              <a:t> </a:t>
            </a:r>
          </a:p>
        </p:txBody>
      </p:sp>
      <p:graphicFrame>
        <p:nvGraphicFramePr>
          <p:cNvPr id="120837" name="Object 5"/>
          <p:cNvGraphicFramePr>
            <a:graphicFrameLocks noGrp="1" noChangeAspect="1"/>
          </p:cNvGraphicFramePr>
          <p:nvPr>
            <p:ph type="clipArt" sz="half" idx="2"/>
          </p:nvPr>
        </p:nvGraphicFramePr>
        <p:xfrm>
          <a:off x="4876800" y="4114800"/>
          <a:ext cx="4267200" cy="2143125"/>
        </p:xfrm>
        <a:graphic>
          <a:graphicData uri="http://schemas.openxmlformats.org/presentationml/2006/ole">
            <mc:AlternateContent xmlns:mc="http://schemas.openxmlformats.org/markup-compatibility/2006">
              <mc:Choice xmlns:v="urn:schemas-microsoft-com:vml" Requires="v">
                <p:oleObj spid="_x0000_s121785" name="Microsoft Drawing" r:id="rId4" imgW="2493963" imgH="1252538" progId="MSDraw">
                  <p:embed/>
                </p:oleObj>
              </mc:Choice>
              <mc:Fallback>
                <p:oleObj name="Microsoft Drawing" r:id="rId4" imgW="2493963" imgH="1252538" progId="MSDraw">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4114800"/>
                        <a:ext cx="426720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9" name="Object 6"/>
          <p:cNvGraphicFramePr>
            <a:graphicFrameLocks noChangeAspect="1"/>
          </p:cNvGraphicFramePr>
          <p:nvPr/>
        </p:nvGraphicFramePr>
        <p:xfrm>
          <a:off x="2133600" y="2286000"/>
          <a:ext cx="6324600" cy="887413"/>
        </p:xfrm>
        <a:graphic>
          <a:graphicData uri="http://schemas.openxmlformats.org/presentationml/2006/ole">
            <mc:AlternateContent xmlns:mc="http://schemas.openxmlformats.org/markup-compatibility/2006">
              <mc:Choice xmlns:v="urn:schemas-microsoft-com:vml" Requires="v">
                <p:oleObj spid="_x0000_s121786" r:id="rId6" imgW="3187700" imgH="444500" progId="Equation.3">
                  <p:embed/>
                </p:oleObj>
              </mc:Choice>
              <mc:Fallback>
                <p:oleObj r:id="rId6" imgW="31877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286000"/>
                        <a:ext cx="63246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0" name="Object 8"/>
          <p:cNvGraphicFramePr>
            <a:graphicFrameLocks noChangeAspect="1"/>
          </p:cNvGraphicFramePr>
          <p:nvPr/>
        </p:nvGraphicFramePr>
        <p:xfrm>
          <a:off x="3352800" y="381000"/>
          <a:ext cx="5181600" cy="1141413"/>
        </p:xfrm>
        <a:graphic>
          <a:graphicData uri="http://schemas.openxmlformats.org/presentationml/2006/ole">
            <mc:AlternateContent xmlns:mc="http://schemas.openxmlformats.org/markup-compatibility/2006">
              <mc:Choice xmlns:v="urn:schemas-microsoft-com:vml" Requires="v">
                <p:oleObj spid="_x0000_s121787" name="Microsoft Drawing" r:id="rId8" imgW="3051175" imgH="673100" progId="MSDraw">
                  <p:embed/>
                </p:oleObj>
              </mc:Choice>
              <mc:Fallback>
                <p:oleObj name="Microsoft Drawing" r:id="rId8" imgW="3051175" imgH="673100" progId="MSDraw">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81000"/>
                        <a:ext cx="51816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2" name="Object 9"/>
          <p:cNvGraphicFramePr>
            <a:graphicFrameLocks noChangeAspect="1"/>
          </p:cNvGraphicFramePr>
          <p:nvPr>
            <p:extLst>
              <p:ext uri="{D42A27DB-BD31-4B8C-83A1-F6EECF244321}">
                <p14:modId xmlns:p14="http://schemas.microsoft.com/office/powerpoint/2010/main" val="2112590182"/>
              </p:ext>
            </p:extLst>
          </p:nvPr>
        </p:nvGraphicFramePr>
        <p:xfrm>
          <a:off x="2123728" y="3124200"/>
          <a:ext cx="3378704" cy="849312"/>
        </p:xfrm>
        <a:graphic>
          <a:graphicData uri="http://schemas.openxmlformats.org/presentationml/2006/ole">
            <mc:AlternateContent xmlns:mc="http://schemas.openxmlformats.org/markup-compatibility/2006">
              <mc:Choice xmlns:v="urn:schemas-microsoft-com:vml" Requires="v">
                <p:oleObj spid="_x0000_s121788" name="Equation" r:id="rId10" imgW="1726920" imgH="431640" progId="Equation.DSMT4">
                  <p:embed/>
                </p:oleObj>
              </mc:Choice>
              <mc:Fallback>
                <p:oleObj name="Equation" r:id="rId10" imgW="1726920" imgH="431640" progId="Equation.DSMT4">
                  <p:embed/>
                  <p:pic>
                    <p:nvPicPr>
                      <p:cNvPr id="0" name="Object 9"/>
                      <p:cNvPicPr>
                        <a:picLocks noChangeAspect="1" noChangeArrowheads="1"/>
                      </p:cNvPicPr>
                      <p:nvPr/>
                    </p:nvPicPr>
                    <p:blipFill>
                      <a:blip r:embed="rId11"/>
                      <a:srcRect/>
                      <a:stretch>
                        <a:fillRect/>
                      </a:stretch>
                    </p:blipFill>
                    <p:spPr bwMode="auto">
                      <a:xfrm>
                        <a:off x="2123728" y="3124200"/>
                        <a:ext cx="3378704" cy="849312"/>
                      </a:xfrm>
                      <a:prstGeom prst="rect">
                        <a:avLst/>
                      </a:prstGeom>
                      <a:noFill/>
                      <a:ln>
                        <a:noFill/>
                      </a:ln>
                    </p:spPr>
                  </p:pic>
                </p:oleObj>
              </mc:Fallback>
            </mc:AlternateContent>
          </a:graphicData>
        </a:graphic>
      </p:graphicFrame>
      <p:graphicFrame>
        <p:nvGraphicFramePr>
          <p:cNvPr id="120844" name="Object 11"/>
          <p:cNvGraphicFramePr>
            <a:graphicFrameLocks noChangeAspect="1"/>
          </p:cNvGraphicFramePr>
          <p:nvPr/>
        </p:nvGraphicFramePr>
        <p:xfrm>
          <a:off x="1219200" y="5105400"/>
          <a:ext cx="1905000" cy="377825"/>
        </p:xfrm>
        <a:graphic>
          <a:graphicData uri="http://schemas.openxmlformats.org/presentationml/2006/ole">
            <mc:AlternateContent xmlns:mc="http://schemas.openxmlformats.org/markup-compatibility/2006">
              <mc:Choice xmlns:v="urn:schemas-microsoft-com:vml" Requires="v">
                <p:oleObj spid="_x0000_s121789" r:id="rId12" imgW="1155700" imgH="228600" progId="Equation.3">
                  <p:embed/>
                </p:oleObj>
              </mc:Choice>
              <mc:Fallback>
                <p:oleObj r:id="rId12" imgW="1155700" imgH="2286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5105400"/>
                        <a:ext cx="1905000" cy="3778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E869B98E-A2FC-414B-A71E-00AF82612CA9}" type="slidenum">
              <a:rPr lang="en-US" altLang="zh-CN" sz="1400" b="0">
                <a:solidFill>
                  <a:schemeClr val="tx1"/>
                </a:solidFill>
                <a:latin typeface="Times New Roman" panose="02020603050405020304" pitchFamily="18" charset="0"/>
              </a:rPr>
              <a:pPr eaLnBrk="1" hangingPunct="1"/>
              <a:t>106</a:t>
            </a:fld>
            <a:endParaRPr lang="en-US" altLang="zh-CN" sz="1400" b="0">
              <a:solidFill>
                <a:schemeClr val="tx1"/>
              </a:solidFill>
              <a:latin typeface="Times New Roman" panose="02020603050405020304" pitchFamily="18" charset="0"/>
            </a:endParaRPr>
          </a:p>
        </p:txBody>
      </p:sp>
      <p:sp>
        <p:nvSpPr>
          <p:cNvPr id="121859" name="Rectangle 2"/>
          <p:cNvSpPr>
            <a:spLocks noGrp="1" noChangeArrowheads="1"/>
          </p:cNvSpPr>
          <p:nvPr>
            <p:ph type="title"/>
          </p:nvPr>
        </p:nvSpPr>
        <p:spPr>
          <a:xfrm>
            <a:off x="685800" y="71438"/>
            <a:ext cx="7772400" cy="762000"/>
          </a:xfrm>
        </p:spPr>
        <p:txBody>
          <a:bodyPr/>
          <a:lstStyle/>
          <a:p>
            <a:pPr eaLnBrk="1" hangingPunct="1"/>
            <a:r>
              <a:rPr lang="zh-CN" altLang="en-US" sz="3200" b="1">
                <a:solidFill>
                  <a:srgbClr val="C00000"/>
                </a:solidFill>
                <a:latin typeface="黑体" panose="02010609060101010101" pitchFamily="49" charset="-122"/>
                <a:ea typeface="黑体" panose="02010609060101010101" pitchFamily="49" charset="-122"/>
              </a:rPr>
              <a:t>系统的退饱和超调量</a:t>
            </a:r>
          </a:p>
        </p:txBody>
      </p:sp>
      <p:sp>
        <p:nvSpPr>
          <p:cNvPr id="121860" name="Rectangle 3"/>
          <p:cNvSpPr>
            <a:spLocks noGrp="1" noChangeArrowheads="1"/>
          </p:cNvSpPr>
          <p:nvPr>
            <p:ph type="body" sz="half" idx="1"/>
          </p:nvPr>
        </p:nvSpPr>
        <p:spPr>
          <a:xfrm>
            <a:off x="685800" y="785813"/>
            <a:ext cx="7696200" cy="3143250"/>
          </a:xfrm>
        </p:spPr>
        <p:txBody>
          <a:bodyPr/>
          <a:lstStyle/>
          <a:p>
            <a:pPr eaLnBrk="1" hangingPunct="1"/>
            <a:r>
              <a:rPr lang="zh-CN" altLang="en-US" sz="2800" b="1" dirty="0">
                <a:latin typeface="黑体" panose="02010609060101010101" pitchFamily="49" charset="-122"/>
                <a:ea typeface="黑体" panose="02010609060101010101" pitchFamily="49" charset="-122"/>
              </a:rPr>
              <a:t>按负载扰动分析退饱和超调与直接按数学分析方法分析的区别仅仅在二者在</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＋时刻加速度的导数不同。而在直流调速系统中，受最大允许电流、电流变化率和系统时间常数限制，其转速加速度的变化率一般不大，将其忽略不会带来明显的分析误差。因此，退饱和超调量可利用典型</a:t>
            </a:r>
            <a:r>
              <a:rPr lang="en-US" altLang="zh-CN" sz="2800" b="1" dirty="0">
                <a:latin typeface="黑体" panose="02010609060101010101" pitchFamily="49" charset="-122"/>
                <a:ea typeface="黑体" panose="02010609060101010101" pitchFamily="49" charset="-122"/>
              </a:rPr>
              <a:t>II</a:t>
            </a:r>
            <a:r>
              <a:rPr lang="zh-CN" altLang="en-US" sz="2800" b="1" dirty="0">
                <a:latin typeface="黑体" panose="02010609060101010101" pitchFamily="49" charset="-122"/>
                <a:ea typeface="黑体" panose="02010609060101010101" pitchFamily="49" charset="-122"/>
              </a:rPr>
              <a:t>型系统的抗扰指标查表得到。 </a:t>
            </a:r>
          </a:p>
        </p:txBody>
      </p:sp>
      <p:graphicFrame>
        <p:nvGraphicFramePr>
          <p:cNvPr id="121861" name="Object 6"/>
          <p:cNvGraphicFramePr>
            <a:graphicFrameLocks noGrp="1" noChangeAspect="1"/>
          </p:cNvGraphicFramePr>
          <p:nvPr>
            <p:ph type="clipArt" sz="half" idx="2"/>
          </p:nvPr>
        </p:nvGraphicFramePr>
        <p:xfrm>
          <a:off x="1643063" y="3857625"/>
          <a:ext cx="5857875" cy="2941638"/>
        </p:xfrm>
        <a:graphic>
          <a:graphicData uri="http://schemas.openxmlformats.org/presentationml/2006/ole">
            <mc:AlternateContent xmlns:mc="http://schemas.openxmlformats.org/markup-compatibility/2006">
              <mc:Choice xmlns:v="urn:schemas-microsoft-com:vml" Requires="v">
                <p:oleObj spid="_x0000_s122051" name="Microsoft Drawing" r:id="rId4" imgW="2493963" imgH="1252538" progId="MSDraw">
                  <p:embed/>
                </p:oleObj>
              </mc:Choice>
              <mc:Fallback>
                <p:oleObj name="Microsoft Drawing" r:id="rId4" imgW="2493963" imgH="1252538" progId="MSDraw">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63" y="3857625"/>
                        <a:ext cx="5857875" cy="29416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CD5C04AB-BD19-4C80-A7A6-A654D2EC54A2}" type="slidenum">
              <a:rPr lang="en-US" altLang="zh-CN" sz="1400" b="0">
                <a:solidFill>
                  <a:schemeClr val="tx1"/>
                </a:solidFill>
                <a:latin typeface="Times New Roman" panose="02020603050405020304" pitchFamily="18" charset="0"/>
              </a:rPr>
              <a:pPr eaLnBrk="1" hangingPunct="1"/>
              <a:t>107</a:t>
            </a:fld>
            <a:endParaRPr lang="en-US" altLang="zh-CN" sz="1400" b="0">
              <a:solidFill>
                <a:schemeClr val="tx1"/>
              </a:solidFill>
              <a:latin typeface="Times New Roman" panose="02020603050405020304" pitchFamily="18" charset="0"/>
            </a:endParaRPr>
          </a:p>
        </p:txBody>
      </p:sp>
      <p:sp>
        <p:nvSpPr>
          <p:cNvPr id="122883" name="Rectangle 2"/>
          <p:cNvSpPr>
            <a:spLocks noGrp="1" noChangeArrowheads="1"/>
          </p:cNvSpPr>
          <p:nvPr>
            <p:ph type="title"/>
          </p:nvPr>
        </p:nvSpPr>
        <p:spPr>
          <a:xfrm>
            <a:off x="685800" y="381000"/>
            <a:ext cx="7772400" cy="762000"/>
          </a:xfrm>
        </p:spPr>
        <p:txBody>
          <a:bodyPr/>
          <a:lstStyle/>
          <a:p>
            <a:pPr eaLnBrk="1" hangingPunct="1"/>
            <a:r>
              <a:rPr lang="zh-CN" altLang="en-US" sz="3200" b="1" dirty="0">
                <a:latin typeface="黑体" panose="02010609060101010101" pitchFamily="49" charset="-122"/>
                <a:ea typeface="黑体" panose="02010609060101010101" pitchFamily="49" charset="-122"/>
              </a:rPr>
              <a:t>退饱和超调量的计算</a:t>
            </a:r>
          </a:p>
        </p:txBody>
      </p:sp>
      <p:graphicFrame>
        <p:nvGraphicFramePr>
          <p:cNvPr id="122885" name="Object 7"/>
          <p:cNvGraphicFramePr>
            <a:graphicFrameLocks noGrp="1" noChangeAspect="1"/>
          </p:cNvGraphicFramePr>
          <p:nvPr>
            <p:ph type="clipArt" sz="half" idx="2"/>
          </p:nvPr>
        </p:nvGraphicFramePr>
        <p:xfrm>
          <a:off x="1143000" y="1752600"/>
          <a:ext cx="5410200" cy="501650"/>
        </p:xfrm>
        <a:graphic>
          <a:graphicData uri="http://schemas.openxmlformats.org/presentationml/2006/ole">
            <mc:AlternateContent xmlns:mc="http://schemas.openxmlformats.org/markup-compatibility/2006">
              <mc:Choice xmlns:v="urn:schemas-microsoft-com:vml" Requires="v">
                <p:oleObj spid="_x0000_s123710" name="Equation" r:id="rId4" imgW="2463800" imgH="228600" progId="Equation.3">
                  <p:embed/>
                </p:oleObj>
              </mc:Choice>
              <mc:Fallback>
                <p:oleObj name="Equation" r:id="rId4" imgW="24638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752600"/>
                        <a:ext cx="54102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6" name="Object 8"/>
          <p:cNvGraphicFramePr>
            <a:graphicFrameLocks noChangeAspect="1"/>
          </p:cNvGraphicFramePr>
          <p:nvPr>
            <p:extLst>
              <p:ext uri="{D42A27DB-BD31-4B8C-83A1-F6EECF244321}">
                <p14:modId xmlns:p14="http://schemas.microsoft.com/office/powerpoint/2010/main" val="2216140888"/>
              </p:ext>
            </p:extLst>
          </p:nvPr>
        </p:nvGraphicFramePr>
        <p:xfrm>
          <a:off x="1247378" y="3292152"/>
          <a:ext cx="4476750" cy="496888"/>
        </p:xfrm>
        <a:graphic>
          <a:graphicData uri="http://schemas.openxmlformats.org/presentationml/2006/ole">
            <mc:AlternateContent xmlns:mc="http://schemas.openxmlformats.org/markup-compatibility/2006">
              <mc:Choice xmlns:v="urn:schemas-microsoft-com:vml" Requires="v">
                <p:oleObj spid="_x0000_s123711" name="Equation" r:id="rId6" imgW="2057400" imgH="228600" progId="Equation.DSMT4">
                  <p:embed/>
                </p:oleObj>
              </mc:Choice>
              <mc:Fallback>
                <p:oleObj name="Equation" r:id="rId6" imgW="2057400" imgH="228600" progId="Equation.DSMT4">
                  <p:embed/>
                  <p:pic>
                    <p:nvPicPr>
                      <p:cNvPr id="0" name="Object 8"/>
                      <p:cNvPicPr>
                        <a:picLocks noChangeAspect="1" noChangeArrowheads="1"/>
                      </p:cNvPicPr>
                      <p:nvPr/>
                    </p:nvPicPr>
                    <p:blipFill>
                      <a:blip r:embed="rId7"/>
                      <a:srcRect/>
                      <a:stretch>
                        <a:fillRect/>
                      </a:stretch>
                    </p:blipFill>
                    <p:spPr bwMode="auto">
                      <a:xfrm>
                        <a:off x="1247378" y="3292152"/>
                        <a:ext cx="4476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00" name="Object 12"/>
          <p:cNvGraphicFramePr>
            <a:graphicFrameLocks noChangeAspect="1"/>
          </p:cNvGraphicFramePr>
          <p:nvPr>
            <p:extLst>
              <p:ext uri="{D42A27DB-BD31-4B8C-83A1-F6EECF244321}">
                <p14:modId xmlns:p14="http://schemas.microsoft.com/office/powerpoint/2010/main" val="3113694905"/>
              </p:ext>
            </p:extLst>
          </p:nvPr>
        </p:nvGraphicFramePr>
        <p:xfrm>
          <a:off x="1187624" y="2192338"/>
          <a:ext cx="4367213" cy="1004887"/>
        </p:xfrm>
        <a:graphic>
          <a:graphicData uri="http://schemas.openxmlformats.org/presentationml/2006/ole">
            <mc:AlternateContent xmlns:mc="http://schemas.openxmlformats.org/markup-compatibility/2006">
              <mc:Choice xmlns:v="urn:schemas-microsoft-com:vml" Requires="v">
                <p:oleObj spid="_x0000_s123712" name="Equation" r:id="rId8" imgW="1866600" imgH="431640" progId="Equation.DSMT4">
                  <p:embed/>
                </p:oleObj>
              </mc:Choice>
              <mc:Fallback>
                <p:oleObj name="Equation" r:id="rId8" imgW="1866600" imgH="431640" progId="Equation.DSMT4">
                  <p:embed/>
                  <p:pic>
                    <p:nvPicPr>
                      <p:cNvPr id="0" name="Object 12"/>
                      <p:cNvPicPr>
                        <a:picLocks noChangeAspect="1" noChangeArrowheads="1"/>
                      </p:cNvPicPr>
                      <p:nvPr/>
                    </p:nvPicPr>
                    <p:blipFill>
                      <a:blip r:embed="rId9"/>
                      <a:srcRect/>
                      <a:stretch>
                        <a:fillRect/>
                      </a:stretch>
                    </p:blipFill>
                    <p:spPr bwMode="auto">
                      <a:xfrm>
                        <a:off x="1187624" y="2192338"/>
                        <a:ext cx="436721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24" name="AutoShape 16"/>
          <p:cNvSpPr>
            <a:spLocks noChangeArrowheads="1"/>
          </p:cNvSpPr>
          <p:nvPr/>
        </p:nvSpPr>
        <p:spPr bwMode="auto">
          <a:xfrm>
            <a:off x="6400800" y="2438400"/>
            <a:ext cx="1600200" cy="609600"/>
          </a:xfrm>
          <a:prstGeom prst="wedgeRoundRectCallout">
            <a:avLst>
              <a:gd name="adj1" fmla="val -135509"/>
              <a:gd name="adj2" fmla="val 593"/>
              <a:gd name="adj3" fmla="val 16667"/>
            </a:avLst>
          </a:prstGeom>
          <a:solidFill>
            <a:srgbClr val="33CCCC"/>
          </a:solidFill>
          <a:ln w="9525">
            <a:noFill/>
            <a:miter lim="800000"/>
            <a:headEnd/>
            <a:tailEnd/>
          </a:ln>
          <a:effectLst/>
        </p:spPr>
        <p:txBody>
          <a:bodyPr anchor="ctr"/>
          <a:lstStyle/>
          <a:p>
            <a:pPr>
              <a:defRPr/>
            </a:pPr>
            <a:r>
              <a:rPr lang="zh-CN" altLang="en-US" sz="2400">
                <a:solidFill>
                  <a:schemeClr val="tx2"/>
                </a:solidFill>
                <a:effectLst>
                  <a:outerShdw blurRad="38100" dist="38100" dir="2700000" algn="tl">
                    <a:srgbClr val="FFFFFF"/>
                  </a:outerShdw>
                </a:effectLst>
                <a:latin typeface="黑体" pitchFamily="2" charset="-122"/>
                <a:ea typeface="黑体" pitchFamily="2" charset="-122"/>
              </a:rPr>
              <a:t>负载系数</a:t>
            </a:r>
          </a:p>
        </p:txBody>
      </p:sp>
      <p:sp>
        <p:nvSpPr>
          <p:cNvPr id="122893" name="Text Box 17"/>
          <p:cNvSpPr txBox="1">
            <a:spLocks noChangeArrowheads="1"/>
          </p:cNvSpPr>
          <p:nvPr/>
        </p:nvSpPr>
        <p:spPr bwMode="auto">
          <a:xfrm>
            <a:off x="685800" y="1133475"/>
            <a:ext cx="4243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buFontTx/>
              <a:buChar char="•"/>
            </a:pPr>
            <a:r>
              <a:rPr lang="zh-CN" altLang="en-US" sz="2800">
                <a:solidFill>
                  <a:schemeClr val="tx1"/>
                </a:solidFill>
                <a:latin typeface="黑体" panose="02010609060101010101" pitchFamily="49" charset="-122"/>
                <a:ea typeface="黑体" panose="02010609060101010101" pitchFamily="49" charset="-122"/>
              </a:rPr>
              <a:t>选择</a:t>
            </a:r>
            <a:r>
              <a:rPr lang="en-US" altLang="zh-CN" sz="2800">
                <a:solidFill>
                  <a:schemeClr val="tx1"/>
                </a:solidFill>
                <a:latin typeface="黑体" panose="02010609060101010101" pitchFamily="49" charset="-122"/>
                <a:ea typeface="黑体" panose="02010609060101010101" pitchFamily="49" charset="-122"/>
              </a:rPr>
              <a:t>h=5</a:t>
            </a:r>
            <a:r>
              <a:rPr lang="zh-CN" altLang="en-US" sz="2800">
                <a:solidFill>
                  <a:schemeClr val="tx1"/>
                </a:solidFill>
                <a:latin typeface="黑体" panose="02010609060101010101" pitchFamily="49" charset="-122"/>
                <a:ea typeface="黑体" panose="02010609060101010101" pitchFamily="49" charset="-122"/>
              </a:rPr>
              <a:t>，查表可得</a:t>
            </a:r>
          </a:p>
        </p:txBody>
      </p:sp>
      <p:grpSp>
        <p:nvGrpSpPr>
          <p:cNvPr id="3" name="Group 20"/>
          <p:cNvGrpSpPr>
            <a:grpSpLocks/>
          </p:cNvGrpSpPr>
          <p:nvPr/>
        </p:nvGrpSpPr>
        <p:grpSpPr bwMode="auto">
          <a:xfrm>
            <a:off x="467544" y="3886200"/>
            <a:ext cx="8305800" cy="2363788"/>
            <a:chOff x="288" y="2448"/>
            <a:chExt cx="5232" cy="1489"/>
          </a:xfrm>
        </p:grpSpPr>
        <p:graphicFrame>
          <p:nvGraphicFramePr>
            <p:cNvPr id="122897" name="Object 14"/>
            <p:cNvGraphicFramePr>
              <a:graphicFrameLocks noChangeAspect="1"/>
            </p:cNvGraphicFramePr>
            <p:nvPr>
              <p:extLst>
                <p:ext uri="{D42A27DB-BD31-4B8C-83A1-F6EECF244321}">
                  <p14:modId xmlns:p14="http://schemas.microsoft.com/office/powerpoint/2010/main" val="1561275823"/>
                </p:ext>
              </p:extLst>
            </p:nvPr>
          </p:nvGraphicFramePr>
          <p:xfrm>
            <a:off x="757" y="3120"/>
            <a:ext cx="3617" cy="817"/>
          </p:xfrm>
          <a:graphic>
            <a:graphicData uri="http://schemas.openxmlformats.org/presentationml/2006/ole">
              <mc:AlternateContent xmlns:mc="http://schemas.openxmlformats.org/markup-compatibility/2006">
                <mc:Choice xmlns:v="urn:schemas-microsoft-com:vml" Requires="v">
                  <p:oleObj spid="_x0000_s123713" name="Equation" r:id="rId10" imgW="2831760" imgH="647640" progId="Equation.DSMT4">
                    <p:embed/>
                  </p:oleObj>
                </mc:Choice>
                <mc:Fallback>
                  <p:oleObj name="Equation" r:id="rId10" imgW="2831760" imgH="647640" progId="Equation.DSMT4">
                    <p:embed/>
                    <p:pic>
                      <p:nvPicPr>
                        <p:cNvPr id="0" name="Object 14"/>
                        <p:cNvPicPr>
                          <a:picLocks noChangeAspect="1" noChangeArrowheads="1"/>
                        </p:cNvPicPr>
                        <p:nvPr/>
                      </p:nvPicPr>
                      <p:blipFill>
                        <a:blip r:embed="rId11"/>
                        <a:srcRect/>
                        <a:stretch>
                          <a:fillRect/>
                        </a:stretch>
                      </p:blipFill>
                      <p:spPr bwMode="auto">
                        <a:xfrm>
                          <a:off x="757" y="3120"/>
                          <a:ext cx="3617" cy="817"/>
                        </a:xfrm>
                        <a:prstGeom prst="rect">
                          <a:avLst/>
                        </a:prstGeom>
                        <a:solidFill>
                          <a:srgbClr val="FFFF00"/>
                        </a:solidFill>
                        <a:ln>
                          <a:noFill/>
                        </a:ln>
                      </p:spPr>
                    </p:pic>
                  </p:oleObj>
                </mc:Fallback>
              </mc:AlternateContent>
            </a:graphicData>
          </a:graphic>
        </p:graphicFrame>
        <p:sp>
          <p:nvSpPr>
            <p:cNvPr id="94227" name="Text Box 19"/>
            <p:cNvSpPr txBox="1">
              <a:spLocks noChangeArrowheads="1"/>
            </p:cNvSpPr>
            <p:nvPr/>
          </p:nvSpPr>
          <p:spPr bwMode="auto">
            <a:xfrm>
              <a:off x="288" y="2448"/>
              <a:ext cx="5232" cy="596"/>
            </a:xfrm>
            <a:prstGeom prst="rect">
              <a:avLst/>
            </a:prstGeom>
            <a:noFill/>
            <a:ln w="9525">
              <a:noFill/>
              <a:miter lim="800000"/>
              <a:headEnd/>
              <a:tailEnd/>
            </a:ln>
            <a:effectLst/>
          </p:spPr>
          <p:txBody>
            <a:bodyPr>
              <a:spAutoFit/>
            </a:bodyPr>
            <a:lstStyle/>
            <a:p>
              <a:pPr algn="l">
                <a:spcBef>
                  <a:spcPct val="20000"/>
                </a:spcBef>
                <a:buFontTx/>
                <a:buChar char="•"/>
                <a:defRPr/>
              </a:pPr>
              <a:r>
                <a:rPr lang="zh-CN" altLang="en-US" sz="2800" dirty="0">
                  <a:solidFill>
                    <a:schemeClr val="tx1"/>
                  </a:solidFill>
                  <a:latin typeface="黑体" pitchFamily="2" charset="-122"/>
                  <a:ea typeface="黑体" pitchFamily="2" charset="-122"/>
                </a:rPr>
                <a:t>退饱和超调</a:t>
              </a:r>
              <a:r>
                <a:rPr lang="en-US" altLang="zh-CN" sz="2800" dirty="0">
                  <a:solidFill>
                    <a:schemeClr val="tx1"/>
                  </a:solidFill>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调速系统的超调指标一般以额定转速为基准</a:t>
              </a:r>
              <a:r>
                <a:rPr lang="en-US" altLang="zh-CN" sz="2800" dirty="0">
                  <a:solidFill>
                    <a:schemeClr val="tx1"/>
                  </a:solidFill>
                  <a:latin typeface="黑体" pitchFamily="2" charset="-122"/>
                  <a:ea typeface="黑体" pitchFamily="2" charset="-122"/>
                </a:rPr>
                <a:t>】</a:t>
              </a:r>
              <a:endParaRPr lang="en-US" altLang="zh-CN" dirty="0">
                <a:effectLst>
                  <a:outerShdw blurRad="38100" dist="38100" dir="2700000" algn="tl">
                    <a:srgbClr val="000000"/>
                  </a:outerShdw>
                </a:effectLst>
                <a:latin typeface="黑体" pitchFamily="2" charset="-122"/>
                <a:ea typeface="黑体" pitchFamily="2" charset="-122"/>
              </a:endParaRPr>
            </a:p>
          </p:txBody>
        </p:sp>
      </p:grpSp>
      <p:sp>
        <p:nvSpPr>
          <p:cNvPr id="20" name="AutoShape 20"/>
          <p:cNvSpPr>
            <a:spLocks noChangeArrowheads="1"/>
          </p:cNvSpPr>
          <p:nvPr/>
        </p:nvSpPr>
        <p:spPr bwMode="auto">
          <a:xfrm>
            <a:off x="7429500" y="214313"/>
            <a:ext cx="1525588" cy="966787"/>
          </a:xfrm>
          <a:prstGeom prst="wedgeRoundRectCallout">
            <a:avLst>
              <a:gd name="adj1" fmla="val -143778"/>
              <a:gd name="adj2" fmla="val 129363"/>
              <a:gd name="adj3" fmla="val 16667"/>
            </a:avLst>
          </a:prstGeom>
          <a:solidFill>
            <a:srgbClr val="FFC000">
              <a:alpha val="60000"/>
            </a:srgbClr>
          </a:solidFill>
          <a:ln w="9525">
            <a:noFill/>
            <a:miter lim="800000"/>
            <a:headEnd/>
            <a:tailEnd/>
          </a:ln>
          <a:effectLst/>
        </p:spPr>
        <p:txBody>
          <a:bodyPr anchor="ctr"/>
          <a:lstStyle/>
          <a:p>
            <a:pPr>
              <a:defRPr/>
            </a:pPr>
            <a:r>
              <a:rPr lang="zh-CN" altLang="en-US" sz="2400" dirty="0">
                <a:solidFill>
                  <a:schemeClr val="tx2"/>
                </a:solidFill>
                <a:effectLst>
                  <a:outerShdw blurRad="38100" dist="38100" dir="2700000" algn="tl">
                    <a:srgbClr val="FFFFFF"/>
                  </a:outerShdw>
                </a:effectLst>
                <a:latin typeface="黑体" pitchFamily="2" charset="-122"/>
                <a:ea typeface="黑体" pitchFamily="2" charset="-122"/>
              </a:rPr>
              <a:t>扰动作用点后增益</a:t>
            </a:r>
          </a:p>
        </p:txBody>
      </p:sp>
      <p:sp>
        <p:nvSpPr>
          <p:cNvPr id="21" name="AutoShape 18"/>
          <p:cNvSpPr>
            <a:spLocks noChangeArrowheads="1"/>
          </p:cNvSpPr>
          <p:nvPr/>
        </p:nvSpPr>
        <p:spPr bwMode="auto">
          <a:xfrm>
            <a:off x="4071938" y="0"/>
            <a:ext cx="2520950" cy="504825"/>
          </a:xfrm>
          <a:prstGeom prst="wedgeRoundRectCallout">
            <a:avLst>
              <a:gd name="adj1" fmla="val 18881"/>
              <a:gd name="adj2" fmla="val 322863"/>
              <a:gd name="adj3" fmla="val 16667"/>
            </a:avLst>
          </a:prstGeom>
          <a:solidFill>
            <a:srgbClr val="00CCFF">
              <a:alpha val="70000"/>
            </a:srgbClr>
          </a:solidFill>
          <a:ln w="9525">
            <a:noFill/>
            <a:miter lim="800000"/>
            <a:headEnd/>
            <a:tailEnd/>
          </a:ln>
          <a:effectLst/>
        </p:spPr>
        <p:txBody>
          <a:bodyPr anchor="ctr"/>
          <a:lstStyle/>
          <a:p>
            <a:pPr>
              <a:defRPr/>
            </a:pPr>
            <a:r>
              <a:rPr lang="zh-CN" altLang="en-US" sz="2400" dirty="0">
                <a:solidFill>
                  <a:schemeClr val="tx2"/>
                </a:solidFill>
                <a:effectLst>
                  <a:outerShdw blurRad="38100" dist="38100" dir="2700000" algn="tl">
                    <a:srgbClr val="FFFFFF"/>
                  </a:outerShdw>
                </a:effectLst>
                <a:latin typeface="黑体" pitchFamily="2" charset="-122"/>
                <a:ea typeface="黑体" pitchFamily="2" charset="-122"/>
              </a:rPr>
              <a:t>扰动量幅值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24"/>
                                        </p:tgtEl>
                                        <p:attrNameLst>
                                          <p:attrName>style.visibility</p:attrName>
                                        </p:attrNameLst>
                                      </p:cBhvr>
                                      <p:to>
                                        <p:strVal val="visible"/>
                                      </p:to>
                                    </p:set>
                                    <p:animEffect transition="in" filter="blinds(horizontal)">
                                      <p:cBhvr>
                                        <p:cTn id="17" dur="500"/>
                                        <p:tgtEl>
                                          <p:spTgt spid="942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4216"/>
                                        </p:tgtEl>
                                        <p:attrNameLst>
                                          <p:attrName>style.visibility</p:attrName>
                                        </p:attrNameLst>
                                      </p:cBhvr>
                                      <p:to>
                                        <p:strVal val="visible"/>
                                      </p:to>
                                    </p:set>
                                    <p:animEffect transition="in" filter="blinds(horizontal)">
                                      <p:cBhvr>
                                        <p:cTn id="22" dur="500"/>
                                        <p:tgtEl>
                                          <p:spTgt spid="942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4" grpId="0" animBg="1" autoUpdateAnimBg="0"/>
      <p:bldP spid="20" grpId="0" animBg="1"/>
      <p:bldP spid="21"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a:xfrm>
            <a:off x="685800" y="214313"/>
            <a:ext cx="7772400" cy="714375"/>
          </a:xfrm>
        </p:spPr>
        <p:txBody>
          <a:bodyPr/>
          <a:lstStyle/>
          <a:p>
            <a:pPr eaLnBrk="1" hangingPunct="1"/>
            <a:r>
              <a:rPr lang="zh-CN" altLang="en-US" sz="3200" b="1">
                <a:solidFill>
                  <a:schemeClr val="accent2"/>
                </a:solidFill>
                <a:latin typeface="黑体" panose="02010609060101010101" pitchFamily="49" charset="-122"/>
                <a:ea typeface="黑体" panose="02010609060101010101" pitchFamily="49" charset="-122"/>
              </a:rPr>
              <a:t>设计举例</a:t>
            </a:r>
            <a:r>
              <a:rPr lang="zh-CN" altLang="en-US" b="1">
                <a:latin typeface="黑体" panose="02010609060101010101" pitchFamily="49" charset="-122"/>
                <a:ea typeface="黑体" panose="02010609060101010101" pitchFamily="49" charset="-122"/>
              </a:rPr>
              <a:t> </a:t>
            </a:r>
          </a:p>
        </p:txBody>
      </p:sp>
      <p:sp>
        <p:nvSpPr>
          <p:cNvPr id="123908" name="Rectangle 3"/>
          <p:cNvSpPr>
            <a:spLocks noGrp="1" noChangeArrowheads="1"/>
          </p:cNvSpPr>
          <p:nvPr>
            <p:ph type="body" sz="half" idx="1"/>
          </p:nvPr>
        </p:nvSpPr>
        <p:spPr>
          <a:xfrm>
            <a:off x="685800" y="1143000"/>
            <a:ext cx="7848600" cy="914400"/>
          </a:xfrm>
        </p:spPr>
        <p:txBody>
          <a:bodyPr/>
          <a:lstStyle/>
          <a:p>
            <a:pPr eaLnBrk="1" hangingPunct="1">
              <a:lnSpc>
                <a:spcPct val="90000"/>
              </a:lnSpc>
            </a:pPr>
            <a:r>
              <a:rPr lang="zh-CN" altLang="en-US" sz="2800" b="1">
                <a:latin typeface="黑体" panose="02010609060101010101" pitchFamily="49" charset="-122"/>
                <a:ea typeface="黑体" panose="02010609060101010101" pitchFamily="49" charset="-122"/>
              </a:rPr>
              <a:t>晶闸管供电的双环直流调速系统，整流装置采用三相全控桥式电路，基本数据如下 </a:t>
            </a:r>
          </a:p>
        </p:txBody>
      </p:sp>
      <p:sp>
        <p:nvSpPr>
          <p:cNvPr id="95238" name="Rectangle 6"/>
          <p:cNvSpPr>
            <a:spLocks noChangeArrowheads="1"/>
          </p:cNvSpPr>
          <p:nvPr/>
        </p:nvSpPr>
        <p:spPr bwMode="auto">
          <a:xfrm>
            <a:off x="4186238"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5241" name="Rectangle 9"/>
          <p:cNvSpPr>
            <a:spLocks noChangeArrowheads="1"/>
          </p:cNvSpPr>
          <p:nvPr/>
        </p:nvSpPr>
        <p:spPr bwMode="auto">
          <a:xfrm>
            <a:off x="3719513"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5243" name="Rectangle 11"/>
          <p:cNvSpPr>
            <a:spLocks noChangeArrowheads="1"/>
          </p:cNvSpPr>
          <p:nvPr/>
        </p:nvSpPr>
        <p:spPr bwMode="auto">
          <a:xfrm>
            <a:off x="4229100"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nvGrpSpPr>
          <p:cNvPr id="2" name="Group 36"/>
          <p:cNvGrpSpPr>
            <a:grpSpLocks/>
          </p:cNvGrpSpPr>
          <p:nvPr/>
        </p:nvGrpSpPr>
        <p:grpSpPr bwMode="auto">
          <a:xfrm>
            <a:off x="990600" y="2209800"/>
            <a:ext cx="7315200" cy="449263"/>
            <a:chOff x="624" y="1392"/>
            <a:chExt cx="4608" cy="283"/>
          </a:xfrm>
        </p:grpSpPr>
        <p:graphicFrame>
          <p:nvGraphicFramePr>
            <p:cNvPr id="123943" name="Object 12"/>
            <p:cNvGraphicFramePr>
              <a:graphicFrameLocks noChangeAspect="1"/>
            </p:cNvGraphicFramePr>
            <p:nvPr/>
          </p:nvGraphicFramePr>
          <p:xfrm>
            <a:off x="624" y="1396"/>
            <a:ext cx="1440" cy="276"/>
          </p:xfrm>
          <a:graphic>
            <a:graphicData uri="http://schemas.openxmlformats.org/presentationml/2006/ole">
              <mc:AlternateContent xmlns:mc="http://schemas.openxmlformats.org/markup-compatibility/2006">
                <mc:Choice xmlns:v="urn:schemas-microsoft-com:vml" Requires="v">
                  <p:oleObj spid="_x0000_s156462" name="Equation" r:id="rId4" imgW="1193800" imgH="228600" progId="Equation.3">
                    <p:embed/>
                  </p:oleObj>
                </mc:Choice>
                <mc:Fallback>
                  <p:oleObj name="Equation" r:id="rId4" imgW="1193800" imgH="2286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1396"/>
                          <a:ext cx="144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44" name="Object 13"/>
            <p:cNvGraphicFramePr>
              <a:graphicFrameLocks noChangeAspect="1"/>
            </p:cNvGraphicFramePr>
            <p:nvPr/>
          </p:nvGraphicFramePr>
          <p:xfrm>
            <a:off x="2208" y="1392"/>
            <a:ext cx="2112" cy="283"/>
          </p:xfrm>
          <a:graphic>
            <a:graphicData uri="http://schemas.openxmlformats.org/presentationml/2006/ole">
              <mc:AlternateContent xmlns:mc="http://schemas.openxmlformats.org/markup-compatibility/2006">
                <mc:Choice xmlns:v="urn:schemas-microsoft-com:vml" Requires="v">
                  <p:oleObj spid="_x0000_s156463" r:id="rId6" imgW="1701800" imgH="228600" progId="Equation.3">
                    <p:embed/>
                  </p:oleObj>
                </mc:Choice>
                <mc:Fallback>
                  <p:oleObj r:id="rId6" imgW="1701800" imgH="2286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1392"/>
                          <a:ext cx="211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45" name="Object 14"/>
            <p:cNvGraphicFramePr>
              <a:graphicFrameLocks noChangeAspect="1"/>
            </p:cNvGraphicFramePr>
            <p:nvPr/>
          </p:nvGraphicFramePr>
          <p:xfrm>
            <a:off x="4464" y="1392"/>
            <a:ext cx="768" cy="256"/>
          </p:xfrm>
          <a:graphic>
            <a:graphicData uri="http://schemas.openxmlformats.org/presentationml/2006/ole">
              <mc:AlternateContent xmlns:mc="http://schemas.openxmlformats.org/markup-compatibility/2006">
                <mc:Choice xmlns:v="urn:schemas-microsoft-com:vml" Requires="v">
                  <p:oleObj spid="_x0000_s156464" r:id="rId8" imgW="685800" imgH="228600" progId="Equation.3">
                    <p:embed/>
                  </p:oleObj>
                </mc:Choice>
                <mc:Fallback>
                  <p:oleObj r:id="rId8" imgW="685800" imgH="2286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 y="1392"/>
                          <a:ext cx="76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5245" name="Rectangle 13"/>
          <p:cNvSpPr>
            <a:spLocks noChangeArrowheads="1"/>
          </p:cNvSpPr>
          <p:nvPr/>
        </p:nvSpPr>
        <p:spPr bwMode="auto">
          <a:xfrm>
            <a:off x="4291013"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5247" name="Rectangle 15"/>
          <p:cNvSpPr>
            <a:spLocks noChangeArrowheads="1"/>
          </p:cNvSpPr>
          <p:nvPr/>
        </p:nvSpPr>
        <p:spPr bwMode="auto">
          <a:xfrm>
            <a:off x="4305300"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5249" name="Rectangle 17"/>
          <p:cNvSpPr>
            <a:spLocks noChangeArrowheads="1"/>
          </p:cNvSpPr>
          <p:nvPr/>
        </p:nvSpPr>
        <p:spPr bwMode="auto">
          <a:xfrm>
            <a:off x="3557588" y="323373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5251" name="Rectangle 19"/>
          <p:cNvSpPr>
            <a:spLocks noChangeArrowheads="1"/>
          </p:cNvSpPr>
          <p:nvPr/>
        </p:nvSpPr>
        <p:spPr bwMode="auto">
          <a:xfrm>
            <a:off x="4014788" y="33194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5253" name="Rectangle 21"/>
          <p:cNvSpPr>
            <a:spLocks noChangeArrowheads="1"/>
          </p:cNvSpPr>
          <p:nvPr/>
        </p:nvSpPr>
        <p:spPr bwMode="auto">
          <a:xfrm>
            <a:off x="4019550" y="33194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nvGrpSpPr>
          <p:cNvPr id="3" name="Group 39"/>
          <p:cNvGrpSpPr>
            <a:grpSpLocks/>
          </p:cNvGrpSpPr>
          <p:nvPr/>
        </p:nvGrpSpPr>
        <p:grpSpPr bwMode="auto">
          <a:xfrm>
            <a:off x="990600" y="3276600"/>
            <a:ext cx="4267200" cy="392113"/>
            <a:chOff x="624" y="2064"/>
            <a:chExt cx="2688" cy="247"/>
          </a:xfrm>
        </p:grpSpPr>
        <p:graphicFrame>
          <p:nvGraphicFramePr>
            <p:cNvPr id="123941" name="Object 10"/>
            <p:cNvGraphicFramePr>
              <a:graphicFrameLocks noChangeAspect="1"/>
            </p:cNvGraphicFramePr>
            <p:nvPr/>
          </p:nvGraphicFramePr>
          <p:xfrm>
            <a:off x="624" y="2064"/>
            <a:ext cx="1248" cy="245"/>
          </p:xfrm>
          <a:graphic>
            <a:graphicData uri="http://schemas.openxmlformats.org/presentationml/2006/ole">
              <mc:AlternateContent xmlns:mc="http://schemas.openxmlformats.org/markup-compatibility/2006">
                <mc:Choice xmlns:v="urn:schemas-microsoft-com:vml" Requires="v">
                  <p:oleObj spid="_x0000_s156465" r:id="rId10" imgW="1117115" imgH="215806" progId="Equation.3">
                    <p:embed/>
                  </p:oleObj>
                </mc:Choice>
                <mc:Fallback>
                  <p:oleObj r:id="rId10" imgW="1117115" imgH="215806"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2064"/>
                          <a:ext cx="124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42" name="Object 11"/>
            <p:cNvGraphicFramePr>
              <a:graphicFrameLocks noChangeAspect="1"/>
            </p:cNvGraphicFramePr>
            <p:nvPr/>
          </p:nvGraphicFramePr>
          <p:xfrm>
            <a:off x="2064" y="2064"/>
            <a:ext cx="1248" cy="247"/>
          </p:xfrm>
          <a:graphic>
            <a:graphicData uri="http://schemas.openxmlformats.org/presentationml/2006/ole">
              <mc:AlternateContent xmlns:mc="http://schemas.openxmlformats.org/markup-compatibility/2006">
                <mc:Choice xmlns:v="urn:schemas-microsoft-com:vml" Requires="v">
                  <p:oleObj spid="_x0000_s156466" r:id="rId12" imgW="1104421" imgH="215806" progId="Equation.3">
                    <p:embed/>
                  </p:oleObj>
                </mc:Choice>
                <mc:Fallback>
                  <p:oleObj r:id="rId12" imgW="1104421" imgH="215806"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4" y="2064"/>
                          <a:ext cx="124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5255" name="Rectangle 23"/>
          <p:cNvSpPr>
            <a:spLocks noChangeArrowheads="1"/>
          </p:cNvSpPr>
          <p:nvPr/>
        </p:nvSpPr>
        <p:spPr bwMode="auto">
          <a:xfrm>
            <a:off x="3638550"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5257" name="Rectangle 25"/>
          <p:cNvSpPr>
            <a:spLocks noChangeArrowheads="1"/>
          </p:cNvSpPr>
          <p:nvPr/>
        </p:nvSpPr>
        <p:spPr bwMode="auto">
          <a:xfrm>
            <a:off x="3529013"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nvGrpSpPr>
          <p:cNvPr id="4" name="Group 40"/>
          <p:cNvGrpSpPr>
            <a:grpSpLocks/>
          </p:cNvGrpSpPr>
          <p:nvPr/>
        </p:nvGrpSpPr>
        <p:grpSpPr bwMode="auto">
          <a:xfrm>
            <a:off x="990600" y="3790950"/>
            <a:ext cx="4910138" cy="977900"/>
            <a:chOff x="624" y="2388"/>
            <a:chExt cx="3093" cy="616"/>
          </a:xfrm>
        </p:grpSpPr>
        <p:graphicFrame>
          <p:nvGraphicFramePr>
            <p:cNvPr id="123939" name="Object 8"/>
            <p:cNvGraphicFramePr>
              <a:graphicFrameLocks noChangeAspect="1"/>
            </p:cNvGraphicFramePr>
            <p:nvPr/>
          </p:nvGraphicFramePr>
          <p:xfrm>
            <a:off x="624" y="2388"/>
            <a:ext cx="2160" cy="265"/>
          </p:xfrm>
          <a:graphic>
            <a:graphicData uri="http://schemas.openxmlformats.org/presentationml/2006/ole">
              <mc:AlternateContent xmlns:mc="http://schemas.openxmlformats.org/markup-compatibility/2006">
                <mc:Choice xmlns:v="urn:schemas-microsoft-com:vml" Requires="v">
                  <p:oleObj spid="_x0000_s156467" r:id="rId14" imgW="1866900" imgH="228600" progId="Equation.3">
                    <p:embed/>
                  </p:oleObj>
                </mc:Choice>
                <mc:Fallback>
                  <p:oleObj r:id="rId14" imgW="1866900" imgH="22860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4" y="2388"/>
                          <a:ext cx="216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40" name="Object 9"/>
            <p:cNvGraphicFramePr>
              <a:graphicFrameLocks noChangeAspect="1"/>
            </p:cNvGraphicFramePr>
            <p:nvPr>
              <p:extLst>
                <p:ext uri="{D42A27DB-BD31-4B8C-83A1-F6EECF244321}">
                  <p14:modId xmlns:p14="http://schemas.microsoft.com/office/powerpoint/2010/main" val="2467511936"/>
                </p:ext>
              </p:extLst>
            </p:nvPr>
          </p:nvGraphicFramePr>
          <p:xfrm>
            <a:off x="672" y="2736"/>
            <a:ext cx="3045" cy="268"/>
          </p:xfrm>
          <a:graphic>
            <a:graphicData uri="http://schemas.openxmlformats.org/presentationml/2006/ole">
              <mc:AlternateContent xmlns:mc="http://schemas.openxmlformats.org/markup-compatibility/2006">
                <mc:Choice xmlns:v="urn:schemas-microsoft-com:vml" Requires="v">
                  <p:oleObj spid="_x0000_s156468" name="Equation" r:id="rId16" imgW="2590800" imgH="228600" progId="Equation.DSMT4">
                    <p:embed/>
                  </p:oleObj>
                </mc:Choice>
                <mc:Fallback>
                  <p:oleObj name="Equation" r:id="rId16" imgW="2590800" imgH="2286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2" y="2736"/>
                          <a:ext cx="304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5259" name="Rectangle 27"/>
          <p:cNvSpPr>
            <a:spLocks noChangeArrowheads="1"/>
          </p:cNvSpPr>
          <p:nvPr/>
        </p:nvSpPr>
        <p:spPr bwMode="auto">
          <a:xfrm>
            <a:off x="4248150"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5261" name="Rectangle 29"/>
          <p:cNvSpPr>
            <a:spLocks noChangeArrowheads="1"/>
          </p:cNvSpPr>
          <p:nvPr/>
        </p:nvSpPr>
        <p:spPr bwMode="auto">
          <a:xfrm>
            <a:off x="4176713"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5263" name="Rectangle 31"/>
          <p:cNvSpPr>
            <a:spLocks noChangeArrowheads="1"/>
          </p:cNvSpPr>
          <p:nvPr/>
        </p:nvSpPr>
        <p:spPr bwMode="auto">
          <a:xfrm>
            <a:off x="4210050"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nvGrpSpPr>
          <p:cNvPr id="5" name="Group 41"/>
          <p:cNvGrpSpPr>
            <a:grpSpLocks/>
          </p:cNvGrpSpPr>
          <p:nvPr/>
        </p:nvGrpSpPr>
        <p:grpSpPr bwMode="auto">
          <a:xfrm>
            <a:off x="1066800" y="4876800"/>
            <a:ext cx="6934200" cy="471488"/>
            <a:chOff x="672" y="3072"/>
            <a:chExt cx="4368" cy="297"/>
          </a:xfrm>
        </p:grpSpPr>
        <p:graphicFrame>
          <p:nvGraphicFramePr>
            <p:cNvPr id="123936" name="Object 5"/>
            <p:cNvGraphicFramePr>
              <a:graphicFrameLocks noChangeAspect="1"/>
            </p:cNvGraphicFramePr>
            <p:nvPr/>
          </p:nvGraphicFramePr>
          <p:xfrm>
            <a:off x="672" y="3072"/>
            <a:ext cx="2016" cy="297"/>
          </p:xfrm>
          <a:graphic>
            <a:graphicData uri="http://schemas.openxmlformats.org/presentationml/2006/ole">
              <mc:AlternateContent xmlns:mc="http://schemas.openxmlformats.org/markup-compatibility/2006">
                <mc:Choice xmlns:v="urn:schemas-microsoft-com:vml" Requires="v">
                  <p:oleObj spid="_x0000_s156469" name="Equation" r:id="rId18" imgW="1549400" imgH="228600" progId="Equation.3">
                    <p:embed/>
                  </p:oleObj>
                </mc:Choice>
                <mc:Fallback>
                  <p:oleObj name="Equation" r:id="rId18" imgW="1549400" imgH="228600" progId="Equation.3">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2" y="3072"/>
                          <a:ext cx="201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37" name="Object 6"/>
            <p:cNvGraphicFramePr>
              <a:graphicFrameLocks noChangeAspect="1"/>
            </p:cNvGraphicFramePr>
            <p:nvPr/>
          </p:nvGraphicFramePr>
          <p:xfrm>
            <a:off x="2736" y="3072"/>
            <a:ext cx="1301" cy="277"/>
          </p:xfrm>
          <a:graphic>
            <a:graphicData uri="http://schemas.openxmlformats.org/presentationml/2006/ole">
              <mc:AlternateContent xmlns:mc="http://schemas.openxmlformats.org/markup-compatibility/2006">
                <mc:Choice xmlns:v="urn:schemas-microsoft-com:vml" Requires="v">
                  <p:oleObj spid="_x0000_s156470" name="Equation" r:id="rId20" imgW="1066800" imgH="228600" progId="Equation.3">
                    <p:embed/>
                  </p:oleObj>
                </mc:Choice>
                <mc:Fallback>
                  <p:oleObj name="Equation" r:id="rId20" imgW="1066800" imgH="228600" progId="Equation.3">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36" y="3072"/>
                          <a:ext cx="130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38" name="Object 7"/>
            <p:cNvGraphicFramePr>
              <a:graphicFrameLocks noChangeAspect="1"/>
            </p:cNvGraphicFramePr>
            <p:nvPr/>
          </p:nvGraphicFramePr>
          <p:xfrm>
            <a:off x="4176" y="3072"/>
            <a:ext cx="864" cy="273"/>
          </p:xfrm>
          <a:graphic>
            <a:graphicData uri="http://schemas.openxmlformats.org/presentationml/2006/ole">
              <mc:AlternateContent xmlns:mc="http://schemas.openxmlformats.org/markup-compatibility/2006">
                <mc:Choice xmlns:v="urn:schemas-microsoft-com:vml" Requires="v">
                  <p:oleObj spid="_x0000_s156471" r:id="rId22" imgW="723586" imgH="228501" progId="Equation.3">
                    <p:embed/>
                  </p:oleObj>
                </mc:Choice>
                <mc:Fallback>
                  <p:oleObj r:id="rId22" imgW="723586" imgH="228501" progId="Equation.3">
                    <p:embed/>
                    <p:pic>
                      <p:nvPicPr>
                        <p:cNvPr id="0"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76" y="3072"/>
                          <a:ext cx="86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5265" name="Rectangle 33"/>
          <p:cNvSpPr>
            <a:spLocks noChangeArrowheads="1"/>
          </p:cNvSpPr>
          <p:nvPr/>
        </p:nvSpPr>
        <p:spPr bwMode="auto">
          <a:xfrm>
            <a:off x="4233863" y="33194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nvGrpSpPr>
          <p:cNvPr id="6" name="Group 37"/>
          <p:cNvGrpSpPr>
            <a:grpSpLocks/>
          </p:cNvGrpSpPr>
          <p:nvPr/>
        </p:nvGrpSpPr>
        <p:grpSpPr bwMode="auto">
          <a:xfrm>
            <a:off x="990600" y="2743200"/>
            <a:ext cx="12344400" cy="576263"/>
            <a:chOff x="624" y="1728"/>
            <a:chExt cx="7776" cy="363"/>
          </a:xfrm>
        </p:grpSpPr>
        <p:graphicFrame>
          <p:nvGraphicFramePr>
            <p:cNvPr id="123932" name="Object 2"/>
            <p:cNvGraphicFramePr>
              <a:graphicFrameLocks noChangeAspect="1"/>
            </p:cNvGraphicFramePr>
            <p:nvPr/>
          </p:nvGraphicFramePr>
          <p:xfrm>
            <a:off x="1920" y="1728"/>
            <a:ext cx="768" cy="313"/>
          </p:xfrm>
          <a:graphic>
            <a:graphicData uri="http://schemas.openxmlformats.org/presentationml/2006/ole">
              <mc:AlternateContent xmlns:mc="http://schemas.openxmlformats.org/markup-compatibility/2006">
                <mc:Choice xmlns:v="urn:schemas-microsoft-com:vml" Requires="v">
                  <p:oleObj spid="_x0000_s156472" r:id="rId24" imgW="558800" imgH="228600" progId="Equation.3">
                    <p:embed/>
                  </p:oleObj>
                </mc:Choice>
                <mc:Fallback>
                  <p:oleObj r:id="rId24" imgW="558800" imgH="228600" progId="Equation.3">
                    <p:embed/>
                    <p:pic>
                      <p:nvPicPr>
                        <p:cNvPr id="0" name="Object 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20" y="1728"/>
                          <a:ext cx="76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33" name="Object 3"/>
            <p:cNvGraphicFramePr>
              <a:graphicFrameLocks noChangeAspect="1"/>
            </p:cNvGraphicFramePr>
            <p:nvPr/>
          </p:nvGraphicFramePr>
          <p:xfrm>
            <a:off x="624" y="1728"/>
            <a:ext cx="1200" cy="304"/>
          </p:xfrm>
          <a:graphic>
            <a:graphicData uri="http://schemas.openxmlformats.org/presentationml/2006/ole">
              <mc:AlternateContent xmlns:mc="http://schemas.openxmlformats.org/markup-compatibility/2006">
                <mc:Choice xmlns:v="urn:schemas-microsoft-com:vml" Requires="v">
                  <p:oleObj spid="_x0000_s156473" name="Equation" r:id="rId26" imgW="901309" imgH="228501" progId="Equation.3">
                    <p:embed/>
                  </p:oleObj>
                </mc:Choice>
                <mc:Fallback>
                  <p:oleObj name="Equation" r:id="rId26" imgW="901309" imgH="228501" progId="Equation.3">
                    <p:embed/>
                    <p:pic>
                      <p:nvPicPr>
                        <p:cNvPr id="0" name="Object 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4" y="1728"/>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34" name="Object 4"/>
            <p:cNvGraphicFramePr>
              <a:graphicFrameLocks noChangeAspect="1"/>
            </p:cNvGraphicFramePr>
            <p:nvPr/>
          </p:nvGraphicFramePr>
          <p:xfrm>
            <a:off x="2832" y="1735"/>
            <a:ext cx="1008" cy="284"/>
          </p:xfrm>
          <a:graphic>
            <a:graphicData uri="http://schemas.openxmlformats.org/presentationml/2006/ole">
              <mc:AlternateContent xmlns:mc="http://schemas.openxmlformats.org/markup-compatibility/2006">
                <mc:Choice xmlns:v="urn:schemas-microsoft-com:vml" Requires="v">
                  <p:oleObj spid="_x0000_s156474" name="Equation" r:id="rId28" imgW="812447" imgH="228501" progId="Equation.3">
                    <p:embed/>
                  </p:oleObj>
                </mc:Choice>
                <mc:Fallback>
                  <p:oleObj name="Equation" r:id="rId28" imgW="812447" imgH="228501" progId="Equation.3">
                    <p:embed/>
                    <p:pic>
                      <p:nvPicPr>
                        <p:cNvPr id="0" name="Object 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32" y="1735"/>
                          <a:ext cx="100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67" name="Rectangle 35"/>
            <p:cNvSpPr>
              <a:spLocks noChangeArrowheads="1"/>
            </p:cNvSpPr>
            <p:nvPr/>
          </p:nvSpPr>
          <p:spPr bwMode="auto">
            <a:xfrm>
              <a:off x="2640" y="2091"/>
              <a:ext cx="576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grpSp>
        <p:nvGrpSpPr>
          <p:cNvPr id="7" name="Group 42"/>
          <p:cNvGrpSpPr>
            <a:grpSpLocks/>
          </p:cNvGrpSpPr>
          <p:nvPr/>
        </p:nvGrpSpPr>
        <p:grpSpPr bwMode="auto">
          <a:xfrm>
            <a:off x="971550" y="5589588"/>
            <a:ext cx="7677150" cy="946150"/>
            <a:chOff x="432" y="3600"/>
            <a:chExt cx="4608" cy="564"/>
          </a:xfrm>
        </p:grpSpPr>
        <p:graphicFrame>
          <p:nvGraphicFramePr>
            <p:cNvPr id="123929" name="Object 0"/>
            <p:cNvGraphicFramePr>
              <a:graphicFrameLocks noChangeAspect="1"/>
            </p:cNvGraphicFramePr>
            <p:nvPr/>
          </p:nvGraphicFramePr>
          <p:xfrm>
            <a:off x="2880" y="3648"/>
            <a:ext cx="929" cy="280"/>
          </p:xfrm>
          <a:graphic>
            <a:graphicData uri="http://schemas.openxmlformats.org/presentationml/2006/ole">
              <mc:AlternateContent xmlns:mc="http://schemas.openxmlformats.org/markup-compatibility/2006">
                <mc:Choice xmlns:v="urn:schemas-microsoft-com:vml" Requires="v">
                  <p:oleObj spid="_x0000_s156475" name="Equation" r:id="rId30" imgW="723586" imgH="215806" progId="Equation.3">
                    <p:embed/>
                  </p:oleObj>
                </mc:Choice>
                <mc:Fallback>
                  <p:oleObj name="Equation" r:id="rId30" imgW="723586" imgH="215806" progId="Equation.3">
                    <p:embed/>
                    <p:pic>
                      <p:nvPicPr>
                        <p:cNvPr id="0" name="Object 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880" y="3648"/>
                          <a:ext cx="92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30" name="Object 1"/>
            <p:cNvGraphicFramePr>
              <a:graphicFrameLocks noChangeAspect="1"/>
            </p:cNvGraphicFramePr>
            <p:nvPr/>
          </p:nvGraphicFramePr>
          <p:xfrm>
            <a:off x="4080" y="3648"/>
            <a:ext cx="960" cy="276"/>
          </p:xfrm>
          <a:graphic>
            <a:graphicData uri="http://schemas.openxmlformats.org/presentationml/2006/ole">
              <mc:AlternateContent xmlns:mc="http://schemas.openxmlformats.org/markup-compatibility/2006">
                <mc:Choice xmlns:v="urn:schemas-microsoft-com:vml" Requires="v">
                  <p:oleObj spid="_x0000_s156476" r:id="rId32" imgW="761669" imgH="215806" progId="Equation.3">
                    <p:embed/>
                  </p:oleObj>
                </mc:Choice>
                <mc:Fallback>
                  <p:oleObj r:id="rId32" imgW="761669" imgH="215806" progId="Equation.3">
                    <p:embed/>
                    <p:pic>
                      <p:nvPicPr>
                        <p:cNvPr id="0" name="Object 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080" y="3648"/>
                          <a:ext cx="96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31" name="Text Box 38"/>
            <p:cNvSpPr txBox="1">
              <a:spLocks noChangeArrowheads="1"/>
            </p:cNvSpPr>
            <p:nvPr/>
          </p:nvSpPr>
          <p:spPr bwMode="auto">
            <a:xfrm>
              <a:off x="432" y="3600"/>
              <a:ext cx="1920"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algn="l" eaLnBrk="1" hangingPunct="1"/>
              <a:r>
                <a:rPr lang="zh-CN" altLang="en-US" sz="2800">
                  <a:solidFill>
                    <a:schemeClr val="tx1"/>
                  </a:solidFill>
                  <a:latin typeface="黑体" panose="02010609060101010101" pitchFamily="49" charset="-122"/>
                  <a:ea typeface="黑体" panose="02010609060101010101" pitchFamily="49" charset="-122"/>
                </a:rPr>
                <a:t>设计要求：无静差；</a:t>
              </a:r>
            </a:p>
          </p:txBody>
        </p:sp>
      </p:grpSp>
      <p:sp>
        <p:nvSpPr>
          <p:cNvPr id="9" name="矩形 8">
            <a:extLst>
              <a:ext uri="{FF2B5EF4-FFF2-40B4-BE49-F238E27FC236}">
                <a16:creationId xmlns:a16="http://schemas.microsoft.com/office/drawing/2014/main" id="{530A0DE6-AC6C-4E66-B205-6D47E1347E26}"/>
              </a:ext>
            </a:extLst>
          </p:cNvPr>
          <p:cNvSpPr/>
          <p:nvPr/>
        </p:nvSpPr>
        <p:spPr>
          <a:xfrm>
            <a:off x="3930378" y="6210761"/>
            <a:ext cx="5365571" cy="461665"/>
          </a:xfrm>
          <a:prstGeom prst="rect">
            <a:avLst/>
          </a:prstGeom>
        </p:spPr>
        <p:txBody>
          <a:bodyPr wrap="none">
            <a:spAutoFit/>
          </a:bodyPr>
          <a:lstStyle/>
          <a:p>
            <a:pPr lvl="0" algn="l" eaLnBrk="0" hangingPunct="0">
              <a:spcBef>
                <a:spcPct val="30000"/>
              </a:spcBef>
            </a:pPr>
            <a:r>
              <a:rPr lang="zh-CN" altLang="en-US" sz="2400" b="0" dirty="0">
                <a:solidFill>
                  <a:srgbClr val="000000"/>
                </a:solidFill>
                <a:latin typeface="Times New Roman" pitchFamily="18" charset="0"/>
              </a:rPr>
              <a:t>（转速是要求空载启动超调小于</a:t>
            </a:r>
            <a:r>
              <a:rPr lang="en-US" altLang="zh-CN" sz="2400" b="0" dirty="0">
                <a:solidFill>
                  <a:srgbClr val="000000"/>
                </a:solidFill>
                <a:latin typeface="Times New Roman" pitchFamily="18" charset="0"/>
              </a:rPr>
              <a:t>10%</a:t>
            </a:r>
            <a:r>
              <a:rPr lang="zh-CN" altLang="en-US" sz="2400" b="0" dirty="0">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additive="base">
                                        <p:cTn id="3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30A74772-6598-4B26-9642-5909957F53F0}" type="slidenum">
              <a:rPr lang="en-US" altLang="zh-CN" sz="1400" b="0">
                <a:solidFill>
                  <a:schemeClr val="tx1"/>
                </a:solidFill>
                <a:latin typeface="Times New Roman" panose="02020603050405020304" pitchFamily="18" charset="0"/>
              </a:rPr>
              <a:pPr eaLnBrk="1" hangingPunct="1"/>
              <a:t>109</a:t>
            </a:fld>
            <a:endParaRPr lang="en-US" altLang="zh-CN" sz="1400" b="0">
              <a:solidFill>
                <a:schemeClr val="tx1"/>
              </a:solidFill>
              <a:latin typeface="Times New Roman" panose="02020603050405020304" pitchFamily="18" charset="0"/>
            </a:endParaRPr>
          </a:p>
        </p:txBody>
      </p:sp>
      <p:sp>
        <p:nvSpPr>
          <p:cNvPr id="124931" name="Rectangle 2"/>
          <p:cNvSpPr>
            <a:spLocks noGrp="1" noChangeArrowheads="1"/>
          </p:cNvSpPr>
          <p:nvPr>
            <p:ph type="title"/>
          </p:nvPr>
        </p:nvSpPr>
        <p:spPr>
          <a:xfrm>
            <a:off x="685800" y="609600"/>
            <a:ext cx="7772400" cy="457200"/>
          </a:xfrm>
        </p:spPr>
        <p:txBody>
          <a:bodyPr/>
          <a:lstStyle/>
          <a:p>
            <a:pPr algn="l" eaLnBrk="1" hangingPunct="1"/>
            <a:r>
              <a:rPr lang="en-US" altLang="zh-CN" sz="3200" b="1">
                <a:latin typeface="黑体" panose="02010609060101010101" pitchFamily="49" charset="-122"/>
                <a:ea typeface="黑体" panose="02010609060101010101" pitchFamily="49" charset="-122"/>
              </a:rPr>
              <a:t>1.</a:t>
            </a:r>
            <a:r>
              <a:rPr lang="zh-CN" altLang="en-US" sz="3200" b="1">
                <a:latin typeface="黑体" panose="02010609060101010101" pitchFamily="49" charset="-122"/>
                <a:ea typeface="黑体" panose="02010609060101010101" pitchFamily="49" charset="-122"/>
              </a:rPr>
              <a:t>固有参数计算</a:t>
            </a:r>
            <a:r>
              <a:rPr lang="zh-CN" altLang="en-US" b="1">
                <a:latin typeface="黑体" panose="02010609060101010101" pitchFamily="49" charset="-122"/>
                <a:ea typeface="黑体" panose="02010609060101010101" pitchFamily="49" charset="-122"/>
              </a:rPr>
              <a:t> </a:t>
            </a:r>
          </a:p>
        </p:txBody>
      </p:sp>
      <p:sp>
        <p:nvSpPr>
          <p:cNvPr id="96259" name="Rectangle 3"/>
          <p:cNvSpPr>
            <a:spLocks noGrp="1" noChangeArrowheads="1"/>
          </p:cNvSpPr>
          <p:nvPr>
            <p:ph type="body" sz="half" idx="1"/>
          </p:nvPr>
        </p:nvSpPr>
        <p:spPr>
          <a:xfrm>
            <a:off x="685800" y="4572000"/>
            <a:ext cx="3238128" cy="609600"/>
          </a:xfrm>
        </p:spPr>
        <p:txBody>
          <a:bodyPr/>
          <a:lstStyle/>
          <a:p>
            <a:pPr eaLnBrk="1" hangingPunct="1"/>
            <a:r>
              <a:rPr lang="zh-CN" altLang="en-US" sz="2800" b="1" dirty="0">
                <a:latin typeface="黑体" panose="02010609060101010101" pitchFamily="49" charset="-122"/>
                <a:ea typeface="黑体" panose="02010609060101010101" pitchFamily="49" charset="-122"/>
              </a:rPr>
              <a:t>速度反馈系数</a:t>
            </a:r>
          </a:p>
        </p:txBody>
      </p:sp>
      <p:sp>
        <p:nvSpPr>
          <p:cNvPr id="96265" name="Rectangle 9"/>
          <p:cNvSpPr>
            <a:spLocks noChangeArrowheads="1"/>
          </p:cNvSpPr>
          <p:nvPr/>
        </p:nvSpPr>
        <p:spPr bwMode="auto">
          <a:xfrm>
            <a:off x="3586163"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6267" name="Rectangle 11"/>
          <p:cNvSpPr>
            <a:spLocks noChangeArrowheads="1"/>
          </p:cNvSpPr>
          <p:nvPr/>
        </p:nvSpPr>
        <p:spPr bwMode="auto">
          <a:xfrm>
            <a:off x="3490913" y="32004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6269" name="Rectangle 13"/>
          <p:cNvSpPr>
            <a:spLocks noChangeArrowheads="1"/>
          </p:cNvSpPr>
          <p:nvPr/>
        </p:nvSpPr>
        <p:spPr bwMode="auto">
          <a:xfrm>
            <a:off x="3500438" y="32004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6268" name="Object 12"/>
          <p:cNvGraphicFramePr>
            <a:graphicFrameLocks noChangeAspect="1"/>
          </p:cNvGraphicFramePr>
          <p:nvPr>
            <p:extLst>
              <p:ext uri="{D42A27DB-BD31-4B8C-83A1-F6EECF244321}">
                <p14:modId xmlns:p14="http://schemas.microsoft.com/office/powerpoint/2010/main" val="177099469"/>
              </p:ext>
            </p:extLst>
          </p:nvPr>
        </p:nvGraphicFramePr>
        <p:xfrm>
          <a:off x="3419872" y="4419600"/>
          <a:ext cx="4038600" cy="860425"/>
        </p:xfrm>
        <a:graphic>
          <a:graphicData uri="http://schemas.openxmlformats.org/presentationml/2006/ole">
            <mc:AlternateContent xmlns:mc="http://schemas.openxmlformats.org/markup-compatibility/2006">
              <mc:Choice xmlns:v="urn:schemas-microsoft-com:vml" Requires="v">
                <p:oleObj spid="_x0000_s125703" r:id="rId3" imgW="2146300" imgH="457200" progId="Equation.3">
                  <p:embed/>
                </p:oleObj>
              </mc:Choice>
              <mc:Fallback>
                <p:oleObj r:id="rId3" imgW="2146300" imgH="4572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419600"/>
                        <a:ext cx="40386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7"/>
          <p:cNvGrpSpPr>
            <a:grpSpLocks/>
          </p:cNvGrpSpPr>
          <p:nvPr/>
        </p:nvGrpSpPr>
        <p:grpSpPr bwMode="auto">
          <a:xfrm>
            <a:off x="533400" y="1371600"/>
            <a:ext cx="8305800" cy="863600"/>
            <a:chOff x="336" y="864"/>
            <a:chExt cx="5232" cy="544"/>
          </a:xfrm>
        </p:grpSpPr>
        <p:graphicFrame>
          <p:nvGraphicFramePr>
            <p:cNvPr id="124945" name="Object 7"/>
            <p:cNvGraphicFramePr>
              <a:graphicFrameLocks noChangeAspect="1"/>
            </p:cNvGraphicFramePr>
            <p:nvPr/>
          </p:nvGraphicFramePr>
          <p:xfrm>
            <a:off x="2064" y="912"/>
            <a:ext cx="3504" cy="496"/>
          </p:xfrm>
          <a:graphic>
            <a:graphicData uri="http://schemas.openxmlformats.org/presentationml/2006/ole">
              <mc:AlternateContent xmlns:mc="http://schemas.openxmlformats.org/markup-compatibility/2006">
                <mc:Choice xmlns:v="urn:schemas-microsoft-com:vml" Requires="v">
                  <p:oleObj spid="_x0000_s125704" r:id="rId5" imgW="3136900" imgH="444500" progId="Equation.3">
                    <p:embed/>
                  </p:oleObj>
                </mc:Choice>
                <mc:Fallback>
                  <p:oleObj r:id="rId5" imgW="3136900" imgH="444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912"/>
                          <a:ext cx="350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70" name="Text Box 14"/>
            <p:cNvSpPr txBox="1">
              <a:spLocks noChangeArrowheads="1"/>
            </p:cNvSpPr>
            <p:nvPr/>
          </p:nvSpPr>
          <p:spPr bwMode="auto">
            <a:xfrm>
              <a:off x="336" y="864"/>
              <a:ext cx="1584" cy="327"/>
            </a:xfrm>
            <a:prstGeom prst="rect">
              <a:avLst/>
            </a:prstGeom>
            <a:noFill/>
            <a:ln w="9525">
              <a:noFill/>
              <a:miter lim="800000"/>
              <a:headEnd/>
              <a:tailEnd/>
            </a:ln>
            <a:effectLst/>
          </p:spPr>
          <p:txBody>
            <a:bodyPr>
              <a:spAutoFit/>
            </a:bodyPr>
            <a:lstStyle/>
            <a:p>
              <a:pPr>
                <a:spcBef>
                  <a:spcPct val="20000"/>
                </a:spcBef>
                <a:buFontTx/>
                <a:buChar char="•"/>
                <a:defRPr/>
              </a:pPr>
              <a:r>
                <a:rPr lang="zh-CN" altLang="en-US" sz="2800">
                  <a:solidFill>
                    <a:schemeClr val="tx1"/>
                  </a:solidFill>
                  <a:latin typeface="黑体" pitchFamily="2" charset="-122"/>
                  <a:ea typeface="黑体" pitchFamily="2" charset="-122"/>
                </a:rPr>
                <a:t>电势常数</a:t>
              </a:r>
              <a:endParaRPr lang="zh-CN" altLang="en-US">
                <a:effectLst>
                  <a:outerShdw blurRad="38100" dist="38100" dir="2700000" algn="tl">
                    <a:srgbClr val="000000"/>
                  </a:outerShdw>
                </a:effectLst>
                <a:latin typeface="黑体" pitchFamily="2" charset="-122"/>
                <a:ea typeface="黑体" pitchFamily="2" charset="-122"/>
              </a:endParaRPr>
            </a:p>
          </p:txBody>
        </p:sp>
      </p:grpSp>
      <p:grpSp>
        <p:nvGrpSpPr>
          <p:cNvPr id="3" name="Group 18"/>
          <p:cNvGrpSpPr>
            <a:grpSpLocks/>
          </p:cNvGrpSpPr>
          <p:nvPr/>
        </p:nvGrpSpPr>
        <p:grpSpPr bwMode="auto">
          <a:xfrm>
            <a:off x="609600" y="2406650"/>
            <a:ext cx="11539538" cy="798513"/>
            <a:chOff x="384" y="1516"/>
            <a:chExt cx="7269" cy="503"/>
          </a:xfrm>
        </p:grpSpPr>
        <p:sp>
          <p:nvSpPr>
            <p:cNvPr id="96262" name="Rectangle 6"/>
            <p:cNvSpPr>
              <a:spLocks noChangeArrowheads="1"/>
            </p:cNvSpPr>
            <p:nvPr/>
          </p:nvSpPr>
          <p:spPr bwMode="auto">
            <a:xfrm>
              <a:off x="1893" y="2019"/>
              <a:ext cx="576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4943" name="Object 8"/>
            <p:cNvGraphicFramePr>
              <a:graphicFrameLocks noChangeAspect="1"/>
            </p:cNvGraphicFramePr>
            <p:nvPr/>
          </p:nvGraphicFramePr>
          <p:xfrm>
            <a:off x="2112" y="1584"/>
            <a:ext cx="2400" cy="279"/>
          </p:xfrm>
          <a:graphic>
            <a:graphicData uri="http://schemas.openxmlformats.org/presentationml/2006/ole">
              <mc:AlternateContent xmlns:mc="http://schemas.openxmlformats.org/markup-compatibility/2006">
                <mc:Choice xmlns:v="urn:schemas-microsoft-com:vml" Requires="v">
                  <p:oleObj spid="_x0000_s125705" r:id="rId7" imgW="1968500" imgH="228600" progId="Equation.3">
                    <p:embed/>
                  </p:oleObj>
                </mc:Choice>
                <mc:Fallback>
                  <p:oleObj r:id="rId7" imgW="19685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1584"/>
                          <a:ext cx="240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44" name="Text Box 15"/>
            <p:cNvSpPr txBox="1">
              <a:spLocks noChangeArrowheads="1"/>
            </p:cNvSpPr>
            <p:nvPr/>
          </p:nvSpPr>
          <p:spPr bwMode="auto">
            <a:xfrm>
              <a:off x="384" y="1516"/>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buFontTx/>
                <a:buChar char="•"/>
              </a:pPr>
              <a:r>
                <a:rPr lang="zh-CN" altLang="en-US" sz="2800">
                  <a:solidFill>
                    <a:schemeClr val="tx1"/>
                  </a:solidFill>
                  <a:latin typeface="黑体" panose="02010609060101010101" pitchFamily="49" charset="-122"/>
                  <a:ea typeface="黑体" panose="02010609060101010101" pitchFamily="49" charset="-122"/>
                </a:rPr>
                <a:t>回路总电阻</a:t>
              </a:r>
            </a:p>
          </p:txBody>
        </p:sp>
      </p:grpSp>
      <p:grpSp>
        <p:nvGrpSpPr>
          <p:cNvPr id="4" name="Group 19"/>
          <p:cNvGrpSpPr>
            <a:grpSpLocks/>
          </p:cNvGrpSpPr>
          <p:nvPr/>
        </p:nvGrpSpPr>
        <p:grpSpPr bwMode="auto">
          <a:xfrm>
            <a:off x="685800" y="3200400"/>
            <a:ext cx="6705600" cy="852488"/>
            <a:chOff x="432" y="2016"/>
            <a:chExt cx="4224" cy="537"/>
          </a:xfrm>
        </p:grpSpPr>
        <p:graphicFrame>
          <p:nvGraphicFramePr>
            <p:cNvPr id="124940" name="Object 10"/>
            <p:cNvGraphicFramePr>
              <a:graphicFrameLocks noChangeAspect="1"/>
            </p:cNvGraphicFramePr>
            <p:nvPr/>
          </p:nvGraphicFramePr>
          <p:xfrm>
            <a:off x="2112" y="2016"/>
            <a:ext cx="2544" cy="537"/>
          </p:xfrm>
          <a:graphic>
            <a:graphicData uri="http://schemas.openxmlformats.org/presentationml/2006/ole">
              <mc:AlternateContent xmlns:mc="http://schemas.openxmlformats.org/markup-compatibility/2006">
                <mc:Choice xmlns:v="urn:schemas-microsoft-com:vml" Requires="v">
                  <p:oleObj spid="_x0000_s125706" r:id="rId9" imgW="2159000" imgH="457200" progId="Equation.3">
                    <p:embed/>
                  </p:oleObj>
                </mc:Choice>
                <mc:Fallback>
                  <p:oleObj r:id="rId9" imgW="2159000" imgH="457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2" y="2016"/>
                          <a:ext cx="2544"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41" name="Text Box 16"/>
            <p:cNvSpPr txBox="1">
              <a:spLocks noChangeArrowheads="1"/>
            </p:cNvSpPr>
            <p:nvPr/>
          </p:nvSpPr>
          <p:spPr bwMode="auto">
            <a:xfrm>
              <a:off x="432" y="2145"/>
              <a:ext cx="158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lnSpc>
                  <a:spcPct val="90000"/>
                </a:lnSpc>
                <a:spcBef>
                  <a:spcPct val="20000"/>
                </a:spcBef>
                <a:buFontTx/>
                <a:buChar char="•"/>
              </a:pPr>
              <a:r>
                <a:rPr lang="zh-CN" altLang="en-US" sz="2800">
                  <a:solidFill>
                    <a:schemeClr val="tx1"/>
                  </a:solidFill>
                  <a:latin typeface="黑体" panose="02010609060101010101" pitchFamily="49" charset="-122"/>
                  <a:ea typeface="黑体" panose="02010609060101010101" pitchFamily="49" charset="-122"/>
                </a:rPr>
                <a:t>电流反馈系数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22" dur="500"/>
                                        <p:tgtEl>
                                          <p:spTgt spid="9625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6268"/>
                                        </p:tgtEl>
                                        <p:attrNameLst>
                                          <p:attrName>style.visibility</p:attrName>
                                        </p:attrNameLst>
                                      </p:cBhvr>
                                      <p:to>
                                        <p:strVal val="visible"/>
                                      </p:to>
                                    </p:set>
                                    <p:animEffect transition="in" filter="blinds(horizontal)">
                                      <p:cBhvr>
                                        <p:cTn id="27" dur="500"/>
                                        <p:tgtEl>
                                          <p:spTgt spid="96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7"/>
          <p:cNvGraphicFramePr>
            <a:graphicFrameLocks noGrp="1" noChangeAspect="1"/>
          </p:cNvGraphicFramePr>
          <p:nvPr>
            <p:ph type="clipArt" sz="half" idx="2"/>
            <p:extLst>
              <p:ext uri="{D42A27DB-BD31-4B8C-83A1-F6EECF244321}">
                <p14:modId xmlns:p14="http://schemas.microsoft.com/office/powerpoint/2010/main" val="3098761076"/>
              </p:ext>
            </p:extLst>
          </p:nvPr>
        </p:nvGraphicFramePr>
        <p:xfrm>
          <a:off x="34354" y="3068960"/>
          <a:ext cx="9074150" cy="2233612"/>
        </p:xfrm>
        <a:graphic>
          <a:graphicData uri="http://schemas.openxmlformats.org/presentationml/2006/ole">
            <mc:AlternateContent xmlns:mc="http://schemas.openxmlformats.org/markup-compatibility/2006">
              <mc:Choice xmlns:v="urn:schemas-microsoft-com:vml" Requires="v">
                <p:oleObj spid="_x0000_s157806" name="Microsoft Drawing" r:id="rId4" imgW="5603875" imgH="1379538" progId="MSDraw">
                  <p:embed/>
                </p:oleObj>
              </mc:Choice>
              <mc:Fallback>
                <p:oleObj name="Microsoft Drawing" r:id="rId4" imgW="5603875" imgH="1379538" progId="MSDraw">
                  <p:embed/>
                  <p:pic>
                    <p:nvPicPr>
                      <p:cNvPr id="717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54" y="3068960"/>
                        <a:ext cx="9074150" cy="2233612"/>
                      </a:xfrm>
                      <a:prstGeom prst="rect">
                        <a:avLst/>
                      </a:prstGeom>
                      <a:solidFill>
                        <a:srgbClr val="FFFF99"/>
                      </a:solidFill>
                      <a:ln>
                        <a:noFill/>
                      </a:ln>
                      <a:effectLst/>
                    </p:spPr>
                  </p:pic>
                </p:oleObj>
              </mc:Fallback>
            </mc:AlternateContent>
          </a:graphicData>
        </a:graphic>
      </p:graphicFrame>
      <p:graphicFrame>
        <p:nvGraphicFramePr>
          <p:cNvPr id="38918" name="Object 8"/>
          <p:cNvGraphicFramePr>
            <a:graphicFrameLocks noChangeAspect="1"/>
          </p:cNvGraphicFramePr>
          <p:nvPr>
            <p:extLst>
              <p:ext uri="{D42A27DB-BD31-4B8C-83A1-F6EECF244321}">
                <p14:modId xmlns:p14="http://schemas.microsoft.com/office/powerpoint/2010/main" val="4003696907"/>
              </p:ext>
            </p:extLst>
          </p:nvPr>
        </p:nvGraphicFramePr>
        <p:xfrm>
          <a:off x="1691680" y="245894"/>
          <a:ext cx="5521225" cy="2699266"/>
        </p:xfrm>
        <a:graphic>
          <a:graphicData uri="http://schemas.openxmlformats.org/presentationml/2006/ole">
            <mc:AlternateContent xmlns:mc="http://schemas.openxmlformats.org/markup-compatibility/2006">
              <mc:Choice xmlns:v="urn:schemas-microsoft-com:vml" Requires="v">
                <p:oleObj spid="_x0000_s157807" name="Microsoft Drawing" r:id="rId6" imgW="3405188" imgH="1668463" progId="MSDraw">
                  <p:embed/>
                </p:oleObj>
              </mc:Choice>
              <mc:Fallback>
                <p:oleObj name="Microsoft Drawing" r:id="rId6" imgW="3405188" imgH="1668463" progId="MSDraw">
                  <p:embed/>
                  <p:pic>
                    <p:nvPicPr>
                      <p:cNvPr id="3891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245894"/>
                        <a:ext cx="5521225" cy="2699266"/>
                      </a:xfrm>
                      <a:prstGeom prst="rect">
                        <a:avLst/>
                      </a:prstGeom>
                      <a:noFill/>
                      <a:ln>
                        <a:noFill/>
                      </a:ln>
                    </p:spPr>
                  </p:pic>
                </p:oleObj>
              </mc:Fallback>
            </mc:AlternateContent>
          </a:graphicData>
        </a:graphic>
      </p:graphicFrame>
      <p:sp>
        <p:nvSpPr>
          <p:cNvPr id="7" name="矩形 6">
            <a:extLst>
              <a:ext uri="{FF2B5EF4-FFF2-40B4-BE49-F238E27FC236}">
                <a16:creationId xmlns:a16="http://schemas.microsoft.com/office/drawing/2014/main" id="{FBCCA2BD-44EA-4011-9609-3FC929FFE745}"/>
              </a:ext>
            </a:extLst>
          </p:cNvPr>
          <p:cNvSpPr/>
          <p:nvPr/>
        </p:nvSpPr>
        <p:spPr>
          <a:xfrm>
            <a:off x="120056" y="5445224"/>
            <a:ext cx="8664472" cy="1077218"/>
          </a:xfrm>
          <a:prstGeom prst="rect">
            <a:avLst/>
          </a:prstGeom>
        </p:spPr>
        <p:txBody>
          <a:bodyPr wrap="square">
            <a:spAutoFit/>
          </a:bodyPr>
          <a:lstStyle/>
          <a:p>
            <a:pPr algn="l">
              <a:defRPr/>
            </a:pPr>
            <a:r>
              <a:rPr lang="zh-CN" altLang="en-US" sz="3200" dirty="0">
                <a:solidFill>
                  <a:srgbClr val="C00000"/>
                </a:solidFill>
                <a:latin typeface="+mn-ea"/>
              </a:rPr>
              <a:t>问题</a:t>
            </a:r>
            <a:r>
              <a:rPr lang="en-US" altLang="zh-CN" sz="3200" dirty="0">
                <a:solidFill>
                  <a:srgbClr val="C00000"/>
                </a:solidFill>
                <a:latin typeface="+mn-ea"/>
              </a:rPr>
              <a:t>8</a:t>
            </a:r>
            <a:r>
              <a:rPr lang="zh-CN" altLang="en-US" sz="3200" dirty="0">
                <a:solidFill>
                  <a:srgbClr val="C00000"/>
                </a:solidFill>
                <a:latin typeface="+mn-ea"/>
              </a:rPr>
              <a:t>：启动过程中，电流环输出做不到无静差，为什么？</a:t>
            </a:r>
          </a:p>
        </p:txBody>
      </p:sp>
    </p:spTree>
    <p:extLst>
      <p:ext uri="{BB962C8B-B14F-4D97-AF65-F5344CB8AC3E}">
        <p14:creationId xmlns:p14="http://schemas.microsoft.com/office/powerpoint/2010/main" val="164708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A5CBAF45-7FA7-4E02-81AB-6D7E3883F402}" type="slidenum">
              <a:rPr lang="en-US" altLang="zh-CN" sz="1400" b="0">
                <a:solidFill>
                  <a:schemeClr val="tx1"/>
                </a:solidFill>
                <a:latin typeface="Times New Roman" panose="02020603050405020304" pitchFamily="18" charset="0"/>
              </a:rPr>
              <a:pPr eaLnBrk="1" hangingPunct="1"/>
              <a:t>110</a:t>
            </a:fld>
            <a:endParaRPr lang="en-US" altLang="zh-CN" sz="1400" b="0">
              <a:solidFill>
                <a:schemeClr val="tx1"/>
              </a:solidFill>
              <a:latin typeface="Times New Roman" panose="02020603050405020304" pitchFamily="18" charset="0"/>
            </a:endParaRPr>
          </a:p>
        </p:txBody>
      </p:sp>
      <p:sp>
        <p:nvSpPr>
          <p:cNvPr id="125955" name="Rectangle 2"/>
          <p:cNvSpPr>
            <a:spLocks noGrp="1" noChangeArrowheads="1"/>
          </p:cNvSpPr>
          <p:nvPr>
            <p:ph type="title"/>
          </p:nvPr>
        </p:nvSpPr>
        <p:spPr>
          <a:xfrm>
            <a:off x="685800" y="609600"/>
            <a:ext cx="7772400" cy="609600"/>
          </a:xfrm>
        </p:spPr>
        <p:txBody>
          <a:bodyPr/>
          <a:lstStyle/>
          <a:p>
            <a:pPr eaLnBrk="1" hangingPunct="1"/>
            <a:r>
              <a:rPr lang="en-US" altLang="zh-CN" sz="3200" b="1">
                <a:latin typeface="黑体" panose="02010609060101010101" pitchFamily="49" charset="-122"/>
                <a:ea typeface="黑体" panose="02010609060101010101" pitchFamily="49" charset="-122"/>
              </a:rPr>
              <a:t>2</a:t>
            </a:r>
            <a:r>
              <a:rPr lang="zh-CN" altLang="en-US" sz="3200" b="1">
                <a:latin typeface="黑体" panose="02010609060101010101" pitchFamily="49" charset="-122"/>
                <a:ea typeface="黑体" panose="02010609060101010101" pitchFamily="49" charset="-122"/>
              </a:rPr>
              <a:t>、电流调节器设计</a:t>
            </a:r>
            <a:r>
              <a:rPr lang="zh-CN" altLang="en-US" b="1">
                <a:latin typeface="黑体" panose="02010609060101010101" pitchFamily="49" charset="-122"/>
                <a:ea typeface="黑体" panose="02010609060101010101" pitchFamily="49" charset="-122"/>
              </a:rPr>
              <a:t> </a:t>
            </a:r>
          </a:p>
        </p:txBody>
      </p:sp>
      <p:sp>
        <p:nvSpPr>
          <p:cNvPr id="97286" name="Rectangle 6"/>
          <p:cNvSpPr>
            <a:spLocks noChangeArrowheads="1"/>
          </p:cNvSpPr>
          <p:nvPr/>
        </p:nvSpPr>
        <p:spPr bwMode="auto">
          <a:xfrm>
            <a:off x="3233738"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7289" name="Rectangle 9"/>
          <p:cNvSpPr>
            <a:spLocks noChangeArrowheads="1"/>
          </p:cNvSpPr>
          <p:nvPr/>
        </p:nvSpPr>
        <p:spPr bwMode="auto">
          <a:xfrm>
            <a:off x="3214688" y="32051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7291" name="Rectangle 11"/>
          <p:cNvSpPr>
            <a:spLocks noChangeArrowheads="1"/>
          </p:cNvSpPr>
          <p:nvPr/>
        </p:nvSpPr>
        <p:spPr bwMode="auto">
          <a:xfrm>
            <a:off x="3976688" y="33289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7293" name="Rectangle 13"/>
          <p:cNvSpPr>
            <a:spLocks noChangeArrowheads="1"/>
          </p:cNvSpPr>
          <p:nvPr/>
        </p:nvSpPr>
        <p:spPr bwMode="auto">
          <a:xfrm>
            <a:off x="3681413" y="32051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nvGrpSpPr>
          <p:cNvPr id="2" name="Group 15"/>
          <p:cNvGrpSpPr>
            <a:grpSpLocks/>
          </p:cNvGrpSpPr>
          <p:nvPr/>
        </p:nvGrpSpPr>
        <p:grpSpPr bwMode="auto">
          <a:xfrm>
            <a:off x="381000" y="1524000"/>
            <a:ext cx="8382000" cy="1068388"/>
            <a:chOff x="240" y="960"/>
            <a:chExt cx="5280" cy="673"/>
          </a:xfrm>
        </p:grpSpPr>
        <p:graphicFrame>
          <p:nvGraphicFramePr>
            <p:cNvPr id="125970" name="Object 7"/>
            <p:cNvGraphicFramePr>
              <a:graphicFrameLocks noChangeAspect="1"/>
            </p:cNvGraphicFramePr>
            <p:nvPr/>
          </p:nvGraphicFramePr>
          <p:xfrm>
            <a:off x="2448" y="1056"/>
            <a:ext cx="3072" cy="262"/>
          </p:xfrm>
          <a:graphic>
            <a:graphicData uri="http://schemas.openxmlformats.org/presentationml/2006/ole">
              <mc:AlternateContent xmlns:mc="http://schemas.openxmlformats.org/markup-compatibility/2006">
                <mc:Choice xmlns:v="urn:schemas-microsoft-com:vml" Requires="v">
                  <p:oleObj spid="_x0000_s126728" r:id="rId3" imgW="2679700" imgH="228600" progId="Equation.3">
                    <p:embed/>
                  </p:oleObj>
                </mc:Choice>
                <mc:Fallback>
                  <p:oleObj r:id="rId3" imgW="26797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1056"/>
                          <a:ext cx="307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4" name="Text Box 14"/>
            <p:cNvSpPr txBox="1">
              <a:spLocks noChangeArrowheads="1"/>
            </p:cNvSpPr>
            <p:nvPr/>
          </p:nvSpPr>
          <p:spPr bwMode="auto">
            <a:xfrm>
              <a:off x="240" y="960"/>
              <a:ext cx="2064" cy="673"/>
            </a:xfrm>
            <a:prstGeom prst="rect">
              <a:avLst/>
            </a:prstGeom>
            <a:noFill/>
            <a:ln w="9525">
              <a:noFill/>
              <a:miter lim="800000"/>
              <a:headEnd/>
              <a:tailEnd/>
            </a:ln>
            <a:effectLst/>
          </p:spPr>
          <p:txBody>
            <a:bodyPr>
              <a:spAutoFit/>
            </a:bodyPr>
            <a:lstStyle/>
            <a:p>
              <a:pPr marL="457200" indent="-457200">
                <a:spcBef>
                  <a:spcPct val="20000"/>
                </a:spcBef>
                <a:buFontTx/>
                <a:buAutoNum type="arabicParenR"/>
                <a:defRPr/>
              </a:pPr>
              <a:r>
                <a:rPr lang="zh-CN" altLang="en-US" sz="2800">
                  <a:solidFill>
                    <a:schemeClr val="tx1"/>
                  </a:solidFill>
                  <a:latin typeface="黑体" pitchFamily="2" charset="-122"/>
                  <a:ea typeface="黑体" pitchFamily="2" charset="-122"/>
                </a:rPr>
                <a:t>高频惯性群等效</a:t>
              </a:r>
            </a:p>
            <a:p>
              <a:pPr marL="457200" indent="-457200">
                <a:defRPr/>
              </a:pPr>
              <a:endParaRPr lang="en-US" altLang="zh-CN">
                <a:effectLst>
                  <a:outerShdw blurRad="38100" dist="38100" dir="2700000" algn="tl">
                    <a:srgbClr val="000000"/>
                  </a:outerShdw>
                </a:effectLst>
                <a:latin typeface="黑体" pitchFamily="2" charset="-122"/>
                <a:ea typeface="黑体" pitchFamily="2" charset="-122"/>
              </a:endParaRPr>
            </a:p>
          </p:txBody>
        </p:sp>
      </p:grpSp>
      <p:grpSp>
        <p:nvGrpSpPr>
          <p:cNvPr id="3" name="Group 17"/>
          <p:cNvGrpSpPr>
            <a:grpSpLocks/>
          </p:cNvGrpSpPr>
          <p:nvPr/>
        </p:nvGrpSpPr>
        <p:grpSpPr bwMode="auto">
          <a:xfrm>
            <a:off x="381000" y="2514600"/>
            <a:ext cx="8032750" cy="817563"/>
            <a:chOff x="240" y="1584"/>
            <a:chExt cx="5060" cy="515"/>
          </a:xfrm>
        </p:grpSpPr>
        <p:graphicFrame>
          <p:nvGraphicFramePr>
            <p:cNvPr id="125968" name="Object 8"/>
            <p:cNvGraphicFramePr>
              <a:graphicFrameLocks noChangeAspect="1"/>
            </p:cNvGraphicFramePr>
            <p:nvPr/>
          </p:nvGraphicFramePr>
          <p:xfrm>
            <a:off x="2064" y="1584"/>
            <a:ext cx="3236" cy="515"/>
          </p:xfrm>
          <a:graphic>
            <a:graphicData uri="http://schemas.openxmlformats.org/presentationml/2006/ole">
              <mc:AlternateContent xmlns:mc="http://schemas.openxmlformats.org/markup-compatibility/2006">
                <mc:Choice xmlns:v="urn:schemas-microsoft-com:vml" Requires="v">
                  <p:oleObj spid="_x0000_s126729" name="Equation" r:id="rId5" imgW="2819400" imgH="444500" progId="Equation.3">
                    <p:embed/>
                  </p:oleObj>
                </mc:Choice>
                <mc:Fallback>
                  <p:oleObj name="Equation" r:id="rId5" imgW="2819400" imgH="444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584"/>
                          <a:ext cx="3236"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6" name="Text Box 16"/>
            <p:cNvSpPr txBox="1">
              <a:spLocks noChangeArrowheads="1"/>
            </p:cNvSpPr>
            <p:nvPr/>
          </p:nvSpPr>
          <p:spPr bwMode="auto">
            <a:xfrm>
              <a:off x="240" y="1632"/>
              <a:ext cx="1344" cy="288"/>
            </a:xfrm>
            <a:prstGeom prst="rect">
              <a:avLst/>
            </a:prstGeom>
            <a:noFill/>
            <a:ln w="9525">
              <a:noFill/>
              <a:miter lim="800000"/>
              <a:headEnd/>
              <a:tailEnd/>
            </a:ln>
            <a:effectLst/>
          </p:spPr>
          <p:txBody>
            <a:bodyPr>
              <a:spAutoFit/>
            </a:bodyPr>
            <a:lstStyle/>
            <a:p>
              <a:pPr marL="457200" indent="-457200">
                <a:spcBef>
                  <a:spcPct val="20000"/>
                </a:spcBef>
                <a:buFontTx/>
                <a:buAutoNum type="arabicParenR" startAt="2"/>
                <a:defRPr/>
              </a:pPr>
              <a:r>
                <a:rPr lang="en-US" altLang="zh-CN" sz="2400">
                  <a:solidFill>
                    <a:schemeClr val="tx1"/>
                  </a:solidFill>
                  <a:latin typeface="黑体" pitchFamily="2" charset="-122"/>
                  <a:ea typeface="黑体" pitchFamily="2" charset="-122"/>
                </a:rPr>
                <a:t>ACR</a:t>
              </a:r>
              <a:r>
                <a:rPr lang="zh-CN" altLang="en-US" sz="2400">
                  <a:solidFill>
                    <a:schemeClr val="tx1"/>
                  </a:solidFill>
                  <a:latin typeface="黑体" pitchFamily="2" charset="-122"/>
                  <a:ea typeface="黑体" pitchFamily="2" charset="-122"/>
                </a:rPr>
                <a:t>增益</a:t>
              </a:r>
              <a:endParaRPr lang="zh-CN" altLang="en-US">
                <a:effectLst>
                  <a:outerShdw blurRad="38100" dist="38100" dir="2700000" algn="tl">
                    <a:srgbClr val="000000"/>
                  </a:outerShdw>
                </a:effectLst>
                <a:latin typeface="黑体" pitchFamily="2" charset="-122"/>
                <a:ea typeface="黑体" pitchFamily="2" charset="-122"/>
              </a:endParaRPr>
            </a:p>
          </p:txBody>
        </p:sp>
      </p:grpSp>
      <p:grpSp>
        <p:nvGrpSpPr>
          <p:cNvPr id="4" name="Group 19"/>
          <p:cNvGrpSpPr>
            <a:grpSpLocks/>
          </p:cNvGrpSpPr>
          <p:nvPr/>
        </p:nvGrpSpPr>
        <p:grpSpPr bwMode="auto">
          <a:xfrm>
            <a:off x="533400" y="3525838"/>
            <a:ext cx="5691188" cy="593725"/>
            <a:chOff x="336" y="2221"/>
            <a:chExt cx="3585" cy="374"/>
          </a:xfrm>
        </p:grpSpPr>
        <p:graphicFrame>
          <p:nvGraphicFramePr>
            <p:cNvPr id="125966" name="Object 10"/>
            <p:cNvGraphicFramePr>
              <a:graphicFrameLocks noChangeAspect="1"/>
            </p:cNvGraphicFramePr>
            <p:nvPr/>
          </p:nvGraphicFramePr>
          <p:xfrm>
            <a:off x="2488" y="2296"/>
            <a:ext cx="1433" cy="299"/>
          </p:xfrm>
          <a:graphic>
            <a:graphicData uri="http://schemas.openxmlformats.org/presentationml/2006/ole">
              <mc:AlternateContent xmlns:mc="http://schemas.openxmlformats.org/markup-compatibility/2006">
                <mc:Choice xmlns:v="urn:schemas-microsoft-com:vml" Requires="v">
                  <p:oleObj spid="_x0000_s126730" name="Equation" r:id="rId7" imgW="1079500" imgH="228600" progId="Equation.3">
                    <p:embed/>
                  </p:oleObj>
                </mc:Choice>
                <mc:Fallback>
                  <p:oleObj name="Equation" r:id="rId7" imgW="10795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8" y="2296"/>
                          <a:ext cx="143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67" name="Text Box 18"/>
            <p:cNvSpPr txBox="1">
              <a:spLocks noChangeArrowheads="1"/>
            </p:cNvSpPr>
            <p:nvPr/>
          </p:nvSpPr>
          <p:spPr bwMode="auto">
            <a:xfrm>
              <a:off x="336" y="2221"/>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400">
                  <a:solidFill>
                    <a:schemeClr val="tx1"/>
                  </a:solidFill>
                  <a:latin typeface="黑体" panose="02010609060101010101" pitchFamily="49" charset="-122"/>
                  <a:ea typeface="黑体" panose="02010609060101010101" pitchFamily="49" charset="-122"/>
                </a:rPr>
                <a:t>3)ACR</a:t>
              </a:r>
              <a:r>
                <a:rPr lang="zh-CN" altLang="en-US" sz="2400">
                  <a:solidFill>
                    <a:schemeClr val="tx1"/>
                  </a:solidFill>
                  <a:latin typeface="黑体" panose="02010609060101010101" pitchFamily="49" charset="-122"/>
                  <a:ea typeface="黑体" panose="02010609060101010101" pitchFamily="49" charset="-122"/>
                </a:rPr>
                <a:t>积分时间常数</a:t>
              </a:r>
            </a:p>
          </p:txBody>
        </p:sp>
      </p:grpSp>
      <p:grpSp>
        <p:nvGrpSpPr>
          <p:cNvPr id="5" name="Group 21"/>
          <p:cNvGrpSpPr>
            <a:grpSpLocks/>
          </p:cNvGrpSpPr>
          <p:nvPr/>
        </p:nvGrpSpPr>
        <p:grpSpPr bwMode="auto">
          <a:xfrm>
            <a:off x="381000" y="4616450"/>
            <a:ext cx="7258051" cy="1031875"/>
            <a:chOff x="240" y="2908"/>
            <a:chExt cx="4572" cy="650"/>
          </a:xfrm>
        </p:grpSpPr>
        <p:graphicFrame>
          <p:nvGraphicFramePr>
            <p:cNvPr id="125964" name="Object 12"/>
            <p:cNvGraphicFramePr>
              <a:graphicFrameLocks noChangeAspect="1"/>
            </p:cNvGraphicFramePr>
            <p:nvPr>
              <p:extLst>
                <p:ext uri="{D42A27DB-BD31-4B8C-83A1-F6EECF244321}">
                  <p14:modId xmlns:p14="http://schemas.microsoft.com/office/powerpoint/2010/main" val="537750294"/>
                </p:ext>
              </p:extLst>
            </p:nvPr>
          </p:nvGraphicFramePr>
          <p:xfrm>
            <a:off x="2673" y="2976"/>
            <a:ext cx="2139" cy="531"/>
          </p:xfrm>
          <a:graphic>
            <a:graphicData uri="http://schemas.openxmlformats.org/presentationml/2006/ole">
              <mc:AlternateContent xmlns:mc="http://schemas.openxmlformats.org/markup-compatibility/2006">
                <mc:Choice xmlns:v="urn:schemas-microsoft-com:vml" Requires="v">
                  <p:oleObj spid="_x0000_s126731" name="Equation" r:id="rId9" imgW="1803240" imgH="444240" progId="Equation.DSMT4">
                    <p:embed/>
                  </p:oleObj>
                </mc:Choice>
                <mc:Fallback>
                  <p:oleObj name="Equation" r:id="rId9" imgW="1803240" imgH="444240" progId="Equation.DSMT4">
                    <p:embed/>
                    <p:pic>
                      <p:nvPicPr>
                        <p:cNvPr id="0" name="Object 12"/>
                        <p:cNvPicPr>
                          <a:picLocks noChangeAspect="1" noChangeArrowheads="1"/>
                        </p:cNvPicPr>
                        <p:nvPr/>
                      </p:nvPicPr>
                      <p:blipFill>
                        <a:blip r:embed="rId10"/>
                        <a:srcRect/>
                        <a:stretch>
                          <a:fillRect/>
                        </a:stretch>
                      </p:blipFill>
                      <p:spPr bwMode="auto">
                        <a:xfrm>
                          <a:off x="2673" y="2976"/>
                          <a:ext cx="2139"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65" name="Text Box 20"/>
            <p:cNvSpPr txBox="1">
              <a:spLocks noChangeArrowheads="1"/>
            </p:cNvSpPr>
            <p:nvPr/>
          </p:nvSpPr>
          <p:spPr bwMode="auto">
            <a:xfrm>
              <a:off x="240" y="2908"/>
              <a:ext cx="2208"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20000"/>
                </a:spcBef>
                <a:buFontTx/>
                <a:buAutoNum type="arabicParenR" startAt="4"/>
              </a:pPr>
              <a:r>
                <a:rPr lang="zh-CN" altLang="en-US" sz="2800">
                  <a:solidFill>
                    <a:schemeClr val="tx1"/>
                  </a:solidFill>
                  <a:latin typeface="黑体" panose="02010609060101010101" pitchFamily="49" charset="-122"/>
                  <a:ea typeface="黑体" panose="02010609060101010101" pitchFamily="49" charset="-122"/>
                </a:rPr>
                <a:t>电流环开环增益</a:t>
              </a:r>
            </a:p>
            <a:p>
              <a:pPr eaLnBrk="1" hangingPunct="1">
                <a:spcBef>
                  <a:spcPct val="20000"/>
                </a:spcBef>
              </a:pPr>
              <a:r>
                <a:rPr lang="zh-CN" altLang="en-US" sz="2800">
                  <a:solidFill>
                    <a:schemeClr val="tx1"/>
                  </a:solidFill>
                  <a:latin typeface="黑体" panose="02010609060101010101" pitchFamily="49" charset="-122"/>
                  <a:ea typeface="黑体" panose="02010609060101010101" pitchFamily="49" charset="-122"/>
                </a:rPr>
                <a:t>  和幅值穿越频率</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a:xfrm>
            <a:off x="685800" y="-27384"/>
            <a:ext cx="3657600" cy="685800"/>
          </a:xfrm>
        </p:spPr>
        <p:txBody>
          <a:bodyPr/>
          <a:lstStyle/>
          <a:p>
            <a:pPr marL="838200" indent="-838200" algn="l" eaLnBrk="1" hangingPunct="1">
              <a:buFontTx/>
              <a:buAutoNum type="arabicParenR" startAt="5"/>
            </a:pPr>
            <a:r>
              <a:rPr lang="zh-CN" altLang="en-US" sz="3200" b="1" dirty="0">
                <a:latin typeface="黑体" panose="02010609060101010101" pitchFamily="49" charset="-122"/>
                <a:ea typeface="黑体" panose="02010609060101010101" pitchFamily="49" charset="-122"/>
              </a:rPr>
              <a:t>近似条件检验</a:t>
            </a:r>
            <a:r>
              <a:rPr lang="zh-CN" altLang="en-US" b="1" dirty="0">
                <a:latin typeface="黑体" panose="02010609060101010101" pitchFamily="49" charset="-122"/>
                <a:ea typeface="黑体" panose="02010609060101010101" pitchFamily="49" charset="-122"/>
              </a:rPr>
              <a:t> </a:t>
            </a:r>
          </a:p>
        </p:txBody>
      </p:sp>
      <p:sp>
        <p:nvSpPr>
          <p:cNvPr id="98307" name="Rectangle 3"/>
          <p:cNvSpPr>
            <a:spLocks noGrp="1" noChangeArrowheads="1"/>
          </p:cNvSpPr>
          <p:nvPr>
            <p:ph type="body" sz="half" idx="1"/>
          </p:nvPr>
        </p:nvSpPr>
        <p:spPr>
          <a:xfrm>
            <a:off x="685800" y="6130280"/>
            <a:ext cx="7010400" cy="611088"/>
          </a:xfrm>
        </p:spPr>
        <p:txBody>
          <a:bodyPr/>
          <a:lstStyle/>
          <a:p>
            <a:pPr marL="533400" indent="-533400" eaLnBrk="1" hangingPunct="1"/>
            <a:r>
              <a:rPr lang="zh-CN" altLang="en-US" sz="2800" b="1" dirty="0">
                <a:latin typeface="黑体" panose="02010609060101010101" pitchFamily="49" charset="-122"/>
                <a:ea typeface="黑体" panose="02010609060101010101" pitchFamily="49" charset="-122"/>
              </a:rPr>
              <a:t>满足设计指标要求。</a:t>
            </a:r>
          </a:p>
        </p:txBody>
      </p:sp>
      <p:sp>
        <p:nvSpPr>
          <p:cNvPr id="98313" name="Rectangle 9"/>
          <p:cNvSpPr>
            <a:spLocks noChangeArrowheads="1"/>
          </p:cNvSpPr>
          <p:nvPr/>
        </p:nvSpPr>
        <p:spPr bwMode="auto">
          <a:xfrm>
            <a:off x="3900488" y="32004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8315" name="Rectangle 11"/>
          <p:cNvSpPr>
            <a:spLocks noChangeArrowheads="1"/>
          </p:cNvSpPr>
          <p:nvPr/>
        </p:nvSpPr>
        <p:spPr bwMode="auto">
          <a:xfrm>
            <a:off x="4000500" y="33194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nvGrpSpPr>
          <p:cNvPr id="2" name="Group 14"/>
          <p:cNvGrpSpPr>
            <a:grpSpLocks/>
          </p:cNvGrpSpPr>
          <p:nvPr/>
        </p:nvGrpSpPr>
        <p:grpSpPr bwMode="auto">
          <a:xfrm>
            <a:off x="838200" y="2197224"/>
            <a:ext cx="6110064" cy="1447800"/>
            <a:chOff x="528" y="739"/>
            <a:chExt cx="3648" cy="912"/>
          </a:xfrm>
        </p:grpSpPr>
        <p:graphicFrame>
          <p:nvGraphicFramePr>
            <p:cNvPr id="126990" name="Object 7"/>
            <p:cNvGraphicFramePr>
              <a:graphicFrameLocks noChangeAspect="1"/>
            </p:cNvGraphicFramePr>
            <p:nvPr>
              <p:extLst>
                <p:ext uri="{D42A27DB-BD31-4B8C-83A1-F6EECF244321}">
                  <p14:modId xmlns:p14="http://schemas.microsoft.com/office/powerpoint/2010/main" val="2434523786"/>
                </p:ext>
              </p:extLst>
            </p:nvPr>
          </p:nvGraphicFramePr>
          <p:xfrm>
            <a:off x="1172" y="739"/>
            <a:ext cx="1735" cy="589"/>
          </p:xfrm>
          <a:graphic>
            <a:graphicData uri="http://schemas.openxmlformats.org/presentationml/2006/ole">
              <mc:AlternateContent xmlns:mc="http://schemas.openxmlformats.org/markup-compatibility/2006">
                <mc:Choice xmlns:v="urn:schemas-microsoft-com:vml" Requires="v">
                  <p:oleObj spid="_x0000_s127689" name="Equation" r:id="rId3" imgW="1422360" imgH="482400" progId="Equation.DSMT4">
                    <p:embed/>
                  </p:oleObj>
                </mc:Choice>
                <mc:Fallback>
                  <p:oleObj name="Equation" r:id="rId3" imgW="1422360" imgH="482400" progId="Equation.DSMT4">
                    <p:embed/>
                    <p:pic>
                      <p:nvPicPr>
                        <p:cNvPr id="0" name="Object 7"/>
                        <p:cNvPicPr>
                          <a:picLocks noChangeAspect="1" noChangeArrowheads="1"/>
                        </p:cNvPicPr>
                        <p:nvPr/>
                      </p:nvPicPr>
                      <p:blipFill>
                        <a:blip r:embed="rId4"/>
                        <a:srcRect/>
                        <a:stretch>
                          <a:fillRect/>
                        </a:stretch>
                      </p:blipFill>
                      <p:spPr bwMode="auto">
                        <a:xfrm>
                          <a:off x="1172" y="739"/>
                          <a:ext cx="1735"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91" name="Text Box 12"/>
            <p:cNvSpPr txBox="1">
              <a:spLocks noChangeArrowheads="1"/>
            </p:cNvSpPr>
            <p:nvPr/>
          </p:nvSpPr>
          <p:spPr bwMode="auto">
            <a:xfrm>
              <a:off x="528" y="1324"/>
              <a:ext cx="3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800" dirty="0">
                  <a:solidFill>
                    <a:schemeClr val="tx1"/>
                  </a:solidFill>
                  <a:latin typeface="黑体" panose="02010609060101010101" pitchFamily="49" charset="-122"/>
                  <a:ea typeface="黑体" panose="02010609060101010101" pitchFamily="49" charset="-122"/>
                </a:rPr>
                <a:t>满足高频小时间常数等效近似条件！</a:t>
              </a:r>
            </a:p>
          </p:txBody>
        </p:sp>
      </p:grpSp>
      <p:grpSp>
        <p:nvGrpSpPr>
          <p:cNvPr id="3" name="Group 16"/>
          <p:cNvGrpSpPr>
            <a:grpSpLocks/>
          </p:cNvGrpSpPr>
          <p:nvPr/>
        </p:nvGrpSpPr>
        <p:grpSpPr bwMode="auto">
          <a:xfrm>
            <a:off x="1106016" y="3686150"/>
            <a:ext cx="5410200" cy="1543050"/>
            <a:chOff x="528" y="1632"/>
            <a:chExt cx="3408" cy="972"/>
          </a:xfrm>
        </p:grpSpPr>
        <p:graphicFrame>
          <p:nvGraphicFramePr>
            <p:cNvPr id="126988" name="Object 8"/>
            <p:cNvGraphicFramePr>
              <a:graphicFrameLocks noChangeAspect="1"/>
            </p:cNvGraphicFramePr>
            <p:nvPr>
              <p:extLst>
                <p:ext uri="{D42A27DB-BD31-4B8C-83A1-F6EECF244321}">
                  <p14:modId xmlns:p14="http://schemas.microsoft.com/office/powerpoint/2010/main" val="95765709"/>
                </p:ext>
              </p:extLst>
            </p:nvPr>
          </p:nvGraphicFramePr>
          <p:xfrm>
            <a:off x="1078" y="1632"/>
            <a:ext cx="1826" cy="640"/>
          </p:xfrm>
          <a:graphic>
            <a:graphicData uri="http://schemas.openxmlformats.org/presentationml/2006/ole">
              <mc:AlternateContent xmlns:mc="http://schemas.openxmlformats.org/markup-compatibility/2006">
                <mc:Choice xmlns:v="urn:schemas-microsoft-com:vml" Requires="v">
                  <p:oleObj spid="_x0000_s127690" name="Equation" r:id="rId5" imgW="1307880" imgH="457200" progId="Equation.DSMT4">
                    <p:embed/>
                  </p:oleObj>
                </mc:Choice>
                <mc:Fallback>
                  <p:oleObj name="Equation" r:id="rId5" imgW="1307880" imgH="457200" progId="Equation.DSMT4">
                    <p:embed/>
                    <p:pic>
                      <p:nvPicPr>
                        <p:cNvPr id="0" name="Object 8"/>
                        <p:cNvPicPr>
                          <a:picLocks noChangeAspect="1" noChangeArrowheads="1"/>
                        </p:cNvPicPr>
                        <p:nvPr/>
                      </p:nvPicPr>
                      <p:blipFill>
                        <a:blip r:embed="rId6"/>
                        <a:srcRect/>
                        <a:stretch>
                          <a:fillRect/>
                        </a:stretch>
                      </p:blipFill>
                      <p:spPr bwMode="auto">
                        <a:xfrm>
                          <a:off x="1078" y="1632"/>
                          <a:ext cx="182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9" name="Text Box 15"/>
            <p:cNvSpPr txBox="1">
              <a:spLocks noChangeArrowheads="1"/>
            </p:cNvSpPr>
            <p:nvPr/>
          </p:nvSpPr>
          <p:spPr bwMode="auto">
            <a:xfrm>
              <a:off x="528" y="2304"/>
              <a:ext cx="3408" cy="300"/>
            </a:xfrm>
            <a:prstGeom prst="rect">
              <a:avLst/>
            </a:prstGeom>
            <a:noFill/>
            <a:ln w="9525">
              <a:noFill/>
              <a:miter lim="800000"/>
              <a:headEnd/>
              <a:tailEnd/>
            </a:ln>
            <a:effectLst/>
          </p:spPr>
          <p:txBody>
            <a:bodyPr>
              <a:spAutoFit/>
            </a:bodyPr>
            <a:lstStyle/>
            <a:p>
              <a:pPr algn="l">
                <a:lnSpc>
                  <a:spcPct val="90000"/>
                </a:lnSpc>
                <a:spcBef>
                  <a:spcPct val="20000"/>
                </a:spcBef>
                <a:defRPr/>
              </a:pPr>
              <a:r>
                <a:rPr lang="zh-CN" altLang="en-US" sz="2800" dirty="0">
                  <a:solidFill>
                    <a:schemeClr val="tx1"/>
                  </a:solidFill>
                  <a:latin typeface="黑体" pitchFamily="2" charset="-122"/>
                  <a:ea typeface="黑体" pitchFamily="2" charset="-122"/>
                </a:rPr>
                <a:t>满足忽略反电势近似条件！ </a:t>
              </a:r>
              <a:endParaRPr lang="zh-CN" altLang="en-US" dirty="0">
                <a:effectLst>
                  <a:outerShdw blurRad="38100" dist="38100" dir="2700000" algn="tl">
                    <a:srgbClr val="000000"/>
                  </a:outerShdw>
                </a:effectLst>
                <a:latin typeface="黑体" pitchFamily="2" charset="-122"/>
                <a:ea typeface="黑体" pitchFamily="2" charset="-122"/>
              </a:endParaRPr>
            </a:p>
          </p:txBody>
        </p:sp>
      </p:grpSp>
      <p:grpSp>
        <p:nvGrpSpPr>
          <p:cNvPr id="4" name="Group 18"/>
          <p:cNvGrpSpPr>
            <a:grpSpLocks/>
          </p:cNvGrpSpPr>
          <p:nvPr/>
        </p:nvGrpSpPr>
        <p:grpSpPr bwMode="auto">
          <a:xfrm>
            <a:off x="685800" y="5147546"/>
            <a:ext cx="8077200" cy="1017589"/>
            <a:chOff x="432" y="3333"/>
            <a:chExt cx="5088" cy="641"/>
          </a:xfrm>
        </p:grpSpPr>
        <p:sp>
          <p:nvSpPr>
            <p:cNvPr id="126987" name="Text Box 17"/>
            <p:cNvSpPr txBox="1">
              <a:spLocks noChangeArrowheads="1"/>
            </p:cNvSpPr>
            <p:nvPr/>
          </p:nvSpPr>
          <p:spPr bwMode="auto">
            <a:xfrm>
              <a:off x="432" y="3333"/>
              <a:ext cx="508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algn="l" eaLnBrk="1" hangingPunct="1"/>
              <a:r>
                <a:rPr lang="zh-CN" altLang="en-US" sz="2800" dirty="0">
                  <a:solidFill>
                    <a:schemeClr val="tx1"/>
                  </a:solidFill>
                  <a:latin typeface="黑体" panose="02010609060101010101" pitchFamily="49" charset="-122"/>
                  <a:ea typeface="黑体" panose="02010609060101010101" pitchFamily="49" charset="-122"/>
                </a:rPr>
                <a:t>这样，按工程设计方法设计是可行的，按此设计，可达到动态指标：</a:t>
              </a:r>
            </a:p>
          </p:txBody>
        </p:sp>
        <p:graphicFrame>
          <p:nvGraphicFramePr>
            <p:cNvPr id="126986" name="Object 10"/>
            <p:cNvGraphicFramePr>
              <a:graphicFrameLocks noChangeAspect="1"/>
            </p:cNvGraphicFramePr>
            <p:nvPr>
              <p:extLst>
                <p:ext uri="{D42A27DB-BD31-4B8C-83A1-F6EECF244321}">
                  <p14:modId xmlns:p14="http://schemas.microsoft.com/office/powerpoint/2010/main" val="1427400301"/>
                </p:ext>
              </p:extLst>
            </p:nvPr>
          </p:nvGraphicFramePr>
          <p:xfrm>
            <a:off x="2360" y="3661"/>
            <a:ext cx="1632" cy="313"/>
          </p:xfrm>
          <a:graphic>
            <a:graphicData uri="http://schemas.openxmlformats.org/presentationml/2006/ole">
              <mc:AlternateContent xmlns:mc="http://schemas.openxmlformats.org/markup-compatibility/2006">
                <mc:Choice xmlns:v="urn:schemas-microsoft-com:vml" Requires="v">
                  <p:oleObj spid="_x0000_s127691" r:id="rId7" imgW="1143000" imgH="215900" progId="Equation.3">
                    <p:embed/>
                  </p:oleObj>
                </mc:Choice>
                <mc:Fallback>
                  <p:oleObj r:id="rId7" imgW="1143000" imgH="2159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0" y="3661"/>
                          <a:ext cx="163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 name="对象 4"/>
          <p:cNvGraphicFramePr>
            <a:graphicFrameLocks noChangeAspect="1"/>
          </p:cNvGraphicFramePr>
          <p:nvPr>
            <p:extLst>
              <p:ext uri="{D42A27DB-BD31-4B8C-83A1-F6EECF244321}">
                <p14:modId xmlns:p14="http://schemas.microsoft.com/office/powerpoint/2010/main" val="1848360440"/>
              </p:ext>
            </p:extLst>
          </p:nvPr>
        </p:nvGraphicFramePr>
        <p:xfrm>
          <a:off x="1906059" y="764704"/>
          <a:ext cx="3810113" cy="863625"/>
        </p:xfrm>
        <a:graphic>
          <a:graphicData uri="http://schemas.openxmlformats.org/presentationml/2006/ole">
            <mc:AlternateContent xmlns:mc="http://schemas.openxmlformats.org/markup-compatibility/2006">
              <mc:Choice xmlns:v="urn:schemas-microsoft-com:vml" Requires="v">
                <p:oleObj spid="_x0000_s127692" name="Equation" r:id="rId9" imgW="1904760" imgH="431640" progId="Equation.DSMT4">
                  <p:embed/>
                </p:oleObj>
              </mc:Choice>
              <mc:Fallback>
                <p:oleObj name="Equation" r:id="rId9" imgW="1904760" imgH="431640" progId="Equation.DSMT4">
                  <p:embed/>
                  <p:pic>
                    <p:nvPicPr>
                      <p:cNvPr id="0" name=""/>
                      <p:cNvPicPr/>
                      <p:nvPr/>
                    </p:nvPicPr>
                    <p:blipFill>
                      <a:blip r:embed="rId10"/>
                      <a:stretch>
                        <a:fillRect/>
                      </a:stretch>
                    </p:blipFill>
                    <p:spPr>
                      <a:xfrm>
                        <a:off x="1906059" y="764704"/>
                        <a:ext cx="3810113" cy="863625"/>
                      </a:xfrm>
                      <a:prstGeom prst="rect">
                        <a:avLst/>
                      </a:prstGeom>
                    </p:spPr>
                  </p:pic>
                </p:oleObj>
              </mc:Fallback>
            </mc:AlternateContent>
          </a:graphicData>
        </a:graphic>
      </p:graphicFrame>
      <p:sp>
        <p:nvSpPr>
          <p:cNvPr id="6" name="TextBox 5"/>
          <p:cNvSpPr txBox="1"/>
          <p:nvPr/>
        </p:nvSpPr>
        <p:spPr>
          <a:xfrm>
            <a:off x="977720" y="1628800"/>
            <a:ext cx="4314360" cy="523220"/>
          </a:xfrm>
          <a:prstGeom prst="rect">
            <a:avLst/>
          </a:prstGeom>
          <a:noFill/>
        </p:spPr>
        <p:txBody>
          <a:bodyPr wrap="square" rtlCol="0">
            <a:spAutoFit/>
          </a:bodyPr>
          <a:lstStyle/>
          <a:p>
            <a:r>
              <a:rPr lang="zh-CN" altLang="en-US" sz="2800" dirty="0">
                <a:solidFill>
                  <a:schemeClr val="accent4"/>
                </a:solidFill>
                <a:latin typeface="黑体" panose="02010609060101010101" pitchFamily="49" charset="-122"/>
                <a:ea typeface="黑体" panose="02010609060101010101" pitchFamily="49" charset="-122"/>
              </a:rPr>
              <a:t>满足</a:t>
            </a:r>
            <a:r>
              <a:rPr lang="en-US" altLang="zh-CN" sz="2800" dirty="0">
                <a:solidFill>
                  <a:schemeClr val="accent4"/>
                </a:solidFill>
                <a:latin typeface="黑体" panose="02010609060101010101" pitchFamily="49" charset="-122"/>
                <a:ea typeface="黑体" panose="02010609060101010101" pitchFamily="49" charset="-122"/>
              </a:rPr>
              <a:t>UPE</a:t>
            </a:r>
            <a:r>
              <a:rPr lang="zh-CN" altLang="en-US" sz="2800" dirty="0">
                <a:solidFill>
                  <a:schemeClr val="accent4"/>
                </a:solidFill>
                <a:latin typeface="黑体" panose="02010609060101010101" pitchFamily="49" charset="-122"/>
                <a:ea typeface="黑体" panose="02010609060101010101" pitchFamily="49" charset="-122"/>
              </a:rPr>
              <a:t>纯滞后一阶近似！</a:t>
            </a:r>
            <a:endParaRPr lang="en-US" altLang="zh-CN" sz="2800" dirty="0">
              <a:solidFill>
                <a:schemeClr val="accent4"/>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8307">
                                            <p:txEl>
                                              <p:pRg st="0" end="0"/>
                                            </p:txEl>
                                          </p:spTgt>
                                        </p:tgtEl>
                                        <p:attrNameLst>
                                          <p:attrName>style.visibility</p:attrName>
                                        </p:attrNameLst>
                                      </p:cBhvr>
                                      <p:to>
                                        <p:strVal val="visible"/>
                                      </p:to>
                                    </p:set>
                                    <p:animEffect transition="in" filter="blinds(horizontal)">
                                      <p:cBhvr>
                                        <p:cTn id="30" dur="500"/>
                                        <p:tgtEl>
                                          <p:spTgt spid="98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P spid="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CA781878-EC71-4BFF-AB86-764F5CA3E528}" type="slidenum">
              <a:rPr lang="en-US" altLang="zh-CN" sz="1400" b="0">
                <a:solidFill>
                  <a:schemeClr val="tx1"/>
                </a:solidFill>
                <a:latin typeface="Times New Roman" panose="02020603050405020304" pitchFamily="18" charset="0"/>
              </a:rPr>
              <a:pPr eaLnBrk="1" hangingPunct="1"/>
              <a:t>112</a:t>
            </a:fld>
            <a:endParaRPr lang="en-US" altLang="zh-CN" sz="1400" b="0">
              <a:solidFill>
                <a:schemeClr val="tx1"/>
              </a:solidFill>
              <a:latin typeface="Times New Roman" panose="02020603050405020304" pitchFamily="18" charset="0"/>
            </a:endParaRPr>
          </a:p>
        </p:txBody>
      </p:sp>
      <p:sp>
        <p:nvSpPr>
          <p:cNvPr id="128003" name="Rectangle 2"/>
          <p:cNvSpPr>
            <a:spLocks noGrp="1" noChangeArrowheads="1"/>
          </p:cNvSpPr>
          <p:nvPr>
            <p:ph type="title"/>
          </p:nvPr>
        </p:nvSpPr>
        <p:spPr>
          <a:xfrm>
            <a:off x="685800" y="304800"/>
            <a:ext cx="7772400" cy="609600"/>
          </a:xfrm>
        </p:spPr>
        <p:txBody>
          <a:bodyPr/>
          <a:lstStyle/>
          <a:p>
            <a:pPr eaLnBrk="1" hangingPunct="1"/>
            <a:r>
              <a:rPr lang="zh-CN" altLang="en-US" sz="3600" b="1">
                <a:solidFill>
                  <a:srgbClr val="C00000"/>
                </a:solidFill>
                <a:latin typeface="黑体" panose="02010609060101010101" pitchFamily="49" charset="-122"/>
                <a:ea typeface="黑体" panose="02010609060101010101" pitchFamily="49" charset="-122"/>
              </a:rPr>
              <a:t>速度调节器设计</a:t>
            </a:r>
            <a:r>
              <a:rPr lang="zh-CN" altLang="en-US" b="1">
                <a:solidFill>
                  <a:srgbClr val="C00000"/>
                </a:solidFill>
                <a:latin typeface="黑体" panose="02010609060101010101" pitchFamily="49" charset="-122"/>
                <a:ea typeface="黑体" panose="02010609060101010101" pitchFamily="49" charset="-122"/>
              </a:rPr>
              <a:t> </a:t>
            </a:r>
          </a:p>
        </p:txBody>
      </p:sp>
      <p:sp>
        <p:nvSpPr>
          <p:cNvPr id="100361" name="Rectangle 9"/>
          <p:cNvSpPr>
            <a:spLocks noChangeArrowheads="1"/>
          </p:cNvSpPr>
          <p:nvPr/>
        </p:nvSpPr>
        <p:spPr bwMode="auto">
          <a:xfrm>
            <a:off x="2824163" y="32004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00365" name="Rectangle 13"/>
          <p:cNvSpPr>
            <a:spLocks noChangeArrowheads="1"/>
          </p:cNvSpPr>
          <p:nvPr/>
        </p:nvSpPr>
        <p:spPr bwMode="auto">
          <a:xfrm>
            <a:off x="3757613" y="32051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00367" name="Rectangle 15"/>
          <p:cNvSpPr>
            <a:spLocks noChangeArrowheads="1"/>
          </p:cNvSpPr>
          <p:nvPr/>
        </p:nvSpPr>
        <p:spPr bwMode="auto">
          <a:xfrm>
            <a:off x="3576638" y="32146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nvGrpSpPr>
          <p:cNvPr id="2" name="Group 17"/>
          <p:cNvGrpSpPr>
            <a:grpSpLocks/>
          </p:cNvGrpSpPr>
          <p:nvPr/>
        </p:nvGrpSpPr>
        <p:grpSpPr bwMode="auto">
          <a:xfrm>
            <a:off x="457200" y="5257800"/>
            <a:ext cx="7910513" cy="935038"/>
            <a:chOff x="288" y="3312"/>
            <a:chExt cx="4983" cy="589"/>
          </a:xfrm>
        </p:grpSpPr>
        <p:graphicFrame>
          <p:nvGraphicFramePr>
            <p:cNvPr id="128021" name="Object 14"/>
            <p:cNvGraphicFramePr>
              <a:graphicFrameLocks noChangeAspect="1"/>
            </p:cNvGraphicFramePr>
            <p:nvPr>
              <p:extLst>
                <p:ext uri="{D42A27DB-BD31-4B8C-83A1-F6EECF244321}">
                  <p14:modId xmlns:p14="http://schemas.microsoft.com/office/powerpoint/2010/main" val="2363413703"/>
                </p:ext>
              </p:extLst>
            </p:nvPr>
          </p:nvGraphicFramePr>
          <p:xfrm>
            <a:off x="2553" y="3312"/>
            <a:ext cx="2718" cy="589"/>
          </p:xfrm>
          <a:graphic>
            <a:graphicData uri="http://schemas.openxmlformats.org/presentationml/2006/ole">
              <mc:AlternateContent xmlns:mc="http://schemas.openxmlformats.org/markup-compatibility/2006">
                <mc:Choice xmlns:v="urn:schemas-microsoft-com:vml" Requires="v">
                  <p:oleObj spid="_x0000_s128963" name="Equation" r:id="rId3" imgW="1981200" imgH="431800" progId="Equation.DSMT4">
                    <p:embed/>
                  </p:oleObj>
                </mc:Choice>
                <mc:Fallback>
                  <p:oleObj name="Equation" r:id="rId3" imgW="1981200" imgH="4318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3" y="3312"/>
                          <a:ext cx="2718"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22" name="Text Box 16"/>
            <p:cNvSpPr txBox="1">
              <a:spLocks noChangeArrowheads="1"/>
            </p:cNvSpPr>
            <p:nvPr/>
          </p:nvSpPr>
          <p:spPr bwMode="auto">
            <a:xfrm>
              <a:off x="288" y="3456"/>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algn="l" eaLnBrk="1" hangingPunct="1"/>
              <a:r>
                <a:rPr lang="zh-CN" altLang="en-US" sz="2800">
                  <a:solidFill>
                    <a:schemeClr val="tx1"/>
                  </a:solidFill>
                  <a:latin typeface="黑体" panose="02010609060101010101" pitchFamily="49" charset="-122"/>
                  <a:ea typeface="黑体" panose="02010609060101010101" pitchFamily="49" charset="-122"/>
                </a:rPr>
                <a:t>速度环幅值穿越频率</a:t>
              </a:r>
            </a:p>
          </p:txBody>
        </p:sp>
      </p:grpSp>
      <p:grpSp>
        <p:nvGrpSpPr>
          <p:cNvPr id="3" name="Group 19"/>
          <p:cNvGrpSpPr>
            <a:grpSpLocks/>
          </p:cNvGrpSpPr>
          <p:nvPr/>
        </p:nvGrpSpPr>
        <p:grpSpPr bwMode="auto">
          <a:xfrm>
            <a:off x="609600" y="4343400"/>
            <a:ext cx="6729413" cy="920750"/>
            <a:chOff x="384" y="2736"/>
            <a:chExt cx="4239" cy="580"/>
          </a:xfrm>
        </p:grpSpPr>
        <p:graphicFrame>
          <p:nvGraphicFramePr>
            <p:cNvPr id="128019" name="Object 12"/>
            <p:cNvGraphicFramePr>
              <a:graphicFrameLocks noChangeAspect="1"/>
            </p:cNvGraphicFramePr>
            <p:nvPr>
              <p:extLst>
                <p:ext uri="{D42A27DB-BD31-4B8C-83A1-F6EECF244321}">
                  <p14:modId xmlns:p14="http://schemas.microsoft.com/office/powerpoint/2010/main" val="3478951125"/>
                </p:ext>
              </p:extLst>
            </p:nvPr>
          </p:nvGraphicFramePr>
          <p:xfrm>
            <a:off x="2544" y="2736"/>
            <a:ext cx="2079" cy="580"/>
          </p:xfrm>
          <a:graphic>
            <a:graphicData uri="http://schemas.openxmlformats.org/presentationml/2006/ole">
              <mc:AlternateContent xmlns:mc="http://schemas.openxmlformats.org/markup-compatibility/2006">
                <mc:Choice xmlns:v="urn:schemas-microsoft-com:vml" Requires="v">
                  <p:oleObj spid="_x0000_s128964" name="Equation" r:id="rId5" imgW="1600200" imgH="444500" progId="Equation.DSMT4">
                    <p:embed/>
                  </p:oleObj>
                </mc:Choice>
                <mc:Fallback>
                  <p:oleObj name="Equation" r:id="rId5" imgW="1600200" imgH="4445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 y="2736"/>
                          <a:ext cx="2079"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20" name="Text Box 18"/>
            <p:cNvSpPr txBox="1">
              <a:spLocks noChangeArrowheads="1"/>
            </p:cNvSpPr>
            <p:nvPr/>
          </p:nvSpPr>
          <p:spPr bwMode="auto">
            <a:xfrm>
              <a:off x="384" y="2908"/>
              <a:ext cx="19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algn="l" eaLnBrk="1" hangingPunct="1">
                <a:buFontTx/>
                <a:buAutoNum type="arabicParenR" startAt="4"/>
              </a:pPr>
              <a:r>
                <a:rPr lang="zh-CN" altLang="en-US" sz="2800">
                  <a:solidFill>
                    <a:schemeClr val="tx1"/>
                  </a:solidFill>
                  <a:latin typeface="黑体" panose="02010609060101010101" pitchFamily="49" charset="-122"/>
                  <a:ea typeface="黑体" panose="02010609060101010101" pitchFamily="49" charset="-122"/>
                </a:rPr>
                <a:t>开环增益</a:t>
              </a:r>
            </a:p>
          </p:txBody>
        </p:sp>
      </p:grpSp>
      <p:grpSp>
        <p:nvGrpSpPr>
          <p:cNvPr id="4" name="Group 21"/>
          <p:cNvGrpSpPr>
            <a:grpSpLocks/>
          </p:cNvGrpSpPr>
          <p:nvPr/>
        </p:nvGrpSpPr>
        <p:grpSpPr bwMode="auto">
          <a:xfrm>
            <a:off x="457200" y="3702050"/>
            <a:ext cx="6248400" cy="519113"/>
            <a:chOff x="288" y="2332"/>
            <a:chExt cx="3936" cy="327"/>
          </a:xfrm>
        </p:grpSpPr>
        <p:graphicFrame>
          <p:nvGraphicFramePr>
            <p:cNvPr id="128017" name="Object 10"/>
            <p:cNvGraphicFramePr>
              <a:graphicFrameLocks noChangeAspect="1"/>
            </p:cNvGraphicFramePr>
            <p:nvPr/>
          </p:nvGraphicFramePr>
          <p:xfrm>
            <a:off x="2544" y="2352"/>
            <a:ext cx="1680" cy="296"/>
          </p:xfrm>
          <a:graphic>
            <a:graphicData uri="http://schemas.openxmlformats.org/presentationml/2006/ole">
              <mc:AlternateContent xmlns:mc="http://schemas.openxmlformats.org/markup-compatibility/2006">
                <mc:Choice xmlns:v="urn:schemas-microsoft-com:vml" Requires="v">
                  <p:oleObj spid="_x0000_s128965" r:id="rId7" imgW="1295400" imgH="228600" progId="Equation.3">
                    <p:embed/>
                  </p:oleObj>
                </mc:Choice>
                <mc:Fallback>
                  <p:oleObj r:id="rId7" imgW="12954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2352"/>
                          <a:ext cx="16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18" name="Text Box 20"/>
            <p:cNvSpPr txBox="1">
              <a:spLocks noChangeArrowheads="1"/>
            </p:cNvSpPr>
            <p:nvPr/>
          </p:nvSpPr>
          <p:spPr bwMode="auto">
            <a:xfrm>
              <a:off x="288" y="2332"/>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buFontTx/>
                <a:buAutoNum type="arabicParenR" startAt="3"/>
              </a:pPr>
              <a:r>
                <a:rPr lang="zh-CN" altLang="en-US" sz="2800">
                  <a:solidFill>
                    <a:schemeClr val="tx1"/>
                  </a:solidFill>
                  <a:latin typeface="黑体" panose="02010609060101010101" pitchFamily="49" charset="-122"/>
                  <a:ea typeface="黑体" panose="02010609060101010101" pitchFamily="49" charset="-122"/>
                </a:rPr>
                <a:t>超前时间常数</a:t>
              </a:r>
            </a:p>
          </p:txBody>
        </p:sp>
      </p:grpSp>
      <p:grpSp>
        <p:nvGrpSpPr>
          <p:cNvPr id="5" name="Group 23"/>
          <p:cNvGrpSpPr>
            <a:grpSpLocks/>
          </p:cNvGrpSpPr>
          <p:nvPr/>
        </p:nvGrpSpPr>
        <p:grpSpPr bwMode="auto">
          <a:xfrm>
            <a:off x="381000" y="2178050"/>
            <a:ext cx="11844338" cy="1390650"/>
            <a:chOff x="240" y="1372"/>
            <a:chExt cx="7461" cy="876"/>
          </a:xfrm>
        </p:grpSpPr>
        <p:sp>
          <p:nvSpPr>
            <p:cNvPr id="100358" name="Rectangle 6"/>
            <p:cNvSpPr>
              <a:spLocks noChangeArrowheads="1"/>
            </p:cNvSpPr>
            <p:nvPr/>
          </p:nvSpPr>
          <p:spPr bwMode="auto">
            <a:xfrm>
              <a:off x="1941" y="2088"/>
              <a:ext cx="576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8015" name="Object 8"/>
            <p:cNvGraphicFramePr>
              <a:graphicFrameLocks noChangeAspect="1"/>
            </p:cNvGraphicFramePr>
            <p:nvPr>
              <p:extLst>
                <p:ext uri="{D42A27DB-BD31-4B8C-83A1-F6EECF244321}">
                  <p14:modId xmlns:p14="http://schemas.microsoft.com/office/powerpoint/2010/main" val="186184188"/>
                </p:ext>
              </p:extLst>
            </p:nvPr>
          </p:nvGraphicFramePr>
          <p:xfrm>
            <a:off x="768" y="1680"/>
            <a:ext cx="4304" cy="568"/>
          </p:xfrm>
          <a:graphic>
            <a:graphicData uri="http://schemas.openxmlformats.org/presentationml/2006/ole">
              <mc:AlternateContent xmlns:mc="http://schemas.openxmlformats.org/markup-compatibility/2006">
                <mc:Choice xmlns:v="urn:schemas-microsoft-com:vml" Requires="v">
                  <p:oleObj spid="_x0000_s128966" name="Equation" r:id="rId9" imgW="3365500" imgH="444500" progId="Equation.DSMT4">
                    <p:embed/>
                  </p:oleObj>
                </mc:Choice>
                <mc:Fallback>
                  <p:oleObj name="Equation" r:id="rId9" imgW="3365500" imgH="4445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 y="1680"/>
                          <a:ext cx="4304"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16" name="Text Box 22"/>
            <p:cNvSpPr txBox="1">
              <a:spLocks noChangeArrowheads="1"/>
            </p:cNvSpPr>
            <p:nvPr/>
          </p:nvSpPr>
          <p:spPr bwMode="auto">
            <a:xfrm>
              <a:off x="240" y="1372"/>
              <a:ext cx="22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buFontTx/>
                <a:buAutoNum type="arabicParenR" startAt="2"/>
              </a:pPr>
              <a:r>
                <a:rPr lang="zh-CN" altLang="en-US" sz="2800">
                  <a:solidFill>
                    <a:schemeClr val="tx1"/>
                  </a:solidFill>
                  <a:latin typeface="黑体" panose="02010609060101010101" pitchFamily="49" charset="-122"/>
                  <a:ea typeface="黑体" panose="02010609060101010101" pitchFamily="49" charset="-122"/>
                </a:rPr>
                <a:t>速度调节器增益</a:t>
              </a:r>
            </a:p>
          </p:txBody>
        </p:sp>
      </p:grpSp>
      <p:grpSp>
        <p:nvGrpSpPr>
          <p:cNvPr id="128011" name="Group 25"/>
          <p:cNvGrpSpPr>
            <a:grpSpLocks/>
          </p:cNvGrpSpPr>
          <p:nvPr/>
        </p:nvGrpSpPr>
        <p:grpSpPr bwMode="auto">
          <a:xfrm>
            <a:off x="381000" y="990600"/>
            <a:ext cx="7808913" cy="1123950"/>
            <a:chOff x="240" y="624"/>
            <a:chExt cx="4919" cy="708"/>
          </a:xfrm>
        </p:grpSpPr>
        <p:graphicFrame>
          <p:nvGraphicFramePr>
            <p:cNvPr id="128012" name="Object 7"/>
            <p:cNvGraphicFramePr>
              <a:graphicFrameLocks noChangeAspect="1"/>
            </p:cNvGraphicFramePr>
            <p:nvPr>
              <p:extLst>
                <p:ext uri="{D42A27DB-BD31-4B8C-83A1-F6EECF244321}">
                  <p14:modId xmlns:p14="http://schemas.microsoft.com/office/powerpoint/2010/main" val="2204085873"/>
                </p:ext>
              </p:extLst>
            </p:nvPr>
          </p:nvGraphicFramePr>
          <p:xfrm>
            <a:off x="1632" y="1056"/>
            <a:ext cx="3527" cy="276"/>
          </p:xfrm>
          <a:graphic>
            <a:graphicData uri="http://schemas.openxmlformats.org/presentationml/2006/ole">
              <mc:AlternateContent xmlns:mc="http://schemas.openxmlformats.org/markup-compatibility/2006">
                <mc:Choice xmlns:v="urn:schemas-microsoft-com:vml" Requires="v">
                  <p:oleObj spid="_x0000_s128967" name="Equation" r:id="rId11" imgW="2921000" imgH="228600" progId="Equation.DSMT4">
                    <p:embed/>
                  </p:oleObj>
                </mc:Choice>
                <mc:Fallback>
                  <p:oleObj name="Equation" r:id="rId11" imgW="292100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2" y="1056"/>
                          <a:ext cx="352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76" name="Text Box 24"/>
            <p:cNvSpPr txBox="1">
              <a:spLocks noChangeArrowheads="1"/>
            </p:cNvSpPr>
            <p:nvPr/>
          </p:nvSpPr>
          <p:spPr bwMode="auto">
            <a:xfrm>
              <a:off x="240" y="624"/>
              <a:ext cx="2160" cy="327"/>
            </a:xfrm>
            <a:prstGeom prst="rect">
              <a:avLst/>
            </a:prstGeom>
            <a:noFill/>
            <a:ln w="9525">
              <a:noFill/>
              <a:miter lim="800000"/>
              <a:headEnd/>
              <a:tailEnd/>
            </a:ln>
            <a:effectLst/>
          </p:spPr>
          <p:txBody>
            <a:bodyPr>
              <a:spAutoFit/>
            </a:bodyPr>
            <a:lstStyle/>
            <a:p>
              <a:pPr marL="457200" indent="-457200">
                <a:spcBef>
                  <a:spcPct val="20000"/>
                </a:spcBef>
                <a:buFontTx/>
                <a:buAutoNum type="arabicParenR"/>
                <a:defRPr/>
              </a:pPr>
              <a:r>
                <a:rPr lang="zh-CN" altLang="en-US" sz="2800">
                  <a:solidFill>
                    <a:schemeClr val="tx1"/>
                  </a:solidFill>
                  <a:latin typeface="黑体" pitchFamily="2" charset="-122"/>
                  <a:ea typeface="黑体" pitchFamily="2" charset="-122"/>
                </a:rPr>
                <a:t>高频惯性群等效</a:t>
              </a:r>
              <a:endParaRPr lang="zh-CN" altLang="en-US">
                <a:effectLst>
                  <a:outerShdw blurRad="38100" dist="38100" dir="2700000" algn="tl">
                    <a:srgbClr val="000000"/>
                  </a:outerShdw>
                </a:effectLst>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3358A9AB-CA15-4DA4-BA3E-5FBBF8966B9A}" type="slidenum">
              <a:rPr lang="en-US" altLang="zh-CN" sz="1400" b="0">
                <a:solidFill>
                  <a:schemeClr val="tx1"/>
                </a:solidFill>
                <a:latin typeface="Times New Roman" panose="02020603050405020304" pitchFamily="18" charset="0"/>
              </a:rPr>
              <a:pPr eaLnBrk="1" hangingPunct="1"/>
              <a:t>113</a:t>
            </a:fld>
            <a:endParaRPr lang="en-US" altLang="zh-CN" sz="1400" b="0">
              <a:solidFill>
                <a:schemeClr val="tx1"/>
              </a:solidFill>
              <a:latin typeface="Times New Roman" panose="02020603050405020304" pitchFamily="18" charset="0"/>
            </a:endParaRPr>
          </a:p>
        </p:txBody>
      </p:sp>
      <p:sp>
        <p:nvSpPr>
          <p:cNvPr id="129027" name="Rectangle 2"/>
          <p:cNvSpPr>
            <a:spLocks noGrp="1" noChangeArrowheads="1"/>
          </p:cNvSpPr>
          <p:nvPr>
            <p:ph type="title"/>
          </p:nvPr>
        </p:nvSpPr>
        <p:spPr>
          <a:xfrm>
            <a:off x="685800" y="609600"/>
            <a:ext cx="7772400" cy="685800"/>
          </a:xfrm>
        </p:spPr>
        <p:txBody>
          <a:bodyPr/>
          <a:lstStyle/>
          <a:p>
            <a:pPr marL="838200" indent="-838200" algn="l" eaLnBrk="1" hangingPunct="1">
              <a:buFontTx/>
              <a:buAutoNum type="arabicParenR" startAt="5"/>
            </a:pPr>
            <a:r>
              <a:rPr lang="zh-CN" altLang="en-US" sz="3600" b="1">
                <a:latin typeface="黑体" panose="02010609060101010101" pitchFamily="49" charset="-122"/>
                <a:ea typeface="黑体" panose="02010609060101010101" pitchFamily="49" charset="-122"/>
              </a:rPr>
              <a:t>近似条件检验</a:t>
            </a:r>
            <a:r>
              <a:rPr lang="zh-CN" altLang="en-US" b="1">
                <a:latin typeface="黑体" panose="02010609060101010101" pitchFamily="49" charset="-122"/>
                <a:ea typeface="黑体" panose="02010609060101010101" pitchFamily="49" charset="-122"/>
              </a:rPr>
              <a:t> </a:t>
            </a:r>
          </a:p>
        </p:txBody>
      </p:sp>
      <p:sp>
        <p:nvSpPr>
          <p:cNvPr id="101382" name="Rectangle 6"/>
          <p:cNvSpPr>
            <a:spLocks noChangeArrowheads="1"/>
          </p:cNvSpPr>
          <p:nvPr/>
        </p:nvSpPr>
        <p:spPr bwMode="auto">
          <a:xfrm>
            <a:off x="3633788" y="31813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9029" name="Object 7"/>
          <p:cNvGraphicFramePr>
            <a:graphicFrameLocks noGrp="1" noChangeAspect="1"/>
          </p:cNvGraphicFramePr>
          <p:nvPr>
            <p:ph type="clipArt" sz="half" idx="2"/>
            <p:extLst>
              <p:ext uri="{D42A27DB-BD31-4B8C-83A1-F6EECF244321}">
                <p14:modId xmlns:p14="http://schemas.microsoft.com/office/powerpoint/2010/main" val="4108344301"/>
              </p:ext>
            </p:extLst>
          </p:nvPr>
        </p:nvGraphicFramePr>
        <p:xfrm>
          <a:off x="1124466" y="3766892"/>
          <a:ext cx="5811640" cy="1133710"/>
        </p:xfrm>
        <a:graphic>
          <a:graphicData uri="http://schemas.openxmlformats.org/presentationml/2006/ole">
            <mc:AlternateContent xmlns:mc="http://schemas.openxmlformats.org/markup-compatibility/2006">
              <mc:Choice xmlns:v="urn:schemas-microsoft-com:vml" Requires="v">
                <p:oleObj spid="_x0000_s129413" name="Equation" r:id="rId3" imgW="2540000" imgH="495300" progId="Equation.3">
                  <p:embed/>
                </p:oleObj>
              </mc:Choice>
              <mc:Fallback>
                <p:oleObj name="Equation" r:id="rId3" imgW="2540000" imgH="495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466" y="3766892"/>
                        <a:ext cx="5811640" cy="1133710"/>
                      </a:xfrm>
                      <a:prstGeom prst="rect">
                        <a:avLst/>
                      </a:prstGeom>
                      <a:noFill/>
                      <a:ln>
                        <a:noFill/>
                      </a:ln>
                      <a:effectLst/>
                    </p:spPr>
                  </p:pic>
                </p:oleObj>
              </mc:Fallback>
            </mc:AlternateContent>
          </a:graphicData>
        </a:graphic>
      </p:graphicFrame>
      <p:sp>
        <p:nvSpPr>
          <p:cNvPr id="129031" name="Text Box 11"/>
          <p:cNvSpPr txBox="1">
            <a:spLocks noChangeArrowheads="1"/>
          </p:cNvSpPr>
          <p:nvPr/>
        </p:nvSpPr>
        <p:spPr bwMode="auto">
          <a:xfrm>
            <a:off x="718166" y="5224462"/>
            <a:ext cx="644612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800" dirty="0">
                <a:solidFill>
                  <a:schemeClr val="tx1"/>
                </a:solidFill>
                <a:latin typeface="黑体" panose="02010609060101010101" pitchFamily="49" charset="-122"/>
                <a:ea typeface="黑体" panose="02010609060101010101" pitchFamily="49" charset="-122"/>
              </a:rPr>
              <a:t>满足高频小时间常数等效近似条件！</a:t>
            </a:r>
          </a:p>
        </p:txBody>
      </p:sp>
      <p:grpSp>
        <p:nvGrpSpPr>
          <p:cNvPr id="2" name="Group 13"/>
          <p:cNvGrpSpPr>
            <a:grpSpLocks/>
          </p:cNvGrpSpPr>
          <p:nvPr/>
        </p:nvGrpSpPr>
        <p:grpSpPr bwMode="auto">
          <a:xfrm>
            <a:off x="1066800" y="1628774"/>
            <a:ext cx="5486400" cy="1728788"/>
            <a:chOff x="576" y="2160"/>
            <a:chExt cx="3456" cy="1089"/>
          </a:xfrm>
        </p:grpSpPr>
        <p:graphicFrame>
          <p:nvGraphicFramePr>
            <p:cNvPr id="129033" name="Object 10"/>
            <p:cNvGraphicFramePr>
              <a:graphicFrameLocks noChangeAspect="1"/>
            </p:cNvGraphicFramePr>
            <p:nvPr>
              <p:extLst>
                <p:ext uri="{D42A27DB-BD31-4B8C-83A1-F6EECF244321}">
                  <p14:modId xmlns:p14="http://schemas.microsoft.com/office/powerpoint/2010/main" val="1308820597"/>
                </p:ext>
              </p:extLst>
            </p:nvPr>
          </p:nvGraphicFramePr>
          <p:xfrm>
            <a:off x="624" y="2160"/>
            <a:ext cx="3408" cy="597"/>
          </p:xfrm>
          <a:graphic>
            <a:graphicData uri="http://schemas.openxmlformats.org/presentationml/2006/ole">
              <mc:AlternateContent xmlns:mc="http://schemas.openxmlformats.org/markup-compatibility/2006">
                <mc:Choice xmlns:v="urn:schemas-microsoft-com:vml" Requires="v">
                  <p:oleObj spid="_x0000_s129414" name="Equation" r:id="rId5" imgW="2387600" imgH="419100" progId="Equation.3">
                    <p:embed/>
                  </p:oleObj>
                </mc:Choice>
                <mc:Fallback>
                  <p:oleObj name="Equation" r:id="rId5" imgW="2387600" imgH="4191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2160"/>
                          <a:ext cx="3408"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8" name="Text Box 12"/>
            <p:cNvSpPr txBox="1">
              <a:spLocks noChangeArrowheads="1"/>
            </p:cNvSpPr>
            <p:nvPr/>
          </p:nvSpPr>
          <p:spPr bwMode="auto">
            <a:xfrm>
              <a:off x="576" y="2922"/>
              <a:ext cx="3120" cy="327"/>
            </a:xfrm>
            <a:prstGeom prst="rect">
              <a:avLst/>
            </a:prstGeom>
            <a:noFill/>
            <a:ln w="9525">
              <a:noFill/>
              <a:miter lim="800000"/>
              <a:headEnd/>
              <a:tailEnd/>
            </a:ln>
            <a:effectLst/>
          </p:spPr>
          <p:txBody>
            <a:bodyPr>
              <a:spAutoFit/>
            </a:bodyPr>
            <a:lstStyle/>
            <a:p>
              <a:pPr algn="l">
                <a:spcBef>
                  <a:spcPct val="20000"/>
                </a:spcBef>
                <a:defRPr/>
              </a:pPr>
              <a:r>
                <a:rPr lang="zh-CN" altLang="en-US" sz="2800" dirty="0">
                  <a:solidFill>
                    <a:schemeClr val="tx1"/>
                  </a:solidFill>
                  <a:latin typeface="黑体" pitchFamily="2" charset="-122"/>
                  <a:ea typeface="黑体" pitchFamily="2" charset="-122"/>
                </a:rPr>
                <a:t>满足电流闭环降阶近似条件！ </a:t>
              </a:r>
              <a:endParaRPr lang="zh-CN" altLang="en-US" dirty="0">
                <a:effectLst>
                  <a:outerShdw blurRad="38100" dist="38100" dir="2700000" algn="tl">
                    <a:srgbClr val="000000"/>
                  </a:outerShdw>
                </a:effectLst>
                <a:latin typeface="黑体" pitchFamily="2" charset="-122"/>
                <a:ea typeface="黑体" pitchFamily="2" charset="-122"/>
              </a:endParaRPr>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B145FC41-89F8-4507-86D5-42A7A5C4C95A}" type="slidenum">
              <a:rPr lang="en-US" altLang="zh-CN" sz="1400" b="0">
                <a:solidFill>
                  <a:schemeClr val="tx1"/>
                </a:solidFill>
                <a:latin typeface="Times New Roman" panose="02020603050405020304" pitchFamily="18" charset="0"/>
              </a:rPr>
              <a:pPr eaLnBrk="1" hangingPunct="1"/>
              <a:t>114</a:t>
            </a:fld>
            <a:endParaRPr lang="en-US" altLang="zh-CN" sz="1400" b="0">
              <a:solidFill>
                <a:schemeClr val="tx1"/>
              </a:solidFill>
              <a:latin typeface="Times New Roman" panose="02020603050405020304" pitchFamily="18" charset="0"/>
            </a:endParaRPr>
          </a:p>
        </p:txBody>
      </p:sp>
      <p:sp>
        <p:nvSpPr>
          <p:cNvPr id="130051" name="Rectangle 2"/>
          <p:cNvSpPr>
            <a:spLocks noGrp="1" noChangeArrowheads="1"/>
          </p:cNvSpPr>
          <p:nvPr>
            <p:ph type="title"/>
          </p:nvPr>
        </p:nvSpPr>
        <p:spPr/>
        <p:txBody>
          <a:bodyPr/>
          <a:lstStyle/>
          <a:p>
            <a:pPr marL="838200" indent="-838200" algn="l" eaLnBrk="1" hangingPunct="1">
              <a:buFontTx/>
              <a:buAutoNum type="arabicParenR" startAt="6"/>
            </a:pPr>
            <a:r>
              <a:rPr lang="zh-CN" altLang="en-US" sz="3200" b="1">
                <a:latin typeface="黑体" panose="02010609060101010101" pitchFamily="49" charset="-122"/>
                <a:ea typeface="黑体" panose="02010609060101010101" pitchFamily="49" charset="-122"/>
              </a:rPr>
              <a:t>计算退饱和超调量</a:t>
            </a:r>
            <a:r>
              <a:rPr lang="zh-CN" altLang="en-US" b="1">
                <a:latin typeface="黑体" panose="02010609060101010101" pitchFamily="49" charset="-122"/>
                <a:ea typeface="黑体" panose="02010609060101010101" pitchFamily="49" charset="-122"/>
              </a:rPr>
              <a:t> </a:t>
            </a:r>
          </a:p>
        </p:txBody>
      </p:sp>
      <p:sp>
        <p:nvSpPr>
          <p:cNvPr id="130052" name="Rectangle 3"/>
          <p:cNvSpPr>
            <a:spLocks noGrp="1" noChangeArrowheads="1"/>
          </p:cNvSpPr>
          <p:nvPr>
            <p:ph type="body" sz="half" idx="1"/>
          </p:nvPr>
        </p:nvSpPr>
        <p:spPr>
          <a:xfrm>
            <a:off x="685800" y="4724400"/>
            <a:ext cx="5181600" cy="1371600"/>
          </a:xfrm>
        </p:spPr>
        <p:txBody>
          <a:bodyPr/>
          <a:lstStyle/>
          <a:p>
            <a:pPr marL="533400" indent="-533400" eaLnBrk="1" hangingPunct="1">
              <a:buFontTx/>
              <a:buNone/>
            </a:pP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满足设计指标要求 </a:t>
            </a:r>
          </a:p>
        </p:txBody>
      </p:sp>
      <p:sp>
        <p:nvSpPr>
          <p:cNvPr id="102406" name="Rectangle 6"/>
          <p:cNvSpPr>
            <a:spLocks noChangeArrowheads="1"/>
          </p:cNvSpPr>
          <p:nvPr/>
        </p:nvSpPr>
        <p:spPr bwMode="auto">
          <a:xfrm>
            <a:off x="2228850" y="31003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30054" name="Object 7"/>
          <p:cNvGraphicFramePr>
            <a:graphicFrameLocks noGrp="1" noChangeAspect="1"/>
          </p:cNvGraphicFramePr>
          <p:nvPr>
            <p:ph type="clipArt" sz="half" idx="2"/>
          </p:nvPr>
        </p:nvGraphicFramePr>
        <p:xfrm>
          <a:off x="1981200" y="1600200"/>
          <a:ext cx="4191000" cy="2940050"/>
        </p:xfrm>
        <a:graphic>
          <a:graphicData uri="http://schemas.openxmlformats.org/presentationml/2006/ole">
            <mc:AlternateContent xmlns:mc="http://schemas.openxmlformats.org/markup-compatibility/2006">
              <mc:Choice xmlns:v="urn:schemas-microsoft-com:vml" Requires="v">
                <p:oleObj spid="_x0000_s130318" name="Equation" r:id="rId4" imgW="1828800" imgH="1282700" progId="Equation.3">
                  <p:embed/>
                </p:oleObj>
              </mc:Choice>
              <mc:Fallback>
                <p:oleObj name="Equation" r:id="rId4" imgW="1828800" imgH="1282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600200"/>
                        <a:ext cx="4191000" cy="294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2019761672"/>
              </p:ext>
            </p:extLst>
          </p:nvPr>
        </p:nvGraphicFramePr>
        <p:xfrm>
          <a:off x="3343522" y="5455451"/>
          <a:ext cx="5692974" cy="1285917"/>
        </p:xfrm>
        <a:graphic>
          <a:graphicData uri="http://schemas.openxmlformats.org/presentationml/2006/ole">
            <mc:AlternateContent xmlns:mc="http://schemas.openxmlformats.org/markup-compatibility/2006">
              <mc:Choice xmlns:v="urn:schemas-microsoft-com:vml" Requires="v">
                <p:oleObj spid="_x0000_s130319" name="Equation" r:id="rId6" imgW="2831760" imgH="647640" progId="Equation.DSMT4">
                  <p:embed/>
                </p:oleObj>
              </mc:Choice>
              <mc:Fallback>
                <p:oleObj name="Equation" r:id="rId6" imgW="2831760" imgH="647640" progId="Equation.DSMT4">
                  <p:embed/>
                  <p:pic>
                    <p:nvPicPr>
                      <p:cNvPr id="0" name=""/>
                      <p:cNvPicPr>
                        <a:picLocks noChangeAspect="1" noChangeArrowheads="1"/>
                      </p:cNvPicPr>
                      <p:nvPr/>
                    </p:nvPicPr>
                    <p:blipFill>
                      <a:blip r:embed="rId7"/>
                      <a:srcRect/>
                      <a:stretch>
                        <a:fillRect/>
                      </a:stretch>
                    </p:blipFill>
                    <p:spPr bwMode="auto">
                      <a:xfrm>
                        <a:off x="3343522" y="5455451"/>
                        <a:ext cx="5692974" cy="1285917"/>
                      </a:xfrm>
                      <a:prstGeom prst="rect">
                        <a:avLst/>
                      </a:prstGeom>
                      <a:solidFill>
                        <a:srgbClr val="FFFF00"/>
                      </a:solidFill>
                      <a:ln>
                        <a:noFill/>
                      </a:ln>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C4DF7CB5-674D-4F52-B56E-AEC0247FA679}" type="slidenum">
              <a:rPr lang="en-US" altLang="zh-CN" sz="1400" b="0">
                <a:solidFill>
                  <a:schemeClr val="tx1"/>
                </a:solidFill>
                <a:latin typeface="Times New Roman" panose="02020603050405020304" pitchFamily="18" charset="0"/>
              </a:rPr>
              <a:pPr eaLnBrk="1" hangingPunct="1"/>
              <a:t>115</a:t>
            </a:fld>
            <a:endParaRPr lang="en-US" altLang="zh-CN" sz="1400" b="0">
              <a:solidFill>
                <a:schemeClr val="tx1"/>
              </a:solidFill>
              <a:latin typeface="Times New Roman" panose="02020603050405020304" pitchFamily="18" charset="0"/>
            </a:endParaRPr>
          </a:p>
        </p:txBody>
      </p:sp>
      <p:sp>
        <p:nvSpPr>
          <p:cNvPr id="137219" name="Rectangle 2"/>
          <p:cNvSpPr>
            <a:spLocks noGrp="1" noChangeArrowheads="1"/>
          </p:cNvSpPr>
          <p:nvPr>
            <p:ph type="title"/>
          </p:nvPr>
        </p:nvSpPr>
        <p:spPr>
          <a:xfrm>
            <a:off x="685800" y="142875"/>
            <a:ext cx="7772400" cy="561975"/>
          </a:xfrm>
        </p:spPr>
        <p:txBody>
          <a:bodyPr/>
          <a:lstStyle/>
          <a:p>
            <a:pPr eaLnBrk="1" hangingPunct="1"/>
            <a:r>
              <a:rPr lang="zh-CN" altLang="en-US" sz="3200" b="1">
                <a:latin typeface="黑体" panose="02010609060101010101" pitchFamily="49" charset="-122"/>
                <a:ea typeface="黑体" panose="02010609060101010101" pitchFamily="49" charset="-122"/>
              </a:rPr>
              <a:t>讨论题</a:t>
            </a:r>
          </a:p>
        </p:txBody>
      </p:sp>
      <p:sp>
        <p:nvSpPr>
          <p:cNvPr id="84997" name="Rectangle 3"/>
          <p:cNvSpPr>
            <a:spLocks noGrp="1" noChangeArrowheads="1"/>
          </p:cNvSpPr>
          <p:nvPr>
            <p:ph type="body" sz="half" idx="1"/>
          </p:nvPr>
        </p:nvSpPr>
        <p:spPr>
          <a:xfrm>
            <a:off x="428625" y="3140968"/>
            <a:ext cx="8305800" cy="3717032"/>
          </a:xfrm>
        </p:spPr>
        <p:txBody>
          <a:bodyPr/>
          <a:lstStyle/>
          <a:p>
            <a:pPr marL="609600" indent="-609600" eaLnBrk="1" hangingPunct="1"/>
            <a:r>
              <a:rPr lang="zh-CN" altLang="en-US" sz="2400" b="1" dirty="0">
                <a:latin typeface="黑体" panose="02010609060101010101" pitchFamily="49" charset="-122"/>
                <a:ea typeface="黑体" panose="02010609060101010101" pitchFamily="49" charset="-122"/>
              </a:rPr>
              <a:t>双环系统设电机允许过载</a:t>
            </a:r>
            <a:r>
              <a:rPr lang="en-US" altLang="zh-CN" sz="2400" b="1" dirty="0">
                <a:latin typeface="黑体" panose="02010609060101010101" pitchFamily="49" charset="-122"/>
                <a:ea typeface="黑体" panose="02010609060101010101" pitchFamily="49" charset="-122"/>
              </a:rPr>
              <a:t>1.5</a:t>
            </a:r>
            <a:r>
              <a:rPr lang="zh-CN" altLang="en-US" sz="2400" b="1" dirty="0">
                <a:latin typeface="黑体" panose="02010609060101010101" pitchFamily="49" charset="-122"/>
                <a:ea typeface="黑体" panose="02010609060101010101" pitchFamily="49" charset="-122"/>
              </a:rPr>
              <a:t>倍，带恒转矩负载。</a:t>
            </a:r>
          </a:p>
          <a:p>
            <a:pPr marL="609600" indent="-609600" eaLnBrk="1" hangingPunct="1">
              <a:buFontTx/>
              <a:buAutoNum type="arabicPeriod"/>
            </a:pPr>
            <a:r>
              <a:rPr lang="zh-CN" altLang="en-US" sz="2400" b="1" dirty="0">
                <a:latin typeface="黑体" panose="02010609060101010101" pitchFamily="49" charset="-122"/>
                <a:ea typeface="黑体" panose="02010609060101010101" pitchFamily="49" charset="-122"/>
              </a:rPr>
              <a:t>系统在</a:t>
            </a:r>
            <a:r>
              <a:rPr lang="zh-CN" altLang="en-US" sz="2400" b="1" dirty="0">
                <a:solidFill>
                  <a:srgbClr val="FF0000"/>
                </a:solidFill>
                <a:latin typeface="黑体" panose="02010609060101010101" pitchFamily="49" charset="-122"/>
                <a:ea typeface="黑体" panose="02010609060101010101" pitchFamily="49" charset="-122"/>
              </a:rPr>
              <a:t>额定状态</a:t>
            </a:r>
            <a:r>
              <a:rPr lang="zh-CN" altLang="en-US" sz="2400" b="1" dirty="0">
                <a:latin typeface="黑体" panose="02010609060101010101" pitchFamily="49" charset="-122"/>
                <a:ea typeface="黑体" panose="02010609060101010101" pitchFamily="49" charset="-122"/>
              </a:rPr>
              <a:t>下正常运行时，转速反馈突然断线，系统的运行状态如何？</a:t>
            </a:r>
          </a:p>
          <a:p>
            <a:pPr marL="609600" indent="-609600" eaLnBrk="1" hangingPunct="1">
              <a:buFontTx/>
              <a:buNone/>
            </a:pPr>
            <a:r>
              <a:rPr lang="zh-CN" altLang="en-US" sz="2400" b="1"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graphicFrame>
        <p:nvGraphicFramePr>
          <p:cNvPr id="137221" name="Object 5"/>
          <p:cNvGraphicFramePr>
            <a:graphicFrameLocks noGrp="1" noChangeAspect="1"/>
          </p:cNvGraphicFramePr>
          <p:nvPr>
            <p:ph type="clipArt" sz="half" idx="2"/>
            <p:extLst>
              <p:ext uri="{D42A27DB-BD31-4B8C-83A1-F6EECF244321}">
                <p14:modId xmlns:p14="http://schemas.microsoft.com/office/powerpoint/2010/main" val="2235384191"/>
              </p:ext>
            </p:extLst>
          </p:nvPr>
        </p:nvGraphicFramePr>
        <p:xfrm>
          <a:off x="323528" y="785812"/>
          <a:ext cx="8416868" cy="2283147"/>
        </p:xfrm>
        <a:graphic>
          <a:graphicData uri="http://schemas.openxmlformats.org/presentationml/2006/ole">
            <mc:AlternateContent xmlns:mc="http://schemas.openxmlformats.org/markup-compatibility/2006">
              <mc:Choice xmlns:v="urn:schemas-microsoft-com:vml" Requires="v">
                <p:oleObj spid="_x0000_s137554" name="Microsoft Drawing" r:id="rId3" imgW="5599113" imgH="1517650" progId="MSDraw">
                  <p:embed/>
                </p:oleObj>
              </mc:Choice>
              <mc:Fallback>
                <p:oleObj name="Microsoft Drawing" r:id="rId3" imgW="5599113" imgH="151765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785812"/>
                        <a:ext cx="8416868" cy="2283147"/>
                      </a:xfrm>
                      <a:prstGeom prst="rect">
                        <a:avLst/>
                      </a:prstGeom>
                      <a:solidFill>
                        <a:srgbClr val="FFFF99"/>
                      </a:solidFill>
                      <a:ln>
                        <a:noFill/>
                      </a:ln>
                      <a:effectLst/>
                    </p:spPr>
                  </p:pic>
                </p:oleObj>
              </mc:Fallback>
            </mc:AlternateContent>
          </a:graphicData>
        </a:graphic>
      </p:graphicFrame>
      <p:graphicFrame>
        <p:nvGraphicFramePr>
          <p:cNvPr id="2" name="对象 1"/>
          <p:cNvGraphicFramePr>
            <a:graphicFrameLocks noGrp="1" noChangeAspect="1"/>
          </p:cNvGraphicFramePr>
          <p:nvPr>
            <p:extLst>
              <p:ext uri="{D42A27DB-BD31-4B8C-83A1-F6EECF244321}">
                <p14:modId xmlns:p14="http://schemas.microsoft.com/office/powerpoint/2010/main" val="2282852123"/>
              </p:ext>
            </p:extLst>
          </p:nvPr>
        </p:nvGraphicFramePr>
        <p:xfrm>
          <a:off x="69850" y="764704"/>
          <a:ext cx="9074150" cy="2304256"/>
        </p:xfrm>
        <a:graphic>
          <a:graphicData uri="http://schemas.openxmlformats.org/presentationml/2006/ole">
            <mc:AlternateContent xmlns:mc="http://schemas.openxmlformats.org/markup-compatibility/2006">
              <mc:Choice xmlns:v="urn:schemas-microsoft-com:vml" Requires="v">
                <p:oleObj spid="_x0000_s137555" name="Microsoft Drawing" r:id="rId5" imgW="5603875" imgH="1379538" progId="MSDraw">
                  <p:embed/>
                </p:oleObj>
              </mc:Choice>
              <mc:Fallback>
                <p:oleObj name="Microsoft Drawing" r:id="rId5" imgW="5603875" imgH="1379538" progId="MSDraw">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 y="764704"/>
                        <a:ext cx="9074150" cy="2304256"/>
                      </a:xfrm>
                      <a:prstGeom prst="rect">
                        <a:avLst/>
                      </a:prstGeom>
                      <a:solidFill>
                        <a:srgbClr val="FFFF99"/>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997">
                                            <p:txEl>
                                              <p:pRg st="2" end="2"/>
                                            </p:txEl>
                                          </p:spTgt>
                                        </p:tgtEl>
                                        <p:attrNameLst>
                                          <p:attrName>style.visibility</p:attrName>
                                        </p:attrNameLst>
                                      </p:cBhvr>
                                      <p:to>
                                        <p:strVal val="visible"/>
                                      </p:to>
                                    </p:set>
                                    <p:animEffect transition="in" filter="blinds(horizontal)">
                                      <p:cBhvr>
                                        <p:cTn id="7" dur="500"/>
                                        <p:tgtEl>
                                          <p:spTgt spid="849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FBAF76D1-C079-43A1-94D6-5301AF13A855}" type="slidenum">
              <a:rPr lang="en-US" altLang="zh-CN" sz="1400" b="0">
                <a:solidFill>
                  <a:schemeClr val="tx1"/>
                </a:solidFill>
                <a:latin typeface="Times New Roman" panose="02020603050405020304" pitchFamily="18" charset="0"/>
              </a:rPr>
              <a:pPr eaLnBrk="1" hangingPunct="1"/>
              <a:t>12</a:t>
            </a:fld>
            <a:endParaRPr lang="en-US" altLang="zh-CN" sz="1400" b="0">
              <a:solidFill>
                <a:schemeClr val="tx1"/>
              </a:solidFill>
              <a:latin typeface="Times New Roman" panose="02020603050405020304" pitchFamily="18" charset="0"/>
            </a:endParaRPr>
          </a:p>
        </p:txBody>
      </p:sp>
      <p:sp>
        <p:nvSpPr>
          <p:cNvPr id="27651" name="Line 5"/>
          <p:cNvSpPr>
            <a:spLocks noChangeShapeType="1"/>
          </p:cNvSpPr>
          <p:nvPr/>
        </p:nvSpPr>
        <p:spPr bwMode="auto">
          <a:xfrm flipV="1">
            <a:off x="706438" y="563563"/>
            <a:ext cx="0" cy="2862262"/>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52" name="Line 6"/>
          <p:cNvSpPr>
            <a:spLocks noChangeShapeType="1"/>
          </p:cNvSpPr>
          <p:nvPr/>
        </p:nvSpPr>
        <p:spPr bwMode="auto">
          <a:xfrm>
            <a:off x="706438" y="3424238"/>
            <a:ext cx="3554412"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53" name="Line 8"/>
          <p:cNvSpPr>
            <a:spLocks noChangeShapeType="1"/>
          </p:cNvSpPr>
          <p:nvPr/>
        </p:nvSpPr>
        <p:spPr bwMode="auto">
          <a:xfrm flipV="1">
            <a:off x="706438" y="1804988"/>
            <a:ext cx="1320800" cy="1620837"/>
          </a:xfrm>
          <a:prstGeom prst="line">
            <a:avLst/>
          </a:prstGeom>
          <a:noFill/>
          <a:ln w="28575">
            <a:solidFill>
              <a:srgbClr val="220CA8"/>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4" name="Line 9"/>
          <p:cNvSpPr>
            <a:spLocks noChangeShapeType="1"/>
          </p:cNvSpPr>
          <p:nvPr/>
        </p:nvSpPr>
        <p:spPr bwMode="auto">
          <a:xfrm>
            <a:off x="2027238" y="1824038"/>
            <a:ext cx="2032000" cy="0"/>
          </a:xfrm>
          <a:prstGeom prst="line">
            <a:avLst/>
          </a:prstGeom>
          <a:noFill/>
          <a:ln w="28575">
            <a:solidFill>
              <a:srgbClr val="220CA8"/>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5" name="Text Box 10"/>
          <p:cNvSpPr txBox="1">
            <a:spLocks noChangeArrowheads="1"/>
          </p:cNvSpPr>
          <p:nvPr/>
        </p:nvSpPr>
        <p:spPr bwMode="auto">
          <a:xfrm>
            <a:off x="171450" y="279558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000" i="1">
                <a:solidFill>
                  <a:srgbClr val="FF0000"/>
                </a:solidFill>
                <a:latin typeface="Times New Roman" panose="02020603050405020304" pitchFamily="18" charset="0"/>
              </a:rPr>
              <a:t>I</a:t>
            </a:r>
            <a:r>
              <a:rPr lang="en-US" altLang="zh-CN" sz="2000" baseline="-25000">
                <a:solidFill>
                  <a:srgbClr val="FF0000"/>
                </a:solidFill>
                <a:latin typeface="Times New Roman" panose="02020603050405020304" pitchFamily="18" charset="0"/>
              </a:rPr>
              <a:t>dL</a:t>
            </a:r>
          </a:p>
        </p:txBody>
      </p:sp>
      <p:sp>
        <p:nvSpPr>
          <p:cNvPr id="27656" name="Text Box 11"/>
          <p:cNvSpPr txBox="1">
            <a:spLocks noChangeArrowheads="1"/>
          </p:cNvSpPr>
          <p:nvPr/>
        </p:nvSpPr>
        <p:spPr bwMode="auto">
          <a:xfrm>
            <a:off x="3211513" y="1416050"/>
            <a:ext cx="50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400">
                <a:solidFill>
                  <a:srgbClr val="2D10DE"/>
                </a:solidFill>
                <a:latin typeface="Times New Roman" panose="02020603050405020304" pitchFamily="18" charset="0"/>
              </a:rPr>
              <a:t>n</a:t>
            </a:r>
          </a:p>
        </p:txBody>
      </p:sp>
      <p:sp>
        <p:nvSpPr>
          <p:cNvPr id="27657" name="Text Box 12"/>
          <p:cNvSpPr txBox="1">
            <a:spLocks noChangeArrowheads="1"/>
          </p:cNvSpPr>
          <p:nvPr/>
        </p:nvSpPr>
        <p:spPr bwMode="auto">
          <a:xfrm>
            <a:off x="3957638" y="3425825"/>
            <a:ext cx="404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000" i="1">
                <a:solidFill>
                  <a:schemeClr val="tx1"/>
                </a:solidFill>
                <a:latin typeface="Times New Roman" panose="02020603050405020304" pitchFamily="18" charset="0"/>
              </a:rPr>
              <a:t>t</a:t>
            </a:r>
          </a:p>
        </p:txBody>
      </p:sp>
      <p:sp>
        <p:nvSpPr>
          <p:cNvPr id="27658" name="Text Box 13"/>
          <p:cNvSpPr txBox="1">
            <a:spLocks noChangeArrowheads="1"/>
          </p:cNvSpPr>
          <p:nvPr/>
        </p:nvSpPr>
        <p:spPr bwMode="auto">
          <a:xfrm>
            <a:off x="198438" y="468313"/>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000" i="1">
                <a:solidFill>
                  <a:schemeClr val="tx1"/>
                </a:solidFill>
                <a:latin typeface="Times New Roman" panose="02020603050405020304" pitchFamily="18" charset="0"/>
              </a:rPr>
              <a:t>I</a:t>
            </a:r>
            <a:r>
              <a:rPr lang="en-US" altLang="zh-CN" sz="2000" baseline="-25000">
                <a:solidFill>
                  <a:schemeClr val="tx1"/>
                </a:solidFill>
                <a:latin typeface="Times New Roman" panose="02020603050405020304" pitchFamily="18" charset="0"/>
              </a:rPr>
              <a:t>d</a:t>
            </a:r>
          </a:p>
        </p:txBody>
      </p:sp>
      <p:sp>
        <p:nvSpPr>
          <p:cNvPr id="27659" name="Text Box 14"/>
          <p:cNvSpPr txBox="1">
            <a:spLocks noChangeArrowheads="1"/>
          </p:cNvSpPr>
          <p:nvPr/>
        </p:nvSpPr>
        <p:spPr bwMode="auto">
          <a:xfrm>
            <a:off x="379413" y="3405188"/>
            <a:ext cx="508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1600" i="1">
                <a:solidFill>
                  <a:schemeClr val="tx1"/>
                </a:solidFill>
                <a:latin typeface="Times New Roman" panose="02020603050405020304" pitchFamily="18" charset="0"/>
              </a:rPr>
              <a:t>O</a:t>
            </a:r>
          </a:p>
        </p:txBody>
      </p:sp>
      <p:sp>
        <p:nvSpPr>
          <p:cNvPr id="27660" name="Text Box 17"/>
          <p:cNvSpPr txBox="1">
            <a:spLocks noChangeArrowheads="1"/>
          </p:cNvSpPr>
          <p:nvPr/>
        </p:nvSpPr>
        <p:spPr bwMode="auto">
          <a:xfrm>
            <a:off x="107950" y="1781175"/>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000" i="1">
                <a:solidFill>
                  <a:srgbClr val="FF0000"/>
                </a:solidFill>
                <a:latin typeface="Times New Roman" panose="02020603050405020304" pitchFamily="18" charset="0"/>
              </a:rPr>
              <a:t>I</a:t>
            </a:r>
            <a:r>
              <a:rPr lang="en-US" altLang="zh-CN" sz="2000" baseline="-25000">
                <a:solidFill>
                  <a:srgbClr val="FF0000"/>
                </a:solidFill>
                <a:latin typeface="Times New Roman" panose="02020603050405020304" pitchFamily="18" charset="0"/>
              </a:rPr>
              <a:t>dm</a:t>
            </a:r>
          </a:p>
        </p:txBody>
      </p:sp>
      <p:cxnSp>
        <p:nvCxnSpPr>
          <p:cNvPr id="27661" name="直接连接符 17"/>
          <p:cNvCxnSpPr>
            <a:cxnSpLocks noChangeShapeType="1"/>
          </p:cNvCxnSpPr>
          <p:nvPr/>
        </p:nvCxnSpPr>
        <p:spPr bwMode="auto">
          <a:xfrm>
            <a:off x="696913" y="3025775"/>
            <a:ext cx="3286125" cy="1588"/>
          </a:xfrm>
          <a:prstGeom prst="line">
            <a:avLst/>
          </a:prstGeom>
          <a:noFill/>
          <a:ln w="31750" algn="ctr">
            <a:solidFill>
              <a:srgbClr val="FF0000"/>
            </a:solidFill>
            <a:prstDash val="sysDot"/>
            <a:round/>
            <a:headEnd/>
            <a:tailEnd/>
          </a:ln>
          <a:extLst>
            <a:ext uri="{909E8E84-426E-40DD-AFC4-6F175D3DCCD1}">
              <a14:hiddenFill xmlns:a14="http://schemas.microsoft.com/office/drawing/2010/main">
                <a:noFill/>
              </a14:hiddenFill>
            </a:ext>
          </a:extLst>
        </p:spPr>
      </p:cxnSp>
      <p:sp>
        <p:nvSpPr>
          <p:cNvPr id="27662" name="Line 7"/>
          <p:cNvSpPr>
            <a:spLocks noChangeShapeType="1"/>
          </p:cNvSpPr>
          <p:nvPr/>
        </p:nvSpPr>
        <p:spPr bwMode="auto">
          <a:xfrm>
            <a:off x="706438" y="1398588"/>
            <a:ext cx="1320800" cy="0"/>
          </a:xfrm>
          <a:prstGeom prst="line">
            <a:avLst/>
          </a:prstGeom>
          <a:noFill/>
          <a:ln w="28575">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3" name="Line 15"/>
          <p:cNvSpPr>
            <a:spLocks noChangeShapeType="1"/>
          </p:cNvSpPr>
          <p:nvPr/>
        </p:nvSpPr>
        <p:spPr bwMode="auto">
          <a:xfrm>
            <a:off x="2027238" y="1398588"/>
            <a:ext cx="0" cy="1622425"/>
          </a:xfrm>
          <a:prstGeom prst="line">
            <a:avLst/>
          </a:prstGeom>
          <a:noFill/>
          <a:ln w="28575">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4" name="Line 16"/>
          <p:cNvSpPr>
            <a:spLocks noChangeShapeType="1"/>
          </p:cNvSpPr>
          <p:nvPr/>
        </p:nvSpPr>
        <p:spPr bwMode="auto">
          <a:xfrm>
            <a:off x="2027238" y="3025775"/>
            <a:ext cx="1930400" cy="0"/>
          </a:xfrm>
          <a:prstGeom prst="line">
            <a:avLst/>
          </a:prstGeom>
          <a:noFill/>
          <a:ln w="28575">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任意多边形 19"/>
          <p:cNvSpPr>
            <a:spLocks noChangeArrowheads="1"/>
          </p:cNvSpPr>
          <p:nvPr/>
        </p:nvSpPr>
        <p:spPr bwMode="auto">
          <a:xfrm>
            <a:off x="711200" y="1398588"/>
            <a:ext cx="2314575" cy="2016125"/>
          </a:xfrm>
          <a:custGeom>
            <a:avLst/>
            <a:gdLst>
              <a:gd name="T0" fmla="*/ 0 w 2314222"/>
              <a:gd name="T1" fmla="*/ 1673998 h 2141127"/>
              <a:gd name="T2" fmla="*/ 735345 w 2314222"/>
              <a:gd name="T3" fmla="*/ 102972 h 2141127"/>
              <a:gd name="T4" fmla="*/ 1459377 w 2314222"/>
              <a:gd name="T5" fmla="*/ 1056181 h 2141127"/>
              <a:gd name="T6" fmla="*/ 2319162 w 2314222"/>
              <a:gd name="T7" fmla="*/ 1373916 h 2141127"/>
              <a:gd name="T8" fmla="*/ 0 60000 65536"/>
              <a:gd name="T9" fmla="*/ 0 60000 65536"/>
              <a:gd name="T10" fmla="*/ 0 60000 65536"/>
              <a:gd name="T11" fmla="*/ 0 60000 65536"/>
              <a:gd name="T12" fmla="*/ 0 w 2314222"/>
              <a:gd name="T13" fmla="*/ 0 h 2141127"/>
              <a:gd name="T14" fmla="*/ 2314222 w 2314222"/>
              <a:gd name="T15" fmla="*/ 2141127 h 2141127"/>
            </a:gdLst>
            <a:ahLst/>
            <a:cxnLst>
              <a:cxn ang="T8">
                <a:pos x="T0" y="T1"/>
              </a:cxn>
              <a:cxn ang="T9">
                <a:pos x="T2" y="T3"/>
              </a:cxn>
              <a:cxn ang="T10">
                <a:pos x="T4" y="T5"/>
              </a:cxn>
              <a:cxn ang="T11">
                <a:pos x="T6" y="T7"/>
              </a:cxn>
            </a:cxnLst>
            <a:rect l="T12" t="T13" r="T14" b="T15"/>
            <a:pathLst>
              <a:path w="2314222" h="2141127">
                <a:moveTo>
                  <a:pt x="0" y="2141127"/>
                </a:moveTo>
                <a:cubicBezTo>
                  <a:pt x="245533" y="1202267"/>
                  <a:pt x="491066" y="263408"/>
                  <a:pt x="733777" y="131704"/>
                </a:cubicBezTo>
                <a:cubicBezTo>
                  <a:pt x="976488" y="0"/>
                  <a:pt x="1192859" y="1079971"/>
                  <a:pt x="1456266" y="1350904"/>
                </a:cubicBezTo>
                <a:cubicBezTo>
                  <a:pt x="1719674" y="1621837"/>
                  <a:pt x="2171229" y="1693334"/>
                  <a:pt x="2314222" y="1757304"/>
                </a:cubicBezTo>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21" name="直接连接符 20"/>
          <p:cNvCxnSpPr>
            <a:cxnSpLocks noChangeShapeType="1"/>
            <a:stCxn id="20" idx="3"/>
            <a:endCxn id="27664" idx="1"/>
          </p:cNvCxnSpPr>
          <p:nvPr/>
        </p:nvCxnSpPr>
        <p:spPr bwMode="auto">
          <a:xfrm flipV="1">
            <a:off x="3030538" y="3025775"/>
            <a:ext cx="927100" cy="190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2" name="任意多边形 21"/>
          <p:cNvSpPr>
            <a:spLocks noChangeArrowheads="1"/>
          </p:cNvSpPr>
          <p:nvPr/>
        </p:nvSpPr>
        <p:spPr bwMode="auto">
          <a:xfrm>
            <a:off x="723900" y="1835150"/>
            <a:ext cx="2246313" cy="1579563"/>
          </a:xfrm>
          <a:custGeom>
            <a:avLst/>
            <a:gdLst>
              <a:gd name="T0" fmla="*/ 0 w 2246489"/>
              <a:gd name="T1" fmla="*/ 1568137 h 1580445"/>
              <a:gd name="T2" fmla="*/ 1522335 w 2246489"/>
              <a:gd name="T3" fmla="*/ 324829 h 1580445"/>
              <a:gd name="T4" fmla="*/ 2244025 w 2246489"/>
              <a:gd name="T5" fmla="*/ 0 h 1580445"/>
              <a:gd name="T6" fmla="*/ 0 60000 65536"/>
              <a:gd name="T7" fmla="*/ 0 60000 65536"/>
              <a:gd name="T8" fmla="*/ 0 60000 65536"/>
              <a:gd name="T9" fmla="*/ 0 w 2246489"/>
              <a:gd name="T10" fmla="*/ 0 h 1580445"/>
              <a:gd name="T11" fmla="*/ 2246489 w 2246489"/>
              <a:gd name="T12" fmla="*/ 1580445 h 1580445"/>
            </a:gdLst>
            <a:ahLst/>
            <a:cxnLst>
              <a:cxn ang="T6">
                <a:pos x="T0" y="T1"/>
              </a:cxn>
              <a:cxn ang="T7">
                <a:pos x="T2" y="T3"/>
              </a:cxn>
              <a:cxn ang="T8">
                <a:pos x="T4" y="T5"/>
              </a:cxn>
            </a:cxnLst>
            <a:rect l="T9" t="T10" r="T11" b="T12"/>
            <a:pathLst>
              <a:path w="2246489" h="1580445">
                <a:moveTo>
                  <a:pt x="0" y="1580445"/>
                </a:moveTo>
                <a:cubicBezTo>
                  <a:pt x="574792" y="1085615"/>
                  <a:pt x="1149585" y="590785"/>
                  <a:pt x="1524000" y="327378"/>
                </a:cubicBezTo>
                <a:cubicBezTo>
                  <a:pt x="1898415" y="63971"/>
                  <a:pt x="2072452" y="31985"/>
                  <a:pt x="2246489" y="0"/>
                </a:cubicBezTo>
              </a:path>
            </a:pathLst>
          </a:cu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23" name="直接连接符 22"/>
          <p:cNvCxnSpPr>
            <a:cxnSpLocks noChangeShapeType="1"/>
          </p:cNvCxnSpPr>
          <p:nvPr/>
        </p:nvCxnSpPr>
        <p:spPr bwMode="auto">
          <a:xfrm>
            <a:off x="2955925" y="1827213"/>
            <a:ext cx="928688" cy="1587"/>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4" name="直接箭头连接符 23"/>
          <p:cNvCxnSpPr/>
          <p:nvPr/>
        </p:nvCxnSpPr>
        <p:spPr bwMode="auto">
          <a:xfrm rot="5400000" flipH="1" flipV="1">
            <a:off x="1398587" y="901701"/>
            <a:ext cx="1071563" cy="500062"/>
          </a:xfrm>
          <a:prstGeom prst="straightConnector1">
            <a:avLst/>
          </a:prstGeom>
          <a:noFill/>
          <a:ln w="19050" cap="flat" cmpd="sng" algn="ctr">
            <a:solidFill>
              <a:schemeClr val="tx2">
                <a:lumMod val="60000"/>
                <a:lumOff val="40000"/>
              </a:schemeClr>
            </a:solidFill>
            <a:prstDash val="solid"/>
            <a:round/>
            <a:headEnd type="none" w="med" len="med"/>
            <a:tailEnd type="arrow"/>
          </a:ln>
          <a:effectLst/>
        </p:spPr>
      </p:cxnSp>
      <p:cxnSp>
        <p:nvCxnSpPr>
          <p:cNvPr id="25" name="直接箭头连接符 24"/>
          <p:cNvCxnSpPr/>
          <p:nvPr/>
        </p:nvCxnSpPr>
        <p:spPr bwMode="auto">
          <a:xfrm rot="5400000" flipH="1" flipV="1">
            <a:off x="2348707" y="1218406"/>
            <a:ext cx="928688" cy="714375"/>
          </a:xfrm>
          <a:prstGeom prst="straightConnector1">
            <a:avLst/>
          </a:prstGeom>
          <a:noFill/>
          <a:ln w="19050" cap="flat" cmpd="sng" algn="ctr">
            <a:solidFill>
              <a:schemeClr val="tx2">
                <a:lumMod val="60000"/>
                <a:lumOff val="40000"/>
              </a:schemeClr>
            </a:solidFill>
            <a:prstDash val="solid"/>
            <a:round/>
            <a:headEnd type="none" w="med" len="med"/>
            <a:tailEnd type="arrow"/>
          </a:ln>
          <a:effectLst/>
        </p:spPr>
      </p:cxnSp>
      <p:sp>
        <p:nvSpPr>
          <p:cNvPr id="26" name="TextBox 25"/>
          <p:cNvSpPr txBox="1">
            <a:spLocks noChangeArrowheads="1"/>
          </p:cNvSpPr>
          <p:nvPr/>
        </p:nvSpPr>
        <p:spPr bwMode="auto">
          <a:xfrm>
            <a:off x="1865313" y="188913"/>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000">
                <a:solidFill>
                  <a:schemeClr val="tx1"/>
                </a:solidFill>
              </a:rPr>
              <a:t>电流</a:t>
            </a:r>
          </a:p>
        </p:txBody>
      </p:sp>
      <p:sp>
        <p:nvSpPr>
          <p:cNvPr id="27" name="TextBox 26"/>
          <p:cNvSpPr txBox="1">
            <a:spLocks noChangeArrowheads="1"/>
          </p:cNvSpPr>
          <p:nvPr/>
        </p:nvSpPr>
        <p:spPr bwMode="auto">
          <a:xfrm>
            <a:off x="2914650" y="692150"/>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000">
                <a:solidFill>
                  <a:schemeClr val="tx1"/>
                </a:solidFill>
              </a:rPr>
              <a:t>转速</a:t>
            </a:r>
          </a:p>
        </p:txBody>
      </p:sp>
      <p:sp>
        <p:nvSpPr>
          <p:cNvPr id="28" name="Text Box 18"/>
          <p:cNvSpPr txBox="1">
            <a:spLocks noChangeArrowheads="1"/>
          </p:cNvSpPr>
          <p:nvPr/>
        </p:nvSpPr>
        <p:spPr bwMode="auto">
          <a:xfrm>
            <a:off x="3759200" y="2209800"/>
            <a:ext cx="4926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400">
                <a:solidFill>
                  <a:schemeClr val="tx1"/>
                </a:solidFill>
                <a:latin typeface="Times New Roman" panose="02020603050405020304" pitchFamily="18" charset="0"/>
              </a:rPr>
              <a:t>双闭环调速系统的起动过程</a:t>
            </a:r>
          </a:p>
        </p:txBody>
      </p:sp>
      <p:sp>
        <p:nvSpPr>
          <p:cNvPr id="27674" name="Text Box 18"/>
          <p:cNvSpPr txBox="1">
            <a:spLocks noChangeArrowheads="1"/>
          </p:cNvSpPr>
          <p:nvPr/>
        </p:nvSpPr>
        <p:spPr bwMode="auto">
          <a:xfrm>
            <a:off x="-66675" y="3816350"/>
            <a:ext cx="4926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400">
                <a:solidFill>
                  <a:schemeClr val="tx1"/>
                </a:solidFill>
                <a:latin typeface="Times New Roman" panose="02020603050405020304" pitchFamily="18" charset="0"/>
              </a:rPr>
              <a:t>电流截止闭环调速系统的起动过程</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2890838"/>
            <a:ext cx="5327650" cy="377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椭圆 28">
            <a:hlinkClick r:id="rId3" action="ppaction://hlinksldjump"/>
            <a:extLst>
              <a:ext uri="{FF2B5EF4-FFF2-40B4-BE49-F238E27FC236}">
                <a16:creationId xmlns:a16="http://schemas.microsoft.com/office/drawing/2014/main" id="{C9ACAAFA-F478-44A3-87DB-59E407F97EC2}"/>
              </a:ext>
            </a:extLst>
          </p:cNvPr>
          <p:cNvSpPr/>
          <p:nvPr/>
        </p:nvSpPr>
        <p:spPr bwMode="auto">
          <a:xfrm>
            <a:off x="685800" y="6096000"/>
            <a:ext cx="357808" cy="368299"/>
          </a:xfrm>
          <a:prstGeom prst="ellipse">
            <a:avLst/>
          </a:prstGeom>
          <a:solidFill>
            <a:srgbClr val="66FF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par>
                                <p:cTn id="15" presetID="22" presetClass="entr" presetSubtype="8"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par>
                                <p:cTn id="22" presetID="22" presetClass="entr" presetSubtype="4"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childTnLst>
                          </p:cTn>
                        </p:par>
                        <p:par>
                          <p:cTn id="25" fill="hold" nodeType="afterGroup">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44034"/>
                                        </p:tgtEl>
                                        <p:attrNameLst>
                                          <p:attrName>style.visibility</p:attrName>
                                        </p:attrNameLst>
                                      </p:cBhvr>
                                      <p:to>
                                        <p:strVal val="visible"/>
                                      </p:to>
                                    </p:set>
                                    <p:animEffect transition="in" filter="fade">
                                      <p:cBhvr>
                                        <p:cTn id="39"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body" sz="half" idx="1"/>
          </p:nvPr>
        </p:nvSpPr>
        <p:spPr>
          <a:xfrm>
            <a:off x="857250" y="1357313"/>
            <a:ext cx="7000875" cy="1071562"/>
          </a:xfrm>
        </p:spPr>
        <p:txBody>
          <a:bodyPr/>
          <a:lstStyle/>
          <a:p>
            <a:pPr marL="711200" indent="-711200" algn="just" fontAlgn="t">
              <a:lnSpc>
                <a:spcPct val="90000"/>
              </a:lnSpc>
              <a:buFontTx/>
              <a:buNone/>
              <a:defRPr/>
            </a:pPr>
            <a:r>
              <a:rPr lang="zh-CN" altLang="en-US" sz="2800" b="1" dirty="0">
                <a:latin typeface="+mn-ea"/>
              </a:rPr>
              <a:t>一、问题的提出：</a:t>
            </a:r>
          </a:p>
          <a:p>
            <a:pPr marL="711200" indent="-711200" fontAlgn="t">
              <a:lnSpc>
                <a:spcPct val="90000"/>
              </a:lnSpc>
              <a:buFontTx/>
              <a:buNone/>
              <a:defRPr/>
            </a:pPr>
            <a:r>
              <a:rPr lang="zh-CN" altLang="en-US" sz="2800" b="1" dirty="0">
                <a:latin typeface="+mn-ea"/>
              </a:rPr>
              <a:t>     为什么要构造双闭环调速系统？</a:t>
            </a:r>
            <a:endParaRPr lang="en-US" altLang="zh-CN" sz="2800" b="1" dirty="0">
              <a:latin typeface="+mn-ea"/>
            </a:endParaRPr>
          </a:p>
        </p:txBody>
      </p:sp>
      <p:sp>
        <p:nvSpPr>
          <p:cNvPr id="9" name="Rectangle 3"/>
          <p:cNvSpPr txBox="1">
            <a:spLocks noChangeArrowheads="1"/>
          </p:cNvSpPr>
          <p:nvPr/>
        </p:nvSpPr>
        <p:spPr bwMode="auto">
          <a:xfrm>
            <a:off x="660400" y="142875"/>
            <a:ext cx="7626350" cy="785813"/>
          </a:xfrm>
          <a:prstGeom prst="rect">
            <a:avLst/>
          </a:prstGeom>
          <a:noFill/>
          <a:ln w="9525">
            <a:noFill/>
            <a:miter lim="800000"/>
            <a:headEnd/>
            <a:tailEnd/>
          </a:ln>
        </p:spPr>
        <p:txBody>
          <a:bodyPr/>
          <a:lstStyle/>
          <a:p>
            <a:pPr marL="342900" indent="-342900" algn="l">
              <a:lnSpc>
                <a:spcPct val="130000"/>
              </a:lnSpc>
              <a:spcBef>
                <a:spcPct val="80000"/>
              </a:spcBef>
              <a:buClr>
                <a:schemeClr val="folHlink"/>
              </a:buClr>
              <a:buSzPct val="75000"/>
              <a:buFont typeface="Wingdings" pitchFamily="2" charset="2"/>
              <a:buNone/>
              <a:defRPr/>
            </a:pPr>
            <a:r>
              <a:rPr lang="en-US" altLang="zh-CN" kern="0" dirty="0">
                <a:solidFill>
                  <a:srgbClr val="C00000"/>
                </a:solidFill>
                <a:latin typeface="+mn-ea"/>
                <a:ea typeface="+mn-ea"/>
              </a:rPr>
              <a:t>3.1 </a:t>
            </a:r>
            <a:r>
              <a:rPr lang="zh-CN" altLang="en-US" kern="0" dirty="0">
                <a:solidFill>
                  <a:srgbClr val="C00000"/>
                </a:solidFill>
                <a:latin typeface="+mn-ea"/>
                <a:ea typeface="+mn-ea"/>
              </a:rPr>
              <a:t>双闭环调速系统的组成及静特性</a:t>
            </a:r>
          </a:p>
        </p:txBody>
      </p:sp>
      <p:sp>
        <p:nvSpPr>
          <p:cNvPr id="11" name="Rectangle 3"/>
          <p:cNvSpPr txBox="1">
            <a:spLocks noChangeArrowheads="1"/>
          </p:cNvSpPr>
          <p:nvPr/>
        </p:nvSpPr>
        <p:spPr bwMode="auto">
          <a:xfrm>
            <a:off x="285750" y="3786188"/>
            <a:ext cx="8143875" cy="2857500"/>
          </a:xfrm>
          <a:prstGeom prst="rect">
            <a:avLst/>
          </a:prstGeom>
          <a:noFill/>
          <a:ln w="9525">
            <a:noFill/>
            <a:miter lim="800000"/>
            <a:headEnd/>
            <a:tailEnd/>
          </a:ln>
        </p:spPr>
        <p:txBody>
          <a:bodyPr/>
          <a:lstStyle/>
          <a:p>
            <a:pPr marL="711200" indent="-711200" algn="l" eaLnBrk="0" fontAlgn="t" hangingPunct="0">
              <a:lnSpc>
                <a:spcPct val="90000"/>
              </a:lnSpc>
              <a:spcBef>
                <a:spcPct val="20000"/>
              </a:spcBef>
              <a:buClr>
                <a:schemeClr val="folHlink"/>
              </a:buClr>
              <a:buSzPct val="75000"/>
              <a:defRPr/>
            </a:pPr>
            <a:r>
              <a:rPr lang="en-US" altLang="zh-CN" sz="2800" kern="0" dirty="0">
                <a:solidFill>
                  <a:srgbClr val="FF0000"/>
                </a:solidFill>
                <a:latin typeface="+mn-ea"/>
                <a:ea typeface="+mn-ea"/>
                <a:cs typeface="Times New Roman"/>
              </a:rPr>
              <a:t>♦ </a:t>
            </a:r>
            <a:r>
              <a:rPr lang="en-US" altLang="zh-CN" sz="2800" kern="0" dirty="0">
                <a:solidFill>
                  <a:schemeClr val="tx1"/>
                </a:solidFill>
                <a:latin typeface="+mn-ea"/>
                <a:ea typeface="+mn-ea"/>
                <a:cs typeface="Times New Roman"/>
              </a:rPr>
              <a:t>  </a:t>
            </a:r>
            <a:r>
              <a:rPr lang="zh-CN" altLang="en-US" sz="2800" kern="0" dirty="0">
                <a:solidFill>
                  <a:schemeClr val="tx1"/>
                </a:solidFill>
                <a:latin typeface="+mn-ea"/>
                <a:ea typeface="+mn-ea"/>
              </a:rPr>
              <a:t>电流截止负反馈调速系统能够满足性能需求？</a:t>
            </a:r>
          </a:p>
          <a:p>
            <a:pPr marL="711200" indent="-711200" algn="l" eaLnBrk="0" fontAlgn="t" hangingPunct="0">
              <a:lnSpc>
                <a:spcPct val="90000"/>
              </a:lnSpc>
              <a:spcBef>
                <a:spcPct val="20000"/>
              </a:spcBef>
              <a:buClr>
                <a:schemeClr val="folHlink"/>
              </a:buClr>
              <a:buSzPct val="75000"/>
              <a:defRPr/>
            </a:pPr>
            <a:r>
              <a:rPr lang="zh-CN" altLang="en-US" sz="2800" kern="0" dirty="0">
                <a:solidFill>
                  <a:srgbClr val="FF0000"/>
                </a:solidFill>
                <a:latin typeface="+mn-ea"/>
                <a:ea typeface="+mn-ea"/>
              </a:rPr>
              <a:t>答：电流截至负反馈调速系统无法最大程度发挥直流电机的动态和静态性能。</a:t>
            </a:r>
            <a:endParaRPr lang="en-US" altLang="zh-CN" sz="2800" kern="0" dirty="0">
              <a:solidFill>
                <a:srgbClr val="FF0000"/>
              </a:solidFill>
              <a:latin typeface="+mn-ea"/>
              <a:ea typeface="+mn-ea"/>
            </a:endParaRPr>
          </a:p>
          <a:p>
            <a:pPr marL="711200" indent="-711200" algn="l" eaLnBrk="0" fontAlgn="t" hangingPunct="0">
              <a:lnSpc>
                <a:spcPct val="90000"/>
              </a:lnSpc>
              <a:spcBef>
                <a:spcPct val="20000"/>
              </a:spcBef>
              <a:buClr>
                <a:schemeClr val="folHlink"/>
              </a:buClr>
              <a:buSzPct val="75000"/>
              <a:defRPr/>
            </a:pPr>
            <a:r>
              <a:rPr lang="en-US" altLang="zh-CN" sz="2800" kern="0" dirty="0">
                <a:solidFill>
                  <a:srgbClr val="FF0000"/>
                </a:solidFill>
                <a:latin typeface="+mn-ea"/>
                <a:cs typeface="Times New Roman"/>
              </a:rPr>
              <a:t>♦   </a:t>
            </a:r>
            <a:r>
              <a:rPr lang="zh-CN" altLang="en-US" sz="2800" kern="0" dirty="0">
                <a:solidFill>
                  <a:schemeClr val="tx1"/>
                </a:solidFill>
                <a:latin typeface="+mn-ea"/>
              </a:rPr>
              <a:t>有没有性能更优的控制方案？</a:t>
            </a:r>
            <a:endParaRPr lang="en-US" altLang="zh-CN" sz="2800" kern="0" dirty="0">
              <a:solidFill>
                <a:schemeClr val="tx1"/>
              </a:solidFill>
              <a:latin typeface="+mn-ea"/>
            </a:endParaRPr>
          </a:p>
          <a:p>
            <a:pPr marL="711200" indent="-711200" algn="l" eaLnBrk="0" fontAlgn="t" hangingPunct="0">
              <a:lnSpc>
                <a:spcPct val="90000"/>
              </a:lnSpc>
              <a:spcBef>
                <a:spcPct val="20000"/>
              </a:spcBef>
              <a:buClr>
                <a:schemeClr val="folHlink"/>
              </a:buClr>
              <a:buSzPct val="75000"/>
              <a:defRPr/>
            </a:pPr>
            <a:r>
              <a:rPr lang="zh-CN" altLang="en-US" sz="2800" kern="0" dirty="0">
                <a:solidFill>
                  <a:srgbClr val="FF0000"/>
                </a:solidFill>
                <a:latin typeface="+mn-ea"/>
              </a:rPr>
              <a:t>答：有，可以采用转速、电流双闭环调速方案。</a:t>
            </a:r>
            <a:endParaRPr lang="en-US" altLang="zh-CN" sz="2800" kern="0" dirty="0">
              <a:solidFill>
                <a:srgbClr val="FF0000"/>
              </a:solidFill>
              <a:latin typeface="+mn-ea"/>
            </a:endParaRPr>
          </a:p>
          <a:p>
            <a:pPr marL="711200" indent="-711200" algn="l" eaLnBrk="0" fontAlgn="t" hangingPunct="0">
              <a:lnSpc>
                <a:spcPct val="90000"/>
              </a:lnSpc>
              <a:spcBef>
                <a:spcPct val="20000"/>
              </a:spcBef>
              <a:buClr>
                <a:schemeClr val="folHlink"/>
              </a:buClr>
              <a:buSzPct val="75000"/>
              <a:defRPr/>
            </a:pPr>
            <a:endParaRPr lang="en-US" altLang="zh-CN" sz="2800" kern="0" dirty="0">
              <a:solidFill>
                <a:schemeClr val="tx1"/>
              </a:solidFill>
              <a:latin typeface="+mn-ea"/>
            </a:endParaRPr>
          </a:p>
          <a:p>
            <a:pPr marL="711200" indent="-711200" algn="l" eaLnBrk="0" fontAlgn="t" hangingPunct="0">
              <a:lnSpc>
                <a:spcPct val="90000"/>
              </a:lnSpc>
              <a:spcBef>
                <a:spcPct val="20000"/>
              </a:spcBef>
              <a:buClr>
                <a:schemeClr val="folHlink"/>
              </a:buClr>
              <a:buSzPct val="75000"/>
              <a:defRPr/>
            </a:pPr>
            <a:endParaRPr lang="en-US" altLang="zh-CN" sz="2800" kern="0" dirty="0">
              <a:solidFill>
                <a:srgbClr val="FF0000"/>
              </a:solidFill>
              <a:latin typeface="+mn-ea"/>
              <a:ea typeface="+mn-ea"/>
            </a:endParaRPr>
          </a:p>
          <a:p>
            <a:pPr marL="711200" indent="-711200" algn="l" eaLnBrk="0" fontAlgn="t" hangingPunct="0">
              <a:lnSpc>
                <a:spcPct val="90000"/>
              </a:lnSpc>
              <a:spcBef>
                <a:spcPct val="20000"/>
              </a:spcBef>
              <a:buClr>
                <a:schemeClr val="folHlink"/>
              </a:buClr>
              <a:buSzPct val="75000"/>
              <a:defRPr/>
            </a:pPr>
            <a:endParaRPr lang="en-US" altLang="zh-CN" sz="2800" kern="0" dirty="0">
              <a:solidFill>
                <a:srgbClr val="FF0000"/>
              </a:solidFill>
              <a:latin typeface="+mn-ea"/>
              <a:ea typeface="+mn-ea"/>
            </a:endParaRPr>
          </a:p>
          <a:p>
            <a:pPr marL="711200" indent="-711200" algn="l" eaLnBrk="0" fontAlgn="t" hangingPunct="0">
              <a:lnSpc>
                <a:spcPct val="90000"/>
              </a:lnSpc>
              <a:spcBef>
                <a:spcPct val="20000"/>
              </a:spcBef>
              <a:buClr>
                <a:schemeClr val="folHlink"/>
              </a:buClr>
              <a:buSzPct val="75000"/>
              <a:buFont typeface="Arial" pitchFamily="34" charset="0"/>
              <a:buChar char="•"/>
              <a:defRPr/>
            </a:pPr>
            <a:endParaRPr lang="en-US" altLang="zh-CN" sz="2800" kern="0" dirty="0">
              <a:solidFill>
                <a:schemeClr val="tx1"/>
              </a:solidFill>
              <a:latin typeface="+mn-ea"/>
              <a:ea typeface="+mn-ea"/>
            </a:endParaRPr>
          </a:p>
        </p:txBody>
      </p:sp>
      <p:sp>
        <p:nvSpPr>
          <p:cNvPr id="28677" name="下箭头 11"/>
          <p:cNvSpPr>
            <a:spLocks noChangeArrowheads="1"/>
          </p:cNvSpPr>
          <p:nvPr/>
        </p:nvSpPr>
        <p:spPr bwMode="auto">
          <a:xfrm>
            <a:off x="4000500" y="2643188"/>
            <a:ext cx="642938" cy="857250"/>
          </a:xfrm>
          <a:prstGeom prst="downArrow">
            <a:avLst>
              <a:gd name="adj1" fmla="val 50000"/>
              <a:gd name="adj2" fmla="val 50000"/>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b="0">
              <a:solidFill>
                <a:schemeClr val="tx1"/>
              </a:solidFill>
              <a:latin typeface="Times New Roman" panose="02020603050405020304" pitchFamily="18" charset="0"/>
            </a:endParaRPr>
          </a:p>
        </p:txBody>
      </p:sp>
      <p:pic>
        <p:nvPicPr>
          <p:cNvPr id="6" name="Picture 6" descr="C:\Users\mac\AppData\Local\Microsoft\Windows\Temporary Internet Files\Content.IE5\ZFZHN9PO\MC9000787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1588" y="4738688"/>
            <a:ext cx="14509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wipe(left)">
                                      <p:cBhvr>
                                        <p:cTn id="7" dur="500"/>
                                        <p:tgtEl>
                                          <p:spTgt spid="11">
                                            <p:txEl>
                                              <p:pRg st="3" end="3"/>
                                            </p:txEl>
                                          </p:spTgt>
                                        </p:tgtEl>
                                      </p:cBhvr>
                                    </p:animEffect>
                                  </p:childTnLst>
                                </p:cTn>
                              </p:par>
                              <p:par>
                                <p:cTn id="8" presetID="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0-#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E3DB10AC-D8F3-4ED6-B4DB-75DEA37540AA}" type="slidenum">
              <a:rPr lang="en-US" altLang="zh-CN" sz="1400" b="0">
                <a:solidFill>
                  <a:schemeClr val="tx1"/>
                </a:solidFill>
                <a:latin typeface="Times New Roman" panose="02020603050405020304" pitchFamily="18" charset="0"/>
              </a:rPr>
              <a:pPr eaLnBrk="1" hangingPunct="1"/>
              <a:t>14</a:t>
            </a:fld>
            <a:endParaRPr lang="en-US" altLang="zh-CN" sz="1400" b="0">
              <a:solidFill>
                <a:schemeClr val="tx1"/>
              </a:solidFill>
              <a:latin typeface="Times New Roman" panose="02020603050405020304" pitchFamily="18" charset="0"/>
            </a:endParaRPr>
          </a:p>
        </p:txBody>
      </p:sp>
      <p:sp>
        <p:nvSpPr>
          <p:cNvPr id="6" name="Rectangle 3"/>
          <p:cNvSpPr>
            <a:spLocks noGrp="1" noChangeArrowheads="1"/>
          </p:cNvSpPr>
          <p:nvPr>
            <p:ph type="body" idx="1"/>
          </p:nvPr>
        </p:nvSpPr>
        <p:spPr>
          <a:xfrm>
            <a:off x="774700" y="785813"/>
            <a:ext cx="7772400" cy="3651250"/>
          </a:xfrm>
        </p:spPr>
        <p:txBody>
          <a:bodyPr/>
          <a:lstStyle/>
          <a:p>
            <a:pPr eaLnBrk="1" hangingPunct="1">
              <a:lnSpc>
                <a:spcPct val="90000"/>
              </a:lnSpc>
              <a:buFont typeface="Wingdings" pitchFamily="2" charset="2"/>
              <a:buNone/>
              <a:defRPr/>
            </a:pPr>
            <a:r>
              <a:rPr lang="zh-CN" altLang="en-US" b="1" dirty="0">
                <a:solidFill>
                  <a:srgbClr val="FF0000"/>
                </a:solidFill>
                <a:latin typeface="+mn-ea"/>
              </a:rPr>
              <a:t>小结：</a:t>
            </a:r>
            <a:endParaRPr lang="en-US" altLang="zh-CN" b="1" dirty="0">
              <a:solidFill>
                <a:srgbClr val="FF0000"/>
              </a:solidFill>
              <a:latin typeface="+mn-ea"/>
            </a:endParaRPr>
          </a:p>
          <a:p>
            <a:pPr eaLnBrk="1" hangingPunct="1">
              <a:lnSpc>
                <a:spcPct val="90000"/>
              </a:lnSpc>
              <a:buFont typeface="Wingdings" pitchFamily="2" charset="2"/>
              <a:buNone/>
              <a:defRPr/>
            </a:pPr>
            <a:r>
              <a:rPr lang="en-US" altLang="zh-CN" b="1" dirty="0">
                <a:latin typeface="+mn-ea"/>
              </a:rPr>
              <a:t>	</a:t>
            </a:r>
            <a:r>
              <a:rPr lang="en-US" altLang="zh-CN" b="1" dirty="0">
                <a:solidFill>
                  <a:srgbClr val="FF0000"/>
                </a:solidFill>
                <a:latin typeface="+mn-ea"/>
              </a:rPr>
              <a:t>①</a:t>
            </a:r>
            <a:r>
              <a:rPr lang="zh-CN" altLang="en-US" b="1" dirty="0">
                <a:latin typeface="+mn-ea"/>
              </a:rPr>
              <a:t>为了进一步</a:t>
            </a:r>
            <a:r>
              <a:rPr lang="zh-CN" altLang="en-US" b="1" dirty="0">
                <a:solidFill>
                  <a:srgbClr val="FF0000"/>
                </a:solidFill>
                <a:latin typeface="+mn-ea"/>
              </a:rPr>
              <a:t>提高调速系统的动态性能</a:t>
            </a:r>
            <a:r>
              <a:rPr lang="zh-CN" altLang="en-US" b="1" dirty="0">
                <a:latin typeface="+mn-ea"/>
              </a:rPr>
              <a:t>，有必要引入</a:t>
            </a:r>
            <a:r>
              <a:rPr lang="zh-CN" altLang="en-US" b="1" dirty="0">
                <a:solidFill>
                  <a:srgbClr val="FF0000"/>
                </a:solidFill>
                <a:latin typeface="+mn-ea"/>
              </a:rPr>
              <a:t>速度、电流双闭环</a:t>
            </a:r>
            <a:r>
              <a:rPr lang="zh-CN" altLang="en-US" b="1" dirty="0">
                <a:latin typeface="+mn-ea"/>
              </a:rPr>
              <a:t>控制方案。</a:t>
            </a:r>
            <a:endParaRPr lang="en-US" altLang="zh-CN" b="1" dirty="0">
              <a:latin typeface="+mn-ea"/>
            </a:endParaRPr>
          </a:p>
          <a:p>
            <a:pPr eaLnBrk="1" hangingPunct="1">
              <a:lnSpc>
                <a:spcPct val="90000"/>
              </a:lnSpc>
              <a:buFont typeface="Wingdings" pitchFamily="2" charset="2"/>
              <a:buNone/>
              <a:defRPr/>
            </a:pPr>
            <a:r>
              <a:rPr lang="en-US" altLang="zh-CN" b="1" dirty="0">
                <a:latin typeface="+mn-ea"/>
              </a:rPr>
              <a:t>		</a:t>
            </a:r>
          </a:p>
          <a:p>
            <a:pPr eaLnBrk="1" hangingPunct="1">
              <a:lnSpc>
                <a:spcPct val="90000"/>
              </a:lnSpc>
              <a:buFont typeface="Wingdings" pitchFamily="2" charset="2"/>
              <a:buNone/>
              <a:defRPr/>
            </a:pPr>
            <a:r>
              <a:rPr lang="en-US" altLang="zh-CN" b="1" dirty="0">
                <a:latin typeface="+mn-ea"/>
              </a:rPr>
              <a:t>	</a:t>
            </a:r>
            <a:r>
              <a:rPr lang="en-US" altLang="zh-CN" b="1" dirty="0">
                <a:solidFill>
                  <a:srgbClr val="FF0000"/>
                </a:solidFill>
                <a:latin typeface="+mn-ea"/>
              </a:rPr>
              <a:t>②</a:t>
            </a:r>
            <a:r>
              <a:rPr lang="zh-CN" altLang="en-US" b="1" dirty="0">
                <a:latin typeface="+mn-ea"/>
              </a:rPr>
              <a:t>引入电流内环，提高了电流控制的性能，但同时也大大</a:t>
            </a:r>
            <a:r>
              <a:rPr lang="zh-CN" altLang="en-US" b="1" dirty="0">
                <a:solidFill>
                  <a:srgbClr val="FF0000"/>
                </a:solidFill>
                <a:latin typeface="+mn-ea"/>
              </a:rPr>
              <a:t>增加了算法的复杂性，并且硬件成本有所提高</a:t>
            </a:r>
            <a:r>
              <a:rPr lang="zh-CN" altLang="en-US" b="1" dirty="0">
                <a:latin typeface="+mn-ea"/>
              </a:rPr>
              <a:t>。</a:t>
            </a:r>
            <a:endParaRPr lang="en-US" altLang="zh-CN" b="1" dirty="0">
              <a:latin typeface="+mn-ea"/>
            </a:endParaRPr>
          </a:p>
          <a:p>
            <a:pPr eaLnBrk="1" hangingPunct="1">
              <a:lnSpc>
                <a:spcPct val="90000"/>
              </a:lnSpc>
              <a:buFont typeface="Wingdings" pitchFamily="2" charset="2"/>
              <a:buNone/>
              <a:defRPr/>
            </a:pPr>
            <a:endParaRPr lang="en-US" altLang="zh-CN" sz="2400" b="1" dirty="0">
              <a:latin typeface="+mn-ea"/>
            </a:endParaRPr>
          </a:p>
          <a:p>
            <a:pPr eaLnBrk="1" hangingPunct="1">
              <a:lnSpc>
                <a:spcPct val="90000"/>
              </a:lnSpc>
              <a:buFont typeface="Wingdings" pitchFamily="2" charset="2"/>
              <a:buNone/>
              <a:defRPr/>
            </a:pPr>
            <a:endParaRPr lang="zh-CN" altLang="en-US" b="1" dirty="0"/>
          </a:p>
        </p:txBody>
      </p:sp>
      <p:pic>
        <p:nvPicPr>
          <p:cNvPr id="29700" name="Picture 10" descr="C:\Users\mac\AppData\Local\Microsoft\Windows\Temporary Internet Files\Content.IE5\ONU1HCJP\MC90007877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9625" y="4857750"/>
            <a:ext cx="23653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up)">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up)">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3D8798FA-06BB-4393-B35C-A041D4D80D7E}" type="slidenum">
              <a:rPr lang="en-US" altLang="zh-CN" sz="1400" b="0">
                <a:solidFill>
                  <a:schemeClr val="tx1"/>
                </a:solidFill>
                <a:latin typeface="Times New Roman" panose="02020603050405020304" pitchFamily="18" charset="0"/>
              </a:rPr>
              <a:pPr eaLnBrk="1" hangingPunct="1"/>
              <a:t>15</a:t>
            </a:fld>
            <a:endParaRPr lang="en-US" altLang="zh-CN" sz="1400" b="0">
              <a:solidFill>
                <a:schemeClr val="tx1"/>
              </a:solidFill>
              <a:latin typeface="Times New Roman" panose="02020603050405020304" pitchFamily="18" charset="0"/>
            </a:endParaRPr>
          </a:p>
        </p:txBody>
      </p:sp>
      <p:sp>
        <p:nvSpPr>
          <p:cNvPr id="30723" name="Rectangle 2"/>
          <p:cNvSpPr>
            <a:spLocks noGrp="1" noChangeArrowheads="1"/>
          </p:cNvSpPr>
          <p:nvPr>
            <p:ph type="title"/>
          </p:nvPr>
        </p:nvSpPr>
        <p:spPr>
          <a:xfrm>
            <a:off x="857250" y="285750"/>
            <a:ext cx="6143625" cy="642938"/>
          </a:xfrm>
        </p:spPr>
        <p:txBody>
          <a:bodyPr/>
          <a:lstStyle/>
          <a:p>
            <a:pPr algn="l" eaLnBrk="1" hangingPunct="1"/>
            <a:r>
              <a:rPr lang="zh-CN" altLang="en-US" sz="3200" b="1">
                <a:latin typeface="宋体" panose="02010600030101010101" pitchFamily="2" charset="-122"/>
              </a:rPr>
              <a:t>三、稳态结构图与静特性</a:t>
            </a:r>
            <a:endParaRPr lang="zh-CN" altLang="en-US" b="1"/>
          </a:p>
        </p:txBody>
      </p:sp>
      <p:sp>
        <p:nvSpPr>
          <p:cNvPr id="6150" name="Rectangle 6"/>
          <p:cNvSpPr>
            <a:spLocks noChangeArrowheads="1"/>
          </p:cNvSpPr>
          <p:nvPr/>
        </p:nvSpPr>
        <p:spPr bwMode="auto">
          <a:xfrm>
            <a:off x="2867025" y="25955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6153" name="Rectangle 9"/>
          <p:cNvSpPr>
            <a:spLocks noChangeArrowheads="1"/>
          </p:cNvSpPr>
          <p:nvPr/>
        </p:nvSpPr>
        <p:spPr bwMode="auto">
          <a:xfrm>
            <a:off x="2733675" y="2657475"/>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0726" name="Object 8"/>
          <p:cNvGraphicFramePr>
            <a:graphicFrameLocks noChangeAspect="1"/>
          </p:cNvGraphicFramePr>
          <p:nvPr/>
        </p:nvGraphicFramePr>
        <p:xfrm>
          <a:off x="857250" y="1214438"/>
          <a:ext cx="7500938" cy="3149600"/>
        </p:xfrm>
        <a:graphic>
          <a:graphicData uri="http://schemas.openxmlformats.org/presentationml/2006/ole">
            <mc:AlternateContent xmlns:mc="http://schemas.openxmlformats.org/markup-compatibility/2006">
              <mc:Choice xmlns:v="urn:schemas-microsoft-com:vml" Requires="v">
                <p:oleObj spid="_x0000_s30919" name="Microsoft Drawing" r:id="rId4" imgW="3676650" imgH="1544638" progId="MSDraw">
                  <p:embed/>
                </p:oleObj>
              </mc:Choice>
              <mc:Fallback>
                <p:oleObj name="Microsoft Drawing" r:id="rId4" imgW="3676650" imgH="1544638" progId="MSDraw">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1214438"/>
                        <a:ext cx="7500938" cy="3149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p:cNvSpPr>
            <a:spLocks noGrp="1" noChangeArrowheads="1"/>
          </p:cNvSpPr>
          <p:nvPr>
            <p:ph type="body" idx="1"/>
          </p:nvPr>
        </p:nvSpPr>
        <p:spPr>
          <a:xfrm>
            <a:off x="857250" y="4786313"/>
            <a:ext cx="7772400" cy="1679575"/>
          </a:xfrm>
          <a:solidFill>
            <a:schemeClr val="accent1">
              <a:lumMod val="20000"/>
              <a:lumOff val="80000"/>
            </a:schemeClr>
          </a:solidFill>
        </p:spPr>
        <p:txBody>
          <a:bodyPr/>
          <a:lstStyle/>
          <a:p>
            <a:pPr eaLnBrk="1" hangingPunct="1">
              <a:defRPr/>
            </a:pPr>
            <a:r>
              <a:rPr lang="zh-CN" altLang="en-US" sz="2400" b="1" dirty="0">
                <a:latin typeface="+mn-ea"/>
              </a:rPr>
              <a:t>转速调节器</a:t>
            </a:r>
            <a:r>
              <a:rPr lang="en-US" altLang="zh-CN" sz="2400" b="1" dirty="0">
                <a:latin typeface="+mn-ea"/>
              </a:rPr>
              <a:t>ASR</a:t>
            </a:r>
            <a:r>
              <a:rPr lang="zh-CN" altLang="en-US" sz="2400" b="1" dirty="0">
                <a:latin typeface="+mn-ea"/>
              </a:rPr>
              <a:t>的输出限幅电压</a:t>
            </a:r>
            <a:r>
              <a:rPr lang="en-US" altLang="zh-CN" sz="2400" b="1" dirty="0">
                <a:latin typeface="+mn-ea"/>
              </a:rPr>
              <a:t>U</a:t>
            </a:r>
            <a:r>
              <a:rPr lang="en-US" altLang="zh-CN" sz="2400" b="1" baseline="30000" dirty="0">
                <a:latin typeface="+mn-ea"/>
              </a:rPr>
              <a:t>*</a:t>
            </a:r>
            <a:r>
              <a:rPr lang="en-US" altLang="zh-CN" sz="2400" b="1" baseline="-25000" dirty="0" err="1">
                <a:latin typeface="+mn-ea"/>
              </a:rPr>
              <a:t>im</a:t>
            </a:r>
            <a:r>
              <a:rPr lang="zh-CN" altLang="en-US" sz="2400" b="1" dirty="0">
                <a:latin typeface="+mn-ea"/>
              </a:rPr>
              <a:t>决定了电流给定电压的最大值；</a:t>
            </a:r>
            <a:endParaRPr lang="en-US" altLang="zh-CN" sz="2400" b="1" dirty="0">
              <a:latin typeface="+mn-ea"/>
            </a:endParaRPr>
          </a:p>
          <a:p>
            <a:pPr eaLnBrk="1" hangingPunct="1">
              <a:defRPr/>
            </a:pPr>
            <a:r>
              <a:rPr lang="zh-CN" altLang="en-US" sz="2400" b="1" dirty="0">
                <a:latin typeface="+mn-ea"/>
              </a:rPr>
              <a:t>电流调节器</a:t>
            </a:r>
            <a:r>
              <a:rPr lang="en-US" altLang="zh-CN" sz="2400" b="1" dirty="0">
                <a:latin typeface="+mn-ea"/>
              </a:rPr>
              <a:t>ACR</a:t>
            </a:r>
            <a:r>
              <a:rPr lang="zh-CN" altLang="en-US" sz="2400" b="1" dirty="0">
                <a:latin typeface="+mn-ea"/>
              </a:rPr>
              <a:t>的输出限幅电压</a:t>
            </a:r>
            <a:r>
              <a:rPr lang="en-US" altLang="zh-CN" sz="2400" b="1" dirty="0" err="1">
                <a:latin typeface="+mn-ea"/>
              </a:rPr>
              <a:t>U</a:t>
            </a:r>
            <a:r>
              <a:rPr lang="en-US" altLang="zh-CN" sz="2400" b="1" baseline="-25000" dirty="0" err="1">
                <a:latin typeface="+mn-ea"/>
              </a:rPr>
              <a:t>cm</a:t>
            </a:r>
            <a:r>
              <a:rPr lang="zh-CN" altLang="en-US" sz="2400" b="1" dirty="0">
                <a:latin typeface="+mn-ea"/>
              </a:rPr>
              <a:t>限制了电力电子变换器的最大输出电压</a:t>
            </a:r>
            <a:r>
              <a:rPr lang="en-US" altLang="zh-CN" sz="2400" b="1" dirty="0" err="1">
                <a:latin typeface="+mn-ea"/>
              </a:rPr>
              <a:t>U</a:t>
            </a:r>
            <a:r>
              <a:rPr lang="en-US" altLang="zh-CN" sz="2400" b="1" baseline="-25000" dirty="0" err="1">
                <a:latin typeface="+mn-ea"/>
              </a:rPr>
              <a:t>dm</a:t>
            </a:r>
            <a:r>
              <a:rPr lang="zh-CN" altLang="en-US" sz="2400" b="1" dirty="0">
                <a:latin typeface="+mn-e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714625" y="142875"/>
            <a:ext cx="3687763" cy="584200"/>
          </a:xfrm>
        </p:spPr>
        <p:txBody>
          <a:bodyPr/>
          <a:lstStyle/>
          <a:p>
            <a:pPr eaLnBrk="1" hangingPunct="1"/>
            <a:r>
              <a:rPr lang="zh-CN" altLang="en-US" sz="3200" b="1">
                <a:solidFill>
                  <a:srgbClr val="C00000"/>
                </a:solidFill>
              </a:rPr>
              <a:t>调节器限幅作用</a:t>
            </a:r>
          </a:p>
        </p:txBody>
      </p:sp>
      <p:sp>
        <p:nvSpPr>
          <p:cNvPr id="126979" name="Rectangle 3"/>
          <p:cNvSpPr>
            <a:spLocks noGrp="1" noChangeArrowheads="1"/>
          </p:cNvSpPr>
          <p:nvPr>
            <p:ph type="body" idx="1"/>
          </p:nvPr>
        </p:nvSpPr>
        <p:spPr>
          <a:xfrm>
            <a:off x="774700" y="785813"/>
            <a:ext cx="8189788" cy="3092450"/>
          </a:xfrm>
        </p:spPr>
        <p:txBody>
          <a:bodyPr/>
          <a:lstStyle/>
          <a:p>
            <a:pPr eaLnBrk="1" hangingPunct="1">
              <a:lnSpc>
                <a:spcPct val="90000"/>
              </a:lnSpc>
              <a:buFontTx/>
              <a:buNone/>
              <a:defRPr/>
            </a:pPr>
            <a:r>
              <a:rPr lang="en-US" altLang="zh-CN" sz="2400" b="1" dirty="0">
                <a:latin typeface="+mn-ea"/>
              </a:rPr>
              <a:t>1</a:t>
            </a:r>
            <a:r>
              <a:rPr lang="zh-CN" altLang="en-US" sz="2400" b="1" dirty="0">
                <a:latin typeface="+mn-ea"/>
              </a:rPr>
              <a:t>、饱和</a:t>
            </a:r>
            <a:r>
              <a:rPr lang="en-US" altLang="zh-CN" sz="2400" b="1" dirty="0">
                <a:latin typeface="+mn-ea"/>
              </a:rPr>
              <a:t>——</a:t>
            </a:r>
            <a:r>
              <a:rPr lang="zh-CN" altLang="en-US" sz="2400" b="1" dirty="0">
                <a:latin typeface="+mn-ea"/>
              </a:rPr>
              <a:t>输出达到限幅值</a:t>
            </a:r>
          </a:p>
          <a:p>
            <a:pPr eaLnBrk="1" hangingPunct="1">
              <a:lnSpc>
                <a:spcPct val="90000"/>
              </a:lnSpc>
              <a:buFont typeface="Wingdings" pitchFamily="2" charset="2"/>
              <a:buNone/>
              <a:defRPr/>
            </a:pPr>
            <a:r>
              <a:rPr lang="zh-CN" altLang="en-US" sz="2400" b="1" dirty="0">
                <a:latin typeface="+mn-ea"/>
              </a:rPr>
              <a:t>      当调节器饱和时，输出为恒值，输入量的变化不再影响输出，除非有反向的输入信号使调节器退出饱和；换句话说，饱和的调节器暂时隔断了输入和输出间的联系，</a:t>
            </a:r>
            <a:r>
              <a:rPr lang="zh-CN" altLang="en-US" sz="2400" b="1" dirty="0">
                <a:solidFill>
                  <a:srgbClr val="FF0000"/>
                </a:solidFill>
                <a:latin typeface="+mn-ea"/>
              </a:rPr>
              <a:t>相当于使该调节环开环</a:t>
            </a:r>
            <a:r>
              <a:rPr lang="zh-CN" altLang="en-US" sz="2400" b="1" dirty="0">
                <a:latin typeface="+mn-ea"/>
              </a:rPr>
              <a:t>。</a:t>
            </a:r>
            <a:endParaRPr lang="en-US" altLang="zh-CN" sz="2400" b="1" dirty="0">
              <a:latin typeface="+mn-ea"/>
            </a:endParaRPr>
          </a:p>
          <a:p>
            <a:pPr eaLnBrk="1" hangingPunct="1">
              <a:buClr>
                <a:srgbClr val="B2B2B2"/>
              </a:buClr>
              <a:buSzPct val="75000"/>
              <a:buFontTx/>
              <a:buNone/>
              <a:defRPr/>
            </a:pPr>
            <a:r>
              <a:rPr lang="en-US" altLang="zh-CN" sz="2400" b="1" dirty="0">
                <a:solidFill>
                  <a:srgbClr val="000000"/>
                </a:solidFill>
                <a:latin typeface="宋体"/>
              </a:rPr>
              <a:t>2</a:t>
            </a:r>
            <a:r>
              <a:rPr lang="zh-CN" altLang="en-US" sz="2400" b="1" dirty="0">
                <a:solidFill>
                  <a:srgbClr val="000000"/>
                </a:solidFill>
                <a:latin typeface="宋体"/>
              </a:rPr>
              <a:t>、不饱和</a:t>
            </a:r>
            <a:r>
              <a:rPr lang="en-US" altLang="zh-CN" sz="2400" b="1" dirty="0">
                <a:solidFill>
                  <a:srgbClr val="000000"/>
                </a:solidFill>
                <a:latin typeface="宋体"/>
              </a:rPr>
              <a:t>——</a:t>
            </a:r>
            <a:r>
              <a:rPr lang="zh-CN" altLang="en-US" sz="2400" b="1" dirty="0">
                <a:solidFill>
                  <a:srgbClr val="000000"/>
                </a:solidFill>
                <a:latin typeface="宋体"/>
              </a:rPr>
              <a:t>输出未达到限幅值</a:t>
            </a:r>
          </a:p>
          <a:p>
            <a:pPr eaLnBrk="1" hangingPunct="1">
              <a:lnSpc>
                <a:spcPct val="90000"/>
              </a:lnSpc>
              <a:buClr>
                <a:srgbClr val="B2B2B2"/>
              </a:buClr>
              <a:buSzPct val="75000"/>
              <a:buFontTx/>
              <a:buNone/>
              <a:defRPr/>
            </a:pPr>
            <a:r>
              <a:rPr lang="zh-CN" altLang="en-US" sz="2400" b="1" dirty="0">
                <a:solidFill>
                  <a:srgbClr val="000000"/>
                </a:solidFill>
                <a:latin typeface="宋体"/>
              </a:rPr>
              <a:t>      当调节器不饱和时，工作在线性区，</a:t>
            </a:r>
            <a:r>
              <a:rPr lang="en-US" altLang="zh-CN" sz="2400" b="1" dirty="0">
                <a:solidFill>
                  <a:srgbClr val="000000"/>
                </a:solidFill>
                <a:latin typeface="宋体"/>
              </a:rPr>
              <a:t>PI</a:t>
            </a:r>
            <a:r>
              <a:rPr lang="zh-CN" altLang="en-US" sz="2400" b="1" dirty="0">
                <a:solidFill>
                  <a:srgbClr val="000000"/>
                </a:solidFill>
                <a:latin typeface="宋体"/>
              </a:rPr>
              <a:t>作用使输入偏差电压在稳态时总是零。 </a:t>
            </a:r>
            <a:endParaRPr lang="en-US" altLang="zh-CN" sz="2400" b="1" dirty="0">
              <a:solidFill>
                <a:srgbClr val="000000"/>
              </a:solidFill>
              <a:latin typeface="宋体"/>
            </a:endParaRPr>
          </a:p>
          <a:p>
            <a:pPr eaLnBrk="1" hangingPunct="1">
              <a:lnSpc>
                <a:spcPct val="90000"/>
              </a:lnSpc>
              <a:buFont typeface="Wingdings" pitchFamily="2" charset="2"/>
              <a:buNone/>
              <a:defRPr/>
            </a:pPr>
            <a:endParaRPr lang="en-US" altLang="zh-CN" sz="2400" b="1" dirty="0">
              <a:latin typeface="+mn-ea"/>
            </a:endParaRPr>
          </a:p>
          <a:p>
            <a:pPr eaLnBrk="1" hangingPunct="1">
              <a:lnSpc>
                <a:spcPct val="90000"/>
              </a:lnSpc>
              <a:buFont typeface="Wingdings" pitchFamily="2" charset="2"/>
              <a:buNone/>
              <a:defRPr/>
            </a:pPr>
            <a:endParaRPr lang="en-US" altLang="zh-CN" sz="2400" b="1" dirty="0">
              <a:latin typeface="+mn-ea"/>
            </a:endParaRPr>
          </a:p>
          <a:p>
            <a:pPr eaLnBrk="1" hangingPunct="1">
              <a:lnSpc>
                <a:spcPct val="90000"/>
              </a:lnSpc>
              <a:buFont typeface="Wingdings" pitchFamily="2" charset="2"/>
              <a:buNone/>
              <a:defRPr/>
            </a:pPr>
            <a:endParaRPr lang="zh-CN" altLang="en-US" b="1" dirty="0"/>
          </a:p>
        </p:txBody>
      </p:sp>
      <p:graphicFrame>
        <p:nvGraphicFramePr>
          <p:cNvPr id="31748" name="Object 8"/>
          <p:cNvGraphicFramePr>
            <a:graphicFrameLocks noChangeAspect="1"/>
          </p:cNvGraphicFramePr>
          <p:nvPr>
            <p:extLst>
              <p:ext uri="{D42A27DB-BD31-4B8C-83A1-F6EECF244321}">
                <p14:modId xmlns:p14="http://schemas.microsoft.com/office/powerpoint/2010/main" val="3014496026"/>
              </p:ext>
            </p:extLst>
          </p:nvPr>
        </p:nvGraphicFramePr>
        <p:xfrm>
          <a:off x="1196925" y="3812430"/>
          <a:ext cx="6975475" cy="2928938"/>
        </p:xfrm>
        <a:graphic>
          <a:graphicData uri="http://schemas.openxmlformats.org/presentationml/2006/ole">
            <mc:AlternateContent xmlns:mc="http://schemas.openxmlformats.org/markup-compatibility/2006">
              <mc:Choice xmlns:v="urn:schemas-microsoft-com:vml" Requires="v">
                <p:oleObj spid="_x0000_s31940" name="Microsoft Drawing" r:id="rId3" imgW="3676650" imgH="1544638" progId="MSDraw">
                  <p:embed/>
                </p:oleObj>
              </mc:Choice>
              <mc:Fallback>
                <p:oleObj name="Microsoft Drawing" r:id="rId3" imgW="3676650" imgH="1544638"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25" y="3812430"/>
                        <a:ext cx="6975475" cy="2928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animEffect transition="in" filter="blinds(horizontal)">
                                      <p:cBhvr>
                                        <p:cTn id="7" dur="500"/>
                                        <p:tgtEl>
                                          <p:spTgt spid="126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79">
                                            <p:txEl>
                                              <p:pRg st="3" end="3"/>
                                            </p:txEl>
                                          </p:spTgt>
                                        </p:tgtEl>
                                        <p:attrNameLst>
                                          <p:attrName>style.visibility</p:attrName>
                                        </p:attrNameLst>
                                      </p:cBhvr>
                                      <p:to>
                                        <p:strVal val="visible"/>
                                      </p:to>
                                    </p:set>
                                    <p:animEffect transition="in" filter="blinds(horizontal)">
                                      <p:cBhvr>
                                        <p:cTn id="12"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8625" y="500063"/>
            <a:ext cx="1714500" cy="609600"/>
          </a:xfrm>
        </p:spPr>
        <p:txBody>
          <a:bodyPr/>
          <a:lstStyle/>
          <a:p>
            <a:pPr eaLnBrk="1" hangingPunct="1"/>
            <a:r>
              <a:rPr lang="zh-CN" altLang="en-US" sz="3200" b="1">
                <a:solidFill>
                  <a:srgbClr val="C00000"/>
                </a:solidFill>
                <a:latin typeface="黑体" panose="02010609060101010101" pitchFamily="49" charset="-122"/>
                <a:ea typeface="黑体" panose="02010609060101010101" pitchFamily="49" charset="-122"/>
              </a:rPr>
              <a:t>静特性 </a:t>
            </a:r>
          </a:p>
        </p:txBody>
      </p:sp>
      <p:sp>
        <p:nvSpPr>
          <p:cNvPr id="6150" name="Rectangle 3"/>
          <p:cNvSpPr>
            <a:spLocks noGrp="1" noChangeArrowheads="1"/>
          </p:cNvSpPr>
          <p:nvPr>
            <p:ph type="body" sz="half" idx="1"/>
          </p:nvPr>
        </p:nvSpPr>
        <p:spPr>
          <a:xfrm>
            <a:off x="142875" y="2714625"/>
            <a:ext cx="8572500" cy="3224213"/>
          </a:xfrm>
        </p:spPr>
        <p:txBody>
          <a:bodyPr/>
          <a:lstStyle/>
          <a:p>
            <a:pPr algn="just" eaLnBrk="1" hangingPunct="1"/>
            <a:r>
              <a:rPr lang="zh-CN" altLang="en-US" sz="2400" b="1" dirty="0">
                <a:solidFill>
                  <a:srgbClr val="FF0000"/>
                </a:solidFill>
                <a:latin typeface="黑体" panose="02010609060101010101" pitchFamily="49" charset="-122"/>
                <a:ea typeface="黑体" panose="02010609060101010101" pitchFamily="49" charset="-122"/>
              </a:rPr>
              <a:t>正常运行时，电流调节器不会达到饱和（重要！）</a:t>
            </a:r>
          </a:p>
          <a:p>
            <a:pPr algn="just" eaLnBrk="1" hangingPunct="1"/>
            <a:r>
              <a:rPr lang="zh-CN" altLang="en-US" sz="2400" b="1" dirty="0">
                <a:solidFill>
                  <a:srgbClr val="2D10DE"/>
                </a:solidFill>
                <a:latin typeface="黑体" panose="02010609060101010101" pitchFamily="49" charset="-122"/>
                <a:ea typeface="黑体" panose="02010609060101010101" pitchFamily="49" charset="-122"/>
              </a:rPr>
              <a:t>转速调节器不饱和： </a:t>
            </a:r>
            <a:r>
              <a:rPr lang="zh-CN" altLang="en-US" sz="2400" b="1" dirty="0">
                <a:latin typeface="黑体" panose="02010609060101010101" pitchFamily="49" charset="-122"/>
                <a:ea typeface="黑体" panose="02010609060101010101" pitchFamily="49" charset="-122"/>
              </a:rPr>
              <a:t>两调节器均不饱和，</a:t>
            </a:r>
            <a:endParaRPr lang="en-US" altLang="zh-CN" sz="2400" b="1" dirty="0">
              <a:latin typeface="黑体" panose="02010609060101010101" pitchFamily="49" charset="-122"/>
              <a:ea typeface="黑体" panose="02010609060101010101" pitchFamily="49" charset="-122"/>
            </a:endParaRPr>
          </a:p>
          <a:p>
            <a:pPr algn="just" eaLnBrk="1" hangingPunct="1">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稳态时输入偏差电压均为</a:t>
            </a:r>
            <a:r>
              <a:rPr lang="en-US" altLang="zh-CN" sz="2400" b="1" dirty="0">
                <a:latin typeface="黑体" panose="02010609060101010101" pitchFamily="49" charset="-122"/>
                <a:ea typeface="黑体" panose="02010609060101010101" pitchFamily="49" charset="-122"/>
              </a:rPr>
              <a:t>0 </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algn="just" eaLnBrk="1" hangingPunct="1">
              <a:buFontTx/>
              <a:buNone/>
            </a:pPr>
            <a:r>
              <a:rPr lang="en-US" altLang="zh-CN" sz="2400" b="1" dirty="0">
                <a:latin typeface="黑体" panose="02010609060101010101" pitchFamily="49" charset="-122"/>
                <a:ea typeface="黑体" panose="02010609060101010101" pitchFamily="49" charset="-122"/>
              </a:rPr>
              <a:t>     </a:t>
            </a:r>
          </a:p>
          <a:p>
            <a:pPr eaLnBrk="1" hangingPunct="1">
              <a:buFontTx/>
              <a:buNone/>
            </a:pPr>
            <a:endParaRPr lang="en-US" altLang="zh-CN" sz="2400" b="1" dirty="0">
              <a:latin typeface="黑体" panose="02010609060101010101" pitchFamily="49" charset="-122"/>
              <a:ea typeface="黑体" panose="02010609060101010101" pitchFamily="49" charset="-122"/>
            </a:endParaRPr>
          </a:p>
          <a:p>
            <a:pPr eaLnBrk="1" hangingPunct="1">
              <a:buFontTx/>
              <a:buNone/>
            </a:pPr>
            <a:endParaRPr lang="en-US" altLang="zh-CN" sz="2400" b="1" dirty="0">
              <a:latin typeface="黑体" panose="02010609060101010101" pitchFamily="49" charset="-122"/>
              <a:ea typeface="黑体" panose="02010609060101010101" pitchFamily="49" charset="-122"/>
            </a:endParaRPr>
          </a:p>
          <a:p>
            <a:pPr eaLnBrk="1" hangingPunct="1">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对应静特性</a:t>
            </a:r>
            <a:r>
              <a:rPr lang="en-US" altLang="zh-CN" sz="2400" b="1" dirty="0">
                <a:latin typeface="黑体" panose="02010609060101010101" pitchFamily="49" charset="-122"/>
                <a:ea typeface="黑体" panose="02010609060101010101" pitchFamily="49" charset="-122"/>
              </a:rPr>
              <a:t>CA</a:t>
            </a:r>
            <a:r>
              <a:rPr lang="zh-CN" altLang="en-US" sz="2400" b="1" dirty="0">
                <a:latin typeface="黑体" panose="02010609060101010101" pitchFamily="49" charset="-122"/>
                <a:ea typeface="黑体" panose="02010609060101010101" pitchFamily="49" charset="-122"/>
              </a:rPr>
              <a:t>段</a:t>
            </a:r>
            <a:r>
              <a:rPr lang="zh-CN" altLang="en-US" sz="2800"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graphicFrame>
        <p:nvGraphicFramePr>
          <p:cNvPr id="6146" name="Object 8"/>
          <p:cNvGraphicFramePr>
            <a:graphicFrameLocks noChangeAspect="1"/>
          </p:cNvGraphicFramePr>
          <p:nvPr/>
        </p:nvGraphicFramePr>
        <p:xfrm>
          <a:off x="5468938" y="3643313"/>
          <a:ext cx="3627437" cy="3155950"/>
        </p:xfrm>
        <a:graphic>
          <a:graphicData uri="http://schemas.openxmlformats.org/presentationml/2006/ole">
            <mc:AlternateContent xmlns:mc="http://schemas.openxmlformats.org/markup-compatibility/2006">
              <mc:Choice xmlns:v="urn:schemas-microsoft-com:vml" Requires="v">
                <p:oleObj spid="_x0000_s33345" name="Microsoft Drawing" r:id="rId3" imgW="2930525" imgH="2544763" progId="MSDraw">
                  <p:embed/>
                </p:oleObj>
              </mc:Choice>
              <mc:Fallback>
                <p:oleObj name="Microsoft Drawing" r:id="rId3" imgW="2930525" imgH="2544763"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8938" y="3643313"/>
                        <a:ext cx="3627437" cy="31559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 name="Object 10"/>
          <p:cNvGraphicFramePr>
            <a:graphicFrameLocks noChangeAspect="1"/>
          </p:cNvGraphicFramePr>
          <p:nvPr>
            <p:extLst>
              <p:ext uri="{D42A27DB-BD31-4B8C-83A1-F6EECF244321}">
                <p14:modId xmlns:p14="http://schemas.microsoft.com/office/powerpoint/2010/main" val="2809416989"/>
              </p:ext>
            </p:extLst>
          </p:nvPr>
        </p:nvGraphicFramePr>
        <p:xfrm>
          <a:off x="1274763" y="4143375"/>
          <a:ext cx="2090737" cy="1071563"/>
        </p:xfrm>
        <a:graphic>
          <a:graphicData uri="http://schemas.openxmlformats.org/presentationml/2006/ole">
            <mc:AlternateContent xmlns:mc="http://schemas.openxmlformats.org/markup-compatibility/2006">
              <mc:Choice xmlns:v="urn:schemas-microsoft-com:vml" Requires="v">
                <p:oleObj spid="_x0000_s33346" name="Equation" r:id="rId5" imgW="952200" imgH="495000" progId="Equation.DSMT4">
                  <p:embed/>
                </p:oleObj>
              </mc:Choice>
              <mc:Fallback>
                <p:oleObj name="Equation" r:id="rId5" imgW="952200" imgH="495000" progId="Equation.DSMT4">
                  <p:embed/>
                  <p:pic>
                    <p:nvPicPr>
                      <p:cNvPr id="0" name="Object 10"/>
                      <p:cNvPicPr>
                        <a:picLocks noChangeAspect="1" noChangeArrowheads="1"/>
                      </p:cNvPicPr>
                      <p:nvPr/>
                    </p:nvPicPr>
                    <p:blipFill>
                      <a:blip r:embed="rId6"/>
                      <a:srcRect/>
                      <a:stretch>
                        <a:fillRect/>
                      </a:stretch>
                    </p:blipFill>
                    <p:spPr bwMode="auto">
                      <a:xfrm>
                        <a:off x="1274763" y="4143375"/>
                        <a:ext cx="2090737"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7"/>
          <p:cNvGraphicFramePr>
            <a:graphicFrameLocks noChangeAspect="1"/>
          </p:cNvGraphicFramePr>
          <p:nvPr/>
        </p:nvGraphicFramePr>
        <p:xfrm>
          <a:off x="2643188" y="44450"/>
          <a:ext cx="6357937" cy="2670175"/>
        </p:xfrm>
        <a:graphic>
          <a:graphicData uri="http://schemas.openxmlformats.org/presentationml/2006/ole">
            <mc:AlternateContent xmlns:mc="http://schemas.openxmlformats.org/markup-compatibility/2006">
              <mc:Choice xmlns:v="urn:schemas-microsoft-com:vml" Requires="v">
                <p:oleObj spid="_x0000_s33347" name="Microsoft Drawing" r:id="rId7" imgW="3676650" imgH="1544638" progId="MSDraw">
                  <p:embed/>
                </p:oleObj>
              </mc:Choice>
              <mc:Fallback>
                <p:oleObj name="Microsoft Drawing" r:id="rId7" imgW="3676650" imgH="1544638" progId="MSDraw">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3188" y="44450"/>
                        <a:ext cx="6357937" cy="26701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blinds(horizontal)">
                                      <p:cBhvr>
                                        <p:cTn id="7" dur="500"/>
                                        <p:tgtEl>
                                          <p:spTgt spid="61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0">
                                            <p:txEl>
                                              <p:pRg st="1" end="1"/>
                                            </p:txEl>
                                          </p:spTgt>
                                        </p:tgtEl>
                                        <p:attrNameLst>
                                          <p:attrName>style.visibility</p:attrName>
                                        </p:attrNameLst>
                                      </p:cBhvr>
                                      <p:to>
                                        <p:strVal val="visible"/>
                                      </p:to>
                                    </p:set>
                                    <p:animEffect transition="in" filter="blinds(horizontal)">
                                      <p:cBhvr>
                                        <p:cTn id="12" dur="500"/>
                                        <p:tgtEl>
                                          <p:spTgt spid="615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blinds(horizontal)">
                                      <p:cBhvr>
                                        <p:cTn id="15" dur="500"/>
                                        <p:tgtEl>
                                          <p:spTgt spid="615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blinds(horizontal)">
                                      <p:cBhvr>
                                        <p:cTn id="20" dur="500"/>
                                        <p:tgtEl>
                                          <p:spTgt spid="61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150">
                                            <p:txEl>
                                              <p:pRg st="6" end="6"/>
                                            </p:txEl>
                                          </p:spTgt>
                                        </p:tgtEl>
                                        <p:attrNameLst>
                                          <p:attrName>style.visibility</p:attrName>
                                        </p:attrNameLst>
                                      </p:cBhvr>
                                      <p:to>
                                        <p:strVal val="visible"/>
                                      </p:to>
                                    </p:set>
                                    <p:animEffect transition="in" filter="blinds(horizontal)">
                                      <p:cBhvr>
                                        <p:cTn id="25" dur="500"/>
                                        <p:tgtEl>
                                          <p:spTgt spid="61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2622ABBF-9FE3-4002-BFFC-9A09FAB5352C}" type="slidenum">
              <a:rPr lang="en-US" altLang="zh-CN" sz="1400" b="0">
                <a:solidFill>
                  <a:schemeClr val="tx1"/>
                </a:solidFill>
                <a:latin typeface="Times New Roman" panose="02020603050405020304" pitchFamily="18" charset="0"/>
              </a:rPr>
              <a:pPr eaLnBrk="1" hangingPunct="1"/>
              <a:t>18</a:t>
            </a:fld>
            <a:endParaRPr lang="en-US" altLang="zh-CN" sz="1400" b="0">
              <a:solidFill>
                <a:schemeClr val="tx1"/>
              </a:solidFill>
              <a:latin typeface="Times New Roman" panose="02020603050405020304" pitchFamily="18" charset="0"/>
            </a:endParaRPr>
          </a:p>
        </p:txBody>
      </p:sp>
      <p:sp>
        <p:nvSpPr>
          <p:cNvPr id="7175" name="Rectangle 3"/>
          <p:cNvSpPr>
            <a:spLocks noGrp="1" noChangeArrowheads="1"/>
          </p:cNvSpPr>
          <p:nvPr>
            <p:ph type="body" sz="half" idx="1"/>
          </p:nvPr>
        </p:nvSpPr>
        <p:spPr>
          <a:xfrm>
            <a:off x="0" y="2432050"/>
            <a:ext cx="5429250" cy="2354263"/>
          </a:xfrm>
        </p:spPr>
        <p:txBody>
          <a:bodyPr/>
          <a:lstStyle/>
          <a:p>
            <a:pPr eaLnBrk="1" hangingPunct="1">
              <a:defRPr/>
            </a:pPr>
            <a:r>
              <a:rPr lang="zh-CN" altLang="en-US" sz="2400" b="1" dirty="0">
                <a:solidFill>
                  <a:srgbClr val="2D10DE"/>
                </a:solidFill>
                <a:latin typeface="+mn-ea"/>
              </a:rPr>
              <a:t>转速调节器饱和：</a:t>
            </a:r>
          </a:p>
          <a:p>
            <a:pPr eaLnBrk="1" hangingPunct="1">
              <a:buFontTx/>
              <a:buNone/>
              <a:defRPr/>
            </a:pPr>
            <a:r>
              <a:rPr lang="zh-CN" altLang="en-US" sz="2400" b="1" dirty="0">
                <a:latin typeface="+mn-ea"/>
              </a:rPr>
              <a:t>      </a:t>
            </a:r>
            <a:r>
              <a:rPr lang="en-US" altLang="zh-CN" sz="2400" b="1" dirty="0">
                <a:latin typeface="+mn-ea"/>
              </a:rPr>
              <a:t>ASR</a:t>
            </a:r>
            <a:r>
              <a:rPr lang="zh-CN" altLang="en-US" sz="2400" b="1" dirty="0">
                <a:latin typeface="+mn-ea"/>
              </a:rPr>
              <a:t>输出达到限幅值，转速环呈开环，</a:t>
            </a:r>
            <a:r>
              <a:rPr lang="en-US" altLang="zh-CN" sz="2400" b="1" dirty="0">
                <a:latin typeface="+mn-ea"/>
              </a:rPr>
              <a:t>n</a:t>
            </a:r>
            <a:r>
              <a:rPr lang="zh-CN" altLang="en-US" sz="2400" b="1" dirty="0">
                <a:latin typeface="+mn-ea"/>
              </a:rPr>
              <a:t>变化对系统影响暂时隔断。系统按无静差电流单环运行，</a:t>
            </a:r>
            <a:r>
              <a:rPr lang="zh-CN" altLang="en-US" sz="2400" b="1" dirty="0">
                <a:solidFill>
                  <a:srgbClr val="FF0000"/>
                </a:solidFill>
                <a:latin typeface="+mn-ea"/>
              </a:rPr>
              <a:t>对应静特性</a:t>
            </a:r>
            <a:r>
              <a:rPr lang="en-US" altLang="zh-CN" sz="2400" b="1" dirty="0">
                <a:solidFill>
                  <a:srgbClr val="FF0000"/>
                </a:solidFill>
                <a:latin typeface="+mn-ea"/>
              </a:rPr>
              <a:t>AB</a:t>
            </a:r>
            <a:r>
              <a:rPr lang="zh-CN" altLang="en-US" sz="2400" b="1" dirty="0">
                <a:solidFill>
                  <a:srgbClr val="FF0000"/>
                </a:solidFill>
                <a:latin typeface="+mn-ea"/>
              </a:rPr>
              <a:t>段。</a:t>
            </a:r>
          </a:p>
        </p:txBody>
      </p:sp>
      <p:graphicFrame>
        <p:nvGraphicFramePr>
          <p:cNvPr id="33796" name="Object 7"/>
          <p:cNvGraphicFramePr>
            <a:graphicFrameLocks noChangeAspect="1"/>
          </p:cNvGraphicFramePr>
          <p:nvPr/>
        </p:nvGraphicFramePr>
        <p:xfrm>
          <a:off x="1857375" y="4429125"/>
          <a:ext cx="1930400" cy="922338"/>
        </p:xfrm>
        <a:graphic>
          <a:graphicData uri="http://schemas.openxmlformats.org/presentationml/2006/ole">
            <mc:AlternateContent xmlns:mc="http://schemas.openxmlformats.org/markup-compatibility/2006">
              <mc:Choice xmlns:v="urn:schemas-microsoft-com:vml" Requires="v">
                <p:oleObj spid="_x0000_s34369" name="Equation" r:id="rId4" imgW="939392" imgH="444307" progId="Equation.DSMT4">
                  <p:embed/>
                </p:oleObj>
              </mc:Choice>
              <mc:Fallback>
                <p:oleObj name="Equation" r:id="rId4" imgW="939392" imgH="444307"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4429125"/>
                        <a:ext cx="1930400" cy="9223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Text Box 8"/>
          <p:cNvSpPr txBox="1">
            <a:spLocks noChangeArrowheads="1"/>
          </p:cNvSpPr>
          <p:nvPr/>
        </p:nvSpPr>
        <p:spPr bwMode="auto">
          <a:xfrm>
            <a:off x="215776" y="5589240"/>
            <a:ext cx="8748712" cy="1200150"/>
          </a:xfrm>
          <a:prstGeom prst="rect">
            <a:avLst/>
          </a:prstGeom>
          <a:solidFill>
            <a:srgbClr val="66FFCC"/>
          </a:solidFill>
          <a:ln w="9525">
            <a:noFill/>
            <a:miter lim="800000"/>
            <a:headEnd/>
            <a:tailEnd/>
          </a:ln>
        </p:spPr>
        <p:txBody>
          <a:bodyPr>
            <a:spAutoFit/>
          </a:bodyPr>
          <a:lstStyle/>
          <a:p>
            <a:pPr algn="l">
              <a:defRPr/>
            </a:pPr>
            <a:r>
              <a:rPr lang="zh-CN" altLang="en-US" sz="2400" dirty="0">
                <a:solidFill>
                  <a:srgbClr val="FF0000"/>
                </a:solidFill>
                <a:latin typeface="+mn-ea"/>
                <a:ea typeface="+mn-ea"/>
              </a:rPr>
              <a:t>双环系统静特性的特点：</a:t>
            </a:r>
            <a:r>
              <a:rPr lang="zh-CN" altLang="en-US" sz="2400" dirty="0">
                <a:solidFill>
                  <a:schemeClr val="tx1"/>
                </a:solidFill>
                <a:latin typeface="+mn-ea"/>
                <a:ea typeface="+mn-ea"/>
              </a:rPr>
              <a:t>负载电流小于最大值时为转速无静差，转速负反馈起主要调节作用；负载电流达到最大值时为电流无静差，电流调节器起主要调节作用。</a:t>
            </a:r>
          </a:p>
        </p:txBody>
      </p:sp>
      <p:sp>
        <p:nvSpPr>
          <p:cNvPr id="8201" name="AutoShape 9"/>
          <p:cNvSpPr>
            <a:spLocks noChangeArrowheads="1"/>
          </p:cNvSpPr>
          <p:nvPr/>
        </p:nvSpPr>
        <p:spPr bwMode="auto">
          <a:xfrm>
            <a:off x="468313" y="2852738"/>
            <a:ext cx="5256212" cy="2447925"/>
          </a:xfrm>
          <a:prstGeom prst="wedgeRoundRectCallout">
            <a:avLst>
              <a:gd name="adj1" fmla="val -48912"/>
              <a:gd name="adj2" fmla="val -20102"/>
              <a:gd name="adj3" fmla="val 16667"/>
            </a:avLst>
          </a:prstGeom>
          <a:noFill/>
          <a:ln w="9525">
            <a:noFill/>
            <a:miter lim="800000"/>
            <a:headEnd/>
            <a:tailEnd/>
          </a:ln>
          <a:effectLst/>
        </p:spPr>
        <p:txBody>
          <a:bodyPr anchor="ctr"/>
          <a:lstStyle/>
          <a:p>
            <a:pPr>
              <a:defRPr/>
            </a:pPr>
            <a:endParaRPr lang="zh-CN" altLang="zh-CN">
              <a:effectLst>
                <a:outerShdw blurRad="38100" dist="38100" dir="2700000" algn="tl">
                  <a:srgbClr val="000000"/>
                </a:outerShdw>
              </a:effectLst>
              <a:latin typeface="黑体" pitchFamily="2" charset="-122"/>
              <a:ea typeface="黑体" pitchFamily="2" charset="-122"/>
            </a:endParaRPr>
          </a:p>
        </p:txBody>
      </p:sp>
      <p:graphicFrame>
        <p:nvGraphicFramePr>
          <p:cNvPr id="33799" name="Object 10"/>
          <p:cNvGraphicFramePr>
            <a:graphicFrameLocks noChangeAspect="1"/>
          </p:cNvGraphicFramePr>
          <p:nvPr/>
        </p:nvGraphicFramePr>
        <p:xfrm>
          <a:off x="3119438" y="0"/>
          <a:ext cx="5953125" cy="2500313"/>
        </p:xfrm>
        <a:graphic>
          <a:graphicData uri="http://schemas.openxmlformats.org/presentationml/2006/ole">
            <mc:AlternateContent xmlns:mc="http://schemas.openxmlformats.org/markup-compatibility/2006">
              <mc:Choice xmlns:v="urn:schemas-microsoft-com:vml" Requires="v">
                <p:oleObj spid="_x0000_s34370" name="Microsoft Drawing" r:id="rId6" imgW="3676650" imgH="1544638" progId="MSDraw">
                  <p:embed/>
                </p:oleObj>
              </mc:Choice>
              <mc:Fallback>
                <p:oleObj name="Microsoft Drawing" r:id="rId6" imgW="3676650" imgH="1544638" progId="MSDraw">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9438" y="0"/>
                        <a:ext cx="5953125" cy="2500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2"/>
          <p:cNvSpPr>
            <a:spLocks noGrp="1" noChangeArrowheads="1"/>
          </p:cNvSpPr>
          <p:nvPr>
            <p:ph type="title"/>
          </p:nvPr>
        </p:nvSpPr>
        <p:spPr>
          <a:xfrm>
            <a:off x="428625" y="500063"/>
            <a:ext cx="1714500" cy="609600"/>
          </a:xfrm>
        </p:spPr>
        <p:txBody>
          <a:bodyPr/>
          <a:lstStyle/>
          <a:p>
            <a:pPr eaLnBrk="1" hangingPunct="1"/>
            <a:r>
              <a:rPr lang="zh-CN" altLang="en-US" sz="3200" b="1">
                <a:solidFill>
                  <a:srgbClr val="C00000"/>
                </a:solidFill>
                <a:latin typeface="黑体" panose="02010609060101010101" pitchFamily="49" charset="-122"/>
                <a:ea typeface="黑体" panose="02010609060101010101" pitchFamily="49" charset="-122"/>
              </a:rPr>
              <a:t>静特性 </a:t>
            </a:r>
          </a:p>
        </p:txBody>
      </p:sp>
      <p:graphicFrame>
        <p:nvGraphicFramePr>
          <p:cNvPr id="33801" name="Object 8"/>
          <p:cNvGraphicFramePr>
            <a:graphicFrameLocks noChangeAspect="1"/>
          </p:cNvGraphicFramePr>
          <p:nvPr/>
        </p:nvGraphicFramePr>
        <p:xfrm>
          <a:off x="5500688" y="2500313"/>
          <a:ext cx="3571875" cy="3108325"/>
        </p:xfrm>
        <a:graphic>
          <a:graphicData uri="http://schemas.openxmlformats.org/presentationml/2006/ole">
            <mc:AlternateContent xmlns:mc="http://schemas.openxmlformats.org/markup-compatibility/2006">
              <mc:Choice xmlns:v="urn:schemas-microsoft-com:vml" Requires="v">
                <p:oleObj spid="_x0000_s34371" name="Microsoft Drawing" r:id="rId8" imgW="2930525" imgH="2544763" progId="MSDraw">
                  <p:embed/>
                </p:oleObj>
              </mc:Choice>
              <mc:Fallback>
                <p:oleObj name="Microsoft Drawing" r:id="rId8" imgW="2930525" imgH="2544763" progId="MSDraw">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688" y="2500313"/>
                        <a:ext cx="3571875" cy="31083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200"/>
                                        </p:tgtEl>
                                        <p:attrNameLst>
                                          <p:attrName>style.visibility</p:attrName>
                                        </p:attrNameLst>
                                      </p:cBhvr>
                                      <p:to>
                                        <p:strVal val="visible"/>
                                      </p:to>
                                    </p:set>
                                    <p:anim calcmode="lin" valueType="num">
                                      <p:cBhvr>
                                        <p:cTn id="7" dur="1000" fill="hold"/>
                                        <p:tgtEl>
                                          <p:spTgt spid="8200"/>
                                        </p:tgtEl>
                                        <p:attrNameLst>
                                          <p:attrName>ppt_w</p:attrName>
                                        </p:attrNameLst>
                                      </p:cBhvr>
                                      <p:tavLst>
                                        <p:tav tm="0">
                                          <p:val>
                                            <p:strVal val="#ppt_w*0.70"/>
                                          </p:val>
                                        </p:tav>
                                        <p:tav tm="100000">
                                          <p:val>
                                            <p:strVal val="#ppt_w"/>
                                          </p:val>
                                        </p:tav>
                                      </p:tavLst>
                                    </p:anim>
                                    <p:anim calcmode="lin" valueType="num">
                                      <p:cBhvr>
                                        <p:cTn id="8" dur="1000" fill="hold"/>
                                        <p:tgtEl>
                                          <p:spTgt spid="8200"/>
                                        </p:tgtEl>
                                        <p:attrNameLst>
                                          <p:attrName>ppt_h</p:attrName>
                                        </p:attrNameLst>
                                      </p:cBhvr>
                                      <p:tavLst>
                                        <p:tav tm="0">
                                          <p:val>
                                            <p:strVal val="#ppt_h"/>
                                          </p:val>
                                        </p:tav>
                                        <p:tav tm="100000">
                                          <p:val>
                                            <p:strVal val="#ppt_h"/>
                                          </p:val>
                                        </p:tav>
                                      </p:tavLst>
                                    </p:anim>
                                    <p:animEffect transition="in" filter="fade">
                                      <p:cBhvr>
                                        <p:cTn id="9" dur="10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00063" y="0"/>
            <a:ext cx="7715250" cy="838200"/>
          </a:xfrm>
        </p:spPr>
        <p:txBody>
          <a:bodyPr/>
          <a:lstStyle/>
          <a:p>
            <a:pPr eaLnBrk="1" hangingPunct="1"/>
            <a:r>
              <a:rPr lang="zh-CN" altLang="en-US" sz="3200" b="1">
                <a:solidFill>
                  <a:srgbClr val="C00000"/>
                </a:solidFill>
                <a:ea typeface="黑体" panose="02010609060101010101" pitchFamily="49" charset="-122"/>
              </a:rPr>
              <a:t>四、各变量的稳态工作点和稳态参数计算</a:t>
            </a:r>
          </a:p>
        </p:txBody>
      </p:sp>
      <p:sp>
        <p:nvSpPr>
          <p:cNvPr id="6154" name="Rectangle 3"/>
          <p:cNvSpPr>
            <a:spLocks noGrp="1" noChangeArrowheads="1"/>
          </p:cNvSpPr>
          <p:nvPr>
            <p:ph type="body" sz="half" idx="1"/>
          </p:nvPr>
        </p:nvSpPr>
        <p:spPr>
          <a:xfrm>
            <a:off x="214313" y="785813"/>
            <a:ext cx="8624887" cy="685800"/>
          </a:xfrm>
        </p:spPr>
        <p:txBody>
          <a:bodyPr/>
          <a:lstStyle/>
          <a:p>
            <a:pPr algn="just" eaLnBrk="1" hangingPunct="1">
              <a:defRPr/>
            </a:pPr>
            <a:r>
              <a:rPr lang="zh-CN" altLang="en-US" sz="2800" b="1" dirty="0">
                <a:latin typeface="+mn-ea"/>
              </a:rPr>
              <a:t>双环调速系统在稳态工作时，两调节器均不饱和</a:t>
            </a:r>
          </a:p>
        </p:txBody>
      </p:sp>
      <p:graphicFrame>
        <p:nvGraphicFramePr>
          <p:cNvPr id="9223" name="Object 7"/>
          <p:cNvGraphicFramePr>
            <a:graphicFrameLocks noGrp="1" noChangeAspect="1"/>
          </p:cNvGraphicFramePr>
          <p:nvPr>
            <p:ph type="clipArt" sz="half" idx="2"/>
          </p:nvPr>
        </p:nvGraphicFramePr>
        <p:xfrm>
          <a:off x="1009650" y="1928813"/>
          <a:ext cx="3276600" cy="566737"/>
        </p:xfrm>
        <a:graphic>
          <a:graphicData uri="http://schemas.openxmlformats.org/presentationml/2006/ole">
            <mc:AlternateContent xmlns:mc="http://schemas.openxmlformats.org/markup-compatibility/2006">
              <mc:Choice xmlns:v="urn:schemas-microsoft-com:vml" Requires="v">
                <p:oleObj spid="_x0000_s161106" name="Equation" r:id="rId3" imgW="1397000" imgH="241300" progId="Equation.DSMT4">
                  <p:embed/>
                </p:oleObj>
              </mc:Choice>
              <mc:Fallback>
                <p:oleObj name="Equation" r:id="rId3" imgW="1397000" imgH="241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1928813"/>
                        <a:ext cx="327660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p:cNvGraphicFramePr>
            <a:graphicFrameLocks noChangeAspect="1"/>
          </p:cNvGraphicFramePr>
          <p:nvPr/>
        </p:nvGraphicFramePr>
        <p:xfrm>
          <a:off x="1073150" y="2500313"/>
          <a:ext cx="3048000" cy="544512"/>
        </p:xfrm>
        <a:graphic>
          <a:graphicData uri="http://schemas.openxmlformats.org/presentationml/2006/ole">
            <mc:AlternateContent xmlns:mc="http://schemas.openxmlformats.org/markup-compatibility/2006">
              <mc:Choice xmlns:v="urn:schemas-microsoft-com:vml" Requires="v">
                <p:oleObj spid="_x0000_s161107" name="Equation" r:id="rId5" imgW="1333500" imgH="241300" progId="Equation.DSMT4">
                  <p:embed/>
                </p:oleObj>
              </mc:Choice>
              <mc:Fallback>
                <p:oleObj name="Equation" r:id="rId5" imgW="1333500" imgH="241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150" y="2500313"/>
                        <a:ext cx="3048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6" name="Object 10"/>
          <p:cNvGraphicFramePr>
            <a:graphicFrameLocks noChangeAspect="1"/>
          </p:cNvGraphicFramePr>
          <p:nvPr/>
        </p:nvGraphicFramePr>
        <p:xfrm>
          <a:off x="5000625" y="1643063"/>
          <a:ext cx="3143250" cy="1920875"/>
        </p:xfrm>
        <a:graphic>
          <a:graphicData uri="http://schemas.openxmlformats.org/presentationml/2006/ole">
            <mc:AlternateContent xmlns:mc="http://schemas.openxmlformats.org/markup-compatibility/2006">
              <mc:Choice xmlns:v="urn:schemas-microsoft-com:vml" Requires="v">
                <p:oleObj spid="_x0000_s161108" name="Equation" r:id="rId7" imgW="1498600" imgH="914400" progId="Equation.DSMT4">
                  <p:embed/>
                </p:oleObj>
              </mc:Choice>
              <mc:Fallback>
                <p:oleObj name="Equation" r:id="rId7" imgW="1498600" imgH="914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5" y="1643063"/>
                        <a:ext cx="31432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8" name="Object 12"/>
          <p:cNvGraphicFramePr>
            <a:graphicFrameLocks noChangeAspect="1"/>
          </p:cNvGraphicFramePr>
          <p:nvPr/>
        </p:nvGraphicFramePr>
        <p:xfrm>
          <a:off x="938213" y="3000375"/>
          <a:ext cx="1401762" cy="1079500"/>
        </p:xfrm>
        <a:graphic>
          <a:graphicData uri="http://schemas.openxmlformats.org/presentationml/2006/ole">
            <mc:AlternateContent xmlns:mc="http://schemas.openxmlformats.org/markup-compatibility/2006">
              <mc:Choice xmlns:v="urn:schemas-microsoft-com:vml" Requires="v">
                <p:oleObj spid="_x0000_s161109" name="Equation" r:id="rId9" imgW="596900" imgH="457200" progId="Equation.DSMT4">
                  <p:embed/>
                </p:oleObj>
              </mc:Choice>
              <mc:Fallback>
                <p:oleObj name="Equation" r:id="rId9" imgW="596900" imgH="4572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8213" y="3000375"/>
                        <a:ext cx="14017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0" name="Object 14"/>
          <p:cNvGraphicFramePr>
            <a:graphicFrameLocks noChangeAspect="1"/>
          </p:cNvGraphicFramePr>
          <p:nvPr/>
        </p:nvGraphicFramePr>
        <p:xfrm>
          <a:off x="2736850" y="3070225"/>
          <a:ext cx="1117600" cy="930275"/>
        </p:xfrm>
        <a:graphic>
          <a:graphicData uri="http://schemas.openxmlformats.org/presentationml/2006/ole">
            <mc:AlternateContent xmlns:mc="http://schemas.openxmlformats.org/markup-compatibility/2006">
              <mc:Choice xmlns:v="urn:schemas-microsoft-com:vml" Requires="v">
                <p:oleObj spid="_x0000_s161110" name="Equation" r:id="rId11" imgW="545863" imgH="457002" progId="Equation.DSMT4">
                  <p:embed/>
                </p:oleObj>
              </mc:Choice>
              <mc:Fallback>
                <p:oleObj name="Equation" r:id="rId11" imgW="545863" imgH="457002"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6850" y="3070225"/>
                        <a:ext cx="1117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5" name="Object 16"/>
          <p:cNvGraphicFramePr>
            <a:graphicFrameLocks noChangeAspect="1"/>
          </p:cNvGraphicFramePr>
          <p:nvPr/>
        </p:nvGraphicFramePr>
        <p:xfrm>
          <a:off x="1500188" y="4133850"/>
          <a:ext cx="6143625" cy="2581275"/>
        </p:xfrm>
        <a:graphic>
          <a:graphicData uri="http://schemas.openxmlformats.org/presentationml/2006/ole">
            <mc:AlternateContent xmlns:mc="http://schemas.openxmlformats.org/markup-compatibility/2006">
              <mc:Choice xmlns:v="urn:schemas-microsoft-com:vml" Requires="v">
                <p:oleObj spid="_x0000_s161111" name="Microsoft Drawing" r:id="rId13" imgW="3676650" imgH="1544638" progId="MSDraw">
                  <p:embed/>
                </p:oleObj>
              </mc:Choice>
              <mc:Fallback>
                <p:oleObj name="Microsoft Drawing" r:id="rId13" imgW="3676650" imgH="1544638" progId="MSDraw">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0188" y="4133850"/>
                        <a:ext cx="6143625" cy="25812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8"/>
          <p:cNvGraphicFramePr>
            <a:graphicFrameLocks noChangeAspect="1"/>
          </p:cNvGraphicFramePr>
          <p:nvPr/>
        </p:nvGraphicFramePr>
        <p:xfrm>
          <a:off x="1009650" y="1428750"/>
          <a:ext cx="2051050" cy="550863"/>
        </p:xfrm>
        <a:graphic>
          <a:graphicData uri="http://schemas.openxmlformats.org/presentationml/2006/ole">
            <mc:AlternateContent xmlns:mc="http://schemas.openxmlformats.org/markup-compatibility/2006">
              <mc:Choice xmlns:v="urn:schemas-microsoft-com:vml" Requires="v">
                <p:oleObj spid="_x0000_s161112" name="Equation" r:id="rId15" imgW="850900" imgH="228600" progId="Equation.DSMT4">
                  <p:embed/>
                </p:oleObj>
              </mc:Choice>
              <mc:Fallback>
                <p:oleObj name="Equation" r:id="rId15" imgW="850900" imgH="2286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9650" y="1428750"/>
                        <a:ext cx="205105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blinds(horizontal)">
                                      <p:cBhvr>
                                        <p:cTn id="12" dur="500"/>
                                        <p:tgtEl>
                                          <p:spTgt spid="9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24"/>
                                        </p:tgtEl>
                                        <p:attrNameLst>
                                          <p:attrName>style.visibility</p:attrName>
                                        </p:attrNameLst>
                                      </p:cBhvr>
                                      <p:to>
                                        <p:strVal val="visible"/>
                                      </p:to>
                                    </p:set>
                                    <p:animEffect transition="in" filter="blinds(horizontal)">
                                      <p:cBhvr>
                                        <p:cTn id="17" dur="500"/>
                                        <p:tgtEl>
                                          <p:spTgt spid="92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9228"/>
                                        </p:tgtEl>
                                        <p:attrNameLst>
                                          <p:attrName>style.visibility</p:attrName>
                                        </p:attrNameLst>
                                      </p:cBhvr>
                                      <p:to>
                                        <p:strVal val="visible"/>
                                      </p:to>
                                    </p:set>
                                    <p:anim calcmode="lin" valueType="num">
                                      <p:cBhvr>
                                        <p:cTn id="22" dur="1000" fill="hold"/>
                                        <p:tgtEl>
                                          <p:spTgt spid="9228"/>
                                        </p:tgtEl>
                                        <p:attrNameLst>
                                          <p:attrName>ppt_w</p:attrName>
                                        </p:attrNameLst>
                                      </p:cBhvr>
                                      <p:tavLst>
                                        <p:tav tm="0">
                                          <p:val>
                                            <p:strVal val="#ppt_w*0.70"/>
                                          </p:val>
                                        </p:tav>
                                        <p:tav tm="100000">
                                          <p:val>
                                            <p:strVal val="#ppt_w"/>
                                          </p:val>
                                        </p:tav>
                                      </p:tavLst>
                                    </p:anim>
                                    <p:anim calcmode="lin" valueType="num">
                                      <p:cBhvr>
                                        <p:cTn id="23" dur="1000" fill="hold"/>
                                        <p:tgtEl>
                                          <p:spTgt spid="9228"/>
                                        </p:tgtEl>
                                        <p:attrNameLst>
                                          <p:attrName>ppt_h</p:attrName>
                                        </p:attrNameLst>
                                      </p:cBhvr>
                                      <p:tavLst>
                                        <p:tav tm="0">
                                          <p:val>
                                            <p:strVal val="#ppt_h"/>
                                          </p:val>
                                        </p:tav>
                                        <p:tav tm="100000">
                                          <p:val>
                                            <p:strVal val="#ppt_h"/>
                                          </p:val>
                                        </p:tav>
                                      </p:tavLst>
                                    </p:anim>
                                    <p:animEffect transition="in" filter="fade">
                                      <p:cBhvr>
                                        <p:cTn id="24" dur="1000"/>
                                        <p:tgtEl>
                                          <p:spTgt spid="922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9230"/>
                                        </p:tgtEl>
                                        <p:attrNameLst>
                                          <p:attrName>style.visibility</p:attrName>
                                        </p:attrNameLst>
                                      </p:cBhvr>
                                      <p:to>
                                        <p:strVal val="visible"/>
                                      </p:to>
                                    </p:set>
                                    <p:anim calcmode="lin" valueType="num">
                                      <p:cBhvr>
                                        <p:cTn id="29" dur="1000" fill="hold"/>
                                        <p:tgtEl>
                                          <p:spTgt spid="9230"/>
                                        </p:tgtEl>
                                        <p:attrNameLst>
                                          <p:attrName>ppt_w</p:attrName>
                                        </p:attrNameLst>
                                      </p:cBhvr>
                                      <p:tavLst>
                                        <p:tav tm="0">
                                          <p:val>
                                            <p:strVal val="#ppt_w*0.70"/>
                                          </p:val>
                                        </p:tav>
                                        <p:tav tm="100000">
                                          <p:val>
                                            <p:strVal val="#ppt_w"/>
                                          </p:val>
                                        </p:tav>
                                      </p:tavLst>
                                    </p:anim>
                                    <p:anim calcmode="lin" valueType="num">
                                      <p:cBhvr>
                                        <p:cTn id="30" dur="1000" fill="hold"/>
                                        <p:tgtEl>
                                          <p:spTgt spid="9230"/>
                                        </p:tgtEl>
                                        <p:attrNameLst>
                                          <p:attrName>ppt_h</p:attrName>
                                        </p:attrNameLst>
                                      </p:cBhvr>
                                      <p:tavLst>
                                        <p:tav tm="0">
                                          <p:val>
                                            <p:strVal val="#ppt_h"/>
                                          </p:val>
                                        </p:tav>
                                        <p:tav tm="100000">
                                          <p:val>
                                            <p:strVal val="#ppt_h"/>
                                          </p:val>
                                        </p:tav>
                                      </p:tavLst>
                                    </p:anim>
                                    <p:animEffect transition="in" filter="fade">
                                      <p:cBhvr>
                                        <p:cTn id="31" dur="1000"/>
                                        <p:tgtEl>
                                          <p:spTgt spid="92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nodeType="clickEffect">
                                  <p:stCondLst>
                                    <p:cond delay="0"/>
                                  </p:stCondLst>
                                  <p:childTnLst>
                                    <p:set>
                                      <p:cBhvr>
                                        <p:cTn id="35" dur="1" fill="hold">
                                          <p:stCondLst>
                                            <p:cond delay="0"/>
                                          </p:stCondLst>
                                        </p:cTn>
                                        <p:tgtEl>
                                          <p:spTgt spid="9226"/>
                                        </p:tgtEl>
                                        <p:attrNameLst>
                                          <p:attrName>style.visibility</p:attrName>
                                        </p:attrNameLst>
                                      </p:cBhvr>
                                      <p:to>
                                        <p:strVal val="visible"/>
                                      </p:to>
                                    </p:set>
                                    <p:anim calcmode="lin" valueType="num">
                                      <p:cBhvr>
                                        <p:cTn id="36" dur="500" fill="hold"/>
                                        <p:tgtEl>
                                          <p:spTgt spid="9226"/>
                                        </p:tgtEl>
                                        <p:attrNameLst>
                                          <p:attrName>ppt_w</p:attrName>
                                        </p:attrNameLst>
                                      </p:cBhvr>
                                      <p:tavLst>
                                        <p:tav tm="0">
                                          <p:val>
                                            <p:fltVal val="0"/>
                                          </p:val>
                                        </p:tav>
                                        <p:tav tm="100000">
                                          <p:val>
                                            <p:strVal val="#ppt_w"/>
                                          </p:val>
                                        </p:tav>
                                      </p:tavLst>
                                    </p:anim>
                                    <p:anim calcmode="lin" valueType="num">
                                      <p:cBhvr>
                                        <p:cTn id="37" dur="500" fill="hold"/>
                                        <p:tgtEl>
                                          <p:spTgt spid="92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body" sz="half" idx="1"/>
          </p:nvPr>
        </p:nvSpPr>
        <p:spPr>
          <a:xfrm>
            <a:off x="857250" y="1357313"/>
            <a:ext cx="7000875" cy="500062"/>
          </a:xfrm>
        </p:spPr>
        <p:txBody>
          <a:bodyPr rtlCol="0">
            <a:normAutofit fontScale="92500" lnSpcReduction="20000"/>
          </a:bodyPr>
          <a:lstStyle/>
          <a:p>
            <a:pPr marL="711200" indent="-711200" algn="just" eaLnBrk="1" fontAlgn="t" hangingPunct="1">
              <a:lnSpc>
                <a:spcPct val="90000"/>
              </a:lnSpc>
              <a:spcAft>
                <a:spcPts val="0"/>
              </a:spcAft>
              <a:buFontTx/>
              <a:buNone/>
              <a:defRPr/>
            </a:pPr>
            <a:r>
              <a:rPr lang="zh-CN" altLang="en-US" sz="3600" b="1" dirty="0">
                <a:latin typeface="+mn-ea"/>
              </a:rPr>
              <a:t>直流电机调速方案：</a:t>
            </a:r>
          </a:p>
        </p:txBody>
      </p:sp>
      <p:sp>
        <p:nvSpPr>
          <p:cNvPr id="9" name="Rectangle 3"/>
          <p:cNvSpPr txBox="1">
            <a:spLocks noChangeArrowheads="1"/>
          </p:cNvSpPr>
          <p:nvPr/>
        </p:nvSpPr>
        <p:spPr bwMode="auto">
          <a:xfrm>
            <a:off x="1236663" y="142875"/>
            <a:ext cx="6359525" cy="785813"/>
          </a:xfrm>
          <a:prstGeom prst="rect">
            <a:avLst/>
          </a:prstGeom>
          <a:noFill/>
          <a:ln w="9525">
            <a:noFill/>
            <a:miter lim="800000"/>
            <a:headEnd/>
            <a:tailEnd/>
          </a:ln>
        </p:spPr>
        <p:txBody>
          <a:bodyPr/>
          <a:lstStyle/>
          <a:p>
            <a:pPr marL="342900" indent="-342900" algn="l">
              <a:lnSpc>
                <a:spcPct val="130000"/>
              </a:lnSpc>
              <a:spcBef>
                <a:spcPct val="80000"/>
              </a:spcBef>
              <a:buClr>
                <a:schemeClr val="folHlink"/>
              </a:buClr>
              <a:buSzPct val="75000"/>
              <a:buFont typeface="Wingdings" pitchFamily="2" charset="2"/>
              <a:buNone/>
              <a:defRPr/>
            </a:pPr>
            <a:r>
              <a:rPr lang="en-US" altLang="zh-CN" kern="0" dirty="0">
                <a:solidFill>
                  <a:srgbClr val="C00000"/>
                </a:solidFill>
                <a:latin typeface="+mn-ea"/>
                <a:ea typeface="+mn-ea"/>
              </a:rPr>
              <a:t>3.1 </a:t>
            </a:r>
            <a:r>
              <a:rPr lang="zh-CN" altLang="en-US" kern="0" dirty="0">
                <a:solidFill>
                  <a:srgbClr val="C00000"/>
                </a:solidFill>
                <a:latin typeface="+mn-ea"/>
                <a:ea typeface="+mn-ea"/>
              </a:rPr>
              <a:t>转速电流双闭环调速系统</a:t>
            </a:r>
          </a:p>
        </p:txBody>
      </p:sp>
      <p:sp>
        <p:nvSpPr>
          <p:cNvPr id="12" name="下箭头 11"/>
          <p:cNvSpPr>
            <a:spLocks noChangeArrowheads="1"/>
          </p:cNvSpPr>
          <p:nvPr/>
        </p:nvSpPr>
        <p:spPr bwMode="auto">
          <a:xfrm>
            <a:off x="4000500" y="2643188"/>
            <a:ext cx="642938" cy="857250"/>
          </a:xfrm>
          <a:prstGeom prst="downArrow">
            <a:avLst>
              <a:gd name="adj1" fmla="val 50000"/>
              <a:gd name="adj2" fmla="val 50000"/>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b="0">
              <a:solidFill>
                <a:schemeClr val="tx1"/>
              </a:solidFill>
              <a:latin typeface="Times New Roman" panose="02020603050405020304" pitchFamily="18" charset="0"/>
            </a:endParaRPr>
          </a:p>
        </p:txBody>
      </p:sp>
      <p:sp>
        <p:nvSpPr>
          <p:cNvPr id="7" name="矩形 6"/>
          <p:cNvSpPr/>
          <p:nvPr/>
        </p:nvSpPr>
        <p:spPr>
          <a:xfrm>
            <a:off x="3286125" y="1857375"/>
            <a:ext cx="2038350" cy="646113"/>
          </a:xfrm>
          <a:prstGeom prst="rect">
            <a:avLst/>
          </a:prstGeom>
        </p:spPr>
        <p:txBody>
          <a:bodyPr wrap="none">
            <a:spAutoFit/>
          </a:bodyPr>
          <a:lstStyle/>
          <a:p>
            <a:pPr>
              <a:defRPr/>
            </a:pPr>
            <a:r>
              <a:rPr lang="zh-CN" altLang="en-US" dirty="0">
                <a:solidFill>
                  <a:schemeClr val="tx1"/>
                </a:solidFill>
                <a:latin typeface="+mn-ea"/>
                <a:ea typeface="+mn-ea"/>
              </a:rPr>
              <a:t>开环调速</a:t>
            </a:r>
          </a:p>
        </p:txBody>
      </p:sp>
      <p:sp>
        <p:nvSpPr>
          <p:cNvPr id="8" name="下箭头 7"/>
          <p:cNvSpPr>
            <a:spLocks noChangeArrowheads="1"/>
          </p:cNvSpPr>
          <p:nvPr/>
        </p:nvSpPr>
        <p:spPr bwMode="auto">
          <a:xfrm>
            <a:off x="3962400" y="4572000"/>
            <a:ext cx="642938" cy="857250"/>
          </a:xfrm>
          <a:prstGeom prst="downArrow">
            <a:avLst>
              <a:gd name="adj1" fmla="val 50000"/>
              <a:gd name="adj2" fmla="val 50000"/>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b="0">
              <a:solidFill>
                <a:schemeClr val="tx1"/>
              </a:solidFill>
              <a:latin typeface="Times New Roman" panose="02020603050405020304" pitchFamily="18" charset="0"/>
            </a:endParaRPr>
          </a:p>
        </p:txBody>
      </p:sp>
      <p:sp>
        <p:nvSpPr>
          <p:cNvPr id="10" name="矩形 9"/>
          <p:cNvSpPr/>
          <p:nvPr/>
        </p:nvSpPr>
        <p:spPr>
          <a:xfrm>
            <a:off x="2590800" y="3640138"/>
            <a:ext cx="3427413" cy="646112"/>
          </a:xfrm>
          <a:prstGeom prst="rect">
            <a:avLst/>
          </a:prstGeom>
        </p:spPr>
        <p:txBody>
          <a:bodyPr wrap="none">
            <a:spAutoFit/>
          </a:bodyPr>
          <a:lstStyle/>
          <a:p>
            <a:pPr>
              <a:defRPr/>
            </a:pPr>
            <a:r>
              <a:rPr lang="zh-CN" altLang="en-US" dirty="0">
                <a:solidFill>
                  <a:schemeClr val="tx1"/>
                </a:solidFill>
                <a:latin typeface="+mn-ea"/>
                <a:ea typeface="+mn-ea"/>
              </a:rPr>
              <a:t>转速单闭环调速</a:t>
            </a:r>
          </a:p>
        </p:txBody>
      </p:sp>
      <p:sp>
        <p:nvSpPr>
          <p:cNvPr id="14" name="矩形 13"/>
          <p:cNvSpPr/>
          <p:nvPr/>
        </p:nvSpPr>
        <p:spPr>
          <a:xfrm>
            <a:off x="468313" y="5426075"/>
            <a:ext cx="7621587" cy="646113"/>
          </a:xfrm>
          <a:prstGeom prst="rect">
            <a:avLst/>
          </a:prstGeom>
        </p:spPr>
        <p:txBody>
          <a:bodyPr>
            <a:spAutoFit/>
          </a:bodyPr>
          <a:lstStyle/>
          <a:p>
            <a:pPr>
              <a:defRPr/>
            </a:pPr>
            <a:r>
              <a:rPr lang="zh-CN" altLang="en-US" dirty="0">
                <a:solidFill>
                  <a:schemeClr val="tx1"/>
                </a:solidFill>
                <a:latin typeface="+mn-ea"/>
                <a:ea typeface="+mn-ea"/>
              </a:rPr>
              <a:t>电流截止负反馈转速单闭环调速</a:t>
            </a:r>
          </a:p>
        </p:txBody>
      </p:sp>
      <p:pic>
        <p:nvPicPr>
          <p:cNvPr id="18" name="Picture 9" descr="C:\Users\mac\AppData\Local\Microsoft\Windows\Temporary Internet Files\Content.IE5\ZFZHN9PO\MC90035621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6625" y="857250"/>
            <a:ext cx="14509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P spid="12" grpId="0" animBg="1"/>
      <p:bldP spid="7" grpId="0"/>
      <p:bldP spid="8" grpId="0" animBg="1"/>
      <p:bldP spid="10"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16"/>
          <p:cNvGraphicFramePr>
            <a:graphicFrameLocks noChangeAspect="1"/>
          </p:cNvGraphicFramePr>
          <p:nvPr>
            <p:extLst>
              <p:ext uri="{D42A27DB-BD31-4B8C-83A1-F6EECF244321}">
                <p14:modId xmlns:p14="http://schemas.microsoft.com/office/powerpoint/2010/main" val="2026591750"/>
              </p:ext>
            </p:extLst>
          </p:nvPr>
        </p:nvGraphicFramePr>
        <p:xfrm>
          <a:off x="1115616" y="325361"/>
          <a:ext cx="6700191" cy="2815607"/>
        </p:xfrm>
        <a:graphic>
          <a:graphicData uri="http://schemas.openxmlformats.org/presentationml/2006/ole">
            <mc:AlternateContent xmlns:mc="http://schemas.openxmlformats.org/markup-compatibility/2006">
              <mc:Choice xmlns:v="urn:schemas-microsoft-com:vml" Requires="v">
                <p:oleObj spid="_x0000_s151264" name="Microsoft Drawing" r:id="rId3" imgW="3676650" imgH="1544638" progId="MSDraw">
                  <p:embed/>
                </p:oleObj>
              </mc:Choice>
              <mc:Fallback>
                <p:oleObj name="Microsoft Drawing" r:id="rId3" imgW="3676650" imgH="1544638"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25361"/>
                        <a:ext cx="6700191" cy="2815607"/>
                      </a:xfrm>
                      <a:prstGeom prst="rect">
                        <a:avLst/>
                      </a:prstGeom>
                      <a:solidFill>
                        <a:srgbClr val="FFFF99"/>
                      </a:solidFill>
                      <a:ln>
                        <a:noFill/>
                      </a:ln>
                    </p:spPr>
                  </p:pic>
                </p:oleObj>
              </mc:Fallback>
            </mc:AlternateContent>
          </a:graphicData>
        </a:graphic>
      </p:graphicFrame>
      <p:sp>
        <p:nvSpPr>
          <p:cNvPr id="2" name="矩形 1"/>
          <p:cNvSpPr/>
          <p:nvPr/>
        </p:nvSpPr>
        <p:spPr>
          <a:xfrm>
            <a:off x="755576" y="3333428"/>
            <a:ext cx="7776864" cy="2677656"/>
          </a:xfrm>
          <a:prstGeom prst="rect">
            <a:avLst/>
          </a:prstGeom>
        </p:spPr>
        <p:txBody>
          <a:bodyPr wrap="square">
            <a:spAutoFit/>
          </a:bodyPr>
          <a:lstStyle/>
          <a:p>
            <a:pPr algn="l"/>
            <a:r>
              <a:rPr lang="zh-CN" altLang="en-US" sz="2400" dirty="0">
                <a:solidFill>
                  <a:schemeClr val="tx1"/>
                </a:solidFill>
              </a:rPr>
              <a:t>   双闭环直流调速系统的ASR和ACR均为PI调节器，设系统最大给定电压                                 ，电流过载倍数为</a:t>
            </a:r>
            <a:r>
              <a:rPr lang="en-US" altLang="zh-CN" sz="2400" dirty="0">
                <a:solidFill>
                  <a:schemeClr val="tx1"/>
                </a:solidFill>
              </a:rPr>
              <a:t>2</a:t>
            </a:r>
            <a:r>
              <a:rPr lang="zh-CN" altLang="en-US" sz="2400" dirty="0">
                <a:solidFill>
                  <a:schemeClr val="tx1"/>
                </a:solidFill>
              </a:rPr>
              <a:t>，电枢回路总电阻为             ，</a:t>
            </a:r>
            <a:endParaRPr lang="en-US" altLang="zh-CN" sz="2400" dirty="0">
              <a:solidFill>
                <a:schemeClr val="tx1"/>
              </a:solidFill>
            </a:endParaRPr>
          </a:p>
          <a:p>
            <a:pPr algn="l"/>
            <a:r>
              <a:rPr lang="zh-CN" altLang="en-US" sz="2400" dirty="0">
                <a:solidFill>
                  <a:schemeClr val="tx1"/>
                </a:solidFill>
              </a:rPr>
              <a:t>                ，求： </a:t>
            </a:r>
            <a:endParaRPr lang="en-US" altLang="zh-CN" sz="2400" dirty="0">
              <a:solidFill>
                <a:schemeClr val="tx1"/>
              </a:solidFill>
            </a:endParaRPr>
          </a:p>
          <a:p>
            <a:pPr algn="l"/>
            <a:r>
              <a:rPr lang="zh-CN" altLang="en-US" sz="2400" dirty="0">
                <a:solidFill>
                  <a:schemeClr val="tx1"/>
                </a:solidFill>
              </a:rPr>
              <a:t>（1）当系统稳定运行在               时，系统的</a:t>
            </a:r>
            <a:endParaRPr lang="en-US" altLang="zh-CN" sz="2400" dirty="0">
              <a:solidFill>
                <a:schemeClr val="tx1"/>
              </a:solidFill>
            </a:endParaRPr>
          </a:p>
          <a:p>
            <a:pPr algn="l"/>
            <a:r>
              <a:rPr lang="en-US" altLang="zh-CN" sz="2400" dirty="0">
                <a:solidFill>
                  <a:schemeClr val="tx1"/>
                </a:solidFill>
              </a:rPr>
              <a:t>                      </a:t>
            </a:r>
            <a:r>
              <a:rPr lang="zh-CN" altLang="en-US" sz="2400" dirty="0">
                <a:solidFill>
                  <a:schemeClr val="tx1"/>
                </a:solidFill>
              </a:rPr>
              <a:t>各为多少？ </a:t>
            </a:r>
            <a:endParaRPr lang="en-US" altLang="zh-CN" sz="2400" dirty="0">
              <a:solidFill>
                <a:schemeClr val="tx1"/>
              </a:solidFill>
            </a:endParaRPr>
          </a:p>
          <a:p>
            <a:pPr algn="l"/>
            <a:r>
              <a:rPr lang="zh-CN" altLang="en-US" sz="2400" dirty="0">
                <a:solidFill>
                  <a:schemeClr val="tx1"/>
                </a:solidFill>
              </a:rPr>
              <a:t>（2）当电动机负载过大而堵转时，     各为多少？ </a:t>
            </a:r>
          </a:p>
        </p:txBody>
      </p:sp>
      <p:graphicFrame>
        <p:nvGraphicFramePr>
          <p:cNvPr id="6" name="Object 7"/>
          <p:cNvGraphicFramePr>
            <a:graphicFrameLocks noGrp="1" noChangeAspect="1"/>
          </p:cNvGraphicFramePr>
          <p:nvPr>
            <p:ph type="clipArt" sz="half" idx="2"/>
            <p:extLst>
              <p:ext uri="{D42A27DB-BD31-4B8C-83A1-F6EECF244321}">
                <p14:modId xmlns:p14="http://schemas.microsoft.com/office/powerpoint/2010/main" val="137625308"/>
              </p:ext>
            </p:extLst>
          </p:nvPr>
        </p:nvGraphicFramePr>
        <p:xfrm>
          <a:off x="3059833" y="3735806"/>
          <a:ext cx="4896543" cy="437968"/>
        </p:xfrm>
        <a:graphic>
          <a:graphicData uri="http://schemas.openxmlformats.org/presentationml/2006/ole">
            <mc:AlternateContent xmlns:mc="http://schemas.openxmlformats.org/markup-compatibility/2006">
              <mc:Choice xmlns:v="urn:schemas-microsoft-com:vml" Requires="v">
                <p:oleObj spid="_x0000_s151265" name="Equation" r:id="rId5" imgW="2705040" imgH="241200" progId="Equation.DSMT4">
                  <p:embed/>
                </p:oleObj>
              </mc:Choice>
              <mc:Fallback>
                <p:oleObj name="Equation" r:id="rId5" imgW="2705040" imgH="241200" progId="Equation.DSMT4">
                  <p:embed/>
                  <p:pic>
                    <p:nvPicPr>
                      <p:cNvPr id="0" name=""/>
                      <p:cNvPicPr>
                        <a:picLocks noChangeAspect="1" noChangeArrowheads="1"/>
                      </p:cNvPicPr>
                      <p:nvPr/>
                    </p:nvPicPr>
                    <p:blipFill>
                      <a:blip r:embed="rId6"/>
                      <a:srcRect/>
                      <a:stretch>
                        <a:fillRect/>
                      </a:stretch>
                    </p:blipFill>
                    <p:spPr bwMode="auto">
                      <a:xfrm>
                        <a:off x="3059833" y="3735806"/>
                        <a:ext cx="4896543" cy="437968"/>
                      </a:xfrm>
                      <a:prstGeom prst="rect">
                        <a:avLst/>
                      </a:prstGeom>
                      <a:noFill/>
                      <a:ln>
                        <a:noFill/>
                      </a:ln>
                      <a:effec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588863288"/>
              </p:ext>
            </p:extLst>
          </p:nvPr>
        </p:nvGraphicFramePr>
        <p:xfrm>
          <a:off x="5940152" y="4160441"/>
          <a:ext cx="1930400" cy="415925"/>
        </p:xfrm>
        <a:graphic>
          <a:graphicData uri="http://schemas.openxmlformats.org/presentationml/2006/ole">
            <mc:AlternateContent xmlns:mc="http://schemas.openxmlformats.org/markup-compatibility/2006">
              <mc:Choice xmlns:v="urn:schemas-microsoft-com:vml" Requires="v">
                <p:oleObj spid="_x0000_s151266" name="Equation" r:id="rId7" imgW="1066680" imgH="228600" progId="Equation.DSMT4">
                  <p:embed/>
                </p:oleObj>
              </mc:Choice>
              <mc:Fallback>
                <p:oleObj name="Equation" r:id="rId7" imgW="1066680" imgH="228600" progId="Equation.DSMT4">
                  <p:embed/>
                  <p:pic>
                    <p:nvPicPr>
                      <p:cNvPr id="0" name=""/>
                      <p:cNvPicPr>
                        <a:picLocks noChangeAspect="1" noChangeArrowheads="1"/>
                      </p:cNvPicPr>
                      <p:nvPr/>
                    </p:nvPicPr>
                    <p:blipFill>
                      <a:blip r:embed="rId8"/>
                      <a:srcRect/>
                      <a:stretch>
                        <a:fillRect/>
                      </a:stretch>
                    </p:blipFill>
                    <p:spPr bwMode="auto">
                      <a:xfrm>
                        <a:off x="5940152" y="4160441"/>
                        <a:ext cx="1930400" cy="415925"/>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30297170"/>
              </p:ext>
            </p:extLst>
          </p:nvPr>
        </p:nvGraphicFramePr>
        <p:xfrm>
          <a:off x="904790" y="4489157"/>
          <a:ext cx="2396802" cy="418605"/>
        </p:xfrm>
        <a:graphic>
          <a:graphicData uri="http://schemas.openxmlformats.org/presentationml/2006/ole">
            <mc:AlternateContent xmlns:mc="http://schemas.openxmlformats.org/markup-compatibility/2006">
              <mc:Choice xmlns:v="urn:schemas-microsoft-com:vml" Requires="v">
                <p:oleObj spid="_x0000_s151267" name="Equation" r:id="rId9" imgW="1307880" imgH="228600" progId="Equation.DSMT4">
                  <p:embed/>
                </p:oleObj>
              </mc:Choice>
              <mc:Fallback>
                <p:oleObj name="Equation" r:id="rId9" imgW="1307880" imgH="228600" progId="Equation.DSMT4">
                  <p:embed/>
                  <p:pic>
                    <p:nvPicPr>
                      <p:cNvPr id="0" name=""/>
                      <p:cNvPicPr/>
                      <p:nvPr/>
                    </p:nvPicPr>
                    <p:blipFill>
                      <a:blip r:embed="rId10"/>
                      <a:stretch>
                        <a:fillRect/>
                      </a:stretch>
                    </p:blipFill>
                    <p:spPr>
                      <a:xfrm>
                        <a:off x="904790" y="4489157"/>
                        <a:ext cx="2396802" cy="418605"/>
                      </a:xfrm>
                      <a:prstGeom prst="rect">
                        <a:avLst/>
                      </a:prstGeom>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271979157"/>
              </p:ext>
            </p:extLst>
          </p:nvPr>
        </p:nvGraphicFramePr>
        <p:xfrm>
          <a:off x="4117950" y="4838523"/>
          <a:ext cx="2254250" cy="436562"/>
        </p:xfrm>
        <a:graphic>
          <a:graphicData uri="http://schemas.openxmlformats.org/presentationml/2006/ole">
            <mc:AlternateContent xmlns:mc="http://schemas.openxmlformats.org/markup-compatibility/2006">
              <mc:Choice xmlns:v="urn:schemas-microsoft-com:vml" Requires="v">
                <p:oleObj spid="_x0000_s151268" name="Equation" r:id="rId11" imgW="1244520" imgH="241200" progId="Equation.DSMT4">
                  <p:embed/>
                </p:oleObj>
              </mc:Choice>
              <mc:Fallback>
                <p:oleObj name="Equation" r:id="rId11" imgW="1244520" imgH="241200" progId="Equation.DSMT4">
                  <p:embed/>
                  <p:pic>
                    <p:nvPicPr>
                      <p:cNvPr id="0" name=""/>
                      <p:cNvPicPr>
                        <a:picLocks noChangeAspect="1" noChangeArrowheads="1"/>
                      </p:cNvPicPr>
                      <p:nvPr/>
                    </p:nvPicPr>
                    <p:blipFill>
                      <a:blip r:embed="rId12"/>
                      <a:srcRect/>
                      <a:stretch>
                        <a:fillRect/>
                      </a:stretch>
                    </p:blipFill>
                    <p:spPr bwMode="auto">
                      <a:xfrm>
                        <a:off x="4117950" y="4838523"/>
                        <a:ext cx="2254250" cy="436562"/>
                      </a:xfrm>
                      <a:prstGeom prst="rect">
                        <a:avLst/>
                      </a:prstGeom>
                      <a:noFill/>
                      <a:ln>
                        <a:noFill/>
                      </a:ln>
                      <a:effec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4140452559"/>
              </p:ext>
            </p:extLst>
          </p:nvPr>
        </p:nvGraphicFramePr>
        <p:xfrm>
          <a:off x="1619672" y="5211270"/>
          <a:ext cx="2532488" cy="455353"/>
        </p:xfrm>
        <a:graphic>
          <a:graphicData uri="http://schemas.openxmlformats.org/presentationml/2006/ole">
            <mc:AlternateContent xmlns:mc="http://schemas.openxmlformats.org/markup-compatibility/2006">
              <mc:Choice xmlns:v="urn:schemas-microsoft-com:vml" Requires="v">
                <p:oleObj spid="_x0000_s151269" name="Equation" r:id="rId13" imgW="1346040" imgH="241200" progId="Equation.DSMT4">
                  <p:embed/>
                </p:oleObj>
              </mc:Choice>
              <mc:Fallback>
                <p:oleObj name="Equation" r:id="rId13" imgW="1346040" imgH="241200" progId="Equation.DSMT4">
                  <p:embed/>
                  <p:pic>
                    <p:nvPicPr>
                      <p:cNvPr id="0" name=""/>
                      <p:cNvPicPr>
                        <a:picLocks noChangeAspect="1" noChangeArrowheads="1"/>
                      </p:cNvPicPr>
                      <p:nvPr/>
                    </p:nvPicPr>
                    <p:blipFill>
                      <a:blip r:embed="rId14"/>
                      <a:srcRect/>
                      <a:stretch>
                        <a:fillRect/>
                      </a:stretch>
                    </p:blipFill>
                    <p:spPr bwMode="auto">
                      <a:xfrm>
                        <a:off x="1619672" y="5211270"/>
                        <a:ext cx="2532488" cy="455353"/>
                      </a:xfrm>
                      <a:prstGeom prst="rect">
                        <a:avLst/>
                      </a:prstGeom>
                      <a:noFill/>
                      <a:ln>
                        <a:noFill/>
                      </a:ln>
                      <a:effec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2174501706"/>
              </p:ext>
            </p:extLst>
          </p:nvPr>
        </p:nvGraphicFramePr>
        <p:xfrm>
          <a:off x="5466308" y="5565676"/>
          <a:ext cx="977900" cy="455612"/>
        </p:xfrm>
        <a:graphic>
          <a:graphicData uri="http://schemas.openxmlformats.org/presentationml/2006/ole">
            <mc:AlternateContent xmlns:mc="http://schemas.openxmlformats.org/markup-compatibility/2006">
              <mc:Choice xmlns:v="urn:schemas-microsoft-com:vml" Requires="v">
                <p:oleObj spid="_x0000_s151270" name="Equation" r:id="rId15" imgW="520560" imgH="241200" progId="Equation.DSMT4">
                  <p:embed/>
                </p:oleObj>
              </mc:Choice>
              <mc:Fallback>
                <p:oleObj name="Equation" r:id="rId15" imgW="520560" imgH="241200" progId="Equation.DSMT4">
                  <p:embed/>
                  <p:pic>
                    <p:nvPicPr>
                      <p:cNvPr id="0" name=""/>
                      <p:cNvPicPr>
                        <a:picLocks noChangeAspect="1" noChangeArrowheads="1"/>
                      </p:cNvPicPr>
                      <p:nvPr/>
                    </p:nvPicPr>
                    <p:blipFill>
                      <a:blip r:embed="rId16"/>
                      <a:srcRect/>
                      <a:stretch>
                        <a:fillRect/>
                      </a:stretch>
                    </p:blipFill>
                    <p:spPr bwMode="auto">
                      <a:xfrm>
                        <a:off x="5466308" y="5565676"/>
                        <a:ext cx="977900" cy="4556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19097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7"/>
          <p:cNvGraphicFramePr>
            <a:graphicFrameLocks noGrp="1" noChangeAspect="1"/>
          </p:cNvGraphicFramePr>
          <p:nvPr>
            <p:ph type="clipArt" sz="half" idx="2"/>
            <p:extLst>
              <p:ext uri="{D42A27DB-BD31-4B8C-83A1-F6EECF244321}">
                <p14:modId xmlns:p14="http://schemas.microsoft.com/office/powerpoint/2010/main" val="149154303"/>
              </p:ext>
            </p:extLst>
          </p:nvPr>
        </p:nvGraphicFramePr>
        <p:xfrm>
          <a:off x="2411760" y="422401"/>
          <a:ext cx="3456384" cy="1566439"/>
        </p:xfrm>
        <a:graphic>
          <a:graphicData uri="http://schemas.openxmlformats.org/presentationml/2006/ole">
            <mc:AlternateContent xmlns:mc="http://schemas.openxmlformats.org/markup-compatibility/2006">
              <mc:Choice xmlns:v="urn:schemas-microsoft-com:vml" Requires="v">
                <p:oleObj spid="_x0000_s152052" name="Equation" r:id="rId3" imgW="2044440" imgH="927000" progId="Equation.DSMT4">
                  <p:embed/>
                </p:oleObj>
              </mc:Choice>
              <mc:Fallback>
                <p:oleObj name="Equation" r:id="rId3" imgW="2044440" imgH="927000" progId="Equation.DSMT4">
                  <p:embed/>
                  <p:pic>
                    <p:nvPicPr>
                      <p:cNvPr id="0" name=""/>
                      <p:cNvPicPr>
                        <a:picLocks noChangeAspect="1" noChangeArrowheads="1"/>
                      </p:cNvPicPr>
                      <p:nvPr/>
                    </p:nvPicPr>
                    <p:blipFill>
                      <a:blip r:embed="rId4"/>
                      <a:srcRect/>
                      <a:stretch>
                        <a:fillRect/>
                      </a:stretch>
                    </p:blipFill>
                    <p:spPr bwMode="auto">
                      <a:xfrm>
                        <a:off x="2411760" y="422401"/>
                        <a:ext cx="3456384" cy="1566439"/>
                      </a:xfrm>
                      <a:prstGeom prst="rect">
                        <a:avLst/>
                      </a:prstGeom>
                      <a:noFill/>
                      <a:ln>
                        <a:noFill/>
                      </a:ln>
                      <a:effec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2479937025"/>
              </p:ext>
            </p:extLst>
          </p:nvPr>
        </p:nvGraphicFramePr>
        <p:xfrm>
          <a:off x="3397870" y="1943134"/>
          <a:ext cx="2254250" cy="436562"/>
        </p:xfrm>
        <a:graphic>
          <a:graphicData uri="http://schemas.openxmlformats.org/presentationml/2006/ole">
            <mc:AlternateContent xmlns:mc="http://schemas.openxmlformats.org/markup-compatibility/2006">
              <mc:Choice xmlns:v="urn:schemas-microsoft-com:vml" Requires="v">
                <p:oleObj spid="_x0000_s152053" name="Equation" r:id="rId5" imgW="1244520" imgH="241200" progId="Equation.DSMT4">
                  <p:embed/>
                </p:oleObj>
              </mc:Choice>
              <mc:Fallback>
                <p:oleObj name="Equation" r:id="rId5" imgW="1244520" imgH="241200" progId="Equation.DSMT4">
                  <p:embed/>
                  <p:pic>
                    <p:nvPicPr>
                      <p:cNvPr id="0" name=""/>
                      <p:cNvPicPr>
                        <a:picLocks noChangeAspect="1" noChangeArrowheads="1"/>
                      </p:cNvPicPr>
                      <p:nvPr/>
                    </p:nvPicPr>
                    <p:blipFill>
                      <a:blip r:embed="rId6"/>
                      <a:srcRect/>
                      <a:stretch>
                        <a:fillRect/>
                      </a:stretch>
                    </p:blipFill>
                    <p:spPr bwMode="auto">
                      <a:xfrm>
                        <a:off x="3397870" y="1943134"/>
                        <a:ext cx="2254250" cy="436562"/>
                      </a:xfrm>
                      <a:prstGeom prst="rect">
                        <a:avLst/>
                      </a:prstGeom>
                      <a:noFill/>
                      <a:ln>
                        <a:noFill/>
                      </a:ln>
                      <a:effectLst/>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2817448272"/>
              </p:ext>
            </p:extLst>
          </p:nvPr>
        </p:nvGraphicFramePr>
        <p:xfrm>
          <a:off x="2411760" y="2348880"/>
          <a:ext cx="3456384" cy="1544405"/>
        </p:xfrm>
        <a:graphic>
          <a:graphicData uri="http://schemas.openxmlformats.org/presentationml/2006/ole">
            <mc:AlternateContent xmlns:mc="http://schemas.openxmlformats.org/markup-compatibility/2006">
              <mc:Choice xmlns:v="urn:schemas-microsoft-com:vml" Requires="v">
                <p:oleObj spid="_x0000_s152054" name="Equation" r:id="rId7" imgW="2044440" imgH="914400" progId="Equation.DSMT4">
                  <p:embed/>
                </p:oleObj>
              </mc:Choice>
              <mc:Fallback>
                <p:oleObj name="Equation" r:id="rId7" imgW="2044440" imgH="914400" progId="Equation.DSMT4">
                  <p:embed/>
                  <p:pic>
                    <p:nvPicPr>
                      <p:cNvPr id="0" name=""/>
                      <p:cNvPicPr>
                        <a:picLocks noChangeAspect="1" noChangeArrowheads="1"/>
                      </p:cNvPicPr>
                      <p:nvPr/>
                    </p:nvPicPr>
                    <p:blipFill>
                      <a:blip r:embed="rId8"/>
                      <a:srcRect/>
                      <a:stretch>
                        <a:fillRect/>
                      </a:stretch>
                    </p:blipFill>
                    <p:spPr bwMode="auto">
                      <a:xfrm>
                        <a:off x="2411760" y="2348880"/>
                        <a:ext cx="3456384" cy="1544405"/>
                      </a:xfrm>
                      <a:prstGeom prst="rect">
                        <a:avLst/>
                      </a:prstGeom>
                      <a:noFill/>
                      <a:ln>
                        <a:noFill/>
                      </a:ln>
                      <a:effec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3045482663"/>
              </p:ext>
            </p:extLst>
          </p:nvPr>
        </p:nvGraphicFramePr>
        <p:xfrm>
          <a:off x="1447451" y="3933056"/>
          <a:ext cx="6364909" cy="793973"/>
        </p:xfrm>
        <a:graphic>
          <a:graphicData uri="http://schemas.openxmlformats.org/presentationml/2006/ole">
            <mc:AlternateContent xmlns:mc="http://schemas.openxmlformats.org/markup-compatibility/2006">
              <mc:Choice xmlns:v="urn:schemas-microsoft-com:vml" Requires="v">
                <p:oleObj spid="_x0000_s152055" name="Equation" r:id="rId9" imgW="3568680" imgH="444240" progId="Equation.DSMT4">
                  <p:embed/>
                </p:oleObj>
              </mc:Choice>
              <mc:Fallback>
                <p:oleObj name="Equation" r:id="rId9" imgW="3568680" imgH="444240" progId="Equation.DSMT4">
                  <p:embed/>
                  <p:pic>
                    <p:nvPicPr>
                      <p:cNvPr id="0" name=""/>
                      <p:cNvPicPr>
                        <a:picLocks noChangeAspect="1" noChangeArrowheads="1"/>
                      </p:cNvPicPr>
                      <p:nvPr/>
                    </p:nvPicPr>
                    <p:blipFill>
                      <a:blip r:embed="rId10"/>
                      <a:srcRect/>
                      <a:stretch>
                        <a:fillRect/>
                      </a:stretch>
                    </p:blipFill>
                    <p:spPr bwMode="auto">
                      <a:xfrm>
                        <a:off x="1447451" y="3933056"/>
                        <a:ext cx="6364909" cy="793973"/>
                      </a:xfrm>
                      <a:prstGeom prst="rect">
                        <a:avLst/>
                      </a:prstGeom>
                      <a:noFill/>
                      <a:ln>
                        <a:noFill/>
                      </a:ln>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1453920237"/>
              </p:ext>
            </p:extLst>
          </p:nvPr>
        </p:nvGraphicFramePr>
        <p:xfrm>
          <a:off x="3131840" y="4797152"/>
          <a:ext cx="4378148" cy="2022962"/>
        </p:xfrm>
        <a:graphic>
          <a:graphicData uri="http://schemas.openxmlformats.org/presentationml/2006/ole">
            <mc:AlternateContent xmlns:mc="http://schemas.openxmlformats.org/markup-compatibility/2006">
              <mc:Choice xmlns:v="urn:schemas-microsoft-com:vml" Requires="v">
                <p:oleObj spid="_x0000_s152056" name="Equation" r:id="rId11" imgW="2361960" imgH="1104840" progId="Equation.DSMT4">
                  <p:embed/>
                </p:oleObj>
              </mc:Choice>
              <mc:Fallback>
                <p:oleObj name="Equation" r:id="rId11" imgW="2361960" imgH="1104840" progId="Equation.DSMT4">
                  <p:embed/>
                  <p:pic>
                    <p:nvPicPr>
                      <p:cNvPr id="0" name=""/>
                      <p:cNvPicPr>
                        <a:picLocks noChangeAspect="1" noChangeArrowheads="1"/>
                      </p:cNvPicPr>
                      <p:nvPr/>
                    </p:nvPicPr>
                    <p:blipFill>
                      <a:blip r:embed="rId12"/>
                      <a:srcRect/>
                      <a:stretch>
                        <a:fillRect/>
                      </a:stretch>
                    </p:blipFill>
                    <p:spPr bwMode="auto">
                      <a:xfrm>
                        <a:off x="3131840" y="4797152"/>
                        <a:ext cx="4378148" cy="2022962"/>
                      </a:xfrm>
                      <a:prstGeom prst="rect">
                        <a:avLst/>
                      </a:prstGeom>
                      <a:noFill/>
                      <a:ln>
                        <a:noFill/>
                      </a:ln>
                    </p:spPr>
                  </p:pic>
                </p:oleObj>
              </mc:Fallback>
            </mc:AlternateContent>
          </a:graphicData>
        </a:graphic>
      </p:graphicFrame>
      <p:sp>
        <p:nvSpPr>
          <p:cNvPr id="17" name="矩形 16"/>
          <p:cNvSpPr/>
          <p:nvPr/>
        </p:nvSpPr>
        <p:spPr>
          <a:xfrm>
            <a:off x="178698" y="44624"/>
            <a:ext cx="6409526" cy="461665"/>
          </a:xfrm>
          <a:prstGeom prst="rect">
            <a:avLst/>
          </a:prstGeom>
        </p:spPr>
        <p:txBody>
          <a:bodyPr wrap="square">
            <a:spAutoFit/>
          </a:bodyPr>
          <a:lstStyle/>
          <a:p>
            <a:pPr algn="l"/>
            <a:r>
              <a:rPr lang="zh-CN" altLang="en-US" sz="2400" dirty="0">
                <a:solidFill>
                  <a:srgbClr val="000000"/>
                </a:solidFill>
              </a:rPr>
              <a:t>解：转速反馈系数和电流反馈系数分别为：</a:t>
            </a:r>
            <a:endParaRPr lang="zh-CN" altLang="en-US" dirty="0"/>
          </a:p>
        </p:txBody>
      </p:sp>
      <p:sp>
        <p:nvSpPr>
          <p:cNvPr id="19" name="矩形 18"/>
          <p:cNvSpPr/>
          <p:nvPr/>
        </p:nvSpPr>
        <p:spPr>
          <a:xfrm>
            <a:off x="107504" y="1904640"/>
            <a:ext cx="6192688" cy="461665"/>
          </a:xfrm>
          <a:prstGeom prst="rect">
            <a:avLst/>
          </a:prstGeom>
        </p:spPr>
        <p:txBody>
          <a:bodyPr wrap="square">
            <a:spAutoFit/>
          </a:bodyPr>
          <a:lstStyle/>
          <a:p>
            <a:pPr algn="l"/>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）当系统稳定运行在               时：</a:t>
            </a:r>
            <a:endParaRPr lang="zh-CN" altLang="en-US" dirty="0"/>
          </a:p>
        </p:txBody>
      </p:sp>
      <p:sp>
        <p:nvSpPr>
          <p:cNvPr id="21" name="矩形 20"/>
          <p:cNvSpPr/>
          <p:nvPr/>
        </p:nvSpPr>
        <p:spPr>
          <a:xfrm>
            <a:off x="107504" y="4797152"/>
            <a:ext cx="3127779" cy="830997"/>
          </a:xfrm>
          <a:prstGeom prst="rect">
            <a:avLst/>
          </a:prstGeom>
        </p:spPr>
        <p:txBody>
          <a:bodyPr wrap="none">
            <a:spAutoFit/>
          </a:bodyPr>
          <a:lstStyle/>
          <a:p>
            <a:pPr algn="l"/>
            <a:r>
              <a:rPr lang="zh-CN" altLang="en-US" sz="2400" dirty="0">
                <a:solidFill>
                  <a:srgbClr val="000000"/>
                </a:solidFill>
              </a:rPr>
              <a:t>（</a:t>
            </a:r>
            <a:r>
              <a:rPr lang="en-US" altLang="zh-CN" sz="2400" dirty="0">
                <a:solidFill>
                  <a:srgbClr val="000000"/>
                </a:solidFill>
              </a:rPr>
              <a:t>2</a:t>
            </a:r>
            <a:r>
              <a:rPr lang="zh-CN" altLang="en-US" sz="2400" dirty="0">
                <a:solidFill>
                  <a:srgbClr val="000000"/>
                </a:solidFill>
              </a:rPr>
              <a:t>）当电动机负载</a:t>
            </a:r>
            <a:endParaRPr lang="en-US" altLang="zh-CN" sz="2400" dirty="0">
              <a:solidFill>
                <a:srgbClr val="000000"/>
              </a:solidFill>
            </a:endParaRPr>
          </a:p>
          <a:p>
            <a:pPr algn="l"/>
            <a:r>
              <a:rPr lang="zh-CN" altLang="en-US" sz="2400" dirty="0">
                <a:solidFill>
                  <a:srgbClr val="000000"/>
                </a:solidFill>
              </a:rPr>
              <a:t>     过大而堵转时：</a:t>
            </a:r>
            <a:endParaRPr lang="zh-CN" altLang="en-US" dirty="0"/>
          </a:p>
        </p:txBody>
      </p:sp>
    </p:spTree>
    <p:extLst>
      <p:ext uri="{BB962C8B-B14F-4D97-AF65-F5344CB8AC3E}">
        <p14:creationId xmlns:p14="http://schemas.microsoft.com/office/powerpoint/2010/main" val="83083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714375" y="2417763"/>
            <a:ext cx="8126413" cy="2654300"/>
          </a:xfrm>
        </p:spPr>
        <p:txBody>
          <a:bodyPr/>
          <a:lstStyle/>
          <a:p>
            <a:pPr eaLnBrk="1" hangingPunct="1">
              <a:lnSpc>
                <a:spcPct val="130000"/>
              </a:lnSpc>
              <a:spcBef>
                <a:spcPct val="80000"/>
              </a:spcBef>
              <a:buFont typeface="Wingdings" panose="05000000000000000000" pitchFamily="2" charset="2"/>
              <a:buNone/>
            </a:pPr>
            <a:r>
              <a:rPr lang="en-US" altLang="zh-CN" sz="2800" b="1" u="sng"/>
              <a:t>3.1 </a:t>
            </a:r>
            <a:r>
              <a:rPr lang="zh-CN" altLang="en-US" sz="2800" b="1" u="sng"/>
              <a:t>双闭环调速系统的组成及静特性</a:t>
            </a:r>
            <a:endParaRPr lang="en-US" altLang="zh-CN" sz="2800" b="1" u="sng"/>
          </a:p>
          <a:p>
            <a:pPr eaLnBrk="1" hangingPunct="1">
              <a:lnSpc>
                <a:spcPct val="130000"/>
              </a:lnSpc>
              <a:buFont typeface="Wingdings" panose="05000000000000000000" pitchFamily="2" charset="2"/>
              <a:buNone/>
            </a:pPr>
            <a:r>
              <a:rPr lang="en-US" altLang="zh-CN" sz="2800" b="1" u="sng"/>
              <a:t>3.2 </a:t>
            </a:r>
            <a:r>
              <a:rPr lang="zh-CN" altLang="en-US" sz="2800" b="1" u="sng"/>
              <a:t>双闭环调速系统的数学模型与动态过程分析</a:t>
            </a:r>
            <a:endParaRPr lang="en-US" altLang="zh-CN" sz="2800" b="1" u="sng"/>
          </a:p>
          <a:p>
            <a:pPr eaLnBrk="1" hangingPunct="1">
              <a:lnSpc>
                <a:spcPct val="130000"/>
              </a:lnSpc>
              <a:buFont typeface="Wingdings" panose="05000000000000000000" pitchFamily="2" charset="2"/>
              <a:buNone/>
            </a:pPr>
            <a:r>
              <a:rPr lang="en-US" altLang="zh-CN" sz="2800" b="1" u="sng"/>
              <a:t>3.4 </a:t>
            </a:r>
            <a:r>
              <a:rPr lang="zh-CN" altLang="en-US" sz="2800" b="1" u="sng"/>
              <a:t>调节器的工程设计方法</a:t>
            </a:r>
            <a:endParaRPr lang="en-US" altLang="zh-CN" sz="2800" b="1" u="sng"/>
          </a:p>
          <a:p>
            <a:pPr eaLnBrk="1" hangingPunct="1">
              <a:lnSpc>
                <a:spcPct val="130000"/>
              </a:lnSpc>
              <a:buFontTx/>
              <a:buNone/>
            </a:pPr>
            <a:r>
              <a:rPr lang="en-US" altLang="zh-CN" sz="2800" b="1" u="sng"/>
              <a:t>3.3 </a:t>
            </a:r>
            <a:r>
              <a:rPr lang="zh-CN" altLang="en-US" sz="2800" b="1" u="sng"/>
              <a:t>双闭环调速系统的工程设计方法</a:t>
            </a:r>
            <a:endParaRPr lang="en-US" altLang="zh-CN" sz="2800" b="1" u="sng"/>
          </a:p>
          <a:p>
            <a:pPr eaLnBrk="1" hangingPunct="1">
              <a:lnSpc>
                <a:spcPct val="130000"/>
              </a:lnSpc>
              <a:buFont typeface="Wingdings" panose="05000000000000000000" pitchFamily="2" charset="2"/>
              <a:buNone/>
            </a:pPr>
            <a:endParaRPr lang="en-US" altLang="zh-CN" sz="2800" b="1" u="sng"/>
          </a:p>
          <a:p>
            <a:pPr eaLnBrk="1" hangingPunct="1">
              <a:lnSpc>
                <a:spcPct val="130000"/>
              </a:lnSpc>
              <a:buFont typeface="Wingdings" panose="05000000000000000000" pitchFamily="2" charset="2"/>
              <a:buNone/>
            </a:pPr>
            <a:endParaRPr lang="zh-CN" altLang="en-US" sz="2800" b="1" u="sng"/>
          </a:p>
        </p:txBody>
      </p:sp>
      <p:sp>
        <p:nvSpPr>
          <p:cNvPr id="37891" name="Rectangle 2"/>
          <p:cNvSpPr>
            <a:spLocks noGrp="1" noChangeArrowheads="1"/>
          </p:cNvSpPr>
          <p:nvPr>
            <p:ph type="title" idx="4294967295"/>
          </p:nvPr>
        </p:nvSpPr>
        <p:spPr>
          <a:xfrm>
            <a:off x="0" y="642938"/>
            <a:ext cx="9144000" cy="714375"/>
          </a:xfrm>
        </p:spPr>
        <p:txBody>
          <a:bodyPr/>
          <a:lstStyle/>
          <a:p>
            <a:pPr eaLnBrk="1" hangingPunct="1"/>
            <a:r>
              <a:rPr lang="zh-CN" altLang="en-US" sz="4000" b="1">
                <a:solidFill>
                  <a:srgbClr val="C00000"/>
                </a:solidFill>
                <a:ea typeface="黑体" panose="02010609060101010101" pitchFamily="49" charset="-122"/>
              </a:rPr>
              <a:t>第</a:t>
            </a:r>
            <a:r>
              <a:rPr lang="en-US" altLang="zh-CN" sz="4000" b="1">
                <a:solidFill>
                  <a:srgbClr val="C00000"/>
                </a:solidFill>
                <a:ea typeface="黑体" panose="02010609060101010101" pitchFamily="49" charset="-122"/>
              </a:rPr>
              <a:t>3</a:t>
            </a:r>
            <a:r>
              <a:rPr lang="zh-CN" altLang="en-US" sz="4000" b="1">
                <a:solidFill>
                  <a:srgbClr val="C00000"/>
                </a:solidFill>
                <a:ea typeface="黑体" panose="02010609060101010101" pitchFamily="49" charset="-122"/>
              </a:rPr>
              <a:t>章  转速、电流双闭环直流调速系统</a:t>
            </a:r>
            <a:endParaRPr lang="zh-CN" altLang="en-US" b="1">
              <a:solidFill>
                <a:srgbClr val="C00000"/>
              </a:solidFill>
              <a:ea typeface="黑体" panose="02010609060101010101" pitchFamily="49" charset="-122"/>
            </a:endParaRPr>
          </a:p>
        </p:txBody>
      </p:sp>
      <p:sp>
        <p:nvSpPr>
          <p:cNvPr id="5" name="灯片编号占位符 4"/>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95FFE7A3-BA7F-4EA7-919A-62B49522830F}" type="slidenum">
              <a:rPr lang="en-US" altLang="zh-CN" sz="1400" b="0">
                <a:solidFill>
                  <a:schemeClr val="tx1"/>
                </a:solidFill>
                <a:latin typeface="Times New Roman" panose="02020603050405020304" pitchFamily="18" charset="0"/>
              </a:rPr>
              <a:pPr eaLnBrk="1" hangingPunct="1"/>
              <a:t>22</a:t>
            </a:fld>
            <a:endParaRPr lang="en-US" altLang="zh-CN" sz="1400" b="0">
              <a:solidFill>
                <a:schemeClr val="tx1"/>
              </a:solidFill>
              <a:latin typeface="Times New Roman" panose="02020603050405020304" pitchFamily="18" charset="0"/>
            </a:endParaRPr>
          </a:p>
        </p:txBody>
      </p:sp>
      <p:grpSp>
        <p:nvGrpSpPr>
          <p:cNvPr id="2" name="组合 14"/>
          <p:cNvGrpSpPr>
            <a:grpSpLocks/>
          </p:cNvGrpSpPr>
          <p:nvPr/>
        </p:nvGrpSpPr>
        <p:grpSpPr bwMode="auto">
          <a:xfrm>
            <a:off x="8286750" y="3214688"/>
            <a:ext cx="428625" cy="357187"/>
            <a:chOff x="8501090" y="5929330"/>
            <a:chExt cx="714380" cy="428628"/>
          </a:xfrm>
        </p:grpSpPr>
        <p:cxnSp>
          <p:nvCxnSpPr>
            <p:cNvPr id="37894" name="直接连接符 11"/>
            <p:cNvCxnSpPr>
              <a:cxnSpLocks noChangeShapeType="1"/>
            </p:cNvCxnSpPr>
            <p:nvPr/>
          </p:nvCxnSpPr>
          <p:spPr bwMode="auto">
            <a:xfrm rot="16200000" flipH="1">
              <a:off x="8429652" y="6143644"/>
              <a:ext cx="285752" cy="142876"/>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cxnSp>
          <p:nvCxnSpPr>
            <p:cNvPr id="37895" name="直接连接符 13"/>
            <p:cNvCxnSpPr>
              <a:cxnSpLocks noChangeShapeType="1"/>
            </p:cNvCxnSpPr>
            <p:nvPr/>
          </p:nvCxnSpPr>
          <p:spPr bwMode="auto">
            <a:xfrm flipV="1">
              <a:off x="8643998" y="5929330"/>
              <a:ext cx="571472" cy="428628"/>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85813" y="71438"/>
            <a:ext cx="6643687" cy="762000"/>
          </a:xfrm>
        </p:spPr>
        <p:txBody>
          <a:bodyPr/>
          <a:lstStyle/>
          <a:p>
            <a:pPr marL="1117600" indent="-1117600" eaLnBrk="1" hangingPunct="1"/>
            <a:r>
              <a:rPr lang="zh-CN" altLang="en-US" sz="3200" b="1">
                <a:solidFill>
                  <a:srgbClr val="C00000"/>
                </a:solidFill>
                <a:latin typeface="黑体" panose="02010609060101010101" pitchFamily="49" charset="-122"/>
                <a:ea typeface="黑体" panose="02010609060101010101" pitchFamily="49" charset="-122"/>
              </a:rPr>
              <a:t>一、系统动态模型</a:t>
            </a:r>
          </a:p>
        </p:txBody>
      </p:sp>
      <p:graphicFrame>
        <p:nvGraphicFramePr>
          <p:cNvPr id="7170" name="Object 7"/>
          <p:cNvGraphicFramePr>
            <a:graphicFrameLocks noGrp="1" noChangeAspect="1"/>
          </p:cNvGraphicFramePr>
          <p:nvPr>
            <p:ph type="clipArt" sz="half" idx="2"/>
            <p:extLst>
              <p:ext uri="{D42A27DB-BD31-4B8C-83A1-F6EECF244321}">
                <p14:modId xmlns:p14="http://schemas.microsoft.com/office/powerpoint/2010/main" val="1002726803"/>
              </p:ext>
            </p:extLst>
          </p:nvPr>
        </p:nvGraphicFramePr>
        <p:xfrm>
          <a:off x="34354" y="3933056"/>
          <a:ext cx="9074150" cy="2233612"/>
        </p:xfrm>
        <a:graphic>
          <a:graphicData uri="http://schemas.openxmlformats.org/presentationml/2006/ole">
            <mc:AlternateContent xmlns:mc="http://schemas.openxmlformats.org/markup-compatibility/2006">
              <mc:Choice xmlns:v="urn:schemas-microsoft-com:vml" Requires="v">
                <p:oleObj spid="_x0000_s39300" name="Microsoft Drawing" r:id="rId3" imgW="5603875" imgH="1379538" progId="MSDraw">
                  <p:embed/>
                </p:oleObj>
              </mc:Choice>
              <mc:Fallback>
                <p:oleObj name="Microsoft Drawing" r:id="rId3" imgW="5603875" imgH="1379538" progId="MSDraw">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4" y="3933056"/>
                        <a:ext cx="9074150" cy="2233612"/>
                      </a:xfrm>
                      <a:prstGeom prst="rect">
                        <a:avLst/>
                      </a:prstGeom>
                      <a:solidFill>
                        <a:srgbClr val="FFFF99"/>
                      </a:solidFill>
                      <a:ln>
                        <a:noFill/>
                      </a:ln>
                      <a:effectLst/>
                    </p:spPr>
                  </p:pic>
                </p:oleObj>
              </mc:Fallback>
            </mc:AlternateContent>
          </a:graphicData>
        </a:graphic>
      </p:graphicFrame>
      <p:graphicFrame>
        <p:nvGraphicFramePr>
          <p:cNvPr id="38918" name="Object 8"/>
          <p:cNvGraphicFramePr>
            <a:graphicFrameLocks noChangeAspect="1"/>
          </p:cNvGraphicFramePr>
          <p:nvPr>
            <p:extLst>
              <p:ext uri="{D42A27DB-BD31-4B8C-83A1-F6EECF244321}">
                <p14:modId xmlns:p14="http://schemas.microsoft.com/office/powerpoint/2010/main" val="2876397543"/>
              </p:ext>
            </p:extLst>
          </p:nvPr>
        </p:nvGraphicFramePr>
        <p:xfrm>
          <a:off x="1643063" y="785813"/>
          <a:ext cx="5521225" cy="2699266"/>
        </p:xfrm>
        <a:graphic>
          <a:graphicData uri="http://schemas.openxmlformats.org/presentationml/2006/ole">
            <mc:AlternateContent xmlns:mc="http://schemas.openxmlformats.org/markup-compatibility/2006">
              <mc:Choice xmlns:v="urn:schemas-microsoft-com:vml" Requires="v">
                <p:oleObj spid="_x0000_s39301" name="Microsoft Drawing" r:id="rId5" imgW="3405188" imgH="1668463" progId="MSDraw">
                  <p:embed/>
                </p:oleObj>
              </mc:Choice>
              <mc:Fallback>
                <p:oleObj name="Microsoft Drawing" r:id="rId5" imgW="3405188" imgH="1668463" progId="MSDraw">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785813"/>
                        <a:ext cx="5521225" cy="2699266"/>
                      </a:xfrm>
                      <a:prstGeom prst="rect">
                        <a:avLst/>
                      </a:prstGeom>
                      <a:noFill/>
                      <a:ln>
                        <a:noFill/>
                      </a:ln>
                    </p:spPr>
                  </p:pic>
                </p:oleObj>
              </mc:Fallback>
            </mc:AlternateContent>
          </a:graphicData>
        </a:graphic>
      </p:graphicFrame>
      <p:sp>
        <p:nvSpPr>
          <p:cNvPr id="2" name="TextBox 1"/>
          <p:cNvSpPr txBox="1"/>
          <p:nvPr/>
        </p:nvSpPr>
        <p:spPr>
          <a:xfrm>
            <a:off x="5076056" y="6309320"/>
            <a:ext cx="3888432" cy="461665"/>
          </a:xfrm>
          <a:prstGeom prst="rect">
            <a:avLst/>
          </a:prstGeom>
          <a:noFill/>
        </p:spPr>
        <p:txBody>
          <a:bodyPr wrap="square" rtlCol="0">
            <a:spAutoFit/>
          </a:bodyPr>
          <a:lstStyle/>
          <a:p>
            <a:r>
              <a:rPr lang="zh-CN" altLang="en-US" sz="2400" dirty="0">
                <a:solidFill>
                  <a:schemeClr val="tx1"/>
                </a:solidFill>
                <a:hlinkClick r:id="rId7" action="ppaction://hlinksldjump"/>
              </a:rPr>
              <a:t>①</a:t>
            </a:r>
            <a:r>
              <a:rPr lang="zh-CN" altLang="en-US" sz="2400" dirty="0">
                <a:solidFill>
                  <a:schemeClr val="tx1"/>
                </a:solidFill>
              </a:rPr>
              <a:t>  </a:t>
            </a:r>
            <a:r>
              <a:rPr lang="zh-CN" altLang="en-US" sz="2400" dirty="0">
                <a:solidFill>
                  <a:schemeClr val="tx1"/>
                </a:solidFill>
                <a:hlinkClick r:id="rId8" action="ppaction://hlinksldjump"/>
              </a:rPr>
              <a:t>②</a:t>
            </a:r>
            <a:r>
              <a:rPr lang="zh-CN" altLang="en-US" sz="2400" dirty="0">
                <a:solidFill>
                  <a:schemeClr val="tx1"/>
                </a:solidFill>
              </a:rPr>
              <a:t>  </a:t>
            </a:r>
            <a:r>
              <a:rPr lang="zh-CN" altLang="en-US" sz="2400" dirty="0">
                <a:solidFill>
                  <a:schemeClr val="tx1"/>
                </a:solidFill>
                <a:hlinkClick r:id="rId9" action="ppaction://hlinksldjump"/>
              </a:rPr>
              <a:t>③</a:t>
            </a:r>
            <a:r>
              <a:rPr lang="zh-CN" altLang="en-US" sz="2400" dirty="0">
                <a:solidFill>
                  <a:schemeClr val="tx1"/>
                </a:solidFill>
              </a:rPr>
              <a:t>  </a:t>
            </a:r>
            <a:r>
              <a:rPr lang="zh-CN" altLang="en-US" sz="2400" dirty="0">
                <a:solidFill>
                  <a:schemeClr val="tx1"/>
                </a:solidFill>
                <a:hlinkClick r:id="rId10" action="ppaction://hlinksldjump"/>
              </a:rPr>
              <a:t>④</a:t>
            </a:r>
            <a:r>
              <a:rPr lang="zh-CN" altLang="en-US" sz="2400" dirty="0">
                <a:solidFill>
                  <a:schemeClr val="tx1"/>
                </a:solidFill>
              </a:rPr>
              <a:t>  </a:t>
            </a:r>
            <a:r>
              <a:rPr lang="zh-CN" altLang="en-US" sz="2400" dirty="0">
                <a:solidFill>
                  <a:schemeClr val="tx1"/>
                </a:solidFill>
                <a:hlinkClick r:id="rId11" action="ppaction://hlinksldjump"/>
              </a:rPr>
              <a:t>⑤</a:t>
            </a:r>
            <a:r>
              <a:rPr lang="zh-CN" altLang="en-US" sz="2400" dirty="0">
                <a:solidFill>
                  <a:schemeClr val="tx1"/>
                </a:solidFill>
              </a:rPr>
              <a:t>  </a:t>
            </a:r>
            <a:r>
              <a:rPr lang="zh-CN" altLang="en-US" sz="2400" dirty="0">
                <a:solidFill>
                  <a:schemeClr val="tx1"/>
                </a:solidFill>
                <a:hlinkClick r:id="rId12" action="ppaction://hlinksldjump"/>
              </a:rPr>
              <a:t>⑥</a:t>
            </a:r>
            <a:endParaRPr lang="zh-CN" altLang="en-US" sz="2400" dirty="0">
              <a:solidFill>
                <a:schemeClr val="tx1"/>
              </a:solidFill>
            </a:endParaRPr>
          </a:p>
        </p:txBody>
      </p:sp>
      <p:sp>
        <p:nvSpPr>
          <p:cNvPr id="6" name="椭圆 5">
            <a:hlinkClick r:id="rId13" action="ppaction://hlinksldjump"/>
            <a:extLst>
              <a:ext uri="{FF2B5EF4-FFF2-40B4-BE49-F238E27FC236}">
                <a16:creationId xmlns:a16="http://schemas.microsoft.com/office/drawing/2014/main" id="{1A3BDA2D-81A0-401E-A367-A6F25EA3CA51}"/>
              </a:ext>
            </a:extLst>
          </p:cNvPr>
          <p:cNvSpPr/>
          <p:nvPr/>
        </p:nvSpPr>
        <p:spPr bwMode="auto">
          <a:xfrm>
            <a:off x="829816" y="6309320"/>
            <a:ext cx="357808" cy="368299"/>
          </a:xfrm>
          <a:prstGeom prst="ellipse">
            <a:avLst/>
          </a:prstGeom>
          <a:solidFill>
            <a:srgbClr val="66FF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14313" y="142875"/>
            <a:ext cx="3786187" cy="576263"/>
          </a:xfrm>
        </p:spPr>
        <p:txBody>
          <a:bodyPr/>
          <a:lstStyle/>
          <a:p>
            <a:pPr eaLnBrk="1" hangingPunct="1"/>
            <a:r>
              <a:rPr lang="zh-CN" altLang="en-US" sz="3200" b="1">
                <a:solidFill>
                  <a:srgbClr val="C00000"/>
                </a:solidFill>
                <a:latin typeface="黑体" panose="02010609060101010101" pitchFamily="49" charset="-122"/>
                <a:ea typeface="黑体" panose="02010609060101010101" pitchFamily="49" charset="-122"/>
              </a:rPr>
              <a:t>二、起动过程分析 </a:t>
            </a:r>
          </a:p>
        </p:txBody>
      </p:sp>
      <p:sp>
        <p:nvSpPr>
          <p:cNvPr id="39939" name="Rectangle 3"/>
          <p:cNvSpPr>
            <a:spLocks noGrp="1" noChangeArrowheads="1"/>
          </p:cNvSpPr>
          <p:nvPr>
            <p:ph type="body" sz="half" idx="1"/>
          </p:nvPr>
        </p:nvSpPr>
        <p:spPr>
          <a:xfrm>
            <a:off x="71438" y="785813"/>
            <a:ext cx="8497887" cy="3000375"/>
          </a:xfrm>
        </p:spPr>
        <p:txBody>
          <a:bodyPr/>
          <a:lstStyle/>
          <a:p>
            <a:pPr algn="just" eaLnBrk="1" hangingPunct="1">
              <a:lnSpc>
                <a:spcPct val="90000"/>
              </a:lnSpc>
            </a:pPr>
            <a:r>
              <a:rPr lang="zh-CN" altLang="en-US" sz="2400" b="1" dirty="0">
                <a:latin typeface="黑体" panose="02010609060101010101" pitchFamily="49" charset="-122"/>
                <a:ea typeface="黑体" panose="02010609060101010101" pitchFamily="49" charset="-122"/>
              </a:rPr>
              <a:t>闭环调速系统理想起动过程</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输入阶跃给定时</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eaLnBrk="1" hangingPunct="1">
              <a:lnSpc>
                <a:spcPct val="90000"/>
              </a:lnSpc>
              <a:buFontTx/>
              <a:buNone/>
            </a:pPr>
            <a:r>
              <a:rPr lang="zh-CN" altLang="en-US" sz="2400" b="1" dirty="0">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稳：稳定性好；</a:t>
            </a:r>
          </a:p>
          <a:p>
            <a:pPr eaLnBrk="1" hangingPunct="1">
              <a:lnSpc>
                <a:spcPct val="90000"/>
              </a:lnSpc>
              <a:buFontTx/>
              <a:buNone/>
            </a:pPr>
            <a:r>
              <a:rPr lang="zh-CN" altLang="en-US" sz="2400" b="1" dirty="0">
                <a:solidFill>
                  <a:srgbClr val="FF0000"/>
                </a:solidFill>
                <a:latin typeface="黑体" panose="02010609060101010101" pitchFamily="49" charset="-122"/>
                <a:ea typeface="黑体" panose="02010609060101010101" pitchFamily="49" charset="-122"/>
              </a:rPr>
              <a:t>    准：稳态误差小；</a:t>
            </a:r>
          </a:p>
          <a:p>
            <a:pPr eaLnBrk="1" hangingPunct="1">
              <a:lnSpc>
                <a:spcPct val="90000"/>
              </a:lnSpc>
              <a:buFontTx/>
              <a:buNone/>
            </a:pPr>
            <a:r>
              <a:rPr lang="zh-CN" altLang="en-US" sz="2400" b="1" dirty="0">
                <a:solidFill>
                  <a:srgbClr val="FF0000"/>
                </a:solidFill>
                <a:latin typeface="黑体" panose="02010609060101010101" pitchFamily="49" charset="-122"/>
                <a:ea typeface="黑体" panose="02010609060101010101" pitchFamily="49" charset="-122"/>
              </a:rPr>
              <a:t>    快：上升时间短、</a:t>
            </a:r>
            <a:endParaRPr lang="en-US" altLang="zh-CN" sz="2400" b="1" dirty="0">
              <a:solidFill>
                <a:srgbClr val="FF0000"/>
              </a:solidFill>
              <a:latin typeface="黑体" panose="02010609060101010101" pitchFamily="49" charset="-122"/>
              <a:ea typeface="黑体" panose="02010609060101010101" pitchFamily="49" charset="-122"/>
            </a:endParaRPr>
          </a:p>
          <a:p>
            <a:pPr eaLnBrk="1" hangingPunct="1">
              <a:lnSpc>
                <a:spcPct val="90000"/>
              </a:lnSpc>
              <a:buFontTx/>
              <a:buNone/>
            </a:pP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调节时间短、</a:t>
            </a:r>
            <a:endParaRPr lang="en-US" altLang="zh-CN" sz="2400" b="1" dirty="0">
              <a:solidFill>
                <a:srgbClr val="FF0000"/>
              </a:solidFill>
              <a:latin typeface="黑体" panose="02010609060101010101" pitchFamily="49" charset="-122"/>
              <a:ea typeface="黑体" panose="02010609060101010101" pitchFamily="49" charset="-122"/>
            </a:endParaRPr>
          </a:p>
          <a:p>
            <a:pPr eaLnBrk="1" hangingPunct="1">
              <a:lnSpc>
                <a:spcPct val="90000"/>
              </a:lnSpc>
              <a:buFontTx/>
              <a:buNone/>
            </a:pP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超调量小。</a:t>
            </a:r>
          </a:p>
        </p:txBody>
      </p:sp>
      <p:sp>
        <p:nvSpPr>
          <p:cNvPr id="11270" name="Rectangle 6"/>
          <p:cNvSpPr>
            <a:spLocks noChangeArrowheads="1"/>
          </p:cNvSpPr>
          <p:nvPr/>
        </p:nvSpPr>
        <p:spPr bwMode="auto">
          <a:xfrm>
            <a:off x="3581400" y="2714625"/>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242" name="Object 7"/>
          <p:cNvGraphicFramePr>
            <a:graphicFrameLocks noGrp="1" noChangeAspect="1"/>
          </p:cNvGraphicFramePr>
          <p:nvPr>
            <p:ph type="clipArt" sz="half" idx="2"/>
          </p:nvPr>
        </p:nvGraphicFramePr>
        <p:xfrm>
          <a:off x="4286250" y="285750"/>
          <a:ext cx="4806950" cy="3429000"/>
        </p:xfrm>
        <a:graphic>
          <a:graphicData uri="http://schemas.openxmlformats.org/presentationml/2006/ole">
            <mc:AlternateContent xmlns:mc="http://schemas.openxmlformats.org/markup-compatibility/2006">
              <mc:Choice xmlns:v="urn:schemas-microsoft-com:vml" Requires="v">
                <p:oleObj spid="_x0000_s40132" name="Microsoft Drawing" r:id="rId4" imgW="1993900" imgH="1422400" progId="MSDraw">
                  <p:embed/>
                </p:oleObj>
              </mc:Choice>
              <mc:Fallback>
                <p:oleObj name="Microsoft Drawing" r:id="rId4" imgW="1993900" imgH="1422400" progId="MSDraw">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0" y="285750"/>
                        <a:ext cx="4806950" cy="34290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Text Box 8"/>
          <p:cNvSpPr txBox="1">
            <a:spLocks noChangeArrowheads="1"/>
          </p:cNvSpPr>
          <p:nvPr/>
        </p:nvSpPr>
        <p:spPr bwMode="auto">
          <a:xfrm>
            <a:off x="285750" y="3714750"/>
            <a:ext cx="8642350" cy="2862263"/>
          </a:xfrm>
          <a:prstGeom prst="rect">
            <a:avLst/>
          </a:prstGeom>
          <a:noFill/>
          <a:ln w="9525">
            <a:noFill/>
            <a:miter lim="800000"/>
            <a:headEnd/>
            <a:tailEnd/>
          </a:ln>
          <a:effectLst/>
        </p:spPr>
        <p:txBody>
          <a:bodyPr>
            <a:spAutoFit/>
          </a:bodyPr>
          <a:lstStyle/>
          <a:p>
            <a:pPr algn="l">
              <a:defRPr/>
            </a:pPr>
            <a:r>
              <a:rPr lang="en-US" altLang="zh-CN" dirty="0">
                <a:effectLst>
                  <a:outerShdw blurRad="38100" dist="38100" dir="2700000" algn="tl">
                    <a:srgbClr val="000000"/>
                  </a:outerShdw>
                </a:effectLst>
                <a:latin typeface="黑体" pitchFamily="2" charset="-122"/>
                <a:ea typeface="黑体" pitchFamily="2" charset="-122"/>
              </a:rPr>
              <a:t>   </a:t>
            </a:r>
            <a:r>
              <a:rPr lang="zh-CN" altLang="en-US" sz="2400" dirty="0">
                <a:solidFill>
                  <a:schemeClr val="tx1"/>
                </a:solidFill>
                <a:latin typeface="黑体" pitchFamily="2" charset="-122"/>
                <a:ea typeface="黑体" pitchFamily="2" charset="-122"/>
              </a:rPr>
              <a:t>即电机能以最大加速度升达指令值并很快消除静差，稳速运行</a:t>
            </a:r>
            <a:r>
              <a:rPr lang="zh-CN" altLang="en-US" sz="2400" b="0" dirty="0">
                <a:solidFill>
                  <a:schemeClr val="tx1"/>
                </a:solidFill>
                <a:latin typeface="黑体" pitchFamily="2" charset="-122"/>
                <a:ea typeface="黑体" pitchFamily="2" charset="-122"/>
              </a:rPr>
              <a:t>。</a:t>
            </a:r>
            <a:endParaRPr lang="en-US" altLang="zh-CN" sz="2400" b="0" dirty="0">
              <a:solidFill>
                <a:schemeClr val="tx1"/>
              </a:solidFill>
              <a:latin typeface="黑体" pitchFamily="2" charset="-122"/>
              <a:ea typeface="黑体" pitchFamily="2" charset="-122"/>
            </a:endParaRPr>
          </a:p>
          <a:p>
            <a:pPr algn="l">
              <a:defRPr/>
            </a:pPr>
            <a:r>
              <a:rPr lang="en-US" altLang="zh-CN" sz="2400" b="0" dirty="0">
                <a:solidFill>
                  <a:schemeClr val="tx1"/>
                </a:solidFill>
                <a:latin typeface="黑体" pitchFamily="2" charset="-122"/>
                <a:ea typeface="黑体" pitchFamily="2" charset="-122"/>
              </a:rPr>
              <a:t>    </a:t>
            </a:r>
            <a:r>
              <a:rPr lang="zh-CN" altLang="en-US" sz="2400" b="0" dirty="0">
                <a:solidFill>
                  <a:schemeClr val="tx1"/>
                </a:solidFill>
                <a:latin typeface="黑体" pitchFamily="2" charset="-122"/>
                <a:ea typeface="黑体" pitchFamily="2" charset="-122"/>
              </a:rPr>
              <a:t>按期望，在转速升达指令值前，</a:t>
            </a:r>
            <a:r>
              <a:rPr lang="zh-CN" altLang="en-US" sz="2400" b="0" dirty="0">
                <a:solidFill>
                  <a:srgbClr val="2D10DE"/>
                </a:solidFill>
                <a:latin typeface="黑体" pitchFamily="2" charset="-122"/>
                <a:ea typeface="黑体" pitchFamily="2" charset="-122"/>
              </a:rPr>
              <a:t>应维持电流恒定等于最大允许值</a:t>
            </a:r>
            <a:r>
              <a:rPr lang="zh-CN" altLang="en-US" sz="2400" b="0" dirty="0">
                <a:solidFill>
                  <a:schemeClr val="tx1"/>
                </a:solidFill>
                <a:latin typeface="黑体" pitchFamily="2" charset="-122"/>
                <a:ea typeface="黑体" pitchFamily="2" charset="-122"/>
              </a:rPr>
              <a:t>，调节电枢电压使其自动跟踪反电势的增长，系统应表现为一个</a:t>
            </a:r>
            <a:r>
              <a:rPr lang="zh-CN" altLang="en-US" sz="2400" dirty="0">
                <a:solidFill>
                  <a:srgbClr val="FF0000"/>
                </a:solidFill>
                <a:latin typeface="黑体" pitchFamily="2" charset="-122"/>
                <a:ea typeface="黑体" pitchFamily="2" charset="-122"/>
              </a:rPr>
              <a:t>恒流调节系统</a:t>
            </a:r>
            <a:r>
              <a:rPr lang="zh-CN" altLang="en-US" sz="2400" b="0" dirty="0">
                <a:solidFill>
                  <a:schemeClr val="tx1"/>
                </a:solidFill>
                <a:latin typeface="黑体" pitchFamily="2" charset="-122"/>
                <a:ea typeface="黑体" pitchFamily="2" charset="-122"/>
              </a:rPr>
              <a:t>。</a:t>
            </a:r>
            <a:endParaRPr lang="en-US" altLang="zh-CN" sz="2400" b="0" dirty="0">
              <a:solidFill>
                <a:schemeClr val="tx1"/>
              </a:solidFill>
              <a:latin typeface="黑体" pitchFamily="2" charset="-122"/>
              <a:ea typeface="黑体" pitchFamily="2" charset="-122"/>
            </a:endParaRPr>
          </a:p>
          <a:p>
            <a:pPr algn="l">
              <a:defRPr/>
            </a:pPr>
            <a:r>
              <a:rPr lang="zh-CN" altLang="en-US" sz="2400" b="0" dirty="0">
                <a:solidFill>
                  <a:schemeClr val="tx1"/>
                </a:solidFill>
                <a:latin typeface="黑体" pitchFamily="2" charset="-122"/>
                <a:ea typeface="黑体" pitchFamily="2" charset="-122"/>
              </a:rPr>
              <a:t>    达到指令值后，要求迅速进入无静差稳速运行，系统这时应自动转换成一个</a:t>
            </a:r>
            <a:r>
              <a:rPr lang="zh-CN" altLang="en-US" sz="2400" dirty="0">
                <a:solidFill>
                  <a:srgbClr val="FF0000"/>
                </a:solidFill>
                <a:latin typeface="黑体" pitchFamily="2" charset="-122"/>
                <a:ea typeface="黑体" pitchFamily="2" charset="-122"/>
              </a:rPr>
              <a:t>无静差调速系统</a:t>
            </a:r>
            <a:r>
              <a:rPr lang="zh-CN" altLang="en-US" sz="2400" b="0" dirty="0">
                <a:solidFill>
                  <a:schemeClr val="tx1"/>
                </a:solidFill>
                <a:latin typeface="黑体" pitchFamily="2" charset="-122"/>
                <a:ea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72">
                                            <p:txEl>
                                              <p:pRg st="0" end="0"/>
                                            </p:txEl>
                                          </p:spTgt>
                                        </p:tgtEl>
                                        <p:attrNameLst>
                                          <p:attrName>style.visibility</p:attrName>
                                        </p:attrNameLst>
                                      </p:cBhvr>
                                      <p:to>
                                        <p:strVal val="visible"/>
                                      </p:to>
                                    </p:set>
                                    <p:animEffect transition="in" filter="blinds(horizontal)">
                                      <p:cBhvr>
                                        <p:cTn id="12" dur="500"/>
                                        <p:tgtEl>
                                          <p:spTgt spid="112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72">
                                            <p:txEl>
                                              <p:pRg st="1" end="1"/>
                                            </p:txEl>
                                          </p:spTgt>
                                        </p:tgtEl>
                                        <p:attrNameLst>
                                          <p:attrName>style.visibility</p:attrName>
                                        </p:attrNameLst>
                                      </p:cBhvr>
                                      <p:to>
                                        <p:strVal val="visible"/>
                                      </p:to>
                                    </p:set>
                                    <p:animEffect transition="in" filter="blinds(horizontal)">
                                      <p:cBhvr>
                                        <p:cTn id="17" dur="500"/>
                                        <p:tgtEl>
                                          <p:spTgt spid="1127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72">
                                            <p:txEl>
                                              <p:pRg st="2" end="2"/>
                                            </p:txEl>
                                          </p:spTgt>
                                        </p:tgtEl>
                                        <p:attrNameLst>
                                          <p:attrName>style.visibility</p:attrName>
                                        </p:attrNameLst>
                                      </p:cBhvr>
                                      <p:to>
                                        <p:strVal val="visible"/>
                                      </p:to>
                                    </p:set>
                                    <p:animEffect transition="in" filter="blinds(horizontal)">
                                      <p:cBhvr>
                                        <p:cTn id="22" dur="500"/>
                                        <p:tgtEl>
                                          <p:spTgt spid="112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62" name="Object 1031"/>
          <p:cNvGraphicFramePr>
            <a:graphicFrameLocks noGrp="1" noChangeAspect="1"/>
          </p:cNvGraphicFramePr>
          <p:nvPr>
            <p:ph type="clipArt" sz="half" idx="2"/>
          </p:nvPr>
        </p:nvGraphicFramePr>
        <p:xfrm>
          <a:off x="1714500" y="160338"/>
          <a:ext cx="6286500" cy="6697662"/>
        </p:xfrm>
        <a:graphic>
          <a:graphicData uri="http://schemas.openxmlformats.org/presentationml/2006/ole">
            <mc:AlternateContent xmlns:mc="http://schemas.openxmlformats.org/markup-compatibility/2006">
              <mc:Choice xmlns:v="urn:schemas-microsoft-com:vml" Requires="v">
                <p:oleObj spid="_x0000_s41152" name="Microsoft Drawing" r:id="rId3" imgW="2544763" imgH="3327400" progId="MSDraw">
                  <p:embed/>
                </p:oleObj>
              </mc:Choice>
              <mc:Fallback>
                <p:oleObj name="Microsoft Drawing" r:id="rId3" imgW="2544763" imgH="3327400" progId="MSDraw">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60338"/>
                        <a:ext cx="6286500" cy="669766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六角星 2">
            <a:hlinkClick r:id="rId5" action="ppaction://hlinksldjump"/>
          </p:cNvPr>
          <p:cNvSpPr/>
          <p:nvPr/>
        </p:nvSpPr>
        <p:spPr bwMode="auto">
          <a:xfrm>
            <a:off x="8532440" y="6309320"/>
            <a:ext cx="432048" cy="476672"/>
          </a:xfrm>
          <a:prstGeom prst="star6">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1031"/>
          <p:cNvGraphicFramePr>
            <a:graphicFrameLocks noGrp="1" noChangeAspect="1"/>
          </p:cNvGraphicFramePr>
          <p:nvPr>
            <p:ph type="clipArt" sz="half" idx="2"/>
          </p:nvPr>
        </p:nvGraphicFramePr>
        <p:xfrm>
          <a:off x="0" y="785813"/>
          <a:ext cx="4643438" cy="6094412"/>
        </p:xfrm>
        <a:graphic>
          <a:graphicData uri="http://schemas.openxmlformats.org/presentationml/2006/ole">
            <mc:AlternateContent xmlns:mc="http://schemas.openxmlformats.org/markup-compatibility/2006">
              <mc:Choice xmlns:v="urn:schemas-microsoft-com:vml" Requires="v">
                <p:oleObj spid="_x0000_s42368" name="Microsoft Drawing" r:id="rId3" imgW="2544763" imgH="3340100" progId="MSDraw">
                  <p:embed/>
                </p:oleObj>
              </mc:Choice>
              <mc:Fallback>
                <p:oleObj name="Microsoft Drawing" r:id="rId3" imgW="2544763" imgH="3340100" progId="MSDraw">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85813"/>
                        <a:ext cx="4643438" cy="609441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7" name="Rectangle 1026"/>
          <p:cNvSpPr>
            <a:spLocks noGrp="1" noChangeArrowheads="1"/>
          </p:cNvSpPr>
          <p:nvPr>
            <p:ph type="title"/>
          </p:nvPr>
        </p:nvSpPr>
        <p:spPr>
          <a:xfrm>
            <a:off x="1709738" y="33338"/>
            <a:ext cx="5791200" cy="609600"/>
          </a:xfrm>
        </p:spPr>
        <p:txBody>
          <a:bodyPr/>
          <a:lstStyle/>
          <a:p>
            <a:pPr eaLnBrk="1" hangingPunct="1"/>
            <a:r>
              <a:rPr lang="zh-CN" altLang="en-US" sz="3200" b="1" dirty="0">
                <a:solidFill>
                  <a:srgbClr val="C00000"/>
                </a:solidFill>
                <a:latin typeface="华文中宋" panose="02010600040101010101" pitchFamily="2" charset="-122"/>
                <a:ea typeface="华文中宋" panose="02010600040101010101" pitchFamily="2" charset="-122"/>
              </a:rPr>
              <a:t>第</a:t>
            </a:r>
            <a:r>
              <a:rPr lang="en-US" altLang="zh-CN" sz="3200" b="1" dirty="0">
                <a:solidFill>
                  <a:srgbClr val="C00000"/>
                </a:solidFill>
                <a:latin typeface="华文中宋" panose="02010600040101010101" pitchFamily="2" charset="-122"/>
                <a:ea typeface="华文中宋" panose="02010600040101010101" pitchFamily="2" charset="-122"/>
              </a:rPr>
              <a:t>I</a:t>
            </a:r>
            <a:r>
              <a:rPr lang="zh-CN" altLang="en-US" sz="3200" b="1" dirty="0">
                <a:solidFill>
                  <a:srgbClr val="C00000"/>
                </a:solidFill>
                <a:latin typeface="华文中宋" panose="02010600040101010101" pitchFamily="2" charset="-122"/>
                <a:ea typeface="华文中宋" panose="02010600040101010101" pitchFamily="2" charset="-122"/>
              </a:rPr>
              <a:t>阶段区间</a:t>
            </a:r>
            <a:r>
              <a:rPr lang="en-US" altLang="zh-CN" sz="3200" b="1" dirty="0">
                <a:solidFill>
                  <a:srgbClr val="C00000"/>
                </a:solidFill>
                <a:latin typeface="华文中宋" panose="02010600040101010101" pitchFamily="2" charset="-122"/>
                <a:ea typeface="华文中宋" panose="02010600040101010101" pitchFamily="2" charset="-122"/>
              </a:rPr>
              <a:t>[0,t</a:t>
            </a:r>
            <a:r>
              <a:rPr lang="en-US" altLang="zh-CN" sz="3200" b="1" baseline="-25000" dirty="0">
                <a:solidFill>
                  <a:srgbClr val="C00000"/>
                </a:solidFill>
                <a:latin typeface="华文中宋" panose="02010600040101010101" pitchFamily="2" charset="-122"/>
                <a:ea typeface="华文中宋" panose="02010600040101010101" pitchFamily="2" charset="-122"/>
              </a:rPr>
              <a:t>1</a:t>
            </a:r>
            <a:r>
              <a:rPr lang="en-US" altLang="zh-CN" sz="3200" b="1" dirty="0">
                <a:solidFill>
                  <a:srgbClr val="C00000"/>
                </a:solidFill>
                <a:latin typeface="华文中宋" panose="02010600040101010101" pitchFamily="2" charset="-122"/>
                <a:ea typeface="华文中宋" panose="02010600040101010101" pitchFamily="2" charset="-122"/>
              </a:rPr>
              <a:t>)</a:t>
            </a:r>
            <a:r>
              <a:rPr lang="zh-CN" altLang="en-US" sz="3200" b="1" dirty="0">
                <a:solidFill>
                  <a:srgbClr val="C00000"/>
                </a:solidFill>
                <a:latin typeface="华文中宋" panose="02010600040101010101" pitchFamily="2" charset="-122"/>
                <a:ea typeface="华文中宋" panose="02010600040101010101" pitchFamily="2" charset="-122"/>
              </a:rPr>
              <a:t>电流上升</a:t>
            </a:r>
            <a:r>
              <a:rPr lang="zh-CN" altLang="en-US" b="1" dirty="0">
                <a:solidFill>
                  <a:srgbClr val="C00000"/>
                </a:solidFill>
                <a:latin typeface="华文中宋" panose="02010600040101010101" pitchFamily="2" charset="-122"/>
                <a:ea typeface="华文中宋" panose="02010600040101010101" pitchFamily="2" charset="-122"/>
              </a:rPr>
              <a:t> </a:t>
            </a:r>
          </a:p>
        </p:txBody>
      </p:sp>
      <p:sp>
        <p:nvSpPr>
          <p:cNvPr id="12293" name="Rectangle 1027"/>
          <p:cNvSpPr>
            <a:spLocks noGrp="1" noChangeArrowheads="1"/>
          </p:cNvSpPr>
          <p:nvPr>
            <p:ph type="body" sz="half" idx="1"/>
          </p:nvPr>
        </p:nvSpPr>
        <p:spPr>
          <a:xfrm>
            <a:off x="1857375" y="795338"/>
            <a:ext cx="7143750" cy="5848350"/>
          </a:xfrm>
          <a:solidFill>
            <a:srgbClr val="FFFF99"/>
          </a:solidFill>
        </p:spPr>
        <p:txBody>
          <a:bodyPr/>
          <a:lstStyle/>
          <a:p>
            <a:pPr algn="just" eaLnBrk="1" hangingPunct="1">
              <a:lnSpc>
                <a:spcPct val="90000"/>
              </a:lnSpc>
            </a:pPr>
            <a:r>
              <a:rPr lang="zh-CN" altLang="en-US" sz="2400" dirty="0">
                <a:latin typeface="华文中宋" panose="02010600040101010101" pitchFamily="2" charset="-122"/>
                <a:ea typeface="华文中宋" panose="02010600040101010101" pitchFamily="2" charset="-122"/>
              </a:rPr>
              <a:t>转速环突加阶跃给定时，电机静止，</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反馈为</a:t>
            </a:r>
            <a:r>
              <a:rPr lang="en-US" altLang="zh-CN" sz="2400" dirty="0">
                <a:latin typeface="华文中宋" panose="02010600040101010101" pitchFamily="2" charset="-122"/>
                <a:ea typeface="华文中宋" panose="02010600040101010101" pitchFamily="2" charset="-122"/>
              </a:rPr>
              <a:t>0</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ASR</a:t>
            </a:r>
            <a:r>
              <a:rPr lang="zh-CN" altLang="en-US" sz="2400" dirty="0">
                <a:latin typeface="华文中宋" panose="02010600040101010101" pitchFamily="2" charset="-122"/>
                <a:ea typeface="华文中宋" panose="02010600040101010101" pitchFamily="2" charset="-122"/>
              </a:rPr>
              <a:t>输入等于指令值，输出迅速达到饱和值，加到</a:t>
            </a:r>
            <a:r>
              <a:rPr lang="en-US" altLang="zh-CN" sz="2400" dirty="0">
                <a:latin typeface="华文中宋" panose="02010600040101010101" pitchFamily="2" charset="-122"/>
                <a:ea typeface="华文中宋" panose="02010600040101010101" pitchFamily="2" charset="-122"/>
              </a:rPr>
              <a:t>ACR</a:t>
            </a:r>
            <a:r>
              <a:rPr lang="zh-CN" altLang="en-US" sz="2400" dirty="0">
                <a:latin typeface="华文中宋" panose="02010600040101010101" pitchFamily="2" charset="-122"/>
                <a:ea typeface="华文中宋" panose="02010600040101010101" pitchFamily="2" charset="-122"/>
              </a:rPr>
              <a:t>输入端，使</a:t>
            </a:r>
            <a:r>
              <a:rPr lang="en-US" altLang="zh-CN" sz="2400" dirty="0" err="1">
                <a:latin typeface="华文中宋" panose="02010600040101010101" pitchFamily="2" charset="-122"/>
                <a:ea typeface="华文中宋" panose="02010600040101010101" pitchFamily="2" charset="-122"/>
              </a:rPr>
              <a:t>U</a:t>
            </a:r>
            <a:r>
              <a:rPr lang="en-US" altLang="zh-CN" sz="2400" baseline="-25000" dirty="0" err="1">
                <a:latin typeface="华文中宋" panose="02010600040101010101" pitchFamily="2" charset="-122"/>
                <a:ea typeface="华文中宋" panose="02010600040101010101" pitchFamily="2" charset="-122"/>
              </a:rPr>
              <a:t>c</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U</a:t>
            </a:r>
            <a:r>
              <a:rPr lang="en-US" altLang="zh-CN" sz="2400" baseline="-25000" dirty="0">
                <a:latin typeface="华文中宋" panose="02010600040101010101" pitchFamily="2" charset="-122"/>
                <a:ea typeface="华文中宋" panose="02010600040101010101" pitchFamily="2" charset="-122"/>
              </a:rPr>
              <a:t>d0</a:t>
            </a:r>
            <a:r>
              <a:rPr lang="zh-CN" altLang="en-US" sz="2400" dirty="0">
                <a:latin typeface="华文中宋" panose="02010600040101010101" pitchFamily="2" charset="-122"/>
                <a:ea typeface="华文中宋" panose="02010600040101010101" pitchFamily="2" charset="-122"/>
              </a:rPr>
              <a:t>很快升高，因电磁常数相对较小，电流增长很快，</a:t>
            </a:r>
            <a:r>
              <a:rPr lang="en-US" altLang="zh-CN" sz="2400" dirty="0">
                <a:solidFill>
                  <a:srgbClr val="FF0000"/>
                </a:solidFill>
                <a:latin typeface="华文中宋" panose="02010600040101010101" pitchFamily="2" charset="-122"/>
                <a:ea typeface="华文中宋" panose="02010600040101010101" pitchFamily="2" charset="-122"/>
              </a:rPr>
              <a:t>ACR</a:t>
            </a:r>
            <a:r>
              <a:rPr lang="zh-CN" altLang="en-US" sz="2400" dirty="0">
                <a:solidFill>
                  <a:srgbClr val="FF0000"/>
                </a:solidFill>
                <a:latin typeface="华文中宋" panose="02010600040101010101" pitchFamily="2" charset="-122"/>
                <a:ea typeface="华文中宋" panose="02010600040101010101" pitchFamily="2" charset="-122"/>
              </a:rPr>
              <a:t>输入误差衰减较快</a:t>
            </a:r>
            <a:r>
              <a:rPr lang="zh-CN" altLang="en-US" sz="2400" dirty="0">
                <a:latin typeface="华文中宋" panose="02010600040101010101" pitchFamily="2" charset="-122"/>
                <a:ea typeface="华文中宋" panose="02010600040101010101" pitchFamily="2" charset="-122"/>
              </a:rPr>
              <a:t>，</a:t>
            </a:r>
            <a:r>
              <a:rPr lang="zh-CN" altLang="en-US" sz="2400" dirty="0">
                <a:solidFill>
                  <a:srgbClr val="FF0000"/>
                </a:solidFill>
                <a:latin typeface="华文中宋" panose="02010600040101010101" pitchFamily="2" charset="-122"/>
                <a:ea typeface="华文中宋" panose="02010600040101010101" pitchFamily="2" charset="-122"/>
              </a:rPr>
              <a:t>输出经一峰值后逐渐回落</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algn="just" eaLnBrk="1" hangingPunct="1">
              <a:lnSpc>
                <a:spcPct val="90000"/>
              </a:lnSpc>
            </a:pPr>
            <a:r>
              <a:rPr lang="zh-CN" altLang="en-US" sz="2400" dirty="0">
                <a:latin typeface="华文中宋" panose="02010600040101010101" pitchFamily="2" charset="-122"/>
                <a:ea typeface="华文中宋" panose="02010600040101010101" pitchFamily="2" charset="-122"/>
              </a:rPr>
              <a:t>当电流形成的转矩大于负载转矩时，电机开始启动，由于机电惯量较大，转速增长慢，</a:t>
            </a:r>
            <a:r>
              <a:rPr lang="en-US" altLang="zh-CN" sz="2400" dirty="0">
                <a:solidFill>
                  <a:srgbClr val="FF0000"/>
                </a:solidFill>
                <a:latin typeface="华文中宋" panose="02010600040101010101" pitchFamily="2" charset="-122"/>
                <a:ea typeface="华文中宋" panose="02010600040101010101" pitchFamily="2" charset="-122"/>
              </a:rPr>
              <a:t>ASR</a:t>
            </a:r>
            <a:r>
              <a:rPr lang="zh-CN" altLang="en-US" sz="2400" dirty="0">
                <a:solidFill>
                  <a:srgbClr val="FF0000"/>
                </a:solidFill>
                <a:latin typeface="华文中宋" panose="02010600040101010101" pitchFamily="2" charset="-122"/>
                <a:ea typeface="华文中宋" panose="02010600040101010101" pitchFamily="2" charset="-122"/>
              </a:rPr>
              <a:t>输入误差衰减很慢，输出很快达到并保持为饱和限幅值。</a:t>
            </a:r>
            <a:r>
              <a:rPr lang="zh-CN" altLang="en-US" sz="2400" dirty="0">
                <a:latin typeface="华文中宋" panose="02010600040101010101" pitchFamily="2" charset="-122"/>
                <a:ea typeface="华文中宋" panose="02010600040101010101" pitchFamily="2" charset="-122"/>
              </a:rPr>
              <a:t>转速环开环，电流环给定为最大值，电流继续上升，直到电流升到最大允许值时，电机在最大加速转矩的作用下开始快速起动，这时：</a:t>
            </a:r>
          </a:p>
          <a:p>
            <a:pPr algn="just" eaLnBrk="1" hangingPunct="1">
              <a:lnSpc>
                <a:spcPct val="90000"/>
              </a:lnSpc>
            </a:pPr>
            <a:endParaRPr lang="zh-CN" altLang="en-US" sz="2400" dirty="0">
              <a:latin typeface="华文中宋" panose="02010600040101010101" pitchFamily="2" charset="-122"/>
              <a:ea typeface="华文中宋" panose="02010600040101010101" pitchFamily="2" charset="-122"/>
            </a:endParaRPr>
          </a:p>
          <a:p>
            <a:pPr algn="just" eaLnBrk="1" hangingPunct="1">
              <a:lnSpc>
                <a:spcPct val="90000"/>
              </a:lnSpc>
              <a:buFontTx/>
              <a:buNone/>
            </a:pPr>
            <a:r>
              <a:rPr lang="zh-CN" altLang="en-US" sz="2400" dirty="0">
                <a:latin typeface="华文中宋" panose="02010600040101010101" pitchFamily="2" charset="-122"/>
                <a:ea typeface="华文中宋" panose="02010600040101010101" pitchFamily="2" charset="-122"/>
              </a:rPr>
              <a:t>          </a:t>
            </a:r>
            <a:endParaRPr lang="en-US" altLang="zh-CN" sz="2400" dirty="0">
              <a:latin typeface="华文中宋" panose="02010600040101010101" pitchFamily="2" charset="-122"/>
              <a:ea typeface="华文中宋" panose="02010600040101010101" pitchFamily="2" charset="-122"/>
            </a:endParaRPr>
          </a:p>
          <a:p>
            <a:pPr algn="just" eaLnBrk="1" hangingPunct="1">
              <a:lnSpc>
                <a:spcPct val="90000"/>
              </a:lnSpc>
              <a:buFontTx/>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启动过程第一阶段的</a:t>
            </a:r>
            <a:r>
              <a:rPr lang="zh-CN" altLang="en-US" sz="2400" b="1" dirty="0">
                <a:solidFill>
                  <a:srgbClr val="FF0000"/>
                </a:solidFill>
                <a:latin typeface="华文中宋" panose="02010600040101010101" pitchFamily="2" charset="-122"/>
                <a:ea typeface="华文中宋" panose="02010600040101010101" pitchFamily="2" charset="-122"/>
              </a:rPr>
              <a:t>基本特点</a:t>
            </a:r>
            <a:r>
              <a:rPr lang="zh-CN" altLang="en-US" sz="2000" dirty="0">
                <a:latin typeface="华文中宋" panose="02010600040101010101" pitchFamily="2" charset="-122"/>
                <a:ea typeface="华文中宋" panose="02010600040101010101" pitchFamily="2" charset="-122"/>
              </a:rPr>
              <a:t>是</a:t>
            </a:r>
            <a:r>
              <a:rPr lang="en-US" altLang="zh-CN" sz="2400" b="1" dirty="0">
                <a:solidFill>
                  <a:schemeClr val="accent2"/>
                </a:solidFill>
                <a:latin typeface="华文中宋" panose="02010600040101010101" pitchFamily="2" charset="-122"/>
                <a:ea typeface="华文中宋" panose="02010600040101010101" pitchFamily="2" charset="-122"/>
              </a:rPr>
              <a:t>ASR</a:t>
            </a:r>
            <a:r>
              <a:rPr lang="zh-CN" altLang="en-US" sz="2400" b="1" dirty="0">
                <a:solidFill>
                  <a:schemeClr val="accent2"/>
                </a:solidFill>
                <a:latin typeface="华文中宋" panose="02010600040101010101" pitchFamily="2" charset="-122"/>
                <a:ea typeface="华文中宋" panose="02010600040101010101" pitchFamily="2" charset="-122"/>
              </a:rPr>
              <a:t>很快饱和，输出限幅值，</a:t>
            </a:r>
            <a:r>
              <a:rPr lang="zh-CN" altLang="en-US" sz="2400" dirty="0">
                <a:latin typeface="华文中宋" panose="02010600040101010101" pitchFamily="2" charset="-122"/>
                <a:ea typeface="华文中宋" panose="02010600040101010101" pitchFamily="2" charset="-122"/>
              </a:rPr>
              <a:t>其后</a:t>
            </a:r>
            <a:r>
              <a:rPr lang="en-US" altLang="zh-CN" sz="2400" dirty="0">
                <a:latin typeface="华文中宋" panose="02010600040101010101" pitchFamily="2" charset="-122"/>
                <a:ea typeface="华文中宋" panose="02010600040101010101" pitchFamily="2" charset="-122"/>
              </a:rPr>
              <a:t>ACR</a:t>
            </a:r>
            <a:r>
              <a:rPr lang="zh-CN" altLang="en-US" sz="2400" dirty="0">
                <a:latin typeface="华文中宋" panose="02010600040101010101" pitchFamily="2" charset="-122"/>
                <a:ea typeface="华文中宋" panose="02010600040101010101" pitchFamily="2" charset="-122"/>
              </a:rPr>
              <a:t>的指令保持最大值不变</a:t>
            </a:r>
            <a:r>
              <a:rPr lang="zh-CN" altLang="en-US" sz="2400" b="1" dirty="0">
                <a:solidFill>
                  <a:schemeClr val="accent2"/>
                </a:solidFill>
                <a:latin typeface="华文中宋" panose="02010600040101010101" pitchFamily="2" charset="-122"/>
                <a:ea typeface="华文中宋" panose="02010600040101010101" pitchFamily="2" charset="-122"/>
              </a:rPr>
              <a:t>；电流从</a:t>
            </a:r>
            <a:r>
              <a:rPr lang="en-US" altLang="zh-CN" sz="2400" b="1" dirty="0">
                <a:solidFill>
                  <a:schemeClr val="accent2"/>
                </a:solidFill>
                <a:latin typeface="华文中宋" panose="02010600040101010101" pitchFamily="2" charset="-122"/>
                <a:ea typeface="华文中宋" panose="02010600040101010101" pitchFamily="2" charset="-122"/>
              </a:rPr>
              <a:t>0</a:t>
            </a:r>
            <a:r>
              <a:rPr lang="zh-CN" altLang="en-US" sz="2400" b="1" dirty="0">
                <a:solidFill>
                  <a:schemeClr val="accent2"/>
                </a:solidFill>
                <a:latin typeface="华文中宋" panose="02010600040101010101" pitchFamily="2" charset="-122"/>
                <a:ea typeface="华文中宋" panose="02010600040101010101" pitchFamily="2" charset="-122"/>
              </a:rPr>
              <a:t>迅速升到最大值，</a:t>
            </a:r>
            <a:r>
              <a:rPr lang="en-US" altLang="zh-CN" sz="2400" b="1" dirty="0">
                <a:solidFill>
                  <a:schemeClr val="accent2"/>
                </a:solidFill>
                <a:latin typeface="华文中宋" panose="02010600040101010101" pitchFamily="2" charset="-122"/>
                <a:ea typeface="华文中宋" panose="02010600040101010101" pitchFamily="2" charset="-122"/>
              </a:rPr>
              <a:t>ACR</a:t>
            </a:r>
            <a:r>
              <a:rPr lang="zh-CN" altLang="en-US" sz="2400" b="1" dirty="0">
                <a:solidFill>
                  <a:schemeClr val="accent2"/>
                </a:solidFill>
                <a:latin typeface="华文中宋" panose="02010600040101010101" pitchFamily="2" charset="-122"/>
                <a:ea typeface="华文中宋" panose="02010600040101010101" pitchFamily="2" charset="-122"/>
              </a:rPr>
              <a:t>不饱和。</a:t>
            </a:r>
          </a:p>
          <a:p>
            <a:pPr eaLnBrk="1" hangingPunct="1">
              <a:lnSpc>
                <a:spcPct val="90000"/>
              </a:lnSpc>
            </a:pPr>
            <a:endParaRPr lang="en-US" altLang="zh-CN" sz="2400" b="1" dirty="0">
              <a:solidFill>
                <a:schemeClr val="accent2"/>
              </a:solidFill>
              <a:latin typeface="华文中宋" panose="02010600040101010101" pitchFamily="2" charset="-122"/>
              <a:ea typeface="华文中宋" panose="02010600040101010101" pitchFamily="2" charset="-122"/>
            </a:endParaRPr>
          </a:p>
        </p:txBody>
      </p:sp>
      <p:graphicFrame>
        <p:nvGraphicFramePr>
          <p:cNvPr id="12291" name="Object 1032"/>
          <p:cNvGraphicFramePr>
            <a:graphicFrameLocks noChangeAspect="1"/>
          </p:cNvGraphicFramePr>
          <p:nvPr/>
        </p:nvGraphicFramePr>
        <p:xfrm>
          <a:off x="4143375" y="4643438"/>
          <a:ext cx="2578100" cy="571500"/>
        </p:xfrm>
        <a:graphic>
          <a:graphicData uri="http://schemas.openxmlformats.org/presentationml/2006/ole">
            <mc:AlternateContent xmlns:mc="http://schemas.openxmlformats.org/markup-compatibility/2006">
              <mc:Choice xmlns:v="urn:schemas-microsoft-com:vml" Requires="v">
                <p:oleObj spid="_x0000_s42369" name="Equation" r:id="rId5" imgW="1079032" imgH="241195" progId="Equation.DSMT4">
                  <p:embed/>
                </p:oleObj>
              </mc:Choice>
              <mc:Fallback>
                <p:oleObj name="Equation" r:id="rId5" imgW="1079032" imgH="241195" progId="Equation.DSMT4">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5" y="4643438"/>
                        <a:ext cx="2578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六角星 2">
            <a:hlinkClick r:id="rId7" action="ppaction://hlinksldjump"/>
          </p:cNvPr>
          <p:cNvSpPr/>
          <p:nvPr/>
        </p:nvSpPr>
        <p:spPr bwMode="auto">
          <a:xfrm>
            <a:off x="8532440" y="6309320"/>
            <a:ext cx="432048" cy="476672"/>
          </a:xfrm>
          <a:prstGeom prst="star6">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12" dur="500"/>
                                        <p:tgtEl>
                                          <p:spTgt spid="122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22"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3010" name="Object 1031"/>
          <p:cNvGraphicFramePr>
            <a:graphicFrameLocks noChangeAspect="1"/>
          </p:cNvGraphicFramePr>
          <p:nvPr/>
        </p:nvGraphicFramePr>
        <p:xfrm>
          <a:off x="71438" y="965200"/>
          <a:ext cx="4846637" cy="6140450"/>
        </p:xfrm>
        <a:graphic>
          <a:graphicData uri="http://schemas.openxmlformats.org/presentationml/2006/ole">
            <mc:AlternateContent xmlns:mc="http://schemas.openxmlformats.org/markup-compatibility/2006">
              <mc:Choice xmlns:v="urn:schemas-microsoft-com:vml" Requires="v">
                <p:oleObj spid="_x0000_s43206" name="Microsoft Drawing" r:id="rId3" imgW="2655888" imgH="3365500" progId="MSDraw">
                  <p:embed/>
                </p:oleObj>
              </mc:Choice>
              <mc:Fallback>
                <p:oleObj name="Microsoft Drawing" r:id="rId3" imgW="2655888" imgH="3365500" progId="MSDraw">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965200"/>
                        <a:ext cx="4846637" cy="6140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8AEDBF7F-A5DA-4EC5-B73D-0108EA2B985C}" type="slidenum">
              <a:rPr lang="en-US" altLang="zh-CN" sz="1400" b="0">
                <a:solidFill>
                  <a:schemeClr val="tx1"/>
                </a:solidFill>
                <a:latin typeface="Times New Roman" panose="02020603050405020304" pitchFamily="18" charset="0"/>
              </a:rPr>
              <a:pPr eaLnBrk="1" hangingPunct="1"/>
              <a:t>27</a:t>
            </a:fld>
            <a:endParaRPr lang="en-US" altLang="zh-CN" sz="1400" b="0">
              <a:solidFill>
                <a:schemeClr val="tx1"/>
              </a:solidFill>
              <a:latin typeface="Times New Roman" panose="02020603050405020304" pitchFamily="18" charset="0"/>
            </a:endParaRPr>
          </a:p>
        </p:txBody>
      </p:sp>
      <p:sp>
        <p:nvSpPr>
          <p:cNvPr id="43012" name="Rectangle 2"/>
          <p:cNvSpPr>
            <a:spLocks noGrp="1" noChangeArrowheads="1"/>
          </p:cNvSpPr>
          <p:nvPr>
            <p:ph type="title"/>
          </p:nvPr>
        </p:nvSpPr>
        <p:spPr>
          <a:xfrm>
            <a:off x="1733128" y="214313"/>
            <a:ext cx="5791200" cy="500062"/>
          </a:xfrm>
        </p:spPr>
        <p:txBody>
          <a:bodyPr/>
          <a:lstStyle/>
          <a:p>
            <a:pPr eaLnBrk="1" hangingPunct="1"/>
            <a:r>
              <a:rPr lang="zh-CN" altLang="en-US" sz="3200" b="1" dirty="0">
                <a:solidFill>
                  <a:srgbClr val="C00000"/>
                </a:solidFill>
                <a:latin typeface="华文中宋" panose="02010600040101010101" pitchFamily="2" charset="-122"/>
                <a:ea typeface="华文中宋" panose="02010600040101010101" pitchFamily="2" charset="-122"/>
              </a:rPr>
              <a:t>第</a:t>
            </a:r>
            <a:r>
              <a:rPr lang="en-US" altLang="zh-CN" sz="3200" b="1" dirty="0">
                <a:solidFill>
                  <a:srgbClr val="C00000"/>
                </a:solidFill>
                <a:latin typeface="华文中宋" panose="02010600040101010101" pitchFamily="2" charset="-122"/>
                <a:ea typeface="华文中宋" panose="02010600040101010101" pitchFamily="2" charset="-122"/>
              </a:rPr>
              <a:t>II</a:t>
            </a:r>
            <a:r>
              <a:rPr lang="zh-CN" altLang="en-US" sz="3200" b="1" dirty="0">
                <a:solidFill>
                  <a:srgbClr val="C00000"/>
                </a:solidFill>
                <a:latin typeface="华文中宋" panose="02010600040101010101" pitchFamily="2" charset="-122"/>
                <a:ea typeface="华文中宋" panose="02010600040101010101" pitchFamily="2" charset="-122"/>
              </a:rPr>
              <a:t>阶段区间</a:t>
            </a:r>
            <a:r>
              <a:rPr lang="en-US" altLang="zh-CN" sz="3200" b="1" dirty="0">
                <a:solidFill>
                  <a:srgbClr val="C00000"/>
                </a:solidFill>
                <a:latin typeface="华文中宋" panose="02010600040101010101" pitchFamily="2" charset="-122"/>
                <a:ea typeface="华文中宋" panose="02010600040101010101" pitchFamily="2" charset="-122"/>
              </a:rPr>
              <a:t>[t1,t2)</a:t>
            </a:r>
            <a:r>
              <a:rPr lang="zh-CN" altLang="en-US" sz="3200" b="1" dirty="0">
                <a:solidFill>
                  <a:srgbClr val="C00000"/>
                </a:solidFill>
                <a:latin typeface="华文中宋" panose="02010600040101010101" pitchFamily="2" charset="-122"/>
                <a:ea typeface="华文中宋" panose="02010600040101010101" pitchFamily="2" charset="-122"/>
              </a:rPr>
              <a:t>恒流升速 </a:t>
            </a:r>
          </a:p>
        </p:txBody>
      </p:sp>
      <p:sp>
        <p:nvSpPr>
          <p:cNvPr id="10245" name="Rectangle 3"/>
          <p:cNvSpPr>
            <a:spLocks noGrp="1" noChangeArrowheads="1"/>
          </p:cNvSpPr>
          <p:nvPr>
            <p:ph type="body" sz="half" idx="1"/>
          </p:nvPr>
        </p:nvSpPr>
        <p:spPr>
          <a:xfrm>
            <a:off x="3214688" y="942975"/>
            <a:ext cx="5857875" cy="5843588"/>
          </a:xfrm>
          <a:solidFill>
            <a:schemeClr val="accent1">
              <a:lumMod val="20000"/>
              <a:lumOff val="80000"/>
            </a:schemeClr>
          </a:solidFill>
        </p:spPr>
        <p:txBody>
          <a:bodyPr/>
          <a:lstStyle/>
          <a:p>
            <a:pPr eaLnBrk="1" hangingPunct="1">
              <a:lnSpc>
                <a:spcPct val="90000"/>
              </a:lnSpc>
              <a:defRPr/>
            </a:pPr>
            <a:r>
              <a:rPr lang="zh-CN" altLang="en-US" sz="2400" dirty="0">
                <a:latin typeface="华文中宋" pitchFamily="2" charset="-122"/>
                <a:ea typeface="华文中宋" pitchFamily="2" charset="-122"/>
              </a:rPr>
              <a:t>虽速度反馈不断增长，但它在超过速度指令前不能使</a:t>
            </a:r>
            <a:r>
              <a:rPr lang="en-US" altLang="zh-CN" sz="2400" dirty="0">
                <a:latin typeface="华文中宋" pitchFamily="2" charset="-122"/>
                <a:ea typeface="华文中宋" pitchFamily="2" charset="-122"/>
              </a:rPr>
              <a:t>ASR</a:t>
            </a:r>
            <a:r>
              <a:rPr lang="zh-CN" altLang="en-US" sz="2400" dirty="0">
                <a:latin typeface="华文中宋" pitchFamily="2" charset="-122"/>
                <a:ea typeface="华文中宋" pitchFamily="2" charset="-122"/>
              </a:rPr>
              <a:t>输入误差变号，所以</a:t>
            </a:r>
            <a:r>
              <a:rPr lang="en-US" altLang="zh-CN" sz="2400" b="1" dirty="0">
                <a:solidFill>
                  <a:srgbClr val="FF0000"/>
                </a:solidFill>
                <a:latin typeface="华文中宋" pitchFamily="2" charset="-122"/>
                <a:ea typeface="华文中宋" pitchFamily="2" charset="-122"/>
              </a:rPr>
              <a:t>ASR</a:t>
            </a:r>
            <a:r>
              <a:rPr lang="zh-CN" altLang="en-US" sz="2400" b="1" dirty="0">
                <a:solidFill>
                  <a:srgbClr val="FF0000"/>
                </a:solidFill>
                <a:latin typeface="华文中宋" pitchFamily="2" charset="-122"/>
                <a:ea typeface="华文中宋" pitchFamily="2" charset="-122"/>
              </a:rPr>
              <a:t>一直饱和</a:t>
            </a:r>
            <a:r>
              <a:rPr lang="zh-CN" altLang="en-US" sz="2400" dirty="0">
                <a:latin typeface="华文中宋" pitchFamily="2" charset="-122"/>
                <a:ea typeface="华文中宋" pitchFamily="2" charset="-122"/>
              </a:rPr>
              <a:t>，</a:t>
            </a:r>
            <a:r>
              <a:rPr lang="zh-CN" altLang="en-US" sz="2400" b="1" dirty="0">
                <a:solidFill>
                  <a:schemeClr val="accent2"/>
                </a:solidFill>
                <a:latin typeface="华文中宋" pitchFamily="2" charset="-122"/>
                <a:ea typeface="华文中宋" pitchFamily="2" charset="-122"/>
              </a:rPr>
              <a:t>速度环相当于开环，系统为恒流调节</a:t>
            </a:r>
            <a:r>
              <a:rPr lang="zh-CN" altLang="en-US" sz="2400" dirty="0">
                <a:latin typeface="华文中宋" pitchFamily="2" charset="-122"/>
                <a:ea typeface="华文中宋" pitchFamily="2" charset="-122"/>
              </a:rPr>
              <a:t>。</a:t>
            </a:r>
            <a:endParaRPr lang="en-US" altLang="zh-CN" sz="2400" dirty="0">
              <a:latin typeface="华文中宋" pitchFamily="2" charset="-122"/>
              <a:ea typeface="华文中宋" pitchFamily="2" charset="-122"/>
            </a:endParaRPr>
          </a:p>
          <a:p>
            <a:pPr eaLnBrk="1" hangingPunct="1">
              <a:lnSpc>
                <a:spcPct val="90000"/>
              </a:lnSpc>
              <a:defRPr/>
            </a:pPr>
            <a:r>
              <a:rPr lang="zh-CN" altLang="en-US" sz="2400" dirty="0">
                <a:latin typeface="华文中宋" pitchFamily="2" charset="-122"/>
                <a:ea typeface="华文中宋" pitchFamily="2" charset="-122"/>
              </a:rPr>
              <a:t>在</a:t>
            </a:r>
            <a:r>
              <a:rPr lang="en-US" altLang="zh-CN" sz="2400" dirty="0">
                <a:latin typeface="华文中宋" pitchFamily="2" charset="-122"/>
                <a:ea typeface="华文中宋" pitchFamily="2" charset="-122"/>
              </a:rPr>
              <a:t>ACR</a:t>
            </a:r>
            <a:r>
              <a:rPr lang="zh-CN" altLang="en-US" sz="2400" dirty="0">
                <a:latin typeface="华文中宋" pitchFamily="2" charset="-122"/>
                <a:ea typeface="华文中宋" pitchFamily="2" charset="-122"/>
              </a:rPr>
              <a:t>的</a:t>
            </a:r>
            <a:r>
              <a:rPr lang="en-US" altLang="zh-CN" sz="2400" dirty="0">
                <a:latin typeface="华文中宋" pitchFamily="2" charset="-122"/>
                <a:ea typeface="华文中宋" pitchFamily="2" charset="-122"/>
              </a:rPr>
              <a:t>PI</a:t>
            </a:r>
            <a:r>
              <a:rPr lang="zh-CN" altLang="en-US" sz="2400" dirty="0">
                <a:latin typeface="华文中宋" pitchFamily="2" charset="-122"/>
                <a:ea typeface="华文中宋" pitchFamily="2" charset="-122"/>
              </a:rPr>
              <a:t>调节下，</a:t>
            </a:r>
            <a:r>
              <a:rPr lang="zh-CN" altLang="en-US" sz="2400" b="1" dirty="0">
                <a:solidFill>
                  <a:srgbClr val="2D10DE"/>
                </a:solidFill>
                <a:latin typeface="华文中宋" pitchFamily="2" charset="-122"/>
                <a:ea typeface="华文中宋" pitchFamily="2" charset="-122"/>
              </a:rPr>
              <a:t>电枢电压将不断跟踪反电势增长</a:t>
            </a:r>
            <a:r>
              <a:rPr lang="zh-CN" altLang="en-US" sz="2400" dirty="0">
                <a:latin typeface="华文中宋" pitchFamily="2" charset="-122"/>
                <a:ea typeface="华文中宋" pitchFamily="2" charset="-122"/>
              </a:rPr>
              <a:t>，把电流自动维持在最大值附近，使电机以最大加速度线性升速。</a:t>
            </a:r>
            <a:r>
              <a:rPr lang="en-US" altLang="zh-CN" sz="2400" dirty="0">
                <a:latin typeface="华文中宋" pitchFamily="2" charset="-122"/>
                <a:ea typeface="华文中宋" pitchFamily="2" charset="-122"/>
              </a:rPr>
              <a:t>(</a:t>
            </a:r>
            <a:r>
              <a:rPr lang="zh-CN" altLang="en-US" sz="2400" dirty="0">
                <a:solidFill>
                  <a:srgbClr val="FF0000"/>
                </a:solidFill>
                <a:latin typeface="华文中宋" pitchFamily="2" charset="-122"/>
                <a:ea typeface="华文中宋" pitchFamily="2" charset="-122"/>
              </a:rPr>
              <a:t>电流有静差，</a:t>
            </a:r>
            <a:r>
              <a:rPr lang="en-US" altLang="zh-CN" sz="2400" dirty="0">
                <a:solidFill>
                  <a:srgbClr val="FF0000"/>
                </a:solidFill>
                <a:latin typeface="华文中宋" pitchFamily="2" charset="-122"/>
                <a:ea typeface="华文中宋" pitchFamily="2" charset="-122"/>
              </a:rPr>
              <a:t>why?)</a:t>
            </a:r>
          </a:p>
          <a:p>
            <a:pPr eaLnBrk="1" hangingPunct="1">
              <a:lnSpc>
                <a:spcPct val="90000"/>
              </a:lnSpc>
              <a:defRPr/>
            </a:pPr>
            <a:r>
              <a:rPr lang="zh-CN" altLang="en-US" sz="2400" dirty="0">
                <a:latin typeface="华文中宋" pitchFamily="2" charset="-122"/>
                <a:ea typeface="华文中宋" pitchFamily="2" charset="-122"/>
              </a:rPr>
              <a:t>为保证恒流调节，</a:t>
            </a:r>
            <a:r>
              <a:rPr lang="en-US" altLang="zh-CN" sz="2400" b="1" dirty="0">
                <a:latin typeface="华文中宋" pitchFamily="2" charset="-122"/>
                <a:ea typeface="华文中宋" pitchFamily="2" charset="-122"/>
              </a:rPr>
              <a:t>ACR</a:t>
            </a:r>
            <a:r>
              <a:rPr lang="zh-CN" altLang="en-US" sz="2400" b="1" dirty="0">
                <a:latin typeface="华文中宋" pitchFamily="2" charset="-122"/>
                <a:ea typeface="华文中宋" pitchFamily="2" charset="-122"/>
              </a:rPr>
              <a:t>输出和变流装置输出均应可持续线性增长，</a:t>
            </a:r>
            <a:r>
              <a:rPr lang="zh-CN" altLang="en-US" sz="2400" b="1" dirty="0">
                <a:solidFill>
                  <a:srgbClr val="FF0000"/>
                </a:solidFill>
                <a:latin typeface="华文中宋" pitchFamily="2" charset="-122"/>
                <a:ea typeface="华文中宋" pitchFamily="2" charset="-122"/>
              </a:rPr>
              <a:t>不应饱和，</a:t>
            </a:r>
            <a:r>
              <a:rPr lang="zh-CN" altLang="en-US" sz="2400" dirty="0">
                <a:latin typeface="华文中宋" pitchFamily="2" charset="-122"/>
                <a:ea typeface="华文中宋" pitchFamily="2" charset="-122"/>
              </a:rPr>
              <a:t>即不应达到它的最大输出值，否则输出电压升达极限值后反电势的继续增长将使电枢电流减小，升速过程拖长。 </a:t>
            </a:r>
          </a:p>
        </p:txBody>
      </p:sp>
      <p:sp>
        <p:nvSpPr>
          <p:cNvPr id="8" name="六角星 7">
            <a:hlinkClick r:id="rId5" action="ppaction://hlinksldjump"/>
          </p:cNvPr>
          <p:cNvSpPr/>
          <p:nvPr/>
        </p:nvSpPr>
        <p:spPr bwMode="auto">
          <a:xfrm>
            <a:off x="8532440" y="6309320"/>
            <a:ext cx="432048" cy="476672"/>
          </a:xfrm>
          <a:prstGeom prst="star6">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blinds(horizontal)">
                                      <p:cBhvr>
                                        <p:cTn id="7" dur="500"/>
                                        <p:tgtEl>
                                          <p:spTgt spid="10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5">
                                            <p:txEl>
                                              <p:pRg st="1" end="1"/>
                                            </p:txEl>
                                          </p:spTgt>
                                        </p:tgtEl>
                                        <p:attrNameLst>
                                          <p:attrName>style.visibility</p:attrName>
                                        </p:attrNameLst>
                                      </p:cBhvr>
                                      <p:to>
                                        <p:strVal val="visible"/>
                                      </p:to>
                                    </p:set>
                                    <p:animEffect transition="in" filter="blinds(horizontal)">
                                      <p:cBhvr>
                                        <p:cTn id="12" dur="500"/>
                                        <p:tgtEl>
                                          <p:spTgt spid="10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5">
                                            <p:txEl>
                                              <p:pRg st="2" end="2"/>
                                            </p:txEl>
                                          </p:spTgt>
                                        </p:tgtEl>
                                        <p:attrNameLst>
                                          <p:attrName>style.visibility</p:attrName>
                                        </p:attrNameLst>
                                      </p:cBhvr>
                                      <p:to>
                                        <p:strVal val="visible"/>
                                      </p:to>
                                    </p:set>
                                    <p:animEffect transition="in" filter="blinds(horizontal)">
                                      <p:cBhvr>
                                        <p:cTn id="1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4034" name="Object 1031"/>
          <p:cNvGraphicFramePr>
            <a:graphicFrameLocks noChangeAspect="1"/>
          </p:cNvGraphicFramePr>
          <p:nvPr/>
        </p:nvGraphicFramePr>
        <p:xfrm>
          <a:off x="4429125" y="954088"/>
          <a:ext cx="4643438" cy="6118225"/>
        </p:xfrm>
        <a:graphic>
          <a:graphicData uri="http://schemas.openxmlformats.org/presentationml/2006/ole">
            <mc:AlternateContent xmlns:mc="http://schemas.openxmlformats.org/markup-compatibility/2006">
              <mc:Choice xmlns:v="urn:schemas-microsoft-com:vml" Requires="v">
                <p:oleObj spid="_x0000_s44227" name="Microsoft Drawing" r:id="rId3" imgW="2544763" imgH="3352800" progId="MSDraw">
                  <p:embed/>
                </p:oleObj>
              </mc:Choice>
              <mc:Fallback>
                <p:oleObj name="Microsoft Drawing" r:id="rId3" imgW="2544763" imgH="3352800" progId="MSDraw">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954088"/>
                        <a:ext cx="4643438" cy="6118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Rectangle 2"/>
          <p:cNvSpPr>
            <a:spLocks noGrp="1" noChangeArrowheads="1"/>
          </p:cNvSpPr>
          <p:nvPr>
            <p:ph type="title"/>
          </p:nvPr>
        </p:nvSpPr>
        <p:spPr>
          <a:xfrm>
            <a:off x="714375" y="214313"/>
            <a:ext cx="5815013" cy="533400"/>
          </a:xfrm>
        </p:spPr>
        <p:txBody>
          <a:bodyPr/>
          <a:lstStyle/>
          <a:p>
            <a:pPr eaLnBrk="1" hangingPunct="1"/>
            <a:r>
              <a:rPr lang="zh-CN" altLang="en-US" sz="3200" b="1">
                <a:solidFill>
                  <a:srgbClr val="C00000"/>
                </a:solidFill>
                <a:latin typeface="华文中宋" panose="02010600040101010101" pitchFamily="2" charset="-122"/>
                <a:ea typeface="华文中宋" panose="02010600040101010101" pitchFamily="2" charset="-122"/>
              </a:rPr>
              <a:t>第</a:t>
            </a:r>
            <a:r>
              <a:rPr lang="en-US" altLang="zh-CN" sz="3200" b="1">
                <a:solidFill>
                  <a:srgbClr val="C00000"/>
                </a:solidFill>
                <a:latin typeface="华文中宋" panose="02010600040101010101" pitchFamily="2" charset="-122"/>
                <a:ea typeface="华文中宋" panose="02010600040101010101" pitchFamily="2" charset="-122"/>
              </a:rPr>
              <a:t>III</a:t>
            </a:r>
            <a:r>
              <a:rPr lang="zh-CN" altLang="en-US" sz="3200" b="1">
                <a:solidFill>
                  <a:srgbClr val="C00000"/>
                </a:solidFill>
                <a:latin typeface="华文中宋" panose="02010600040101010101" pitchFamily="2" charset="-122"/>
                <a:ea typeface="华文中宋" panose="02010600040101010101" pitchFamily="2" charset="-122"/>
              </a:rPr>
              <a:t>阶段</a:t>
            </a:r>
            <a:r>
              <a:rPr lang="en-US" altLang="zh-CN" sz="3200" b="1">
                <a:solidFill>
                  <a:srgbClr val="C00000"/>
                </a:solidFill>
                <a:latin typeface="华文中宋" panose="02010600040101010101" pitchFamily="2" charset="-122"/>
                <a:ea typeface="华文中宋" panose="02010600040101010101" pitchFamily="2" charset="-122"/>
              </a:rPr>
              <a:t>[t</a:t>
            </a:r>
            <a:r>
              <a:rPr lang="en-US" altLang="zh-CN" sz="3200" b="1" baseline="-25000">
                <a:solidFill>
                  <a:srgbClr val="C00000"/>
                </a:solidFill>
                <a:latin typeface="华文中宋" panose="02010600040101010101" pitchFamily="2" charset="-122"/>
                <a:ea typeface="华文中宋" panose="02010600040101010101" pitchFamily="2" charset="-122"/>
              </a:rPr>
              <a:t>2</a:t>
            </a:r>
            <a:r>
              <a:rPr lang="en-US" altLang="zh-CN" sz="3200" b="1">
                <a:solidFill>
                  <a:srgbClr val="C00000"/>
                </a:solidFill>
                <a:latin typeface="华文中宋" panose="02010600040101010101" pitchFamily="2" charset="-122"/>
                <a:ea typeface="华文中宋" panose="02010600040101010101" pitchFamily="2" charset="-122"/>
              </a:rPr>
              <a:t>,t</a:t>
            </a:r>
            <a:r>
              <a:rPr lang="en-US" altLang="zh-CN" sz="3200" b="1" baseline="-25000">
                <a:solidFill>
                  <a:srgbClr val="C00000"/>
                </a:solidFill>
                <a:latin typeface="华文中宋" panose="02010600040101010101" pitchFamily="2" charset="-122"/>
                <a:ea typeface="华文中宋" panose="02010600040101010101" pitchFamily="2" charset="-122"/>
              </a:rPr>
              <a:t>3</a:t>
            </a:r>
            <a:r>
              <a:rPr lang="en-US" altLang="zh-CN" sz="3200" b="1">
                <a:solidFill>
                  <a:srgbClr val="C00000"/>
                </a:solidFill>
                <a:latin typeface="华文中宋" panose="02010600040101010101" pitchFamily="2" charset="-122"/>
                <a:ea typeface="华文中宋" panose="02010600040101010101" pitchFamily="2" charset="-122"/>
              </a:rPr>
              <a:t>]</a:t>
            </a:r>
            <a:r>
              <a:rPr lang="zh-CN" altLang="en-US" sz="3200" b="1">
                <a:solidFill>
                  <a:srgbClr val="C00000"/>
                </a:solidFill>
                <a:latin typeface="华文中宋" panose="02010600040101010101" pitchFamily="2" charset="-122"/>
                <a:ea typeface="华文中宋" panose="02010600040101010101" pitchFamily="2" charset="-122"/>
              </a:rPr>
              <a:t>转速调节阶段 </a:t>
            </a:r>
          </a:p>
        </p:txBody>
      </p:sp>
      <p:sp>
        <p:nvSpPr>
          <p:cNvPr id="11269" name="Rectangle 3"/>
          <p:cNvSpPr>
            <a:spLocks noGrp="1" noChangeArrowheads="1"/>
          </p:cNvSpPr>
          <p:nvPr>
            <p:ph type="body" sz="half" idx="1"/>
          </p:nvPr>
        </p:nvSpPr>
        <p:spPr>
          <a:xfrm>
            <a:off x="142875" y="1028700"/>
            <a:ext cx="6929438" cy="5257800"/>
          </a:xfrm>
          <a:solidFill>
            <a:schemeClr val="accent5"/>
          </a:solidFill>
        </p:spPr>
        <p:txBody>
          <a:bodyPr/>
          <a:lstStyle/>
          <a:p>
            <a:pPr eaLnBrk="1" hangingPunct="1">
              <a:lnSpc>
                <a:spcPct val="90000"/>
              </a:lnSpc>
              <a:defRPr/>
            </a:pPr>
            <a:r>
              <a:rPr lang="en-US" altLang="zh-CN" sz="2400" dirty="0">
                <a:latin typeface="华文中宋" pitchFamily="2" charset="-122"/>
                <a:ea typeface="华文中宋" pitchFamily="2" charset="-122"/>
              </a:rPr>
              <a:t>t</a:t>
            </a:r>
            <a:r>
              <a:rPr lang="en-US" altLang="zh-CN" sz="2400" baseline="-25000" dirty="0">
                <a:latin typeface="华文中宋" pitchFamily="2" charset="-122"/>
                <a:ea typeface="华文中宋" pitchFamily="2" charset="-122"/>
              </a:rPr>
              <a:t>2</a:t>
            </a:r>
            <a:r>
              <a:rPr lang="zh-CN" altLang="en-US" sz="2400" dirty="0">
                <a:latin typeface="华文中宋" pitchFamily="2" charset="-122"/>
                <a:ea typeface="华文中宋" pitchFamily="2" charset="-122"/>
              </a:rPr>
              <a:t>时转速</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指令值，</a:t>
            </a:r>
            <a:r>
              <a:rPr lang="en-US" altLang="zh-CN" sz="2400" dirty="0">
                <a:latin typeface="华文中宋" pitchFamily="2" charset="-122"/>
                <a:ea typeface="华文中宋" pitchFamily="2" charset="-122"/>
              </a:rPr>
              <a:t>ASR</a:t>
            </a:r>
            <a:r>
              <a:rPr lang="zh-CN" altLang="en-US" sz="2400" dirty="0">
                <a:latin typeface="华文中宋" pitchFamily="2" charset="-122"/>
                <a:ea typeface="华文中宋" pitchFamily="2" charset="-122"/>
              </a:rPr>
              <a:t>输入误差为</a:t>
            </a:r>
            <a:r>
              <a:rPr lang="en-US" altLang="zh-CN" sz="2400" dirty="0">
                <a:latin typeface="华文中宋" pitchFamily="2" charset="-122"/>
                <a:ea typeface="华文中宋" pitchFamily="2" charset="-122"/>
              </a:rPr>
              <a:t>0</a:t>
            </a:r>
            <a:r>
              <a:rPr lang="zh-CN" altLang="en-US" sz="2400" dirty="0">
                <a:latin typeface="华文中宋" pitchFamily="2" charset="-122"/>
                <a:ea typeface="华文中宋" pitchFamily="2" charset="-122"/>
              </a:rPr>
              <a:t>，输出饱和值，电流仍最大，继续升速使转速超调。一旦</a:t>
            </a:r>
          </a:p>
          <a:p>
            <a:pPr eaLnBrk="1" hangingPunct="1">
              <a:lnSpc>
                <a:spcPct val="90000"/>
              </a:lnSpc>
              <a:buFontTx/>
              <a:buNone/>
              <a:defRPr/>
            </a:pPr>
            <a:r>
              <a:rPr lang="zh-CN" altLang="en-US" sz="2400" dirty="0">
                <a:latin typeface="华文中宋" pitchFamily="2" charset="-122"/>
                <a:ea typeface="华文中宋" pitchFamily="2" charset="-122"/>
              </a:rPr>
              <a:t>   超调，速度反馈也相应超过指令值，</a:t>
            </a:r>
            <a:r>
              <a:rPr lang="en-US" altLang="zh-CN" sz="2400" dirty="0">
                <a:latin typeface="华文中宋" pitchFamily="2" charset="-122"/>
                <a:ea typeface="华文中宋" pitchFamily="2" charset="-122"/>
              </a:rPr>
              <a:t>ASR</a:t>
            </a:r>
            <a:r>
              <a:rPr lang="zh-CN" altLang="en-US" sz="2400" dirty="0">
                <a:latin typeface="华文中宋" pitchFamily="2" charset="-122"/>
                <a:ea typeface="华文中宋" pitchFamily="2" charset="-122"/>
              </a:rPr>
              <a:t>输入</a:t>
            </a:r>
          </a:p>
          <a:p>
            <a:pPr eaLnBrk="1" hangingPunct="1">
              <a:lnSpc>
                <a:spcPct val="90000"/>
              </a:lnSpc>
              <a:buFontTx/>
              <a:buNone/>
              <a:defRPr/>
            </a:pPr>
            <a:r>
              <a:rPr lang="zh-CN" altLang="en-US" sz="2400" dirty="0">
                <a:latin typeface="华文中宋" pitchFamily="2" charset="-122"/>
                <a:ea typeface="华文中宋" pitchFamily="2" charset="-122"/>
              </a:rPr>
              <a:t>   误差变号，使它</a:t>
            </a:r>
            <a:r>
              <a:rPr lang="zh-CN" altLang="en-US" sz="2400" b="1" dirty="0">
                <a:solidFill>
                  <a:srgbClr val="FF0000"/>
                </a:solidFill>
                <a:latin typeface="华文中宋" pitchFamily="2" charset="-122"/>
                <a:ea typeface="华文中宋" pitchFamily="2" charset="-122"/>
              </a:rPr>
              <a:t>退出饱和</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 ASR</a:t>
            </a:r>
            <a:r>
              <a:rPr lang="zh-CN" altLang="en-US" sz="2400" dirty="0">
                <a:latin typeface="华文中宋" pitchFamily="2" charset="-122"/>
                <a:ea typeface="华文中宋" pitchFamily="2" charset="-122"/>
              </a:rPr>
              <a:t>输出迅速下降。</a:t>
            </a:r>
          </a:p>
          <a:p>
            <a:pPr eaLnBrk="1" hangingPunct="1">
              <a:lnSpc>
                <a:spcPct val="90000"/>
              </a:lnSpc>
              <a:defRPr/>
            </a:pPr>
            <a:r>
              <a:rPr lang="en-US" altLang="zh-CN" sz="2400" dirty="0">
                <a:latin typeface="华文中宋" pitchFamily="2" charset="-122"/>
                <a:ea typeface="华文中宋" pitchFamily="2" charset="-122"/>
              </a:rPr>
              <a:t>ACR</a:t>
            </a:r>
            <a:r>
              <a:rPr lang="zh-CN" altLang="en-US" sz="2400" dirty="0">
                <a:latin typeface="华文中宋" pitchFamily="2" charset="-122"/>
                <a:ea typeface="华文中宋" pitchFamily="2" charset="-122"/>
              </a:rPr>
              <a:t>立即跟踪自动调节电枢电压，使电流迅速</a:t>
            </a:r>
          </a:p>
          <a:p>
            <a:pPr eaLnBrk="1" hangingPunct="1">
              <a:lnSpc>
                <a:spcPct val="90000"/>
              </a:lnSpc>
              <a:buFontTx/>
              <a:buNone/>
              <a:defRPr/>
            </a:pPr>
            <a:r>
              <a:rPr lang="zh-CN" altLang="en-US" sz="2400" dirty="0">
                <a:latin typeface="华文中宋" pitchFamily="2" charset="-122"/>
                <a:ea typeface="华文中宋" pitchFamily="2" charset="-122"/>
              </a:rPr>
              <a:t>   回落。在电流降到与负载平衡之前，电磁转矩仍</a:t>
            </a:r>
          </a:p>
          <a:p>
            <a:pPr eaLnBrk="1" hangingPunct="1">
              <a:lnSpc>
                <a:spcPct val="90000"/>
              </a:lnSpc>
              <a:buFontTx/>
              <a:buNone/>
              <a:defRPr/>
            </a:pPr>
            <a:r>
              <a:rPr lang="zh-CN" altLang="en-US" sz="2400" dirty="0">
                <a:latin typeface="华文中宋" pitchFamily="2" charset="-122"/>
                <a:ea typeface="华文中宋" pitchFamily="2" charset="-122"/>
              </a:rPr>
              <a:t>   大于负载转矩，转速还会继续上升，但加速度</a:t>
            </a:r>
          </a:p>
          <a:p>
            <a:pPr eaLnBrk="1" hangingPunct="1">
              <a:lnSpc>
                <a:spcPct val="90000"/>
              </a:lnSpc>
              <a:buFontTx/>
              <a:buNone/>
              <a:defRPr/>
            </a:pPr>
            <a:r>
              <a:rPr lang="zh-CN" altLang="en-US" sz="2400" dirty="0">
                <a:latin typeface="华文中宋" pitchFamily="2" charset="-122"/>
                <a:ea typeface="华文中宋" pitchFamily="2" charset="-122"/>
              </a:rPr>
              <a:t>   逐渐减小，到转矩平衡时转速升达最大值。</a:t>
            </a:r>
            <a:endParaRPr lang="en-US" altLang="zh-CN" sz="2400" dirty="0">
              <a:latin typeface="华文中宋" pitchFamily="2" charset="-122"/>
              <a:ea typeface="华文中宋" pitchFamily="2" charset="-122"/>
            </a:endParaRPr>
          </a:p>
          <a:p>
            <a:pPr eaLnBrk="1" hangingPunct="1">
              <a:lnSpc>
                <a:spcPct val="90000"/>
              </a:lnSpc>
              <a:defRPr/>
            </a:pPr>
            <a:r>
              <a:rPr lang="zh-CN" altLang="en-US" sz="2400" dirty="0">
                <a:latin typeface="华文中宋" pitchFamily="2" charset="-122"/>
                <a:ea typeface="华文中宋" pitchFamily="2" charset="-122"/>
              </a:rPr>
              <a:t>随后</a:t>
            </a:r>
            <a:r>
              <a:rPr lang="en-US" altLang="zh-CN" sz="2400" dirty="0">
                <a:latin typeface="华文中宋" pitchFamily="2" charset="-122"/>
                <a:ea typeface="华文中宋" pitchFamily="2" charset="-122"/>
              </a:rPr>
              <a:t>ASR</a:t>
            </a:r>
            <a:r>
              <a:rPr lang="zh-CN" altLang="en-US" sz="2400" dirty="0">
                <a:latin typeface="华文中宋" pitchFamily="2" charset="-122"/>
                <a:ea typeface="华文中宋" pitchFamily="2" charset="-122"/>
              </a:rPr>
              <a:t>输出继续下降，导致电流的继续回落，使转矩小于负载转矩，转速开始降低，已退出饱和的</a:t>
            </a:r>
            <a:r>
              <a:rPr lang="en-US" altLang="zh-CN" sz="2400" dirty="0">
                <a:latin typeface="华文中宋" pitchFamily="2" charset="-122"/>
                <a:ea typeface="华文中宋" pitchFamily="2" charset="-122"/>
              </a:rPr>
              <a:t>ASR</a:t>
            </a:r>
            <a:r>
              <a:rPr lang="zh-CN" altLang="en-US" sz="2400" dirty="0">
                <a:latin typeface="华文中宋" pitchFamily="2" charset="-122"/>
                <a:ea typeface="华文中宋" pitchFamily="2" charset="-122"/>
              </a:rPr>
              <a:t>通过速度反馈闭环充分发挥它的调节作用，在</a:t>
            </a:r>
            <a:r>
              <a:rPr lang="en-US" altLang="zh-CN" sz="2400" dirty="0">
                <a:latin typeface="华文中宋" pitchFamily="2" charset="-122"/>
                <a:ea typeface="华文中宋" pitchFamily="2" charset="-122"/>
              </a:rPr>
              <a:t>ASR</a:t>
            </a:r>
            <a:r>
              <a:rPr lang="zh-CN" altLang="en-US" sz="2400" dirty="0">
                <a:latin typeface="华文中宋" pitchFamily="2" charset="-122"/>
                <a:ea typeface="华文中宋" pitchFamily="2" charset="-122"/>
              </a:rPr>
              <a:t>的自动调节下，转速最终趋于稳定在指令值，进入无静差稳速运行。</a:t>
            </a:r>
          </a:p>
        </p:txBody>
      </p:sp>
      <p:sp>
        <p:nvSpPr>
          <p:cNvPr id="5" name="六角星 4">
            <a:hlinkClick r:id="rId5" action="ppaction://hlinksldjump"/>
          </p:cNvPr>
          <p:cNvSpPr/>
          <p:nvPr/>
        </p:nvSpPr>
        <p:spPr bwMode="auto">
          <a:xfrm>
            <a:off x="8532440" y="6309320"/>
            <a:ext cx="432048" cy="476672"/>
          </a:xfrm>
          <a:prstGeom prst="star6">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blinds(horizontal)">
                                      <p:cBhvr>
                                        <p:cTn id="7" dur="500"/>
                                        <p:tgtEl>
                                          <p:spTgt spid="112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9">
                                            <p:txEl>
                                              <p:pRg st="1" end="1"/>
                                            </p:txEl>
                                          </p:spTgt>
                                        </p:tgtEl>
                                        <p:attrNameLst>
                                          <p:attrName>style.visibility</p:attrName>
                                        </p:attrNameLst>
                                      </p:cBhvr>
                                      <p:to>
                                        <p:strVal val="visible"/>
                                      </p:to>
                                    </p:set>
                                    <p:animEffect transition="in" filter="blinds(horizontal)">
                                      <p:cBhvr>
                                        <p:cTn id="10" dur="500"/>
                                        <p:tgtEl>
                                          <p:spTgt spid="1126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69">
                                            <p:txEl>
                                              <p:pRg st="2" end="2"/>
                                            </p:txEl>
                                          </p:spTgt>
                                        </p:tgtEl>
                                        <p:attrNameLst>
                                          <p:attrName>style.visibility</p:attrName>
                                        </p:attrNameLst>
                                      </p:cBhvr>
                                      <p:to>
                                        <p:strVal val="visible"/>
                                      </p:to>
                                    </p:set>
                                    <p:animEffect transition="in" filter="blinds(horizontal)">
                                      <p:cBhvr>
                                        <p:cTn id="13" dur="500"/>
                                        <p:tgtEl>
                                          <p:spTgt spid="1126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1269">
                                            <p:txEl>
                                              <p:pRg st="3" end="3"/>
                                            </p:txEl>
                                          </p:spTgt>
                                        </p:tgtEl>
                                        <p:attrNameLst>
                                          <p:attrName>style.visibility</p:attrName>
                                        </p:attrNameLst>
                                      </p:cBhvr>
                                      <p:to>
                                        <p:strVal val="visible"/>
                                      </p:to>
                                    </p:set>
                                    <p:animEffect transition="in" filter="blinds(horizontal)">
                                      <p:cBhvr>
                                        <p:cTn id="18" dur="500"/>
                                        <p:tgtEl>
                                          <p:spTgt spid="1126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1269">
                                            <p:txEl>
                                              <p:pRg st="4" end="4"/>
                                            </p:txEl>
                                          </p:spTgt>
                                        </p:tgtEl>
                                        <p:attrNameLst>
                                          <p:attrName>style.visibility</p:attrName>
                                        </p:attrNameLst>
                                      </p:cBhvr>
                                      <p:to>
                                        <p:strVal val="visible"/>
                                      </p:to>
                                    </p:set>
                                    <p:animEffect transition="in" filter="blinds(horizontal)">
                                      <p:cBhvr>
                                        <p:cTn id="21" dur="500"/>
                                        <p:tgtEl>
                                          <p:spTgt spid="1126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1269">
                                            <p:txEl>
                                              <p:pRg st="5" end="5"/>
                                            </p:txEl>
                                          </p:spTgt>
                                        </p:tgtEl>
                                        <p:attrNameLst>
                                          <p:attrName>style.visibility</p:attrName>
                                        </p:attrNameLst>
                                      </p:cBhvr>
                                      <p:to>
                                        <p:strVal val="visible"/>
                                      </p:to>
                                    </p:set>
                                    <p:animEffect transition="in" filter="blinds(horizontal)">
                                      <p:cBhvr>
                                        <p:cTn id="24" dur="500"/>
                                        <p:tgtEl>
                                          <p:spTgt spid="1126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1269">
                                            <p:txEl>
                                              <p:pRg st="6" end="6"/>
                                            </p:txEl>
                                          </p:spTgt>
                                        </p:tgtEl>
                                        <p:attrNameLst>
                                          <p:attrName>style.visibility</p:attrName>
                                        </p:attrNameLst>
                                      </p:cBhvr>
                                      <p:to>
                                        <p:strVal val="visible"/>
                                      </p:to>
                                    </p:set>
                                    <p:animEffect transition="in" filter="blinds(horizontal)">
                                      <p:cBhvr>
                                        <p:cTn id="27" dur="500"/>
                                        <p:tgtEl>
                                          <p:spTgt spid="1126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269">
                                            <p:txEl>
                                              <p:pRg st="7" end="7"/>
                                            </p:txEl>
                                          </p:spTgt>
                                        </p:tgtEl>
                                        <p:attrNameLst>
                                          <p:attrName>style.visibility</p:attrName>
                                        </p:attrNameLst>
                                      </p:cBhvr>
                                      <p:to>
                                        <p:strVal val="visible"/>
                                      </p:to>
                                    </p:set>
                                    <p:animEffect transition="in" filter="blinds(horizontal)">
                                      <p:cBhvr>
                                        <p:cTn id="32" dur="500"/>
                                        <p:tgtEl>
                                          <p:spTgt spid="112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E4CEBE4F-76B7-44FA-BC33-527B5A5CFEE0}" type="slidenum">
              <a:rPr lang="en-US" altLang="zh-CN" sz="1400" b="0">
                <a:solidFill>
                  <a:schemeClr val="tx1"/>
                </a:solidFill>
                <a:latin typeface="Times New Roman" panose="02020603050405020304" pitchFamily="18" charset="0"/>
              </a:rPr>
              <a:pPr eaLnBrk="1" hangingPunct="1"/>
              <a:t>29</a:t>
            </a:fld>
            <a:endParaRPr lang="en-US" altLang="zh-CN" sz="1400" b="0">
              <a:solidFill>
                <a:schemeClr val="tx1"/>
              </a:solidFill>
              <a:latin typeface="Times New Roman" panose="02020603050405020304" pitchFamily="18" charset="0"/>
            </a:endParaRPr>
          </a:p>
        </p:txBody>
      </p:sp>
      <p:sp>
        <p:nvSpPr>
          <p:cNvPr id="45059" name="Rectangle 2"/>
          <p:cNvSpPr>
            <a:spLocks noGrp="1" noChangeArrowheads="1"/>
          </p:cNvSpPr>
          <p:nvPr>
            <p:ph type="title"/>
          </p:nvPr>
        </p:nvSpPr>
        <p:spPr>
          <a:xfrm>
            <a:off x="1219200" y="457200"/>
            <a:ext cx="1143000" cy="609600"/>
          </a:xfrm>
        </p:spPr>
        <p:txBody>
          <a:bodyPr/>
          <a:lstStyle/>
          <a:p>
            <a:pPr eaLnBrk="1" hangingPunct="1"/>
            <a:r>
              <a:rPr lang="zh-CN" altLang="en-US" sz="3200">
                <a:latin typeface="黑体" panose="02010609060101010101" pitchFamily="49" charset="-122"/>
                <a:ea typeface="黑体" panose="02010609060101010101" pitchFamily="49" charset="-122"/>
              </a:rPr>
              <a:t>讨论</a:t>
            </a:r>
          </a:p>
        </p:txBody>
      </p:sp>
      <p:sp>
        <p:nvSpPr>
          <p:cNvPr id="45060" name="Rectangle 3"/>
          <p:cNvSpPr>
            <a:spLocks noGrp="1" noChangeArrowheads="1"/>
          </p:cNvSpPr>
          <p:nvPr>
            <p:ph type="body" sz="half" idx="1"/>
          </p:nvPr>
        </p:nvSpPr>
        <p:spPr>
          <a:xfrm>
            <a:off x="500063" y="1143000"/>
            <a:ext cx="7918450" cy="1773238"/>
          </a:xfrm>
        </p:spPr>
        <p:txBody>
          <a:bodyPr/>
          <a:lstStyle/>
          <a:p>
            <a:pPr algn="just" eaLnBrk="1" hangingPunct="1">
              <a:lnSpc>
                <a:spcPct val="90000"/>
              </a:lnSpc>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在第</a:t>
            </a:r>
            <a:r>
              <a:rPr lang="en-US" altLang="zh-CN" sz="2800" dirty="0">
                <a:latin typeface="黑体" panose="02010609060101010101" pitchFamily="49" charset="-122"/>
                <a:ea typeface="黑体" panose="02010609060101010101" pitchFamily="49" charset="-122"/>
              </a:rPr>
              <a:t>III</a:t>
            </a:r>
            <a:r>
              <a:rPr lang="zh-CN" altLang="en-US" sz="2800" dirty="0">
                <a:latin typeface="黑体" panose="02010609060101010101" pitchFamily="49" charset="-122"/>
                <a:ea typeface="黑体" panose="02010609060101010101" pitchFamily="49" charset="-122"/>
              </a:rPr>
              <a:t>阶段中两个调节器同时发挥作用，由于速度调节在外环，</a:t>
            </a:r>
            <a:r>
              <a:rPr lang="en-US" altLang="zh-CN" sz="2800" dirty="0">
                <a:latin typeface="黑体" panose="02010609060101010101" pitchFamily="49" charset="-122"/>
                <a:ea typeface="黑体" panose="02010609060101010101" pitchFamily="49" charset="-122"/>
              </a:rPr>
              <a:t>ASR</a:t>
            </a:r>
            <a:r>
              <a:rPr lang="zh-CN" altLang="en-US" sz="2800" dirty="0">
                <a:latin typeface="黑体" panose="02010609060101010101" pitchFamily="49" charset="-122"/>
                <a:ea typeface="黑体" panose="02010609060101010101" pitchFamily="49" charset="-122"/>
              </a:rPr>
              <a:t>处于主导地位，而</a:t>
            </a:r>
            <a:r>
              <a:rPr lang="en-US" altLang="zh-CN" sz="2800" dirty="0">
                <a:latin typeface="黑体" panose="02010609060101010101" pitchFamily="49" charset="-122"/>
                <a:ea typeface="黑体" panose="02010609060101010101" pitchFamily="49" charset="-122"/>
              </a:rPr>
              <a:t>ACR</a:t>
            </a:r>
            <a:r>
              <a:rPr lang="zh-CN" altLang="en-US" sz="2800" dirty="0">
                <a:latin typeface="黑体" panose="02010609060101010101" pitchFamily="49" charset="-122"/>
                <a:ea typeface="黑体" panose="02010609060101010101" pitchFamily="49" charset="-122"/>
              </a:rPr>
              <a:t>的作用是力图使电流尽快跟踪</a:t>
            </a:r>
            <a:r>
              <a:rPr lang="en-US" altLang="zh-CN" sz="2800" dirty="0">
                <a:latin typeface="黑体" panose="02010609060101010101" pitchFamily="49" charset="-122"/>
                <a:ea typeface="黑体" panose="02010609060101010101" pitchFamily="49" charset="-122"/>
              </a:rPr>
              <a:t>ASR</a:t>
            </a:r>
            <a:r>
              <a:rPr lang="zh-CN" altLang="en-US" sz="2800" dirty="0">
                <a:latin typeface="黑体" panose="02010609060101010101" pitchFamily="49" charset="-122"/>
                <a:ea typeface="黑体" panose="02010609060101010101" pitchFamily="49" charset="-122"/>
              </a:rPr>
              <a:t>的输出</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电流指令</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，电流内环此时形成一个</a:t>
            </a:r>
            <a:r>
              <a:rPr lang="zh-CN" altLang="en-US" sz="2800" dirty="0">
                <a:solidFill>
                  <a:srgbClr val="FF0000"/>
                </a:solidFill>
                <a:latin typeface="黑体" panose="02010609060101010101" pitchFamily="49" charset="-122"/>
                <a:ea typeface="黑体" panose="02010609060101010101" pitchFamily="49" charset="-122"/>
              </a:rPr>
              <a:t>电流随动系统</a:t>
            </a:r>
            <a:r>
              <a:rPr lang="zh-CN" altLang="en-US" sz="2800" dirty="0">
                <a:latin typeface="黑体" panose="02010609060101010101" pitchFamily="49" charset="-122"/>
                <a:ea typeface="黑体" panose="02010609060101010101" pitchFamily="49" charset="-122"/>
              </a:rPr>
              <a:t>。</a:t>
            </a:r>
          </a:p>
        </p:txBody>
      </p:sp>
      <p:sp>
        <p:nvSpPr>
          <p:cNvPr id="3" name="Rectangle 6"/>
          <p:cNvSpPr>
            <a:spLocks noChangeArrowheads="1"/>
          </p:cNvSpPr>
          <p:nvPr/>
        </p:nvSpPr>
        <p:spPr bwMode="auto">
          <a:xfrm>
            <a:off x="4214813" y="32146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5369" name="Rectangle 9"/>
          <p:cNvSpPr>
            <a:spLocks noChangeArrowheads="1"/>
          </p:cNvSpPr>
          <p:nvPr/>
        </p:nvSpPr>
        <p:spPr bwMode="auto">
          <a:xfrm>
            <a:off x="3976688" y="310515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5370" name="Text Box 10"/>
          <p:cNvSpPr txBox="1">
            <a:spLocks noChangeArrowheads="1"/>
          </p:cNvSpPr>
          <p:nvPr/>
        </p:nvSpPr>
        <p:spPr bwMode="auto">
          <a:xfrm>
            <a:off x="468313" y="2857500"/>
            <a:ext cx="8424862" cy="1373188"/>
          </a:xfrm>
          <a:prstGeom prst="rect">
            <a:avLst/>
          </a:prstGeom>
          <a:noFill/>
          <a:ln w="9525">
            <a:noFill/>
            <a:miter lim="800000"/>
            <a:headEnd/>
            <a:tailEnd/>
          </a:ln>
          <a:effectLst/>
        </p:spPr>
        <p:txBody>
          <a:bodyPr>
            <a:spAutoFit/>
          </a:bodyPr>
          <a:lstStyle/>
          <a:p>
            <a:pPr algn="l">
              <a:buFont typeface="Wingdings" pitchFamily="2" charset="2"/>
              <a:buChar char="Ø"/>
              <a:defRPr/>
            </a:pPr>
            <a:r>
              <a:rPr lang="en-US" altLang="zh-CN" sz="2800" b="0" dirty="0">
                <a:solidFill>
                  <a:schemeClr val="tx1"/>
                </a:solidFill>
                <a:latin typeface="黑体" pitchFamily="2" charset="-122"/>
                <a:ea typeface="黑体" pitchFamily="2" charset="-122"/>
              </a:rPr>
              <a:t> </a:t>
            </a:r>
            <a:r>
              <a:rPr lang="zh-CN" altLang="en-US" sz="2800" b="0" dirty="0">
                <a:solidFill>
                  <a:schemeClr val="tx1"/>
                </a:solidFill>
                <a:latin typeface="黑体" pitchFamily="2" charset="-122"/>
                <a:ea typeface="黑体" pitchFamily="2" charset="-122"/>
              </a:rPr>
              <a:t>稳态时，转速等于指令值，电流所产生的电磁转  </a:t>
            </a:r>
            <a:endParaRPr lang="en-US" altLang="zh-CN" sz="2800" b="0" dirty="0">
              <a:solidFill>
                <a:schemeClr val="tx1"/>
              </a:solidFill>
              <a:latin typeface="黑体" pitchFamily="2" charset="-122"/>
              <a:ea typeface="黑体" pitchFamily="2" charset="-122"/>
            </a:endParaRPr>
          </a:p>
          <a:p>
            <a:pPr algn="l">
              <a:defRPr/>
            </a:pPr>
            <a:r>
              <a:rPr lang="en-US" altLang="zh-CN" sz="2800" b="0" dirty="0">
                <a:solidFill>
                  <a:schemeClr val="tx1"/>
                </a:solidFill>
                <a:latin typeface="黑体" pitchFamily="2" charset="-122"/>
                <a:ea typeface="黑体" pitchFamily="2" charset="-122"/>
              </a:rPr>
              <a:t>   </a:t>
            </a:r>
            <a:r>
              <a:rPr lang="zh-CN" altLang="en-US" sz="2800" b="0" dirty="0">
                <a:solidFill>
                  <a:schemeClr val="tx1"/>
                </a:solidFill>
                <a:latin typeface="黑体" pitchFamily="2" charset="-122"/>
                <a:ea typeface="黑体" pitchFamily="2" charset="-122"/>
              </a:rPr>
              <a:t>矩与负载平衡，</a:t>
            </a:r>
            <a:r>
              <a:rPr lang="zh-CN" altLang="en-US" sz="2800" b="0" dirty="0">
                <a:solidFill>
                  <a:srgbClr val="FF0000"/>
                </a:solidFill>
                <a:latin typeface="黑体" pitchFamily="2" charset="-122"/>
                <a:ea typeface="黑体" pitchFamily="2" charset="-122"/>
              </a:rPr>
              <a:t>两调节器输入误差电压均等于</a:t>
            </a:r>
            <a:r>
              <a:rPr lang="en-US" altLang="zh-CN" sz="2800" b="0" dirty="0">
                <a:solidFill>
                  <a:srgbClr val="FF0000"/>
                </a:solidFill>
                <a:latin typeface="黑体" pitchFamily="2" charset="-122"/>
                <a:ea typeface="黑体" pitchFamily="2" charset="-122"/>
              </a:rPr>
              <a:t>0</a:t>
            </a:r>
            <a:r>
              <a:rPr lang="zh-CN" altLang="en-US" sz="2800" b="0" dirty="0">
                <a:solidFill>
                  <a:srgbClr val="FF0000"/>
                </a:solidFill>
                <a:latin typeface="黑体" pitchFamily="2" charset="-122"/>
                <a:ea typeface="黑体" pitchFamily="2" charset="-122"/>
              </a:rPr>
              <a:t>， </a:t>
            </a:r>
            <a:endParaRPr lang="en-US" altLang="zh-CN" sz="2800" b="0" dirty="0">
              <a:solidFill>
                <a:srgbClr val="FF0000"/>
              </a:solidFill>
              <a:latin typeface="黑体" pitchFamily="2" charset="-122"/>
              <a:ea typeface="黑体" pitchFamily="2" charset="-122"/>
            </a:endParaRPr>
          </a:p>
          <a:p>
            <a:pPr algn="l">
              <a:defRPr/>
            </a:pPr>
            <a:r>
              <a:rPr lang="en-US" altLang="zh-CN" sz="2800" b="0" dirty="0">
                <a:solidFill>
                  <a:srgbClr val="FF0000"/>
                </a:solidFill>
                <a:latin typeface="黑体" pitchFamily="2" charset="-122"/>
                <a:ea typeface="黑体" pitchFamily="2" charset="-122"/>
              </a:rPr>
              <a:t>   </a:t>
            </a:r>
            <a:r>
              <a:rPr lang="zh-CN" altLang="en-US" sz="2800" b="0" dirty="0">
                <a:solidFill>
                  <a:srgbClr val="FF0000"/>
                </a:solidFill>
                <a:latin typeface="黑体" pitchFamily="2" charset="-122"/>
                <a:ea typeface="黑体" pitchFamily="2" charset="-122"/>
              </a:rPr>
              <a:t>但由于积分作用，它们都有相应的输出</a:t>
            </a:r>
            <a:r>
              <a:rPr lang="zh-CN" altLang="en-US" sz="2800" b="0" dirty="0">
                <a:solidFill>
                  <a:schemeClr val="tx1"/>
                </a:solidFill>
                <a:latin typeface="黑体" pitchFamily="2" charset="-122"/>
                <a:ea typeface="黑体" pitchFamily="2" charset="-122"/>
              </a:rPr>
              <a:t>。</a:t>
            </a:r>
            <a:endParaRPr lang="zh-CN" altLang="en-US" sz="2800" dirty="0">
              <a:effectLst>
                <a:outerShdw blurRad="38100" dist="38100" dir="2700000" algn="tl">
                  <a:srgbClr val="000000"/>
                </a:outerShdw>
              </a:effectLst>
              <a:latin typeface="黑体" pitchFamily="2" charset="-122"/>
              <a:ea typeface="黑体" pitchFamily="2" charset="-122"/>
            </a:endParaRPr>
          </a:p>
        </p:txBody>
      </p:sp>
      <p:grpSp>
        <p:nvGrpSpPr>
          <p:cNvPr id="2" name="Group 13"/>
          <p:cNvGrpSpPr>
            <a:grpSpLocks/>
          </p:cNvGrpSpPr>
          <p:nvPr/>
        </p:nvGrpSpPr>
        <p:grpSpPr bwMode="auto">
          <a:xfrm>
            <a:off x="1395413" y="4357688"/>
            <a:ext cx="5748337" cy="2108200"/>
            <a:chOff x="612" y="2878"/>
            <a:chExt cx="3621" cy="1328"/>
          </a:xfrm>
        </p:grpSpPr>
        <p:graphicFrame>
          <p:nvGraphicFramePr>
            <p:cNvPr id="45065" name="Object 7"/>
            <p:cNvGraphicFramePr>
              <a:graphicFrameLocks noChangeAspect="1"/>
            </p:cNvGraphicFramePr>
            <p:nvPr/>
          </p:nvGraphicFramePr>
          <p:xfrm>
            <a:off x="2896" y="2878"/>
            <a:ext cx="875" cy="566"/>
          </p:xfrm>
          <a:graphic>
            <a:graphicData uri="http://schemas.openxmlformats.org/presentationml/2006/ole">
              <mc:AlternateContent xmlns:mc="http://schemas.openxmlformats.org/markup-compatibility/2006">
                <mc:Choice xmlns:v="urn:schemas-microsoft-com:vml" Requires="v">
                  <p:oleObj spid="_x0000_s45451" name="Equation" r:id="rId3" imgW="685502" imgH="444307" progId="Equation.DSMT4">
                    <p:embed/>
                  </p:oleObj>
                </mc:Choice>
                <mc:Fallback>
                  <p:oleObj name="Equation" r:id="rId3" imgW="685502" imgH="44430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 y="2878"/>
                          <a:ext cx="875"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6" name="Object 8"/>
            <p:cNvGraphicFramePr>
              <a:graphicFrameLocks noChangeAspect="1"/>
            </p:cNvGraphicFramePr>
            <p:nvPr/>
          </p:nvGraphicFramePr>
          <p:xfrm>
            <a:off x="2960" y="3475"/>
            <a:ext cx="1273" cy="731"/>
          </p:xfrm>
          <a:graphic>
            <a:graphicData uri="http://schemas.openxmlformats.org/presentationml/2006/ole">
              <mc:AlternateContent xmlns:mc="http://schemas.openxmlformats.org/markup-compatibility/2006">
                <mc:Choice xmlns:v="urn:schemas-microsoft-com:vml" Requires="v">
                  <p:oleObj spid="_x0000_s45452" name="Equation" r:id="rId5" imgW="1130300" imgH="647700" progId="Equation.DSMT4">
                    <p:embed/>
                  </p:oleObj>
                </mc:Choice>
                <mc:Fallback>
                  <p:oleObj name="Equation" r:id="rId5" imgW="1130300" imgH="647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 y="3475"/>
                          <a:ext cx="1273"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7" name="Text Box 11"/>
            <p:cNvSpPr txBox="1">
              <a:spLocks noChangeArrowheads="1"/>
            </p:cNvSpPr>
            <p:nvPr/>
          </p:nvSpPr>
          <p:spPr bwMode="auto">
            <a:xfrm>
              <a:off x="612" y="3022"/>
              <a:ext cx="21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800" b="0">
                  <a:solidFill>
                    <a:schemeClr val="tx1"/>
                  </a:solidFill>
                  <a:latin typeface="黑体" panose="02010609060101010101" pitchFamily="49" charset="-122"/>
                  <a:ea typeface="黑体" panose="02010609060101010101" pitchFamily="49" charset="-122"/>
                </a:rPr>
                <a:t>ASR</a:t>
              </a:r>
              <a:r>
                <a:rPr lang="zh-CN" altLang="en-US" sz="2800" b="0">
                  <a:solidFill>
                    <a:schemeClr val="tx1"/>
                  </a:solidFill>
                  <a:latin typeface="黑体" panose="02010609060101010101" pitchFamily="49" charset="-122"/>
                  <a:ea typeface="黑体" panose="02010609060101010101" pitchFamily="49" charset="-122"/>
                </a:rPr>
                <a:t>的输出电压为</a:t>
              </a:r>
              <a:endParaRPr lang="zh-CN" altLang="en-US" b="0">
                <a:solidFill>
                  <a:schemeClr val="tx1"/>
                </a:solidFill>
                <a:latin typeface="黑体" panose="02010609060101010101" pitchFamily="49" charset="-122"/>
                <a:ea typeface="黑体" panose="02010609060101010101" pitchFamily="49" charset="-122"/>
              </a:endParaRPr>
            </a:p>
          </p:txBody>
        </p:sp>
        <p:sp>
          <p:nvSpPr>
            <p:cNvPr id="15372" name="Text Box 12"/>
            <p:cNvSpPr txBox="1">
              <a:spLocks noChangeArrowheads="1"/>
            </p:cNvSpPr>
            <p:nvPr/>
          </p:nvSpPr>
          <p:spPr bwMode="auto">
            <a:xfrm>
              <a:off x="703" y="3702"/>
              <a:ext cx="1905" cy="327"/>
            </a:xfrm>
            <a:prstGeom prst="rect">
              <a:avLst/>
            </a:prstGeom>
            <a:noFill/>
            <a:ln w="9525">
              <a:noFill/>
              <a:miter lim="800000"/>
              <a:headEnd/>
              <a:tailEnd/>
            </a:ln>
            <a:effectLst/>
          </p:spPr>
          <p:txBody>
            <a:bodyPr>
              <a:spAutoFit/>
            </a:bodyPr>
            <a:lstStyle/>
            <a:p>
              <a:pPr>
                <a:defRPr/>
              </a:pPr>
              <a:r>
                <a:rPr lang="en-US" altLang="zh-CN" sz="2800" b="0">
                  <a:solidFill>
                    <a:schemeClr val="tx1"/>
                  </a:solidFill>
                  <a:latin typeface="黑体" pitchFamily="2" charset="-122"/>
                  <a:ea typeface="黑体" pitchFamily="2" charset="-122"/>
                </a:rPr>
                <a:t>ACR</a:t>
              </a:r>
              <a:r>
                <a:rPr lang="zh-CN" altLang="en-US" sz="2800" b="0">
                  <a:solidFill>
                    <a:schemeClr val="tx1"/>
                  </a:solidFill>
                  <a:latin typeface="黑体" pitchFamily="2" charset="-122"/>
                  <a:ea typeface="黑体" pitchFamily="2" charset="-122"/>
                </a:rPr>
                <a:t>的输出电压为</a:t>
              </a:r>
              <a:endParaRPr lang="zh-CN" altLang="en-US" sz="2800">
                <a:effectLst>
                  <a:outerShdw blurRad="38100" dist="38100" dir="2700000" algn="tl">
                    <a:srgbClr val="000000"/>
                  </a:outerShdw>
                </a:effectLst>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370"/>
                                        </p:tgtEl>
                                        <p:attrNameLst>
                                          <p:attrName>style.visibility</p:attrName>
                                        </p:attrNameLst>
                                      </p:cBhvr>
                                      <p:to>
                                        <p:strVal val="visible"/>
                                      </p:to>
                                    </p:set>
                                    <p:anim calcmode="lin" valueType="num">
                                      <p:cBhvr>
                                        <p:cTn id="7" dur="500" fill="hold"/>
                                        <p:tgtEl>
                                          <p:spTgt spid="15370"/>
                                        </p:tgtEl>
                                        <p:attrNameLst>
                                          <p:attrName>ppt_w</p:attrName>
                                        </p:attrNameLst>
                                      </p:cBhvr>
                                      <p:tavLst>
                                        <p:tav tm="0">
                                          <p:val>
                                            <p:fltVal val="0"/>
                                          </p:val>
                                        </p:tav>
                                        <p:tav tm="100000">
                                          <p:val>
                                            <p:strVal val="#ppt_w"/>
                                          </p:val>
                                        </p:tav>
                                      </p:tavLst>
                                    </p:anim>
                                    <p:anim calcmode="lin" valueType="num">
                                      <p:cBhvr>
                                        <p:cTn id="8" dur="500" fill="hold"/>
                                        <p:tgtEl>
                                          <p:spTgt spid="1537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strVal val="#ppt_w*0.70"/>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1236663" y="142875"/>
            <a:ext cx="6359525" cy="785813"/>
          </a:xfrm>
          <a:prstGeom prst="rect">
            <a:avLst/>
          </a:prstGeom>
          <a:noFill/>
          <a:ln w="9525">
            <a:noFill/>
            <a:miter lim="800000"/>
            <a:headEnd/>
            <a:tailEnd/>
          </a:ln>
        </p:spPr>
        <p:txBody>
          <a:bodyPr/>
          <a:lstStyle/>
          <a:p>
            <a:pPr marL="342900" indent="-342900" algn="l">
              <a:lnSpc>
                <a:spcPct val="130000"/>
              </a:lnSpc>
              <a:spcBef>
                <a:spcPct val="80000"/>
              </a:spcBef>
              <a:buClr>
                <a:schemeClr val="folHlink"/>
              </a:buClr>
              <a:buSzPct val="75000"/>
              <a:buFont typeface="Wingdings" pitchFamily="2" charset="2"/>
              <a:buNone/>
              <a:defRPr/>
            </a:pPr>
            <a:r>
              <a:rPr lang="en-US" altLang="zh-CN" kern="0" dirty="0">
                <a:solidFill>
                  <a:srgbClr val="C00000"/>
                </a:solidFill>
                <a:latin typeface="+mn-ea"/>
                <a:ea typeface="+mn-ea"/>
              </a:rPr>
              <a:t>3.1 </a:t>
            </a:r>
            <a:r>
              <a:rPr lang="zh-CN" altLang="en-US" kern="0" dirty="0">
                <a:solidFill>
                  <a:srgbClr val="C00000"/>
                </a:solidFill>
                <a:latin typeface="+mn-ea"/>
                <a:ea typeface="+mn-ea"/>
              </a:rPr>
              <a:t>转速电流双闭环调速系统</a:t>
            </a:r>
          </a:p>
        </p:txBody>
      </p:sp>
      <p:sp>
        <p:nvSpPr>
          <p:cNvPr id="12" name="下箭头 11"/>
          <p:cNvSpPr>
            <a:spLocks noChangeArrowheads="1"/>
          </p:cNvSpPr>
          <p:nvPr/>
        </p:nvSpPr>
        <p:spPr bwMode="auto">
          <a:xfrm>
            <a:off x="4145086" y="3075806"/>
            <a:ext cx="642938" cy="857250"/>
          </a:xfrm>
          <a:prstGeom prst="downArrow">
            <a:avLst>
              <a:gd name="adj1" fmla="val 50000"/>
              <a:gd name="adj2" fmla="val 50000"/>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b="0">
              <a:solidFill>
                <a:schemeClr val="tx1"/>
              </a:solidFill>
              <a:latin typeface="Times New Roman" panose="02020603050405020304" pitchFamily="18" charset="0"/>
            </a:endParaRPr>
          </a:p>
        </p:txBody>
      </p:sp>
      <p:sp>
        <p:nvSpPr>
          <p:cNvPr id="15" name="Rectangle 3"/>
          <p:cNvSpPr txBox="1">
            <a:spLocks noChangeArrowheads="1"/>
          </p:cNvSpPr>
          <p:nvPr/>
        </p:nvSpPr>
        <p:spPr bwMode="auto">
          <a:xfrm>
            <a:off x="862013" y="1277938"/>
            <a:ext cx="7000875" cy="1725860"/>
          </a:xfrm>
          <a:prstGeom prst="rect">
            <a:avLst/>
          </a:prstGeom>
          <a:noFill/>
          <a:ln w="9525">
            <a:noFill/>
            <a:miter lim="800000"/>
            <a:headEnd/>
            <a:tailEnd/>
          </a:ln>
        </p:spPr>
        <p:txBody>
          <a:bodyPr/>
          <a:lstStyle/>
          <a:p>
            <a:pPr marL="711200" indent="-711200" algn="just" eaLnBrk="0" fontAlgn="t" hangingPunct="0">
              <a:lnSpc>
                <a:spcPct val="90000"/>
              </a:lnSpc>
              <a:spcBef>
                <a:spcPct val="20000"/>
              </a:spcBef>
              <a:buClr>
                <a:schemeClr val="folHlink"/>
              </a:buClr>
              <a:buSzPct val="75000"/>
              <a:defRPr/>
            </a:pPr>
            <a:r>
              <a:rPr lang="zh-CN" altLang="en-US" sz="3200" kern="0" dirty="0">
                <a:solidFill>
                  <a:schemeClr val="tx1"/>
                </a:solidFill>
                <a:latin typeface="+mn-ea"/>
                <a:ea typeface="+mn-ea"/>
              </a:rPr>
              <a:t>一、问题的提出：</a:t>
            </a:r>
            <a:endParaRPr lang="en-US" altLang="zh-CN" sz="3200" kern="0" dirty="0">
              <a:solidFill>
                <a:schemeClr val="tx1"/>
              </a:solidFill>
              <a:latin typeface="+mn-ea"/>
              <a:ea typeface="+mn-ea"/>
            </a:endParaRPr>
          </a:p>
          <a:p>
            <a:pPr marL="711200" indent="-711200" algn="just" eaLnBrk="0" fontAlgn="t" hangingPunct="0">
              <a:lnSpc>
                <a:spcPct val="90000"/>
              </a:lnSpc>
              <a:spcBef>
                <a:spcPct val="20000"/>
              </a:spcBef>
              <a:buClr>
                <a:schemeClr val="folHlink"/>
              </a:buClr>
              <a:buSzPct val="75000"/>
              <a:defRPr/>
            </a:pPr>
            <a:endParaRPr lang="zh-CN" altLang="en-US" sz="3200" kern="0" dirty="0">
              <a:solidFill>
                <a:schemeClr val="tx1"/>
              </a:solidFill>
              <a:latin typeface="+mn-ea"/>
              <a:ea typeface="+mn-ea"/>
            </a:endParaRPr>
          </a:p>
          <a:p>
            <a:pPr marL="711200" indent="-711200" algn="l" eaLnBrk="0" fontAlgn="t" hangingPunct="0">
              <a:lnSpc>
                <a:spcPct val="90000"/>
              </a:lnSpc>
              <a:spcBef>
                <a:spcPct val="20000"/>
              </a:spcBef>
              <a:buClr>
                <a:schemeClr val="folHlink"/>
              </a:buClr>
              <a:buSzPct val="75000"/>
              <a:defRPr/>
            </a:pPr>
            <a:r>
              <a:rPr lang="zh-CN" altLang="en-US" sz="3200" kern="0" dirty="0">
                <a:solidFill>
                  <a:schemeClr val="tx1"/>
                </a:solidFill>
                <a:latin typeface="+mn-ea"/>
                <a:ea typeface="+mn-ea"/>
              </a:rPr>
              <a:t>   为什么要构造双闭环调速系统？</a:t>
            </a:r>
            <a:endParaRPr lang="en-US" altLang="zh-CN" sz="3200" kern="0" dirty="0">
              <a:solidFill>
                <a:schemeClr val="tx1"/>
              </a:solidFill>
              <a:latin typeface="+mn-ea"/>
              <a:ea typeface="+mn-ea"/>
            </a:endParaRPr>
          </a:p>
        </p:txBody>
      </p:sp>
      <p:sp>
        <p:nvSpPr>
          <p:cNvPr id="16" name="Rectangle 3"/>
          <p:cNvSpPr txBox="1">
            <a:spLocks noChangeArrowheads="1"/>
          </p:cNvSpPr>
          <p:nvPr/>
        </p:nvSpPr>
        <p:spPr bwMode="auto">
          <a:xfrm>
            <a:off x="344488" y="4370388"/>
            <a:ext cx="8547992" cy="714796"/>
          </a:xfrm>
          <a:prstGeom prst="rect">
            <a:avLst/>
          </a:prstGeom>
          <a:noFill/>
          <a:ln w="9525">
            <a:noFill/>
            <a:miter lim="800000"/>
            <a:headEnd/>
            <a:tailEnd/>
          </a:ln>
        </p:spPr>
        <p:txBody>
          <a:bodyPr/>
          <a:lstStyle/>
          <a:p>
            <a:pPr marL="711200" indent="-711200" algn="l" eaLnBrk="0" fontAlgn="t" hangingPunct="0">
              <a:lnSpc>
                <a:spcPct val="90000"/>
              </a:lnSpc>
              <a:spcBef>
                <a:spcPct val="20000"/>
              </a:spcBef>
              <a:buClr>
                <a:schemeClr val="folHlink"/>
              </a:buClr>
              <a:buSzPct val="75000"/>
              <a:defRPr/>
            </a:pPr>
            <a:r>
              <a:rPr lang="zh-CN" altLang="en-US" sz="3200" kern="0" dirty="0">
                <a:solidFill>
                  <a:schemeClr val="tx1"/>
                </a:solidFill>
                <a:latin typeface="+mn-ea"/>
                <a:ea typeface="+mn-ea"/>
              </a:rPr>
              <a:t>电流截止负反馈调速系统能够满足性能需求？</a:t>
            </a:r>
          </a:p>
          <a:p>
            <a:pPr marL="711200" indent="-711200" algn="l" eaLnBrk="0" fontAlgn="t" hangingPunct="0">
              <a:lnSpc>
                <a:spcPct val="90000"/>
              </a:lnSpc>
              <a:spcBef>
                <a:spcPct val="20000"/>
              </a:spcBef>
              <a:buClr>
                <a:schemeClr val="folHlink"/>
              </a:buClr>
              <a:buSzPct val="75000"/>
              <a:buFont typeface="Arial" pitchFamily="34" charset="0"/>
              <a:buChar char="•"/>
              <a:defRPr/>
            </a:pPr>
            <a:endParaRPr lang="en-US" altLang="zh-CN" sz="2800" kern="0" dirty="0">
              <a:solidFill>
                <a:schemeClr val="tx1"/>
              </a:solidFill>
              <a:latin typeface="+mn-ea"/>
              <a:ea typeface="+mn-ea"/>
            </a:endParaRPr>
          </a:p>
          <a:p>
            <a:pPr marL="711200" indent="-711200" algn="l" eaLnBrk="0" fontAlgn="t" hangingPunct="0">
              <a:lnSpc>
                <a:spcPct val="90000"/>
              </a:lnSpc>
              <a:spcBef>
                <a:spcPct val="20000"/>
              </a:spcBef>
              <a:buClr>
                <a:schemeClr val="folHlink"/>
              </a:buClr>
              <a:buSzPct val="75000"/>
              <a:buFont typeface="Arial" pitchFamily="34" charset="0"/>
              <a:buChar char="•"/>
              <a:defRPr/>
            </a:pPr>
            <a:endParaRPr lang="en-US" altLang="zh-CN" sz="2800" kern="0" dirty="0">
              <a:solidFill>
                <a:schemeClr val="tx1"/>
              </a:solidFill>
              <a:latin typeface="+mn-ea"/>
              <a:ea typeface="+mn-ea"/>
            </a:endParaRPr>
          </a:p>
        </p:txBody>
      </p:sp>
      <p:pic>
        <p:nvPicPr>
          <p:cNvPr id="18" name="Picture 9" descr="C:\Users\mac\AppData\Local\Microsoft\Windows\Temporary Internet Files\Content.IE5\ZFZHN9PO\MC90035621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6625" y="857250"/>
            <a:ext cx="14509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095576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477F35E4-322B-4632-8138-D4D37437B5DB}" type="slidenum">
              <a:rPr lang="en-US" altLang="zh-CN" sz="1400" b="0">
                <a:solidFill>
                  <a:schemeClr val="tx1"/>
                </a:solidFill>
                <a:latin typeface="Times New Roman" panose="02020603050405020304" pitchFamily="18" charset="0"/>
              </a:rPr>
              <a:pPr eaLnBrk="1" hangingPunct="1"/>
              <a:t>30</a:t>
            </a:fld>
            <a:endParaRPr lang="en-US" altLang="zh-CN" sz="1400" b="0">
              <a:solidFill>
                <a:schemeClr val="tx1"/>
              </a:solidFill>
              <a:latin typeface="Times New Roman" panose="02020603050405020304" pitchFamily="18" charset="0"/>
            </a:endParaRPr>
          </a:p>
        </p:txBody>
      </p:sp>
      <p:sp>
        <p:nvSpPr>
          <p:cNvPr id="46083" name="Rectangle 2"/>
          <p:cNvSpPr>
            <a:spLocks noGrp="1" noChangeArrowheads="1"/>
          </p:cNvSpPr>
          <p:nvPr>
            <p:ph type="title"/>
          </p:nvPr>
        </p:nvSpPr>
        <p:spPr>
          <a:xfrm>
            <a:off x="1000125" y="571500"/>
            <a:ext cx="1143000" cy="685800"/>
          </a:xfrm>
        </p:spPr>
        <p:txBody>
          <a:bodyPr/>
          <a:lstStyle/>
          <a:p>
            <a:pPr eaLnBrk="1" hangingPunct="1"/>
            <a:r>
              <a:rPr lang="zh-CN" altLang="en-US" sz="3200">
                <a:latin typeface="黑体" panose="02010609060101010101" pitchFamily="49" charset="-122"/>
                <a:ea typeface="黑体" panose="02010609060101010101" pitchFamily="49" charset="-122"/>
              </a:rPr>
              <a:t>讨论</a:t>
            </a:r>
          </a:p>
        </p:txBody>
      </p:sp>
      <p:sp>
        <p:nvSpPr>
          <p:cNvPr id="46084" name="Rectangle 3"/>
          <p:cNvSpPr>
            <a:spLocks noGrp="1" noChangeArrowheads="1"/>
          </p:cNvSpPr>
          <p:nvPr>
            <p:ph type="body" idx="1"/>
          </p:nvPr>
        </p:nvSpPr>
        <p:spPr>
          <a:xfrm>
            <a:off x="685800" y="1295400"/>
            <a:ext cx="7772400" cy="4800600"/>
          </a:xfrm>
        </p:spPr>
        <p:txBody>
          <a:bodyPr/>
          <a:lstStyle/>
          <a:p>
            <a:pPr eaLnBrk="1" hangingPunct="1"/>
            <a:r>
              <a:rPr lang="zh-CN" altLang="en-US">
                <a:latin typeface="黑体" panose="02010609060101010101" pitchFamily="49" charset="-122"/>
                <a:ea typeface="黑体" panose="02010609060101010101" pitchFamily="49" charset="-122"/>
              </a:rPr>
              <a:t>应当指出，上述起动过程只是在突加较大阶跃指令信号、系统机电时间常数相对较大时发生的。如果指令信号只在小范围变化，或者系统机电时间常数很小，电机起动时转速上升时间与电流上升时间相当，则</a:t>
            </a:r>
            <a:r>
              <a:rPr lang="en-US" altLang="zh-CN">
                <a:latin typeface="黑体" panose="02010609060101010101" pitchFamily="49" charset="-122"/>
                <a:ea typeface="黑体" panose="02010609060101010101" pitchFamily="49" charset="-122"/>
              </a:rPr>
              <a:t>ASR</a:t>
            </a:r>
            <a:r>
              <a:rPr lang="zh-CN" altLang="en-US">
                <a:latin typeface="黑体" panose="02010609060101010101" pitchFamily="49" charset="-122"/>
                <a:ea typeface="黑体" panose="02010609060101010101" pitchFamily="49" charset="-122"/>
              </a:rPr>
              <a:t>来不及饱和，整个起动过程系统一直是一个线性串级调节系统，电流内环始终表现为一个电流随动系统，不再有恒流加速过程。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71500" y="500063"/>
            <a:ext cx="7847013" cy="857250"/>
          </a:xfrm>
        </p:spPr>
        <p:txBody>
          <a:bodyPr/>
          <a:lstStyle/>
          <a:p>
            <a:pPr algn="l" eaLnBrk="1" hangingPunct="1"/>
            <a:r>
              <a:rPr lang="zh-CN" altLang="en-US" sz="3200" b="1">
                <a:solidFill>
                  <a:srgbClr val="C00000"/>
                </a:solidFill>
                <a:latin typeface="华文中宋" panose="02010600040101010101" pitchFamily="2" charset="-122"/>
                <a:ea typeface="华文中宋" panose="02010600040101010101" pitchFamily="2" charset="-122"/>
              </a:rPr>
              <a:t>三、扰动作用下双环系统的调节过程</a:t>
            </a:r>
            <a:endParaRPr lang="zh-CN" altLang="en-US" b="1">
              <a:solidFill>
                <a:srgbClr val="C00000"/>
              </a:solidFill>
              <a:latin typeface="华文中宋" panose="02010600040101010101" pitchFamily="2" charset="-122"/>
              <a:ea typeface="华文中宋" panose="02010600040101010101" pitchFamily="2" charset="-122"/>
            </a:endParaRPr>
          </a:p>
        </p:txBody>
      </p:sp>
      <p:sp>
        <p:nvSpPr>
          <p:cNvPr id="18441" name="Text Box 9"/>
          <p:cNvSpPr txBox="1">
            <a:spLocks noChangeArrowheads="1"/>
          </p:cNvSpPr>
          <p:nvPr/>
        </p:nvSpPr>
        <p:spPr bwMode="auto">
          <a:xfrm>
            <a:off x="1571625" y="2286000"/>
            <a:ext cx="5500688" cy="1766888"/>
          </a:xfrm>
          <a:prstGeom prst="rect">
            <a:avLst/>
          </a:prstGeom>
          <a:noFill/>
          <a:ln w="9525">
            <a:noFill/>
            <a:miter lim="800000"/>
            <a:headEnd/>
            <a:tailEnd/>
          </a:ln>
          <a:effectLst/>
        </p:spPr>
        <p:txBody>
          <a:bodyPr>
            <a:spAutoFit/>
          </a:bodyPr>
          <a:lstStyle/>
          <a:p>
            <a:pPr algn="l">
              <a:spcBef>
                <a:spcPct val="20000"/>
              </a:spcBef>
              <a:defRPr/>
            </a:pPr>
            <a:r>
              <a:rPr lang="zh-CN" altLang="en-US" sz="3200" b="0" dirty="0">
                <a:solidFill>
                  <a:schemeClr val="tx1"/>
                </a:solidFill>
                <a:latin typeface="华文中宋" pitchFamily="2" charset="-122"/>
                <a:ea typeface="华文中宋" pitchFamily="2" charset="-122"/>
              </a:rPr>
              <a:t>在调速系统中，主要扰动</a:t>
            </a:r>
            <a:r>
              <a:rPr lang="en-US" altLang="zh-CN" sz="3200" b="0" dirty="0">
                <a:solidFill>
                  <a:schemeClr val="tx1"/>
                </a:solidFill>
                <a:latin typeface="华文中宋" pitchFamily="2" charset="-122"/>
                <a:ea typeface="华文中宋" pitchFamily="2" charset="-122"/>
              </a:rPr>
              <a:t>: </a:t>
            </a:r>
          </a:p>
          <a:p>
            <a:pPr algn="l">
              <a:spcBef>
                <a:spcPct val="20000"/>
              </a:spcBef>
              <a:buFont typeface="Arial" pitchFamily="34" charset="0"/>
              <a:buChar char="•"/>
              <a:defRPr/>
            </a:pPr>
            <a:r>
              <a:rPr lang="zh-CN" altLang="en-US" sz="3200" dirty="0">
                <a:solidFill>
                  <a:schemeClr val="tx1"/>
                </a:solidFill>
                <a:latin typeface="华文中宋" pitchFamily="2" charset="-122"/>
                <a:ea typeface="华文中宋" pitchFamily="2" charset="-122"/>
              </a:rPr>
              <a:t>   负载变化扰动</a:t>
            </a:r>
            <a:endParaRPr lang="en-US" altLang="zh-CN" sz="3200" b="0" dirty="0">
              <a:solidFill>
                <a:schemeClr val="tx1"/>
              </a:solidFill>
              <a:latin typeface="华文中宋" pitchFamily="2" charset="-122"/>
              <a:ea typeface="华文中宋" pitchFamily="2" charset="-122"/>
            </a:endParaRPr>
          </a:p>
          <a:p>
            <a:pPr algn="l">
              <a:spcBef>
                <a:spcPct val="20000"/>
              </a:spcBef>
              <a:buFont typeface="Arial" pitchFamily="34" charset="0"/>
              <a:buChar char="•"/>
              <a:defRPr/>
            </a:pPr>
            <a:r>
              <a:rPr lang="zh-CN" altLang="en-US" sz="3200" dirty="0">
                <a:solidFill>
                  <a:schemeClr val="tx1"/>
                </a:solidFill>
                <a:latin typeface="华文中宋" pitchFamily="2" charset="-122"/>
                <a:ea typeface="华文中宋" pitchFamily="2" charset="-122"/>
              </a:rPr>
              <a:t>   电网电压变化扰动</a:t>
            </a:r>
            <a:endParaRPr lang="zh-CN" altLang="en-US" sz="3200" dirty="0">
              <a:effectLst>
                <a:outerShdw blurRad="38100" dist="38100" dir="2700000" algn="tl">
                  <a:srgbClr val="000000"/>
                </a:outerShdw>
              </a:effectLst>
              <a:latin typeface="华文中宋" pitchFamily="2" charset="-122"/>
              <a:ea typeface="华文中宋"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00063" y="188640"/>
            <a:ext cx="3786187" cy="594320"/>
          </a:xfrm>
        </p:spPr>
        <p:txBody>
          <a:bodyPr/>
          <a:lstStyle/>
          <a:p>
            <a:pPr algn="l" eaLnBrk="1" hangingPunct="1"/>
            <a:r>
              <a:rPr lang="en-US" altLang="zh-CN" sz="3200" b="1" dirty="0">
                <a:solidFill>
                  <a:srgbClr val="C00000"/>
                </a:solidFill>
                <a:latin typeface="黑体" panose="02010609060101010101" pitchFamily="49" charset="-122"/>
                <a:ea typeface="黑体" panose="02010609060101010101" pitchFamily="49" charset="-122"/>
              </a:rPr>
              <a:t>1</a:t>
            </a:r>
            <a:r>
              <a:rPr lang="zh-CN" altLang="en-US" sz="3200" b="1" dirty="0">
                <a:solidFill>
                  <a:srgbClr val="C00000"/>
                </a:solidFill>
                <a:latin typeface="黑体" panose="02010609060101010101" pitchFamily="49" charset="-122"/>
                <a:ea typeface="黑体" panose="02010609060101010101" pitchFamily="49" charset="-122"/>
              </a:rPr>
              <a:t>、负载变化扰动</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8435" name="Rectangle 3"/>
          <p:cNvSpPr>
            <a:spLocks noGrp="1" noChangeArrowheads="1"/>
          </p:cNvSpPr>
          <p:nvPr>
            <p:ph type="body" sz="half" idx="1"/>
          </p:nvPr>
        </p:nvSpPr>
        <p:spPr>
          <a:xfrm>
            <a:off x="109538" y="764704"/>
            <a:ext cx="8534400" cy="2524125"/>
          </a:xfrm>
        </p:spPr>
        <p:txBody>
          <a:bodyPr/>
          <a:lstStyle/>
          <a:p>
            <a:pPr eaLnBrk="1" hangingPunct="1"/>
            <a:r>
              <a:rPr lang="zh-CN" altLang="en-US" sz="2400" dirty="0">
                <a:latin typeface="华文中宋" panose="02010600040101010101" pitchFamily="2" charset="-122"/>
                <a:ea typeface="华文中宋" panose="02010600040101010101" pitchFamily="2" charset="-122"/>
              </a:rPr>
              <a:t>负载突增，转矩失衡，</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很快下降。</a:t>
            </a:r>
            <a:r>
              <a:rPr lang="en-US" altLang="zh-CN" sz="2400" dirty="0">
                <a:latin typeface="华文中宋" panose="02010600040101010101" pitchFamily="2" charset="-122"/>
                <a:ea typeface="华文中宋" panose="02010600040101010101" pitchFamily="2" charset="-122"/>
              </a:rPr>
              <a:t>ASR</a:t>
            </a:r>
            <a:r>
              <a:rPr lang="zh-CN" altLang="en-US" sz="2400" dirty="0">
                <a:latin typeface="华文中宋" panose="02010600040101010101" pitchFamily="2" charset="-122"/>
                <a:ea typeface="华文中宋" panose="02010600040101010101" pitchFamily="2" charset="-122"/>
              </a:rPr>
              <a:t>输入误差非零，</a:t>
            </a:r>
            <a:r>
              <a:rPr lang="en-US" altLang="zh-CN" sz="2400" dirty="0">
                <a:latin typeface="华文中宋" panose="02010600040101010101" pitchFamily="2" charset="-122"/>
                <a:ea typeface="华文中宋" panose="02010600040101010101" pitchFamily="2" charset="-122"/>
              </a:rPr>
              <a:t>PI</a:t>
            </a:r>
            <a:r>
              <a:rPr lang="zh-CN" altLang="en-US" sz="2400" dirty="0">
                <a:latin typeface="华文中宋" panose="02010600040101010101" pitchFamily="2" charset="-122"/>
                <a:ea typeface="华文中宋" panose="02010600040101010101" pitchFamily="2" charset="-122"/>
              </a:rPr>
              <a:t>调节使电流指令升高，在</a:t>
            </a:r>
            <a:r>
              <a:rPr lang="en-US" altLang="zh-CN" sz="2400" dirty="0">
                <a:latin typeface="华文中宋" panose="02010600040101010101" pitchFamily="2" charset="-122"/>
                <a:ea typeface="华文中宋" panose="02010600040101010101" pitchFamily="2" charset="-122"/>
              </a:rPr>
              <a:t>ACR</a:t>
            </a:r>
            <a:r>
              <a:rPr lang="zh-CN" altLang="en-US" sz="2400" dirty="0">
                <a:latin typeface="华文中宋" panose="02010600040101010101" pitchFamily="2" charset="-122"/>
                <a:ea typeface="华文中宋" panose="02010600040101010101" pitchFamily="2" charset="-122"/>
              </a:rPr>
              <a:t>的电流跟随调节作用下， </a:t>
            </a:r>
            <a:r>
              <a:rPr lang="en-US" altLang="zh-CN" sz="2400" dirty="0">
                <a:latin typeface="华文中宋" panose="02010600040101010101" pitchFamily="2" charset="-122"/>
                <a:ea typeface="华文中宋" panose="02010600040101010101" pitchFamily="2" charset="-122"/>
              </a:rPr>
              <a:t>U</a:t>
            </a:r>
            <a:r>
              <a:rPr lang="en-US" altLang="zh-CN" sz="2400" baseline="-25000" dirty="0">
                <a:latin typeface="华文中宋" panose="02010600040101010101" pitchFamily="2" charset="-122"/>
                <a:ea typeface="华文中宋" panose="02010600040101010101" pitchFamily="2" charset="-122"/>
              </a:rPr>
              <a:t>d0</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I</a:t>
            </a:r>
            <a:r>
              <a:rPr lang="en-US" altLang="zh-CN" sz="2400" baseline="-25000" dirty="0">
                <a:latin typeface="华文中宋" panose="02010600040101010101" pitchFamily="2" charset="-122"/>
                <a:ea typeface="华文中宋" panose="02010600040101010101" pitchFamily="2" charset="-122"/>
              </a:rPr>
              <a:t>d</a:t>
            </a:r>
            <a:r>
              <a:rPr lang="zh-CN" altLang="en-US" sz="2400" dirty="0">
                <a:latin typeface="华文中宋" panose="02010600040101010101" pitchFamily="2" charset="-122"/>
                <a:ea typeface="华文中宋" panose="02010600040101010101" pitchFamily="2" charset="-122"/>
              </a:rPr>
              <a:t>增大，</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降减慢、停降、回升。在</a:t>
            </a:r>
            <a:r>
              <a:rPr lang="en-US" altLang="zh-CN" sz="2400" dirty="0">
                <a:latin typeface="华文中宋" panose="02010600040101010101" pitchFamily="2" charset="-122"/>
                <a:ea typeface="华文中宋" panose="02010600040101010101" pitchFamily="2" charset="-122"/>
              </a:rPr>
              <a:t>ASR</a:t>
            </a:r>
            <a:r>
              <a:rPr lang="zh-CN" altLang="en-US" sz="2400" dirty="0">
                <a:latin typeface="华文中宋" panose="02010600040101010101" pitchFamily="2" charset="-122"/>
                <a:ea typeface="华文中宋" panose="02010600040101010101" pitchFamily="2" charset="-122"/>
              </a:rPr>
              <a:t>的积分调节作用下，</a:t>
            </a:r>
            <a:endParaRPr lang="en-US" altLang="zh-CN" sz="2400" dirty="0">
              <a:latin typeface="华文中宋" panose="02010600040101010101" pitchFamily="2" charset="-122"/>
              <a:ea typeface="华文中宋" panose="02010600040101010101" pitchFamily="2" charset="-122"/>
            </a:endParaRPr>
          </a:p>
          <a:p>
            <a:pPr eaLnBrk="1" hangingPunct="1">
              <a:buFontTx/>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最后回到无静差状态，两调节器输入误差重新为零，但输出</a:t>
            </a:r>
            <a:endParaRPr lang="en-US" altLang="zh-CN" sz="2400" dirty="0">
              <a:latin typeface="华文中宋" panose="02010600040101010101" pitchFamily="2" charset="-122"/>
              <a:ea typeface="华文中宋" panose="02010600040101010101" pitchFamily="2" charset="-122"/>
            </a:endParaRPr>
          </a:p>
          <a:p>
            <a:pPr eaLnBrk="1" hangingPunct="1">
              <a:buFontTx/>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均相应增长，</a:t>
            </a:r>
            <a:r>
              <a:rPr lang="en-US" altLang="zh-CN" sz="2400" dirty="0">
                <a:latin typeface="华文中宋" panose="02010600040101010101" pitchFamily="2" charset="-122"/>
                <a:ea typeface="华文中宋" panose="02010600040101010101" pitchFamily="2" charset="-122"/>
              </a:rPr>
              <a:t>U</a:t>
            </a:r>
            <a:r>
              <a:rPr lang="en-US" altLang="zh-CN" sz="2400" baseline="-25000" dirty="0">
                <a:latin typeface="华文中宋" panose="02010600040101010101" pitchFamily="2" charset="-122"/>
                <a:ea typeface="华文中宋" panose="02010600040101010101" pitchFamily="2" charset="-122"/>
              </a:rPr>
              <a:t>d0</a:t>
            </a:r>
            <a:r>
              <a:rPr lang="zh-CN" altLang="en-US" sz="2400" dirty="0">
                <a:latin typeface="华文中宋" panose="02010600040101010101" pitchFamily="2" charset="-122"/>
                <a:ea typeface="华文中宋" panose="02010600040101010101" pitchFamily="2" charset="-122"/>
              </a:rPr>
              <a:t>提高了一</a:t>
            </a:r>
            <a:endParaRPr lang="en-US" altLang="zh-CN" sz="2400" dirty="0">
              <a:latin typeface="华文中宋" panose="02010600040101010101" pitchFamily="2" charset="-122"/>
              <a:ea typeface="华文中宋" panose="02010600040101010101" pitchFamily="2" charset="-122"/>
            </a:endParaRPr>
          </a:p>
          <a:p>
            <a:pPr eaLnBrk="1" hangingPunct="1">
              <a:buFontTx/>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个增量，补偿负载压降。</a:t>
            </a:r>
          </a:p>
        </p:txBody>
      </p:sp>
      <p:graphicFrame>
        <p:nvGraphicFramePr>
          <p:cNvPr id="49156" name="Object 7"/>
          <p:cNvGraphicFramePr>
            <a:graphicFrameLocks noGrp="1" noChangeAspect="1"/>
          </p:cNvGraphicFramePr>
          <p:nvPr>
            <p:ph type="clipArt" sz="half" idx="2"/>
          </p:nvPr>
        </p:nvGraphicFramePr>
        <p:xfrm>
          <a:off x="4346575" y="3143250"/>
          <a:ext cx="4725988" cy="3571875"/>
        </p:xfrm>
        <a:graphic>
          <a:graphicData uri="http://schemas.openxmlformats.org/presentationml/2006/ole">
            <mc:AlternateContent xmlns:mc="http://schemas.openxmlformats.org/markup-compatibility/2006">
              <mc:Choice xmlns:v="urn:schemas-microsoft-com:vml" Requires="v">
                <p:oleObj spid="_x0000_s49347" name="Microsoft Drawing" r:id="rId3" imgW="2387600" imgH="1804988" progId="MSDraw">
                  <p:embed/>
                </p:oleObj>
              </mc:Choice>
              <mc:Fallback>
                <p:oleObj name="Microsoft Drawing" r:id="rId3" imgW="2387600" imgH="1804988" progId="MSDraw">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575" y="3143250"/>
                        <a:ext cx="4725988" cy="35718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Text Box 8"/>
          <p:cNvSpPr txBox="1">
            <a:spLocks noChangeArrowheads="1"/>
          </p:cNvSpPr>
          <p:nvPr/>
        </p:nvSpPr>
        <p:spPr bwMode="auto">
          <a:xfrm>
            <a:off x="0" y="3284984"/>
            <a:ext cx="4679950" cy="2308225"/>
          </a:xfrm>
          <a:prstGeom prst="rect">
            <a:avLst/>
          </a:prstGeom>
          <a:noFill/>
          <a:ln w="9525">
            <a:noFill/>
            <a:miter lim="800000"/>
            <a:headEnd/>
            <a:tailEnd/>
          </a:ln>
          <a:effectLst/>
        </p:spPr>
        <p:txBody>
          <a:bodyPr>
            <a:spAutoFit/>
          </a:bodyPr>
          <a:lstStyle/>
          <a:p>
            <a:pPr algn="l">
              <a:buFont typeface="Arial" pitchFamily="34" charset="0"/>
              <a:buChar char="•"/>
              <a:defRPr/>
            </a:pPr>
            <a:r>
              <a:rPr lang="en-US" altLang="zh-CN" sz="2400" dirty="0">
                <a:solidFill>
                  <a:schemeClr val="tx1"/>
                </a:solidFill>
                <a:effectLst>
                  <a:outerShdw blurRad="38100" dist="38100" dir="2700000" algn="tl">
                    <a:srgbClr val="000000"/>
                  </a:outerShdw>
                </a:effectLst>
                <a:latin typeface="华文中宋" pitchFamily="2" charset="-122"/>
                <a:ea typeface="华文中宋" pitchFamily="2" charset="-122"/>
              </a:rPr>
              <a:t>  </a:t>
            </a:r>
            <a:r>
              <a:rPr lang="zh-CN" altLang="en-US" sz="2400" b="0" dirty="0">
                <a:solidFill>
                  <a:schemeClr val="tx1"/>
                </a:solidFill>
                <a:latin typeface="华文中宋" pitchFamily="2" charset="-122"/>
                <a:ea typeface="华文中宋" pitchFamily="2" charset="-122"/>
              </a:rPr>
              <a:t>从突加到重新进入稳态称为</a:t>
            </a:r>
          </a:p>
          <a:p>
            <a:pPr algn="l">
              <a:defRPr/>
            </a:pPr>
            <a:r>
              <a:rPr lang="zh-CN" altLang="en-US" sz="2400" b="0" dirty="0">
                <a:solidFill>
                  <a:schemeClr val="tx1"/>
                </a:solidFill>
                <a:latin typeface="华文中宋" pitchFamily="2" charset="-122"/>
                <a:ea typeface="华文中宋" pitchFamily="2" charset="-122"/>
              </a:rPr>
              <a:t>   系统突加</a:t>
            </a:r>
            <a:r>
              <a:rPr lang="en-US" altLang="zh-CN" sz="2400" b="0" dirty="0">
                <a:solidFill>
                  <a:schemeClr val="tx1"/>
                </a:solidFill>
                <a:latin typeface="华文中宋" pitchFamily="2" charset="-122"/>
                <a:ea typeface="华文中宋" pitchFamily="2" charset="-122"/>
              </a:rPr>
              <a:t>(</a:t>
            </a:r>
            <a:r>
              <a:rPr lang="zh-CN" altLang="en-US" sz="2400" b="0" dirty="0">
                <a:solidFill>
                  <a:schemeClr val="tx1"/>
                </a:solidFill>
                <a:latin typeface="华文中宋" pitchFamily="2" charset="-122"/>
                <a:ea typeface="华文中宋" pitchFamily="2" charset="-122"/>
              </a:rPr>
              <a:t>减</a:t>
            </a:r>
            <a:r>
              <a:rPr lang="en-US" altLang="zh-CN" sz="2400" b="0" dirty="0">
                <a:solidFill>
                  <a:schemeClr val="tx1"/>
                </a:solidFill>
                <a:latin typeface="华文中宋" pitchFamily="2" charset="-122"/>
                <a:ea typeface="华文中宋" pitchFamily="2" charset="-122"/>
              </a:rPr>
              <a:t>)</a:t>
            </a:r>
            <a:r>
              <a:rPr lang="zh-CN" altLang="en-US" sz="2400" b="0" dirty="0">
                <a:solidFill>
                  <a:schemeClr val="tx1"/>
                </a:solidFill>
                <a:latin typeface="华文中宋" pitchFamily="2" charset="-122"/>
                <a:ea typeface="华文中宋" pitchFamily="2" charset="-122"/>
              </a:rPr>
              <a:t>负载的</a:t>
            </a:r>
            <a:r>
              <a:rPr lang="zh-CN" altLang="en-US" sz="2400" dirty="0">
                <a:solidFill>
                  <a:schemeClr val="tx1"/>
                </a:solidFill>
                <a:latin typeface="华文中宋" pitchFamily="2" charset="-122"/>
                <a:ea typeface="华文中宋" pitchFamily="2" charset="-122"/>
              </a:rPr>
              <a:t>动态恢复</a:t>
            </a:r>
            <a:endParaRPr lang="en-US" altLang="zh-CN" sz="2400" dirty="0">
              <a:solidFill>
                <a:schemeClr val="tx1"/>
              </a:solidFill>
              <a:latin typeface="华文中宋" pitchFamily="2" charset="-122"/>
              <a:ea typeface="华文中宋" pitchFamily="2" charset="-122"/>
            </a:endParaRPr>
          </a:p>
          <a:p>
            <a:pPr algn="l">
              <a:defRPr/>
            </a:pPr>
            <a:r>
              <a:rPr lang="en-US" altLang="zh-CN" sz="2400" dirty="0">
                <a:solidFill>
                  <a:schemeClr val="tx1"/>
                </a:solidFill>
                <a:latin typeface="华文中宋" pitchFamily="2" charset="-122"/>
                <a:ea typeface="华文中宋" pitchFamily="2" charset="-122"/>
              </a:rPr>
              <a:t>  </a:t>
            </a:r>
            <a:r>
              <a:rPr lang="zh-CN" altLang="en-US" sz="2400" dirty="0">
                <a:solidFill>
                  <a:schemeClr val="tx1"/>
                </a:solidFill>
                <a:latin typeface="华文中宋" pitchFamily="2" charset="-122"/>
                <a:ea typeface="华文中宋" pitchFamily="2" charset="-122"/>
              </a:rPr>
              <a:t>过程</a:t>
            </a:r>
            <a:r>
              <a:rPr lang="zh-CN" altLang="en-US" sz="2400" b="0" dirty="0">
                <a:solidFill>
                  <a:schemeClr val="tx1"/>
                </a:solidFill>
                <a:latin typeface="华文中宋" pitchFamily="2" charset="-122"/>
                <a:ea typeface="华文中宋" pitchFamily="2" charset="-122"/>
              </a:rPr>
              <a:t>，用以下两指标衡量</a:t>
            </a:r>
            <a:r>
              <a:rPr lang="en-US" altLang="zh-CN" sz="2400" b="0" dirty="0">
                <a:solidFill>
                  <a:schemeClr val="tx1"/>
                </a:solidFill>
                <a:latin typeface="华文中宋" pitchFamily="2" charset="-122"/>
                <a:ea typeface="华文中宋" pitchFamily="2" charset="-122"/>
              </a:rPr>
              <a:t>:</a:t>
            </a:r>
          </a:p>
          <a:p>
            <a:pPr algn="l">
              <a:defRPr/>
            </a:pPr>
            <a:r>
              <a:rPr lang="en-US" altLang="zh-CN" sz="2400" b="0" dirty="0">
                <a:solidFill>
                  <a:schemeClr val="tx1"/>
                </a:solidFill>
                <a:latin typeface="华文中宋" pitchFamily="2" charset="-122"/>
                <a:ea typeface="华文中宋" pitchFamily="2" charset="-122"/>
              </a:rPr>
              <a:t>  1</a:t>
            </a:r>
            <a:r>
              <a:rPr lang="zh-CN" altLang="en-US" sz="2400" b="0" dirty="0">
                <a:solidFill>
                  <a:schemeClr val="tx1"/>
                </a:solidFill>
                <a:latin typeface="华文中宋" pitchFamily="2" charset="-122"/>
                <a:ea typeface="华文中宋" pitchFamily="2" charset="-122"/>
              </a:rPr>
              <a:t>、</a:t>
            </a:r>
            <a:r>
              <a:rPr lang="zh-CN" altLang="en-US" sz="2400" dirty="0">
                <a:solidFill>
                  <a:schemeClr val="accent2"/>
                </a:solidFill>
                <a:latin typeface="华文中宋" pitchFamily="2" charset="-122"/>
                <a:ea typeface="华文中宋" pitchFamily="2" charset="-122"/>
              </a:rPr>
              <a:t>动态速降</a:t>
            </a:r>
            <a:r>
              <a:rPr lang="en-US" altLang="zh-CN" sz="2400" b="0" dirty="0">
                <a:solidFill>
                  <a:schemeClr val="tx1"/>
                </a:solidFill>
                <a:latin typeface="华文中宋" pitchFamily="2" charset="-122"/>
                <a:ea typeface="华文中宋" pitchFamily="2" charset="-122"/>
              </a:rPr>
              <a:t>(</a:t>
            </a:r>
            <a:r>
              <a:rPr lang="zh-CN" altLang="en-US" sz="2400" b="0" dirty="0">
                <a:solidFill>
                  <a:schemeClr val="tx1"/>
                </a:solidFill>
                <a:latin typeface="华文中宋" pitchFamily="2" charset="-122"/>
                <a:ea typeface="华文中宋" pitchFamily="2" charset="-122"/>
              </a:rPr>
              <a:t>突减负载则为动</a:t>
            </a:r>
            <a:endParaRPr lang="en-US" altLang="zh-CN" sz="2400" b="0" dirty="0">
              <a:solidFill>
                <a:schemeClr val="tx1"/>
              </a:solidFill>
              <a:latin typeface="华文中宋" pitchFamily="2" charset="-122"/>
              <a:ea typeface="华文中宋" pitchFamily="2" charset="-122"/>
            </a:endParaRPr>
          </a:p>
          <a:p>
            <a:pPr algn="l">
              <a:defRPr/>
            </a:pPr>
            <a:r>
              <a:rPr lang="en-US" altLang="zh-CN" sz="2400" b="0" dirty="0">
                <a:solidFill>
                  <a:schemeClr val="tx1"/>
                </a:solidFill>
                <a:latin typeface="华文中宋" pitchFamily="2" charset="-122"/>
                <a:ea typeface="华文中宋" pitchFamily="2" charset="-122"/>
              </a:rPr>
              <a:t>       </a:t>
            </a:r>
            <a:r>
              <a:rPr lang="zh-CN" altLang="en-US" sz="2400" b="0" dirty="0">
                <a:solidFill>
                  <a:schemeClr val="tx1"/>
                </a:solidFill>
                <a:latin typeface="华文中宋" pitchFamily="2" charset="-122"/>
                <a:ea typeface="华文中宋" pitchFamily="2" charset="-122"/>
              </a:rPr>
              <a:t>态速升</a:t>
            </a:r>
            <a:r>
              <a:rPr lang="en-US" altLang="zh-CN" sz="2400" b="0" dirty="0">
                <a:solidFill>
                  <a:schemeClr val="tx1"/>
                </a:solidFill>
                <a:latin typeface="华文中宋" pitchFamily="2" charset="-122"/>
                <a:ea typeface="华文中宋" pitchFamily="2" charset="-122"/>
              </a:rPr>
              <a:t>)</a:t>
            </a:r>
          </a:p>
          <a:p>
            <a:pPr algn="l">
              <a:defRPr/>
            </a:pPr>
            <a:r>
              <a:rPr lang="en-US" altLang="zh-CN" sz="2400" b="0" dirty="0">
                <a:solidFill>
                  <a:schemeClr val="tx1"/>
                </a:solidFill>
                <a:latin typeface="华文中宋" pitchFamily="2" charset="-122"/>
                <a:ea typeface="华文中宋" pitchFamily="2" charset="-122"/>
              </a:rPr>
              <a:t>  2</a:t>
            </a:r>
            <a:r>
              <a:rPr lang="zh-CN" altLang="en-US" sz="2400" b="0" dirty="0">
                <a:solidFill>
                  <a:schemeClr val="tx1"/>
                </a:solidFill>
                <a:latin typeface="华文中宋" pitchFamily="2" charset="-122"/>
                <a:ea typeface="华文中宋" pitchFamily="2" charset="-122"/>
              </a:rPr>
              <a:t>、</a:t>
            </a:r>
            <a:r>
              <a:rPr lang="zh-CN" altLang="en-US" sz="2400" dirty="0">
                <a:solidFill>
                  <a:schemeClr val="accent2"/>
                </a:solidFill>
                <a:latin typeface="华文中宋" pitchFamily="2" charset="-122"/>
                <a:ea typeface="华文中宋" pitchFamily="2" charset="-122"/>
              </a:rPr>
              <a:t>动态恢复时间</a:t>
            </a:r>
            <a:r>
              <a:rPr lang="zh-CN" altLang="en-US" sz="2400" b="0" dirty="0">
                <a:solidFill>
                  <a:schemeClr val="tx1"/>
                </a:solidFill>
                <a:latin typeface="华文中宋" pitchFamily="2" charset="-122"/>
                <a:ea typeface="华文中宋" pitchFamily="2" charset="-122"/>
              </a:rPr>
              <a:t>。</a:t>
            </a:r>
            <a:endParaRPr lang="zh-CN" altLang="en-US" sz="2400" dirty="0">
              <a:effectLst>
                <a:outerShdw blurRad="38100" dist="38100" dir="2700000" algn="tl">
                  <a:srgbClr val="000000"/>
                </a:outerShdw>
              </a:effectLst>
              <a:latin typeface="华文中宋" pitchFamily="2" charset="-122"/>
              <a:ea typeface="华文中宋" pitchFamily="2" charset="-122"/>
            </a:endParaRPr>
          </a:p>
        </p:txBody>
      </p:sp>
      <p:sp>
        <p:nvSpPr>
          <p:cNvPr id="7" name="六角星 6">
            <a:hlinkClick r:id="rId5" action="ppaction://hlinksldjump"/>
          </p:cNvPr>
          <p:cNvSpPr/>
          <p:nvPr/>
        </p:nvSpPr>
        <p:spPr bwMode="auto">
          <a:xfrm>
            <a:off x="8532440" y="260648"/>
            <a:ext cx="432048" cy="476672"/>
          </a:xfrm>
          <a:prstGeom prst="star6">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
        <p:nvSpPr>
          <p:cNvPr id="2" name="矩形 1"/>
          <p:cNvSpPr/>
          <p:nvPr/>
        </p:nvSpPr>
        <p:spPr>
          <a:xfrm>
            <a:off x="323528" y="5734997"/>
            <a:ext cx="3528392" cy="646331"/>
          </a:xfrm>
          <a:prstGeom prst="rect">
            <a:avLst/>
          </a:prstGeom>
        </p:spPr>
        <p:txBody>
          <a:bodyPr wrap="square">
            <a:spAutoFit/>
          </a:bodyPr>
          <a:lstStyle/>
          <a:p>
            <a:r>
              <a:rPr lang="zh-CN" altLang="en-US" dirty="0">
                <a:solidFill>
                  <a:srgbClr val="FF0000"/>
                </a:solidFill>
                <a:latin typeface="华文中宋" panose="02010600040101010101" pitchFamily="2" charset="-122"/>
                <a:ea typeface="华文中宋" panose="02010600040101010101" pitchFamily="2" charset="-122"/>
              </a:rPr>
              <a:t>突加负载很大时？</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2" dur="500"/>
                                        <p:tgtEl>
                                          <p:spTgt spid="18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440"/>
                                        </p:tgtEl>
                                        <p:attrNameLst>
                                          <p:attrName>style.visibility</p:attrName>
                                        </p:attrNameLst>
                                      </p:cBhvr>
                                      <p:to>
                                        <p:strVal val="visible"/>
                                      </p:to>
                                    </p:set>
                                    <p:animEffect transition="in" filter="blinds(horizontal)">
                                      <p:cBhvr>
                                        <p:cTn id="27" dur="500"/>
                                        <p:tgtEl>
                                          <p:spTgt spid="1844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18440"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3"/>
          <p:cNvSpPr>
            <a:spLocks noGrp="1" noChangeArrowheads="1"/>
          </p:cNvSpPr>
          <p:nvPr>
            <p:ph type="body" sz="half" idx="1"/>
          </p:nvPr>
        </p:nvSpPr>
        <p:spPr>
          <a:xfrm>
            <a:off x="450850" y="357188"/>
            <a:ext cx="7848600" cy="4032250"/>
          </a:xfrm>
        </p:spPr>
        <p:txBody>
          <a:bodyPr/>
          <a:lstStyle/>
          <a:p>
            <a:pPr algn="just" eaLnBrk="1" hangingPunct="1"/>
            <a:r>
              <a:rPr lang="zh-CN" altLang="en-US" sz="2400" dirty="0">
                <a:latin typeface="华文中宋" panose="02010600040101010101" pitchFamily="2" charset="-122"/>
                <a:ea typeface="华文中宋" panose="02010600040101010101" pitchFamily="2" charset="-122"/>
              </a:rPr>
              <a:t>突加负载很大时，</a:t>
            </a:r>
            <a:r>
              <a:rPr lang="en-US" altLang="zh-CN" sz="2400" b="1" dirty="0">
                <a:solidFill>
                  <a:schemeClr val="accent2"/>
                </a:solidFill>
                <a:latin typeface="华文中宋" panose="02010600040101010101" pitchFamily="2" charset="-122"/>
                <a:ea typeface="华文中宋" panose="02010600040101010101" pitchFamily="2" charset="-122"/>
              </a:rPr>
              <a:t>ASR</a:t>
            </a:r>
            <a:r>
              <a:rPr lang="zh-CN" altLang="en-US" sz="2400" dirty="0">
                <a:latin typeface="华文中宋" panose="02010600040101010101" pitchFamily="2" charset="-122"/>
                <a:ea typeface="华文中宋" panose="02010600040101010101" pitchFamily="2" charset="-122"/>
              </a:rPr>
              <a:t>会</a:t>
            </a:r>
            <a:r>
              <a:rPr lang="zh-CN" altLang="en-US" sz="2400" b="1" dirty="0">
                <a:solidFill>
                  <a:schemeClr val="accent2"/>
                </a:solidFill>
                <a:latin typeface="华文中宋" panose="02010600040101010101" pitchFamily="2" charset="-122"/>
                <a:ea typeface="华文中宋" panose="02010600040101010101" pitchFamily="2" charset="-122"/>
              </a:rPr>
              <a:t>饱和</a:t>
            </a:r>
            <a:r>
              <a:rPr lang="zh-CN" altLang="en-US" sz="2400" dirty="0">
                <a:latin typeface="华文中宋" panose="02010600040101010101" pitchFamily="2" charset="-122"/>
                <a:ea typeface="华文中宋" panose="02010600040101010101" pitchFamily="2" charset="-122"/>
              </a:rPr>
              <a:t>，</a:t>
            </a:r>
            <a:r>
              <a:rPr lang="en-US" altLang="zh-CN" sz="2400" b="1" dirty="0">
                <a:solidFill>
                  <a:schemeClr val="accent2"/>
                </a:solidFill>
                <a:latin typeface="华文中宋" panose="02010600040101010101" pitchFamily="2" charset="-122"/>
                <a:ea typeface="华文中宋" panose="02010600040101010101" pitchFamily="2" charset="-122"/>
              </a:rPr>
              <a:t>ACR</a:t>
            </a:r>
            <a:r>
              <a:rPr lang="zh-CN" altLang="en-US" sz="2400" b="1" dirty="0">
                <a:solidFill>
                  <a:schemeClr val="accent2"/>
                </a:solidFill>
                <a:latin typeface="华文中宋" panose="02010600040101010101" pitchFamily="2" charset="-122"/>
                <a:ea typeface="华文中宋" panose="02010600040101010101" pitchFamily="2" charset="-122"/>
              </a:rPr>
              <a:t>调节</a:t>
            </a:r>
            <a:r>
              <a:rPr lang="zh-CN" altLang="en-US" sz="2400" dirty="0">
                <a:latin typeface="华文中宋" panose="02010600040101010101" pitchFamily="2" charset="-122"/>
                <a:ea typeface="华文中宋" panose="02010600040101010101" pitchFamily="2" charset="-122"/>
              </a:rPr>
              <a:t>使电流到达最大值。若此时电磁转矩比负载大，系统仍可返回</a:t>
            </a:r>
            <a:r>
              <a:rPr lang="zh-CN" altLang="en-US" sz="2400" b="1" dirty="0">
                <a:solidFill>
                  <a:schemeClr val="accent2"/>
                </a:solidFill>
                <a:latin typeface="华文中宋" panose="02010600040101010101" pitchFamily="2" charset="-122"/>
                <a:ea typeface="华文中宋" panose="02010600040101010101" pitchFamily="2" charset="-122"/>
              </a:rPr>
              <a:t>无静差</a:t>
            </a:r>
            <a:r>
              <a:rPr lang="zh-CN" altLang="en-US" sz="2400" dirty="0">
                <a:latin typeface="华文中宋" panose="02010600040101010101" pitchFamily="2" charset="-122"/>
                <a:ea typeface="华文中宋" panose="02010600040101010101" pitchFamily="2" charset="-122"/>
              </a:rPr>
              <a:t>稳速运行，如此时电磁转矩比负载小，电机将继续不断减速，</a:t>
            </a:r>
            <a:r>
              <a:rPr lang="en-US" altLang="zh-CN" sz="2400" dirty="0">
                <a:latin typeface="华文中宋" panose="02010600040101010101" pitchFamily="2" charset="-122"/>
                <a:ea typeface="华文中宋" panose="02010600040101010101" pitchFamily="2" charset="-122"/>
              </a:rPr>
              <a:t>ASR</a:t>
            </a:r>
            <a:r>
              <a:rPr lang="zh-CN" altLang="en-US" sz="2400" dirty="0">
                <a:latin typeface="华文中宋" panose="02010600040101010101" pitchFamily="2" charset="-122"/>
                <a:ea typeface="华文中宋" panose="02010600040101010101" pitchFamily="2" charset="-122"/>
              </a:rPr>
              <a:t>输入误差越来越大，输出将一直饱和，成为</a:t>
            </a:r>
            <a:r>
              <a:rPr lang="zh-CN" altLang="en-US" sz="2400" b="1" dirty="0">
                <a:solidFill>
                  <a:schemeClr val="accent2"/>
                </a:solidFill>
                <a:latin typeface="华文中宋" panose="02010600040101010101" pitchFamily="2" charset="-122"/>
                <a:ea typeface="华文中宋" panose="02010600040101010101" pitchFamily="2" charset="-122"/>
              </a:rPr>
              <a:t>恒流调节</a:t>
            </a:r>
            <a:r>
              <a:rPr lang="zh-CN" altLang="en-US" sz="2400" dirty="0">
                <a:latin typeface="华文中宋" panose="02010600040101010101" pitchFamily="2" charset="-122"/>
                <a:ea typeface="华文中宋" panose="02010600040101010101" pitchFamily="2" charset="-122"/>
              </a:rPr>
              <a:t>系统。随着速度不断降低、</a:t>
            </a:r>
            <a:r>
              <a:rPr lang="zh-CN" altLang="en-US" sz="2400" dirty="0">
                <a:solidFill>
                  <a:srgbClr val="FF0000"/>
                </a:solidFill>
                <a:latin typeface="华文中宋" panose="02010600040101010101" pitchFamily="2" charset="-122"/>
                <a:ea typeface="华文中宋" panose="02010600040101010101" pitchFamily="2" charset="-122"/>
              </a:rPr>
              <a:t>反电势不断减小，为了保证电流恒定，电流环调节电枢电压不断减小，</a:t>
            </a:r>
            <a:r>
              <a:rPr lang="zh-CN" altLang="en-US" sz="2400" dirty="0">
                <a:latin typeface="华文中宋" panose="02010600040101010101" pitchFamily="2" charset="-122"/>
                <a:ea typeface="华文中宋" panose="02010600040101010101" pitchFamily="2" charset="-122"/>
              </a:rPr>
              <a:t>维持电流在最大值附近，转速将持续下降直到停车。</a:t>
            </a:r>
          </a:p>
          <a:p>
            <a:pPr algn="just" eaLnBrk="1" hangingPunct="1">
              <a:buFontTx/>
              <a:buNone/>
            </a:pPr>
            <a:r>
              <a:rPr lang="zh-CN" altLang="en-US" sz="2400" dirty="0">
                <a:latin typeface="华文中宋" panose="02010600040101010101" pitchFamily="2" charset="-122"/>
                <a:ea typeface="华文中宋" panose="02010600040101010101" pitchFamily="2" charset="-122"/>
              </a:rPr>
              <a:t>    过载时电机速度为零、</a:t>
            </a:r>
            <a:endParaRPr lang="en-US" altLang="zh-CN" sz="2400" dirty="0">
              <a:latin typeface="华文中宋" panose="02010600040101010101" pitchFamily="2" charset="-122"/>
              <a:ea typeface="华文中宋" panose="02010600040101010101" pitchFamily="2" charset="-122"/>
            </a:endParaRPr>
          </a:p>
          <a:p>
            <a:pPr algn="just" eaLnBrk="1" hangingPunct="1">
              <a:buFontTx/>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电流为最大值的状态</a:t>
            </a:r>
            <a:endParaRPr lang="en-US" altLang="zh-CN" sz="2400" dirty="0">
              <a:latin typeface="华文中宋" panose="02010600040101010101" pitchFamily="2" charset="-122"/>
              <a:ea typeface="华文中宋" panose="02010600040101010101" pitchFamily="2" charset="-122"/>
            </a:endParaRPr>
          </a:p>
          <a:p>
            <a:pPr algn="just" eaLnBrk="1" hangingPunct="1">
              <a:buFontTx/>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称为</a:t>
            </a:r>
            <a:r>
              <a:rPr lang="zh-CN" altLang="en-US" sz="2400" b="1" dirty="0">
                <a:solidFill>
                  <a:schemeClr val="accent2"/>
                </a:solidFill>
                <a:latin typeface="华文中宋" panose="02010600040101010101" pitchFamily="2" charset="-122"/>
                <a:ea typeface="华文中宋" panose="02010600040101010101" pitchFamily="2" charset="-122"/>
              </a:rPr>
              <a:t>堵转</a:t>
            </a:r>
            <a:r>
              <a:rPr lang="zh-CN" altLang="en-US" sz="2400" dirty="0">
                <a:latin typeface="华文中宋" panose="02010600040101010101" pitchFamily="2" charset="-122"/>
                <a:ea typeface="华文中宋" panose="02010600040101010101" pitchFamily="2" charset="-122"/>
              </a:rPr>
              <a:t>。</a:t>
            </a:r>
          </a:p>
        </p:txBody>
      </p:sp>
      <p:graphicFrame>
        <p:nvGraphicFramePr>
          <p:cNvPr id="50179" name="Object 11"/>
          <p:cNvGraphicFramePr>
            <a:graphicFrameLocks noGrp="1" noChangeAspect="1"/>
          </p:cNvGraphicFramePr>
          <p:nvPr>
            <p:ph type="clipArt" sz="half" idx="2"/>
          </p:nvPr>
        </p:nvGraphicFramePr>
        <p:xfrm>
          <a:off x="5087938" y="3414713"/>
          <a:ext cx="3417887" cy="2743200"/>
        </p:xfrm>
        <a:graphic>
          <a:graphicData uri="http://schemas.openxmlformats.org/presentationml/2006/ole">
            <mc:AlternateContent xmlns:mc="http://schemas.openxmlformats.org/markup-compatibility/2006">
              <mc:Choice xmlns:v="urn:schemas-microsoft-com:vml" Requires="v">
                <p:oleObj spid="_x0000_s50370" name="Microsoft Drawing" r:id="rId4" imgW="1527175" imgH="1225550" progId="MSDraw">
                  <p:embed/>
                </p:oleObj>
              </mc:Choice>
              <mc:Fallback>
                <p:oleObj name="Microsoft Drawing" r:id="rId4" imgW="1527175" imgH="1225550" progId="MSDraw">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7938" y="3414713"/>
                        <a:ext cx="3417887" cy="274320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2" name="Text Box 12"/>
          <p:cNvSpPr txBox="1">
            <a:spLocks noChangeArrowheads="1"/>
          </p:cNvSpPr>
          <p:nvPr/>
        </p:nvSpPr>
        <p:spPr bwMode="auto">
          <a:xfrm>
            <a:off x="522288" y="4357688"/>
            <a:ext cx="4192587" cy="1570037"/>
          </a:xfrm>
          <a:prstGeom prst="rect">
            <a:avLst/>
          </a:prstGeom>
          <a:noFill/>
          <a:ln w="9525">
            <a:noFill/>
            <a:miter lim="800000"/>
            <a:headEnd/>
            <a:tailEnd/>
          </a:ln>
          <a:effectLst/>
        </p:spPr>
        <p:txBody>
          <a:bodyPr>
            <a:spAutoFit/>
          </a:bodyPr>
          <a:lstStyle/>
          <a:p>
            <a:pPr algn="l">
              <a:buFont typeface="Arial" pitchFamily="34" charset="0"/>
              <a:buChar char="•"/>
              <a:defRPr/>
            </a:pPr>
            <a:r>
              <a:rPr lang="en-US" altLang="zh-CN" sz="2400" dirty="0">
                <a:solidFill>
                  <a:schemeClr val="tx1"/>
                </a:solidFill>
                <a:effectLst>
                  <a:outerShdw blurRad="38100" dist="38100" dir="2700000" algn="tl">
                    <a:srgbClr val="000000"/>
                  </a:outerShdw>
                </a:effectLst>
                <a:latin typeface="华文中宋" pitchFamily="2" charset="-122"/>
                <a:ea typeface="华文中宋" pitchFamily="2" charset="-122"/>
              </a:rPr>
              <a:t>  </a:t>
            </a:r>
            <a:r>
              <a:rPr lang="zh-CN" altLang="en-US" sz="2400" b="0" dirty="0">
                <a:solidFill>
                  <a:schemeClr val="tx1"/>
                </a:solidFill>
                <a:latin typeface="华文中宋" pitchFamily="2" charset="-122"/>
                <a:ea typeface="华文中宋" pitchFamily="2" charset="-122"/>
              </a:rPr>
              <a:t>双环系统在过载时</a:t>
            </a:r>
            <a:r>
              <a:rPr lang="en-US" altLang="zh-CN" sz="2400" b="0" dirty="0">
                <a:solidFill>
                  <a:schemeClr val="tx1"/>
                </a:solidFill>
                <a:latin typeface="华文中宋" pitchFamily="2" charset="-122"/>
                <a:ea typeface="华文中宋" pitchFamily="2" charset="-122"/>
              </a:rPr>
              <a:t>ASR</a:t>
            </a:r>
            <a:r>
              <a:rPr lang="zh-CN" altLang="en-US" sz="2400" b="0" dirty="0">
                <a:solidFill>
                  <a:schemeClr val="tx1"/>
                </a:solidFill>
                <a:latin typeface="华文中宋" pitchFamily="2" charset="-122"/>
                <a:ea typeface="华文中宋" pitchFamily="2" charset="-122"/>
              </a:rPr>
              <a:t>饱  </a:t>
            </a:r>
            <a:endParaRPr lang="en-US" altLang="zh-CN" sz="2400" b="0" dirty="0">
              <a:solidFill>
                <a:schemeClr val="tx1"/>
              </a:solidFill>
              <a:latin typeface="华文中宋" pitchFamily="2" charset="-122"/>
              <a:ea typeface="华文中宋" pitchFamily="2" charset="-122"/>
            </a:endParaRPr>
          </a:p>
          <a:p>
            <a:pPr algn="l">
              <a:defRPr/>
            </a:pPr>
            <a:r>
              <a:rPr lang="en-US" altLang="zh-CN" sz="2400" b="0" dirty="0">
                <a:solidFill>
                  <a:schemeClr val="tx1"/>
                </a:solidFill>
                <a:latin typeface="华文中宋" pitchFamily="2" charset="-122"/>
                <a:ea typeface="华文中宋" pitchFamily="2" charset="-122"/>
              </a:rPr>
              <a:t>   </a:t>
            </a:r>
            <a:r>
              <a:rPr lang="zh-CN" altLang="en-US" sz="2400" b="0" dirty="0">
                <a:solidFill>
                  <a:schemeClr val="tx1"/>
                </a:solidFill>
                <a:latin typeface="华文中宋" pitchFamily="2" charset="-122"/>
                <a:ea typeface="华文中宋" pitchFamily="2" charset="-122"/>
              </a:rPr>
              <a:t>和并通过</a:t>
            </a:r>
            <a:r>
              <a:rPr lang="en-US" altLang="zh-CN" sz="2400" b="0" dirty="0">
                <a:solidFill>
                  <a:schemeClr val="tx1"/>
                </a:solidFill>
                <a:latin typeface="华文中宋" pitchFamily="2" charset="-122"/>
                <a:ea typeface="华文中宋" pitchFamily="2" charset="-122"/>
              </a:rPr>
              <a:t>ACR</a:t>
            </a:r>
            <a:r>
              <a:rPr lang="zh-CN" altLang="en-US" sz="2400" b="0" dirty="0">
                <a:solidFill>
                  <a:schemeClr val="tx1"/>
                </a:solidFill>
                <a:latin typeface="华文中宋" pitchFamily="2" charset="-122"/>
                <a:ea typeface="华文中宋" pitchFamily="2" charset="-122"/>
              </a:rPr>
              <a:t>的恒流调节 </a:t>
            </a:r>
            <a:endParaRPr lang="en-US" altLang="zh-CN" sz="2400" b="0" dirty="0">
              <a:solidFill>
                <a:schemeClr val="tx1"/>
              </a:solidFill>
              <a:latin typeface="华文中宋" pitchFamily="2" charset="-122"/>
              <a:ea typeface="华文中宋" pitchFamily="2" charset="-122"/>
            </a:endParaRPr>
          </a:p>
          <a:p>
            <a:pPr algn="l">
              <a:defRPr/>
            </a:pPr>
            <a:r>
              <a:rPr lang="en-US" altLang="zh-CN" sz="2400" b="0" dirty="0">
                <a:solidFill>
                  <a:schemeClr val="tx1"/>
                </a:solidFill>
                <a:latin typeface="华文中宋" pitchFamily="2" charset="-122"/>
                <a:ea typeface="华文中宋" pitchFamily="2" charset="-122"/>
              </a:rPr>
              <a:t>   </a:t>
            </a:r>
            <a:r>
              <a:rPr lang="zh-CN" altLang="en-US" sz="2400" b="0" dirty="0">
                <a:solidFill>
                  <a:schemeClr val="tx1"/>
                </a:solidFill>
                <a:latin typeface="华文中宋" pitchFamily="2" charset="-122"/>
                <a:ea typeface="华文中宋" pitchFamily="2" charset="-122"/>
              </a:rPr>
              <a:t>将电机堵转，可实现对电 </a:t>
            </a:r>
            <a:endParaRPr lang="en-US" altLang="zh-CN" sz="2400" b="0" dirty="0">
              <a:solidFill>
                <a:schemeClr val="tx1"/>
              </a:solidFill>
              <a:latin typeface="华文中宋" pitchFamily="2" charset="-122"/>
              <a:ea typeface="华文中宋" pitchFamily="2" charset="-122"/>
            </a:endParaRPr>
          </a:p>
          <a:p>
            <a:pPr algn="l">
              <a:defRPr/>
            </a:pPr>
            <a:r>
              <a:rPr lang="en-US" altLang="zh-CN" sz="2400" b="0" dirty="0">
                <a:solidFill>
                  <a:schemeClr val="tx1"/>
                </a:solidFill>
                <a:latin typeface="华文中宋" pitchFamily="2" charset="-122"/>
                <a:ea typeface="华文中宋" pitchFamily="2" charset="-122"/>
              </a:rPr>
              <a:t>   </a:t>
            </a:r>
            <a:r>
              <a:rPr lang="zh-CN" altLang="en-US" sz="2400" b="0" dirty="0">
                <a:solidFill>
                  <a:schemeClr val="tx1"/>
                </a:solidFill>
                <a:latin typeface="华文中宋" pitchFamily="2" charset="-122"/>
                <a:ea typeface="华文中宋" pitchFamily="2" charset="-122"/>
              </a:rPr>
              <a:t>机和电力半导体的</a:t>
            </a:r>
            <a:r>
              <a:rPr lang="zh-CN" altLang="en-US" sz="2400" dirty="0">
                <a:solidFill>
                  <a:srgbClr val="FF0000"/>
                </a:solidFill>
                <a:latin typeface="华文中宋" pitchFamily="2" charset="-122"/>
                <a:ea typeface="华文中宋" pitchFamily="2" charset="-122"/>
              </a:rPr>
              <a:t>限流保护</a:t>
            </a:r>
            <a:r>
              <a:rPr lang="zh-CN" altLang="en-US" sz="2400" b="0" dirty="0">
                <a:solidFill>
                  <a:schemeClr val="tx1"/>
                </a:solidFill>
                <a:latin typeface="华文中宋" pitchFamily="2" charset="-122"/>
                <a:ea typeface="华文中宋" pitchFamily="2" charset="-122"/>
              </a:rPr>
              <a:t>。</a:t>
            </a:r>
            <a:endParaRPr lang="en-US" altLang="zh-CN" sz="2400" dirty="0">
              <a:effectLst>
                <a:outerShdw blurRad="38100" dist="38100" dir="2700000" algn="tl">
                  <a:srgbClr val="000000"/>
                </a:outerShdw>
              </a:effectLst>
              <a:latin typeface="华文中宋" pitchFamily="2" charset="-122"/>
              <a:ea typeface="华文中宋" pitchFamily="2" charset="-122"/>
            </a:endParaRPr>
          </a:p>
        </p:txBody>
      </p:sp>
      <p:sp>
        <p:nvSpPr>
          <p:cNvPr id="5" name="六角星 4">
            <a:hlinkClick r:id="rId6" action="ppaction://hlinksldjump"/>
          </p:cNvPr>
          <p:cNvSpPr/>
          <p:nvPr/>
        </p:nvSpPr>
        <p:spPr bwMode="auto">
          <a:xfrm>
            <a:off x="8532440" y="6309320"/>
            <a:ext cx="432048" cy="476672"/>
          </a:xfrm>
          <a:prstGeom prst="star6">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492"/>
                                        </p:tgtEl>
                                        <p:attrNameLst>
                                          <p:attrName>style.visibility</p:attrName>
                                        </p:attrNameLst>
                                      </p:cBhvr>
                                      <p:to>
                                        <p:strVal val="visible"/>
                                      </p:to>
                                    </p:set>
                                    <p:anim calcmode="lin" valueType="num">
                                      <p:cBhvr>
                                        <p:cTn id="7" dur="500" fill="hold"/>
                                        <p:tgtEl>
                                          <p:spTgt spid="20492"/>
                                        </p:tgtEl>
                                        <p:attrNameLst>
                                          <p:attrName>ppt_w</p:attrName>
                                        </p:attrNameLst>
                                      </p:cBhvr>
                                      <p:tavLst>
                                        <p:tav tm="0">
                                          <p:val>
                                            <p:fltVal val="0"/>
                                          </p:val>
                                        </p:tav>
                                        <p:tav tm="100000">
                                          <p:val>
                                            <p:strVal val="#ppt_w"/>
                                          </p:val>
                                        </p:tav>
                                      </p:tavLst>
                                    </p:anim>
                                    <p:anim calcmode="lin" valueType="num">
                                      <p:cBhvr>
                                        <p:cTn id="8" dur="500" fill="hold"/>
                                        <p:tgtEl>
                                          <p:spTgt spid="204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273097C3-4570-49C6-9C85-DBA61632596E}" type="slidenum">
              <a:rPr lang="en-US" altLang="zh-CN" sz="1400" b="0">
                <a:solidFill>
                  <a:schemeClr val="tx1"/>
                </a:solidFill>
                <a:latin typeface="Times New Roman" panose="02020603050405020304" pitchFamily="18" charset="0"/>
              </a:rPr>
              <a:pPr eaLnBrk="1" hangingPunct="1"/>
              <a:t>34</a:t>
            </a:fld>
            <a:endParaRPr lang="en-US" altLang="zh-CN" sz="1400" b="0">
              <a:solidFill>
                <a:schemeClr val="tx1"/>
              </a:solidFill>
              <a:latin typeface="Times New Roman" panose="02020603050405020304" pitchFamily="18" charset="0"/>
            </a:endParaRPr>
          </a:p>
        </p:txBody>
      </p:sp>
      <p:sp>
        <p:nvSpPr>
          <p:cNvPr id="51203" name="Rectangle 2"/>
          <p:cNvSpPr>
            <a:spLocks noGrp="1" noChangeArrowheads="1"/>
          </p:cNvSpPr>
          <p:nvPr>
            <p:ph type="title"/>
          </p:nvPr>
        </p:nvSpPr>
        <p:spPr>
          <a:xfrm>
            <a:off x="500063" y="428625"/>
            <a:ext cx="1857375" cy="1828800"/>
          </a:xfrm>
        </p:spPr>
        <p:txBody>
          <a:bodyPr/>
          <a:lstStyle/>
          <a:p>
            <a:pPr algn="l" eaLnBrk="1" hangingPunct="1"/>
            <a:r>
              <a:rPr lang="en-US" altLang="zh-CN" sz="3200" b="1">
                <a:solidFill>
                  <a:srgbClr val="C00000"/>
                </a:solidFill>
                <a:latin typeface="黑体" panose="02010609060101010101" pitchFamily="49" charset="-122"/>
                <a:ea typeface="黑体" panose="02010609060101010101" pitchFamily="49" charset="-122"/>
              </a:rPr>
              <a:t>2</a:t>
            </a:r>
            <a:r>
              <a:rPr lang="zh-CN" altLang="en-US" sz="3200" b="1">
                <a:solidFill>
                  <a:srgbClr val="C00000"/>
                </a:solidFill>
                <a:latin typeface="黑体" panose="02010609060101010101" pitchFamily="49" charset="-122"/>
                <a:ea typeface="黑体" panose="02010609060101010101" pitchFamily="49" charset="-122"/>
              </a:rPr>
              <a:t>、电网波动扰动</a:t>
            </a:r>
          </a:p>
        </p:txBody>
      </p:sp>
      <p:sp>
        <p:nvSpPr>
          <p:cNvPr id="51204" name="Rectangle 3"/>
          <p:cNvSpPr>
            <a:spLocks noGrp="1" noChangeArrowheads="1"/>
          </p:cNvSpPr>
          <p:nvPr>
            <p:ph type="body" sz="half" idx="1"/>
          </p:nvPr>
        </p:nvSpPr>
        <p:spPr>
          <a:xfrm>
            <a:off x="500063" y="3500438"/>
            <a:ext cx="8153400" cy="2805112"/>
          </a:xfrm>
        </p:spPr>
        <p:txBody>
          <a:bodyPr/>
          <a:lstStyle/>
          <a:p>
            <a:pPr eaLnBrk="1" hangingPunct="1">
              <a:lnSpc>
                <a:spcPct val="90000"/>
              </a:lnSpc>
            </a:pPr>
            <a:r>
              <a:rPr lang="zh-CN" altLang="en-US" sz="2400" dirty="0">
                <a:latin typeface="黑体" panose="02010609060101010101" pitchFamily="49" charset="-122"/>
                <a:ea typeface="黑体" panose="02010609060101010101" pitchFamily="49" charset="-122"/>
              </a:rPr>
              <a:t>运行中如电网波动，例如电压下降，整流电压会相应降低使电枢电流下降，电机减速。电流一下降，电流反馈值减小，</a:t>
            </a:r>
            <a:r>
              <a:rPr lang="en-US" altLang="zh-CN" sz="2400" dirty="0">
                <a:latin typeface="黑体" panose="02010609060101010101" pitchFamily="49" charset="-122"/>
                <a:ea typeface="黑体" panose="02010609060101010101" pitchFamily="49" charset="-122"/>
              </a:rPr>
              <a:t>ACR</a:t>
            </a:r>
            <a:r>
              <a:rPr lang="zh-CN" altLang="en-US" sz="2400" dirty="0">
                <a:latin typeface="黑体" panose="02010609060101010101" pitchFamily="49" charset="-122"/>
                <a:ea typeface="黑体" panose="02010609060101010101" pitchFamily="49" charset="-122"/>
              </a:rPr>
              <a:t>输入误差不为零，</a:t>
            </a:r>
            <a:r>
              <a:rPr lang="en-US" altLang="zh-CN" sz="2400" dirty="0">
                <a:latin typeface="黑体" panose="02010609060101010101" pitchFamily="49" charset="-122"/>
                <a:ea typeface="黑体" panose="02010609060101010101" pitchFamily="49" charset="-122"/>
              </a:rPr>
              <a:t>ACR</a:t>
            </a:r>
            <a:r>
              <a:rPr lang="zh-CN" altLang="en-US" sz="2400" dirty="0">
                <a:latin typeface="黑体" panose="02010609060101010101" pitchFamily="49" charset="-122"/>
                <a:ea typeface="黑体" panose="02010609060101010101" pitchFamily="49" charset="-122"/>
              </a:rPr>
              <a:t>输出很快增长调节，提升电枢电压，使电流很快恢复，配合速度闭环的进一步调节，转速迅速恢复原值。电网扰动位于在电流环内，首先要受到电流环的抑制，</a:t>
            </a:r>
            <a:r>
              <a:rPr lang="zh-CN" altLang="en-US" sz="2400" b="1" dirty="0">
                <a:solidFill>
                  <a:schemeClr val="accent2"/>
                </a:solidFill>
                <a:latin typeface="黑体" panose="02010609060101010101" pitchFamily="49" charset="-122"/>
                <a:ea typeface="黑体" panose="02010609060101010101" pitchFamily="49" charset="-122"/>
              </a:rPr>
              <a:t>电流环可以起到加快调节，减小动态速降的作用</a:t>
            </a:r>
            <a:r>
              <a:rPr lang="zh-CN" altLang="en-US" sz="2400" dirty="0">
                <a:latin typeface="黑体" panose="02010609060101010101" pitchFamily="49" charset="-122"/>
                <a:ea typeface="黑体" panose="02010609060101010101" pitchFamily="49" charset="-122"/>
              </a:rPr>
              <a:t>，比单独靠速度环调节来克服电网扰动影响的系统动态速降小。 </a:t>
            </a:r>
          </a:p>
        </p:txBody>
      </p:sp>
      <p:graphicFrame>
        <p:nvGraphicFramePr>
          <p:cNvPr id="51205" name="Object 5"/>
          <p:cNvGraphicFramePr>
            <a:graphicFrameLocks noGrp="1" noChangeAspect="1"/>
          </p:cNvGraphicFramePr>
          <p:nvPr>
            <p:ph type="clipArt" sz="half" idx="2"/>
          </p:nvPr>
        </p:nvGraphicFramePr>
        <p:xfrm>
          <a:off x="2786063" y="168275"/>
          <a:ext cx="6072187" cy="2974975"/>
        </p:xfrm>
        <a:graphic>
          <a:graphicData uri="http://schemas.openxmlformats.org/presentationml/2006/ole">
            <mc:AlternateContent xmlns:mc="http://schemas.openxmlformats.org/markup-compatibility/2006">
              <mc:Choice xmlns:v="urn:schemas-microsoft-com:vml" Requires="v">
                <p:oleObj spid="_x0000_s51395" name="Microsoft Drawing" r:id="rId4" imgW="3405188" imgH="1668463" progId="MSDraw">
                  <p:embed/>
                </p:oleObj>
              </mc:Choice>
              <mc:Fallback>
                <p:oleObj name="Microsoft Drawing" r:id="rId4" imgW="3405188" imgH="1668463" progId="MSDraw">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6063" y="168275"/>
                        <a:ext cx="6072187" cy="297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六角星 6">
            <a:hlinkClick r:id="rId6" action="ppaction://hlinksldjump"/>
          </p:cNvPr>
          <p:cNvSpPr/>
          <p:nvPr/>
        </p:nvSpPr>
        <p:spPr bwMode="auto">
          <a:xfrm>
            <a:off x="8604448" y="6237312"/>
            <a:ext cx="432048" cy="476672"/>
          </a:xfrm>
          <a:prstGeom prst="star6">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Effect transition="in" filter="fade">
                                      <p:cBhvr>
                                        <p:cTn id="7" dur="500"/>
                                        <p:tgtEl>
                                          <p:spTgt spid="512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52513" y="1357313"/>
            <a:ext cx="4662487" cy="579437"/>
          </a:xfrm>
        </p:spPr>
        <p:txBody>
          <a:bodyPr/>
          <a:lstStyle/>
          <a:p>
            <a:pPr algn="l" eaLnBrk="1" hangingPunct="1"/>
            <a:r>
              <a:rPr lang="en-US" altLang="zh-CN" sz="3200" b="1"/>
              <a:t>1. </a:t>
            </a:r>
            <a:r>
              <a:rPr lang="zh-CN" altLang="en-US" sz="3200" b="1"/>
              <a:t>转速调节器的作用</a:t>
            </a:r>
          </a:p>
        </p:txBody>
      </p:sp>
      <p:sp>
        <p:nvSpPr>
          <p:cNvPr id="53251" name="Rectangle 3"/>
          <p:cNvSpPr>
            <a:spLocks noGrp="1" noChangeArrowheads="1"/>
          </p:cNvSpPr>
          <p:nvPr>
            <p:ph type="body" idx="1"/>
          </p:nvPr>
        </p:nvSpPr>
        <p:spPr>
          <a:xfrm>
            <a:off x="762000" y="2057400"/>
            <a:ext cx="7772400" cy="4114800"/>
          </a:xfrm>
        </p:spPr>
        <p:txBody>
          <a:bodyPr/>
          <a:lstStyle/>
          <a:p>
            <a:pPr eaLnBrk="1" hangingPunct="1">
              <a:spcBef>
                <a:spcPct val="40000"/>
              </a:spcBef>
              <a:buFont typeface="Wingdings" panose="05000000000000000000" pitchFamily="2" charset="2"/>
              <a:buNone/>
            </a:pPr>
            <a:r>
              <a:rPr lang="en-US" altLang="zh-CN" b="1"/>
              <a:t>    </a:t>
            </a:r>
            <a:r>
              <a:rPr lang="zh-CN" altLang="en-US" b="1"/>
              <a:t>（</a:t>
            </a:r>
            <a:r>
              <a:rPr lang="en-US" altLang="zh-CN" b="1"/>
              <a:t>1</a:t>
            </a:r>
            <a:r>
              <a:rPr lang="zh-CN" altLang="en-US" b="1"/>
              <a:t>）转速调节器是调速系统的主导调节器，它使转速 </a:t>
            </a:r>
            <a:r>
              <a:rPr lang="en-US" altLang="zh-CN" b="1" i="1"/>
              <a:t>n </a:t>
            </a:r>
            <a:r>
              <a:rPr lang="zh-CN" altLang="en-US" b="1"/>
              <a:t>很快地跟随给定电压变化，稳态时可减小转速误差，如果采用</a:t>
            </a:r>
            <a:r>
              <a:rPr lang="en-US" altLang="zh-CN" b="1"/>
              <a:t>PI</a:t>
            </a:r>
            <a:r>
              <a:rPr lang="zh-CN" altLang="en-US" b="1"/>
              <a:t>调节器，则可实现无静差。</a:t>
            </a:r>
          </a:p>
          <a:p>
            <a:pPr>
              <a:spcBef>
                <a:spcPct val="40000"/>
              </a:spcBef>
              <a:buFont typeface="Wingdings" panose="05000000000000000000" pitchFamily="2" charset="2"/>
              <a:buNone/>
            </a:pPr>
            <a:r>
              <a:rPr lang="zh-CN" altLang="en-US" b="1"/>
              <a:t>    （</a:t>
            </a:r>
            <a:r>
              <a:rPr lang="en-US" altLang="zh-CN" b="1"/>
              <a:t>2</a:t>
            </a:r>
            <a:r>
              <a:rPr lang="zh-CN" altLang="en-US" b="1"/>
              <a:t>）对负载变化起抗扰作用。</a:t>
            </a:r>
          </a:p>
          <a:p>
            <a:pPr>
              <a:spcBef>
                <a:spcPct val="40000"/>
              </a:spcBef>
              <a:buFont typeface="Wingdings" panose="05000000000000000000" pitchFamily="2" charset="2"/>
              <a:buNone/>
            </a:pPr>
            <a:r>
              <a:rPr lang="zh-CN" altLang="en-US" b="1"/>
              <a:t>    （</a:t>
            </a:r>
            <a:r>
              <a:rPr lang="en-US" altLang="zh-CN" b="1"/>
              <a:t>3</a:t>
            </a:r>
            <a:r>
              <a:rPr lang="zh-CN" altLang="en-US" b="1"/>
              <a:t>）其输出限幅值决定电机允许的最大电流。</a:t>
            </a:r>
          </a:p>
        </p:txBody>
      </p:sp>
      <p:sp>
        <p:nvSpPr>
          <p:cNvPr id="4" name="Rectangle 2"/>
          <p:cNvSpPr txBox="1">
            <a:spLocks noChangeArrowheads="1"/>
          </p:cNvSpPr>
          <p:nvPr/>
        </p:nvSpPr>
        <p:spPr bwMode="auto">
          <a:xfrm>
            <a:off x="785813" y="214313"/>
            <a:ext cx="7772400" cy="1143000"/>
          </a:xfrm>
          <a:prstGeom prst="rect">
            <a:avLst/>
          </a:prstGeom>
          <a:noFill/>
          <a:ln w="9525">
            <a:noFill/>
            <a:miter lim="800000"/>
            <a:headEnd/>
            <a:tailEnd/>
          </a:ln>
        </p:spPr>
        <p:txBody>
          <a:bodyPr anchor="ctr"/>
          <a:lstStyle/>
          <a:p>
            <a:pPr>
              <a:defRPr/>
            </a:pPr>
            <a:r>
              <a:rPr lang="zh-CN" altLang="en-US" sz="3200" kern="0" dirty="0">
                <a:solidFill>
                  <a:srgbClr val="C00000"/>
                </a:solidFill>
                <a:latin typeface="Times New Roman" pitchFamily="18" charset="0"/>
                <a:ea typeface="+mj-ea"/>
                <a:cs typeface="+mj-cs"/>
              </a:rPr>
              <a:t>总结：</a:t>
            </a:r>
            <a:r>
              <a:rPr lang="en-US" altLang="zh-CN" sz="3200" kern="0" dirty="0">
                <a:solidFill>
                  <a:srgbClr val="C00000"/>
                </a:solidFill>
                <a:latin typeface="Times New Roman" pitchFamily="18" charset="0"/>
                <a:ea typeface="+mj-ea"/>
                <a:cs typeface="+mj-cs"/>
              </a:rPr>
              <a:t> </a:t>
            </a:r>
            <a:r>
              <a:rPr lang="zh-CN" altLang="en-US" sz="3200" kern="0" dirty="0">
                <a:solidFill>
                  <a:srgbClr val="C00000"/>
                </a:solidFill>
                <a:latin typeface="Times New Roman" pitchFamily="18" charset="0"/>
                <a:ea typeface="+mj-ea"/>
                <a:cs typeface="+mj-cs"/>
              </a:rPr>
              <a:t>转速和电流两个调节器的作用</a:t>
            </a:r>
            <a:r>
              <a:rPr lang="zh-CN" altLang="en-US" sz="4400" kern="0" dirty="0">
                <a:solidFill>
                  <a:srgbClr val="C00000"/>
                </a:solidFill>
                <a:latin typeface="+mj-lt"/>
                <a:ea typeface="+mj-ea"/>
                <a:cs typeface="+mj-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slide(fromBottom)">
                                      <p:cBhvr>
                                        <p:cTn id="7" dur="10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 calcmode="lin" valueType="num">
                                      <p:cBhvr>
                                        <p:cTn id="12" dur="1000" fill="hold"/>
                                        <p:tgtEl>
                                          <p:spTgt spid="53251">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53251">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53251">
                                            <p:txEl>
                                              <p:pRg st="1" end="1"/>
                                            </p:txEl>
                                          </p:spTgt>
                                        </p:tgtEl>
                                        <p:attrNameLst>
                                          <p:attrName>style.rotation</p:attrName>
                                        </p:attrNameLst>
                                      </p:cBhvr>
                                      <p:tavLst>
                                        <p:tav tm="0">
                                          <p:val>
                                            <p:fltVal val="360"/>
                                          </p:val>
                                        </p:tav>
                                        <p:tav tm="100000">
                                          <p:val>
                                            <p:fltVal val="0"/>
                                          </p:val>
                                        </p:tav>
                                      </p:tavLst>
                                    </p:anim>
                                    <p:animEffect transition="in" filter="fade">
                                      <p:cBhvr>
                                        <p:cTn id="15" dur="1000"/>
                                        <p:tgtEl>
                                          <p:spTgt spid="5325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53251">
                                            <p:txEl>
                                              <p:pRg st="2" end="2"/>
                                            </p:txEl>
                                          </p:spTgt>
                                        </p:tgtEl>
                                        <p:attrNameLst>
                                          <p:attrName>style.visibility</p:attrName>
                                        </p:attrNameLst>
                                      </p:cBhvr>
                                      <p:to>
                                        <p:strVal val="visible"/>
                                      </p:to>
                                    </p:set>
                                    <p:animEffect transition="in" filter="circle(in)">
                                      <p:cBhvr>
                                        <p:cTn id="20" dur="1000"/>
                                        <p:tgtEl>
                                          <p:spTgt spid="53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28688" y="642938"/>
            <a:ext cx="4200525" cy="579437"/>
          </a:xfrm>
        </p:spPr>
        <p:txBody>
          <a:bodyPr/>
          <a:lstStyle/>
          <a:p>
            <a:pPr algn="l" eaLnBrk="1" hangingPunct="1"/>
            <a:r>
              <a:rPr lang="en-US" altLang="zh-CN" sz="3200" b="1">
                <a:solidFill>
                  <a:schemeClr val="tx1"/>
                </a:solidFill>
              </a:rPr>
              <a:t>2. </a:t>
            </a:r>
            <a:r>
              <a:rPr lang="zh-CN" altLang="en-US" sz="3200" b="1">
                <a:solidFill>
                  <a:schemeClr val="tx1"/>
                </a:solidFill>
              </a:rPr>
              <a:t>电流调节器的作用</a:t>
            </a:r>
          </a:p>
        </p:txBody>
      </p:sp>
      <p:sp>
        <p:nvSpPr>
          <p:cNvPr id="15366" name="Rectangle 6"/>
          <p:cNvSpPr>
            <a:spLocks noChangeArrowheads="1"/>
          </p:cNvSpPr>
          <p:nvPr/>
        </p:nvSpPr>
        <p:spPr bwMode="auto">
          <a:xfrm>
            <a:off x="785813" y="1285875"/>
            <a:ext cx="8024812"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eaLnBrk="0" hangingPunct="0">
              <a:tabLst>
                <a:tab pos="571500" algn="l"/>
              </a:tabLst>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tabLst>
                <a:tab pos="571500" algn="l"/>
              </a:tabLst>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tabLst>
                <a:tab pos="571500" algn="l"/>
              </a:tabLst>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tabLst>
                <a:tab pos="571500" algn="l"/>
              </a:tabLst>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tabLst>
                <a:tab pos="571500" algn="l"/>
              </a:tabLst>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tabLst>
                <a:tab pos="571500" algn="l"/>
              </a:tabLs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tabLst>
                <a:tab pos="571500" algn="l"/>
              </a:tabLs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tabLst>
                <a:tab pos="571500" algn="l"/>
              </a:tabLs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tabLst>
                <a:tab pos="571500" algn="l"/>
              </a:tabLst>
              <a:defRPr kumimoji="1" sz="3600" b="1">
                <a:solidFill>
                  <a:srgbClr val="FFFFFF"/>
                </a:solidFill>
                <a:latin typeface="宋体" panose="02010600030101010101" pitchFamily="2" charset="-122"/>
                <a:ea typeface="宋体" panose="02010600030101010101" pitchFamily="2" charset="-122"/>
              </a:defRPr>
            </a:lvl9pPr>
          </a:lstStyle>
          <a:p>
            <a:pPr algn="l" eaLnBrk="1" hangingPunct="1"/>
            <a:r>
              <a:rPr lang="zh-CN" altLang="en-US" sz="3200" dirty="0">
                <a:solidFill>
                  <a:schemeClr val="tx1"/>
                </a:solidFill>
                <a:latin typeface="Times New Roman" panose="02020603050405020304" pitchFamily="18" charset="0"/>
              </a:rPr>
              <a:t>（</a:t>
            </a:r>
            <a:r>
              <a:rPr lang="en-US" altLang="zh-CN" sz="3200" dirty="0">
                <a:solidFill>
                  <a:schemeClr val="tx1"/>
                </a:solidFill>
                <a:latin typeface="Times New Roman" panose="02020603050405020304" pitchFamily="18" charset="0"/>
              </a:rPr>
              <a:t>1</a:t>
            </a:r>
            <a:r>
              <a:rPr lang="zh-CN" altLang="en-US" sz="3200" dirty="0">
                <a:solidFill>
                  <a:schemeClr val="tx1"/>
                </a:solidFill>
                <a:latin typeface="Times New Roman" panose="02020603050405020304" pitchFamily="18" charset="0"/>
              </a:rPr>
              <a:t>）作为内环的调节器，在外环转速的调节过程中，它的作用是使电流紧紧跟随其给定电压（即外环调节器的输出量）变化。</a:t>
            </a:r>
            <a:endParaRPr lang="zh-CN" altLang="en-US" sz="3200" dirty="0">
              <a:solidFill>
                <a:schemeClr val="tx1"/>
              </a:solidFill>
            </a:endParaRPr>
          </a:p>
          <a:p>
            <a:pPr algn="l"/>
            <a:r>
              <a:rPr lang="zh-CN" altLang="en-US" sz="3200" dirty="0">
                <a:solidFill>
                  <a:schemeClr val="tx1"/>
                </a:solidFill>
                <a:latin typeface="Times New Roman" panose="02020603050405020304" pitchFamily="18" charset="0"/>
              </a:rPr>
              <a:t>（</a:t>
            </a:r>
            <a:r>
              <a:rPr lang="en-US" altLang="zh-CN" sz="3200" dirty="0">
                <a:solidFill>
                  <a:schemeClr val="tx1"/>
                </a:solidFill>
                <a:latin typeface="Times New Roman" panose="02020603050405020304" pitchFamily="18" charset="0"/>
              </a:rPr>
              <a:t>2</a:t>
            </a:r>
            <a:r>
              <a:rPr lang="zh-CN" altLang="en-US" sz="3200" dirty="0">
                <a:solidFill>
                  <a:schemeClr val="tx1"/>
                </a:solidFill>
                <a:latin typeface="Times New Roman" panose="02020603050405020304" pitchFamily="18" charset="0"/>
              </a:rPr>
              <a:t>）对电网电压的波动起及时抗扰的作用。</a:t>
            </a:r>
            <a:endParaRPr lang="zh-CN" altLang="en-US" sz="3200" dirty="0">
              <a:solidFill>
                <a:schemeClr val="tx1"/>
              </a:solidFill>
            </a:endParaRPr>
          </a:p>
          <a:p>
            <a:pPr algn="l"/>
            <a:r>
              <a:rPr lang="zh-CN" altLang="en-US" sz="3200" dirty="0">
                <a:solidFill>
                  <a:schemeClr val="tx1"/>
                </a:solidFill>
                <a:latin typeface="Times New Roman" panose="02020603050405020304" pitchFamily="18" charset="0"/>
              </a:rPr>
              <a:t>（</a:t>
            </a:r>
            <a:r>
              <a:rPr lang="en-US" altLang="zh-CN" sz="3200" dirty="0">
                <a:solidFill>
                  <a:schemeClr val="tx1"/>
                </a:solidFill>
                <a:latin typeface="Times New Roman" panose="02020603050405020304" pitchFamily="18" charset="0"/>
              </a:rPr>
              <a:t>3</a:t>
            </a:r>
            <a:r>
              <a:rPr lang="zh-CN" altLang="en-US" sz="3200" dirty="0">
                <a:solidFill>
                  <a:schemeClr val="tx1"/>
                </a:solidFill>
                <a:latin typeface="Times New Roman" panose="02020603050405020304" pitchFamily="18" charset="0"/>
              </a:rPr>
              <a:t>）在转速动态过程中，保证电机电流恒为允许的最大值，从而加快动态过程。</a:t>
            </a:r>
            <a:endParaRPr lang="en-US" altLang="zh-CN" sz="3200" dirty="0">
              <a:solidFill>
                <a:schemeClr val="tx1"/>
              </a:solidFill>
              <a:latin typeface="Times New Roman" panose="02020603050405020304" pitchFamily="18" charset="0"/>
            </a:endParaRPr>
          </a:p>
          <a:p>
            <a:pPr algn="l"/>
            <a:r>
              <a:rPr lang="zh-CN" altLang="en-US" sz="3200" dirty="0">
                <a:solidFill>
                  <a:schemeClr val="tx1"/>
                </a:solidFill>
                <a:latin typeface="Times New Roman" panose="02020603050405020304" pitchFamily="18" charset="0"/>
              </a:rPr>
              <a:t>（</a:t>
            </a:r>
            <a:r>
              <a:rPr lang="en-US" altLang="zh-CN" sz="3200" dirty="0">
                <a:solidFill>
                  <a:schemeClr val="tx1"/>
                </a:solidFill>
                <a:latin typeface="Times New Roman" panose="02020603050405020304" pitchFamily="18" charset="0"/>
              </a:rPr>
              <a:t>4</a:t>
            </a:r>
            <a:r>
              <a:rPr lang="zh-CN" altLang="en-US" sz="3200" dirty="0">
                <a:solidFill>
                  <a:schemeClr val="tx1"/>
                </a:solidFill>
                <a:latin typeface="Times New Roman" panose="02020603050405020304" pitchFamily="18" charset="0"/>
              </a:rPr>
              <a:t>）严重过载时，限制最大电流。</a:t>
            </a:r>
            <a:endParaRPr lang="en-US" altLang="zh-CN" sz="3200" dirty="0">
              <a:solidFill>
                <a:schemeClr val="tx1"/>
              </a:solidFill>
              <a:latin typeface="Times New Roman" panose="02020603050405020304" pitchFamily="18" charset="0"/>
            </a:endParaRPr>
          </a:p>
          <a:p>
            <a:pPr algn="l"/>
            <a:endParaRPr lang="zh-CN" altLang="en-US" sz="2800" dirty="0">
              <a:solidFill>
                <a:schemeClr val="tx1"/>
              </a:solidFill>
            </a:endParaRPr>
          </a:p>
          <a:p>
            <a:pPr algn="l"/>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animEffect transition="in" filter="wedge">
                                      <p:cBhvr>
                                        <p:cTn id="7" dur="1000"/>
                                        <p:tgtEl>
                                          <p:spTgt spid="153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5366">
                                            <p:txEl>
                                              <p:pRg st="1" end="1"/>
                                            </p:txEl>
                                          </p:spTgt>
                                        </p:tgtEl>
                                        <p:attrNameLst>
                                          <p:attrName>style.visibility</p:attrName>
                                        </p:attrNameLst>
                                      </p:cBhvr>
                                      <p:to>
                                        <p:strVal val="visible"/>
                                      </p:to>
                                    </p:set>
                                    <p:animEffect transition="in" filter="randombar(horizontal)">
                                      <p:cBhvr>
                                        <p:cTn id="12" dur="1000"/>
                                        <p:tgtEl>
                                          <p:spTgt spid="153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15366">
                                            <p:txEl>
                                              <p:pRg st="2" end="2"/>
                                            </p:txEl>
                                          </p:spTgt>
                                        </p:tgtEl>
                                        <p:attrNameLst>
                                          <p:attrName>style.visibility</p:attrName>
                                        </p:attrNameLst>
                                      </p:cBhvr>
                                      <p:to>
                                        <p:strVal val="visible"/>
                                      </p:to>
                                    </p:set>
                                    <p:animEffect transition="in" filter="wedge">
                                      <p:cBhvr>
                                        <p:cTn id="17" dur="1000"/>
                                        <p:tgtEl>
                                          <p:spTgt spid="153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nodeType="clickEffect">
                                  <p:stCondLst>
                                    <p:cond delay="0"/>
                                  </p:stCondLst>
                                  <p:childTnLst>
                                    <p:set>
                                      <p:cBhvr>
                                        <p:cTn id="21" dur="1" fill="hold">
                                          <p:stCondLst>
                                            <p:cond delay="0"/>
                                          </p:stCondLst>
                                        </p:cTn>
                                        <p:tgtEl>
                                          <p:spTgt spid="15366">
                                            <p:txEl>
                                              <p:pRg st="3" end="3"/>
                                            </p:txEl>
                                          </p:spTgt>
                                        </p:tgtEl>
                                        <p:attrNameLst>
                                          <p:attrName>style.visibility</p:attrName>
                                        </p:attrNameLst>
                                      </p:cBhvr>
                                      <p:to>
                                        <p:strVal val="visible"/>
                                      </p:to>
                                    </p:set>
                                    <p:animEffect transition="in" filter="wedge">
                                      <p:cBhvr>
                                        <p:cTn id="22" dur="1000"/>
                                        <p:tgtEl>
                                          <p:spTgt spid="153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4294967295"/>
          </p:nvPr>
        </p:nvSpPr>
        <p:spPr>
          <a:xfrm>
            <a:off x="714375" y="2417763"/>
            <a:ext cx="8126413" cy="2654300"/>
          </a:xfrm>
        </p:spPr>
        <p:txBody>
          <a:bodyPr/>
          <a:lstStyle/>
          <a:p>
            <a:pPr eaLnBrk="1" hangingPunct="1">
              <a:lnSpc>
                <a:spcPct val="130000"/>
              </a:lnSpc>
              <a:spcBef>
                <a:spcPct val="80000"/>
              </a:spcBef>
              <a:buFont typeface="Wingdings" panose="05000000000000000000" pitchFamily="2" charset="2"/>
              <a:buNone/>
            </a:pPr>
            <a:r>
              <a:rPr lang="en-US" altLang="zh-CN" sz="2800" b="1" u="sng"/>
              <a:t>3.1 </a:t>
            </a:r>
            <a:r>
              <a:rPr lang="zh-CN" altLang="en-US" sz="2800" b="1" u="sng"/>
              <a:t>双闭环调速系统的组成及静特性</a:t>
            </a:r>
            <a:endParaRPr lang="en-US" altLang="zh-CN" sz="2800" b="1" u="sng"/>
          </a:p>
          <a:p>
            <a:pPr eaLnBrk="1" hangingPunct="1">
              <a:lnSpc>
                <a:spcPct val="130000"/>
              </a:lnSpc>
              <a:buFont typeface="Wingdings" panose="05000000000000000000" pitchFamily="2" charset="2"/>
              <a:buNone/>
            </a:pPr>
            <a:r>
              <a:rPr lang="en-US" altLang="zh-CN" sz="2800" b="1" u="sng"/>
              <a:t>3.2 </a:t>
            </a:r>
            <a:r>
              <a:rPr lang="zh-CN" altLang="en-US" sz="2800" b="1" u="sng"/>
              <a:t>双闭环调速系统的数学模型与动态过程分析</a:t>
            </a:r>
            <a:endParaRPr lang="en-US" altLang="zh-CN" sz="2800" b="1" u="sng"/>
          </a:p>
          <a:p>
            <a:pPr eaLnBrk="1" hangingPunct="1">
              <a:lnSpc>
                <a:spcPct val="130000"/>
              </a:lnSpc>
              <a:buFont typeface="Wingdings" panose="05000000000000000000" pitchFamily="2" charset="2"/>
              <a:buNone/>
            </a:pPr>
            <a:r>
              <a:rPr lang="en-US" altLang="zh-CN" sz="2800" b="1" u="sng"/>
              <a:t>3.3 </a:t>
            </a:r>
            <a:r>
              <a:rPr lang="zh-CN" altLang="en-US" sz="2800" b="1" u="sng"/>
              <a:t>调节器的工程设计方法</a:t>
            </a:r>
            <a:endParaRPr lang="en-US" altLang="zh-CN" sz="2800" b="1" u="sng"/>
          </a:p>
          <a:p>
            <a:pPr eaLnBrk="1" hangingPunct="1">
              <a:lnSpc>
                <a:spcPct val="130000"/>
              </a:lnSpc>
              <a:buFontTx/>
              <a:buNone/>
            </a:pPr>
            <a:r>
              <a:rPr lang="en-US" altLang="zh-CN" sz="2800" b="1" u="sng"/>
              <a:t>3.4 </a:t>
            </a:r>
            <a:r>
              <a:rPr lang="zh-CN" altLang="en-US" sz="2800" b="1" u="sng"/>
              <a:t>双闭环调速系统的工程设计方法</a:t>
            </a:r>
            <a:endParaRPr lang="en-US" altLang="zh-CN" sz="2800" b="1" u="sng"/>
          </a:p>
          <a:p>
            <a:pPr eaLnBrk="1" hangingPunct="1">
              <a:lnSpc>
                <a:spcPct val="130000"/>
              </a:lnSpc>
              <a:buFont typeface="Wingdings" panose="05000000000000000000" pitchFamily="2" charset="2"/>
              <a:buNone/>
            </a:pPr>
            <a:endParaRPr lang="en-US" altLang="zh-CN" sz="2800" b="1" u="sng"/>
          </a:p>
          <a:p>
            <a:pPr eaLnBrk="1" hangingPunct="1">
              <a:lnSpc>
                <a:spcPct val="130000"/>
              </a:lnSpc>
              <a:buFont typeface="Wingdings" panose="05000000000000000000" pitchFamily="2" charset="2"/>
              <a:buNone/>
            </a:pPr>
            <a:endParaRPr lang="zh-CN" altLang="en-US" sz="2800" b="1" u="sng"/>
          </a:p>
        </p:txBody>
      </p:sp>
      <p:sp>
        <p:nvSpPr>
          <p:cNvPr id="54275" name="Rectangle 2"/>
          <p:cNvSpPr>
            <a:spLocks noGrp="1" noChangeArrowheads="1"/>
          </p:cNvSpPr>
          <p:nvPr>
            <p:ph type="title" idx="4294967295"/>
          </p:nvPr>
        </p:nvSpPr>
        <p:spPr>
          <a:xfrm>
            <a:off x="0" y="642938"/>
            <a:ext cx="9144000" cy="714375"/>
          </a:xfrm>
        </p:spPr>
        <p:txBody>
          <a:bodyPr/>
          <a:lstStyle/>
          <a:p>
            <a:pPr eaLnBrk="1" hangingPunct="1"/>
            <a:r>
              <a:rPr lang="zh-CN" altLang="en-US" sz="4000" b="1">
                <a:solidFill>
                  <a:srgbClr val="C00000"/>
                </a:solidFill>
                <a:ea typeface="黑体" panose="02010609060101010101" pitchFamily="49" charset="-122"/>
              </a:rPr>
              <a:t>第</a:t>
            </a:r>
            <a:r>
              <a:rPr lang="en-US" altLang="zh-CN" sz="4000" b="1">
                <a:solidFill>
                  <a:srgbClr val="C00000"/>
                </a:solidFill>
                <a:ea typeface="黑体" panose="02010609060101010101" pitchFamily="49" charset="-122"/>
              </a:rPr>
              <a:t>3</a:t>
            </a:r>
            <a:r>
              <a:rPr lang="zh-CN" altLang="en-US" sz="4000" b="1">
                <a:solidFill>
                  <a:srgbClr val="C00000"/>
                </a:solidFill>
                <a:ea typeface="黑体" panose="02010609060101010101" pitchFamily="49" charset="-122"/>
              </a:rPr>
              <a:t>章  转速、电流双闭环直流调速系统</a:t>
            </a:r>
            <a:endParaRPr lang="zh-CN" altLang="en-US" b="1">
              <a:solidFill>
                <a:srgbClr val="C00000"/>
              </a:solidFill>
              <a:ea typeface="黑体" panose="02010609060101010101" pitchFamily="49" charset="-122"/>
            </a:endParaRPr>
          </a:p>
        </p:txBody>
      </p:sp>
      <p:sp>
        <p:nvSpPr>
          <p:cNvPr id="5" name="灯片编号占位符 4"/>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B0583660-743B-41BF-AAAD-CEF41696B479}" type="slidenum">
              <a:rPr lang="en-US" altLang="zh-CN" sz="1400" b="0">
                <a:solidFill>
                  <a:schemeClr val="tx1"/>
                </a:solidFill>
                <a:latin typeface="Times New Roman" panose="02020603050405020304" pitchFamily="18" charset="0"/>
              </a:rPr>
              <a:pPr eaLnBrk="1" hangingPunct="1"/>
              <a:t>37</a:t>
            </a:fld>
            <a:endParaRPr lang="en-US" altLang="zh-CN" sz="1400" b="0">
              <a:solidFill>
                <a:schemeClr val="tx1"/>
              </a:solidFill>
              <a:latin typeface="Times New Roman" panose="02020603050405020304" pitchFamily="18" charset="0"/>
            </a:endParaRPr>
          </a:p>
        </p:txBody>
      </p:sp>
      <p:grpSp>
        <p:nvGrpSpPr>
          <p:cNvPr id="2" name="组合 14"/>
          <p:cNvGrpSpPr>
            <a:grpSpLocks/>
          </p:cNvGrpSpPr>
          <p:nvPr/>
        </p:nvGrpSpPr>
        <p:grpSpPr bwMode="auto">
          <a:xfrm>
            <a:off x="5072063" y="3786188"/>
            <a:ext cx="428625" cy="357187"/>
            <a:chOff x="8501090" y="5929330"/>
            <a:chExt cx="714380" cy="428628"/>
          </a:xfrm>
        </p:grpSpPr>
        <p:cxnSp>
          <p:nvCxnSpPr>
            <p:cNvPr id="54278" name="直接连接符 11"/>
            <p:cNvCxnSpPr>
              <a:cxnSpLocks noChangeShapeType="1"/>
            </p:cNvCxnSpPr>
            <p:nvPr/>
          </p:nvCxnSpPr>
          <p:spPr bwMode="auto">
            <a:xfrm rot="16200000" flipH="1">
              <a:off x="8429652" y="6143644"/>
              <a:ext cx="285752" cy="142876"/>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cxnSp>
          <p:nvCxnSpPr>
            <p:cNvPr id="54279" name="直接连接符 13"/>
            <p:cNvCxnSpPr>
              <a:cxnSpLocks noChangeShapeType="1"/>
            </p:cNvCxnSpPr>
            <p:nvPr/>
          </p:nvCxnSpPr>
          <p:spPr bwMode="auto">
            <a:xfrm flipV="1">
              <a:off x="8643998" y="5929330"/>
              <a:ext cx="571472" cy="428628"/>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32E73162-E858-48AC-BA7C-AD11FF35BDC0}" type="slidenum">
              <a:rPr lang="en-US" altLang="zh-CN" sz="1400" b="0">
                <a:solidFill>
                  <a:schemeClr val="tx1"/>
                </a:solidFill>
                <a:latin typeface="Times New Roman" panose="02020603050405020304" pitchFamily="18" charset="0"/>
              </a:rPr>
              <a:pPr eaLnBrk="1" hangingPunct="1"/>
              <a:t>38</a:t>
            </a:fld>
            <a:endParaRPr lang="en-US" altLang="zh-CN" sz="1400" b="0">
              <a:solidFill>
                <a:schemeClr val="tx1"/>
              </a:solidFill>
              <a:latin typeface="Times New Roman" panose="02020603050405020304" pitchFamily="18" charset="0"/>
            </a:endParaRPr>
          </a:p>
        </p:txBody>
      </p:sp>
      <p:sp>
        <p:nvSpPr>
          <p:cNvPr id="55299" name="Rectangle 2"/>
          <p:cNvSpPr>
            <a:spLocks noGrp="1" noChangeArrowheads="1"/>
          </p:cNvSpPr>
          <p:nvPr>
            <p:ph type="title"/>
          </p:nvPr>
        </p:nvSpPr>
        <p:spPr>
          <a:xfrm>
            <a:off x="500063" y="966788"/>
            <a:ext cx="7772400" cy="676275"/>
          </a:xfrm>
        </p:spPr>
        <p:txBody>
          <a:bodyPr/>
          <a:lstStyle/>
          <a:p>
            <a:pPr eaLnBrk="1" hangingPunct="1"/>
            <a:r>
              <a:rPr lang="zh-CN" altLang="en-US" sz="3200" b="1">
                <a:solidFill>
                  <a:srgbClr val="C00000"/>
                </a:solidFill>
                <a:latin typeface="黑体" panose="02010609060101010101" pitchFamily="49" charset="-122"/>
                <a:ea typeface="黑体" panose="02010609060101010101" pitchFamily="49" charset="-122"/>
              </a:rPr>
              <a:t>必要性</a:t>
            </a:r>
          </a:p>
        </p:txBody>
      </p:sp>
      <p:sp>
        <p:nvSpPr>
          <p:cNvPr id="55300" name="Rectangle 3"/>
          <p:cNvSpPr>
            <a:spLocks noGrp="1" noChangeArrowheads="1"/>
          </p:cNvSpPr>
          <p:nvPr>
            <p:ph type="body" idx="1"/>
          </p:nvPr>
        </p:nvSpPr>
        <p:spPr>
          <a:xfrm>
            <a:off x="347663" y="1814513"/>
            <a:ext cx="8153400" cy="4329112"/>
          </a:xfrm>
        </p:spPr>
        <p:txBody>
          <a:bodyPr/>
          <a:lstStyle/>
          <a:p>
            <a:pPr algn="just" eaLnBrk="1" hangingPunct="1">
              <a:lnSpc>
                <a:spcPct val="90000"/>
              </a:lnSpc>
              <a:buFontTx/>
              <a:buNone/>
            </a:pPr>
            <a:r>
              <a:rPr lang="en-US" altLang="zh-CN" sz="2800" b="1"/>
              <a:t>            </a:t>
            </a:r>
            <a:r>
              <a:rPr lang="zh-CN" altLang="en-US" sz="2800">
                <a:ea typeface="黑体" panose="02010609060101010101" pitchFamily="49" charset="-122"/>
              </a:rPr>
              <a:t>闭环系统可采用多种校正方法来改善系统性能，如超前、滞后串联校正，内环反馈校正、并联校正等。这些校正方法需要一定的控制理论基础，设计时须多次试凑，系统投入运行前现场整定还须多次修改，</a:t>
            </a:r>
            <a:r>
              <a:rPr lang="zh-CN" altLang="en-US" sz="2800">
                <a:solidFill>
                  <a:srgbClr val="FF0000"/>
                </a:solidFill>
                <a:ea typeface="黑体" panose="02010609060101010101" pitchFamily="49" charset="-122"/>
              </a:rPr>
              <a:t>在工程中使用时对设计人员和用户知识水平要求较高，不易掌握，常成为系统推广应用的一个障碍</a:t>
            </a:r>
            <a:r>
              <a:rPr lang="zh-CN" altLang="en-US" sz="2800">
                <a:ea typeface="黑体" panose="02010609060101010101" pitchFamily="49" charset="-122"/>
              </a:rPr>
              <a:t>。控制系统设计者根据工程实用要求，按照反馈控制理论，总结归纳出一套基于频率特性的双环系统调节器工程设计法，它用</a:t>
            </a:r>
            <a:r>
              <a:rPr lang="zh-CN" altLang="en-US" sz="2800">
                <a:solidFill>
                  <a:srgbClr val="220CA8"/>
                </a:solidFill>
                <a:ea typeface="黑体" panose="02010609060101010101" pitchFamily="49" charset="-122"/>
              </a:rPr>
              <a:t>几个简明的计算公式和查表的方法</a:t>
            </a:r>
            <a:r>
              <a:rPr lang="zh-CN" altLang="en-US" sz="2800">
                <a:ea typeface="黑体" panose="02010609060101010101" pitchFamily="49" charset="-122"/>
              </a:rPr>
              <a:t>，较好地解决了两调节器参数的确定方法。</a:t>
            </a:r>
          </a:p>
        </p:txBody>
      </p:sp>
      <p:sp>
        <p:nvSpPr>
          <p:cNvPr id="6" name="Rectangle 2"/>
          <p:cNvSpPr txBox="1">
            <a:spLocks noChangeArrowheads="1"/>
          </p:cNvSpPr>
          <p:nvPr/>
        </p:nvSpPr>
        <p:spPr bwMode="auto">
          <a:xfrm>
            <a:off x="785813" y="285750"/>
            <a:ext cx="2071687" cy="676275"/>
          </a:xfrm>
          <a:prstGeom prst="rect">
            <a:avLst/>
          </a:prstGeom>
          <a:noFill/>
          <a:ln w="9525">
            <a:noFill/>
            <a:miter lim="800000"/>
            <a:headEnd/>
            <a:tailEnd/>
          </a:ln>
        </p:spPr>
        <p:txBody>
          <a:bodyPr anchor="ctr"/>
          <a:lstStyle/>
          <a:p>
            <a:pPr algn="l">
              <a:defRPr/>
            </a:pPr>
            <a:r>
              <a:rPr lang="zh-CN" altLang="en-US" sz="3200" kern="0" dirty="0">
                <a:solidFill>
                  <a:srgbClr val="C00000"/>
                </a:solidFill>
                <a:latin typeface="黑体" pitchFamily="2" charset="-122"/>
                <a:ea typeface="黑体" pitchFamily="2" charset="-122"/>
                <a:cs typeface="+mj-cs"/>
              </a:rPr>
              <a:t>一、引言</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8AA6E67A-78AC-416C-9EC3-30995DC9ED41}" type="slidenum">
              <a:rPr lang="en-US" altLang="zh-CN" sz="1400" b="0">
                <a:solidFill>
                  <a:schemeClr val="tx1"/>
                </a:solidFill>
                <a:latin typeface="Times New Roman" panose="02020603050405020304" pitchFamily="18" charset="0"/>
              </a:rPr>
              <a:pPr eaLnBrk="1" hangingPunct="1"/>
              <a:t>39</a:t>
            </a:fld>
            <a:endParaRPr lang="en-US" altLang="zh-CN" sz="1400" b="0">
              <a:solidFill>
                <a:schemeClr val="tx1"/>
              </a:solidFill>
              <a:latin typeface="Times New Roman" panose="02020603050405020304" pitchFamily="18" charset="0"/>
            </a:endParaRPr>
          </a:p>
        </p:txBody>
      </p:sp>
      <p:sp>
        <p:nvSpPr>
          <p:cNvPr id="56323" name="Rectangle 2"/>
          <p:cNvSpPr>
            <a:spLocks noGrp="1" noChangeArrowheads="1"/>
          </p:cNvSpPr>
          <p:nvPr>
            <p:ph type="title"/>
          </p:nvPr>
        </p:nvSpPr>
        <p:spPr>
          <a:xfrm>
            <a:off x="585788" y="609600"/>
            <a:ext cx="7772400" cy="1143000"/>
          </a:xfrm>
        </p:spPr>
        <p:txBody>
          <a:bodyPr/>
          <a:lstStyle/>
          <a:p>
            <a:pPr eaLnBrk="1" hangingPunct="1"/>
            <a:r>
              <a:rPr lang="zh-CN" altLang="en-US" sz="3200" b="1" dirty="0">
                <a:solidFill>
                  <a:srgbClr val="C00000"/>
                </a:solidFill>
                <a:latin typeface="黑体" panose="02010609060101010101" pitchFamily="49" charset="-122"/>
                <a:ea typeface="黑体" panose="02010609060101010101" pitchFamily="49" charset="-122"/>
              </a:rPr>
              <a:t>工程设计方法的基本思路</a:t>
            </a:r>
          </a:p>
        </p:txBody>
      </p:sp>
      <p:sp>
        <p:nvSpPr>
          <p:cNvPr id="56324" name="Rectangle 3"/>
          <p:cNvSpPr>
            <a:spLocks noGrp="1" noChangeArrowheads="1"/>
          </p:cNvSpPr>
          <p:nvPr>
            <p:ph type="body" idx="1"/>
          </p:nvPr>
        </p:nvSpPr>
        <p:spPr>
          <a:xfrm>
            <a:off x="642938" y="1981200"/>
            <a:ext cx="7772400" cy="3608040"/>
          </a:xfrm>
        </p:spPr>
        <p:txBody>
          <a:bodyPr/>
          <a:lstStyle/>
          <a:p>
            <a:pPr eaLnBrk="1" hangingPunct="1">
              <a:buFontTx/>
              <a:buNone/>
            </a:pPr>
            <a:r>
              <a:rPr lang="en-US" altLang="zh-CN" b="1" dirty="0">
                <a:latin typeface="+mn-ea"/>
              </a:rPr>
              <a:t>1</a:t>
            </a:r>
            <a:r>
              <a:rPr lang="zh-CN" altLang="en-US" b="1" dirty="0">
                <a:latin typeface="+mn-ea"/>
              </a:rPr>
              <a:t>、</a:t>
            </a:r>
            <a:r>
              <a:rPr lang="zh-CN" altLang="en-US" b="1" dirty="0">
                <a:solidFill>
                  <a:srgbClr val="2D10DE"/>
                </a:solidFill>
                <a:latin typeface="+mn-ea"/>
              </a:rPr>
              <a:t>首先</a:t>
            </a:r>
            <a:r>
              <a:rPr lang="zh-CN" altLang="en-US" b="1" dirty="0">
                <a:latin typeface="+mn-ea"/>
              </a:rPr>
              <a:t>根据生产机械和工艺对拖动的要求</a:t>
            </a:r>
            <a:r>
              <a:rPr lang="zh-CN" altLang="en-US" b="1" dirty="0">
                <a:solidFill>
                  <a:srgbClr val="FF0000"/>
                </a:solidFill>
                <a:latin typeface="+mn-ea"/>
              </a:rPr>
              <a:t>确定</a:t>
            </a:r>
            <a:r>
              <a:rPr lang="zh-CN" altLang="en-US" b="1" dirty="0">
                <a:latin typeface="+mn-ea"/>
              </a:rPr>
              <a:t>系统的静态和动态</a:t>
            </a:r>
            <a:r>
              <a:rPr lang="zh-CN" altLang="en-US" b="1" dirty="0">
                <a:solidFill>
                  <a:srgbClr val="FF0000"/>
                </a:solidFill>
                <a:latin typeface="+mn-ea"/>
              </a:rPr>
              <a:t>性能指标</a:t>
            </a:r>
            <a:r>
              <a:rPr lang="zh-CN" altLang="en-US" b="1" dirty="0">
                <a:latin typeface="+mn-ea"/>
              </a:rPr>
              <a:t>；</a:t>
            </a:r>
            <a:endParaRPr lang="en-US" altLang="zh-CN" b="1" dirty="0">
              <a:latin typeface="+mn-ea"/>
            </a:endParaRPr>
          </a:p>
          <a:p>
            <a:pPr eaLnBrk="1" hangingPunct="1">
              <a:buFontTx/>
              <a:buNone/>
            </a:pPr>
            <a:r>
              <a:rPr lang="en-US" altLang="zh-CN" b="1" dirty="0">
                <a:latin typeface="+mn-ea"/>
              </a:rPr>
              <a:t>2</a:t>
            </a:r>
            <a:r>
              <a:rPr lang="zh-CN" altLang="en-US" b="1" dirty="0">
                <a:latin typeface="+mn-ea"/>
              </a:rPr>
              <a:t>、</a:t>
            </a:r>
            <a:r>
              <a:rPr lang="zh-CN" altLang="en-US" b="1" dirty="0">
                <a:solidFill>
                  <a:srgbClr val="2D10DE"/>
                </a:solidFill>
                <a:latin typeface="+mn-ea"/>
              </a:rPr>
              <a:t>然后</a:t>
            </a:r>
            <a:r>
              <a:rPr lang="zh-CN" altLang="en-US" b="1" dirty="0">
                <a:latin typeface="+mn-ea"/>
              </a:rPr>
              <a:t>根据性能指标</a:t>
            </a:r>
            <a:r>
              <a:rPr lang="zh-CN" altLang="en-US" b="1" dirty="0">
                <a:solidFill>
                  <a:srgbClr val="FF0000"/>
                </a:solidFill>
                <a:latin typeface="+mn-ea"/>
              </a:rPr>
              <a:t>求出</a:t>
            </a:r>
            <a:r>
              <a:rPr lang="zh-CN" altLang="en-US" b="1" dirty="0">
                <a:latin typeface="+mn-ea"/>
              </a:rPr>
              <a:t>相应的</a:t>
            </a:r>
            <a:r>
              <a:rPr lang="zh-CN" altLang="en-US" b="1" dirty="0">
                <a:solidFill>
                  <a:srgbClr val="FF0000"/>
                </a:solidFill>
                <a:latin typeface="+mn-ea"/>
              </a:rPr>
              <a:t>期望开环对数频率特性（典型系统）</a:t>
            </a:r>
            <a:r>
              <a:rPr lang="zh-CN" altLang="en-US" b="1" dirty="0">
                <a:latin typeface="+mn-ea"/>
              </a:rPr>
              <a:t>；</a:t>
            </a:r>
            <a:endParaRPr lang="en-US" altLang="zh-CN" b="1" dirty="0">
              <a:latin typeface="+mn-ea"/>
            </a:endParaRPr>
          </a:p>
          <a:p>
            <a:pPr eaLnBrk="1" hangingPunct="1">
              <a:buFontTx/>
              <a:buNone/>
            </a:pPr>
            <a:r>
              <a:rPr lang="en-US" altLang="zh-CN" b="1" dirty="0">
                <a:latin typeface="+mn-ea"/>
              </a:rPr>
              <a:t>3</a:t>
            </a:r>
            <a:r>
              <a:rPr lang="zh-CN" altLang="en-US" b="1" dirty="0">
                <a:latin typeface="+mn-ea"/>
              </a:rPr>
              <a:t>、</a:t>
            </a:r>
            <a:r>
              <a:rPr lang="zh-CN" altLang="en-US" b="1" dirty="0">
                <a:solidFill>
                  <a:srgbClr val="2D10DE"/>
                </a:solidFill>
                <a:latin typeface="+mn-ea"/>
              </a:rPr>
              <a:t>最后</a:t>
            </a:r>
            <a:r>
              <a:rPr lang="zh-CN" altLang="en-US" b="1" dirty="0">
                <a:latin typeface="+mn-ea"/>
              </a:rPr>
              <a:t>通过比较期望特性和控制对象的固有特性，</a:t>
            </a:r>
            <a:r>
              <a:rPr lang="zh-CN" altLang="en-US" b="1" dirty="0">
                <a:solidFill>
                  <a:srgbClr val="FF0000"/>
                </a:solidFill>
                <a:latin typeface="+mn-ea"/>
              </a:rPr>
              <a:t>确定调节器结构和参数</a:t>
            </a:r>
            <a:r>
              <a:rPr lang="zh-CN" altLang="en-US" b="1" dirty="0">
                <a:latin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Effect transition="in" filter="barn(inVertical)">
                                      <p:cBhvr>
                                        <p:cTn id="7" dur="500"/>
                                        <p:tgtEl>
                                          <p:spTgt spid="56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6324">
                                            <p:txEl>
                                              <p:pRg st="1" end="1"/>
                                            </p:txEl>
                                          </p:spTgt>
                                        </p:tgtEl>
                                        <p:attrNameLst>
                                          <p:attrName>style.visibility</p:attrName>
                                        </p:attrNameLst>
                                      </p:cBhvr>
                                      <p:to>
                                        <p:strVal val="visible"/>
                                      </p:to>
                                    </p:set>
                                    <p:animEffect transition="in" filter="barn(inVertical)">
                                      <p:cBhvr>
                                        <p:cTn id="12" dur="500"/>
                                        <p:tgtEl>
                                          <p:spTgt spid="56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6324">
                                            <p:txEl>
                                              <p:pRg st="2" end="2"/>
                                            </p:txEl>
                                          </p:spTgt>
                                        </p:tgtEl>
                                        <p:attrNameLst>
                                          <p:attrName>style.visibility</p:attrName>
                                        </p:attrNameLst>
                                      </p:cBhvr>
                                      <p:to>
                                        <p:strVal val="visible"/>
                                      </p:to>
                                    </p:set>
                                    <p:animEffect transition="in" filter="barn(inVertical)">
                                      <p:cBhvr>
                                        <p:cTn id="17" dur="500"/>
                                        <p:tgtEl>
                                          <p:spTgt spid="563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388" y="188913"/>
            <a:ext cx="7119937" cy="584200"/>
          </a:xfrm>
        </p:spPr>
        <p:txBody>
          <a:bodyPr/>
          <a:lstStyle/>
          <a:p>
            <a:pPr eaLnBrk="1" hangingPunct="1"/>
            <a:r>
              <a:rPr lang="zh-CN" altLang="en-US" sz="3200" b="1">
                <a:solidFill>
                  <a:srgbClr val="C00000"/>
                </a:solidFill>
              </a:rPr>
              <a:t>电机理想的起动过程应该是什么样？</a:t>
            </a:r>
          </a:p>
        </p:txBody>
      </p:sp>
      <p:sp>
        <p:nvSpPr>
          <p:cNvPr id="22531" name="Line 5"/>
          <p:cNvSpPr>
            <a:spLocks noChangeShapeType="1"/>
          </p:cNvSpPr>
          <p:nvPr/>
        </p:nvSpPr>
        <p:spPr bwMode="auto">
          <a:xfrm flipV="1">
            <a:off x="5051425" y="2681288"/>
            <a:ext cx="0" cy="2862262"/>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32" name="Line 6"/>
          <p:cNvSpPr>
            <a:spLocks noChangeShapeType="1"/>
          </p:cNvSpPr>
          <p:nvPr/>
        </p:nvSpPr>
        <p:spPr bwMode="auto">
          <a:xfrm>
            <a:off x="5051425" y="5541963"/>
            <a:ext cx="3554413" cy="0"/>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33" name="Line 8"/>
          <p:cNvSpPr>
            <a:spLocks noChangeShapeType="1"/>
          </p:cNvSpPr>
          <p:nvPr/>
        </p:nvSpPr>
        <p:spPr bwMode="auto">
          <a:xfrm flipV="1">
            <a:off x="5051425" y="3921125"/>
            <a:ext cx="1320800" cy="1622425"/>
          </a:xfrm>
          <a:prstGeom prst="line">
            <a:avLst/>
          </a:prstGeom>
          <a:noFill/>
          <a:ln w="28575">
            <a:solidFill>
              <a:srgbClr val="2D10DE"/>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34" name="Line 9"/>
          <p:cNvSpPr>
            <a:spLocks noChangeShapeType="1"/>
          </p:cNvSpPr>
          <p:nvPr/>
        </p:nvSpPr>
        <p:spPr bwMode="auto">
          <a:xfrm>
            <a:off x="6372225" y="3941763"/>
            <a:ext cx="2030413" cy="0"/>
          </a:xfrm>
          <a:prstGeom prst="line">
            <a:avLst/>
          </a:prstGeom>
          <a:noFill/>
          <a:ln w="28575">
            <a:solidFill>
              <a:srgbClr val="2D10DE"/>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9" name="Text Box 10"/>
          <p:cNvSpPr txBox="1">
            <a:spLocks noChangeArrowheads="1"/>
          </p:cNvSpPr>
          <p:nvPr/>
        </p:nvSpPr>
        <p:spPr bwMode="auto">
          <a:xfrm>
            <a:off x="4359275" y="4840288"/>
            <a:ext cx="860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400" i="1">
                <a:solidFill>
                  <a:srgbClr val="FF0000"/>
                </a:solidFill>
                <a:latin typeface="Times New Roman" panose="02020603050405020304" pitchFamily="18" charset="0"/>
              </a:rPr>
              <a:t>I</a:t>
            </a:r>
            <a:r>
              <a:rPr lang="en-US" altLang="zh-CN" sz="2400" baseline="-25000">
                <a:solidFill>
                  <a:srgbClr val="FF0000"/>
                </a:solidFill>
                <a:latin typeface="Times New Roman" panose="02020603050405020304" pitchFamily="18" charset="0"/>
              </a:rPr>
              <a:t>dL</a:t>
            </a:r>
          </a:p>
        </p:txBody>
      </p:sp>
      <p:sp>
        <p:nvSpPr>
          <p:cNvPr id="22536" name="Text Box 11"/>
          <p:cNvSpPr txBox="1">
            <a:spLocks noChangeArrowheads="1"/>
          </p:cNvSpPr>
          <p:nvPr/>
        </p:nvSpPr>
        <p:spPr bwMode="auto">
          <a:xfrm>
            <a:off x="7386638" y="3444875"/>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i="1">
                <a:solidFill>
                  <a:srgbClr val="2D10DE"/>
                </a:solidFill>
                <a:latin typeface="Times New Roman" panose="02020603050405020304" pitchFamily="18" charset="0"/>
              </a:rPr>
              <a:t>n</a:t>
            </a:r>
            <a:endParaRPr lang="en-US" altLang="zh-CN" sz="2800" i="1" baseline="-25000">
              <a:solidFill>
                <a:srgbClr val="2D10DE"/>
              </a:solidFill>
              <a:latin typeface="Times New Roman" panose="02020603050405020304" pitchFamily="18" charset="0"/>
            </a:endParaRPr>
          </a:p>
        </p:txBody>
      </p:sp>
      <p:sp>
        <p:nvSpPr>
          <p:cNvPr id="22537" name="Text Box 12"/>
          <p:cNvSpPr txBox="1">
            <a:spLocks noChangeArrowheads="1"/>
          </p:cNvSpPr>
          <p:nvPr/>
        </p:nvSpPr>
        <p:spPr bwMode="auto">
          <a:xfrm>
            <a:off x="8301038" y="5543550"/>
            <a:ext cx="40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i="1">
                <a:solidFill>
                  <a:schemeClr val="tx1"/>
                </a:solidFill>
                <a:latin typeface="Times New Roman" panose="02020603050405020304" pitchFamily="18" charset="0"/>
              </a:rPr>
              <a:t>t</a:t>
            </a:r>
          </a:p>
        </p:txBody>
      </p:sp>
      <p:sp>
        <p:nvSpPr>
          <p:cNvPr id="22538" name="Text Box 13"/>
          <p:cNvSpPr txBox="1">
            <a:spLocks noChangeArrowheads="1"/>
          </p:cNvSpPr>
          <p:nvPr/>
        </p:nvSpPr>
        <p:spPr bwMode="auto">
          <a:xfrm>
            <a:off x="4187825" y="2473325"/>
            <a:ext cx="858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400" i="1">
                <a:solidFill>
                  <a:schemeClr val="tx1"/>
                </a:solidFill>
                <a:latin typeface="Times New Roman" panose="02020603050405020304" pitchFamily="18" charset="0"/>
              </a:rPr>
              <a:t>n, I</a:t>
            </a:r>
            <a:r>
              <a:rPr lang="en-US" altLang="zh-CN" sz="2400" baseline="-25000">
                <a:solidFill>
                  <a:schemeClr val="tx1"/>
                </a:solidFill>
                <a:latin typeface="Times New Roman" panose="02020603050405020304" pitchFamily="18" charset="0"/>
              </a:rPr>
              <a:t>d</a:t>
            </a:r>
          </a:p>
        </p:txBody>
      </p:sp>
      <p:sp>
        <p:nvSpPr>
          <p:cNvPr id="22539" name="Text Box 14"/>
          <p:cNvSpPr txBox="1">
            <a:spLocks noChangeArrowheads="1"/>
          </p:cNvSpPr>
          <p:nvPr/>
        </p:nvSpPr>
        <p:spPr bwMode="auto">
          <a:xfrm>
            <a:off x="4722813" y="5522913"/>
            <a:ext cx="50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400" i="1">
                <a:solidFill>
                  <a:schemeClr val="tx1"/>
                </a:solidFill>
                <a:latin typeface="Times New Roman" panose="02020603050405020304" pitchFamily="18" charset="0"/>
              </a:rPr>
              <a:t>0</a:t>
            </a:r>
          </a:p>
        </p:txBody>
      </p:sp>
      <p:sp>
        <p:nvSpPr>
          <p:cNvPr id="1046" name="Text Box 17"/>
          <p:cNvSpPr txBox="1">
            <a:spLocks noChangeArrowheads="1"/>
          </p:cNvSpPr>
          <p:nvPr/>
        </p:nvSpPr>
        <p:spPr bwMode="auto">
          <a:xfrm>
            <a:off x="4365625" y="3182938"/>
            <a:ext cx="711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400" i="1">
                <a:solidFill>
                  <a:srgbClr val="FF0000"/>
                </a:solidFill>
                <a:latin typeface="Times New Roman" panose="02020603050405020304" pitchFamily="18" charset="0"/>
              </a:rPr>
              <a:t>I</a:t>
            </a:r>
            <a:r>
              <a:rPr lang="en-US" altLang="zh-CN" sz="2400" baseline="-25000">
                <a:solidFill>
                  <a:srgbClr val="FF0000"/>
                </a:solidFill>
                <a:latin typeface="Times New Roman" panose="02020603050405020304" pitchFamily="18" charset="0"/>
              </a:rPr>
              <a:t>dm</a:t>
            </a:r>
          </a:p>
        </p:txBody>
      </p:sp>
      <p:sp>
        <p:nvSpPr>
          <p:cNvPr id="22541" name="Text Box 18"/>
          <p:cNvSpPr txBox="1">
            <a:spLocks noChangeArrowheads="1"/>
          </p:cNvSpPr>
          <p:nvPr/>
        </p:nvSpPr>
        <p:spPr bwMode="auto">
          <a:xfrm>
            <a:off x="4183063" y="6035675"/>
            <a:ext cx="4926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400">
                <a:solidFill>
                  <a:schemeClr val="tx1"/>
                </a:solidFill>
                <a:latin typeface="Times New Roman" panose="02020603050405020304" pitchFamily="18" charset="0"/>
              </a:rPr>
              <a:t>图</a:t>
            </a:r>
            <a:r>
              <a:rPr lang="en-US" altLang="zh-CN" sz="2400">
                <a:solidFill>
                  <a:schemeClr val="tx1"/>
                </a:solidFill>
                <a:latin typeface="Times New Roman" panose="02020603050405020304" pitchFamily="18" charset="0"/>
              </a:rPr>
              <a:t>1  </a:t>
            </a:r>
            <a:r>
              <a:rPr lang="zh-CN" altLang="en-US" sz="2400">
                <a:solidFill>
                  <a:schemeClr val="tx1"/>
                </a:solidFill>
                <a:latin typeface="Times New Roman" panose="02020603050405020304" pitchFamily="18" charset="0"/>
              </a:rPr>
              <a:t>电机的理想起动过程</a:t>
            </a:r>
          </a:p>
        </p:txBody>
      </p:sp>
      <p:sp>
        <p:nvSpPr>
          <p:cNvPr id="20" name="右箭头 19"/>
          <p:cNvSpPr>
            <a:spLocks noChangeArrowheads="1"/>
          </p:cNvSpPr>
          <p:nvPr/>
        </p:nvSpPr>
        <p:spPr bwMode="auto">
          <a:xfrm>
            <a:off x="3951288" y="1484313"/>
            <a:ext cx="730250" cy="438150"/>
          </a:xfrm>
          <a:prstGeom prst="rightArrow">
            <a:avLst>
              <a:gd name="adj1" fmla="val 50000"/>
              <a:gd name="adj2" fmla="val 50000"/>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algn="l" eaLnBrk="1" hangingPunct="1"/>
            <a:endParaRPr lang="zh-CN" altLang="en-US" sz="2400" b="0">
              <a:solidFill>
                <a:schemeClr val="tx1"/>
              </a:solidFill>
              <a:latin typeface="Tahoma" panose="020B0604030504040204" pitchFamily="34" charset="0"/>
            </a:endParaRPr>
          </a:p>
        </p:txBody>
      </p:sp>
      <p:graphicFrame>
        <p:nvGraphicFramePr>
          <p:cNvPr id="26644" name="Object 3"/>
          <p:cNvGraphicFramePr>
            <a:graphicFrameLocks noChangeAspect="1"/>
          </p:cNvGraphicFramePr>
          <p:nvPr/>
        </p:nvGraphicFramePr>
        <p:xfrm>
          <a:off x="5000625" y="1192213"/>
          <a:ext cx="3287713" cy="1012825"/>
        </p:xfrm>
        <a:graphic>
          <a:graphicData uri="http://schemas.openxmlformats.org/presentationml/2006/ole">
            <mc:AlternateContent xmlns:mc="http://schemas.openxmlformats.org/markup-compatibility/2006">
              <mc:Choice xmlns:v="urn:schemas-microsoft-com:vml" Requires="v">
                <p:oleObj spid="_x0000_s23124" name="Equation" r:id="rId4" imgW="1358900" imgH="419100" progId="Equation.DSMT4">
                  <p:embed/>
                </p:oleObj>
              </mc:Choice>
              <mc:Fallback>
                <p:oleObj name="Equation" r:id="rId4" imgW="1358900" imgH="419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25" y="1192213"/>
                        <a:ext cx="3287713" cy="1012825"/>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2"/>
          <p:cNvSpPr txBox="1">
            <a:spLocks noChangeArrowheads="1"/>
          </p:cNvSpPr>
          <p:nvPr/>
        </p:nvSpPr>
        <p:spPr bwMode="auto">
          <a:xfrm>
            <a:off x="7092950" y="115888"/>
            <a:ext cx="1079500" cy="708025"/>
          </a:xfrm>
          <a:prstGeom prst="rect">
            <a:avLst/>
          </a:prstGeom>
          <a:solidFill>
            <a:srgbClr val="FFFF00"/>
          </a:solidFill>
          <a:ln w="9525">
            <a:noFill/>
            <a:miter lim="800000"/>
            <a:headEnd/>
            <a:tailEnd/>
          </a:ln>
        </p:spPr>
        <p:txBody>
          <a:bodyPr anchor="b">
            <a:spAutoFit/>
          </a:bodyPr>
          <a:lstStyle/>
          <a:p>
            <a:pPr algn="l">
              <a:defRPr/>
            </a:pPr>
            <a:r>
              <a:rPr lang="zh-CN" altLang="en-US" sz="4000" kern="0" dirty="0">
                <a:solidFill>
                  <a:schemeClr val="tx1"/>
                </a:solidFill>
                <a:latin typeface="Times New Roman" pitchFamily="18" charset="0"/>
                <a:ea typeface="+mj-ea"/>
                <a:cs typeface="+mj-cs"/>
              </a:rPr>
              <a:t>快！</a:t>
            </a:r>
            <a:endParaRPr lang="en-US" altLang="zh-CN" sz="4000" kern="0" dirty="0">
              <a:solidFill>
                <a:schemeClr val="tx1"/>
              </a:solidFill>
              <a:latin typeface="Times New Roman" pitchFamily="18" charset="0"/>
              <a:ea typeface="+mj-ea"/>
              <a:cs typeface="+mj-cs"/>
            </a:endParaRPr>
          </a:p>
        </p:txBody>
      </p:sp>
      <p:graphicFrame>
        <p:nvGraphicFramePr>
          <p:cNvPr id="1047" name="Object 23"/>
          <p:cNvGraphicFramePr>
            <a:graphicFrameLocks noChangeAspect="1"/>
          </p:cNvGraphicFramePr>
          <p:nvPr/>
        </p:nvGraphicFramePr>
        <p:xfrm>
          <a:off x="3000375" y="1214438"/>
          <a:ext cx="593725" cy="1000125"/>
        </p:xfrm>
        <a:graphic>
          <a:graphicData uri="http://schemas.openxmlformats.org/presentationml/2006/ole">
            <mc:AlternateContent xmlns:mc="http://schemas.openxmlformats.org/markup-compatibility/2006">
              <mc:Choice xmlns:v="urn:schemas-microsoft-com:vml" Requires="v">
                <p:oleObj spid="_x0000_s23125" name="Equation" r:id="rId6" imgW="241195" imgH="406224" progId="Equation.DSMT4">
                  <p:embed/>
                </p:oleObj>
              </mc:Choice>
              <mc:Fallback>
                <p:oleObj name="Equation" r:id="rId6" imgW="241195" imgH="406224"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75" y="1214438"/>
                        <a:ext cx="593725" cy="1000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8" name="Object 24"/>
          <p:cNvGraphicFramePr>
            <a:graphicFrameLocks noChangeAspect="1"/>
          </p:cNvGraphicFramePr>
          <p:nvPr/>
        </p:nvGraphicFramePr>
        <p:xfrm>
          <a:off x="857250" y="1214438"/>
          <a:ext cx="2208213" cy="1000125"/>
        </p:xfrm>
        <a:graphic>
          <a:graphicData uri="http://schemas.openxmlformats.org/presentationml/2006/ole">
            <mc:AlternateContent xmlns:mc="http://schemas.openxmlformats.org/markup-compatibility/2006">
              <mc:Choice xmlns:v="urn:schemas-microsoft-com:vml" Requires="v">
                <p:oleObj spid="_x0000_s23126" name="Equation" r:id="rId8" imgW="863225" imgH="418918" progId="Equation.DSMT4">
                  <p:embed/>
                </p:oleObj>
              </mc:Choice>
              <mc:Fallback>
                <p:oleObj name="Equation" r:id="rId8" imgW="863225" imgH="418918" progId="Equation.DSMT4">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50" y="1214438"/>
                        <a:ext cx="22082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7" name="直接连接符 26"/>
          <p:cNvCxnSpPr>
            <a:cxnSpLocks noChangeShapeType="1"/>
            <a:endCxn id="1045" idx="0"/>
          </p:cNvCxnSpPr>
          <p:nvPr/>
        </p:nvCxnSpPr>
        <p:spPr bwMode="auto">
          <a:xfrm>
            <a:off x="5041900" y="5143500"/>
            <a:ext cx="1330325" cy="0"/>
          </a:xfrm>
          <a:prstGeom prst="line">
            <a:avLst/>
          </a:prstGeom>
          <a:noFill/>
          <a:ln w="31750" algn="ctr">
            <a:solidFill>
              <a:srgbClr val="FF0000"/>
            </a:solidFill>
            <a:prstDash val="sysDot"/>
            <a:round/>
            <a:headEnd/>
            <a:tailEnd/>
          </a:ln>
          <a:extLst>
            <a:ext uri="{909E8E84-426E-40DD-AFC4-6F175D3DCCD1}">
              <a14:hiddenFill xmlns:a14="http://schemas.microsoft.com/office/drawing/2010/main">
                <a:noFill/>
              </a14:hiddenFill>
            </a:ext>
          </a:extLst>
        </p:spPr>
      </p:cxnSp>
      <p:sp>
        <p:nvSpPr>
          <p:cNvPr id="1036" name="Line 7"/>
          <p:cNvSpPr>
            <a:spLocks noChangeShapeType="1"/>
          </p:cNvSpPr>
          <p:nvPr/>
        </p:nvSpPr>
        <p:spPr bwMode="auto">
          <a:xfrm>
            <a:off x="5051425" y="3516313"/>
            <a:ext cx="1320800" cy="0"/>
          </a:xfrm>
          <a:prstGeom prst="line">
            <a:avLst/>
          </a:prstGeom>
          <a:noFill/>
          <a:ln w="28575">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 name="Line 15"/>
          <p:cNvSpPr>
            <a:spLocks noChangeShapeType="1"/>
          </p:cNvSpPr>
          <p:nvPr/>
        </p:nvSpPr>
        <p:spPr bwMode="auto">
          <a:xfrm>
            <a:off x="6372225" y="3516313"/>
            <a:ext cx="0" cy="1622425"/>
          </a:xfrm>
          <a:prstGeom prst="line">
            <a:avLst/>
          </a:prstGeom>
          <a:noFill/>
          <a:ln w="28575">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5" name="Line 16"/>
          <p:cNvSpPr>
            <a:spLocks noChangeShapeType="1"/>
          </p:cNvSpPr>
          <p:nvPr/>
        </p:nvSpPr>
        <p:spPr bwMode="auto">
          <a:xfrm>
            <a:off x="6372225" y="5143500"/>
            <a:ext cx="1928813" cy="0"/>
          </a:xfrm>
          <a:prstGeom prst="line">
            <a:avLst/>
          </a:prstGeom>
          <a:noFill/>
          <a:ln w="28575">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任意多边形 22"/>
          <p:cNvSpPr>
            <a:spLocks noChangeArrowheads="1"/>
          </p:cNvSpPr>
          <p:nvPr/>
        </p:nvSpPr>
        <p:spPr bwMode="auto">
          <a:xfrm>
            <a:off x="5519738" y="1350963"/>
            <a:ext cx="492125" cy="698500"/>
          </a:xfrm>
          <a:custGeom>
            <a:avLst/>
            <a:gdLst>
              <a:gd name="T0" fmla="*/ 23754 w 823175"/>
              <a:gd name="T1" fmla="*/ 65388 h 545870"/>
              <a:gd name="T2" fmla="*/ 19804 w 823175"/>
              <a:gd name="T3" fmla="*/ 7548 h 545870"/>
              <a:gd name="T4" fmla="*/ 13484 w 823175"/>
              <a:gd name="T5" fmla="*/ 123228 h 545870"/>
              <a:gd name="T6" fmla="*/ 4003 w 823175"/>
              <a:gd name="T7" fmla="*/ 238930 h 545870"/>
              <a:gd name="T8" fmla="*/ 4003 w 823175"/>
              <a:gd name="T9" fmla="*/ 1685099 h 545870"/>
              <a:gd name="T10" fmla="*/ 4793 w 823175"/>
              <a:gd name="T11" fmla="*/ 1974338 h 545870"/>
              <a:gd name="T12" fmla="*/ 7163 w 823175"/>
              <a:gd name="T13" fmla="*/ 2726343 h 545870"/>
              <a:gd name="T14" fmla="*/ 7954 w 823175"/>
              <a:gd name="T15" fmla="*/ 2899879 h 545870"/>
              <a:gd name="T16" fmla="*/ 13484 w 823175"/>
              <a:gd name="T17" fmla="*/ 3015583 h 545870"/>
              <a:gd name="T18" fmla="*/ 26124 w 823175"/>
              <a:gd name="T19" fmla="*/ 3073424 h 545870"/>
              <a:gd name="T20" fmla="*/ 47455 w 823175"/>
              <a:gd name="T21" fmla="*/ 2957731 h 545870"/>
              <a:gd name="T22" fmla="*/ 52195 w 823175"/>
              <a:gd name="T23" fmla="*/ 2899879 h 545870"/>
              <a:gd name="T24" fmla="*/ 59305 w 823175"/>
              <a:gd name="T25" fmla="*/ 2552800 h 545870"/>
              <a:gd name="T26" fmla="*/ 63256 w 823175"/>
              <a:gd name="T27" fmla="*/ 2321419 h 545870"/>
              <a:gd name="T28" fmla="*/ 62466 w 823175"/>
              <a:gd name="T29" fmla="*/ 1569402 h 545870"/>
              <a:gd name="T30" fmla="*/ 60096 w 823175"/>
              <a:gd name="T31" fmla="*/ 1395860 h 545870"/>
              <a:gd name="T32" fmla="*/ 51406 w 823175"/>
              <a:gd name="T33" fmla="*/ 1106631 h 545870"/>
              <a:gd name="T34" fmla="*/ 37184 w 823175"/>
              <a:gd name="T35" fmla="*/ 817386 h 545870"/>
              <a:gd name="T36" fmla="*/ 32444 w 823175"/>
              <a:gd name="T37" fmla="*/ 701707 h 545870"/>
              <a:gd name="T38" fmla="*/ 27704 w 823175"/>
              <a:gd name="T39" fmla="*/ 643853 h 545870"/>
              <a:gd name="T40" fmla="*/ 19014 w 823175"/>
              <a:gd name="T41" fmla="*/ 586015 h 5458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23175"/>
              <a:gd name="T64" fmla="*/ 0 h 545870"/>
              <a:gd name="T65" fmla="*/ 823175 w 823175"/>
              <a:gd name="T66" fmla="*/ 545870 h 5458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23175" h="545870">
                <a:moveTo>
                  <a:pt x="308912" y="11613"/>
                </a:moveTo>
                <a:cubicBezTo>
                  <a:pt x="291788" y="8188"/>
                  <a:pt x="274952" y="0"/>
                  <a:pt x="257541" y="1339"/>
                </a:cubicBezTo>
                <a:cubicBezTo>
                  <a:pt x="229383" y="3505"/>
                  <a:pt x="202865" y="15537"/>
                  <a:pt x="175347" y="21887"/>
                </a:cubicBezTo>
                <a:cubicBezTo>
                  <a:pt x="126507" y="33158"/>
                  <a:pt x="104826" y="34898"/>
                  <a:pt x="52058" y="42436"/>
                </a:cubicBezTo>
                <a:cubicBezTo>
                  <a:pt x="0" y="146546"/>
                  <a:pt x="26276" y="75847"/>
                  <a:pt x="52058" y="299290"/>
                </a:cubicBezTo>
                <a:cubicBezTo>
                  <a:pt x="54060" y="316638"/>
                  <a:pt x="59461" y="333436"/>
                  <a:pt x="62332" y="350661"/>
                </a:cubicBezTo>
                <a:cubicBezTo>
                  <a:pt x="80115" y="457358"/>
                  <a:pt x="60972" y="387678"/>
                  <a:pt x="93154" y="484225"/>
                </a:cubicBezTo>
                <a:cubicBezTo>
                  <a:pt x="96579" y="494499"/>
                  <a:pt x="93015" y="512072"/>
                  <a:pt x="103428" y="515047"/>
                </a:cubicBezTo>
                <a:cubicBezTo>
                  <a:pt x="127401" y="521896"/>
                  <a:pt x="150624" y="532370"/>
                  <a:pt x="175347" y="535595"/>
                </a:cubicBezTo>
                <a:cubicBezTo>
                  <a:pt x="229788" y="542696"/>
                  <a:pt x="284938" y="542445"/>
                  <a:pt x="339734" y="545870"/>
                </a:cubicBezTo>
                <a:lnTo>
                  <a:pt x="617136" y="525321"/>
                </a:lnTo>
                <a:cubicBezTo>
                  <a:pt x="637882" y="523435"/>
                  <a:pt x="659904" y="523856"/>
                  <a:pt x="678781" y="515047"/>
                </a:cubicBezTo>
                <a:cubicBezTo>
                  <a:pt x="712350" y="499382"/>
                  <a:pt x="740426" y="473950"/>
                  <a:pt x="771249" y="453402"/>
                </a:cubicBezTo>
                <a:cubicBezTo>
                  <a:pt x="810130" y="427481"/>
                  <a:pt x="793340" y="441585"/>
                  <a:pt x="822619" y="412305"/>
                </a:cubicBezTo>
                <a:cubicBezTo>
                  <a:pt x="819194" y="367784"/>
                  <a:pt x="823175" y="322061"/>
                  <a:pt x="812345" y="278741"/>
                </a:cubicBezTo>
                <a:cubicBezTo>
                  <a:pt x="808821" y="264645"/>
                  <a:pt x="792992" y="256839"/>
                  <a:pt x="781523" y="247919"/>
                </a:cubicBezTo>
                <a:cubicBezTo>
                  <a:pt x="716307" y="197195"/>
                  <a:pt x="736346" y="211623"/>
                  <a:pt x="668507" y="196548"/>
                </a:cubicBezTo>
                <a:cubicBezTo>
                  <a:pt x="620502" y="185881"/>
                  <a:pt x="494548" y="148836"/>
                  <a:pt x="483572" y="145177"/>
                </a:cubicBezTo>
                <a:cubicBezTo>
                  <a:pt x="463024" y="138328"/>
                  <a:pt x="442940" y="129882"/>
                  <a:pt x="421927" y="124629"/>
                </a:cubicBezTo>
                <a:cubicBezTo>
                  <a:pt x="401717" y="119577"/>
                  <a:pt x="380931" y="117108"/>
                  <a:pt x="360282" y="114355"/>
                </a:cubicBezTo>
                <a:cubicBezTo>
                  <a:pt x="277553" y="103325"/>
                  <a:pt x="295173" y="104081"/>
                  <a:pt x="247267" y="104081"/>
                </a:cubicBezTo>
              </a:path>
            </a:pathLst>
          </a:cu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任意多边形 23"/>
          <p:cNvSpPr>
            <a:spLocks noChangeArrowheads="1"/>
          </p:cNvSpPr>
          <p:nvPr/>
        </p:nvSpPr>
        <p:spPr bwMode="auto">
          <a:xfrm>
            <a:off x="723900" y="1350963"/>
            <a:ext cx="608013" cy="698500"/>
          </a:xfrm>
          <a:custGeom>
            <a:avLst/>
            <a:gdLst>
              <a:gd name="T0" fmla="*/ 68262 w 823175"/>
              <a:gd name="T1" fmla="*/ 65388 h 545870"/>
              <a:gd name="T2" fmla="*/ 56911 w 823175"/>
              <a:gd name="T3" fmla="*/ 7548 h 545870"/>
              <a:gd name="T4" fmla="*/ 38747 w 823175"/>
              <a:gd name="T5" fmla="*/ 123228 h 545870"/>
              <a:gd name="T6" fmla="*/ 11504 w 823175"/>
              <a:gd name="T7" fmla="*/ 238930 h 545870"/>
              <a:gd name="T8" fmla="*/ 11504 w 823175"/>
              <a:gd name="T9" fmla="*/ 1685099 h 545870"/>
              <a:gd name="T10" fmla="*/ 13774 w 823175"/>
              <a:gd name="T11" fmla="*/ 1974338 h 545870"/>
              <a:gd name="T12" fmla="*/ 20585 w 823175"/>
              <a:gd name="T13" fmla="*/ 2726343 h 545870"/>
              <a:gd name="T14" fmla="*/ 22856 w 823175"/>
              <a:gd name="T15" fmla="*/ 2899879 h 545870"/>
              <a:gd name="T16" fmla="*/ 38747 w 823175"/>
              <a:gd name="T17" fmla="*/ 3015583 h 545870"/>
              <a:gd name="T18" fmla="*/ 75073 w 823175"/>
              <a:gd name="T19" fmla="*/ 3073424 h 545870"/>
              <a:gd name="T20" fmla="*/ 136373 w 823175"/>
              <a:gd name="T21" fmla="*/ 2957731 h 545870"/>
              <a:gd name="T22" fmla="*/ 149995 w 823175"/>
              <a:gd name="T23" fmla="*/ 2899879 h 545870"/>
              <a:gd name="T24" fmla="*/ 170428 w 823175"/>
              <a:gd name="T25" fmla="*/ 2552800 h 545870"/>
              <a:gd name="T26" fmla="*/ 181779 w 823175"/>
              <a:gd name="T27" fmla="*/ 2321419 h 545870"/>
              <a:gd name="T28" fmla="*/ 179509 w 823175"/>
              <a:gd name="T29" fmla="*/ 1569402 h 545870"/>
              <a:gd name="T30" fmla="*/ 172698 w 823175"/>
              <a:gd name="T31" fmla="*/ 1395860 h 545870"/>
              <a:gd name="T32" fmla="*/ 147724 w 823175"/>
              <a:gd name="T33" fmla="*/ 1106631 h 545870"/>
              <a:gd name="T34" fmla="*/ 106858 w 823175"/>
              <a:gd name="T35" fmla="*/ 817386 h 545870"/>
              <a:gd name="T36" fmla="*/ 93236 w 823175"/>
              <a:gd name="T37" fmla="*/ 701707 h 545870"/>
              <a:gd name="T38" fmla="*/ 79614 w 823175"/>
              <a:gd name="T39" fmla="*/ 643853 h 545870"/>
              <a:gd name="T40" fmla="*/ 54640 w 823175"/>
              <a:gd name="T41" fmla="*/ 586015 h 5458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23175"/>
              <a:gd name="T64" fmla="*/ 0 h 545870"/>
              <a:gd name="T65" fmla="*/ 823175 w 823175"/>
              <a:gd name="T66" fmla="*/ 545870 h 5458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23175" h="545870">
                <a:moveTo>
                  <a:pt x="308912" y="11613"/>
                </a:moveTo>
                <a:cubicBezTo>
                  <a:pt x="291788" y="8188"/>
                  <a:pt x="274952" y="0"/>
                  <a:pt x="257541" y="1339"/>
                </a:cubicBezTo>
                <a:cubicBezTo>
                  <a:pt x="229383" y="3505"/>
                  <a:pt x="202865" y="15537"/>
                  <a:pt x="175347" y="21887"/>
                </a:cubicBezTo>
                <a:cubicBezTo>
                  <a:pt x="126507" y="33158"/>
                  <a:pt x="104826" y="34898"/>
                  <a:pt x="52058" y="42436"/>
                </a:cubicBezTo>
                <a:cubicBezTo>
                  <a:pt x="0" y="146546"/>
                  <a:pt x="26276" y="75847"/>
                  <a:pt x="52058" y="299290"/>
                </a:cubicBezTo>
                <a:cubicBezTo>
                  <a:pt x="54060" y="316638"/>
                  <a:pt x="59461" y="333436"/>
                  <a:pt x="62332" y="350661"/>
                </a:cubicBezTo>
                <a:cubicBezTo>
                  <a:pt x="80115" y="457358"/>
                  <a:pt x="60972" y="387678"/>
                  <a:pt x="93154" y="484225"/>
                </a:cubicBezTo>
                <a:cubicBezTo>
                  <a:pt x="96579" y="494499"/>
                  <a:pt x="93015" y="512072"/>
                  <a:pt x="103428" y="515047"/>
                </a:cubicBezTo>
                <a:cubicBezTo>
                  <a:pt x="127401" y="521896"/>
                  <a:pt x="150624" y="532370"/>
                  <a:pt x="175347" y="535595"/>
                </a:cubicBezTo>
                <a:cubicBezTo>
                  <a:pt x="229788" y="542696"/>
                  <a:pt x="284938" y="542445"/>
                  <a:pt x="339734" y="545870"/>
                </a:cubicBezTo>
                <a:lnTo>
                  <a:pt x="617136" y="525321"/>
                </a:lnTo>
                <a:cubicBezTo>
                  <a:pt x="637882" y="523435"/>
                  <a:pt x="659904" y="523856"/>
                  <a:pt x="678781" y="515047"/>
                </a:cubicBezTo>
                <a:cubicBezTo>
                  <a:pt x="712350" y="499382"/>
                  <a:pt x="740426" y="473950"/>
                  <a:pt x="771249" y="453402"/>
                </a:cubicBezTo>
                <a:cubicBezTo>
                  <a:pt x="810130" y="427481"/>
                  <a:pt x="793340" y="441585"/>
                  <a:pt x="822619" y="412305"/>
                </a:cubicBezTo>
                <a:cubicBezTo>
                  <a:pt x="819194" y="367784"/>
                  <a:pt x="823175" y="322061"/>
                  <a:pt x="812345" y="278741"/>
                </a:cubicBezTo>
                <a:cubicBezTo>
                  <a:pt x="808821" y="264645"/>
                  <a:pt x="792992" y="256839"/>
                  <a:pt x="781523" y="247919"/>
                </a:cubicBezTo>
                <a:cubicBezTo>
                  <a:pt x="716307" y="197195"/>
                  <a:pt x="736346" y="211623"/>
                  <a:pt x="668507" y="196548"/>
                </a:cubicBezTo>
                <a:cubicBezTo>
                  <a:pt x="620502" y="185881"/>
                  <a:pt x="494548" y="148836"/>
                  <a:pt x="483572" y="145177"/>
                </a:cubicBezTo>
                <a:cubicBezTo>
                  <a:pt x="463024" y="138328"/>
                  <a:pt x="442940" y="129882"/>
                  <a:pt x="421927" y="124629"/>
                </a:cubicBezTo>
                <a:cubicBezTo>
                  <a:pt x="401717" y="119577"/>
                  <a:pt x="380931" y="117108"/>
                  <a:pt x="360282" y="114355"/>
                </a:cubicBezTo>
                <a:cubicBezTo>
                  <a:pt x="277553" y="103325"/>
                  <a:pt x="295173" y="104081"/>
                  <a:pt x="247267" y="104081"/>
                </a:cubicBezTo>
              </a:path>
            </a:pathLst>
          </a:cu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3" name="Line 9"/>
          <p:cNvSpPr>
            <a:spLocks noChangeShapeType="1"/>
          </p:cNvSpPr>
          <p:nvPr/>
        </p:nvSpPr>
        <p:spPr bwMode="auto">
          <a:xfrm>
            <a:off x="5032375" y="3943350"/>
            <a:ext cx="2030413" cy="0"/>
          </a:xfrm>
          <a:prstGeom prst="line">
            <a:avLst/>
          </a:prstGeom>
          <a:noFill/>
          <a:ln w="28575">
            <a:solidFill>
              <a:srgbClr val="2D10DE"/>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4" name="Text Box 11"/>
          <p:cNvSpPr txBox="1">
            <a:spLocks noChangeArrowheads="1"/>
          </p:cNvSpPr>
          <p:nvPr/>
        </p:nvSpPr>
        <p:spPr bwMode="auto">
          <a:xfrm>
            <a:off x="4305300" y="3659188"/>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i="1">
                <a:solidFill>
                  <a:srgbClr val="2D10DE"/>
                </a:solidFill>
                <a:latin typeface="Times New Roman" panose="02020603050405020304" pitchFamily="18" charset="0"/>
              </a:rPr>
              <a:t>n</a:t>
            </a:r>
            <a:r>
              <a:rPr lang="en-US" altLang="zh-CN" sz="2800" i="1" baseline="-25000">
                <a:solidFill>
                  <a:srgbClr val="2D10DE"/>
                </a:solidFill>
                <a:latin typeface="Times New Roman" panose="02020603050405020304" pitchFamily="18" charset="0"/>
              </a:rPr>
              <a:t>0</a:t>
            </a:r>
          </a:p>
        </p:txBody>
      </p:sp>
      <p:sp>
        <p:nvSpPr>
          <p:cNvPr id="29" name="Text Box 17"/>
          <p:cNvSpPr txBox="1">
            <a:spLocks noChangeArrowheads="1"/>
          </p:cNvSpPr>
          <p:nvPr/>
        </p:nvSpPr>
        <p:spPr bwMode="auto">
          <a:xfrm>
            <a:off x="7504113" y="4695825"/>
            <a:ext cx="71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400" i="1">
                <a:solidFill>
                  <a:srgbClr val="FF0000"/>
                </a:solidFill>
                <a:latin typeface="Times New Roman" panose="02020603050405020304" pitchFamily="18" charset="0"/>
              </a:rPr>
              <a:t>I</a:t>
            </a:r>
            <a:r>
              <a:rPr lang="en-US" altLang="zh-CN" sz="2400" baseline="-25000">
                <a:solidFill>
                  <a:srgbClr val="FF0000"/>
                </a:solidFill>
                <a:latin typeface="Times New Roman" panose="02020603050405020304" pitchFamily="18" charset="0"/>
              </a:rPr>
              <a:t>d</a:t>
            </a:r>
          </a:p>
        </p:txBody>
      </p:sp>
      <p:sp>
        <p:nvSpPr>
          <p:cNvPr id="28" name="Rectangle 3"/>
          <p:cNvSpPr txBox="1">
            <a:spLocks noChangeArrowheads="1"/>
          </p:cNvSpPr>
          <p:nvPr/>
        </p:nvSpPr>
        <p:spPr bwMode="auto">
          <a:xfrm>
            <a:off x="263525" y="2771775"/>
            <a:ext cx="412750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algn="l" eaLnBrk="1" hangingPunct="1">
              <a:lnSpc>
                <a:spcPct val="120000"/>
              </a:lnSpc>
              <a:spcBef>
                <a:spcPct val="20000"/>
              </a:spcBef>
              <a:buFontTx/>
              <a:buChar char="•"/>
            </a:pPr>
            <a:r>
              <a:rPr lang="zh-CN" altLang="en-US" sz="2400">
                <a:solidFill>
                  <a:schemeClr val="tx1"/>
                </a:solidFill>
                <a:latin typeface="Times New Roman" panose="02020603050405020304" pitchFamily="18" charset="0"/>
              </a:rPr>
              <a:t>理想起动过程波形如图，起动电流呈方形波，转速按线性增长。这是在最大电流（转矩）受限制时调速系统所能获得的最快的起动过程，称为</a:t>
            </a:r>
            <a:r>
              <a:rPr lang="zh-CN" altLang="en-US" sz="2400">
                <a:solidFill>
                  <a:srgbClr val="FF0000"/>
                </a:solidFill>
                <a:latin typeface="Times New Roman" panose="02020603050405020304" pitchFamily="18" charset="0"/>
              </a:rPr>
              <a:t>准时间最优控制</a:t>
            </a:r>
            <a:r>
              <a:rPr lang="zh-CN" altLang="en-US" sz="2400">
                <a:solidFill>
                  <a:schemeClr val="tx1"/>
                </a:solidFill>
                <a:latin typeface="Times New Roman" panose="02020603050405020304" pitchFamily="18" charset="0"/>
              </a:rPr>
              <a:t>。</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4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48"/>
                                        </p:tgtEl>
                                        <p:attrNameLst>
                                          <p:attrName>style.visibility</p:attrName>
                                        </p:attrNameLst>
                                      </p:cBhvr>
                                      <p:to>
                                        <p:strVal val="visible"/>
                                      </p:to>
                                    </p:set>
                                    <p:animEffect transition="in" filter="wipe(left)">
                                      <p:cBhvr>
                                        <p:cTn id="16" dur="500"/>
                                        <p:tgtEl>
                                          <p:spTgt spid="10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6644"/>
                                        </p:tgtEl>
                                        <p:attrNameLst>
                                          <p:attrName>style.visibility</p:attrName>
                                        </p:attrNameLst>
                                      </p:cBhvr>
                                      <p:to>
                                        <p:strVal val="visible"/>
                                      </p:to>
                                    </p:set>
                                    <p:animEffect transition="in" filter="wipe(left)">
                                      <p:cBhvr>
                                        <p:cTn id="29" dur="500"/>
                                        <p:tgtEl>
                                          <p:spTgt spid="2664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36"/>
                                        </p:tgtEl>
                                        <p:attrNameLst>
                                          <p:attrName>style.visibility</p:attrName>
                                        </p:attrNameLst>
                                      </p:cBhvr>
                                      <p:to>
                                        <p:strVal val="visible"/>
                                      </p:to>
                                    </p:set>
                                    <p:animEffect transition="in" filter="fade">
                                      <p:cBhvr>
                                        <p:cTn id="38" dur="500"/>
                                        <p:tgtEl>
                                          <p:spTgt spid="10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44"/>
                                        </p:tgtEl>
                                        <p:attrNameLst>
                                          <p:attrName>style.visibility</p:attrName>
                                        </p:attrNameLst>
                                      </p:cBhvr>
                                      <p:to>
                                        <p:strVal val="visible"/>
                                      </p:to>
                                    </p:set>
                                    <p:animEffect transition="in" filter="fade">
                                      <p:cBhvr>
                                        <p:cTn id="41" dur="500"/>
                                        <p:tgtEl>
                                          <p:spTgt spid="104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45"/>
                                        </p:tgtEl>
                                        <p:attrNameLst>
                                          <p:attrName>style.visibility</p:attrName>
                                        </p:attrNameLst>
                                      </p:cBhvr>
                                      <p:to>
                                        <p:strVal val="visible"/>
                                      </p:to>
                                    </p:set>
                                    <p:animEffect transition="in" filter="fade">
                                      <p:cBhvr>
                                        <p:cTn id="44" dur="500"/>
                                        <p:tgtEl>
                                          <p:spTgt spid="104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39"/>
                                        </p:tgtEl>
                                        <p:attrNameLst>
                                          <p:attrName>style.visibility</p:attrName>
                                        </p:attrNameLst>
                                      </p:cBhvr>
                                      <p:to>
                                        <p:strVal val="visible"/>
                                      </p:to>
                                    </p:set>
                                    <p:animEffect transition="in" filter="fade">
                                      <p:cBhvr>
                                        <p:cTn id="53" dur="500"/>
                                        <p:tgtEl>
                                          <p:spTgt spid="10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46"/>
                                        </p:tgtEl>
                                        <p:attrNameLst>
                                          <p:attrName>style.visibility</p:attrName>
                                        </p:attrNameLst>
                                      </p:cBhvr>
                                      <p:to>
                                        <p:strVal val="visible"/>
                                      </p:to>
                                    </p:set>
                                    <p:animEffect transition="in" filter="fade">
                                      <p:cBhvr>
                                        <p:cTn id="56" dur="500"/>
                                        <p:tgtEl>
                                          <p:spTgt spid="10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8">
                                            <p:txEl>
                                              <p:pRg st="0" end="0"/>
                                            </p:txEl>
                                          </p:spTgt>
                                        </p:tgtEl>
                                        <p:attrNameLst>
                                          <p:attrName>style.visibility</p:attrName>
                                        </p:attrNameLst>
                                      </p:cBhvr>
                                      <p:to>
                                        <p:strVal val="visible"/>
                                      </p:to>
                                    </p:set>
                                    <p:animEffect transition="in" filter="blinds(horizontal)">
                                      <p:cBhvr>
                                        <p:cTn id="6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p:bldP spid="1046" grpId="0"/>
      <p:bldP spid="20" grpId="0" animBg="1"/>
      <p:bldP spid="22" grpId="0" animBg="1"/>
      <p:bldP spid="1036" grpId="0" animBg="1"/>
      <p:bldP spid="1044" grpId="0" animBg="1"/>
      <p:bldP spid="1045" grpId="0" animBg="1"/>
      <p:bldP spid="23" grpId="0" animBg="1"/>
      <p:bldP spid="24" grpId="0" animBg="1"/>
      <p:bldP spid="29" grpId="0"/>
      <p:bldP spid="2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B67AFB5D-D912-4F5B-95A6-684B24C0844A}" type="slidenum">
              <a:rPr lang="en-US" altLang="zh-CN" sz="1400" b="0">
                <a:solidFill>
                  <a:schemeClr val="tx1"/>
                </a:solidFill>
                <a:latin typeface="Times New Roman" panose="02020603050405020304" pitchFamily="18" charset="0"/>
              </a:rPr>
              <a:pPr eaLnBrk="1" hangingPunct="1"/>
              <a:t>40</a:t>
            </a:fld>
            <a:endParaRPr lang="en-US" altLang="zh-CN" sz="1400" b="0">
              <a:solidFill>
                <a:schemeClr val="tx1"/>
              </a:solidFill>
              <a:latin typeface="Times New Roman" panose="02020603050405020304" pitchFamily="18" charset="0"/>
            </a:endParaRPr>
          </a:p>
        </p:txBody>
      </p:sp>
      <p:sp>
        <p:nvSpPr>
          <p:cNvPr id="60419" name="Rectangle 2"/>
          <p:cNvSpPr>
            <a:spLocks noGrp="1" noChangeArrowheads="1"/>
          </p:cNvSpPr>
          <p:nvPr>
            <p:ph type="title"/>
          </p:nvPr>
        </p:nvSpPr>
        <p:spPr>
          <a:xfrm>
            <a:off x="142875" y="142875"/>
            <a:ext cx="6286500" cy="642938"/>
          </a:xfrm>
        </p:spPr>
        <p:txBody>
          <a:bodyPr/>
          <a:lstStyle/>
          <a:p>
            <a:pPr eaLnBrk="1" hangingPunct="1"/>
            <a:r>
              <a:rPr lang="zh-CN" altLang="en-US" sz="3200" b="1" dirty="0">
                <a:solidFill>
                  <a:srgbClr val="C00000"/>
                </a:solidFill>
                <a:latin typeface="华文中宋" panose="02010600040101010101" pitchFamily="2" charset="-122"/>
                <a:ea typeface="华文中宋" panose="02010600040101010101" pitchFamily="2" charset="-122"/>
              </a:rPr>
              <a:t>调速系统的动态性能指标</a:t>
            </a:r>
            <a:r>
              <a:rPr lang="zh-CN" altLang="en-US" dirty="0">
                <a:solidFill>
                  <a:srgbClr val="C00000"/>
                </a:solidFill>
              </a:rPr>
              <a:t> </a:t>
            </a:r>
          </a:p>
        </p:txBody>
      </p:sp>
      <p:sp>
        <p:nvSpPr>
          <p:cNvPr id="60420" name="Rectangle 3"/>
          <p:cNvSpPr>
            <a:spLocks noGrp="1" noChangeArrowheads="1"/>
          </p:cNvSpPr>
          <p:nvPr>
            <p:ph type="body" sz="half" idx="1"/>
          </p:nvPr>
        </p:nvSpPr>
        <p:spPr>
          <a:xfrm>
            <a:off x="609600" y="1143000"/>
            <a:ext cx="4248150" cy="549275"/>
          </a:xfrm>
        </p:spPr>
        <p:txBody>
          <a:bodyPr/>
          <a:lstStyle/>
          <a:p>
            <a:pPr algn="just" eaLnBrk="1" hangingPunct="1">
              <a:buFont typeface="Wingdings" panose="05000000000000000000" pitchFamily="2" charset="2"/>
              <a:buChar char="Ø"/>
            </a:pPr>
            <a:r>
              <a:rPr lang="zh-CN" altLang="en-US" b="1">
                <a:ea typeface="黑体" panose="02010609060101010101" pitchFamily="49" charset="-122"/>
              </a:rPr>
              <a:t>对输入的跟随指标</a:t>
            </a:r>
          </a:p>
        </p:txBody>
      </p:sp>
      <p:graphicFrame>
        <p:nvGraphicFramePr>
          <p:cNvPr id="60421" name="Object 8"/>
          <p:cNvGraphicFramePr>
            <a:graphicFrameLocks noGrp="1" noChangeAspect="1"/>
          </p:cNvGraphicFramePr>
          <p:nvPr>
            <p:ph type="clipArt" sz="half" idx="2"/>
          </p:nvPr>
        </p:nvGraphicFramePr>
        <p:xfrm>
          <a:off x="1633538" y="3141663"/>
          <a:ext cx="5581650" cy="3341687"/>
        </p:xfrm>
        <a:graphic>
          <a:graphicData uri="http://schemas.openxmlformats.org/presentationml/2006/ole">
            <mc:AlternateContent xmlns:mc="http://schemas.openxmlformats.org/markup-compatibility/2006">
              <mc:Choice xmlns:v="urn:schemas-microsoft-com:vml" Requires="v">
                <p:oleObj spid="_x0000_s60615" name="Microsoft Drawing" r:id="rId3" imgW="2730500" imgH="1647825" progId="MSDraw">
                  <p:embed/>
                </p:oleObj>
              </mc:Choice>
              <mc:Fallback>
                <p:oleObj name="Microsoft Drawing" r:id="rId3" imgW="2730500" imgH="1647825"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38" y="3141663"/>
                        <a:ext cx="5581650" cy="334168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AutoShape 9"/>
          <p:cNvSpPr>
            <a:spLocks noChangeArrowheads="1"/>
          </p:cNvSpPr>
          <p:nvPr/>
        </p:nvSpPr>
        <p:spPr bwMode="auto">
          <a:xfrm>
            <a:off x="611188" y="2060575"/>
            <a:ext cx="4608512" cy="1008063"/>
          </a:xfrm>
          <a:prstGeom prst="wedgeRoundRectCallout">
            <a:avLst>
              <a:gd name="adj1" fmla="val 3882"/>
              <a:gd name="adj2" fmla="val 148992"/>
              <a:gd name="adj3" fmla="val 16667"/>
            </a:avLst>
          </a:prstGeom>
          <a:solidFill>
            <a:srgbClr val="00CCFF">
              <a:alpha val="60001"/>
            </a:srgbClr>
          </a:solidFill>
          <a:ln w="9525">
            <a:noFill/>
            <a:miter lim="800000"/>
            <a:headEnd/>
            <a:tailEnd/>
          </a:ln>
          <a:effectLst/>
        </p:spPr>
        <p:txBody>
          <a:bodyPr anchor="ctr"/>
          <a:lstStyle/>
          <a:p>
            <a:pPr>
              <a:defRPr/>
            </a:pPr>
            <a:r>
              <a:rPr lang="zh-CN" altLang="en-US" sz="2400">
                <a:solidFill>
                  <a:schemeClr val="tx1"/>
                </a:solidFill>
              </a:rPr>
              <a:t>上升时间</a:t>
            </a:r>
            <a:r>
              <a:rPr lang="en-US" altLang="zh-CN" sz="2400">
                <a:solidFill>
                  <a:schemeClr val="tx1"/>
                </a:solidFill>
              </a:rPr>
              <a:t>t</a:t>
            </a:r>
            <a:r>
              <a:rPr lang="en-US" altLang="zh-CN" sz="2400" baseline="-25000">
                <a:solidFill>
                  <a:schemeClr val="tx1"/>
                </a:solidFill>
              </a:rPr>
              <a:t>r</a:t>
            </a:r>
            <a:r>
              <a:rPr lang="zh-CN" altLang="en-US" sz="2400">
                <a:solidFill>
                  <a:schemeClr val="tx1"/>
                </a:solidFill>
              </a:rPr>
              <a:t>：输出从</a:t>
            </a:r>
            <a:r>
              <a:rPr lang="en-US" altLang="zh-CN" sz="2400">
                <a:solidFill>
                  <a:schemeClr val="tx1"/>
                </a:solidFill>
              </a:rPr>
              <a:t>0</a:t>
            </a:r>
            <a:r>
              <a:rPr lang="zh-CN" altLang="en-US" sz="2400">
                <a:solidFill>
                  <a:schemeClr val="tx1"/>
                </a:solidFill>
              </a:rPr>
              <a:t>首次上升到稳态值所需的时间</a:t>
            </a:r>
            <a:r>
              <a:rPr lang="zh-CN" altLang="en-US" sz="2400" b="0">
                <a:solidFill>
                  <a:schemeClr val="tx1"/>
                </a:solidFill>
              </a:rPr>
              <a:t> </a:t>
            </a:r>
            <a:endParaRPr lang="zh-CN" altLang="en-US">
              <a:effectLst>
                <a:outerShdw blurRad="38100" dist="38100" dir="2700000" algn="tl">
                  <a:srgbClr val="000000"/>
                </a:outerShdw>
              </a:effectLst>
            </a:endParaRPr>
          </a:p>
        </p:txBody>
      </p:sp>
      <p:sp>
        <p:nvSpPr>
          <p:cNvPr id="33802" name="AutoShape 10"/>
          <p:cNvSpPr>
            <a:spLocks noChangeArrowheads="1"/>
          </p:cNvSpPr>
          <p:nvPr/>
        </p:nvSpPr>
        <p:spPr bwMode="auto">
          <a:xfrm>
            <a:off x="5795963" y="1066800"/>
            <a:ext cx="3043237" cy="2147888"/>
          </a:xfrm>
          <a:prstGeom prst="wedgeRoundRectCallout">
            <a:avLst>
              <a:gd name="adj1" fmla="val -96060"/>
              <a:gd name="adj2" fmla="val 87606"/>
              <a:gd name="adj3" fmla="val 16667"/>
            </a:avLst>
          </a:prstGeom>
          <a:solidFill>
            <a:srgbClr val="FF99CC">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latin typeface="黑体" panose="02010609060101010101" pitchFamily="49" charset="-122"/>
                <a:ea typeface="黑体" panose="02010609060101010101" pitchFamily="49" charset="-122"/>
              </a:rPr>
              <a:t>调节时间</a:t>
            </a:r>
            <a:r>
              <a:rPr lang="en-US" altLang="zh-CN" sz="2400">
                <a:solidFill>
                  <a:schemeClr val="tx1"/>
                </a:solidFill>
                <a:latin typeface="黑体" panose="02010609060101010101" pitchFamily="49" charset="-122"/>
                <a:ea typeface="黑体" panose="02010609060101010101" pitchFamily="49" charset="-122"/>
              </a:rPr>
              <a:t>t</a:t>
            </a:r>
            <a:r>
              <a:rPr lang="en-US" altLang="zh-CN" sz="2400" baseline="-25000">
                <a:solidFill>
                  <a:schemeClr val="tx1"/>
                </a:solidFill>
                <a:latin typeface="黑体" panose="02010609060101010101" pitchFamily="49" charset="-122"/>
                <a:ea typeface="黑体" panose="02010609060101010101" pitchFamily="49" charset="-122"/>
              </a:rPr>
              <a:t>s</a:t>
            </a:r>
            <a:r>
              <a:rPr lang="zh-CN" altLang="en-US" sz="2400">
                <a:solidFill>
                  <a:schemeClr val="tx1"/>
                </a:solidFill>
                <a:latin typeface="黑体" panose="02010609060101010101" pitchFamily="49" charset="-122"/>
                <a:ea typeface="黑体" panose="02010609060101010101" pitchFamily="49" charset="-122"/>
              </a:rPr>
              <a:t>：输出到达并保持在稳态值的某一百分率范围内所需要的时间</a:t>
            </a:r>
            <a:r>
              <a:rPr lang="zh-CN" altLang="en-US">
                <a:solidFill>
                  <a:schemeClr val="tx1"/>
                </a:solidFill>
              </a:rPr>
              <a:t> </a:t>
            </a:r>
          </a:p>
          <a:p>
            <a:pPr eaLnBrk="1" hangingPunct="1"/>
            <a:endParaRPr lang="en-US" altLang="zh-CN" b="0">
              <a:solidFill>
                <a:schemeClr val="tx1"/>
              </a:solidFill>
            </a:endParaRPr>
          </a:p>
        </p:txBody>
      </p:sp>
      <p:sp>
        <p:nvSpPr>
          <p:cNvPr id="33803" name="AutoShape 11"/>
          <p:cNvSpPr>
            <a:spLocks noChangeArrowheads="1"/>
          </p:cNvSpPr>
          <p:nvPr/>
        </p:nvSpPr>
        <p:spPr bwMode="auto">
          <a:xfrm>
            <a:off x="6553200" y="3573463"/>
            <a:ext cx="2447925" cy="1473200"/>
          </a:xfrm>
          <a:prstGeom prst="wedgeRoundRectCallout">
            <a:avLst>
              <a:gd name="adj1" fmla="val -72861"/>
              <a:gd name="adj2" fmla="val 44426"/>
              <a:gd name="adj3" fmla="val 16667"/>
            </a:avLst>
          </a:prstGeom>
          <a:solidFill>
            <a:srgbClr val="FFCC99">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dirty="0">
                <a:solidFill>
                  <a:schemeClr val="tx1"/>
                </a:solidFill>
              </a:rPr>
              <a:t>超调量 </a:t>
            </a:r>
            <a:r>
              <a:rPr lang="en-US" altLang="zh-CN" sz="2400" dirty="0">
                <a:solidFill>
                  <a:schemeClr val="tx1"/>
                </a:solidFill>
                <a:latin typeface="Symbol" panose="05050102010706020507" pitchFamily="18" charset="2"/>
              </a:rPr>
              <a:t>s</a:t>
            </a:r>
            <a:r>
              <a:rPr lang="zh-CN" altLang="en-US" sz="2400" dirty="0">
                <a:solidFill>
                  <a:schemeClr val="tx1"/>
                </a:solidFill>
              </a:rPr>
              <a:t>：最大超调量与稳态值比值的百分数</a:t>
            </a:r>
          </a:p>
        </p:txBody>
      </p:sp>
      <p:sp>
        <p:nvSpPr>
          <p:cNvPr id="33804" name="AutoShape 12"/>
          <p:cNvSpPr>
            <a:spLocks noChangeArrowheads="1"/>
          </p:cNvSpPr>
          <p:nvPr/>
        </p:nvSpPr>
        <p:spPr bwMode="auto">
          <a:xfrm>
            <a:off x="323850" y="4724400"/>
            <a:ext cx="1079500" cy="896938"/>
          </a:xfrm>
          <a:prstGeom prst="wedgeRoundRectCallout">
            <a:avLst>
              <a:gd name="adj1" fmla="val 224884"/>
              <a:gd name="adj2" fmla="val -32949"/>
              <a:gd name="adj3" fmla="val 16667"/>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rPr>
              <a:t>峰值时间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01"/>
                                        </p:tgtEl>
                                        <p:attrNameLst>
                                          <p:attrName>style.visibility</p:attrName>
                                        </p:attrNameLst>
                                      </p:cBhvr>
                                      <p:to>
                                        <p:strVal val="visible"/>
                                      </p:to>
                                    </p:set>
                                    <p:animEffect transition="in" filter="blinds(horizontal)">
                                      <p:cBhvr>
                                        <p:cTn id="7" dur="500"/>
                                        <p:tgtEl>
                                          <p:spTgt spid="338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802"/>
                                        </p:tgtEl>
                                        <p:attrNameLst>
                                          <p:attrName>style.visibility</p:attrName>
                                        </p:attrNameLst>
                                      </p:cBhvr>
                                      <p:to>
                                        <p:strVal val="visible"/>
                                      </p:to>
                                    </p:set>
                                    <p:animEffect transition="in" filter="blinds(horizontal)">
                                      <p:cBhvr>
                                        <p:cTn id="12" dur="500"/>
                                        <p:tgtEl>
                                          <p:spTgt spid="33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03"/>
                                        </p:tgtEl>
                                        <p:attrNameLst>
                                          <p:attrName>style.visibility</p:attrName>
                                        </p:attrNameLst>
                                      </p:cBhvr>
                                      <p:to>
                                        <p:strVal val="visible"/>
                                      </p:to>
                                    </p:set>
                                    <p:animEffect transition="in" filter="blinds(horizontal)">
                                      <p:cBhvr>
                                        <p:cTn id="17" dur="500"/>
                                        <p:tgtEl>
                                          <p:spTgt spid="33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04"/>
                                        </p:tgtEl>
                                        <p:attrNameLst>
                                          <p:attrName>style.visibility</p:attrName>
                                        </p:attrNameLst>
                                      </p:cBhvr>
                                      <p:to>
                                        <p:strVal val="visible"/>
                                      </p:to>
                                    </p:set>
                                    <p:animEffect transition="in" filter="blinds(horizontal)">
                                      <p:cBhvr>
                                        <p:cTn id="22" dur="500"/>
                                        <p:tgtEl>
                                          <p:spTgt spid="3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nimBg="1"/>
      <p:bldP spid="33802" grpId="0" animBg="1"/>
      <p:bldP spid="33803" grpId="0" animBg="1"/>
      <p:bldP spid="3380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71500" y="428625"/>
            <a:ext cx="3886200" cy="685800"/>
          </a:xfrm>
        </p:spPr>
        <p:txBody>
          <a:bodyPr/>
          <a:lstStyle/>
          <a:p>
            <a:pPr algn="l" eaLnBrk="1" hangingPunct="1">
              <a:buFont typeface="Wingdings" panose="05000000000000000000" pitchFamily="2" charset="2"/>
              <a:buChar char="Ø"/>
            </a:pPr>
            <a:r>
              <a:rPr lang="zh-CN" altLang="en-US" sz="3200" b="1">
                <a:solidFill>
                  <a:schemeClr val="tx1"/>
                </a:solidFill>
                <a:latin typeface="黑体" panose="02010609060101010101" pitchFamily="49" charset="-122"/>
                <a:ea typeface="黑体" panose="02010609060101010101" pitchFamily="49" charset="-122"/>
              </a:rPr>
              <a:t>抗扰性能指标</a:t>
            </a:r>
          </a:p>
        </p:txBody>
      </p:sp>
      <p:sp>
        <p:nvSpPr>
          <p:cNvPr id="61443" name="Rectangle 3"/>
          <p:cNvSpPr>
            <a:spLocks noGrp="1" noChangeArrowheads="1"/>
          </p:cNvSpPr>
          <p:nvPr>
            <p:ph type="body" sz="half" idx="1"/>
          </p:nvPr>
        </p:nvSpPr>
        <p:spPr>
          <a:xfrm>
            <a:off x="71438" y="1785938"/>
            <a:ext cx="8001000" cy="4495800"/>
          </a:xfrm>
        </p:spPr>
        <p:txBody>
          <a:bodyPr/>
          <a:lstStyle/>
          <a:p>
            <a:pPr eaLnBrk="1" hangingPunct="1"/>
            <a:r>
              <a:rPr lang="zh-CN" altLang="en-US" sz="2800" b="1">
                <a:solidFill>
                  <a:srgbClr val="C00000"/>
                </a:solidFill>
                <a:latin typeface="宋体" panose="02010600030101010101" pitchFamily="2" charset="-122"/>
                <a:ea typeface="黑体" panose="02010609060101010101" pitchFamily="49" charset="-122"/>
              </a:rPr>
              <a:t>动态降落</a:t>
            </a:r>
            <a:r>
              <a:rPr lang="zh-CN" altLang="en-US" sz="2800" b="1">
                <a:solidFill>
                  <a:srgbClr val="C00000"/>
                </a:solidFill>
                <a:ea typeface="黑体" panose="02010609060101010101" pitchFamily="49" charset="-122"/>
              </a:rPr>
              <a:t> </a:t>
            </a:r>
            <a:r>
              <a:rPr lang="en-US" altLang="zh-CN" sz="2800" b="1">
                <a:solidFill>
                  <a:srgbClr val="C00000"/>
                </a:solidFill>
                <a:latin typeface="Symbol" panose="05050102010706020507" pitchFamily="18" charset="2"/>
                <a:ea typeface="黑体" panose="02010609060101010101" pitchFamily="49" charset="-122"/>
              </a:rPr>
              <a:t>D</a:t>
            </a:r>
            <a:r>
              <a:rPr lang="en-US" altLang="zh-CN" sz="2800" b="1">
                <a:solidFill>
                  <a:srgbClr val="C00000"/>
                </a:solidFill>
                <a:ea typeface="黑体" panose="02010609060101010101" pitchFamily="49" charset="-122"/>
              </a:rPr>
              <a:t>C</a:t>
            </a:r>
            <a:r>
              <a:rPr lang="en-US" altLang="zh-CN" sz="2800" b="1" baseline="-25000">
                <a:solidFill>
                  <a:srgbClr val="C00000"/>
                </a:solidFill>
                <a:ea typeface="黑体" panose="02010609060101010101" pitchFamily="49" charset="-122"/>
              </a:rPr>
              <a:t>max</a:t>
            </a:r>
          </a:p>
          <a:p>
            <a:pPr eaLnBrk="1" hangingPunct="1">
              <a:buFontTx/>
              <a:buNone/>
            </a:pPr>
            <a:r>
              <a:rPr lang="en-US" altLang="zh-CN" sz="2800" b="1">
                <a:latin typeface="宋体" panose="02010600030101010101" pitchFamily="2" charset="-122"/>
                <a:ea typeface="黑体" panose="02010609060101010101" pitchFamily="49" charset="-122"/>
              </a:rPr>
              <a:t>  </a:t>
            </a:r>
            <a:r>
              <a:rPr lang="zh-CN" altLang="en-US" sz="2800" b="1">
                <a:latin typeface="宋体" panose="02010600030101010101" pitchFamily="2" charset="-122"/>
                <a:ea typeface="黑体" panose="02010609060101010101" pitchFamily="49" charset="-122"/>
              </a:rPr>
              <a:t>突加阶跃扰动下</a:t>
            </a:r>
          </a:p>
          <a:p>
            <a:pPr eaLnBrk="1" hangingPunct="1">
              <a:buFontTx/>
              <a:buNone/>
            </a:pPr>
            <a:r>
              <a:rPr lang="zh-CN" altLang="en-US" sz="2800" b="1">
                <a:latin typeface="宋体" panose="02010600030101010101" pitchFamily="2" charset="-122"/>
                <a:ea typeface="黑体" panose="02010609060101010101" pitchFamily="49" charset="-122"/>
              </a:rPr>
              <a:t>  输出响应的最大</a:t>
            </a:r>
          </a:p>
          <a:p>
            <a:pPr eaLnBrk="1" hangingPunct="1">
              <a:buFontTx/>
              <a:buNone/>
            </a:pPr>
            <a:r>
              <a:rPr lang="zh-CN" altLang="en-US" sz="2800" b="1">
                <a:latin typeface="宋体" panose="02010600030101010101" pitchFamily="2" charset="-122"/>
                <a:ea typeface="黑体" panose="02010609060101010101" pitchFamily="49" charset="-122"/>
              </a:rPr>
              <a:t>  动态降落百分数</a:t>
            </a:r>
            <a:r>
              <a:rPr lang="zh-CN" altLang="en-US" sz="2800" b="1">
                <a:ea typeface="黑体" panose="02010609060101010101" pitchFamily="49" charset="-122"/>
              </a:rPr>
              <a:t> </a:t>
            </a:r>
          </a:p>
          <a:p>
            <a:pPr eaLnBrk="1" hangingPunct="1"/>
            <a:endParaRPr lang="zh-CN" altLang="en-US" sz="2800" b="1">
              <a:ea typeface="黑体" panose="02010609060101010101" pitchFamily="49" charset="-122"/>
            </a:endParaRPr>
          </a:p>
          <a:p>
            <a:pPr eaLnBrk="1" hangingPunct="1"/>
            <a:r>
              <a:rPr lang="zh-CN" altLang="en-US" sz="2800" b="1">
                <a:solidFill>
                  <a:srgbClr val="C00000"/>
                </a:solidFill>
                <a:latin typeface="宋体" panose="02010600030101010101" pitchFamily="2" charset="-122"/>
                <a:ea typeface="黑体" panose="02010609060101010101" pitchFamily="49" charset="-122"/>
              </a:rPr>
              <a:t>恢复时间</a:t>
            </a:r>
            <a:r>
              <a:rPr lang="zh-CN" altLang="en-US" sz="2800" b="1">
                <a:solidFill>
                  <a:srgbClr val="C00000"/>
                </a:solidFill>
                <a:ea typeface="黑体" panose="02010609060101010101" pitchFamily="49" charset="-122"/>
              </a:rPr>
              <a:t> </a:t>
            </a:r>
            <a:r>
              <a:rPr lang="en-US" altLang="zh-CN" sz="2800" b="1">
                <a:solidFill>
                  <a:srgbClr val="C00000"/>
                </a:solidFill>
                <a:ea typeface="黑体" panose="02010609060101010101" pitchFamily="49" charset="-122"/>
              </a:rPr>
              <a:t>t</a:t>
            </a:r>
            <a:r>
              <a:rPr lang="en-US" altLang="zh-CN" sz="2800" b="1" baseline="-25000">
                <a:solidFill>
                  <a:srgbClr val="C00000"/>
                </a:solidFill>
                <a:ea typeface="黑体" panose="02010609060101010101" pitchFamily="49" charset="-122"/>
              </a:rPr>
              <a:t>v</a:t>
            </a:r>
          </a:p>
          <a:p>
            <a:pPr eaLnBrk="1" hangingPunct="1">
              <a:buFontTx/>
              <a:buNone/>
            </a:pPr>
            <a:r>
              <a:rPr lang="en-US" altLang="zh-CN" sz="2800" b="1">
                <a:ea typeface="黑体" panose="02010609060101010101" pitchFamily="49" charset="-122"/>
              </a:rPr>
              <a:t>    </a:t>
            </a:r>
            <a:r>
              <a:rPr lang="zh-CN" altLang="en-US" sz="2800" b="1">
                <a:ea typeface="黑体" panose="02010609060101010101" pitchFamily="49" charset="-122"/>
              </a:rPr>
              <a:t>阶跃扰动开始到输出恢复到稳态允许误差带范围之内所需时间</a:t>
            </a:r>
          </a:p>
        </p:txBody>
      </p:sp>
      <p:graphicFrame>
        <p:nvGraphicFramePr>
          <p:cNvPr id="61444" name="Object 0"/>
          <p:cNvGraphicFramePr>
            <a:graphicFrameLocks noGrp="1" noChangeAspect="1"/>
          </p:cNvGraphicFramePr>
          <p:nvPr>
            <p:ph type="clipArt" sz="half" idx="2"/>
          </p:nvPr>
        </p:nvGraphicFramePr>
        <p:xfrm>
          <a:off x="3429000" y="1357313"/>
          <a:ext cx="5500688" cy="3303587"/>
        </p:xfrm>
        <a:graphic>
          <a:graphicData uri="http://schemas.openxmlformats.org/presentationml/2006/ole">
            <mc:AlternateContent xmlns:mc="http://schemas.openxmlformats.org/markup-compatibility/2006">
              <mc:Choice xmlns:v="urn:schemas-microsoft-com:vml" Requires="v">
                <p:oleObj spid="_x0000_s61634" name="Microsoft Drawing" r:id="rId3" imgW="2292350" imgH="1376363" progId="MSDraw">
                  <p:embed/>
                </p:oleObj>
              </mc:Choice>
              <mc:Fallback>
                <p:oleObj name="Microsoft Drawing" r:id="rId3" imgW="2292350" imgH="1376363" progId="MSDraw">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357313"/>
                        <a:ext cx="5500688" cy="330358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20AB8FE2-96F2-45A0-9F26-462574B54EFC}" type="slidenum">
              <a:rPr lang="en-US" altLang="zh-CN" sz="1400">
                <a:solidFill>
                  <a:schemeClr val="tx1"/>
                </a:solidFill>
                <a:latin typeface="Times New Roman" panose="02020603050405020304" pitchFamily="18" charset="0"/>
              </a:rPr>
              <a:pPr eaLnBrk="1" hangingPunct="1"/>
              <a:t>42</a:t>
            </a:fld>
            <a:endParaRPr lang="en-US" altLang="zh-CN" sz="1400">
              <a:solidFill>
                <a:schemeClr val="tx1"/>
              </a:solidFill>
              <a:latin typeface="Times New Roman" panose="02020603050405020304" pitchFamily="18" charset="0"/>
            </a:endParaRPr>
          </a:p>
        </p:txBody>
      </p:sp>
      <p:sp>
        <p:nvSpPr>
          <p:cNvPr id="58371" name="Rectangle 2"/>
          <p:cNvSpPr>
            <a:spLocks noGrp="1" noChangeArrowheads="1"/>
          </p:cNvSpPr>
          <p:nvPr>
            <p:ph type="title"/>
          </p:nvPr>
        </p:nvSpPr>
        <p:spPr>
          <a:xfrm>
            <a:off x="0" y="214313"/>
            <a:ext cx="9144000" cy="838200"/>
          </a:xfrm>
        </p:spPr>
        <p:txBody>
          <a:bodyPr/>
          <a:lstStyle/>
          <a:p>
            <a:pPr eaLnBrk="1" hangingPunct="1"/>
            <a:r>
              <a:rPr lang="zh-CN" altLang="en-US" sz="3200" b="1">
                <a:solidFill>
                  <a:srgbClr val="C00000"/>
                </a:solidFill>
                <a:latin typeface="黑体" panose="02010609060101010101" pitchFamily="49" charset="-122"/>
                <a:ea typeface="黑体" panose="02010609060101010101" pitchFamily="49" charset="-122"/>
              </a:rPr>
              <a:t>典型系统</a:t>
            </a:r>
          </a:p>
        </p:txBody>
      </p:sp>
      <p:sp>
        <p:nvSpPr>
          <p:cNvPr id="30723" name="Rectangle 3"/>
          <p:cNvSpPr>
            <a:spLocks noGrp="1" noChangeArrowheads="1"/>
          </p:cNvSpPr>
          <p:nvPr>
            <p:ph type="body" sz="half" idx="1"/>
          </p:nvPr>
        </p:nvSpPr>
        <p:spPr>
          <a:xfrm>
            <a:off x="285750" y="3810000"/>
            <a:ext cx="8424863" cy="2643188"/>
          </a:xfrm>
        </p:spPr>
        <p:txBody>
          <a:bodyPr/>
          <a:lstStyle/>
          <a:p>
            <a:pPr algn="just" eaLnBrk="1" hangingPunct="1">
              <a:lnSpc>
                <a:spcPct val="80000"/>
              </a:lnSpc>
            </a:pPr>
            <a:endParaRPr lang="en-US" altLang="zh-CN" sz="1400" b="1" dirty="0"/>
          </a:p>
          <a:p>
            <a:pPr algn="just" eaLnBrk="1" hangingPunct="1">
              <a:lnSpc>
                <a:spcPct val="110000"/>
              </a:lnSpc>
            </a:pPr>
            <a:r>
              <a:rPr lang="zh-CN" altLang="en-US" sz="2400" b="1" dirty="0">
                <a:latin typeface="宋体" panose="02010600030101010101" pitchFamily="2" charset="-122"/>
                <a:ea typeface="黑体" panose="02010609060101010101" pitchFamily="49" charset="-122"/>
              </a:rPr>
              <a:t>实现</a:t>
            </a:r>
            <a:r>
              <a:rPr lang="zh-CN" altLang="en-US" sz="2400" b="1" dirty="0">
                <a:solidFill>
                  <a:schemeClr val="accent2"/>
                </a:solidFill>
                <a:latin typeface="宋体" panose="02010600030101010101" pitchFamily="2" charset="-122"/>
                <a:ea typeface="黑体" panose="02010609060101010101" pitchFamily="49" charset="-122"/>
              </a:rPr>
              <a:t>无静差</a:t>
            </a:r>
            <a:r>
              <a:rPr lang="zh-CN" altLang="en-US" sz="2400" b="1" dirty="0">
                <a:latin typeface="宋体" panose="02010600030101010101" pitchFamily="2" charset="-122"/>
                <a:ea typeface="黑体" panose="02010609060101010101" pitchFamily="49" charset="-122"/>
              </a:rPr>
              <a:t>的开环传函至少应含</a:t>
            </a:r>
            <a:r>
              <a:rPr lang="en-US" altLang="zh-CN" sz="2400" b="1" dirty="0">
                <a:latin typeface="宋体" panose="02010600030101010101" pitchFamily="2" charset="-122"/>
                <a:ea typeface="黑体" panose="02010609060101010101" pitchFamily="49" charset="-122"/>
              </a:rPr>
              <a:t>1</a:t>
            </a:r>
            <a:r>
              <a:rPr lang="zh-CN" altLang="en-US" sz="2400" b="1" dirty="0">
                <a:latin typeface="宋体" panose="02010600030101010101" pitchFamily="2" charset="-122"/>
                <a:ea typeface="黑体" panose="02010609060101010101" pitchFamily="49" charset="-122"/>
              </a:rPr>
              <a:t>积分环节，即</a:t>
            </a:r>
            <a:r>
              <a:rPr lang="zh-CN" altLang="en-US" sz="2400" b="1" dirty="0">
                <a:solidFill>
                  <a:srgbClr val="FF3300"/>
                </a:solidFill>
                <a:latin typeface="宋体" panose="02010600030101010101" pitchFamily="2" charset="-122"/>
                <a:ea typeface="黑体" panose="02010609060101010101" pitchFamily="49" charset="-122"/>
              </a:rPr>
              <a:t>系统至少为</a:t>
            </a:r>
            <a:r>
              <a:rPr lang="en-US" altLang="zh-CN" sz="2400" b="1" dirty="0">
                <a:solidFill>
                  <a:srgbClr val="FF3300"/>
                </a:solidFill>
                <a:latin typeface="宋体" panose="02010600030101010101" pitchFamily="2" charset="-122"/>
                <a:ea typeface="黑体" panose="02010609060101010101" pitchFamily="49" charset="-122"/>
              </a:rPr>
              <a:t>Ⅰ</a:t>
            </a:r>
            <a:r>
              <a:rPr lang="zh-CN" altLang="en-US" sz="2400" b="1" dirty="0">
                <a:solidFill>
                  <a:srgbClr val="FF3300"/>
                </a:solidFill>
                <a:latin typeface="宋体" panose="02010600030101010101" pitchFamily="2" charset="-122"/>
                <a:ea typeface="黑体" panose="02010609060101010101" pitchFamily="49" charset="-122"/>
              </a:rPr>
              <a:t>型</a:t>
            </a:r>
            <a:r>
              <a:rPr lang="zh-CN" altLang="en-US" sz="2400" b="1" dirty="0">
                <a:latin typeface="宋体" panose="02010600030101010101" pitchFamily="2" charset="-122"/>
                <a:ea typeface="黑体" panose="02010609060101010101" pitchFamily="49" charset="-122"/>
              </a:rPr>
              <a:t>。为保证在扰动下无静差，须使扰动作用点前传函至少含</a:t>
            </a:r>
            <a:r>
              <a:rPr lang="en-US" altLang="zh-CN" sz="2400" b="1" dirty="0">
                <a:latin typeface="宋体" panose="02010600030101010101" pitchFamily="2" charset="-122"/>
                <a:ea typeface="黑体" panose="02010609060101010101" pitchFamily="49" charset="-122"/>
              </a:rPr>
              <a:t>1</a:t>
            </a:r>
            <a:r>
              <a:rPr lang="zh-CN" altLang="en-US" sz="2400" b="1" dirty="0">
                <a:latin typeface="宋体" panose="02010600030101010101" pitchFamily="2" charset="-122"/>
                <a:ea typeface="黑体" panose="02010609060101010101" pitchFamily="49" charset="-122"/>
              </a:rPr>
              <a:t>积分环节，分析表明，它意味着</a:t>
            </a:r>
            <a:r>
              <a:rPr lang="zh-CN" altLang="en-US" sz="2400" b="1" dirty="0">
                <a:solidFill>
                  <a:schemeClr val="accent2"/>
                </a:solidFill>
                <a:latin typeface="宋体" panose="02010600030101010101" pitchFamily="2" charset="-122"/>
                <a:ea typeface="黑体" panose="02010609060101010101" pitchFamily="49" charset="-122"/>
              </a:rPr>
              <a:t>速度环至少为</a:t>
            </a:r>
            <a:r>
              <a:rPr lang="en-US" altLang="zh-CN" sz="2400" b="1" dirty="0">
                <a:solidFill>
                  <a:schemeClr val="accent2"/>
                </a:solidFill>
                <a:latin typeface="宋体" panose="02010600030101010101" pitchFamily="2" charset="-122"/>
                <a:ea typeface="黑体" panose="02010609060101010101" pitchFamily="49" charset="-122"/>
              </a:rPr>
              <a:t>Ⅱ</a:t>
            </a:r>
            <a:r>
              <a:rPr lang="zh-CN" altLang="en-US" sz="2400" b="1" dirty="0">
                <a:solidFill>
                  <a:schemeClr val="accent2"/>
                </a:solidFill>
                <a:latin typeface="宋体" panose="02010600030101010101" pitchFamily="2" charset="-122"/>
                <a:ea typeface="黑体" panose="02010609060101010101" pitchFamily="49" charset="-122"/>
              </a:rPr>
              <a:t>型</a:t>
            </a:r>
            <a:r>
              <a:rPr lang="zh-CN" altLang="en-US" sz="2400" b="1" dirty="0">
                <a:latin typeface="宋体" panose="02010600030101010101" pitchFamily="2" charset="-122"/>
                <a:ea typeface="黑体" panose="02010609060101010101" pitchFamily="49" charset="-122"/>
              </a:rPr>
              <a:t>系统。工程设计方法就是在</a:t>
            </a:r>
            <a:r>
              <a:rPr lang="en-US" altLang="zh-CN" sz="2400" b="1" dirty="0">
                <a:latin typeface="宋体" panose="02010600030101010101" pitchFamily="2" charset="-122"/>
                <a:ea typeface="黑体" panose="02010609060101010101" pitchFamily="49" charset="-122"/>
              </a:rPr>
              <a:t>Ⅰ</a:t>
            </a:r>
            <a:r>
              <a:rPr lang="zh-CN" altLang="en-US" sz="2400" b="1" dirty="0">
                <a:latin typeface="宋体" panose="02010600030101010101" pitchFamily="2" charset="-122"/>
                <a:ea typeface="黑体" panose="02010609060101010101" pitchFamily="49" charset="-122"/>
              </a:rPr>
              <a:t>、</a:t>
            </a:r>
            <a:r>
              <a:rPr lang="en-US" altLang="zh-CN" sz="2400" b="1" dirty="0">
                <a:latin typeface="宋体" panose="02010600030101010101" pitchFamily="2" charset="-122"/>
                <a:ea typeface="黑体" panose="02010609060101010101" pitchFamily="49" charset="-122"/>
              </a:rPr>
              <a:t>Ⅱ</a:t>
            </a:r>
            <a:r>
              <a:rPr lang="zh-CN" altLang="en-US" sz="2400" b="1" dirty="0">
                <a:latin typeface="宋体" panose="02010600030101010101" pitchFamily="2" charset="-122"/>
                <a:ea typeface="黑体" panose="02010609060101010101" pitchFamily="49" charset="-122"/>
              </a:rPr>
              <a:t>型系统中各选一种较简结构作为代表期望特性的典型系统，分别称为</a:t>
            </a:r>
            <a:r>
              <a:rPr lang="zh-CN" altLang="en-US" sz="2400" b="1" dirty="0">
                <a:solidFill>
                  <a:srgbClr val="FF0000"/>
                </a:solidFill>
                <a:latin typeface="宋体" panose="02010600030101010101" pitchFamily="2" charset="-122"/>
                <a:ea typeface="黑体" panose="02010609060101010101" pitchFamily="49" charset="-122"/>
              </a:rPr>
              <a:t>典型</a:t>
            </a:r>
            <a:r>
              <a:rPr lang="en-US" altLang="zh-CN" sz="2400" b="1" dirty="0">
                <a:solidFill>
                  <a:srgbClr val="FF0000"/>
                </a:solidFill>
                <a:latin typeface="宋体" panose="02010600030101010101" pitchFamily="2" charset="-122"/>
                <a:ea typeface="黑体" panose="02010609060101010101" pitchFamily="49" charset="-122"/>
              </a:rPr>
              <a:t>Ⅰ</a:t>
            </a:r>
            <a:r>
              <a:rPr lang="zh-CN" altLang="en-US" sz="2400" b="1" dirty="0">
                <a:solidFill>
                  <a:srgbClr val="FF0000"/>
                </a:solidFill>
                <a:latin typeface="宋体" panose="02010600030101010101" pitchFamily="2" charset="-122"/>
                <a:ea typeface="黑体" panose="02010609060101010101" pitchFamily="49" charset="-122"/>
              </a:rPr>
              <a:t>型系统</a:t>
            </a:r>
            <a:r>
              <a:rPr lang="zh-CN" altLang="en-US" sz="2400" b="1" dirty="0">
                <a:latin typeface="宋体" panose="02010600030101010101" pitchFamily="2" charset="-122"/>
                <a:ea typeface="黑体" panose="02010609060101010101" pitchFamily="49" charset="-122"/>
              </a:rPr>
              <a:t>和</a:t>
            </a:r>
            <a:r>
              <a:rPr lang="zh-CN" altLang="en-US" sz="2400" b="1" dirty="0">
                <a:solidFill>
                  <a:srgbClr val="FF0000"/>
                </a:solidFill>
                <a:latin typeface="宋体" panose="02010600030101010101" pitchFamily="2" charset="-122"/>
                <a:ea typeface="黑体" panose="02010609060101010101" pitchFamily="49" charset="-122"/>
              </a:rPr>
              <a:t>典型</a:t>
            </a:r>
            <a:r>
              <a:rPr lang="en-US" altLang="zh-CN" sz="2400" b="1" dirty="0">
                <a:solidFill>
                  <a:srgbClr val="FF0000"/>
                </a:solidFill>
                <a:latin typeface="宋体" panose="02010600030101010101" pitchFamily="2" charset="-122"/>
                <a:ea typeface="黑体" panose="02010609060101010101" pitchFamily="49" charset="-122"/>
              </a:rPr>
              <a:t>Ⅱ</a:t>
            </a:r>
            <a:r>
              <a:rPr lang="zh-CN" altLang="en-US" sz="2400" b="1" dirty="0">
                <a:solidFill>
                  <a:srgbClr val="FF0000"/>
                </a:solidFill>
                <a:latin typeface="宋体" panose="02010600030101010101" pitchFamily="2" charset="-122"/>
                <a:ea typeface="黑体" panose="02010609060101010101" pitchFamily="49" charset="-122"/>
              </a:rPr>
              <a:t>型系统</a:t>
            </a:r>
            <a:r>
              <a:rPr lang="zh-CN" altLang="en-US" sz="2400" b="1" dirty="0">
                <a:solidFill>
                  <a:srgbClr val="FF0000"/>
                </a:solidFill>
                <a:ea typeface="黑体" panose="02010609060101010101" pitchFamily="49" charset="-122"/>
              </a:rPr>
              <a:t> </a:t>
            </a:r>
            <a:r>
              <a:rPr lang="zh-CN" altLang="en-US" sz="2400" b="1" dirty="0">
                <a:ea typeface="黑体" panose="02010609060101010101" pitchFamily="49" charset="-122"/>
              </a:rPr>
              <a:t>。</a:t>
            </a:r>
          </a:p>
          <a:p>
            <a:pPr eaLnBrk="1" hangingPunct="1">
              <a:lnSpc>
                <a:spcPct val="80000"/>
              </a:lnSpc>
            </a:pPr>
            <a:endParaRPr lang="en-US" altLang="zh-CN" sz="2400" b="1" dirty="0"/>
          </a:p>
        </p:txBody>
      </p:sp>
      <p:grpSp>
        <p:nvGrpSpPr>
          <p:cNvPr id="2" name="Group 10"/>
          <p:cNvGrpSpPr>
            <a:grpSpLocks/>
          </p:cNvGrpSpPr>
          <p:nvPr/>
        </p:nvGrpSpPr>
        <p:grpSpPr bwMode="auto">
          <a:xfrm>
            <a:off x="785813" y="1071563"/>
            <a:ext cx="6777037" cy="1884362"/>
            <a:chOff x="204" y="762"/>
            <a:chExt cx="4269" cy="1187"/>
          </a:xfrm>
        </p:grpSpPr>
        <p:graphicFrame>
          <p:nvGraphicFramePr>
            <p:cNvPr id="58375" name="Object 7"/>
            <p:cNvGraphicFramePr>
              <a:graphicFrameLocks noChangeAspect="1"/>
            </p:cNvGraphicFramePr>
            <p:nvPr/>
          </p:nvGraphicFramePr>
          <p:xfrm>
            <a:off x="2571" y="762"/>
            <a:ext cx="1902" cy="1187"/>
          </p:xfrm>
          <a:graphic>
            <a:graphicData uri="http://schemas.openxmlformats.org/presentationml/2006/ole">
              <mc:AlternateContent xmlns:mc="http://schemas.openxmlformats.org/markup-compatibility/2006">
                <mc:Choice xmlns:v="urn:schemas-microsoft-com:vml" Requires="v">
                  <p:oleObj spid="_x0000_s58567" name="Equation" r:id="rId3" imgW="1384300" imgH="863600" progId="Equation.DSMT4">
                    <p:embed/>
                  </p:oleObj>
                </mc:Choice>
                <mc:Fallback>
                  <p:oleObj name="Equation" r:id="rId3" imgW="1384300" imgH="863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 y="762"/>
                          <a:ext cx="1902"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Text Box 9"/>
            <p:cNvSpPr txBox="1">
              <a:spLocks noChangeArrowheads="1"/>
            </p:cNvSpPr>
            <p:nvPr/>
          </p:nvSpPr>
          <p:spPr bwMode="auto">
            <a:xfrm>
              <a:off x="204" y="890"/>
              <a:ext cx="2177"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rPr>
                <a:t>控制系统开环传递</a:t>
              </a:r>
              <a:endParaRPr lang="en-US" altLang="zh-CN" sz="2800">
                <a:solidFill>
                  <a:schemeClr val="tx1"/>
                </a:solidFill>
              </a:endParaRPr>
            </a:p>
            <a:p>
              <a:pPr eaLnBrk="1" hangingPunct="1"/>
              <a:r>
                <a:rPr lang="zh-CN" altLang="en-US" sz="2800">
                  <a:solidFill>
                    <a:schemeClr val="tx1"/>
                  </a:solidFill>
                </a:rPr>
                <a:t>函数的一般形式</a:t>
              </a:r>
            </a:p>
          </p:txBody>
        </p:sp>
      </p:grpSp>
      <p:sp>
        <p:nvSpPr>
          <p:cNvPr id="30731" name="AutoShape 11"/>
          <p:cNvSpPr>
            <a:spLocks noChangeArrowheads="1"/>
          </p:cNvSpPr>
          <p:nvPr/>
        </p:nvSpPr>
        <p:spPr bwMode="auto">
          <a:xfrm>
            <a:off x="398463" y="2357438"/>
            <a:ext cx="3673475" cy="1655762"/>
          </a:xfrm>
          <a:prstGeom prst="wedgeRoundRectCallout">
            <a:avLst>
              <a:gd name="adj1" fmla="val 89412"/>
              <a:gd name="adj2" fmla="val -56042"/>
              <a:gd name="adj3" fmla="val 16667"/>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400">
                <a:solidFill>
                  <a:schemeClr val="tx1"/>
                </a:solidFill>
              </a:rPr>
              <a:t> 0</a:t>
            </a:r>
            <a:r>
              <a:rPr lang="zh-CN" altLang="en-US" sz="2400">
                <a:solidFill>
                  <a:schemeClr val="tx1"/>
                </a:solidFill>
              </a:rPr>
              <a:t>型稳态精度低，</a:t>
            </a:r>
            <a:r>
              <a:rPr lang="en-US" altLang="zh-CN" sz="2400">
                <a:solidFill>
                  <a:schemeClr val="tx1"/>
                </a:solidFill>
              </a:rPr>
              <a:t>III</a:t>
            </a:r>
            <a:r>
              <a:rPr lang="zh-CN" altLang="en-US" sz="2400">
                <a:solidFill>
                  <a:schemeClr val="tx1"/>
                </a:solidFill>
              </a:rPr>
              <a:t>型及以上难稳定。</a:t>
            </a:r>
          </a:p>
          <a:p>
            <a:pPr eaLnBrk="1" hangingPunct="1"/>
            <a:r>
              <a:rPr lang="zh-CN" altLang="en-US" sz="2400">
                <a:solidFill>
                  <a:schemeClr val="tx1"/>
                </a:solidFill>
              </a:rPr>
              <a:t> 多采用</a:t>
            </a:r>
            <a:r>
              <a:rPr lang="en-US" altLang="zh-CN" sz="2400">
                <a:solidFill>
                  <a:schemeClr val="tx1"/>
                </a:solidFill>
              </a:rPr>
              <a:t>I</a:t>
            </a:r>
            <a:r>
              <a:rPr lang="zh-CN" altLang="en-US" sz="2400">
                <a:solidFill>
                  <a:schemeClr val="tx1"/>
                </a:solidFill>
              </a:rPr>
              <a:t>、</a:t>
            </a:r>
            <a:r>
              <a:rPr lang="en-US" altLang="zh-CN" sz="2400">
                <a:solidFill>
                  <a:schemeClr val="tx1"/>
                </a:solidFill>
              </a:rPr>
              <a:t>II</a:t>
            </a:r>
            <a:r>
              <a:rPr lang="zh-CN" altLang="en-US" sz="2400">
                <a:solidFill>
                  <a:schemeClr val="tx1"/>
                </a:solidFill>
              </a:rPr>
              <a:t>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31"/>
                                        </p:tgtEl>
                                        <p:attrNameLst>
                                          <p:attrName>style.visibility</p:attrName>
                                        </p:attrNameLst>
                                      </p:cBhvr>
                                      <p:to>
                                        <p:strVal val="visible"/>
                                      </p:to>
                                    </p:set>
                                    <p:animEffect transition="in" filter="blinds(horizontal)">
                                      <p:cBhvr>
                                        <p:cTn id="12" dur="500"/>
                                        <p:tgtEl>
                                          <p:spTgt spid="30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7" dur="500"/>
                                        <p:tgtEl>
                                          <p:spTgt spid="307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57250" y="71438"/>
            <a:ext cx="7343775" cy="685800"/>
          </a:xfrm>
        </p:spPr>
        <p:txBody>
          <a:bodyPr/>
          <a:lstStyle/>
          <a:p>
            <a:pPr eaLnBrk="1" hangingPunct="1"/>
            <a:r>
              <a:rPr lang="zh-CN" altLang="en-US" sz="3200" b="1">
                <a:solidFill>
                  <a:srgbClr val="C00000"/>
                </a:solidFill>
                <a:latin typeface="黑体" panose="02010609060101010101" pitchFamily="49" charset="-122"/>
                <a:ea typeface="黑体" panose="02010609060101010101" pitchFamily="49" charset="-122"/>
              </a:rPr>
              <a:t>设计要点</a:t>
            </a:r>
          </a:p>
        </p:txBody>
      </p:sp>
      <p:sp>
        <p:nvSpPr>
          <p:cNvPr id="18436" name="Rectangle 3"/>
          <p:cNvSpPr>
            <a:spLocks noGrp="1" noChangeArrowheads="1"/>
          </p:cNvSpPr>
          <p:nvPr>
            <p:ph type="body" idx="1"/>
          </p:nvPr>
        </p:nvSpPr>
        <p:spPr>
          <a:xfrm>
            <a:off x="347663" y="785813"/>
            <a:ext cx="8439150" cy="1947862"/>
          </a:xfrm>
        </p:spPr>
        <p:txBody>
          <a:bodyPr/>
          <a:lstStyle/>
          <a:p>
            <a:pPr algn="just" eaLnBrk="1" hangingPunct="1">
              <a:lnSpc>
                <a:spcPct val="110000"/>
              </a:lnSpc>
              <a:defRPr/>
            </a:pPr>
            <a:r>
              <a:rPr lang="zh-CN" altLang="en-US" sz="2800" b="1" dirty="0">
                <a:latin typeface="+mn-ea"/>
              </a:rPr>
              <a:t>两个闭环，</a:t>
            </a:r>
            <a:r>
              <a:rPr lang="zh-CN" altLang="en-US" sz="2800" b="1" dirty="0">
                <a:solidFill>
                  <a:srgbClr val="FF0000"/>
                </a:solidFill>
                <a:latin typeface="+mn-ea"/>
              </a:rPr>
              <a:t>先内环后外环</a:t>
            </a:r>
            <a:r>
              <a:rPr lang="zh-CN" altLang="en-US" sz="2800" b="1" dirty="0">
                <a:latin typeface="+mn-ea"/>
              </a:rPr>
              <a:t>的设计顺序。这两个环都是无静差的，为分别确定两个调节器的参数，需要根据速度、电流调节和其受控对象的不同特点</a:t>
            </a:r>
            <a:r>
              <a:rPr lang="zh-CN" altLang="en-US" sz="2800" b="1" dirty="0">
                <a:solidFill>
                  <a:srgbClr val="2D10DE"/>
                </a:solidFill>
                <a:latin typeface="+mn-ea"/>
              </a:rPr>
              <a:t>确定两个期望特性开环传递函数</a:t>
            </a:r>
            <a:r>
              <a:rPr lang="zh-CN" altLang="en-US" sz="2800" b="1" dirty="0">
                <a:latin typeface="+mn-ea"/>
              </a:rPr>
              <a:t>。</a:t>
            </a:r>
          </a:p>
        </p:txBody>
      </p:sp>
      <p:sp>
        <p:nvSpPr>
          <p:cNvPr id="28676" name="Text Box 4"/>
          <p:cNvSpPr txBox="1">
            <a:spLocks noChangeArrowheads="1"/>
          </p:cNvSpPr>
          <p:nvPr/>
        </p:nvSpPr>
        <p:spPr bwMode="auto">
          <a:xfrm>
            <a:off x="323850" y="2786063"/>
            <a:ext cx="8496300" cy="3797300"/>
          </a:xfrm>
          <a:prstGeom prst="rect">
            <a:avLst/>
          </a:prstGeom>
          <a:noFill/>
          <a:ln w="9525">
            <a:noFill/>
            <a:miter lim="800000"/>
            <a:headEnd/>
            <a:tailEnd/>
          </a:ln>
          <a:effectLst/>
        </p:spPr>
        <p:txBody>
          <a:bodyPr>
            <a:spAutoFit/>
          </a:bodyPr>
          <a:lstStyle/>
          <a:p>
            <a:pPr algn="l">
              <a:lnSpc>
                <a:spcPct val="90000"/>
              </a:lnSpc>
              <a:spcBef>
                <a:spcPct val="20000"/>
              </a:spcBef>
              <a:buFont typeface="Arial" pitchFamily="34" charset="0"/>
              <a:buChar char="•"/>
              <a:defRPr/>
            </a:pPr>
            <a:r>
              <a:rPr lang="zh-CN" altLang="en-US" sz="2800" dirty="0">
                <a:solidFill>
                  <a:schemeClr val="tx1"/>
                </a:solidFill>
                <a:latin typeface="+mn-ea"/>
                <a:ea typeface="+mn-ea"/>
              </a:rPr>
              <a:t> 为稳定，幅频特性应</a:t>
            </a:r>
            <a:r>
              <a:rPr lang="zh-CN" altLang="en-US" sz="2800" dirty="0">
                <a:solidFill>
                  <a:srgbClr val="FF0000"/>
                </a:solidFill>
                <a:latin typeface="+mn-ea"/>
                <a:ea typeface="+mn-ea"/>
              </a:rPr>
              <a:t>以</a:t>
            </a:r>
            <a:r>
              <a:rPr lang="en-US" altLang="zh-CN" sz="2800" dirty="0">
                <a:solidFill>
                  <a:srgbClr val="FF0000"/>
                </a:solidFill>
                <a:latin typeface="+mn-ea"/>
                <a:ea typeface="+mn-ea"/>
              </a:rPr>
              <a:t>-20dB/</a:t>
            </a:r>
            <a:r>
              <a:rPr lang="en-US" altLang="zh-CN" sz="2800" dirty="0" err="1">
                <a:solidFill>
                  <a:srgbClr val="FF0000"/>
                </a:solidFill>
                <a:latin typeface="+mn-ea"/>
                <a:ea typeface="+mn-ea"/>
              </a:rPr>
              <a:t>dec</a:t>
            </a:r>
            <a:r>
              <a:rPr lang="zh-CN" altLang="en-US" sz="2800" dirty="0">
                <a:solidFill>
                  <a:srgbClr val="FF0000"/>
                </a:solidFill>
                <a:latin typeface="+mn-ea"/>
                <a:ea typeface="+mn-ea"/>
              </a:rPr>
              <a:t>的斜率穿越</a:t>
            </a:r>
            <a:r>
              <a:rPr lang="en-US" altLang="zh-CN" sz="2800" dirty="0">
                <a:solidFill>
                  <a:srgbClr val="FF0000"/>
                </a:solidFill>
                <a:latin typeface="+mn-ea"/>
                <a:ea typeface="+mn-ea"/>
              </a:rPr>
              <a:t>0dB</a:t>
            </a:r>
            <a:r>
              <a:rPr lang="zh-CN" altLang="en-US" sz="2800" dirty="0">
                <a:solidFill>
                  <a:srgbClr val="FF0000"/>
                </a:solidFill>
                <a:latin typeface="+mn-ea"/>
                <a:ea typeface="+mn-ea"/>
              </a:rPr>
              <a:t>线</a:t>
            </a:r>
            <a:r>
              <a:rPr lang="zh-CN" altLang="en-US" sz="2800" dirty="0">
                <a:solidFill>
                  <a:schemeClr val="tx1"/>
                </a:solidFill>
                <a:latin typeface="+mn-ea"/>
                <a:ea typeface="+mn-ea"/>
              </a:rPr>
              <a:t>，  </a:t>
            </a:r>
            <a:endParaRPr lang="en-US" altLang="zh-CN" sz="2800" dirty="0">
              <a:solidFill>
                <a:schemeClr val="tx1"/>
              </a:solidFill>
              <a:latin typeface="+mn-ea"/>
              <a:ea typeface="+mn-ea"/>
            </a:endParaRPr>
          </a:p>
          <a:p>
            <a:pPr algn="l">
              <a:lnSpc>
                <a:spcPct val="90000"/>
              </a:lnSpc>
              <a:spcBef>
                <a:spcPct val="20000"/>
              </a:spcBef>
              <a:defRPr/>
            </a:pPr>
            <a:r>
              <a:rPr lang="en-US" altLang="zh-CN" sz="2800" dirty="0">
                <a:solidFill>
                  <a:schemeClr val="tx1"/>
                </a:solidFill>
                <a:latin typeface="+mn-ea"/>
                <a:ea typeface="+mn-ea"/>
              </a:rPr>
              <a:t>  </a:t>
            </a:r>
            <a:r>
              <a:rPr lang="zh-CN" altLang="en-US" sz="2800" dirty="0">
                <a:solidFill>
                  <a:schemeClr val="tx1"/>
                </a:solidFill>
                <a:latin typeface="+mn-ea"/>
                <a:ea typeface="+mn-ea"/>
              </a:rPr>
              <a:t>并有一定的中频宽；为抗扰，</a:t>
            </a:r>
            <a:r>
              <a:rPr lang="zh-CN" altLang="en-US" sz="2800" dirty="0">
                <a:solidFill>
                  <a:srgbClr val="2D10DE"/>
                </a:solidFill>
                <a:latin typeface="+mn-ea"/>
                <a:ea typeface="+mn-ea"/>
              </a:rPr>
              <a:t>高频段衰减应足够快</a:t>
            </a:r>
            <a:r>
              <a:rPr lang="zh-CN" altLang="en-US" sz="2800" dirty="0">
                <a:solidFill>
                  <a:schemeClr val="tx1"/>
                </a:solidFill>
                <a:latin typeface="+mn-ea"/>
                <a:ea typeface="+mn-ea"/>
              </a:rPr>
              <a:t>，</a:t>
            </a:r>
            <a:endParaRPr lang="en-US" altLang="zh-CN" sz="2800" dirty="0">
              <a:solidFill>
                <a:schemeClr val="tx1"/>
              </a:solidFill>
              <a:latin typeface="+mn-ea"/>
              <a:ea typeface="+mn-ea"/>
            </a:endParaRPr>
          </a:p>
          <a:p>
            <a:pPr algn="l">
              <a:lnSpc>
                <a:spcPct val="90000"/>
              </a:lnSpc>
              <a:spcBef>
                <a:spcPct val="20000"/>
              </a:spcBef>
              <a:defRPr/>
            </a:pPr>
            <a:r>
              <a:rPr lang="en-US" altLang="zh-CN" sz="2800" dirty="0">
                <a:solidFill>
                  <a:schemeClr val="tx1"/>
                </a:solidFill>
                <a:latin typeface="+mn-ea"/>
                <a:ea typeface="+mn-ea"/>
              </a:rPr>
              <a:t>  </a:t>
            </a:r>
            <a:r>
              <a:rPr lang="zh-CN" altLang="en-US" sz="2800" dirty="0">
                <a:solidFill>
                  <a:schemeClr val="tx1"/>
                </a:solidFill>
                <a:latin typeface="+mn-ea"/>
                <a:ea typeface="+mn-ea"/>
              </a:rPr>
              <a:t>斜率应在</a:t>
            </a:r>
            <a:r>
              <a:rPr lang="en-US" altLang="zh-CN" sz="2800" dirty="0">
                <a:solidFill>
                  <a:schemeClr val="tx1"/>
                </a:solidFill>
                <a:latin typeface="+mn-ea"/>
                <a:ea typeface="+mn-ea"/>
              </a:rPr>
              <a:t>-40dB/</a:t>
            </a:r>
            <a:r>
              <a:rPr lang="en-US" altLang="zh-CN" sz="2800" dirty="0" err="1">
                <a:solidFill>
                  <a:schemeClr val="tx1"/>
                </a:solidFill>
                <a:latin typeface="+mn-ea"/>
                <a:ea typeface="+mn-ea"/>
              </a:rPr>
              <a:t>dec</a:t>
            </a:r>
            <a:r>
              <a:rPr lang="zh-CN" altLang="en-US" sz="2800" dirty="0">
                <a:solidFill>
                  <a:schemeClr val="tx1"/>
                </a:solidFill>
                <a:latin typeface="+mn-ea"/>
                <a:ea typeface="+mn-ea"/>
              </a:rPr>
              <a:t>或更负；在稳定的前提下，</a:t>
            </a:r>
            <a:r>
              <a:rPr lang="zh-CN" altLang="en-US" sz="2800" dirty="0">
                <a:solidFill>
                  <a:srgbClr val="C00000"/>
                </a:solidFill>
                <a:latin typeface="+mn-ea"/>
                <a:ea typeface="+mn-ea"/>
              </a:rPr>
              <a:t>幅</a:t>
            </a:r>
            <a:endParaRPr lang="en-US" altLang="zh-CN" sz="2800" dirty="0">
              <a:solidFill>
                <a:srgbClr val="C00000"/>
              </a:solidFill>
              <a:latin typeface="+mn-ea"/>
              <a:ea typeface="+mn-ea"/>
            </a:endParaRPr>
          </a:p>
          <a:p>
            <a:pPr algn="l">
              <a:lnSpc>
                <a:spcPct val="90000"/>
              </a:lnSpc>
              <a:spcBef>
                <a:spcPct val="20000"/>
              </a:spcBef>
              <a:defRPr/>
            </a:pPr>
            <a:r>
              <a:rPr lang="en-US" altLang="zh-CN" sz="2800" dirty="0">
                <a:solidFill>
                  <a:srgbClr val="C00000"/>
                </a:solidFill>
                <a:latin typeface="+mn-ea"/>
                <a:ea typeface="+mn-ea"/>
              </a:rPr>
              <a:t>  </a:t>
            </a:r>
            <a:r>
              <a:rPr lang="zh-CN" altLang="en-US" sz="2800" dirty="0">
                <a:solidFill>
                  <a:srgbClr val="C00000"/>
                </a:solidFill>
                <a:latin typeface="+mn-ea"/>
                <a:ea typeface="+mn-ea"/>
              </a:rPr>
              <a:t>值穿越频率应尽可能大</a:t>
            </a:r>
            <a:r>
              <a:rPr lang="zh-CN" altLang="en-US" sz="2800" dirty="0">
                <a:solidFill>
                  <a:schemeClr val="tx1"/>
                </a:solidFill>
                <a:latin typeface="+mn-ea"/>
                <a:ea typeface="+mn-ea"/>
              </a:rPr>
              <a:t>，以提高系统的快速性；</a:t>
            </a:r>
            <a:r>
              <a:rPr lang="zh-CN" altLang="en-US" sz="2800" dirty="0">
                <a:solidFill>
                  <a:srgbClr val="220CA8"/>
                </a:solidFill>
                <a:latin typeface="+mn-ea"/>
                <a:ea typeface="+mn-ea"/>
              </a:rPr>
              <a:t>低</a:t>
            </a:r>
            <a:endParaRPr lang="en-US" altLang="zh-CN" sz="2800" dirty="0">
              <a:solidFill>
                <a:srgbClr val="220CA8"/>
              </a:solidFill>
              <a:latin typeface="+mn-ea"/>
              <a:ea typeface="+mn-ea"/>
            </a:endParaRPr>
          </a:p>
          <a:p>
            <a:pPr algn="l">
              <a:lnSpc>
                <a:spcPct val="90000"/>
              </a:lnSpc>
              <a:spcBef>
                <a:spcPct val="20000"/>
              </a:spcBef>
              <a:defRPr/>
            </a:pPr>
            <a:r>
              <a:rPr lang="en-US" altLang="zh-CN" sz="2800" dirty="0">
                <a:solidFill>
                  <a:srgbClr val="220CA8"/>
                </a:solidFill>
                <a:latin typeface="+mn-ea"/>
                <a:ea typeface="+mn-ea"/>
              </a:rPr>
              <a:t>  </a:t>
            </a:r>
            <a:r>
              <a:rPr lang="zh-CN" altLang="en-US" sz="2800" dirty="0">
                <a:solidFill>
                  <a:srgbClr val="220CA8"/>
                </a:solidFill>
                <a:latin typeface="+mn-ea"/>
                <a:ea typeface="+mn-ea"/>
              </a:rPr>
              <a:t>频段增益应尽可能高</a:t>
            </a:r>
            <a:r>
              <a:rPr lang="zh-CN" altLang="en-US" sz="2800" dirty="0">
                <a:solidFill>
                  <a:schemeClr val="tx1"/>
                </a:solidFill>
                <a:latin typeface="+mn-ea"/>
                <a:ea typeface="+mn-ea"/>
              </a:rPr>
              <a:t>，以保证稳态准确度。选择电</a:t>
            </a:r>
            <a:endParaRPr lang="en-US" altLang="zh-CN" sz="2800" dirty="0">
              <a:solidFill>
                <a:schemeClr val="tx1"/>
              </a:solidFill>
              <a:latin typeface="+mn-ea"/>
              <a:ea typeface="+mn-ea"/>
            </a:endParaRPr>
          </a:p>
          <a:p>
            <a:pPr algn="l">
              <a:lnSpc>
                <a:spcPct val="90000"/>
              </a:lnSpc>
              <a:spcBef>
                <a:spcPct val="20000"/>
              </a:spcBef>
              <a:defRPr/>
            </a:pPr>
            <a:r>
              <a:rPr lang="en-US" altLang="zh-CN" sz="2800" dirty="0">
                <a:solidFill>
                  <a:schemeClr val="tx1"/>
                </a:solidFill>
                <a:latin typeface="+mn-ea"/>
                <a:ea typeface="+mn-ea"/>
              </a:rPr>
              <a:t>  </a:t>
            </a:r>
            <a:r>
              <a:rPr lang="zh-CN" altLang="en-US" sz="2800" dirty="0">
                <a:solidFill>
                  <a:schemeClr val="tx1"/>
                </a:solidFill>
                <a:latin typeface="+mn-ea"/>
                <a:ea typeface="+mn-ea"/>
              </a:rPr>
              <a:t>流环期望特性时要注意</a:t>
            </a:r>
            <a:r>
              <a:rPr lang="zh-CN" altLang="en-US" sz="2800" dirty="0">
                <a:solidFill>
                  <a:srgbClr val="FF0000"/>
                </a:solidFill>
                <a:latin typeface="+mn-ea"/>
                <a:ea typeface="+mn-ea"/>
              </a:rPr>
              <a:t>超调不能过大</a:t>
            </a:r>
            <a:r>
              <a:rPr lang="zh-CN" altLang="en-US" sz="2800" dirty="0">
                <a:solidFill>
                  <a:schemeClr val="tx1"/>
                </a:solidFill>
                <a:latin typeface="+mn-ea"/>
                <a:ea typeface="+mn-ea"/>
              </a:rPr>
              <a:t>；选择速度环</a:t>
            </a:r>
            <a:endParaRPr lang="en-US" altLang="zh-CN" sz="2800" dirty="0">
              <a:solidFill>
                <a:schemeClr val="tx1"/>
              </a:solidFill>
              <a:latin typeface="+mn-ea"/>
              <a:ea typeface="+mn-ea"/>
            </a:endParaRPr>
          </a:p>
          <a:p>
            <a:pPr algn="l">
              <a:lnSpc>
                <a:spcPct val="90000"/>
              </a:lnSpc>
              <a:spcBef>
                <a:spcPct val="20000"/>
              </a:spcBef>
              <a:defRPr/>
            </a:pPr>
            <a:r>
              <a:rPr lang="en-US" altLang="zh-CN" sz="2800" dirty="0">
                <a:solidFill>
                  <a:schemeClr val="tx1"/>
                </a:solidFill>
                <a:latin typeface="+mn-ea"/>
                <a:ea typeface="+mn-ea"/>
              </a:rPr>
              <a:t>  </a:t>
            </a:r>
            <a:r>
              <a:rPr lang="zh-CN" altLang="en-US" sz="2800" dirty="0">
                <a:solidFill>
                  <a:schemeClr val="tx1"/>
                </a:solidFill>
                <a:latin typeface="+mn-ea"/>
                <a:ea typeface="+mn-ea"/>
              </a:rPr>
              <a:t>期望特性时则须注意保证系统的无静差特别是在负</a:t>
            </a:r>
            <a:endParaRPr lang="en-US" altLang="zh-CN" sz="2800" dirty="0">
              <a:solidFill>
                <a:schemeClr val="tx1"/>
              </a:solidFill>
              <a:latin typeface="+mn-ea"/>
              <a:ea typeface="+mn-ea"/>
            </a:endParaRPr>
          </a:p>
          <a:p>
            <a:pPr algn="l">
              <a:lnSpc>
                <a:spcPct val="90000"/>
              </a:lnSpc>
              <a:spcBef>
                <a:spcPct val="20000"/>
              </a:spcBef>
              <a:defRPr/>
            </a:pPr>
            <a:r>
              <a:rPr lang="en-US" altLang="zh-CN" sz="2800" dirty="0">
                <a:solidFill>
                  <a:schemeClr val="tx1"/>
                </a:solidFill>
                <a:latin typeface="+mn-ea"/>
                <a:ea typeface="+mn-ea"/>
              </a:rPr>
              <a:t>  </a:t>
            </a:r>
            <a:r>
              <a:rPr lang="zh-CN" altLang="en-US" sz="2800" dirty="0">
                <a:solidFill>
                  <a:schemeClr val="tx1"/>
                </a:solidFill>
                <a:latin typeface="+mn-ea"/>
                <a:ea typeface="+mn-ea"/>
              </a:rPr>
              <a:t>载扰动下的</a:t>
            </a:r>
            <a:r>
              <a:rPr lang="zh-CN" altLang="en-US" sz="2800" dirty="0">
                <a:solidFill>
                  <a:srgbClr val="FF0000"/>
                </a:solidFill>
                <a:latin typeface="+mn-ea"/>
                <a:ea typeface="+mn-ea"/>
              </a:rPr>
              <a:t>无静差</a:t>
            </a:r>
            <a:r>
              <a:rPr lang="zh-CN" altLang="en-US" sz="2800" dirty="0">
                <a:solidFill>
                  <a:schemeClr val="tx1"/>
                </a:solidFill>
                <a:latin typeface="+mn-ea"/>
                <a:ea typeface="+mn-ea"/>
              </a:rPr>
              <a:t>调速要求。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linds(horizontal)">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5FA8A8D9-B273-4B9F-BF00-D8DDA7549782}" type="slidenum">
              <a:rPr lang="en-US" altLang="zh-CN" sz="1400">
                <a:solidFill>
                  <a:schemeClr val="tx1"/>
                </a:solidFill>
                <a:latin typeface="Times New Roman" panose="02020603050405020304" pitchFamily="18" charset="0"/>
              </a:rPr>
              <a:pPr eaLnBrk="1" hangingPunct="1"/>
              <a:t>44</a:t>
            </a:fld>
            <a:endParaRPr lang="en-US" altLang="zh-CN" sz="1400">
              <a:solidFill>
                <a:schemeClr val="tx1"/>
              </a:solidFill>
              <a:latin typeface="Times New Roman" panose="02020603050405020304" pitchFamily="18" charset="0"/>
            </a:endParaRPr>
          </a:p>
        </p:txBody>
      </p:sp>
      <p:sp>
        <p:nvSpPr>
          <p:cNvPr id="59395" name="Rectangle 2"/>
          <p:cNvSpPr>
            <a:spLocks noGrp="1" noChangeArrowheads="1"/>
          </p:cNvSpPr>
          <p:nvPr>
            <p:ph type="title"/>
          </p:nvPr>
        </p:nvSpPr>
        <p:spPr>
          <a:xfrm>
            <a:off x="1357313" y="357188"/>
            <a:ext cx="6143625" cy="642937"/>
          </a:xfrm>
        </p:spPr>
        <p:txBody>
          <a:bodyPr/>
          <a:lstStyle/>
          <a:p>
            <a:pPr eaLnBrk="1" hangingPunct="1"/>
            <a:r>
              <a:rPr lang="zh-CN" altLang="en-US" sz="3200" b="1">
                <a:solidFill>
                  <a:srgbClr val="C00000"/>
                </a:solidFill>
                <a:latin typeface="黑体" panose="02010609060101010101" pitchFamily="49" charset="-122"/>
                <a:ea typeface="黑体" panose="02010609060101010101" pitchFamily="49" charset="-122"/>
              </a:rPr>
              <a:t>工程设计方法的设计步骤</a:t>
            </a:r>
          </a:p>
        </p:txBody>
      </p:sp>
      <p:graphicFrame>
        <p:nvGraphicFramePr>
          <p:cNvPr id="59396" name="Object 0"/>
          <p:cNvGraphicFramePr>
            <a:graphicFrameLocks noGrp="1" noChangeAspect="1"/>
          </p:cNvGraphicFramePr>
          <p:nvPr>
            <p:ph type="clipArt" sz="half" idx="2"/>
          </p:nvPr>
        </p:nvGraphicFramePr>
        <p:xfrm>
          <a:off x="571500" y="1428750"/>
          <a:ext cx="3810000" cy="2159000"/>
        </p:xfrm>
        <a:graphic>
          <a:graphicData uri="http://schemas.openxmlformats.org/presentationml/2006/ole">
            <mc:AlternateContent xmlns:mc="http://schemas.openxmlformats.org/markup-compatibility/2006">
              <mc:Choice xmlns:v="urn:schemas-microsoft-com:vml" Requires="v">
                <p:oleObj spid="_x0000_s60160" name="Microsoft Drawing" r:id="rId3" imgW="1857375" imgH="1052513" progId="MSDraw">
                  <p:embed/>
                </p:oleObj>
              </mc:Choice>
              <mc:Fallback>
                <p:oleObj name="Microsoft Drawing" r:id="rId3" imgW="1857375" imgH="1052513" progId="MSDraw">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428750"/>
                        <a:ext cx="3810000" cy="21590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05" name="Object 1"/>
          <p:cNvGraphicFramePr>
            <a:graphicFrameLocks noChangeAspect="1"/>
          </p:cNvGraphicFramePr>
          <p:nvPr/>
        </p:nvGraphicFramePr>
        <p:xfrm>
          <a:off x="4643438" y="1428750"/>
          <a:ext cx="3733800" cy="2127250"/>
        </p:xfrm>
        <a:graphic>
          <a:graphicData uri="http://schemas.openxmlformats.org/presentationml/2006/ole">
            <mc:AlternateContent xmlns:mc="http://schemas.openxmlformats.org/markup-compatibility/2006">
              <mc:Choice xmlns:v="urn:schemas-microsoft-com:vml" Requires="v">
                <p:oleObj spid="_x0000_s60161" name="Microsoft Drawing" r:id="rId5" imgW="1857375" imgH="1052513" progId="MSDraw">
                  <p:embed/>
                </p:oleObj>
              </mc:Choice>
              <mc:Fallback>
                <p:oleObj name="Microsoft Drawing" r:id="rId5" imgW="1857375" imgH="1052513" progId="MSDraw">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428750"/>
                        <a:ext cx="3733800" cy="21272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06" name="Object 2"/>
          <p:cNvGraphicFramePr>
            <a:graphicFrameLocks noChangeAspect="1"/>
          </p:cNvGraphicFramePr>
          <p:nvPr/>
        </p:nvGraphicFramePr>
        <p:xfrm>
          <a:off x="533400" y="4038600"/>
          <a:ext cx="3886200" cy="2084388"/>
        </p:xfrm>
        <a:graphic>
          <a:graphicData uri="http://schemas.openxmlformats.org/presentationml/2006/ole">
            <mc:AlternateContent xmlns:mc="http://schemas.openxmlformats.org/markup-compatibility/2006">
              <mc:Choice xmlns:v="urn:schemas-microsoft-com:vml" Requires="v">
                <p:oleObj spid="_x0000_s60162" name="Microsoft Drawing" r:id="rId7" imgW="1968500" imgH="1052513" progId="MSDraw">
                  <p:embed/>
                </p:oleObj>
              </mc:Choice>
              <mc:Fallback>
                <p:oleObj name="Microsoft Drawing" r:id="rId7" imgW="1968500" imgH="1052513" progId="MSDraw">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038600"/>
                        <a:ext cx="3886200" cy="2084388"/>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8"/>
          <p:cNvGraphicFramePr>
            <a:graphicFrameLocks noChangeAspect="1"/>
          </p:cNvGraphicFramePr>
          <p:nvPr/>
        </p:nvGraphicFramePr>
        <p:xfrm>
          <a:off x="4643438" y="4059238"/>
          <a:ext cx="3886200" cy="2084387"/>
        </p:xfrm>
        <a:graphic>
          <a:graphicData uri="http://schemas.openxmlformats.org/presentationml/2006/ole">
            <mc:AlternateContent xmlns:mc="http://schemas.openxmlformats.org/markup-compatibility/2006">
              <mc:Choice xmlns:v="urn:schemas-microsoft-com:vml" Requires="v">
                <p:oleObj spid="_x0000_s60163" name="Microsoft Drawing" r:id="rId9" imgW="1968500" imgH="1052513" progId="MSDraw">
                  <p:embed/>
                </p:oleObj>
              </mc:Choice>
              <mc:Fallback>
                <p:oleObj name="Microsoft Drawing" r:id="rId9" imgW="1968500" imgH="1052513" progId="MSDraw">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4059238"/>
                        <a:ext cx="3886200" cy="2084387"/>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905"/>
                                        </p:tgtEl>
                                        <p:attrNameLst>
                                          <p:attrName>style.visibility</p:attrName>
                                        </p:attrNameLst>
                                      </p:cBhvr>
                                      <p:to>
                                        <p:strVal val="visible"/>
                                      </p:to>
                                    </p:set>
                                    <p:animEffect transition="in" filter="blinds(horizontal)">
                                      <p:cBhvr>
                                        <p:cTn id="7" dur="500"/>
                                        <p:tgtEl>
                                          <p:spTgt spid="1239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906"/>
                                        </p:tgtEl>
                                        <p:attrNameLst>
                                          <p:attrName>style.visibility</p:attrName>
                                        </p:attrNameLst>
                                      </p:cBhvr>
                                      <p:to>
                                        <p:strVal val="visible"/>
                                      </p:to>
                                    </p:set>
                                    <p:animEffect transition="in" filter="blinds(horizontal)">
                                      <p:cBhvr>
                                        <p:cTn id="12" dur="500"/>
                                        <p:tgtEl>
                                          <p:spTgt spid="1239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C32567D5-9F8E-4B98-ACD2-A7EDD3F0E7FF}" type="slidenum">
              <a:rPr lang="en-US" altLang="zh-CN" sz="1400" b="0">
                <a:solidFill>
                  <a:schemeClr val="tx1"/>
                </a:solidFill>
                <a:latin typeface="Times New Roman" panose="02020603050405020304" pitchFamily="18" charset="0"/>
              </a:rPr>
              <a:pPr eaLnBrk="1" hangingPunct="1"/>
              <a:t>45</a:t>
            </a:fld>
            <a:endParaRPr lang="en-US" altLang="zh-CN" sz="1400" b="0">
              <a:solidFill>
                <a:schemeClr val="tx1"/>
              </a:solidFill>
              <a:latin typeface="Times New Roman" panose="02020603050405020304" pitchFamily="18" charset="0"/>
            </a:endParaRPr>
          </a:p>
        </p:txBody>
      </p:sp>
      <p:sp>
        <p:nvSpPr>
          <p:cNvPr id="63491" name="Rectangle 2"/>
          <p:cNvSpPr>
            <a:spLocks noGrp="1" noChangeArrowheads="1"/>
          </p:cNvSpPr>
          <p:nvPr>
            <p:ph type="title"/>
          </p:nvPr>
        </p:nvSpPr>
        <p:spPr>
          <a:xfrm>
            <a:off x="1785938" y="142875"/>
            <a:ext cx="5143500" cy="609600"/>
          </a:xfrm>
        </p:spPr>
        <p:txBody>
          <a:bodyPr/>
          <a:lstStyle/>
          <a:p>
            <a:pPr eaLnBrk="1" hangingPunct="1"/>
            <a:r>
              <a:rPr lang="zh-CN" altLang="en-US" sz="3200" b="1" dirty="0">
                <a:solidFill>
                  <a:srgbClr val="C00000"/>
                </a:solidFill>
                <a:latin typeface="黑体" panose="02010609060101010101" pitchFamily="49" charset="-122"/>
                <a:ea typeface="黑体" panose="02010609060101010101" pitchFamily="49" charset="-122"/>
              </a:rPr>
              <a:t>二、典型</a:t>
            </a:r>
            <a:r>
              <a:rPr lang="en-US" altLang="zh-CN" sz="3200" b="1" dirty="0">
                <a:solidFill>
                  <a:srgbClr val="C00000"/>
                </a:solidFill>
                <a:latin typeface="黑体" panose="02010609060101010101" pitchFamily="49" charset="-122"/>
                <a:ea typeface="黑体" panose="02010609060101010101" pitchFamily="49" charset="-122"/>
              </a:rPr>
              <a:t>Ⅰ</a:t>
            </a:r>
            <a:r>
              <a:rPr lang="zh-CN" altLang="en-US" sz="3200" b="1" dirty="0">
                <a:solidFill>
                  <a:srgbClr val="C00000"/>
                </a:solidFill>
                <a:latin typeface="黑体" panose="02010609060101010101" pitchFamily="49" charset="-122"/>
                <a:ea typeface="黑体" panose="02010609060101010101" pitchFamily="49" charset="-122"/>
              </a:rPr>
              <a:t>型系统</a:t>
            </a:r>
            <a:r>
              <a:rPr lang="zh-CN" altLang="en-US" b="1" dirty="0">
                <a:solidFill>
                  <a:srgbClr val="C00000"/>
                </a:solidFill>
                <a:latin typeface="黑体" panose="02010609060101010101" pitchFamily="49" charset="-122"/>
                <a:ea typeface="黑体" panose="02010609060101010101" pitchFamily="49" charset="-122"/>
              </a:rPr>
              <a:t> </a:t>
            </a:r>
          </a:p>
        </p:txBody>
      </p:sp>
      <p:sp>
        <p:nvSpPr>
          <p:cNvPr id="31750" name="Rectangle 6"/>
          <p:cNvSpPr>
            <a:spLocks noChangeArrowheads="1"/>
          </p:cNvSpPr>
          <p:nvPr/>
        </p:nvSpPr>
        <p:spPr bwMode="auto">
          <a:xfrm>
            <a:off x="4014788" y="32146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1753" name="Rectangle 9"/>
          <p:cNvSpPr>
            <a:spLocks noChangeArrowheads="1"/>
          </p:cNvSpPr>
          <p:nvPr/>
        </p:nvSpPr>
        <p:spPr bwMode="auto">
          <a:xfrm>
            <a:off x="3529013" y="27479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3494" name="Object 0"/>
          <p:cNvGraphicFramePr>
            <a:graphicFrameLocks noChangeAspect="1"/>
          </p:cNvGraphicFramePr>
          <p:nvPr/>
        </p:nvGraphicFramePr>
        <p:xfrm>
          <a:off x="3878263" y="2643188"/>
          <a:ext cx="5122862" cy="3286125"/>
        </p:xfrm>
        <a:graphic>
          <a:graphicData uri="http://schemas.openxmlformats.org/presentationml/2006/ole">
            <mc:AlternateContent xmlns:mc="http://schemas.openxmlformats.org/markup-compatibility/2006">
              <mc:Choice xmlns:v="urn:schemas-microsoft-com:vml" Requires="v">
                <p:oleObj spid="_x0000_s64346" name="Microsoft Drawing" r:id="rId4" imgW="2120900" imgH="1358900" progId="MSDraw">
                  <p:embed/>
                </p:oleObj>
              </mc:Choice>
              <mc:Fallback>
                <p:oleObj name="Microsoft Drawing" r:id="rId4" imgW="2120900" imgH="1358900" progId="MSDraw">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263" y="2643188"/>
                        <a:ext cx="5122862" cy="32861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Rectangle 11"/>
          <p:cNvSpPr>
            <a:spLocks noChangeArrowheads="1"/>
          </p:cNvSpPr>
          <p:nvPr/>
        </p:nvSpPr>
        <p:spPr bwMode="auto">
          <a:xfrm>
            <a:off x="4572000" y="32004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4929" name="Object 1"/>
          <p:cNvGraphicFramePr>
            <a:graphicFrameLocks noChangeAspect="1"/>
          </p:cNvGraphicFramePr>
          <p:nvPr/>
        </p:nvGraphicFramePr>
        <p:xfrm>
          <a:off x="92075" y="3159125"/>
          <a:ext cx="3694113" cy="2555875"/>
        </p:xfrm>
        <a:graphic>
          <a:graphicData uri="http://schemas.openxmlformats.org/presentationml/2006/ole">
            <mc:AlternateContent xmlns:mc="http://schemas.openxmlformats.org/markup-compatibility/2006">
              <mc:Choice xmlns:v="urn:schemas-microsoft-com:vml" Requires="v">
                <p:oleObj spid="_x0000_s64347" name="Equation" r:id="rId6" imgW="1663700" imgH="1168400" progId="Equation.DSMT4">
                  <p:embed/>
                </p:oleObj>
              </mc:Choice>
              <mc:Fallback>
                <p:oleObj name="Equation" r:id="rId6" imgW="1663700" imgH="11684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75" y="3159125"/>
                        <a:ext cx="3694113"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7" name="Rectangle 13"/>
          <p:cNvSpPr>
            <a:spLocks noChangeArrowheads="1"/>
          </p:cNvSpPr>
          <p:nvPr/>
        </p:nvSpPr>
        <p:spPr bwMode="auto">
          <a:xfrm>
            <a:off x="4133850" y="330993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1759" name="Rectangle 15"/>
          <p:cNvSpPr>
            <a:spLocks noChangeArrowheads="1"/>
          </p:cNvSpPr>
          <p:nvPr/>
        </p:nvSpPr>
        <p:spPr bwMode="auto">
          <a:xfrm>
            <a:off x="3733800" y="32766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63502" name="Text Box 16"/>
          <p:cNvSpPr txBox="1">
            <a:spLocks noChangeArrowheads="1"/>
          </p:cNvSpPr>
          <p:nvPr/>
        </p:nvSpPr>
        <p:spPr bwMode="auto">
          <a:xfrm>
            <a:off x="0" y="1546225"/>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spcBef>
                <a:spcPct val="20000"/>
              </a:spcBef>
              <a:buFontTx/>
              <a:buChar char="•"/>
            </a:pPr>
            <a:r>
              <a:rPr lang="zh-CN" altLang="en-US" sz="2800" dirty="0">
                <a:solidFill>
                  <a:schemeClr val="tx1"/>
                </a:solidFill>
                <a:latin typeface="黑体" panose="02010609060101010101" pitchFamily="49" charset="-122"/>
                <a:ea typeface="黑体" panose="02010609060101010101" pitchFamily="49" charset="-122"/>
              </a:rPr>
              <a:t>开环传递函数</a:t>
            </a:r>
          </a:p>
        </p:txBody>
      </p:sp>
      <p:sp>
        <p:nvSpPr>
          <p:cNvPr id="31762" name="AutoShape 18"/>
          <p:cNvSpPr>
            <a:spLocks noChangeArrowheads="1"/>
          </p:cNvSpPr>
          <p:nvPr/>
        </p:nvSpPr>
        <p:spPr bwMode="auto">
          <a:xfrm>
            <a:off x="5286375" y="928688"/>
            <a:ext cx="3671888" cy="1223962"/>
          </a:xfrm>
          <a:prstGeom prst="wedgeRoundRectCallout">
            <a:avLst>
              <a:gd name="adj1" fmla="val -26981"/>
              <a:gd name="adj2" fmla="val 161846"/>
              <a:gd name="adj3" fmla="val 16667"/>
            </a:avLst>
          </a:prstGeom>
          <a:solidFill>
            <a:srgbClr val="00CCFF">
              <a:alpha val="60001"/>
            </a:srgbClr>
          </a:solidFill>
          <a:ln w="9525">
            <a:noFill/>
            <a:miter lim="800000"/>
            <a:headEnd/>
            <a:tailEnd/>
          </a:ln>
          <a:effectLst/>
        </p:spPr>
        <p:txBody>
          <a:bodyPr anchor="ctr"/>
          <a:lstStyle/>
          <a:p>
            <a:pPr algn="l">
              <a:defRPr/>
            </a:pPr>
            <a:r>
              <a:rPr lang="zh-CN" altLang="en-US" sz="2400" dirty="0">
                <a:solidFill>
                  <a:schemeClr val="tx1"/>
                </a:solidFill>
                <a:latin typeface="黑体" pitchFamily="2" charset="-122"/>
                <a:ea typeface="黑体" pitchFamily="2" charset="-122"/>
              </a:rPr>
              <a:t>特点：结构简单</a:t>
            </a:r>
            <a:r>
              <a:rPr lang="en-US" altLang="zh-CN" sz="2400" dirty="0">
                <a:solidFill>
                  <a:schemeClr val="tx1"/>
                </a:solidFill>
                <a:latin typeface="黑体" pitchFamily="2" charset="-122"/>
                <a:ea typeface="黑体" pitchFamily="2" charset="-122"/>
              </a:rPr>
              <a:t>,</a:t>
            </a:r>
            <a:r>
              <a:rPr lang="zh-CN" altLang="en-US" sz="2400" dirty="0">
                <a:solidFill>
                  <a:schemeClr val="tx1"/>
                </a:solidFill>
                <a:latin typeface="黑体" pitchFamily="2" charset="-122"/>
                <a:ea typeface="黑体" pitchFamily="2" charset="-122"/>
              </a:rPr>
              <a:t>幅频特性以－</a:t>
            </a:r>
            <a:r>
              <a:rPr lang="en-US" altLang="zh-CN" sz="2400" dirty="0">
                <a:solidFill>
                  <a:schemeClr val="tx1"/>
                </a:solidFill>
                <a:latin typeface="黑体" pitchFamily="2" charset="-122"/>
                <a:ea typeface="黑体" pitchFamily="2" charset="-122"/>
              </a:rPr>
              <a:t>20dB/</a:t>
            </a:r>
            <a:r>
              <a:rPr lang="en-US" altLang="zh-CN" sz="2400" dirty="0" err="1">
                <a:solidFill>
                  <a:schemeClr val="tx1"/>
                </a:solidFill>
                <a:latin typeface="黑体" pitchFamily="2" charset="-122"/>
                <a:ea typeface="黑体" pitchFamily="2" charset="-122"/>
              </a:rPr>
              <a:t>dec</a:t>
            </a:r>
            <a:r>
              <a:rPr lang="zh-CN" altLang="en-US" sz="2400" dirty="0">
                <a:solidFill>
                  <a:schemeClr val="tx1"/>
                </a:solidFill>
                <a:latin typeface="黑体" pitchFamily="2" charset="-122"/>
                <a:ea typeface="黑体" pitchFamily="2" charset="-122"/>
              </a:rPr>
              <a:t>斜率穿越</a:t>
            </a:r>
            <a:r>
              <a:rPr lang="en-US" altLang="zh-CN" sz="2400" dirty="0">
                <a:solidFill>
                  <a:schemeClr val="tx1"/>
                </a:solidFill>
                <a:latin typeface="黑体" pitchFamily="2" charset="-122"/>
                <a:ea typeface="黑体" pitchFamily="2" charset="-122"/>
              </a:rPr>
              <a:t>0dB</a:t>
            </a:r>
            <a:r>
              <a:rPr lang="zh-CN" altLang="en-US" sz="2400" dirty="0">
                <a:solidFill>
                  <a:schemeClr val="tx1"/>
                </a:solidFill>
                <a:latin typeface="黑体" pitchFamily="2" charset="-122"/>
                <a:ea typeface="黑体" pitchFamily="2" charset="-122"/>
              </a:rPr>
              <a:t>线。</a:t>
            </a:r>
            <a:endParaRPr lang="en-US" altLang="zh-CN" sz="2400" dirty="0">
              <a:effectLst>
                <a:outerShdw blurRad="38100" dist="38100" dir="2700000" algn="tl">
                  <a:srgbClr val="000000"/>
                </a:outerShdw>
              </a:effectLst>
            </a:endParaRPr>
          </a:p>
        </p:txBody>
      </p:sp>
      <p:graphicFrame>
        <p:nvGraphicFramePr>
          <p:cNvPr id="2" name="对象 1"/>
          <p:cNvGraphicFramePr>
            <a:graphicFrameLocks noGrp="1" noChangeAspect="1"/>
          </p:cNvGraphicFramePr>
          <p:nvPr>
            <p:extLst>
              <p:ext uri="{D42A27DB-BD31-4B8C-83A1-F6EECF244321}">
                <p14:modId xmlns:p14="http://schemas.microsoft.com/office/powerpoint/2010/main" val="3652280798"/>
              </p:ext>
            </p:extLst>
          </p:nvPr>
        </p:nvGraphicFramePr>
        <p:xfrm>
          <a:off x="2704306" y="1395414"/>
          <a:ext cx="2347913" cy="928687"/>
        </p:xfrm>
        <a:graphic>
          <a:graphicData uri="http://schemas.openxmlformats.org/presentationml/2006/ole">
            <mc:AlternateContent xmlns:mc="http://schemas.openxmlformats.org/markup-compatibility/2006">
              <mc:Choice xmlns:v="urn:schemas-microsoft-com:vml" Requires="v">
                <p:oleObj spid="_x0000_s64348" name="Equation" r:id="rId8" imgW="1091880" imgH="431640" progId="Equation.DSMT4">
                  <p:embed/>
                </p:oleObj>
              </mc:Choice>
              <mc:Fallback>
                <p:oleObj name="Equation" r:id="rId8" imgW="1091880" imgH="431640" progId="Equation.DSMT4">
                  <p:embed/>
                  <p:pic>
                    <p:nvPicPr>
                      <p:cNvPr id="0" name="Object 5"/>
                      <p:cNvPicPr>
                        <a:picLocks noGrp="1" noChangeAspect="1" noChangeArrowheads="1"/>
                      </p:cNvPicPr>
                      <p:nvPr/>
                    </p:nvPicPr>
                    <p:blipFill>
                      <a:blip r:embed="rId9"/>
                      <a:srcRect/>
                      <a:stretch>
                        <a:fillRect/>
                      </a:stretch>
                    </p:blipFill>
                    <p:spPr bwMode="auto">
                      <a:xfrm>
                        <a:off x="2704306" y="1395414"/>
                        <a:ext cx="2347913" cy="928687"/>
                      </a:xfrm>
                      <a:prstGeom prst="rect">
                        <a:avLst/>
                      </a:prstGeom>
                      <a:solidFill>
                        <a:srgbClr val="FFFF00"/>
                      </a:solidFill>
                      <a:ln w="9525">
                        <a:solidFill>
                          <a:schemeClr val="tx1"/>
                        </a:solidFill>
                        <a:miter lim="800000"/>
                        <a:headEnd/>
                        <a:tailEnd/>
                      </a:ln>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2874249961"/>
              </p:ext>
            </p:extLst>
          </p:nvPr>
        </p:nvGraphicFramePr>
        <p:xfrm>
          <a:off x="1041400" y="5994400"/>
          <a:ext cx="1154336" cy="670192"/>
        </p:xfrm>
        <a:graphic>
          <a:graphicData uri="http://schemas.openxmlformats.org/presentationml/2006/ole">
            <mc:AlternateContent xmlns:mc="http://schemas.openxmlformats.org/markup-compatibility/2006">
              <mc:Choice xmlns:v="urn:schemas-microsoft-com:vml" Requires="v">
                <p:oleObj spid="_x0000_s64349" name="Equation" r:id="rId10" imgW="380880" imgH="228600" progId="Equation.DSMT4">
                  <p:embed/>
                </p:oleObj>
              </mc:Choice>
              <mc:Fallback>
                <p:oleObj name="Equation" r:id="rId10" imgW="380880" imgH="228600" progId="Equation.DSMT4">
                  <p:embed/>
                  <p:pic>
                    <p:nvPicPr>
                      <p:cNvPr id="0" name=""/>
                      <p:cNvPicPr>
                        <a:picLocks noChangeAspect="1" noChangeArrowheads="1"/>
                      </p:cNvPicPr>
                      <p:nvPr/>
                    </p:nvPicPr>
                    <p:blipFill>
                      <a:blip r:embed="rId11"/>
                      <a:srcRect/>
                      <a:stretch>
                        <a:fillRect/>
                      </a:stretch>
                    </p:blipFill>
                    <p:spPr bwMode="auto">
                      <a:xfrm>
                        <a:off x="1041400" y="5994400"/>
                        <a:ext cx="1154336" cy="670192"/>
                      </a:xfrm>
                      <a:prstGeom prst="rect">
                        <a:avLst/>
                      </a:prstGeom>
                      <a:solidFill>
                        <a:srgbClr val="FFFF00"/>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62"/>
                                        </p:tgtEl>
                                        <p:attrNameLst>
                                          <p:attrName>style.visibility</p:attrName>
                                        </p:attrNameLst>
                                      </p:cBhvr>
                                      <p:to>
                                        <p:strVal val="visible"/>
                                      </p:to>
                                    </p:set>
                                    <p:animEffect transition="in" filter="blinds(horizontal)">
                                      <p:cBhvr>
                                        <p:cTn id="7" dur="500"/>
                                        <p:tgtEl>
                                          <p:spTgt spid="317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24929"/>
                                        </p:tgtEl>
                                        <p:attrNameLst>
                                          <p:attrName>style.visibility</p:attrName>
                                        </p:attrNameLst>
                                      </p:cBhvr>
                                      <p:to>
                                        <p:strVal val="visible"/>
                                      </p:to>
                                    </p:set>
                                    <p:animEffect transition="in" filter="blinds(horizontal)">
                                      <p:cBhvr>
                                        <p:cTn id="16" dur="500"/>
                                        <p:tgtEl>
                                          <p:spTgt spid="12492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58FF94F0-022B-48EC-B879-D64E6D99AA2E}" type="slidenum">
              <a:rPr lang="en-US" altLang="zh-CN" sz="1400" b="0">
                <a:solidFill>
                  <a:schemeClr val="tx1"/>
                </a:solidFill>
                <a:latin typeface="Times New Roman" panose="02020603050405020304" pitchFamily="18" charset="0"/>
              </a:rPr>
              <a:pPr eaLnBrk="1" hangingPunct="1"/>
              <a:t>46</a:t>
            </a:fld>
            <a:endParaRPr lang="en-US" altLang="zh-CN" sz="1400" b="0">
              <a:solidFill>
                <a:schemeClr val="tx1"/>
              </a:solidFill>
              <a:latin typeface="Times New Roman" panose="02020603050405020304" pitchFamily="18" charset="0"/>
            </a:endParaRPr>
          </a:p>
        </p:txBody>
      </p:sp>
      <p:sp>
        <p:nvSpPr>
          <p:cNvPr id="64515" name="Rectangle 2"/>
          <p:cNvSpPr>
            <a:spLocks noGrp="1" noChangeArrowheads="1"/>
          </p:cNvSpPr>
          <p:nvPr>
            <p:ph type="title"/>
          </p:nvPr>
        </p:nvSpPr>
        <p:spPr>
          <a:xfrm>
            <a:off x="685800" y="265783"/>
            <a:ext cx="7772400" cy="642937"/>
          </a:xfrm>
        </p:spPr>
        <p:txBody>
          <a:bodyPr/>
          <a:lstStyle/>
          <a:p>
            <a:pPr eaLnBrk="1" hangingPunct="1"/>
            <a:r>
              <a:rPr lang="zh-CN" altLang="en-US" sz="3200" b="1">
                <a:solidFill>
                  <a:schemeClr val="accent2"/>
                </a:solidFill>
                <a:latin typeface="黑体" panose="02010609060101010101" pitchFamily="49" charset="-122"/>
                <a:ea typeface="黑体" panose="02010609060101010101" pitchFamily="49" charset="-122"/>
              </a:rPr>
              <a:t>典</a:t>
            </a:r>
            <a:r>
              <a:rPr lang="en-US" altLang="zh-CN" sz="3200" b="1">
                <a:solidFill>
                  <a:schemeClr val="accent2"/>
                </a:solidFill>
                <a:latin typeface="黑体" panose="02010609060101010101" pitchFamily="49" charset="-122"/>
                <a:ea typeface="黑体" panose="02010609060101010101" pitchFamily="49" charset="-122"/>
              </a:rPr>
              <a:t>Ⅰ</a:t>
            </a:r>
            <a:r>
              <a:rPr lang="zh-CN" altLang="en-US" sz="3200" b="1">
                <a:solidFill>
                  <a:schemeClr val="accent2"/>
                </a:solidFill>
                <a:latin typeface="黑体" panose="02010609060101010101" pitchFamily="49" charset="-122"/>
                <a:ea typeface="黑体" panose="02010609060101010101" pitchFamily="49" charset="-122"/>
              </a:rPr>
              <a:t>系统参数与跟随性能指标的关系</a:t>
            </a:r>
            <a:r>
              <a:rPr lang="zh-CN" altLang="en-US"/>
              <a:t> </a:t>
            </a:r>
          </a:p>
        </p:txBody>
      </p:sp>
      <p:sp>
        <p:nvSpPr>
          <p:cNvPr id="64516" name="Rectangle 3"/>
          <p:cNvSpPr>
            <a:spLocks noGrp="1" noChangeArrowheads="1"/>
          </p:cNvSpPr>
          <p:nvPr>
            <p:ph type="body" sz="half" idx="1"/>
          </p:nvPr>
        </p:nvSpPr>
        <p:spPr>
          <a:xfrm>
            <a:off x="142875" y="1371600"/>
            <a:ext cx="8001000" cy="5272088"/>
          </a:xfrm>
        </p:spPr>
        <p:txBody>
          <a:bodyPr/>
          <a:lstStyle/>
          <a:p>
            <a:pPr algn="just" eaLnBrk="1" hangingPunct="1"/>
            <a:r>
              <a:rPr lang="zh-CN" altLang="en-US" sz="2800" dirty="0">
                <a:latin typeface="黑体" panose="02010609060101010101" pitchFamily="49" charset="-122"/>
                <a:ea typeface="黑体" panose="02010609060101010101" pitchFamily="49" charset="-122"/>
              </a:rPr>
              <a:t>特征参量：  和</a:t>
            </a:r>
            <a:r>
              <a:rPr lang="en-US" altLang="zh-CN" sz="2800" dirty="0">
                <a:latin typeface="黑体" panose="02010609060101010101" pitchFamily="49" charset="-122"/>
                <a:ea typeface="黑体" panose="02010609060101010101" pitchFamily="49" charset="-122"/>
              </a:rPr>
              <a:t>T</a:t>
            </a:r>
            <a:r>
              <a:rPr lang="zh-CN" altLang="en-US" sz="2800" dirty="0">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&lt;1/T</a:t>
            </a:r>
            <a:endParaRPr lang="zh-CN" altLang="en-US" sz="2800" dirty="0">
              <a:latin typeface="黑体" panose="02010609060101010101" pitchFamily="49" charset="-122"/>
              <a:ea typeface="黑体" panose="02010609060101010101" pitchFamily="49" charset="-122"/>
            </a:endParaRPr>
          </a:p>
          <a:p>
            <a:pPr algn="just" eaLnBrk="1" hangingPunct="1"/>
            <a:r>
              <a:rPr lang="zh-CN" altLang="en-US" sz="2800" dirty="0">
                <a:latin typeface="黑体" panose="02010609060101010101" pitchFamily="49" charset="-122"/>
                <a:ea typeface="黑体" panose="02010609060101010101" pitchFamily="49" charset="-122"/>
              </a:rPr>
              <a:t>开环增益：</a:t>
            </a:r>
          </a:p>
          <a:p>
            <a:pPr algn="just" eaLnBrk="1" hangingPunct="1">
              <a:buFontTx/>
              <a:buNone/>
            </a:pPr>
            <a:r>
              <a:rPr lang="zh-CN" altLang="en-US" sz="2800" dirty="0">
                <a:latin typeface="黑体" panose="02010609060101010101" pitchFamily="49" charset="-122"/>
                <a:ea typeface="黑体" panose="02010609060101010101" pitchFamily="49" charset="-122"/>
              </a:rPr>
              <a:t>    </a:t>
            </a:r>
          </a:p>
          <a:p>
            <a:pPr algn="just" eaLnBrk="1" hangingPunct="1">
              <a:buFontTx/>
              <a:buNone/>
            </a:pPr>
            <a:r>
              <a:rPr lang="zh-CN" altLang="en-US"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pPr algn="just" eaLnBrk="1" hangingPunct="1">
              <a:buFontTx/>
              <a:buNone/>
            </a:pPr>
            <a:r>
              <a:rPr lang="en-US" altLang="zh-CN" sz="2800" dirty="0">
                <a:latin typeface="黑体" panose="02010609060101010101" pitchFamily="49" charset="-122"/>
                <a:ea typeface="黑体" panose="02010609060101010101" pitchFamily="49" charset="-122"/>
              </a:rPr>
              <a:t> </a:t>
            </a:r>
          </a:p>
          <a:p>
            <a:pPr algn="just" eaLnBrk="1" hangingPunct="1">
              <a:buFontTx/>
              <a:buNone/>
            </a:pPr>
            <a:r>
              <a:rPr lang="zh-CN" altLang="en-US" sz="2800" dirty="0">
                <a:latin typeface="黑体" panose="02010609060101010101" pitchFamily="49" charset="-122"/>
                <a:ea typeface="黑体" panose="02010609060101010101" pitchFamily="49" charset="-122"/>
              </a:rPr>
              <a:t>      实际，</a:t>
            </a:r>
            <a:r>
              <a:rPr lang="en-US" altLang="zh-CN" sz="2800" b="1" dirty="0">
                <a:solidFill>
                  <a:schemeClr val="accent2"/>
                </a:solidFill>
                <a:latin typeface="黑体" panose="02010609060101010101" pitchFamily="49" charset="-122"/>
                <a:ea typeface="黑体" panose="02010609060101010101" pitchFamily="49" charset="-122"/>
              </a:rPr>
              <a:t>T</a:t>
            </a:r>
            <a:r>
              <a:rPr lang="zh-CN" altLang="en-US" sz="2800" dirty="0">
                <a:latin typeface="黑体" panose="02010609060101010101" pitchFamily="49" charset="-122"/>
                <a:ea typeface="黑体" panose="02010609060101010101" pitchFamily="49" charset="-122"/>
              </a:rPr>
              <a:t>一般是被控对象</a:t>
            </a:r>
            <a:r>
              <a:rPr lang="zh-CN" altLang="en-US" sz="2800" b="1" dirty="0">
                <a:solidFill>
                  <a:schemeClr val="accent2"/>
                </a:solidFill>
                <a:latin typeface="黑体" panose="02010609060101010101" pitchFamily="49" charset="-122"/>
                <a:ea typeface="黑体" panose="02010609060101010101" pitchFamily="49" charset="-122"/>
              </a:rPr>
              <a:t>固有</a:t>
            </a:r>
            <a:r>
              <a:rPr lang="zh-CN" altLang="en-US" sz="2800" dirty="0">
                <a:latin typeface="黑体" panose="02010609060101010101" pitchFamily="49" charset="-122"/>
                <a:ea typeface="黑体" panose="02010609060101010101" pitchFamily="49" charset="-122"/>
              </a:rPr>
              <a:t>参数，</a:t>
            </a:r>
            <a:r>
              <a:rPr lang="zh-CN" altLang="en-US" sz="2800" b="1" dirty="0">
                <a:solidFill>
                  <a:srgbClr val="FF0000"/>
                </a:solidFill>
                <a:latin typeface="黑体" panose="02010609060101010101" pitchFamily="49" charset="-122"/>
                <a:ea typeface="黑体" panose="02010609060101010101" pitchFamily="49" charset="-122"/>
              </a:rPr>
              <a:t>典</a:t>
            </a:r>
            <a:r>
              <a:rPr lang="en-US" altLang="zh-CN" sz="2800" b="1" dirty="0">
                <a:solidFill>
                  <a:srgbClr val="FF0000"/>
                </a:solidFill>
                <a:latin typeface="黑体" panose="02010609060101010101" pitchFamily="49" charset="-122"/>
                <a:ea typeface="黑体" panose="02010609060101010101" pitchFamily="49" charset="-122"/>
              </a:rPr>
              <a:t>Ⅰ</a:t>
            </a:r>
            <a:r>
              <a:rPr lang="zh-CN" altLang="en-US" sz="2800" b="1" dirty="0">
                <a:solidFill>
                  <a:srgbClr val="FF0000"/>
                </a:solidFill>
                <a:latin typeface="黑体" panose="02010609060101010101" pitchFamily="49" charset="-122"/>
                <a:ea typeface="黑体" panose="02010609060101010101" pitchFamily="49" charset="-122"/>
              </a:rPr>
              <a:t>系统中可变参数只有开环增益</a:t>
            </a:r>
            <a:r>
              <a:rPr lang="en-US" altLang="zh-CN" sz="2800" b="1" dirty="0">
                <a:solidFill>
                  <a:srgbClr val="FF0000"/>
                </a:solidFill>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。典</a:t>
            </a:r>
            <a:r>
              <a:rPr lang="en-US" altLang="zh-CN" sz="2800" dirty="0">
                <a:latin typeface="黑体" panose="02010609060101010101" pitchFamily="49" charset="-122"/>
                <a:ea typeface="黑体" panose="02010609060101010101" pitchFamily="49" charset="-122"/>
              </a:rPr>
              <a:t>Ⅰ</a:t>
            </a:r>
            <a:r>
              <a:rPr lang="zh-CN" altLang="en-US" sz="2800" dirty="0">
                <a:latin typeface="黑体" panose="02010609060101010101" pitchFamily="49" charset="-122"/>
                <a:ea typeface="黑体" panose="02010609060101010101" pitchFamily="49" charset="-122"/>
              </a:rPr>
              <a:t>系统是</a:t>
            </a:r>
            <a:r>
              <a:rPr lang="en-US" altLang="zh-CN" sz="2800" dirty="0">
                <a:solidFill>
                  <a:srgbClr val="FF0000"/>
                </a:solidFill>
                <a:latin typeface="黑体" panose="02010609060101010101" pitchFamily="49" charset="-122"/>
                <a:ea typeface="黑体" panose="02010609060101010101" pitchFamily="49" charset="-122"/>
              </a:rPr>
              <a:t>2</a:t>
            </a:r>
            <a:r>
              <a:rPr lang="zh-CN" altLang="en-US" sz="2800" dirty="0">
                <a:solidFill>
                  <a:srgbClr val="FF0000"/>
                </a:solidFill>
                <a:latin typeface="黑体" panose="02010609060101010101" pitchFamily="49" charset="-122"/>
                <a:ea typeface="黑体" panose="02010609060101010101" pitchFamily="49" charset="-122"/>
              </a:rPr>
              <a:t>阶系统</a:t>
            </a:r>
            <a:r>
              <a:rPr lang="zh-CN" altLang="en-US" sz="2800" dirty="0">
                <a:latin typeface="黑体" panose="02010609060101010101" pitchFamily="49" charset="-122"/>
                <a:ea typeface="黑体" panose="02010609060101010101" pitchFamily="49" charset="-122"/>
              </a:rPr>
              <a:t>，将它的闭环传函与</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阶标准传函比较，可得到系统参数与时域动态跟随指标间关系，逐步改变可变参数</a:t>
            </a:r>
            <a:r>
              <a:rPr lang="en-US" altLang="zh-CN" sz="2800" dirty="0">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，算出不同</a:t>
            </a:r>
            <a:r>
              <a:rPr lang="en-US" altLang="zh-CN" sz="2800" dirty="0">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参数下的一组跟随性能，加以比较，可求得最佳的</a:t>
            </a:r>
            <a:r>
              <a:rPr lang="en-US" altLang="zh-CN" sz="2800" dirty="0">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参数取值。</a:t>
            </a:r>
          </a:p>
          <a:p>
            <a:pPr eaLnBrk="1" hangingPunct="1"/>
            <a:endParaRPr lang="en-US" altLang="zh-CN" sz="2800" dirty="0"/>
          </a:p>
        </p:txBody>
      </p:sp>
      <p:graphicFrame>
        <p:nvGraphicFramePr>
          <p:cNvPr id="64517" name="Object 5"/>
          <p:cNvGraphicFramePr>
            <a:graphicFrameLocks noGrp="1" noChangeAspect="1"/>
          </p:cNvGraphicFramePr>
          <p:nvPr>
            <p:ph type="clipArt" sz="half" idx="2"/>
            <p:extLst>
              <p:ext uri="{D42A27DB-BD31-4B8C-83A1-F6EECF244321}">
                <p14:modId xmlns:p14="http://schemas.microsoft.com/office/powerpoint/2010/main" val="3902951090"/>
              </p:ext>
            </p:extLst>
          </p:nvPr>
        </p:nvGraphicFramePr>
        <p:xfrm>
          <a:off x="1500188" y="2659063"/>
          <a:ext cx="2266950" cy="896937"/>
        </p:xfrm>
        <a:graphic>
          <a:graphicData uri="http://schemas.openxmlformats.org/presentationml/2006/ole">
            <mc:AlternateContent xmlns:mc="http://schemas.openxmlformats.org/markup-compatibility/2006">
              <mc:Choice xmlns:v="urn:schemas-microsoft-com:vml" Requires="v">
                <p:oleObj spid="_x0000_s65484" name="Equation" r:id="rId3" imgW="1091880" imgH="431640" progId="Equation.DSMT4">
                  <p:embed/>
                </p:oleObj>
              </mc:Choice>
              <mc:Fallback>
                <p:oleObj name="Equation" r:id="rId3" imgW="1091880" imgH="431640" progId="Equation.DSMT4">
                  <p:embed/>
                  <p:pic>
                    <p:nvPicPr>
                      <p:cNvPr id="0" name="Object 5"/>
                      <p:cNvPicPr>
                        <a:picLocks noChangeAspect="1" noChangeArrowheads="1"/>
                      </p:cNvPicPr>
                      <p:nvPr/>
                    </p:nvPicPr>
                    <p:blipFill>
                      <a:blip r:embed="rId4"/>
                      <a:srcRect/>
                      <a:stretch>
                        <a:fillRect/>
                      </a:stretch>
                    </p:blipFill>
                    <p:spPr bwMode="auto">
                      <a:xfrm>
                        <a:off x="1500188" y="2659063"/>
                        <a:ext cx="2266950" cy="896937"/>
                      </a:xfrm>
                      <a:prstGeom prst="rect">
                        <a:avLst/>
                      </a:prstGeom>
                      <a:solidFill>
                        <a:srgbClr val="FFFF00"/>
                      </a:solidFill>
                      <a:ln>
                        <a:solidFill>
                          <a:schemeClr val="tx1"/>
                        </a:solidFill>
                      </a:ln>
                      <a:effectLst/>
                    </p:spPr>
                  </p:pic>
                </p:oleObj>
              </mc:Fallback>
            </mc:AlternateContent>
          </a:graphicData>
        </a:graphic>
      </p:graphicFrame>
      <p:graphicFrame>
        <p:nvGraphicFramePr>
          <p:cNvPr id="64518" name="Object 6"/>
          <p:cNvGraphicFramePr>
            <a:graphicFrameLocks noChangeAspect="1"/>
          </p:cNvGraphicFramePr>
          <p:nvPr/>
        </p:nvGraphicFramePr>
        <p:xfrm>
          <a:off x="5072063" y="1214438"/>
          <a:ext cx="3978275" cy="2571750"/>
        </p:xfrm>
        <a:graphic>
          <a:graphicData uri="http://schemas.openxmlformats.org/presentationml/2006/ole">
            <mc:AlternateContent xmlns:mc="http://schemas.openxmlformats.org/markup-compatibility/2006">
              <mc:Choice xmlns:v="urn:schemas-microsoft-com:vml" Requires="v">
                <p:oleObj spid="_x0000_s65485" name="Microsoft Drawing" r:id="rId5" imgW="2101850" imgH="1358900" progId="MSDraw">
                  <p:embed/>
                </p:oleObj>
              </mc:Choice>
              <mc:Fallback>
                <p:oleObj name="Microsoft Drawing" r:id="rId5" imgW="2101850" imgH="1358900" progId="MSDraw">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063" y="1214438"/>
                        <a:ext cx="3978275" cy="25717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9" name="Object 7"/>
          <p:cNvGraphicFramePr>
            <a:graphicFrameLocks noChangeAspect="1"/>
          </p:cNvGraphicFramePr>
          <p:nvPr/>
        </p:nvGraphicFramePr>
        <p:xfrm>
          <a:off x="2214563" y="1428750"/>
          <a:ext cx="490537" cy="447675"/>
        </p:xfrm>
        <a:graphic>
          <a:graphicData uri="http://schemas.openxmlformats.org/presentationml/2006/ole">
            <mc:AlternateContent xmlns:mc="http://schemas.openxmlformats.org/markup-compatibility/2006">
              <mc:Choice xmlns:v="urn:schemas-microsoft-com:vml" Requires="v">
                <p:oleObj spid="_x0000_s65486" r:id="rId7" imgW="215713" imgH="203024" progId="Equation.3">
                  <p:embed/>
                </p:oleObj>
              </mc:Choice>
              <mc:Fallback>
                <p:oleObj r:id="rId7" imgW="215713" imgH="20302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4563" y="1428750"/>
                        <a:ext cx="4905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0" name="Object 9"/>
          <p:cNvGraphicFramePr>
            <a:graphicFrameLocks noChangeAspect="1"/>
          </p:cNvGraphicFramePr>
          <p:nvPr/>
        </p:nvGraphicFramePr>
        <p:xfrm>
          <a:off x="3571875" y="1428750"/>
          <a:ext cx="490538" cy="447675"/>
        </p:xfrm>
        <a:graphic>
          <a:graphicData uri="http://schemas.openxmlformats.org/presentationml/2006/ole">
            <mc:AlternateContent xmlns:mc="http://schemas.openxmlformats.org/markup-compatibility/2006">
              <mc:Choice xmlns:v="urn:schemas-microsoft-com:vml" Requires="v">
                <p:oleObj spid="_x0000_s65487" r:id="rId9" imgW="215713" imgH="203024" progId="Equation.3">
                  <p:embed/>
                </p:oleObj>
              </mc:Choice>
              <mc:Fallback>
                <p:oleObj r:id="rId9" imgW="215713" imgH="2030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75" y="1428750"/>
                        <a:ext cx="49053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1" name="Object 10"/>
          <p:cNvGraphicFramePr>
            <a:graphicFrameLocks noChangeAspect="1"/>
          </p:cNvGraphicFramePr>
          <p:nvPr>
            <p:extLst>
              <p:ext uri="{D42A27DB-BD31-4B8C-83A1-F6EECF244321}">
                <p14:modId xmlns:p14="http://schemas.microsoft.com/office/powerpoint/2010/main" val="3521329893"/>
              </p:ext>
            </p:extLst>
          </p:nvPr>
        </p:nvGraphicFramePr>
        <p:xfrm>
          <a:off x="2286000" y="1916832"/>
          <a:ext cx="1096963" cy="503237"/>
        </p:xfrm>
        <a:graphic>
          <a:graphicData uri="http://schemas.openxmlformats.org/presentationml/2006/ole">
            <mc:AlternateContent xmlns:mc="http://schemas.openxmlformats.org/markup-compatibility/2006">
              <mc:Choice xmlns:v="urn:schemas-microsoft-com:vml" Requires="v">
                <p:oleObj spid="_x0000_s65488" name="Equation" r:id="rId10" imgW="482391" imgH="228501" progId="Equation.DSMT4">
                  <p:embed/>
                </p:oleObj>
              </mc:Choice>
              <mc:Fallback>
                <p:oleObj name="Equation" r:id="rId10" imgW="482391" imgH="228501"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1916832"/>
                        <a:ext cx="1096963" cy="5032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32CC43CA-E6F0-4867-8D39-89BD31F802DC}" type="slidenum">
              <a:rPr lang="en-US" altLang="zh-CN" sz="1400">
                <a:solidFill>
                  <a:schemeClr val="tx1"/>
                </a:solidFill>
                <a:latin typeface="Times New Roman" panose="02020603050405020304" pitchFamily="18" charset="0"/>
              </a:rPr>
              <a:pPr eaLnBrk="1" hangingPunct="1"/>
              <a:t>47</a:t>
            </a:fld>
            <a:endParaRPr lang="en-US" altLang="zh-CN" sz="1400">
              <a:solidFill>
                <a:schemeClr val="tx1"/>
              </a:solidFill>
              <a:latin typeface="Times New Roman" panose="02020603050405020304" pitchFamily="18" charset="0"/>
            </a:endParaRPr>
          </a:p>
        </p:txBody>
      </p:sp>
      <p:sp>
        <p:nvSpPr>
          <p:cNvPr id="66563" name="Rectangle 2"/>
          <p:cNvSpPr>
            <a:spLocks noGrp="1" noChangeArrowheads="1"/>
          </p:cNvSpPr>
          <p:nvPr>
            <p:ph type="title"/>
          </p:nvPr>
        </p:nvSpPr>
        <p:spPr>
          <a:xfrm>
            <a:off x="500063" y="214313"/>
            <a:ext cx="7772400" cy="685800"/>
          </a:xfrm>
        </p:spPr>
        <p:txBody>
          <a:bodyPr/>
          <a:lstStyle/>
          <a:p>
            <a:pPr eaLnBrk="1" hangingPunct="1"/>
            <a:r>
              <a:rPr lang="zh-CN" altLang="en-US" sz="3200" b="1" dirty="0">
                <a:solidFill>
                  <a:schemeClr val="accent2"/>
                </a:solidFill>
                <a:latin typeface="黑体" panose="02010609060101010101" pitchFamily="49" charset="-122"/>
                <a:ea typeface="黑体" panose="02010609060101010101" pitchFamily="49" charset="-122"/>
              </a:rPr>
              <a:t>典</a:t>
            </a:r>
            <a:r>
              <a:rPr lang="en-US" altLang="zh-CN" sz="3200" b="1" dirty="0">
                <a:solidFill>
                  <a:schemeClr val="accent2"/>
                </a:solidFill>
                <a:latin typeface="黑体" panose="02010609060101010101" pitchFamily="49" charset="-122"/>
                <a:ea typeface="黑体" panose="02010609060101010101" pitchFamily="49" charset="-122"/>
              </a:rPr>
              <a:t>Ⅰ</a:t>
            </a:r>
            <a:r>
              <a:rPr lang="zh-CN" altLang="en-US" sz="3200" b="1" dirty="0">
                <a:solidFill>
                  <a:schemeClr val="accent2"/>
                </a:solidFill>
                <a:latin typeface="黑体" panose="02010609060101010101" pitchFamily="49" charset="-122"/>
                <a:ea typeface="黑体" panose="02010609060101010101" pitchFamily="49" charset="-122"/>
              </a:rPr>
              <a:t>系统</a:t>
            </a:r>
            <a:r>
              <a:rPr lang="zh-CN" altLang="en-US" sz="3200" b="1" dirty="0">
                <a:solidFill>
                  <a:srgbClr val="FF3300"/>
                </a:solidFill>
                <a:latin typeface="黑体" panose="02010609060101010101" pitchFamily="49" charset="-122"/>
                <a:ea typeface="黑体" panose="02010609060101010101" pitchFamily="49" charset="-122"/>
              </a:rPr>
              <a:t>动态</a:t>
            </a:r>
            <a:r>
              <a:rPr lang="zh-CN" altLang="en-US" sz="3200" b="1" dirty="0">
                <a:solidFill>
                  <a:schemeClr val="accent2"/>
                </a:solidFill>
                <a:latin typeface="黑体" panose="02010609060101010101" pitchFamily="49" charset="-122"/>
                <a:ea typeface="黑体" panose="02010609060101010101" pitchFamily="49" charset="-122"/>
              </a:rPr>
              <a:t>跟随性能指标</a:t>
            </a:r>
            <a:endParaRPr lang="en-US" altLang="zh-CN" sz="3200" b="1" dirty="0">
              <a:solidFill>
                <a:schemeClr val="accent2"/>
              </a:solidFill>
              <a:latin typeface="黑体" panose="02010609060101010101" pitchFamily="49" charset="-122"/>
              <a:ea typeface="黑体" panose="02010609060101010101" pitchFamily="49" charset="-122"/>
            </a:endParaRPr>
          </a:p>
        </p:txBody>
      </p:sp>
      <p:sp>
        <p:nvSpPr>
          <p:cNvPr id="40963" name="Rectangle 3"/>
          <p:cNvSpPr>
            <a:spLocks noGrp="1" noChangeArrowheads="1"/>
          </p:cNvSpPr>
          <p:nvPr>
            <p:ph type="body" sz="half" idx="1"/>
          </p:nvPr>
        </p:nvSpPr>
        <p:spPr>
          <a:xfrm>
            <a:off x="1043608" y="1143000"/>
            <a:ext cx="2500312" cy="576263"/>
          </a:xfrm>
        </p:spPr>
        <p:txBody>
          <a:bodyPr/>
          <a:lstStyle/>
          <a:p>
            <a:pPr eaLnBrk="1" hangingPunct="1">
              <a:buFontTx/>
              <a:buNone/>
            </a:pPr>
            <a:r>
              <a:rPr lang="zh-CN" altLang="en-US" sz="2800" b="1" dirty="0">
                <a:latin typeface="黑体" panose="02010609060101010101" pitchFamily="49" charset="-122"/>
                <a:ea typeface="黑体" panose="02010609060101010101" pitchFamily="49" charset="-122"/>
              </a:rPr>
              <a:t>闭环传递函数  </a:t>
            </a:r>
          </a:p>
        </p:txBody>
      </p:sp>
      <p:graphicFrame>
        <p:nvGraphicFramePr>
          <p:cNvPr id="40967" name="Object 7"/>
          <p:cNvGraphicFramePr>
            <a:graphicFrameLocks noGrp="1" noChangeAspect="1"/>
          </p:cNvGraphicFramePr>
          <p:nvPr>
            <p:ph type="clipArt" sz="half" idx="2"/>
          </p:nvPr>
        </p:nvGraphicFramePr>
        <p:xfrm>
          <a:off x="4357688" y="1000125"/>
          <a:ext cx="3695700" cy="1143000"/>
        </p:xfrm>
        <a:graphic>
          <a:graphicData uri="http://schemas.openxmlformats.org/presentationml/2006/ole">
            <mc:AlternateContent xmlns:mc="http://schemas.openxmlformats.org/markup-compatibility/2006">
              <mc:Choice xmlns:v="urn:schemas-microsoft-com:vml" Requires="v">
                <p:oleObj spid="_x0000_s164022" name="Equation" r:id="rId3" imgW="1930400" imgH="596900" progId="Equation.DSMT4">
                  <p:embed/>
                </p:oleObj>
              </mc:Choice>
              <mc:Fallback>
                <p:oleObj name="Equation" r:id="rId3" imgW="1930400" imgH="5969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1000125"/>
                        <a:ext cx="3695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8"/>
          <p:cNvGraphicFramePr>
            <a:graphicFrameLocks noChangeAspect="1"/>
          </p:cNvGraphicFramePr>
          <p:nvPr>
            <p:extLst>
              <p:ext uri="{D42A27DB-BD31-4B8C-83A1-F6EECF244321}">
                <p14:modId xmlns:p14="http://schemas.microsoft.com/office/powerpoint/2010/main" val="2519833746"/>
              </p:ext>
            </p:extLst>
          </p:nvPr>
        </p:nvGraphicFramePr>
        <p:xfrm>
          <a:off x="4440237" y="2132856"/>
          <a:ext cx="3732163" cy="1140734"/>
        </p:xfrm>
        <a:graphic>
          <a:graphicData uri="http://schemas.openxmlformats.org/presentationml/2006/ole">
            <mc:AlternateContent xmlns:mc="http://schemas.openxmlformats.org/markup-compatibility/2006">
              <mc:Choice xmlns:v="urn:schemas-microsoft-com:vml" Requires="v">
                <p:oleObj spid="_x0000_s164023" name="Equation" r:id="rId5" imgW="1498320" imgH="457200" progId="Equation.DSMT4">
                  <p:embed/>
                </p:oleObj>
              </mc:Choice>
              <mc:Fallback>
                <p:oleObj name="Equation" r:id="rId5" imgW="1498320" imgH="457200" progId="Equation.DSMT4">
                  <p:embed/>
                  <p:pic>
                    <p:nvPicPr>
                      <p:cNvPr id="0" name="Object 8"/>
                      <p:cNvPicPr>
                        <a:picLocks noChangeAspect="1" noChangeArrowheads="1"/>
                      </p:cNvPicPr>
                      <p:nvPr/>
                    </p:nvPicPr>
                    <p:blipFill>
                      <a:blip r:embed="rId6"/>
                      <a:srcRect/>
                      <a:stretch>
                        <a:fillRect/>
                      </a:stretch>
                    </p:blipFill>
                    <p:spPr bwMode="auto">
                      <a:xfrm>
                        <a:off x="4440237" y="2132856"/>
                        <a:ext cx="3732163" cy="1140734"/>
                      </a:xfrm>
                      <a:prstGeom prst="rect">
                        <a:avLst/>
                      </a:prstGeom>
                      <a:noFill/>
                      <a:ln>
                        <a:noFill/>
                      </a:ln>
                    </p:spPr>
                  </p:pic>
                </p:oleObj>
              </mc:Fallback>
            </mc:AlternateContent>
          </a:graphicData>
        </a:graphic>
      </p:graphicFrame>
      <p:graphicFrame>
        <p:nvGraphicFramePr>
          <p:cNvPr id="40970" name="Object 10"/>
          <p:cNvGraphicFramePr>
            <a:graphicFrameLocks noChangeAspect="1"/>
          </p:cNvGraphicFramePr>
          <p:nvPr>
            <p:extLst>
              <p:ext uri="{D42A27DB-BD31-4B8C-83A1-F6EECF244321}">
                <p14:modId xmlns:p14="http://schemas.microsoft.com/office/powerpoint/2010/main" val="4076001397"/>
              </p:ext>
            </p:extLst>
          </p:nvPr>
        </p:nvGraphicFramePr>
        <p:xfrm>
          <a:off x="683568" y="3429000"/>
          <a:ext cx="1656184" cy="1161629"/>
        </p:xfrm>
        <a:graphic>
          <a:graphicData uri="http://schemas.openxmlformats.org/presentationml/2006/ole">
            <mc:AlternateContent xmlns:mc="http://schemas.openxmlformats.org/markup-compatibility/2006">
              <mc:Choice xmlns:v="urn:schemas-microsoft-com:vml" Requires="v">
                <p:oleObj spid="_x0000_s164024" name="Equation" r:id="rId7" imgW="634725" imgH="444307" progId="Equation.DSMT4">
                  <p:embed/>
                </p:oleObj>
              </mc:Choice>
              <mc:Fallback>
                <p:oleObj name="Equation" r:id="rId7" imgW="634725" imgH="444307"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429000"/>
                        <a:ext cx="1656184" cy="1161629"/>
                      </a:xfrm>
                      <a:prstGeom prst="rect">
                        <a:avLst/>
                      </a:prstGeom>
                      <a:solidFill>
                        <a:srgbClr val="00FF00"/>
                      </a:solidFill>
                      <a:ln>
                        <a:noFill/>
                      </a:ln>
                    </p:spPr>
                  </p:pic>
                </p:oleObj>
              </mc:Fallback>
            </mc:AlternateContent>
          </a:graphicData>
        </a:graphic>
      </p:graphicFrame>
      <p:graphicFrame>
        <p:nvGraphicFramePr>
          <p:cNvPr id="40972" name="Object 12"/>
          <p:cNvGraphicFramePr>
            <a:graphicFrameLocks noChangeAspect="1"/>
          </p:cNvGraphicFramePr>
          <p:nvPr>
            <p:extLst>
              <p:ext uri="{D42A27DB-BD31-4B8C-83A1-F6EECF244321}">
                <p14:modId xmlns:p14="http://schemas.microsoft.com/office/powerpoint/2010/main" val="1659201531"/>
              </p:ext>
            </p:extLst>
          </p:nvPr>
        </p:nvGraphicFramePr>
        <p:xfrm>
          <a:off x="2987824" y="3429000"/>
          <a:ext cx="2038201" cy="1197519"/>
        </p:xfrm>
        <a:graphic>
          <a:graphicData uri="http://schemas.openxmlformats.org/presentationml/2006/ole">
            <mc:AlternateContent xmlns:mc="http://schemas.openxmlformats.org/markup-compatibility/2006">
              <mc:Choice xmlns:v="urn:schemas-microsoft-com:vml" Requires="v">
                <p:oleObj spid="_x0000_s164025" name="Equation" r:id="rId9" imgW="761669" imgH="444307" progId="Equation.DSMT4">
                  <p:embed/>
                </p:oleObj>
              </mc:Choice>
              <mc:Fallback>
                <p:oleObj name="Equation" r:id="rId9" imgW="761669" imgH="444307"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824" y="3429000"/>
                        <a:ext cx="2038201" cy="1197519"/>
                      </a:xfrm>
                      <a:prstGeom prst="rect">
                        <a:avLst/>
                      </a:prstGeom>
                      <a:solidFill>
                        <a:srgbClr val="FFFF00"/>
                      </a:solidFill>
                      <a:ln>
                        <a:noFill/>
                      </a:ln>
                    </p:spPr>
                  </p:pic>
                </p:oleObj>
              </mc:Fallback>
            </mc:AlternateContent>
          </a:graphicData>
        </a:graphic>
      </p:graphicFrame>
      <p:graphicFrame>
        <p:nvGraphicFramePr>
          <p:cNvPr id="40974" name="Object 14"/>
          <p:cNvGraphicFramePr>
            <a:graphicFrameLocks noChangeAspect="1"/>
          </p:cNvGraphicFramePr>
          <p:nvPr>
            <p:extLst>
              <p:ext uri="{D42A27DB-BD31-4B8C-83A1-F6EECF244321}">
                <p14:modId xmlns:p14="http://schemas.microsoft.com/office/powerpoint/2010/main" val="902606734"/>
              </p:ext>
            </p:extLst>
          </p:nvPr>
        </p:nvGraphicFramePr>
        <p:xfrm>
          <a:off x="5693770" y="3536695"/>
          <a:ext cx="1758550" cy="1094407"/>
        </p:xfrm>
        <a:graphic>
          <a:graphicData uri="http://schemas.openxmlformats.org/presentationml/2006/ole">
            <mc:AlternateContent xmlns:mc="http://schemas.openxmlformats.org/markup-compatibility/2006">
              <mc:Choice xmlns:v="urn:schemas-microsoft-com:vml" Requires="v">
                <p:oleObj spid="_x0000_s164026" name="Equation" r:id="rId11" imgW="647419" imgH="406224" progId="Equation.DSMT4">
                  <p:embed/>
                </p:oleObj>
              </mc:Choice>
              <mc:Fallback>
                <p:oleObj name="Equation" r:id="rId11" imgW="647419" imgH="406224"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93770" y="3536695"/>
                        <a:ext cx="1758550" cy="1094407"/>
                      </a:xfrm>
                      <a:prstGeom prst="rect">
                        <a:avLst/>
                      </a:prstGeom>
                      <a:solidFill>
                        <a:srgbClr val="FF66FF"/>
                      </a:solidFill>
                      <a:ln>
                        <a:noFill/>
                      </a:ln>
                    </p:spPr>
                  </p:pic>
                </p:oleObj>
              </mc:Fallback>
            </mc:AlternateContent>
          </a:graphicData>
        </a:graphic>
      </p:graphicFrame>
      <p:graphicFrame>
        <p:nvGraphicFramePr>
          <p:cNvPr id="40977" name="Object 17"/>
          <p:cNvGraphicFramePr>
            <a:graphicFrameLocks noChangeAspect="1"/>
          </p:cNvGraphicFramePr>
          <p:nvPr>
            <p:extLst>
              <p:ext uri="{D42A27DB-BD31-4B8C-83A1-F6EECF244321}">
                <p14:modId xmlns:p14="http://schemas.microsoft.com/office/powerpoint/2010/main" val="1549670210"/>
              </p:ext>
            </p:extLst>
          </p:nvPr>
        </p:nvGraphicFramePr>
        <p:xfrm>
          <a:off x="3131840" y="4980125"/>
          <a:ext cx="4962613" cy="1008112"/>
        </p:xfrm>
        <a:graphic>
          <a:graphicData uri="http://schemas.openxmlformats.org/presentationml/2006/ole">
            <mc:AlternateContent xmlns:mc="http://schemas.openxmlformats.org/markup-compatibility/2006">
              <mc:Choice xmlns:v="urn:schemas-microsoft-com:vml" Requires="v">
                <p:oleObj spid="_x0000_s164027" name="Equation" r:id="rId13" imgW="1981200" imgH="406400" progId="Equation.DSMT4">
                  <p:embed/>
                </p:oleObj>
              </mc:Choice>
              <mc:Fallback>
                <p:oleObj name="Equation" r:id="rId13" imgW="1981200" imgH="4064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1840" y="4980125"/>
                        <a:ext cx="4962613" cy="1008112"/>
                      </a:xfrm>
                      <a:prstGeom prst="rect">
                        <a:avLst/>
                      </a:prstGeom>
                      <a:noFill/>
                      <a:ln>
                        <a:noFill/>
                      </a:ln>
                    </p:spPr>
                  </p:pic>
                </p:oleObj>
              </mc:Fallback>
            </mc:AlternateContent>
          </a:graphicData>
        </a:graphic>
      </p:graphicFrame>
      <p:sp>
        <p:nvSpPr>
          <p:cNvPr id="40983" name="Text Box 23"/>
          <p:cNvSpPr txBox="1">
            <a:spLocks noChangeArrowheads="1"/>
          </p:cNvSpPr>
          <p:nvPr/>
        </p:nvSpPr>
        <p:spPr bwMode="auto">
          <a:xfrm>
            <a:off x="214313" y="2409825"/>
            <a:ext cx="381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800">
                <a:solidFill>
                  <a:schemeClr val="tx1"/>
                </a:solidFill>
                <a:latin typeface="黑体" panose="02010609060101010101" pitchFamily="49" charset="-122"/>
                <a:ea typeface="黑体" panose="02010609060101010101" pitchFamily="49" charset="-122"/>
              </a:rPr>
              <a:t>2</a:t>
            </a:r>
            <a:r>
              <a:rPr lang="zh-CN" altLang="en-US" sz="2800">
                <a:solidFill>
                  <a:schemeClr val="tx1"/>
                </a:solidFill>
                <a:latin typeface="黑体" panose="02010609060101010101" pitchFamily="49" charset="-122"/>
                <a:ea typeface="黑体" panose="02010609060101010101" pitchFamily="49" charset="-122"/>
              </a:rPr>
              <a:t>阶系统标准传递函数</a:t>
            </a:r>
          </a:p>
        </p:txBody>
      </p:sp>
      <p:sp>
        <p:nvSpPr>
          <p:cNvPr id="40984" name="Text Box 24"/>
          <p:cNvSpPr txBox="1">
            <a:spLocks noChangeArrowheads="1"/>
          </p:cNvSpPr>
          <p:nvPr/>
        </p:nvSpPr>
        <p:spPr bwMode="auto">
          <a:xfrm>
            <a:off x="412006" y="5201567"/>
            <a:ext cx="2820987" cy="519113"/>
          </a:xfrm>
          <a:prstGeom prst="rect">
            <a:avLst/>
          </a:prstGeom>
          <a:noFill/>
          <a:ln w="9525">
            <a:noFill/>
            <a:miter lim="800000"/>
            <a:headEnd/>
            <a:tailEnd/>
          </a:ln>
          <a:effectLst/>
        </p:spPr>
        <p:txBody>
          <a:bodyPr>
            <a:spAutoFit/>
          </a:bodyPr>
          <a:lstStyle/>
          <a:p>
            <a:pPr algn="l">
              <a:defRPr/>
            </a:pPr>
            <a:r>
              <a:rPr lang="zh-CN" altLang="en-US" sz="2800" dirty="0">
                <a:solidFill>
                  <a:schemeClr val="tx1"/>
                </a:solidFill>
                <a:latin typeface="黑体" pitchFamily="2" charset="-122"/>
                <a:ea typeface="黑体" pitchFamily="2" charset="-122"/>
              </a:rPr>
              <a:t>因典型</a:t>
            </a:r>
            <a:r>
              <a:rPr lang="en-US" altLang="zh-CN" sz="2800" dirty="0">
                <a:solidFill>
                  <a:schemeClr val="tx1"/>
                </a:solidFill>
                <a:latin typeface="黑体" pitchFamily="2" charset="-122"/>
                <a:ea typeface="黑体" pitchFamily="2" charset="-122"/>
              </a:rPr>
              <a:t>I</a:t>
            </a:r>
            <a:r>
              <a:rPr lang="zh-CN" altLang="en-US" sz="2800" dirty="0">
                <a:solidFill>
                  <a:schemeClr val="tx1"/>
                </a:solidFill>
                <a:latin typeface="黑体" pitchFamily="2" charset="-122"/>
                <a:ea typeface="黑体" pitchFamily="2" charset="-122"/>
              </a:rPr>
              <a:t>型系统</a:t>
            </a:r>
            <a:endParaRPr lang="zh-CN" altLang="en-US" dirty="0">
              <a:effectLst>
                <a:outerShdw blurRad="38100" dist="38100" dir="2700000" algn="tl">
                  <a:srgbClr val="000000"/>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7"/>
                                        </p:tgtEl>
                                        <p:attrNameLst>
                                          <p:attrName>style.visibility</p:attrName>
                                        </p:attrNameLst>
                                      </p:cBhvr>
                                      <p:to>
                                        <p:strVal val="visible"/>
                                      </p:to>
                                    </p:set>
                                    <p:animEffect transition="in" filter="blinds(horizontal)">
                                      <p:cBhvr>
                                        <p:cTn id="10" dur="500"/>
                                        <p:tgtEl>
                                          <p:spTgt spid="409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83"/>
                                        </p:tgtEl>
                                        <p:attrNameLst>
                                          <p:attrName>style.visibility</p:attrName>
                                        </p:attrNameLst>
                                      </p:cBhvr>
                                      <p:to>
                                        <p:strVal val="visible"/>
                                      </p:to>
                                    </p:set>
                                    <p:animEffect transition="in" filter="blinds(horizontal)">
                                      <p:cBhvr>
                                        <p:cTn id="15" dur="500"/>
                                        <p:tgtEl>
                                          <p:spTgt spid="40983"/>
                                        </p:tgtEl>
                                      </p:cBhvr>
                                    </p:animEffect>
                                  </p:childTnLst>
                                </p:cTn>
                              </p:par>
                              <p:par>
                                <p:cTn id="16" presetID="3" presetClass="entr" presetSubtype="10" fill="hold" nodeType="withEffect">
                                  <p:stCondLst>
                                    <p:cond delay="0"/>
                                  </p:stCondLst>
                                  <p:childTnLst>
                                    <p:set>
                                      <p:cBhvr>
                                        <p:cTn id="17" dur="1" fill="hold">
                                          <p:stCondLst>
                                            <p:cond delay="0"/>
                                          </p:stCondLst>
                                        </p:cTn>
                                        <p:tgtEl>
                                          <p:spTgt spid="40968"/>
                                        </p:tgtEl>
                                        <p:attrNameLst>
                                          <p:attrName>style.visibility</p:attrName>
                                        </p:attrNameLst>
                                      </p:cBhvr>
                                      <p:to>
                                        <p:strVal val="visible"/>
                                      </p:to>
                                    </p:set>
                                    <p:animEffect transition="in" filter="blinds(horizontal)">
                                      <p:cBhvr>
                                        <p:cTn id="18" dur="500"/>
                                        <p:tgtEl>
                                          <p:spTgt spid="409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0970"/>
                                        </p:tgtEl>
                                        <p:attrNameLst>
                                          <p:attrName>style.visibility</p:attrName>
                                        </p:attrNameLst>
                                      </p:cBhvr>
                                      <p:to>
                                        <p:strVal val="visible"/>
                                      </p:to>
                                    </p:set>
                                    <p:animEffect transition="in" filter="blinds(horizontal)">
                                      <p:cBhvr>
                                        <p:cTn id="23" dur="500"/>
                                        <p:tgtEl>
                                          <p:spTgt spid="40970"/>
                                        </p:tgtEl>
                                      </p:cBhvr>
                                    </p:animEffect>
                                  </p:childTnLst>
                                </p:cTn>
                              </p:par>
                              <p:par>
                                <p:cTn id="24" presetID="3" presetClass="entr" presetSubtype="10" fill="hold" nodeType="withEffect">
                                  <p:stCondLst>
                                    <p:cond delay="0"/>
                                  </p:stCondLst>
                                  <p:childTnLst>
                                    <p:set>
                                      <p:cBhvr>
                                        <p:cTn id="25" dur="1" fill="hold">
                                          <p:stCondLst>
                                            <p:cond delay="0"/>
                                          </p:stCondLst>
                                        </p:cTn>
                                        <p:tgtEl>
                                          <p:spTgt spid="40972"/>
                                        </p:tgtEl>
                                        <p:attrNameLst>
                                          <p:attrName>style.visibility</p:attrName>
                                        </p:attrNameLst>
                                      </p:cBhvr>
                                      <p:to>
                                        <p:strVal val="visible"/>
                                      </p:to>
                                    </p:set>
                                    <p:animEffect transition="in" filter="blinds(horizontal)">
                                      <p:cBhvr>
                                        <p:cTn id="26" dur="500"/>
                                        <p:tgtEl>
                                          <p:spTgt spid="40972"/>
                                        </p:tgtEl>
                                      </p:cBhvr>
                                    </p:animEffect>
                                  </p:childTnLst>
                                </p:cTn>
                              </p:par>
                              <p:par>
                                <p:cTn id="27" presetID="3" presetClass="entr" presetSubtype="10" fill="hold" nodeType="withEffect">
                                  <p:stCondLst>
                                    <p:cond delay="0"/>
                                  </p:stCondLst>
                                  <p:childTnLst>
                                    <p:set>
                                      <p:cBhvr>
                                        <p:cTn id="28" dur="1" fill="hold">
                                          <p:stCondLst>
                                            <p:cond delay="0"/>
                                          </p:stCondLst>
                                        </p:cTn>
                                        <p:tgtEl>
                                          <p:spTgt spid="40974"/>
                                        </p:tgtEl>
                                        <p:attrNameLst>
                                          <p:attrName>style.visibility</p:attrName>
                                        </p:attrNameLst>
                                      </p:cBhvr>
                                      <p:to>
                                        <p:strVal val="visible"/>
                                      </p:to>
                                    </p:set>
                                    <p:animEffect transition="in" filter="blinds(horizontal)">
                                      <p:cBhvr>
                                        <p:cTn id="29" dur="500"/>
                                        <p:tgtEl>
                                          <p:spTgt spid="4097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0984"/>
                                        </p:tgtEl>
                                        <p:attrNameLst>
                                          <p:attrName>style.visibility</p:attrName>
                                        </p:attrNameLst>
                                      </p:cBhvr>
                                      <p:to>
                                        <p:strVal val="visible"/>
                                      </p:to>
                                    </p:set>
                                    <p:animEffect transition="in" filter="blinds(horizontal)">
                                      <p:cBhvr>
                                        <p:cTn id="34" dur="500"/>
                                        <p:tgtEl>
                                          <p:spTgt spid="40984"/>
                                        </p:tgtEl>
                                      </p:cBhvr>
                                    </p:animEffect>
                                  </p:childTnLst>
                                </p:cTn>
                              </p:par>
                              <p:par>
                                <p:cTn id="35" presetID="3" presetClass="entr" presetSubtype="10" fill="hold" nodeType="withEffect">
                                  <p:stCondLst>
                                    <p:cond delay="0"/>
                                  </p:stCondLst>
                                  <p:childTnLst>
                                    <p:set>
                                      <p:cBhvr>
                                        <p:cTn id="36" dur="1" fill="hold">
                                          <p:stCondLst>
                                            <p:cond delay="0"/>
                                          </p:stCondLst>
                                        </p:cTn>
                                        <p:tgtEl>
                                          <p:spTgt spid="40977"/>
                                        </p:tgtEl>
                                        <p:attrNameLst>
                                          <p:attrName>style.visibility</p:attrName>
                                        </p:attrNameLst>
                                      </p:cBhvr>
                                      <p:to>
                                        <p:strVal val="visible"/>
                                      </p:to>
                                    </p:set>
                                    <p:animEffect transition="in" filter="blinds(horizontal)">
                                      <p:cBhvr>
                                        <p:cTn id="37" dur="500"/>
                                        <p:tgtEl>
                                          <p:spTgt spid="40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40983" grpId="0"/>
      <p:bldP spid="4098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71500" y="176213"/>
            <a:ext cx="7772400" cy="609600"/>
          </a:xfrm>
        </p:spPr>
        <p:txBody>
          <a:bodyPr/>
          <a:lstStyle/>
          <a:p>
            <a:pPr eaLnBrk="1" hangingPunct="1"/>
            <a:r>
              <a:rPr lang="zh-CN" altLang="en-US" sz="3200" b="1" dirty="0">
                <a:solidFill>
                  <a:schemeClr val="accent2"/>
                </a:solidFill>
                <a:latin typeface="黑体" panose="02010609060101010101" pitchFamily="49" charset="-122"/>
                <a:ea typeface="黑体" panose="02010609060101010101" pitchFamily="49" charset="-122"/>
              </a:rPr>
              <a:t>典</a:t>
            </a:r>
            <a:r>
              <a:rPr lang="en-US" altLang="zh-CN" sz="3200" b="1" dirty="0">
                <a:solidFill>
                  <a:schemeClr val="accent2"/>
                </a:solidFill>
                <a:latin typeface="黑体" panose="02010609060101010101" pitchFamily="49" charset="-122"/>
                <a:ea typeface="黑体" panose="02010609060101010101" pitchFamily="49" charset="-122"/>
              </a:rPr>
              <a:t>Ⅰ</a:t>
            </a:r>
            <a:r>
              <a:rPr lang="zh-CN" altLang="en-US" sz="3200" b="1" dirty="0">
                <a:solidFill>
                  <a:schemeClr val="accent2"/>
                </a:solidFill>
                <a:latin typeface="黑体" panose="02010609060101010101" pitchFamily="49" charset="-122"/>
                <a:ea typeface="黑体" panose="02010609060101010101" pitchFamily="49" charset="-122"/>
              </a:rPr>
              <a:t>系统</a:t>
            </a:r>
            <a:r>
              <a:rPr lang="zh-CN" altLang="en-US" sz="3200" b="1" dirty="0">
                <a:solidFill>
                  <a:srgbClr val="FF3300"/>
                </a:solidFill>
                <a:latin typeface="黑体" panose="02010609060101010101" pitchFamily="49" charset="-122"/>
                <a:ea typeface="黑体" panose="02010609060101010101" pitchFamily="49" charset="-122"/>
              </a:rPr>
              <a:t>动态</a:t>
            </a:r>
            <a:r>
              <a:rPr lang="zh-CN" altLang="en-US" sz="3200" b="1" dirty="0">
                <a:solidFill>
                  <a:schemeClr val="accent2"/>
                </a:solidFill>
                <a:latin typeface="黑体" panose="02010609060101010101" pitchFamily="49" charset="-122"/>
                <a:ea typeface="黑体" panose="02010609060101010101" pitchFamily="49" charset="-122"/>
              </a:rPr>
              <a:t>跟随性能指标</a:t>
            </a:r>
            <a:endParaRPr lang="en-US" altLang="zh-CN" sz="3200" b="1" dirty="0">
              <a:solidFill>
                <a:schemeClr val="accent2"/>
              </a:solidFill>
              <a:latin typeface="黑体" panose="02010609060101010101" pitchFamily="49" charset="-122"/>
              <a:ea typeface="黑体" panose="02010609060101010101" pitchFamily="49" charset="-122"/>
            </a:endParaRPr>
          </a:p>
        </p:txBody>
      </p:sp>
      <p:sp>
        <p:nvSpPr>
          <p:cNvPr id="67587" name="Rectangle 3"/>
          <p:cNvSpPr>
            <a:spLocks noGrp="1" noChangeArrowheads="1"/>
          </p:cNvSpPr>
          <p:nvPr>
            <p:ph type="body" sz="half" idx="1"/>
          </p:nvPr>
        </p:nvSpPr>
        <p:spPr>
          <a:xfrm>
            <a:off x="533400" y="1238250"/>
            <a:ext cx="7848600" cy="4572000"/>
          </a:xfrm>
        </p:spPr>
        <p:txBody>
          <a:bodyPr/>
          <a:lstStyle/>
          <a:p>
            <a:pPr eaLnBrk="1" hangingPunct="1">
              <a:buFontTx/>
              <a:buNone/>
            </a:pPr>
            <a:r>
              <a:rPr lang="zh-CN" altLang="en-US" sz="2800">
                <a:latin typeface="黑体" panose="02010609060101010101" pitchFamily="49" charset="-122"/>
                <a:ea typeface="黑体" panose="02010609060101010101" pitchFamily="49" charset="-122"/>
              </a:rPr>
              <a:t>假定系统阻尼比 </a:t>
            </a:r>
          </a:p>
          <a:p>
            <a:pPr eaLnBrk="1" hangingPunct="1">
              <a:buFontTx/>
              <a:buNone/>
            </a:pPr>
            <a:r>
              <a:rPr lang="zh-CN" altLang="en-US" sz="2800">
                <a:latin typeface="黑体" panose="02010609060101010101" pitchFamily="49" charset="-122"/>
                <a:ea typeface="黑体" panose="02010609060101010101" pitchFamily="49" charset="-122"/>
              </a:rPr>
              <a:t>可得系统动态跟随指标与其参数间的数学关系</a:t>
            </a:r>
          </a:p>
          <a:p>
            <a:pPr eaLnBrk="1" hangingPunct="1">
              <a:buFontTx/>
              <a:buNone/>
            </a:pPr>
            <a:endParaRPr lang="zh-CN" altLang="en-US" sz="28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pPr>
            <a:r>
              <a:rPr lang="zh-CN" altLang="en-US" sz="2800">
                <a:latin typeface="黑体" panose="02010609060101010101" pitchFamily="49" charset="-122"/>
                <a:ea typeface="黑体" panose="02010609060101010101" pitchFamily="49" charset="-122"/>
              </a:rPr>
              <a:t>超调量百分数 </a:t>
            </a:r>
          </a:p>
          <a:p>
            <a:pPr eaLnBrk="1" hangingPunct="1">
              <a:buFont typeface="Wingdings" panose="05000000000000000000" pitchFamily="2" charset="2"/>
              <a:buChar char="Ø"/>
            </a:pPr>
            <a:endParaRPr lang="zh-CN" altLang="en-US" sz="28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pPr>
            <a:r>
              <a:rPr lang="zh-CN" altLang="en-US" sz="2800">
                <a:latin typeface="黑体" panose="02010609060101010101" pitchFamily="49" charset="-122"/>
                <a:ea typeface="黑体" panose="02010609060101010101" pitchFamily="49" charset="-122"/>
              </a:rPr>
              <a:t>上升时间 </a:t>
            </a:r>
          </a:p>
          <a:p>
            <a:pPr eaLnBrk="1" hangingPunct="1">
              <a:buFont typeface="Wingdings" panose="05000000000000000000" pitchFamily="2" charset="2"/>
              <a:buChar char="Ø"/>
            </a:pPr>
            <a:endParaRPr lang="zh-CN" altLang="en-US" sz="280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pPr>
            <a:r>
              <a:rPr lang="zh-CN" altLang="en-US" sz="2800">
                <a:latin typeface="黑体" panose="02010609060101010101" pitchFamily="49" charset="-122"/>
                <a:ea typeface="黑体" panose="02010609060101010101" pitchFamily="49" charset="-122"/>
              </a:rPr>
              <a:t>调节时间估算  </a:t>
            </a:r>
          </a:p>
          <a:p>
            <a:pPr eaLnBrk="1" hangingPunct="1"/>
            <a:endParaRPr lang="en-US" altLang="zh-CN" sz="2800">
              <a:latin typeface="黑体" panose="02010609060101010101" pitchFamily="49" charset="-122"/>
              <a:ea typeface="黑体" panose="02010609060101010101" pitchFamily="49" charset="-122"/>
            </a:endParaRPr>
          </a:p>
        </p:txBody>
      </p:sp>
      <p:graphicFrame>
        <p:nvGraphicFramePr>
          <p:cNvPr id="67588" name="Object 5"/>
          <p:cNvGraphicFramePr>
            <a:graphicFrameLocks noGrp="1" noChangeAspect="1"/>
          </p:cNvGraphicFramePr>
          <p:nvPr>
            <p:ph type="clipArt" sz="half" idx="2"/>
          </p:nvPr>
        </p:nvGraphicFramePr>
        <p:xfrm>
          <a:off x="3643313" y="1285875"/>
          <a:ext cx="1600200" cy="474663"/>
        </p:xfrm>
        <a:graphic>
          <a:graphicData uri="http://schemas.openxmlformats.org/presentationml/2006/ole">
            <mc:AlternateContent xmlns:mc="http://schemas.openxmlformats.org/markup-compatibility/2006">
              <mc:Choice xmlns:v="urn:schemas-microsoft-com:vml" Requires="v">
                <p:oleObj spid="_x0000_s165020" name="Equation" r:id="rId3" imgW="685800" imgH="203200" progId="Equation.DSMT4">
                  <p:embed/>
                </p:oleObj>
              </mc:Choice>
              <mc:Fallback>
                <p:oleObj name="Equation" r:id="rId3" imgW="685800" imgH="203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13" y="1285875"/>
                        <a:ext cx="16002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6"/>
          <p:cNvGraphicFramePr>
            <a:graphicFrameLocks noChangeAspect="1"/>
          </p:cNvGraphicFramePr>
          <p:nvPr/>
        </p:nvGraphicFramePr>
        <p:xfrm>
          <a:off x="3643313" y="2560638"/>
          <a:ext cx="3786187" cy="654050"/>
        </p:xfrm>
        <a:graphic>
          <a:graphicData uri="http://schemas.openxmlformats.org/presentationml/2006/ole">
            <mc:AlternateContent xmlns:mc="http://schemas.openxmlformats.org/markup-compatibility/2006">
              <mc:Choice xmlns:v="urn:schemas-microsoft-com:vml" Requires="v">
                <p:oleObj spid="_x0000_s165021" name="Equation" r:id="rId5" imgW="1447172" imgH="253890" progId="Equation.DSMT4">
                  <p:embed/>
                </p:oleObj>
              </mc:Choice>
              <mc:Fallback>
                <p:oleObj name="Equation" r:id="rId5" imgW="1447172" imgH="25389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3313" y="2560638"/>
                        <a:ext cx="37861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0" name="Object 8"/>
          <p:cNvGraphicFramePr>
            <a:graphicFrameLocks noChangeAspect="1"/>
          </p:cNvGraphicFramePr>
          <p:nvPr/>
        </p:nvGraphicFramePr>
        <p:xfrm>
          <a:off x="3646488" y="3360738"/>
          <a:ext cx="3449637" cy="1284287"/>
        </p:xfrm>
        <a:graphic>
          <a:graphicData uri="http://schemas.openxmlformats.org/presentationml/2006/ole">
            <mc:AlternateContent xmlns:mc="http://schemas.openxmlformats.org/markup-compatibility/2006">
              <mc:Choice xmlns:v="urn:schemas-microsoft-com:vml" Requires="v">
                <p:oleObj spid="_x0000_s165022" name="Equation" r:id="rId7" imgW="1333500" imgH="495300" progId="Equation.DSMT4">
                  <p:embed/>
                </p:oleObj>
              </mc:Choice>
              <mc:Fallback>
                <p:oleObj name="Equation" r:id="rId7" imgW="1333500" imgH="4953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6488" y="3360738"/>
                        <a:ext cx="3449637"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1" name="Object 10"/>
          <p:cNvGraphicFramePr>
            <a:graphicFrameLocks noChangeAspect="1"/>
          </p:cNvGraphicFramePr>
          <p:nvPr/>
        </p:nvGraphicFramePr>
        <p:xfrm>
          <a:off x="3519488" y="4508500"/>
          <a:ext cx="4619625" cy="1009650"/>
        </p:xfrm>
        <a:graphic>
          <a:graphicData uri="http://schemas.openxmlformats.org/presentationml/2006/ole">
            <mc:AlternateContent xmlns:mc="http://schemas.openxmlformats.org/markup-compatibility/2006">
              <mc:Choice xmlns:v="urn:schemas-microsoft-com:vml" Requires="v">
                <p:oleObj spid="_x0000_s165023" name="Equation" r:id="rId9" imgW="2019300" imgH="444500" progId="Equation.DSMT4">
                  <p:embed/>
                </p:oleObj>
              </mc:Choice>
              <mc:Fallback>
                <p:oleObj name="Equation" r:id="rId9" imgW="2019300" imgH="4445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9488" y="4508500"/>
                        <a:ext cx="46196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2" name="Object 12"/>
          <p:cNvGraphicFramePr>
            <a:graphicFrameLocks noChangeAspect="1"/>
          </p:cNvGraphicFramePr>
          <p:nvPr/>
        </p:nvGraphicFramePr>
        <p:xfrm>
          <a:off x="3533775" y="5570538"/>
          <a:ext cx="4665663" cy="1017587"/>
        </p:xfrm>
        <a:graphic>
          <a:graphicData uri="http://schemas.openxmlformats.org/presentationml/2006/ole">
            <mc:AlternateContent xmlns:mc="http://schemas.openxmlformats.org/markup-compatibility/2006">
              <mc:Choice xmlns:v="urn:schemas-microsoft-com:vml" Requires="v">
                <p:oleObj spid="_x0000_s165024" name="Equation" r:id="rId11" imgW="2019300" imgH="444500" progId="Equation.DSMT4">
                  <p:embed/>
                </p:oleObj>
              </mc:Choice>
              <mc:Fallback>
                <p:oleObj name="Equation" r:id="rId11" imgW="2019300" imgH="4445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3775" y="5570538"/>
                        <a:ext cx="4665663"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4" name="Object 14"/>
          <p:cNvGraphicFramePr>
            <a:graphicFrameLocks noChangeAspect="1"/>
          </p:cNvGraphicFramePr>
          <p:nvPr>
            <p:extLst>
              <p:ext uri="{D42A27DB-BD31-4B8C-83A1-F6EECF244321}">
                <p14:modId xmlns:p14="http://schemas.microsoft.com/office/powerpoint/2010/main" val="3852821216"/>
              </p:ext>
            </p:extLst>
          </p:nvPr>
        </p:nvGraphicFramePr>
        <p:xfrm>
          <a:off x="1071563" y="5486400"/>
          <a:ext cx="1772245" cy="1068745"/>
        </p:xfrm>
        <a:graphic>
          <a:graphicData uri="http://schemas.openxmlformats.org/presentationml/2006/ole">
            <mc:AlternateContent xmlns:mc="http://schemas.openxmlformats.org/markup-compatibility/2006">
              <mc:Choice xmlns:v="urn:schemas-microsoft-com:vml" Requires="v">
                <p:oleObj spid="_x0000_s165025" name="Equation" r:id="rId13" imgW="647419" imgH="393529" progId="Equation.DSMT4">
                  <p:embed/>
                </p:oleObj>
              </mc:Choice>
              <mc:Fallback>
                <p:oleObj name="Equation" r:id="rId13" imgW="647419" imgH="393529"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1563" y="5486400"/>
                        <a:ext cx="1772245" cy="1068745"/>
                      </a:xfrm>
                      <a:prstGeom prst="rect">
                        <a:avLst/>
                      </a:prstGeom>
                      <a:solidFill>
                        <a:srgbClr val="FF66FF"/>
                      </a:solidFill>
                      <a:ln>
                        <a:noFill/>
                      </a:ln>
                    </p:spPr>
                  </p:pic>
                </p:oleObj>
              </mc:Fallback>
            </mc:AlternateContent>
          </a:graphicData>
        </a:graphic>
      </p:graphicFrame>
      <p:graphicFrame>
        <p:nvGraphicFramePr>
          <p:cNvPr id="10" name="Object 12">
            <a:extLst>
              <a:ext uri="{FF2B5EF4-FFF2-40B4-BE49-F238E27FC236}">
                <a16:creationId xmlns:a16="http://schemas.microsoft.com/office/drawing/2014/main" id="{0C955485-5394-4D7C-BAA9-C45BD378C9D0}"/>
              </a:ext>
            </a:extLst>
          </p:cNvPr>
          <p:cNvGraphicFramePr>
            <a:graphicFrameLocks noChangeAspect="1"/>
          </p:cNvGraphicFramePr>
          <p:nvPr>
            <p:extLst>
              <p:ext uri="{D42A27DB-BD31-4B8C-83A1-F6EECF244321}">
                <p14:modId xmlns:p14="http://schemas.microsoft.com/office/powerpoint/2010/main" val="4266037763"/>
              </p:ext>
            </p:extLst>
          </p:nvPr>
        </p:nvGraphicFramePr>
        <p:xfrm>
          <a:off x="7096125" y="88356"/>
          <a:ext cx="2038201" cy="1197519"/>
        </p:xfrm>
        <a:graphic>
          <a:graphicData uri="http://schemas.openxmlformats.org/presentationml/2006/ole">
            <mc:AlternateContent xmlns:mc="http://schemas.openxmlformats.org/markup-compatibility/2006">
              <mc:Choice xmlns:v="urn:schemas-microsoft-com:vml" Requires="v">
                <p:oleObj spid="_x0000_s165026" name="Equation" r:id="rId15" imgW="761669" imgH="444307" progId="Equation.DSMT4">
                  <p:embed/>
                </p:oleObj>
              </mc:Choice>
              <mc:Fallback>
                <p:oleObj name="Equation" r:id="rId15" imgW="761669" imgH="444307" progId="Equation.DSMT4">
                  <p:embed/>
                  <p:pic>
                    <p:nvPicPr>
                      <p:cNvPr id="40972"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96125" y="88356"/>
                        <a:ext cx="2038201" cy="1197519"/>
                      </a:xfrm>
                      <a:prstGeom prst="rect">
                        <a:avLst/>
                      </a:prstGeom>
                      <a:solidFill>
                        <a:srgbClr val="FFFF00"/>
                      </a:solidFill>
                      <a:ln>
                        <a:noFill/>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CDBF0D70-C570-4AE8-BF8B-3D687D3FC40A}" type="slidenum">
              <a:rPr lang="en-US" altLang="zh-CN" sz="1400" b="0">
                <a:solidFill>
                  <a:schemeClr val="tx1"/>
                </a:solidFill>
                <a:latin typeface="Times New Roman" panose="02020603050405020304" pitchFamily="18" charset="0"/>
              </a:rPr>
              <a:pPr eaLnBrk="1" hangingPunct="1"/>
              <a:t>49</a:t>
            </a:fld>
            <a:endParaRPr lang="en-US" altLang="zh-CN" sz="1400" b="0">
              <a:solidFill>
                <a:schemeClr val="tx1"/>
              </a:solidFill>
              <a:latin typeface="Times New Roman" panose="02020603050405020304" pitchFamily="18" charset="0"/>
            </a:endParaRPr>
          </a:p>
        </p:txBody>
      </p:sp>
      <p:sp>
        <p:nvSpPr>
          <p:cNvPr id="68611" name="Rectangle 2"/>
          <p:cNvSpPr>
            <a:spLocks noGrp="1" noChangeArrowheads="1"/>
          </p:cNvSpPr>
          <p:nvPr>
            <p:ph type="title"/>
          </p:nvPr>
        </p:nvSpPr>
        <p:spPr>
          <a:xfrm>
            <a:off x="685800" y="242888"/>
            <a:ext cx="7772400" cy="685800"/>
          </a:xfrm>
        </p:spPr>
        <p:txBody>
          <a:bodyPr/>
          <a:lstStyle/>
          <a:p>
            <a:pPr eaLnBrk="1" hangingPunct="1"/>
            <a:r>
              <a:rPr lang="zh-CN" altLang="en-US" sz="3200" b="1" dirty="0">
                <a:solidFill>
                  <a:schemeClr val="accent2"/>
                </a:solidFill>
                <a:latin typeface="黑体" panose="02010609060101010101" pitchFamily="49" charset="-122"/>
                <a:ea typeface="黑体" panose="02010609060101010101" pitchFamily="49" charset="-122"/>
              </a:rPr>
              <a:t>典型</a:t>
            </a:r>
            <a:r>
              <a:rPr lang="en-US" altLang="zh-CN" sz="3200" b="1" dirty="0">
                <a:solidFill>
                  <a:schemeClr val="accent2"/>
                </a:solidFill>
                <a:latin typeface="黑体" panose="02010609060101010101" pitchFamily="49" charset="-122"/>
                <a:ea typeface="黑体" panose="02010609060101010101" pitchFamily="49" charset="-122"/>
              </a:rPr>
              <a:t>Ⅰ</a:t>
            </a:r>
            <a:r>
              <a:rPr lang="zh-CN" altLang="en-US" sz="3200" b="1" dirty="0">
                <a:solidFill>
                  <a:schemeClr val="accent2"/>
                </a:solidFill>
                <a:latin typeface="黑体" panose="02010609060101010101" pitchFamily="49" charset="-122"/>
                <a:ea typeface="黑体" panose="02010609060101010101" pitchFamily="49" charset="-122"/>
              </a:rPr>
              <a:t>型系统</a:t>
            </a:r>
            <a:r>
              <a:rPr lang="zh-CN" altLang="en-US" sz="3200" b="1" dirty="0">
                <a:solidFill>
                  <a:srgbClr val="FF3300"/>
                </a:solidFill>
                <a:latin typeface="黑体" panose="02010609060101010101" pitchFamily="49" charset="-122"/>
                <a:ea typeface="黑体" panose="02010609060101010101" pitchFamily="49" charset="-122"/>
              </a:rPr>
              <a:t>动态</a:t>
            </a:r>
            <a:r>
              <a:rPr lang="zh-CN" altLang="en-US" sz="3200" b="1" dirty="0">
                <a:solidFill>
                  <a:schemeClr val="accent2"/>
                </a:solidFill>
                <a:latin typeface="黑体" panose="02010609060101010101" pitchFamily="49" charset="-122"/>
                <a:ea typeface="黑体" panose="02010609060101010101" pitchFamily="49" charset="-122"/>
              </a:rPr>
              <a:t>跟随性能指标</a:t>
            </a:r>
            <a:endParaRPr lang="en-US" altLang="zh-CN" sz="3200" b="1" dirty="0">
              <a:solidFill>
                <a:schemeClr val="accent2"/>
              </a:solidFill>
              <a:latin typeface="黑体" panose="02010609060101010101" pitchFamily="49" charset="-122"/>
              <a:ea typeface="黑体" panose="02010609060101010101" pitchFamily="49" charset="-122"/>
            </a:endParaRPr>
          </a:p>
        </p:txBody>
      </p:sp>
      <p:sp>
        <p:nvSpPr>
          <p:cNvPr id="68612" name="Rectangle 3"/>
          <p:cNvSpPr>
            <a:spLocks noGrp="1" noChangeArrowheads="1"/>
          </p:cNvSpPr>
          <p:nvPr>
            <p:ph type="body" sz="half" idx="1"/>
          </p:nvPr>
        </p:nvSpPr>
        <p:spPr>
          <a:xfrm>
            <a:off x="685800" y="1447800"/>
            <a:ext cx="3810000" cy="4648200"/>
          </a:xfrm>
        </p:spPr>
        <p:txBody>
          <a:bodyPr/>
          <a:lstStyle/>
          <a:p>
            <a:pPr eaLnBrk="1" hangingPunct="1"/>
            <a:r>
              <a:rPr lang="zh-CN" altLang="en-US" sz="2800">
                <a:latin typeface="黑体" panose="02010609060101010101" pitchFamily="49" charset="-122"/>
                <a:ea typeface="黑体" panose="02010609060101010101" pitchFamily="49" charset="-122"/>
              </a:rPr>
              <a:t>峰值时间</a:t>
            </a:r>
          </a:p>
          <a:p>
            <a:pPr eaLnBrk="1" hangingPunct="1"/>
            <a:endParaRPr lang="zh-CN" altLang="en-US" sz="2800">
              <a:latin typeface="黑体" panose="02010609060101010101" pitchFamily="49" charset="-122"/>
              <a:ea typeface="黑体" panose="02010609060101010101" pitchFamily="49" charset="-122"/>
            </a:endParaRPr>
          </a:p>
          <a:p>
            <a:pPr eaLnBrk="1" hangingPunct="1"/>
            <a:r>
              <a:rPr lang="zh-CN" altLang="en-US" sz="2800">
                <a:latin typeface="黑体" panose="02010609060101010101" pitchFamily="49" charset="-122"/>
                <a:ea typeface="黑体" panose="02010609060101010101" pitchFamily="49" charset="-122"/>
              </a:rPr>
              <a:t>相角稳定裕量</a:t>
            </a:r>
          </a:p>
          <a:p>
            <a:pPr eaLnBrk="1" hangingPunct="1"/>
            <a:endParaRPr lang="zh-CN" altLang="en-US" sz="2800">
              <a:latin typeface="黑体" panose="02010609060101010101" pitchFamily="49" charset="-122"/>
              <a:ea typeface="黑体" panose="02010609060101010101" pitchFamily="49" charset="-122"/>
            </a:endParaRPr>
          </a:p>
          <a:p>
            <a:pPr eaLnBrk="1" hangingPunct="1"/>
            <a:r>
              <a:rPr lang="zh-CN" altLang="en-US" sz="2800">
                <a:latin typeface="黑体" panose="02010609060101010101" pitchFamily="49" charset="-122"/>
                <a:ea typeface="黑体" panose="02010609060101010101" pitchFamily="49" charset="-122"/>
              </a:rPr>
              <a:t>截止频率 </a:t>
            </a:r>
          </a:p>
          <a:p>
            <a:pPr eaLnBrk="1" hangingPunct="1"/>
            <a:endParaRPr lang="zh-CN" altLang="en-US" sz="2800">
              <a:latin typeface="黑体" panose="02010609060101010101" pitchFamily="49" charset="-122"/>
              <a:ea typeface="黑体" panose="02010609060101010101" pitchFamily="49" charset="-122"/>
            </a:endParaRPr>
          </a:p>
          <a:p>
            <a:pPr eaLnBrk="1" hangingPunct="1"/>
            <a:r>
              <a:rPr lang="zh-CN" altLang="en-US" sz="2800">
                <a:latin typeface="黑体" panose="02010609060101010101" pitchFamily="49" charset="-122"/>
                <a:ea typeface="黑体" panose="02010609060101010101" pitchFamily="49" charset="-122"/>
              </a:rPr>
              <a:t>闭环谐振峰值  </a:t>
            </a:r>
          </a:p>
        </p:txBody>
      </p:sp>
      <p:sp>
        <p:nvSpPr>
          <p:cNvPr id="43014" name="Rectangle 6"/>
          <p:cNvSpPr>
            <a:spLocks noChangeArrowheads="1"/>
          </p:cNvSpPr>
          <p:nvPr/>
        </p:nvSpPr>
        <p:spPr bwMode="auto">
          <a:xfrm>
            <a:off x="4081463" y="319563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8614" name="Object 7"/>
          <p:cNvGraphicFramePr>
            <a:graphicFrameLocks noGrp="1" noChangeAspect="1"/>
          </p:cNvGraphicFramePr>
          <p:nvPr>
            <p:ph type="clipArt" sz="half" idx="2"/>
          </p:nvPr>
        </p:nvGraphicFramePr>
        <p:xfrm>
          <a:off x="3683000" y="1295400"/>
          <a:ext cx="1930400" cy="952500"/>
        </p:xfrm>
        <a:graphic>
          <a:graphicData uri="http://schemas.openxmlformats.org/presentationml/2006/ole">
            <mc:AlternateContent xmlns:mc="http://schemas.openxmlformats.org/markup-compatibility/2006">
              <mc:Choice xmlns:v="urn:schemas-microsoft-com:vml" Requires="v">
                <p:oleObj spid="_x0000_s69381" name="Equation" r:id="rId3" imgW="977476" imgH="482391" progId="Equation.DSMT4">
                  <p:embed/>
                </p:oleObj>
              </mc:Choice>
              <mc:Fallback>
                <p:oleObj name="Equation" r:id="rId3" imgW="977476" imgH="482391"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0" y="1295400"/>
                        <a:ext cx="19304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7" name="Rectangle 9"/>
          <p:cNvSpPr>
            <a:spLocks noChangeArrowheads="1"/>
          </p:cNvSpPr>
          <p:nvPr/>
        </p:nvSpPr>
        <p:spPr bwMode="auto">
          <a:xfrm>
            <a:off x="3614738" y="31670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8616" name="Object 8"/>
          <p:cNvGraphicFramePr>
            <a:graphicFrameLocks noChangeAspect="1"/>
          </p:cNvGraphicFramePr>
          <p:nvPr/>
        </p:nvGraphicFramePr>
        <p:xfrm>
          <a:off x="3619500" y="2295525"/>
          <a:ext cx="3810000" cy="1062038"/>
        </p:xfrm>
        <a:graphic>
          <a:graphicData uri="http://schemas.openxmlformats.org/presentationml/2006/ole">
            <mc:AlternateContent xmlns:mc="http://schemas.openxmlformats.org/markup-compatibility/2006">
              <mc:Choice xmlns:v="urn:schemas-microsoft-com:vml" Requires="v">
                <p:oleObj spid="_x0000_s69382" name="Equation" r:id="rId5" imgW="1879600" imgH="520700" progId="Equation.DSMT4">
                  <p:embed/>
                </p:oleObj>
              </mc:Choice>
              <mc:Fallback>
                <p:oleObj name="Equation" r:id="rId5" imgW="1879600" imgH="520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00" y="2295525"/>
                        <a:ext cx="38100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9" name="Rectangle 11"/>
          <p:cNvSpPr>
            <a:spLocks noChangeArrowheads="1"/>
          </p:cNvSpPr>
          <p:nvPr/>
        </p:nvSpPr>
        <p:spPr bwMode="auto">
          <a:xfrm>
            <a:off x="3614738" y="31670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8618" name="Object 10"/>
          <p:cNvGraphicFramePr>
            <a:graphicFrameLocks noChangeAspect="1"/>
          </p:cNvGraphicFramePr>
          <p:nvPr/>
        </p:nvGraphicFramePr>
        <p:xfrm>
          <a:off x="3657600" y="3352800"/>
          <a:ext cx="3276600" cy="719138"/>
        </p:xfrm>
        <a:graphic>
          <a:graphicData uri="http://schemas.openxmlformats.org/presentationml/2006/ole">
            <mc:AlternateContent xmlns:mc="http://schemas.openxmlformats.org/markup-compatibility/2006">
              <mc:Choice xmlns:v="urn:schemas-microsoft-com:vml" Requires="v">
                <p:oleObj spid="_x0000_s69383" name="Equation" r:id="rId7" imgW="1574800" imgH="342900" progId="Equation.DSMT4">
                  <p:embed/>
                </p:oleObj>
              </mc:Choice>
              <mc:Fallback>
                <p:oleObj name="Equation" r:id="rId7" imgW="1574800" imgH="3429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3352800"/>
                        <a:ext cx="32766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1" name="Rectangle 13"/>
          <p:cNvSpPr>
            <a:spLocks noChangeArrowheads="1"/>
          </p:cNvSpPr>
          <p:nvPr/>
        </p:nvSpPr>
        <p:spPr bwMode="auto">
          <a:xfrm>
            <a:off x="3509963" y="30861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8620" name="Object 12"/>
          <p:cNvGraphicFramePr>
            <a:graphicFrameLocks noChangeAspect="1"/>
          </p:cNvGraphicFramePr>
          <p:nvPr/>
        </p:nvGraphicFramePr>
        <p:xfrm>
          <a:off x="3625850" y="4357688"/>
          <a:ext cx="4940300" cy="1776412"/>
        </p:xfrm>
        <a:graphic>
          <a:graphicData uri="http://schemas.openxmlformats.org/presentationml/2006/ole">
            <mc:AlternateContent xmlns:mc="http://schemas.openxmlformats.org/markup-compatibility/2006">
              <mc:Choice xmlns:v="urn:schemas-microsoft-com:vml" Requires="v">
                <p:oleObj spid="_x0000_s69384" name="Equation" r:id="rId9" imgW="2082800" imgH="749300" progId="Equation.DSMT4">
                  <p:embed/>
                </p:oleObj>
              </mc:Choice>
              <mc:Fallback>
                <p:oleObj name="Equation" r:id="rId9" imgW="2082800" imgH="7493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5850" y="4357688"/>
                        <a:ext cx="494030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type="clipArt" sz="half" idx="2"/>
          </p:nvPr>
        </p:nvGraphicFramePr>
        <p:xfrm>
          <a:off x="5121275" y="3889375"/>
          <a:ext cx="3879850" cy="2611438"/>
        </p:xfrm>
        <a:graphic>
          <a:graphicData uri="http://schemas.openxmlformats.org/presentationml/2006/ole">
            <mc:AlternateContent xmlns:mc="http://schemas.openxmlformats.org/markup-compatibility/2006">
              <mc:Choice xmlns:v="urn:schemas-microsoft-com:vml" Requires="v">
                <p:oleObj spid="_x0000_s24126" name="Microsoft Drawing" r:id="rId4" imgW="3597275" imgH="2420938" progId="MSDraw">
                  <p:embed/>
                </p:oleObj>
              </mc:Choice>
              <mc:Fallback>
                <p:oleObj name="Microsoft Drawing" r:id="rId4" imgW="3597275" imgH="2420938" progId="MSDraw">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1275" y="3889375"/>
                        <a:ext cx="3879850"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9" name="Text Box 11"/>
          <p:cNvSpPr txBox="1">
            <a:spLocks noChangeArrowheads="1"/>
          </p:cNvSpPr>
          <p:nvPr/>
        </p:nvSpPr>
        <p:spPr bwMode="auto">
          <a:xfrm>
            <a:off x="642938" y="1000125"/>
            <a:ext cx="7786687" cy="2419350"/>
          </a:xfrm>
          <a:prstGeom prst="rect">
            <a:avLst/>
          </a:prstGeom>
          <a:noFill/>
          <a:ln w="9525">
            <a:noFill/>
            <a:miter lim="800000"/>
            <a:headEnd/>
            <a:tailEnd/>
          </a:ln>
        </p:spPr>
        <p:txBody>
          <a:bodyPr>
            <a:spAutoFit/>
          </a:bodyPr>
          <a:lstStyle/>
          <a:p>
            <a:pPr marL="711200" indent="-711200" algn="l" fontAlgn="t">
              <a:lnSpc>
                <a:spcPct val="90000"/>
              </a:lnSpc>
              <a:defRPr/>
            </a:pPr>
            <a:r>
              <a:rPr lang="zh-CN" altLang="en-US" sz="2800" dirty="0">
                <a:solidFill>
                  <a:srgbClr val="C00000"/>
                </a:solidFill>
                <a:latin typeface="+mn-ea"/>
              </a:rPr>
              <a:t>电流截止转速单环系统的缺陷：</a:t>
            </a:r>
            <a:endParaRPr lang="en-US" altLang="zh-CN" sz="2800" dirty="0">
              <a:solidFill>
                <a:srgbClr val="C00000"/>
              </a:solidFill>
              <a:latin typeface="+mn-ea"/>
            </a:endParaRPr>
          </a:p>
          <a:p>
            <a:pPr marL="711200" indent="-711200" algn="l" fontAlgn="t">
              <a:lnSpc>
                <a:spcPct val="90000"/>
              </a:lnSpc>
              <a:defRPr/>
            </a:pPr>
            <a:r>
              <a:rPr lang="zh-CN" altLang="en-US" sz="2800" b="0" dirty="0">
                <a:solidFill>
                  <a:schemeClr val="tx1"/>
                </a:solidFill>
                <a:latin typeface="黑体" pitchFamily="2" charset="-122"/>
                <a:ea typeface="黑体" pitchFamily="2" charset="-122"/>
              </a:rPr>
              <a:t>        共用</a:t>
            </a:r>
            <a:r>
              <a:rPr lang="en-US" altLang="zh-CN" sz="2800" b="0" dirty="0">
                <a:solidFill>
                  <a:schemeClr val="tx1"/>
                </a:solidFill>
                <a:latin typeface="黑体" pitchFamily="2" charset="-122"/>
                <a:ea typeface="黑体" pitchFamily="2" charset="-122"/>
              </a:rPr>
              <a:t>1</a:t>
            </a:r>
            <a:r>
              <a:rPr lang="zh-CN" altLang="en-US" sz="2800" b="0" dirty="0">
                <a:solidFill>
                  <a:schemeClr val="tx1"/>
                </a:solidFill>
                <a:latin typeface="黑体" pitchFamily="2" charset="-122"/>
                <a:ea typeface="黑体" pitchFamily="2" charset="-122"/>
              </a:rPr>
              <a:t>个调节器，起动时，控制器力图使转速指令、转速反馈和电流反馈共同形成的偏差等于</a:t>
            </a:r>
            <a:r>
              <a:rPr lang="en-US" altLang="zh-CN" sz="2800" b="0" dirty="0">
                <a:solidFill>
                  <a:schemeClr val="tx1"/>
                </a:solidFill>
                <a:latin typeface="黑体" pitchFamily="2" charset="-122"/>
                <a:ea typeface="黑体" pitchFamily="2" charset="-122"/>
              </a:rPr>
              <a:t>0</a:t>
            </a:r>
            <a:r>
              <a:rPr lang="zh-CN" altLang="en-US" sz="2800" b="0" dirty="0">
                <a:solidFill>
                  <a:schemeClr val="tx1"/>
                </a:solidFill>
                <a:latin typeface="黑体" pitchFamily="2" charset="-122"/>
                <a:ea typeface="黑体" pitchFamily="2" charset="-122"/>
              </a:rPr>
              <a:t>。随转速的不断上升，电流必不断相应减小，使起动时不能保持电流恒为最大允许值，起动时间长，动态性能差。</a:t>
            </a:r>
          </a:p>
        </p:txBody>
      </p:sp>
      <p:graphicFrame>
        <p:nvGraphicFramePr>
          <p:cNvPr id="23556" name="Object 5"/>
          <p:cNvGraphicFramePr>
            <a:graphicFrameLocks noChangeAspect="1"/>
          </p:cNvGraphicFramePr>
          <p:nvPr/>
        </p:nvGraphicFramePr>
        <p:xfrm>
          <a:off x="142875" y="3857625"/>
          <a:ext cx="4795838" cy="2635250"/>
        </p:xfrm>
        <a:graphic>
          <a:graphicData uri="http://schemas.openxmlformats.org/presentationml/2006/ole">
            <mc:AlternateContent xmlns:mc="http://schemas.openxmlformats.org/markup-compatibility/2006">
              <mc:Choice xmlns:v="urn:schemas-microsoft-com:vml" Requires="v">
                <p:oleObj spid="_x0000_s24127" name="Microsoft Drawing" r:id="rId6" imgW="3235325" imgH="1778000" progId="MSDraw">
                  <p:embed/>
                </p:oleObj>
              </mc:Choice>
              <mc:Fallback>
                <p:oleObj name="Microsoft Drawing" r:id="rId6" imgW="3235325" imgH="1778000" progId="MSDraw">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 y="3857625"/>
                        <a:ext cx="4795838" cy="26352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3"/>
          <p:cNvSpPr txBox="1">
            <a:spLocks noChangeArrowheads="1"/>
          </p:cNvSpPr>
          <p:nvPr/>
        </p:nvSpPr>
        <p:spPr bwMode="auto">
          <a:xfrm>
            <a:off x="571500" y="285750"/>
            <a:ext cx="7572375" cy="571500"/>
          </a:xfrm>
          <a:prstGeom prst="rect">
            <a:avLst/>
          </a:prstGeom>
          <a:noFill/>
          <a:ln w="9525">
            <a:noFill/>
            <a:miter lim="800000"/>
            <a:headEnd/>
            <a:tailEnd/>
          </a:ln>
        </p:spPr>
        <p:txBody>
          <a:bodyPr/>
          <a:lstStyle/>
          <a:p>
            <a:pPr marL="711200" indent="-711200" algn="l" eaLnBrk="0" fontAlgn="t" hangingPunct="0">
              <a:lnSpc>
                <a:spcPct val="90000"/>
              </a:lnSpc>
              <a:spcBef>
                <a:spcPct val="20000"/>
              </a:spcBef>
              <a:buClr>
                <a:schemeClr val="folHlink"/>
              </a:buClr>
              <a:buSzPct val="75000"/>
              <a:defRPr/>
            </a:pPr>
            <a:r>
              <a:rPr lang="zh-CN" altLang="en-US" sz="3200" kern="0" dirty="0">
                <a:solidFill>
                  <a:srgbClr val="C00000"/>
                </a:solidFill>
                <a:latin typeface="+mn-ea"/>
                <a:ea typeface="+mn-ea"/>
              </a:rPr>
              <a:t>电流截止负反馈调速系统能行吗？</a:t>
            </a:r>
            <a:endParaRPr lang="en-US" altLang="zh-CN" sz="3200" kern="0" dirty="0">
              <a:solidFill>
                <a:srgbClr val="C00000"/>
              </a:solidFill>
              <a:latin typeface="+mn-ea"/>
              <a:ea typeface="+mn-ea"/>
            </a:endParaRPr>
          </a:p>
        </p:txBody>
      </p:sp>
      <p:graphicFrame>
        <p:nvGraphicFramePr>
          <p:cNvPr id="2" name="对象 1"/>
          <p:cNvGraphicFramePr>
            <a:graphicFrameLocks noChangeAspect="1"/>
          </p:cNvGraphicFramePr>
          <p:nvPr/>
        </p:nvGraphicFramePr>
        <p:xfrm>
          <a:off x="5148263" y="3419475"/>
          <a:ext cx="3887787" cy="3382963"/>
        </p:xfrm>
        <a:graphic>
          <a:graphicData uri="http://schemas.openxmlformats.org/presentationml/2006/ole">
            <mc:AlternateContent xmlns:mc="http://schemas.openxmlformats.org/markup-compatibility/2006">
              <mc:Choice xmlns:v="urn:schemas-microsoft-com:vml" Requires="v">
                <p:oleObj spid="_x0000_s24128" name="Microsoft Drawing" r:id="rId8" imgW="2930525" imgH="2544763" progId="MSDraw">
                  <p:embed/>
                </p:oleObj>
              </mc:Choice>
              <mc:Fallback>
                <p:oleObj name="Microsoft Drawing" r:id="rId8" imgW="2930525" imgH="2544763" progId="MSDraw">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263" y="3419475"/>
                        <a:ext cx="3887787" cy="338296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59"/>
                                        </p:tgtEl>
                                        <p:attrNameLst>
                                          <p:attrName>style.visibility</p:attrName>
                                        </p:attrNameLst>
                                      </p:cBhvr>
                                      <p:to>
                                        <p:strVal val="visible"/>
                                      </p:to>
                                    </p:set>
                                    <p:anim calcmode="lin" valueType="num">
                                      <p:cBhvr>
                                        <p:cTn id="7" dur="500" fill="hold"/>
                                        <p:tgtEl>
                                          <p:spTgt spid="2059"/>
                                        </p:tgtEl>
                                        <p:attrNameLst>
                                          <p:attrName>ppt_w</p:attrName>
                                        </p:attrNameLst>
                                      </p:cBhvr>
                                      <p:tavLst>
                                        <p:tav tm="0">
                                          <p:val>
                                            <p:fltVal val="0"/>
                                          </p:val>
                                        </p:tav>
                                        <p:tav tm="100000">
                                          <p:val>
                                            <p:strVal val="#ppt_w"/>
                                          </p:val>
                                        </p:tav>
                                      </p:tavLst>
                                    </p:anim>
                                    <p:anim calcmode="lin" valueType="num">
                                      <p:cBhvr>
                                        <p:cTn id="8" dur="500" fill="hold"/>
                                        <p:tgtEl>
                                          <p:spTgt spid="205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linds(horizontal)">
                                      <p:cBhvr>
                                        <p:cTn id="13" dur="500"/>
                                        <p:tgtEl>
                                          <p:spTgt spid="10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9AAB0B44-3C57-48C8-A093-63F0E3EE3A48}"/>
              </a:ext>
            </a:extLst>
          </p:cNvPr>
          <p:cNvSpPr>
            <a:spLocks noGrp="1" noChangeArrowheads="1"/>
          </p:cNvSpPr>
          <p:nvPr>
            <p:ph type="title"/>
          </p:nvPr>
        </p:nvSpPr>
        <p:spPr>
          <a:xfrm>
            <a:off x="685800" y="71438"/>
            <a:ext cx="7772400" cy="685800"/>
          </a:xfrm>
        </p:spPr>
        <p:txBody>
          <a:bodyPr/>
          <a:lstStyle/>
          <a:p>
            <a:pPr eaLnBrk="1" hangingPunct="1"/>
            <a:r>
              <a:rPr lang="zh-CN" altLang="en-US" sz="3200" b="1" dirty="0">
                <a:solidFill>
                  <a:schemeClr val="accent2"/>
                </a:solidFill>
                <a:latin typeface="黑体" panose="02010609060101010101" pitchFamily="49" charset="-122"/>
                <a:ea typeface="黑体" panose="02010609060101010101" pitchFamily="49" charset="-122"/>
              </a:rPr>
              <a:t>典</a:t>
            </a:r>
            <a:r>
              <a:rPr lang="en-US" altLang="zh-CN" sz="3200" b="1" dirty="0">
                <a:solidFill>
                  <a:schemeClr val="accent2"/>
                </a:solidFill>
                <a:latin typeface="黑体" panose="02010609060101010101" pitchFamily="49" charset="-122"/>
                <a:ea typeface="黑体" panose="02010609060101010101" pitchFamily="49" charset="-122"/>
              </a:rPr>
              <a:t>Ⅰ</a:t>
            </a:r>
            <a:r>
              <a:rPr lang="zh-CN" altLang="en-US" sz="3200" b="1" dirty="0">
                <a:solidFill>
                  <a:schemeClr val="accent2"/>
                </a:solidFill>
                <a:latin typeface="黑体" panose="02010609060101010101" pitchFamily="49" charset="-122"/>
                <a:ea typeface="黑体" panose="02010609060101010101" pitchFamily="49" charset="-122"/>
              </a:rPr>
              <a:t>系统</a:t>
            </a:r>
            <a:r>
              <a:rPr lang="zh-CN" altLang="en-US" sz="3200" b="1" dirty="0">
                <a:solidFill>
                  <a:srgbClr val="FF3300"/>
                </a:solidFill>
                <a:latin typeface="黑体" panose="02010609060101010101" pitchFamily="49" charset="-122"/>
                <a:ea typeface="黑体" panose="02010609060101010101" pitchFamily="49" charset="-122"/>
              </a:rPr>
              <a:t>动态跟随</a:t>
            </a:r>
            <a:r>
              <a:rPr lang="zh-CN" altLang="en-US" sz="3200" b="1" dirty="0">
                <a:solidFill>
                  <a:schemeClr val="accent2"/>
                </a:solidFill>
                <a:latin typeface="黑体" panose="02010609060101010101" pitchFamily="49" charset="-122"/>
                <a:ea typeface="黑体" panose="02010609060101010101" pitchFamily="49" charset="-122"/>
              </a:rPr>
              <a:t>性能指标</a:t>
            </a:r>
            <a:endParaRPr lang="en-US" altLang="zh-CN" sz="3200" b="1" dirty="0">
              <a:solidFill>
                <a:schemeClr val="accent2"/>
              </a:solidFill>
              <a:latin typeface="黑体" panose="02010609060101010101" pitchFamily="49" charset="-122"/>
              <a:ea typeface="黑体" panose="02010609060101010101" pitchFamily="49" charset="-122"/>
            </a:endParaRPr>
          </a:p>
        </p:txBody>
      </p:sp>
      <p:sp>
        <p:nvSpPr>
          <p:cNvPr id="12" name="Rectangle 3">
            <a:extLst>
              <a:ext uri="{FF2B5EF4-FFF2-40B4-BE49-F238E27FC236}">
                <a16:creationId xmlns:a16="http://schemas.microsoft.com/office/drawing/2014/main" id="{AFA59C67-EC08-4D60-AFE0-00F7A43EA273}"/>
              </a:ext>
            </a:extLst>
          </p:cNvPr>
          <p:cNvSpPr txBox="1">
            <a:spLocks noChangeArrowheads="1"/>
          </p:cNvSpPr>
          <p:nvPr/>
        </p:nvSpPr>
        <p:spPr bwMode="auto">
          <a:xfrm>
            <a:off x="179388" y="857250"/>
            <a:ext cx="8785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pPr>
            <a:r>
              <a:rPr lang="zh-CN" altLang="en-US" sz="2800" b="0" kern="0">
                <a:latin typeface="黑体" panose="02010609060101010101" pitchFamily="49" charset="-122"/>
                <a:ea typeface="黑体" panose="02010609060101010101" pitchFamily="49" charset="-122"/>
              </a:rPr>
              <a:t>工程设计时，可根据指标要求通过查表进行参数初选，不必通过公式作精确计算，调试时再整定修正。</a:t>
            </a:r>
          </a:p>
        </p:txBody>
      </p:sp>
      <p:graphicFrame>
        <p:nvGraphicFramePr>
          <p:cNvPr id="13" name="Group 402">
            <a:extLst>
              <a:ext uri="{FF2B5EF4-FFF2-40B4-BE49-F238E27FC236}">
                <a16:creationId xmlns:a16="http://schemas.microsoft.com/office/drawing/2014/main" id="{CD19A42E-D25F-4BCF-B0D3-6FF8331A23D2}"/>
              </a:ext>
            </a:extLst>
          </p:cNvPr>
          <p:cNvGraphicFramePr>
            <a:graphicFrameLocks noGrp="1"/>
          </p:cNvGraphicFramePr>
          <p:nvPr>
            <p:ph type="tbl" idx="1"/>
          </p:nvPr>
        </p:nvGraphicFramePr>
        <p:xfrm>
          <a:off x="1345754" y="1857375"/>
          <a:ext cx="7620000" cy="4054474"/>
        </p:xfrm>
        <a:graphic>
          <a:graphicData uri="http://schemas.openxmlformats.org/drawingml/2006/table">
            <a:tbl>
              <a:tblPr/>
              <a:tblGrid>
                <a:gridCol w="111918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89025">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gridCol w="1087437">
                  <a:extLst>
                    <a:ext uri="{9D8B030D-6E8A-4147-A177-3AD203B41FA5}">
                      <a16:colId xmlns:a16="http://schemas.microsoft.com/office/drawing/2014/main" val="20005"/>
                    </a:ext>
                  </a:extLst>
                </a:gridCol>
                <a:gridCol w="1089025">
                  <a:extLst>
                    <a:ext uri="{9D8B030D-6E8A-4147-A177-3AD203B41FA5}">
                      <a16:colId xmlns:a16="http://schemas.microsoft.com/office/drawing/2014/main" val="20006"/>
                    </a:ext>
                  </a:extLst>
                </a:gridCol>
              </a:tblGrid>
              <a:tr h="5182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KT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0.25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0.31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0.39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黑体" pitchFamily="2" charset="-122"/>
                          <a:ea typeface="黑体" pitchFamily="2" charset="-122"/>
                        </a:rPr>
                        <a:t>0.5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0.69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1.0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Symbol" pitchFamily="18" charset="2"/>
                          <a:ea typeface="黑体" pitchFamily="2" charset="-122"/>
                        </a:rPr>
                        <a:t>x</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accent2"/>
                          </a:solidFill>
                          <a:effectLst/>
                          <a:latin typeface="黑体" pitchFamily="2" charset="-122"/>
                          <a:ea typeface="黑体" pitchFamily="2" charset="-122"/>
                        </a:rPr>
                        <a:t>0.707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Symbol" pitchFamily="18" charset="2"/>
                          <a:ea typeface="黑体" pitchFamily="2" charset="-122"/>
                        </a:rPr>
                        <a:t>s</a:t>
                      </a:r>
                      <a:r>
                        <a:rPr kumimoji="1" lang="en-US" altLang="zh-CN" sz="2800" b="0" i="0" u="none" strike="noStrike" cap="none" normalizeH="0" baseline="0">
                          <a:ln>
                            <a:noFill/>
                          </a:ln>
                          <a:solidFill>
                            <a:schemeClr val="tx1"/>
                          </a:solidFill>
                          <a:effectLst/>
                          <a:latin typeface="黑体" pitchFamily="2" charset="-122"/>
                          <a:ea typeface="黑体" pitchFamily="2" charset="-122"/>
                        </a:rPr>
                        <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latin typeface="黑体" pitchFamily="2" charset="-122"/>
                          <a:ea typeface="黑体" pitchFamily="2" charset="-122"/>
                        </a:rPr>
                        <a:t>4.3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9.5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16.3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T</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r</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b="0" i="0" u="none" strike="noStrike" cap="none" normalizeH="0" baseline="0" dirty="0">
                        <a:ln>
                          <a:noFill/>
                        </a:ln>
                        <a:solidFill>
                          <a:schemeClr val="tx1"/>
                        </a:solidFill>
                        <a:effectLst/>
                        <a:latin typeface="黑体" pitchFamily="2" charset="-122"/>
                        <a:ea typeface="黑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6.6T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4.7T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3.3T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2.4T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Symbol" pitchFamily="18" charset="2"/>
                          <a:ea typeface="黑体" pitchFamily="2" charset="-122"/>
                        </a:rPr>
                        <a:t>w</a:t>
                      </a:r>
                      <a:r>
                        <a:rPr kumimoji="1" lang="en-US" altLang="zh-CN" sz="2800" b="0" i="0" u="none" strike="noStrike" cap="none" normalizeH="0" baseline="-25000">
                          <a:ln>
                            <a:noFill/>
                          </a:ln>
                          <a:solidFill>
                            <a:schemeClr val="tx1"/>
                          </a:solidFill>
                          <a:effectLst/>
                          <a:latin typeface="黑体" pitchFamily="2" charset="-122"/>
                          <a:ea typeface="黑体" pitchFamily="2" charset="-122"/>
                        </a:rPr>
                        <a:t>c</a:t>
                      </a:r>
                      <a:r>
                        <a:rPr kumimoji="1" lang="en-US" altLang="zh-CN" sz="2800" b="0" i="0" u="none" strike="noStrike" cap="none" normalizeH="0" baseline="0">
                          <a:ln>
                            <a:noFill/>
                          </a:ln>
                          <a:solidFill>
                            <a:schemeClr val="tx1"/>
                          </a:solidFill>
                          <a:effectLst/>
                          <a:latin typeface="黑体" pitchFamily="2" charset="-122"/>
                          <a:ea typeface="黑体" pitchFamily="2" charset="-122"/>
                        </a:rPr>
                        <a:t>/T</a:t>
                      </a:r>
                      <a:endParaRPr kumimoji="1" lang="en-US" altLang="zh-CN" sz="2800" b="0" i="0" u="none" strike="noStrike" cap="none" normalizeH="0" baseline="-25000">
                        <a:ln>
                          <a:noFill/>
                        </a:ln>
                        <a:solidFill>
                          <a:schemeClr val="tx1"/>
                        </a:solidFill>
                        <a:effectLst/>
                        <a:latin typeface="黑体" pitchFamily="2" charset="-122"/>
                        <a:ea typeface="黑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0.243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0.299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0.367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0.455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0.596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0.786 </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Symbol" pitchFamily="18" charset="2"/>
                          <a:ea typeface="黑体" pitchFamily="2" charset="-122"/>
                        </a:rPr>
                        <a:t>g</a:t>
                      </a:r>
                      <a:r>
                        <a:rPr kumimoji="1" lang="en-US" altLang="zh-CN" sz="2800" b="0" i="0" u="none" strike="noStrike" cap="none" normalizeH="0" baseline="0">
                          <a:ln>
                            <a:noFill/>
                          </a:ln>
                          <a:solidFill>
                            <a:schemeClr val="tx1"/>
                          </a:solidFill>
                          <a:effectLst/>
                          <a:latin typeface="黑体" pitchFamily="2" charset="-122"/>
                          <a:ea typeface="黑体" pitchFamily="2" charset="-122"/>
                          <a:cs typeface="Times New Roman" pitchFamily="18" charset="0"/>
                        </a:rPr>
                        <a:t>(</a:t>
                      </a:r>
                      <a:r>
                        <a:rPr kumimoji="1" lang="zh-CN" altLang="en-US" sz="2800" b="0" i="0" u="none" strike="noStrike" cap="none" normalizeH="0" baseline="0">
                          <a:ln>
                            <a:noFill/>
                          </a:ln>
                          <a:solidFill>
                            <a:schemeClr val="tx1"/>
                          </a:solidFill>
                          <a:effectLst/>
                          <a:latin typeface="黑体" pitchFamily="2" charset="-122"/>
                          <a:ea typeface="黑体" pitchFamily="2" charset="-122"/>
                        </a:rPr>
                        <a:t>度</a:t>
                      </a:r>
                      <a:r>
                        <a:rPr kumimoji="1" lang="en-US" altLang="zh-CN" sz="2800" b="0" i="0" u="none" strike="noStrike" cap="none" normalizeH="0" baseline="0">
                          <a:ln>
                            <a:noFill/>
                          </a:ln>
                          <a:solidFill>
                            <a:schemeClr val="tx1"/>
                          </a:solidFill>
                          <a:effectLst/>
                          <a:latin typeface="黑体" pitchFamily="2" charset="-122"/>
                          <a:ea typeface="黑体" pitchFamily="2" charset="-122"/>
                        </a:rPr>
                        <a:t>)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76.3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73.5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69.9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65.5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59.2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51.8 </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M</a:t>
                      </a:r>
                      <a:r>
                        <a:rPr kumimoji="1" lang="en-US" altLang="zh-CN" sz="2800" b="0" i="0" u="none" strike="noStrike" cap="none" normalizeH="0" baseline="-25000">
                          <a:ln>
                            <a:noFill/>
                          </a:ln>
                          <a:solidFill>
                            <a:schemeClr val="tx1"/>
                          </a:solidFill>
                          <a:effectLst/>
                          <a:latin typeface="黑体" pitchFamily="2" charset="-122"/>
                          <a:ea typeface="黑体" pitchFamily="2" charset="-122"/>
                        </a:rPr>
                        <a:t>p</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1.04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1.15 </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 name="AutoShape 400">
            <a:extLst>
              <a:ext uri="{FF2B5EF4-FFF2-40B4-BE49-F238E27FC236}">
                <a16:creationId xmlns:a16="http://schemas.microsoft.com/office/drawing/2014/main" id="{545BAECF-C864-4144-AE6C-F846806F1CAC}"/>
              </a:ext>
            </a:extLst>
          </p:cNvPr>
          <p:cNvSpPr>
            <a:spLocks noChangeArrowheads="1"/>
          </p:cNvSpPr>
          <p:nvPr/>
        </p:nvSpPr>
        <p:spPr bwMode="auto">
          <a:xfrm>
            <a:off x="6536879" y="5857875"/>
            <a:ext cx="2362200" cy="500063"/>
          </a:xfrm>
          <a:prstGeom prst="wedgeRoundRectCallout">
            <a:avLst>
              <a:gd name="adj1" fmla="val -28492"/>
              <a:gd name="adj2" fmla="val -575765"/>
              <a:gd name="adj3" fmla="val 16667"/>
            </a:avLst>
          </a:prstGeom>
          <a:solidFill>
            <a:srgbClr val="FFC000">
              <a:alpha val="50000"/>
            </a:srgbClr>
          </a:solidFill>
          <a:ln w="9525">
            <a:noFill/>
            <a:miter lim="800000"/>
            <a:headEnd/>
            <a:tailEnd/>
          </a:ln>
          <a:effectLst/>
        </p:spPr>
        <p:txBody>
          <a:bodyPr anchor="ctr"/>
          <a:lstStyle/>
          <a:p>
            <a:pPr>
              <a:defRPr/>
            </a:pPr>
            <a:r>
              <a:rPr lang="zh-CN" altLang="en-US" sz="2400" dirty="0">
                <a:solidFill>
                  <a:schemeClr val="tx2"/>
                </a:solidFill>
                <a:effectLst>
                  <a:outerShdw blurRad="38100" dist="38100" dir="2700000" algn="tl">
                    <a:srgbClr val="FFFFFF"/>
                  </a:outerShdw>
                </a:effectLst>
                <a:latin typeface="黑体" pitchFamily="2" charset="-122"/>
                <a:ea typeface="黑体" pitchFamily="2" charset="-122"/>
              </a:rPr>
              <a:t>超调显著增加</a:t>
            </a:r>
          </a:p>
        </p:txBody>
      </p:sp>
      <p:sp>
        <p:nvSpPr>
          <p:cNvPr id="15" name="AutoShape 401">
            <a:extLst>
              <a:ext uri="{FF2B5EF4-FFF2-40B4-BE49-F238E27FC236}">
                <a16:creationId xmlns:a16="http://schemas.microsoft.com/office/drawing/2014/main" id="{AC6C0622-6FFA-4D26-BECD-E2651774271D}"/>
              </a:ext>
            </a:extLst>
          </p:cNvPr>
          <p:cNvSpPr>
            <a:spLocks noChangeArrowheads="1"/>
          </p:cNvSpPr>
          <p:nvPr/>
        </p:nvSpPr>
        <p:spPr bwMode="auto">
          <a:xfrm>
            <a:off x="2965004" y="5857875"/>
            <a:ext cx="3143250" cy="642938"/>
          </a:xfrm>
          <a:prstGeom prst="wedgeRoundRectCallout">
            <a:avLst>
              <a:gd name="adj1" fmla="val 88193"/>
              <a:gd name="adj2" fmla="val -71984"/>
              <a:gd name="adj3" fmla="val 16667"/>
            </a:avLst>
          </a:prstGeom>
          <a:solidFill>
            <a:srgbClr val="33CCCC">
              <a:alpha val="50000"/>
            </a:srgbClr>
          </a:solidFill>
          <a:ln w="9525">
            <a:noFill/>
            <a:miter lim="800000"/>
            <a:headEnd/>
            <a:tailEnd/>
          </a:ln>
          <a:effectLst/>
        </p:spPr>
        <p:txBody>
          <a:bodyPr anchor="ctr"/>
          <a:lstStyle/>
          <a:p>
            <a:pPr>
              <a:defRPr/>
            </a:pPr>
            <a:r>
              <a:rPr lang="zh-CN" altLang="en-US" sz="2800" dirty="0">
                <a:solidFill>
                  <a:schemeClr val="tx2"/>
                </a:solidFill>
                <a:effectLst>
                  <a:outerShdw blurRad="38100" dist="38100" dir="2700000" algn="tl">
                    <a:srgbClr val="FFFFFF"/>
                  </a:outerShdw>
                </a:effectLst>
                <a:latin typeface="黑体" pitchFamily="2" charset="-122"/>
                <a:ea typeface="黑体" pitchFamily="2" charset="-122"/>
              </a:rPr>
              <a:t>谐振峰值增大</a:t>
            </a:r>
          </a:p>
        </p:txBody>
      </p:sp>
      <p:sp>
        <p:nvSpPr>
          <p:cNvPr id="16" name="AutoShape 401">
            <a:extLst>
              <a:ext uri="{FF2B5EF4-FFF2-40B4-BE49-F238E27FC236}">
                <a16:creationId xmlns:a16="http://schemas.microsoft.com/office/drawing/2014/main" id="{3BF624CF-C405-4429-809A-749A5E758A10}"/>
              </a:ext>
            </a:extLst>
          </p:cNvPr>
          <p:cNvSpPr>
            <a:spLocks noChangeArrowheads="1"/>
          </p:cNvSpPr>
          <p:nvPr/>
        </p:nvSpPr>
        <p:spPr bwMode="auto">
          <a:xfrm>
            <a:off x="107504" y="2357438"/>
            <a:ext cx="1214438" cy="1071562"/>
          </a:xfrm>
          <a:prstGeom prst="wedgeRoundRectCallout">
            <a:avLst>
              <a:gd name="adj1" fmla="val 70000"/>
              <a:gd name="adj2" fmla="val -71324"/>
              <a:gd name="adj3" fmla="val 16667"/>
            </a:avLst>
          </a:prstGeom>
          <a:solidFill>
            <a:srgbClr val="66FF99">
              <a:alpha val="4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800">
                <a:solidFill>
                  <a:schemeClr val="tx2"/>
                </a:solidFill>
                <a:latin typeface="黑体" panose="02010609060101010101" pitchFamily="49" charset="-122"/>
                <a:ea typeface="黑体" panose="02010609060101010101" pitchFamily="49" charset="-122"/>
              </a:rPr>
              <a:t>T</a:t>
            </a:r>
            <a:r>
              <a:rPr lang="zh-CN" altLang="en-US" sz="2800">
                <a:solidFill>
                  <a:schemeClr val="tx2"/>
                </a:solidFill>
                <a:latin typeface="黑体" panose="02010609060101010101" pitchFamily="49" charset="-122"/>
                <a:ea typeface="黑体" panose="02010609060101010101" pitchFamily="49" charset="-122"/>
              </a:rPr>
              <a:t>已知</a:t>
            </a:r>
            <a:endParaRPr lang="en-US" altLang="zh-CN" sz="2800">
              <a:solidFill>
                <a:schemeClr val="tx2"/>
              </a:solidFill>
              <a:latin typeface="黑体" panose="02010609060101010101" pitchFamily="49" charset="-122"/>
              <a:ea typeface="黑体" panose="02010609060101010101" pitchFamily="49" charset="-122"/>
            </a:endParaRPr>
          </a:p>
          <a:p>
            <a:pPr eaLnBrk="1" hangingPunct="1"/>
            <a:r>
              <a:rPr lang="zh-CN" altLang="en-US" sz="2800">
                <a:solidFill>
                  <a:schemeClr val="tx2"/>
                </a:solidFill>
                <a:latin typeface="黑体" panose="02010609060101010101" pitchFamily="49" charset="-122"/>
                <a:ea typeface="黑体" panose="02010609060101010101" pitchFamily="49" charset="-122"/>
              </a:rPr>
              <a:t>，选</a:t>
            </a:r>
            <a:r>
              <a:rPr lang="en-US" altLang="zh-CN" sz="2800">
                <a:solidFill>
                  <a:schemeClr val="tx2"/>
                </a:solidFill>
                <a:latin typeface="黑体" panose="02010609060101010101" pitchFamily="49" charset="-122"/>
                <a:ea typeface="黑体" panose="02010609060101010101" pitchFamily="49" charset="-122"/>
              </a:rPr>
              <a:t>K</a:t>
            </a:r>
            <a:endParaRPr lang="zh-CN" altLang="en-US" sz="2800">
              <a:solidFill>
                <a:schemeClr val="tx2"/>
              </a:solidFill>
              <a:latin typeface="黑体" panose="02010609060101010101" pitchFamily="49" charset="-122"/>
              <a:ea typeface="黑体" panose="02010609060101010101" pitchFamily="49" charset="-122"/>
            </a:endParaRPr>
          </a:p>
        </p:txBody>
      </p:sp>
      <p:graphicFrame>
        <p:nvGraphicFramePr>
          <p:cNvPr id="17" name="Object 12">
            <a:extLst>
              <a:ext uri="{FF2B5EF4-FFF2-40B4-BE49-F238E27FC236}">
                <a16:creationId xmlns:a16="http://schemas.microsoft.com/office/drawing/2014/main" id="{5628DBBA-40FE-427B-AC57-5293B90776AF}"/>
              </a:ext>
            </a:extLst>
          </p:cNvPr>
          <p:cNvGraphicFramePr>
            <a:graphicFrameLocks noChangeAspect="1"/>
          </p:cNvGraphicFramePr>
          <p:nvPr/>
        </p:nvGraphicFramePr>
        <p:xfrm>
          <a:off x="251520" y="53409"/>
          <a:ext cx="1440160" cy="846147"/>
        </p:xfrm>
        <a:graphic>
          <a:graphicData uri="http://schemas.openxmlformats.org/presentationml/2006/ole">
            <mc:AlternateContent xmlns:mc="http://schemas.openxmlformats.org/markup-compatibility/2006">
              <mc:Choice xmlns:v="urn:schemas-microsoft-com:vml" Requires="v">
                <p:oleObj spid="_x0000_s152668" name="Equation" r:id="rId3" imgW="761669" imgH="444307" progId="Equation.DSMT4">
                  <p:embed/>
                </p:oleObj>
              </mc:Choice>
              <mc:Fallback>
                <p:oleObj name="Equation" r:id="rId3" imgW="761669" imgH="444307" progId="Equation.DSMT4">
                  <p:embed/>
                  <p:pic>
                    <p:nvPicPr>
                      <p:cNvPr id="9"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3409"/>
                        <a:ext cx="1440160" cy="846147"/>
                      </a:xfrm>
                      <a:prstGeom prst="rect">
                        <a:avLst/>
                      </a:prstGeom>
                      <a:solidFill>
                        <a:srgbClr val="FFFF99"/>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P spid="1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28688" y="142875"/>
            <a:ext cx="1385887" cy="642938"/>
          </a:xfrm>
        </p:spPr>
        <p:txBody>
          <a:bodyPr/>
          <a:lstStyle/>
          <a:p>
            <a:pPr algn="l" eaLnBrk="1" hangingPunct="1"/>
            <a:r>
              <a:rPr lang="zh-CN" altLang="en-US" sz="3200" b="1">
                <a:solidFill>
                  <a:srgbClr val="C00000"/>
                </a:solidFill>
                <a:latin typeface="黑体" panose="02010609060101010101" pitchFamily="49" charset="-122"/>
                <a:ea typeface="黑体" panose="02010609060101010101" pitchFamily="49" charset="-122"/>
              </a:rPr>
              <a:t>讨论</a:t>
            </a:r>
          </a:p>
        </p:txBody>
      </p:sp>
      <p:sp>
        <p:nvSpPr>
          <p:cNvPr id="46083" name="Rectangle 3"/>
          <p:cNvSpPr>
            <a:spLocks noGrp="1" noChangeArrowheads="1"/>
          </p:cNvSpPr>
          <p:nvPr>
            <p:ph type="body" idx="1"/>
          </p:nvPr>
        </p:nvSpPr>
        <p:spPr>
          <a:xfrm>
            <a:off x="685800" y="2824163"/>
            <a:ext cx="7772400" cy="3748087"/>
          </a:xfrm>
        </p:spPr>
        <p:txBody>
          <a:bodyPr/>
          <a:lstStyle/>
          <a:p>
            <a:pPr algn="just" eaLnBrk="1" hangingPunct="1">
              <a:lnSpc>
                <a:spcPct val="120000"/>
              </a:lnSpc>
              <a:buFont typeface="Wingdings" panose="05000000000000000000" pitchFamily="2" charset="2"/>
              <a:buChar char="Ø"/>
            </a:pPr>
            <a:r>
              <a:rPr lang="zh-CN" altLang="en-US" sz="2800" b="1" dirty="0">
                <a:solidFill>
                  <a:srgbClr val="220CA8"/>
                </a:solidFill>
                <a:latin typeface="黑体" panose="02010609060101010101" pitchFamily="49" charset="-122"/>
                <a:ea typeface="黑体" panose="02010609060101010101" pitchFamily="49" charset="-122"/>
              </a:rPr>
              <a:t>工程设计推荐选择阻尼比为</a:t>
            </a:r>
            <a:r>
              <a:rPr lang="en-US" altLang="zh-CN" sz="2800" b="1" dirty="0">
                <a:solidFill>
                  <a:srgbClr val="220CA8"/>
                </a:solidFill>
                <a:latin typeface="黑体" panose="02010609060101010101" pitchFamily="49" charset="-122"/>
                <a:ea typeface="黑体" panose="02010609060101010101" pitchFamily="49" charset="-122"/>
              </a:rPr>
              <a:t>0.707</a:t>
            </a:r>
            <a:r>
              <a:rPr lang="zh-CN" altLang="en-US" sz="2800" b="1" dirty="0">
                <a:solidFill>
                  <a:srgbClr val="220CA8"/>
                </a:solidFill>
                <a:latin typeface="黑体" panose="02010609060101010101" pitchFamily="49" charset="-122"/>
                <a:ea typeface="黑体" panose="02010609060101010101" pitchFamily="49" charset="-122"/>
              </a:rPr>
              <a:t>即</a:t>
            </a:r>
            <a:r>
              <a:rPr lang="en-US" altLang="zh-CN" sz="2800" b="1" dirty="0">
                <a:solidFill>
                  <a:srgbClr val="FF0000"/>
                </a:solidFill>
                <a:latin typeface="黑体" panose="02010609060101010101" pitchFamily="49" charset="-122"/>
                <a:ea typeface="黑体" panose="02010609060101010101" pitchFamily="49" charset="-122"/>
              </a:rPr>
              <a:t>K=1/2T</a:t>
            </a:r>
            <a:r>
              <a:rPr lang="zh-CN" altLang="en-US" sz="2800" b="1" dirty="0">
                <a:solidFill>
                  <a:srgbClr val="220CA8"/>
                </a:solidFill>
                <a:latin typeface="黑体" panose="02010609060101010101" pitchFamily="49" charset="-122"/>
                <a:ea typeface="黑体" panose="02010609060101010101" pitchFamily="49" charset="-122"/>
              </a:rPr>
              <a:t>作为典</a:t>
            </a:r>
            <a:r>
              <a:rPr lang="en-US" altLang="zh-CN" sz="2800" b="1" dirty="0">
                <a:solidFill>
                  <a:srgbClr val="220CA8"/>
                </a:solidFill>
                <a:latin typeface="黑体" panose="02010609060101010101" pitchFamily="49" charset="-122"/>
                <a:ea typeface="黑体" panose="02010609060101010101" pitchFamily="49" charset="-122"/>
              </a:rPr>
              <a:t>I</a:t>
            </a:r>
            <a:r>
              <a:rPr lang="zh-CN" altLang="en-US" sz="2800" b="1" dirty="0">
                <a:solidFill>
                  <a:srgbClr val="220CA8"/>
                </a:solidFill>
                <a:latin typeface="黑体" panose="02010609060101010101" pitchFamily="49" charset="-122"/>
                <a:ea typeface="黑体" panose="02010609060101010101" pitchFamily="49" charset="-122"/>
              </a:rPr>
              <a:t>系统</a:t>
            </a:r>
            <a:r>
              <a:rPr lang="zh-CN" altLang="en-US" sz="2800" b="1" dirty="0">
                <a:solidFill>
                  <a:srgbClr val="FF0000"/>
                </a:solidFill>
                <a:latin typeface="黑体" panose="02010609060101010101" pitchFamily="49" charset="-122"/>
                <a:ea typeface="黑体" panose="02010609060101010101" pitchFamily="49" charset="-122"/>
              </a:rPr>
              <a:t>最佳</a:t>
            </a:r>
            <a:r>
              <a:rPr lang="zh-CN" altLang="en-US" sz="2800" b="1" dirty="0">
                <a:solidFill>
                  <a:srgbClr val="220CA8"/>
                </a:solidFill>
                <a:latin typeface="黑体" panose="02010609060101010101" pitchFamily="49" charset="-122"/>
                <a:ea typeface="黑体" panose="02010609060101010101" pitchFamily="49" charset="-122"/>
              </a:rPr>
              <a:t>设计参数。</a:t>
            </a:r>
            <a:r>
              <a:rPr lang="zh-CN" altLang="en-US" sz="2800" b="1" dirty="0">
                <a:latin typeface="黑体" panose="02010609060101010101" pitchFamily="49" charset="-122"/>
                <a:ea typeface="黑体" panose="02010609060101010101" pitchFamily="49" charset="-122"/>
              </a:rPr>
              <a:t>适用于要求响应较快，</a:t>
            </a:r>
            <a:r>
              <a:rPr lang="zh-CN" altLang="en-US" sz="2800" b="1" dirty="0">
                <a:solidFill>
                  <a:srgbClr val="FF0000"/>
                </a:solidFill>
                <a:latin typeface="黑体" panose="02010609060101010101" pitchFamily="49" charset="-122"/>
                <a:ea typeface="黑体" panose="02010609060101010101" pitchFamily="49" charset="-122"/>
              </a:rPr>
              <a:t>不允许超调过大</a:t>
            </a:r>
            <a:r>
              <a:rPr lang="zh-CN" altLang="en-US" sz="2800" b="1" dirty="0">
                <a:latin typeface="黑体" panose="02010609060101010101" pitchFamily="49" charset="-122"/>
                <a:ea typeface="黑体" panose="02010609060101010101" pitchFamily="49" charset="-122"/>
              </a:rPr>
              <a:t>的系统。推荐参数仅仅是作为系统期望特性的初选设计参数，在系统整定调试时应根据系统运行情况按照表所列的变化趋势对参数作灵活调整，以使系统取得实际最佳的动静态性能。 </a:t>
            </a:r>
          </a:p>
        </p:txBody>
      </p:sp>
      <p:sp>
        <p:nvSpPr>
          <p:cNvPr id="46085" name="Text Box 5"/>
          <p:cNvSpPr txBox="1">
            <a:spLocks noChangeArrowheads="1"/>
          </p:cNvSpPr>
          <p:nvPr/>
        </p:nvSpPr>
        <p:spPr bwMode="auto">
          <a:xfrm>
            <a:off x="684213" y="785813"/>
            <a:ext cx="8208267" cy="2074414"/>
          </a:xfrm>
          <a:prstGeom prst="rect">
            <a:avLst/>
          </a:prstGeom>
          <a:noFill/>
          <a:ln w="9525">
            <a:noFill/>
            <a:miter lim="800000"/>
            <a:headEnd/>
            <a:tailEnd/>
          </a:ln>
          <a:effectLst/>
        </p:spPr>
        <p:txBody>
          <a:bodyPr wrap="square">
            <a:spAutoFit/>
          </a:bodyPr>
          <a:lstStyle/>
          <a:p>
            <a:pPr algn="l">
              <a:spcBef>
                <a:spcPct val="20000"/>
              </a:spcBef>
              <a:buFont typeface="Wingdings" pitchFamily="2" charset="2"/>
              <a:buChar char="Ø"/>
              <a:defRPr/>
            </a:pPr>
            <a:r>
              <a:rPr lang="zh-CN" altLang="en-US" sz="2800" dirty="0">
                <a:solidFill>
                  <a:schemeClr val="tx1"/>
                </a:solidFill>
                <a:latin typeface="黑体" pitchFamily="2" charset="-122"/>
                <a:ea typeface="黑体" pitchFamily="2" charset="-122"/>
              </a:rPr>
              <a:t>阻尼比较小时，超调量显著增大，稳定裕量减小；  </a:t>
            </a:r>
            <a:r>
              <a:rPr lang="en-US" altLang="zh-CN" sz="2800" dirty="0">
                <a:solidFill>
                  <a:schemeClr val="tx1"/>
                </a:solidFill>
                <a:latin typeface="黑体" pitchFamily="2" charset="-122"/>
                <a:ea typeface="黑体" pitchFamily="2" charset="-122"/>
              </a:rPr>
              <a:t>    </a:t>
            </a:r>
          </a:p>
          <a:p>
            <a:pPr algn="l">
              <a:spcBef>
                <a:spcPct val="20000"/>
              </a:spcBef>
              <a:defRPr/>
            </a:pPr>
            <a:r>
              <a:rPr lang="en-US" altLang="zh-CN" sz="2800" dirty="0">
                <a:solidFill>
                  <a:schemeClr val="tx1"/>
                </a:solidFill>
                <a:latin typeface="黑体" pitchFamily="2" charset="-122"/>
                <a:ea typeface="黑体" pitchFamily="2" charset="-122"/>
              </a:rPr>
              <a:t>  </a:t>
            </a:r>
            <a:r>
              <a:rPr lang="zh-CN" altLang="en-US" sz="2800" dirty="0">
                <a:solidFill>
                  <a:schemeClr val="tx1"/>
                </a:solidFill>
                <a:latin typeface="黑体" pitchFamily="2" charset="-122"/>
                <a:ea typeface="黑体" pitchFamily="2" charset="-122"/>
              </a:rPr>
              <a:t>阻尼比过大，系统响应过于缓慢，对一般的控</a:t>
            </a:r>
            <a:endParaRPr lang="en-US" altLang="zh-CN" sz="2800" dirty="0">
              <a:solidFill>
                <a:schemeClr val="tx1"/>
              </a:solidFill>
              <a:latin typeface="黑体" pitchFamily="2" charset="-122"/>
              <a:ea typeface="黑体" pitchFamily="2" charset="-122"/>
            </a:endParaRPr>
          </a:p>
          <a:p>
            <a:pPr algn="l">
              <a:spcBef>
                <a:spcPct val="20000"/>
              </a:spcBef>
              <a:defRPr/>
            </a:pPr>
            <a:r>
              <a:rPr lang="en-US" altLang="zh-CN" sz="2800" dirty="0">
                <a:solidFill>
                  <a:schemeClr val="tx1"/>
                </a:solidFill>
                <a:latin typeface="黑体" pitchFamily="2" charset="-122"/>
                <a:ea typeface="黑体" pitchFamily="2" charset="-122"/>
              </a:rPr>
              <a:t>  </a:t>
            </a:r>
            <a:r>
              <a:rPr lang="zh-CN" altLang="en-US" sz="2800" dirty="0">
                <a:solidFill>
                  <a:schemeClr val="tx1"/>
                </a:solidFill>
                <a:latin typeface="黑体" pitchFamily="2" charset="-122"/>
                <a:ea typeface="黑体" pitchFamily="2" charset="-122"/>
              </a:rPr>
              <a:t>制系统，常将阻尼比选择在</a:t>
            </a:r>
            <a:r>
              <a:rPr lang="en-US" altLang="zh-CN" sz="2800" dirty="0">
                <a:solidFill>
                  <a:schemeClr val="tx1"/>
                </a:solidFill>
                <a:latin typeface="黑体" pitchFamily="2" charset="-122"/>
                <a:ea typeface="黑体" pitchFamily="2" charset="-122"/>
              </a:rPr>
              <a:t>0.5</a:t>
            </a:r>
            <a:r>
              <a:rPr lang="zh-CN" altLang="en-US" sz="2800" dirty="0">
                <a:solidFill>
                  <a:schemeClr val="tx1"/>
                </a:solidFill>
                <a:latin typeface="黑体" pitchFamily="2" charset="-122"/>
                <a:ea typeface="黑体" pitchFamily="2" charset="-122"/>
              </a:rPr>
              <a:t>到</a:t>
            </a:r>
            <a:r>
              <a:rPr lang="en-US" altLang="zh-CN" sz="2800" dirty="0">
                <a:solidFill>
                  <a:schemeClr val="tx1"/>
                </a:solidFill>
                <a:latin typeface="黑体" pitchFamily="2" charset="-122"/>
                <a:ea typeface="黑体" pitchFamily="2" charset="-122"/>
              </a:rPr>
              <a:t>0.707</a:t>
            </a:r>
            <a:r>
              <a:rPr lang="zh-CN" altLang="en-US" sz="2800" dirty="0">
                <a:solidFill>
                  <a:schemeClr val="tx1"/>
                </a:solidFill>
                <a:latin typeface="黑体" pitchFamily="2" charset="-122"/>
                <a:ea typeface="黑体" pitchFamily="2" charset="-122"/>
              </a:rPr>
              <a:t>之间。 </a:t>
            </a:r>
            <a:endParaRPr lang="en-US" altLang="zh-CN" sz="2800" dirty="0">
              <a:solidFill>
                <a:schemeClr val="tx1"/>
              </a:solidFill>
              <a:latin typeface="黑体" pitchFamily="2" charset="-122"/>
              <a:ea typeface="黑体" pitchFamily="2" charset="-122"/>
            </a:endParaRPr>
          </a:p>
          <a:p>
            <a:pPr algn="l">
              <a:spcBef>
                <a:spcPct val="20000"/>
              </a:spcBef>
              <a:defRPr/>
            </a:pPr>
            <a:r>
              <a:rPr lang="en-US" altLang="zh-CN" sz="2800" dirty="0">
                <a:solidFill>
                  <a:schemeClr val="tx1"/>
                </a:solidFill>
                <a:latin typeface="黑体" pitchFamily="2" charset="-122"/>
                <a:ea typeface="黑体" pitchFamily="2" charset="-122"/>
              </a:rPr>
              <a:t>  </a:t>
            </a:r>
            <a:r>
              <a:rPr lang="zh-CN" altLang="en-US" sz="2800" dirty="0">
                <a:solidFill>
                  <a:schemeClr val="tx1"/>
                </a:solidFill>
                <a:latin typeface="黑体" pitchFamily="2" charset="-122"/>
                <a:ea typeface="黑体" pitchFamily="2" charset="-122"/>
              </a:rPr>
              <a:t>这时系统超调不大，响应也较快。</a:t>
            </a:r>
            <a:endParaRPr lang="zh-CN" altLang="en-US" sz="2800" dirty="0">
              <a:effectLst>
                <a:outerShdw blurRad="38100" dist="38100" dir="2700000" algn="tl">
                  <a:srgbClr val="000000"/>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blinds(horizontal)">
                                      <p:cBhvr>
                                        <p:cTn id="7" dur="500"/>
                                        <p:tgtEl>
                                          <p:spTgt spid="46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12" dur="500"/>
                                        <p:tgtEl>
                                          <p:spTgt spid="46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142875"/>
            <a:ext cx="8610600" cy="700088"/>
          </a:xfrm>
        </p:spPr>
        <p:txBody>
          <a:bodyPr/>
          <a:lstStyle/>
          <a:p>
            <a:pPr eaLnBrk="1" hangingPunct="1"/>
            <a:r>
              <a:rPr lang="zh-CN" altLang="en-US" sz="3600" b="1">
                <a:solidFill>
                  <a:schemeClr val="accent2"/>
                </a:solidFill>
                <a:latin typeface="黑体" panose="02010609060101010101" pitchFamily="49" charset="-122"/>
                <a:ea typeface="黑体" panose="02010609060101010101" pitchFamily="49" charset="-122"/>
              </a:rPr>
              <a:t>典</a:t>
            </a:r>
            <a:r>
              <a:rPr lang="en-US" altLang="zh-CN" sz="3600" b="1">
                <a:solidFill>
                  <a:schemeClr val="accent2"/>
                </a:solidFill>
                <a:latin typeface="黑体" panose="02010609060101010101" pitchFamily="49" charset="-122"/>
                <a:ea typeface="黑体" panose="02010609060101010101" pitchFamily="49" charset="-122"/>
              </a:rPr>
              <a:t>Ⅰ</a:t>
            </a:r>
            <a:r>
              <a:rPr lang="zh-CN" altLang="en-US" sz="3600" b="1">
                <a:solidFill>
                  <a:schemeClr val="accent2"/>
                </a:solidFill>
                <a:latin typeface="黑体" panose="02010609060101010101" pitchFamily="49" charset="-122"/>
                <a:ea typeface="黑体" panose="02010609060101010101" pitchFamily="49" charset="-122"/>
              </a:rPr>
              <a:t>系统参数与</a:t>
            </a:r>
            <a:r>
              <a:rPr lang="zh-CN" altLang="en-US" sz="3600" b="1">
                <a:solidFill>
                  <a:srgbClr val="FF3300"/>
                </a:solidFill>
                <a:latin typeface="黑体" panose="02010609060101010101" pitchFamily="49" charset="-122"/>
                <a:ea typeface="黑体" panose="02010609060101010101" pitchFamily="49" charset="-122"/>
              </a:rPr>
              <a:t>抗扰</a:t>
            </a:r>
            <a:r>
              <a:rPr lang="zh-CN" altLang="en-US" sz="3600" b="1">
                <a:solidFill>
                  <a:schemeClr val="accent2"/>
                </a:solidFill>
                <a:latin typeface="黑体" panose="02010609060101010101" pitchFamily="49" charset="-122"/>
                <a:ea typeface="黑体" panose="02010609060101010101" pitchFamily="49" charset="-122"/>
              </a:rPr>
              <a:t>性能指标的关系</a:t>
            </a:r>
            <a:r>
              <a:rPr lang="zh-CN" altLang="en-US" b="1">
                <a:latin typeface="黑体" panose="02010609060101010101" pitchFamily="49" charset="-122"/>
                <a:ea typeface="黑体" panose="02010609060101010101" pitchFamily="49" charset="-122"/>
              </a:rPr>
              <a:t> </a:t>
            </a:r>
          </a:p>
        </p:txBody>
      </p:sp>
      <p:graphicFrame>
        <p:nvGraphicFramePr>
          <p:cNvPr id="126976" name="Object 0"/>
          <p:cNvGraphicFramePr>
            <a:graphicFrameLocks noChangeAspect="1"/>
          </p:cNvGraphicFramePr>
          <p:nvPr/>
        </p:nvGraphicFramePr>
        <p:xfrm>
          <a:off x="4219575" y="4570413"/>
          <a:ext cx="4581525" cy="930275"/>
        </p:xfrm>
        <a:graphic>
          <a:graphicData uri="http://schemas.openxmlformats.org/presentationml/2006/ole">
            <mc:AlternateContent xmlns:mc="http://schemas.openxmlformats.org/markup-compatibility/2006">
              <mc:Choice xmlns:v="urn:schemas-microsoft-com:vml" Requires="v">
                <p:oleObj spid="_x0000_s72418" name="Equation" r:id="rId3" imgW="2171700" imgH="444500" progId="Equation.DSMT4">
                  <p:embed/>
                </p:oleObj>
              </mc:Choice>
              <mc:Fallback>
                <p:oleObj name="Equation" r:id="rId3" imgW="2171700" imgH="4445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9575" y="4570413"/>
                        <a:ext cx="4581525" cy="930275"/>
                      </a:xfrm>
                      <a:prstGeom prst="rect">
                        <a:avLst/>
                      </a:prstGeom>
                      <a:solidFill>
                        <a:srgbClr val="FF99CC">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77" name="Object 1"/>
          <p:cNvGraphicFramePr>
            <a:graphicFrameLocks noChangeAspect="1"/>
          </p:cNvGraphicFramePr>
          <p:nvPr>
            <p:extLst>
              <p:ext uri="{D42A27DB-BD31-4B8C-83A1-F6EECF244321}">
                <p14:modId xmlns:p14="http://schemas.microsoft.com/office/powerpoint/2010/main" val="4084928703"/>
              </p:ext>
            </p:extLst>
          </p:nvPr>
        </p:nvGraphicFramePr>
        <p:xfrm>
          <a:off x="2708275" y="5810250"/>
          <a:ext cx="6149975" cy="825500"/>
        </p:xfrm>
        <a:graphic>
          <a:graphicData uri="http://schemas.openxmlformats.org/presentationml/2006/ole">
            <mc:AlternateContent xmlns:mc="http://schemas.openxmlformats.org/markup-compatibility/2006">
              <mc:Choice xmlns:v="urn:schemas-microsoft-com:vml" Requires="v">
                <p:oleObj spid="_x0000_s72419" name="Equation" r:id="rId5" imgW="3225800" imgH="431800" progId="Equation.DSMT4">
                  <p:embed/>
                </p:oleObj>
              </mc:Choice>
              <mc:Fallback>
                <p:oleObj name="Equation" r:id="rId5" imgW="3225800" imgH="431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8275" y="5810250"/>
                        <a:ext cx="6149975" cy="8255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5" name="Object 2"/>
          <p:cNvGraphicFramePr>
            <a:graphicFrameLocks noGrp="1" noChangeAspect="1"/>
          </p:cNvGraphicFramePr>
          <p:nvPr>
            <p:ph type="clipArt" sz="half" idx="2"/>
          </p:nvPr>
        </p:nvGraphicFramePr>
        <p:xfrm>
          <a:off x="4000500" y="1143000"/>
          <a:ext cx="5067300" cy="3214688"/>
        </p:xfrm>
        <a:graphic>
          <a:graphicData uri="http://schemas.openxmlformats.org/presentationml/2006/ole">
            <mc:AlternateContent xmlns:mc="http://schemas.openxmlformats.org/markup-compatibility/2006">
              <mc:Choice xmlns:v="urn:schemas-microsoft-com:vml" Requires="v">
                <p:oleObj spid="_x0000_s72420" name="Microsoft Drawing" r:id="rId7" imgW="2935288" imgH="1862138" progId="MSDraw">
                  <p:embed/>
                </p:oleObj>
              </mc:Choice>
              <mc:Fallback>
                <p:oleObj name="Microsoft Drawing" r:id="rId7" imgW="2935288" imgH="1862138" progId="MSDraw">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1143000"/>
                        <a:ext cx="5067300" cy="321468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3" name="AutoShape 15"/>
          <p:cNvSpPr>
            <a:spLocks noChangeArrowheads="1"/>
          </p:cNvSpPr>
          <p:nvPr/>
        </p:nvSpPr>
        <p:spPr bwMode="auto">
          <a:xfrm>
            <a:off x="107504" y="980728"/>
            <a:ext cx="3671888" cy="825500"/>
          </a:xfrm>
          <a:prstGeom prst="wedgeRoundRectCallout">
            <a:avLst>
              <a:gd name="adj1" fmla="val 137592"/>
              <a:gd name="adj2" fmla="val -4296"/>
              <a:gd name="adj3" fmla="val 16667"/>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algn="l" eaLnBrk="1" hangingPunct="1"/>
            <a:r>
              <a:rPr lang="zh-CN" altLang="en-US" sz="2400" dirty="0">
                <a:latin typeface="黑体" panose="02010609060101010101" pitchFamily="49" charset="-122"/>
                <a:ea typeface="黑体" panose="02010609060101010101" pitchFamily="49" charset="-122"/>
              </a:rPr>
              <a:t>扰动函数为阶跃形式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扰动幅值为</a:t>
            </a:r>
            <a:r>
              <a:rPr lang="en-US" altLang="zh-CN" sz="2400" dirty="0">
                <a:latin typeface="黑体" panose="02010609060101010101" pitchFamily="49" charset="-122"/>
                <a:ea typeface="黑体" panose="02010609060101010101" pitchFamily="49" charset="-122"/>
              </a:rPr>
              <a:t>F</a:t>
            </a:r>
          </a:p>
        </p:txBody>
      </p:sp>
      <p:sp>
        <p:nvSpPr>
          <p:cNvPr id="48144" name="AutoShape 16"/>
          <p:cNvSpPr>
            <a:spLocks noChangeArrowheads="1"/>
          </p:cNvSpPr>
          <p:nvPr/>
        </p:nvSpPr>
        <p:spPr bwMode="auto">
          <a:xfrm>
            <a:off x="214313" y="4500563"/>
            <a:ext cx="3600450" cy="1041400"/>
          </a:xfrm>
          <a:prstGeom prst="wedgeRectCallout">
            <a:avLst>
              <a:gd name="adj1" fmla="val 101064"/>
              <a:gd name="adj2" fmla="val 131326"/>
            </a:avLst>
          </a:prstGeom>
          <a:solidFill>
            <a:srgbClr val="FFFF00"/>
          </a:solidFill>
          <a:ln w="9525">
            <a:noFill/>
            <a:miter lim="800000"/>
            <a:headEnd/>
            <a:tailEnd/>
          </a:ln>
          <a:effectLst/>
        </p:spPr>
        <p:txBody>
          <a:bodyPr anchor="ctr"/>
          <a:lstStyle/>
          <a:p>
            <a:pPr algn="l">
              <a:defRPr/>
            </a:pPr>
            <a:r>
              <a:rPr lang="en-US" altLang="zh-CN" sz="2400" dirty="0">
                <a:effectLst>
                  <a:outerShdw blurRad="38100" dist="38100" dir="2700000" algn="tl">
                    <a:srgbClr val="000000"/>
                  </a:outerShdw>
                </a:effectLst>
                <a:latin typeface="黑体" pitchFamily="2" charset="-122"/>
                <a:ea typeface="黑体" pitchFamily="2" charset="-122"/>
              </a:rPr>
              <a:t> </a:t>
            </a:r>
            <a:r>
              <a:rPr lang="zh-CN" altLang="en-US" sz="2400" dirty="0">
                <a:solidFill>
                  <a:schemeClr val="tx1"/>
                </a:solidFill>
                <a:latin typeface="黑体" pitchFamily="2" charset="-122"/>
                <a:ea typeface="黑体" pitchFamily="2" charset="-122"/>
              </a:rPr>
              <a:t>典</a:t>
            </a:r>
            <a:r>
              <a:rPr lang="en-US" altLang="zh-CN" sz="2400" dirty="0">
                <a:solidFill>
                  <a:schemeClr val="tx1"/>
                </a:solidFill>
                <a:latin typeface="黑体" pitchFamily="2" charset="-122"/>
                <a:ea typeface="黑体" pitchFamily="2" charset="-122"/>
              </a:rPr>
              <a:t>I</a:t>
            </a:r>
            <a:r>
              <a:rPr lang="zh-CN" altLang="en-US" sz="2400" dirty="0">
                <a:solidFill>
                  <a:schemeClr val="tx1"/>
                </a:solidFill>
                <a:latin typeface="黑体" pitchFamily="2" charset="-122"/>
                <a:ea typeface="黑体" pitchFamily="2" charset="-122"/>
              </a:rPr>
              <a:t>系统期望传函增益取</a:t>
            </a:r>
          </a:p>
          <a:p>
            <a:pPr algn="l">
              <a:defRPr/>
            </a:pPr>
            <a:r>
              <a:rPr lang="zh-CN" altLang="en-US" sz="2400" dirty="0">
                <a:solidFill>
                  <a:schemeClr val="tx1"/>
                </a:solidFill>
                <a:latin typeface="黑体" pitchFamily="2" charset="-122"/>
                <a:ea typeface="黑体" pitchFamily="2" charset="-122"/>
              </a:rPr>
              <a:t>  为推荐最佳值</a:t>
            </a:r>
            <a:r>
              <a:rPr lang="en-US" altLang="zh-CN" sz="2400" dirty="0">
                <a:solidFill>
                  <a:schemeClr val="tx1"/>
                </a:solidFill>
                <a:latin typeface="黑体" pitchFamily="2" charset="-122"/>
                <a:ea typeface="黑体" pitchFamily="2" charset="-122"/>
              </a:rPr>
              <a:t>K=1/2T</a:t>
            </a:r>
            <a:endParaRPr lang="en-US" altLang="zh-CN" dirty="0">
              <a:effectLst>
                <a:outerShdw blurRad="38100" dist="38100" dir="2700000" algn="tl">
                  <a:srgbClr val="000000"/>
                </a:outerShdw>
              </a:effectLst>
              <a:latin typeface="黑体" pitchFamily="2" charset="-122"/>
              <a:ea typeface="黑体" pitchFamily="2" charset="-122"/>
            </a:endParaRPr>
          </a:p>
        </p:txBody>
      </p:sp>
      <p:sp>
        <p:nvSpPr>
          <p:cNvPr id="48145" name="AutoShape 17"/>
          <p:cNvSpPr>
            <a:spLocks noChangeArrowheads="1"/>
          </p:cNvSpPr>
          <p:nvPr/>
        </p:nvSpPr>
        <p:spPr bwMode="auto">
          <a:xfrm>
            <a:off x="0" y="2428875"/>
            <a:ext cx="3960813" cy="1925638"/>
          </a:xfrm>
          <a:prstGeom prst="wedgeRoundRectCallout">
            <a:avLst>
              <a:gd name="adj1" fmla="val 149583"/>
              <a:gd name="adj2" fmla="val -63430"/>
              <a:gd name="adj3" fmla="val 16667"/>
            </a:avLst>
          </a:prstGeom>
          <a:solidFill>
            <a:srgbClr val="FF99CC">
              <a:alpha val="60001"/>
            </a:srgbClr>
          </a:solidFill>
          <a:ln w="9525">
            <a:noFill/>
            <a:miter lim="800000"/>
            <a:headEnd/>
            <a:tailEnd/>
          </a:ln>
          <a:effectLst/>
        </p:spPr>
        <p:txBody>
          <a:bodyPr anchor="ctr"/>
          <a:lstStyle/>
          <a:p>
            <a:pPr algn="l">
              <a:defRPr/>
            </a:pPr>
            <a:r>
              <a:rPr lang="zh-CN" altLang="en-US" sz="2400" dirty="0">
                <a:solidFill>
                  <a:schemeClr val="tx1"/>
                </a:solidFill>
                <a:latin typeface="黑体" pitchFamily="2" charset="-122"/>
                <a:ea typeface="黑体" pitchFamily="2" charset="-122"/>
              </a:rPr>
              <a:t>考虑调速系统实际结构，假定扰动作用点后被控对象是一个惯性环节，且它的时间常数</a:t>
            </a:r>
            <a:r>
              <a:rPr lang="en-US" altLang="zh-CN" sz="2400" dirty="0">
                <a:solidFill>
                  <a:schemeClr val="tx1"/>
                </a:solidFill>
                <a:latin typeface="黑体" pitchFamily="2" charset="-122"/>
                <a:ea typeface="黑体" pitchFamily="2" charset="-122"/>
              </a:rPr>
              <a:t>T</a:t>
            </a:r>
            <a:r>
              <a:rPr lang="en-US" altLang="zh-CN" sz="2400" baseline="-25000" dirty="0">
                <a:solidFill>
                  <a:schemeClr val="tx1"/>
                </a:solidFill>
                <a:latin typeface="黑体" pitchFamily="2" charset="-122"/>
                <a:ea typeface="黑体" pitchFamily="2" charset="-122"/>
              </a:rPr>
              <a:t>2</a:t>
            </a:r>
            <a:r>
              <a:rPr lang="zh-CN" altLang="en-US" sz="2400" dirty="0">
                <a:solidFill>
                  <a:schemeClr val="tx1"/>
                </a:solidFill>
                <a:latin typeface="黑体" pitchFamily="2" charset="-122"/>
                <a:ea typeface="黑体" pitchFamily="2" charset="-122"/>
              </a:rPr>
              <a:t>远大于期望传函时间常数</a:t>
            </a:r>
            <a:r>
              <a:rPr lang="en-US" altLang="zh-CN" sz="2400" dirty="0">
                <a:solidFill>
                  <a:schemeClr val="tx1"/>
                </a:solidFill>
                <a:latin typeface="黑体" pitchFamily="2" charset="-122"/>
                <a:ea typeface="黑体" pitchFamily="2" charset="-122"/>
              </a:rPr>
              <a:t>T</a:t>
            </a:r>
            <a:r>
              <a:rPr lang="zh-CN" altLang="en-US" sz="2400" dirty="0">
                <a:solidFill>
                  <a:schemeClr val="tx1"/>
                </a:solidFill>
                <a:latin typeface="黑体" pitchFamily="2" charset="-122"/>
                <a:ea typeface="黑体" pitchFamily="2" charset="-122"/>
              </a:rPr>
              <a:t>。</a:t>
            </a:r>
            <a:endParaRPr lang="en-US" altLang="zh-CN" sz="2400" dirty="0">
              <a:effectLst>
                <a:outerShdw blurRad="38100" dist="38100" dir="2700000" algn="tl">
                  <a:srgbClr val="000000"/>
                </a:outerShdw>
              </a:effectLst>
              <a:latin typeface="黑体" pitchFamily="2" charset="-122"/>
              <a:ea typeface="黑体" pitchFamily="2" charset="-122"/>
            </a:endParaRPr>
          </a:p>
        </p:txBody>
      </p:sp>
      <p:graphicFrame>
        <p:nvGraphicFramePr>
          <p:cNvPr id="2" name="对象 1"/>
          <p:cNvGraphicFramePr>
            <a:graphicFrameLocks noGrp="1" noChangeAspect="1"/>
          </p:cNvGraphicFramePr>
          <p:nvPr>
            <p:extLst>
              <p:ext uri="{D42A27DB-BD31-4B8C-83A1-F6EECF244321}">
                <p14:modId xmlns:p14="http://schemas.microsoft.com/office/powerpoint/2010/main" val="603955940"/>
              </p:ext>
            </p:extLst>
          </p:nvPr>
        </p:nvGraphicFramePr>
        <p:xfrm>
          <a:off x="220663" y="5614988"/>
          <a:ext cx="1825625" cy="1104900"/>
        </p:xfrm>
        <a:graphic>
          <a:graphicData uri="http://schemas.openxmlformats.org/presentationml/2006/ole">
            <mc:AlternateContent xmlns:mc="http://schemas.openxmlformats.org/markup-compatibility/2006">
              <mc:Choice xmlns:v="urn:schemas-microsoft-com:vml" Requires="v">
                <p:oleObj spid="_x0000_s72421" name="Equation" r:id="rId9" imgW="1091880" imgH="660240" progId="Equation.DSMT4">
                  <p:embed/>
                </p:oleObj>
              </mc:Choice>
              <mc:Fallback>
                <p:oleObj name="Equation" r:id="rId9" imgW="1091880" imgH="660240" progId="Equation.DSMT4">
                  <p:embed/>
                  <p:pic>
                    <p:nvPicPr>
                      <p:cNvPr id="0" name="对象 1"/>
                      <p:cNvPicPr>
                        <a:picLocks noGrp="1" noChangeAspect="1" noChangeArrowheads="1"/>
                      </p:cNvPicPr>
                      <p:nvPr/>
                    </p:nvPicPr>
                    <p:blipFill>
                      <a:blip r:embed="rId10"/>
                      <a:srcRect/>
                      <a:stretch>
                        <a:fillRect/>
                      </a:stretch>
                    </p:blipFill>
                    <p:spPr bwMode="auto">
                      <a:xfrm>
                        <a:off x="220663" y="5614988"/>
                        <a:ext cx="1825625" cy="1104900"/>
                      </a:xfrm>
                      <a:prstGeom prst="rect">
                        <a:avLst/>
                      </a:prstGeom>
                      <a:solidFill>
                        <a:srgbClr val="FFFF00"/>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43"/>
                                        </p:tgtEl>
                                        <p:attrNameLst>
                                          <p:attrName>style.visibility</p:attrName>
                                        </p:attrNameLst>
                                      </p:cBhvr>
                                      <p:to>
                                        <p:strVal val="visible"/>
                                      </p:to>
                                    </p:set>
                                    <p:animEffect transition="in" filter="blinds(horizontal)">
                                      <p:cBhvr>
                                        <p:cTn id="7" dur="500"/>
                                        <p:tgtEl>
                                          <p:spTgt spid="481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45"/>
                                        </p:tgtEl>
                                        <p:attrNameLst>
                                          <p:attrName>style.visibility</p:attrName>
                                        </p:attrNameLst>
                                      </p:cBhvr>
                                      <p:to>
                                        <p:strVal val="visible"/>
                                      </p:to>
                                    </p:set>
                                    <p:animEffect transition="in" filter="blinds(horizontal)">
                                      <p:cBhvr>
                                        <p:cTn id="12" dur="500"/>
                                        <p:tgtEl>
                                          <p:spTgt spid="48145"/>
                                        </p:tgtEl>
                                      </p:cBhvr>
                                    </p:animEffect>
                                  </p:childTnLst>
                                </p:cTn>
                              </p:par>
                              <p:par>
                                <p:cTn id="13" presetID="3" presetClass="entr" presetSubtype="10" fill="hold" nodeType="withEffect">
                                  <p:stCondLst>
                                    <p:cond delay="0"/>
                                  </p:stCondLst>
                                  <p:childTnLst>
                                    <p:set>
                                      <p:cBhvr>
                                        <p:cTn id="14" dur="1" fill="hold">
                                          <p:stCondLst>
                                            <p:cond delay="0"/>
                                          </p:stCondLst>
                                        </p:cTn>
                                        <p:tgtEl>
                                          <p:spTgt spid="126976"/>
                                        </p:tgtEl>
                                        <p:attrNameLst>
                                          <p:attrName>style.visibility</p:attrName>
                                        </p:attrNameLst>
                                      </p:cBhvr>
                                      <p:to>
                                        <p:strVal val="visible"/>
                                      </p:to>
                                    </p:set>
                                    <p:animEffect transition="in" filter="blinds(horizontal)">
                                      <p:cBhvr>
                                        <p:cTn id="15" dur="500"/>
                                        <p:tgtEl>
                                          <p:spTgt spid="1269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144"/>
                                        </p:tgtEl>
                                        <p:attrNameLst>
                                          <p:attrName>style.visibility</p:attrName>
                                        </p:attrNameLst>
                                      </p:cBhvr>
                                      <p:to>
                                        <p:strVal val="visible"/>
                                      </p:to>
                                    </p:set>
                                    <p:animEffect transition="in" filter="blinds(horizontal)">
                                      <p:cBhvr>
                                        <p:cTn id="20" dur="500"/>
                                        <p:tgtEl>
                                          <p:spTgt spid="48144"/>
                                        </p:tgtEl>
                                      </p:cBhvr>
                                    </p:animEffect>
                                  </p:childTnLst>
                                </p:cTn>
                              </p:par>
                              <p:par>
                                <p:cTn id="21" presetID="3" presetClass="entr" presetSubtype="10" fill="hold" nodeType="withEffect">
                                  <p:stCondLst>
                                    <p:cond delay="0"/>
                                  </p:stCondLst>
                                  <p:childTnLst>
                                    <p:set>
                                      <p:cBhvr>
                                        <p:cTn id="22" dur="1" fill="hold">
                                          <p:stCondLst>
                                            <p:cond delay="0"/>
                                          </p:stCondLst>
                                        </p:cTn>
                                        <p:tgtEl>
                                          <p:spTgt spid="126977"/>
                                        </p:tgtEl>
                                        <p:attrNameLst>
                                          <p:attrName>style.visibility</p:attrName>
                                        </p:attrNameLst>
                                      </p:cBhvr>
                                      <p:to>
                                        <p:strVal val="visible"/>
                                      </p:to>
                                    </p:set>
                                    <p:animEffect transition="in" filter="blinds(horizontal)">
                                      <p:cBhvr>
                                        <p:cTn id="23" dur="500"/>
                                        <p:tgtEl>
                                          <p:spTgt spid="126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3" grpId="0" animBg="1"/>
      <p:bldP spid="48144" grpId="0" animBg="1"/>
      <p:bldP spid="4814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sz="half" idx="1"/>
          </p:nvPr>
        </p:nvSpPr>
        <p:spPr>
          <a:xfrm>
            <a:off x="685800" y="2895600"/>
            <a:ext cx="7696200" cy="3581400"/>
          </a:xfrm>
        </p:spPr>
        <p:txBody>
          <a:bodyPr/>
          <a:lstStyle/>
          <a:p>
            <a:pPr eaLnBrk="1" hangingPunct="1"/>
            <a:r>
              <a:rPr lang="zh-CN" altLang="en-US" sz="2800" b="1" dirty="0">
                <a:latin typeface="黑体" panose="02010609060101010101" pitchFamily="49" charset="-122"/>
                <a:ea typeface="黑体" panose="02010609060101010101" pitchFamily="49" charset="-122"/>
              </a:rPr>
              <a:t>经</a:t>
            </a:r>
            <a:r>
              <a:rPr lang="en-US" altLang="zh-CN" sz="2800" b="1" dirty="0" err="1">
                <a:ea typeface="黑体" panose="02010609060101010101" pitchFamily="49" charset="-122"/>
              </a:rPr>
              <a:t>laplace</a:t>
            </a:r>
            <a:r>
              <a:rPr lang="zh-CN" altLang="en-US" sz="2800" b="1" dirty="0">
                <a:latin typeface="黑体" panose="02010609060101010101" pitchFamily="49" charset="-122"/>
                <a:ea typeface="黑体" panose="02010609060101010101" pitchFamily="49" charset="-122"/>
              </a:rPr>
              <a:t>逆变换，并令</a:t>
            </a:r>
          </a:p>
          <a:p>
            <a:pPr eaLnBrk="1" hangingPunct="1">
              <a:buFontTx/>
              <a:buNone/>
            </a:pPr>
            <a:r>
              <a:rPr lang="zh-CN" altLang="en-US" sz="2800" b="1" dirty="0">
                <a:latin typeface="黑体" panose="02010609060101010101" pitchFamily="49" charset="-122"/>
                <a:ea typeface="黑体" panose="02010609060101010101" pitchFamily="49" charset="-122"/>
              </a:rPr>
              <a:t>  得到系统对扰动的输出响应为  </a:t>
            </a:r>
          </a:p>
          <a:p>
            <a:pPr eaLnBrk="1" hangingPunct="1">
              <a:buFontTx/>
              <a:buNone/>
            </a:pPr>
            <a:endParaRPr lang="zh-CN" altLang="en-US" sz="2800" b="1" dirty="0">
              <a:latin typeface="黑体" panose="02010609060101010101" pitchFamily="49" charset="-122"/>
              <a:ea typeface="黑体" panose="02010609060101010101" pitchFamily="49" charset="-122"/>
            </a:endParaRPr>
          </a:p>
          <a:p>
            <a:pPr eaLnBrk="1" hangingPunct="1">
              <a:buFontTx/>
              <a:buNone/>
            </a:pPr>
            <a:endParaRPr lang="zh-CN" altLang="en-US" sz="2800" b="1" dirty="0">
              <a:latin typeface="黑体" panose="02010609060101010101" pitchFamily="49" charset="-122"/>
              <a:ea typeface="黑体" panose="02010609060101010101" pitchFamily="49" charset="-122"/>
            </a:endParaRPr>
          </a:p>
          <a:p>
            <a:pPr eaLnBrk="1" hangingPunct="1">
              <a:buFontTx/>
              <a:buNone/>
            </a:pPr>
            <a:r>
              <a:rPr lang="zh-CN" altLang="en-US" sz="2800" b="1" dirty="0">
                <a:latin typeface="黑体" panose="02010609060101010101" pitchFamily="49" charset="-122"/>
                <a:ea typeface="黑体" panose="02010609060101010101" pitchFamily="49" charset="-122"/>
              </a:rPr>
              <a:t>              作为最大动态降落的基准值</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对</a:t>
            </a:r>
          </a:p>
          <a:p>
            <a:pPr eaLnBrk="1" hangingPunct="1">
              <a:buFontTx/>
              <a:buNone/>
            </a:pPr>
            <a:r>
              <a:rPr lang="zh-CN" altLang="en-US" sz="2800" b="1" dirty="0">
                <a:latin typeface="黑体" panose="02010609060101010101" pitchFamily="49" charset="-122"/>
                <a:ea typeface="黑体" panose="02010609060101010101" pitchFamily="49" charset="-122"/>
              </a:rPr>
              <a:t>     不同的</a:t>
            </a:r>
            <a:r>
              <a:rPr lang="en-US" altLang="zh-CN" sz="2800" b="1"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可得到典</a:t>
            </a:r>
            <a:r>
              <a:rPr lang="en-US" altLang="zh-CN" sz="2800" b="1" dirty="0">
                <a:latin typeface="黑体" panose="02010609060101010101" pitchFamily="49" charset="-122"/>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系统的抗扰性能表 </a:t>
            </a:r>
          </a:p>
        </p:txBody>
      </p:sp>
      <p:graphicFrame>
        <p:nvGraphicFramePr>
          <p:cNvPr id="72707" name="Object 8"/>
          <p:cNvGraphicFramePr>
            <a:graphicFrameLocks noChangeAspect="1"/>
          </p:cNvGraphicFramePr>
          <p:nvPr/>
        </p:nvGraphicFramePr>
        <p:xfrm>
          <a:off x="5081588" y="2908300"/>
          <a:ext cx="1570037" cy="468313"/>
        </p:xfrm>
        <a:graphic>
          <a:graphicData uri="http://schemas.openxmlformats.org/presentationml/2006/ole">
            <mc:AlternateContent xmlns:mc="http://schemas.openxmlformats.org/markup-compatibility/2006">
              <mc:Choice xmlns:v="urn:schemas-microsoft-com:vml" Requires="v">
                <p:oleObj spid="_x0000_s73479" name="Equation" r:id="rId3" imgW="761669" imgH="228501" progId="Equation.DSMT4">
                  <p:embed/>
                </p:oleObj>
              </mc:Choice>
              <mc:Fallback>
                <p:oleObj name="Equation" r:id="rId3" imgW="761669" imgH="22850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1588" y="2908300"/>
                        <a:ext cx="1570037" cy="468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8" name="Object 10"/>
          <p:cNvGraphicFramePr>
            <a:graphicFrameLocks noChangeAspect="1"/>
          </p:cNvGraphicFramePr>
          <p:nvPr>
            <p:extLst>
              <p:ext uri="{D42A27DB-BD31-4B8C-83A1-F6EECF244321}">
                <p14:modId xmlns:p14="http://schemas.microsoft.com/office/powerpoint/2010/main" val="2689612042"/>
              </p:ext>
            </p:extLst>
          </p:nvPr>
        </p:nvGraphicFramePr>
        <p:xfrm>
          <a:off x="111125" y="3933056"/>
          <a:ext cx="8961438" cy="830262"/>
        </p:xfrm>
        <a:graphic>
          <a:graphicData uri="http://schemas.openxmlformats.org/presentationml/2006/ole">
            <mc:AlternateContent xmlns:mc="http://schemas.openxmlformats.org/markup-compatibility/2006">
              <mc:Choice xmlns:v="urn:schemas-microsoft-com:vml" Requires="v">
                <p:oleObj spid="_x0000_s73480" name="Equation" r:id="rId5" imgW="4762500" imgH="444500" progId="Equation.DSMT4">
                  <p:embed/>
                </p:oleObj>
              </mc:Choice>
              <mc:Fallback>
                <p:oleObj name="Equation" r:id="rId5" imgW="4762500" imgH="4445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25" y="3933056"/>
                        <a:ext cx="8961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9" name="Object 12"/>
          <p:cNvGraphicFramePr>
            <a:graphicFrameLocks noChangeAspect="1"/>
          </p:cNvGraphicFramePr>
          <p:nvPr/>
        </p:nvGraphicFramePr>
        <p:xfrm>
          <a:off x="1401763" y="4749800"/>
          <a:ext cx="1598612" cy="801688"/>
        </p:xfrm>
        <a:graphic>
          <a:graphicData uri="http://schemas.openxmlformats.org/presentationml/2006/ole">
            <mc:AlternateContent xmlns:mc="http://schemas.openxmlformats.org/markup-compatibility/2006">
              <mc:Choice xmlns:v="urn:schemas-microsoft-com:vml" Requires="v">
                <p:oleObj spid="_x0000_s73481" name="Equation" r:id="rId7" imgW="799753" imgH="406224" progId="Equation.DSMT4">
                  <p:embed/>
                </p:oleObj>
              </mc:Choice>
              <mc:Fallback>
                <p:oleObj name="Equation" r:id="rId7" imgW="799753" imgH="406224"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763" y="4749800"/>
                        <a:ext cx="1598612" cy="8016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0" name="Object 15"/>
          <p:cNvGraphicFramePr>
            <a:graphicFrameLocks noGrp="1" noChangeAspect="1"/>
          </p:cNvGraphicFramePr>
          <p:nvPr>
            <p:ph type="clipArt" sz="half" idx="2"/>
          </p:nvPr>
        </p:nvGraphicFramePr>
        <p:xfrm>
          <a:off x="1096963" y="114300"/>
          <a:ext cx="5807075" cy="2457450"/>
        </p:xfrm>
        <a:graphic>
          <a:graphicData uri="http://schemas.openxmlformats.org/presentationml/2006/ole">
            <mc:AlternateContent xmlns:mc="http://schemas.openxmlformats.org/markup-compatibility/2006">
              <mc:Choice xmlns:v="urn:schemas-microsoft-com:vml" Requires="v">
                <p:oleObj spid="_x0000_s73482" name="Equation" r:id="rId9" imgW="3060700" imgH="1295400" progId="Equation.DSMT4">
                  <p:embed/>
                </p:oleObj>
              </mc:Choice>
              <mc:Fallback>
                <p:oleObj name="Equation" r:id="rId9" imgW="3060700" imgH="12954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6963" y="114300"/>
                        <a:ext cx="5807075" cy="245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8" name="AutoShape 16"/>
          <p:cNvSpPr>
            <a:spLocks noChangeArrowheads="1"/>
          </p:cNvSpPr>
          <p:nvPr/>
        </p:nvSpPr>
        <p:spPr bwMode="auto">
          <a:xfrm>
            <a:off x="7380288" y="476250"/>
            <a:ext cx="1512887" cy="1223963"/>
          </a:xfrm>
          <a:prstGeom prst="wedgeRoundRectCallout">
            <a:avLst>
              <a:gd name="adj1" fmla="val -164968"/>
              <a:gd name="adj2" fmla="val 153523"/>
              <a:gd name="adj3" fmla="val 16667"/>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latin typeface="黑体" panose="02010609060101010101" pitchFamily="49" charset="-122"/>
                <a:ea typeface="黑体" panose="02010609060101010101" pitchFamily="49" charset="-122"/>
              </a:rPr>
              <a:t>期望特性时间常数</a:t>
            </a:r>
          </a:p>
        </p:txBody>
      </p:sp>
      <p:sp>
        <p:nvSpPr>
          <p:cNvPr id="49169" name="AutoShape 17"/>
          <p:cNvSpPr>
            <a:spLocks noChangeArrowheads="1"/>
          </p:cNvSpPr>
          <p:nvPr/>
        </p:nvSpPr>
        <p:spPr bwMode="auto">
          <a:xfrm>
            <a:off x="6804025" y="1773238"/>
            <a:ext cx="2160588" cy="1223962"/>
          </a:xfrm>
          <a:prstGeom prst="wedgeRoundRectCallout">
            <a:avLst>
              <a:gd name="adj1" fmla="val -80491"/>
              <a:gd name="adj2" fmla="val 50259"/>
              <a:gd name="adj3" fmla="val 16667"/>
            </a:avLst>
          </a:prstGeom>
          <a:solidFill>
            <a:srgbClr val="00FFFF"/>
          </a:solidFill>
          <a:ln w="9525">
            <a:noFill/>
            <a:miter lim="800000"/>
            <a:headEnd/>
            <a:tailEnd/>
          </a:ln>
          <a:effectLst/>
        </p:spPr>
        <p:txBody>
          <a:bodyPr anchor="ctr"/>
          <a:lstStyle/>
          <a:p>
            <a:pPr>
              <a:defRPr/>
            </a:pPr>
            <a:r>
              <a:rPr lang="zh-CN" altLang="en-US" sz="2400">
                <a:solidFill>
                  <a:schemeClr val="tx2"/>
                </a:solidFill>
                <a:effectLst>
                  <a:outerShdw blurRad="38100" dist="38100" dir="2700000" algn="tl">
                    <a:srgbClr val="FFFFFF"/>
                  </a:outerShdw>
                </a:effectLst>
                <a:latin typeface="黑体" pitchFamily="2" charset="-122"/>
                <a:ea typeface="黑体" pitchFamily="2" charset="-122"/>
              </a:rPr>
              <a:t>扰动作用点后传函惯性时间常数</a:t>
            </a:r>
          </a:p>
        </p:txBody>
      </p:sp>
      <p:sp>
        <p:nvSpPr>
          <p:cNvPr id="49170" name="AutoShape 18"/>
          <p:cNvSpPr>
            <a:spLocks noChangeArrowheads="1"/>
          </p:cNvSpPr>
          <p:nvPr/>
        </p:nvSpPr>
        <p:spPr bwMode="auto">
          <a:xfrm>
            <a:off x="4214813" y="6143625"/>
            <a:ext cx="2520950" cy="504825"/>
          </a:xfrm>
          <a:prstGeom prst="wedgeRoundRectCallout">
            <a:avLst>
              <a:gd name="adj1" fmla="val -104328"/>
              <a:gd name="adj2" fmla="val -252160"/>
              <a:gd name="adj3" fmla="val 16667"/>
            </a:avLst>
          </a:prstGeom>
          <a:solidFill>
            <a:srgbClr val="00CCFF">
              <a:alpha val="70000"/>
            </a:srgbClr>
          </a:solidFill>
          <a:ln w="9525">
            <a:noFill/>
            <a:miter lim="800000"/>
            <a:headEnd/>
            <a:tailEnd/>
          </a:ln>
          <a:effectLst/>
        </p:spPr>
        <p:txBody>
          <a:bodyPr anchor="ctr"/>
          <a:lstStyle/>
          <a:p>
            <a:pPr>
              <a:defRPr/>
            </a:pPr>
            <a:r>
              <a:rPr lang="zh-CN" altLang="en-US" sz="2400" dirty="0">
                <a:solidFill>
                  <a:schemeClr val="tx2"/>
                </a:solidFill>
                <a:effectLst>
                  <a:outerShdw blurRad="38100" dist="38100" dir="2700000" algn="tl">
                    <a:srgbClr val="FFFFFF"/>
                  </a:outerShdw>
                </a:effectLst>
                <a:latin typeface="黑体" pitchFamily="2" charset="-122"/>
                <a:ea typeface="黑体" pitchFamily="2" charset="-122"/>
              </a:rPr>
              <a:t>扰动量幅值</a:t>
            </a:r>
          </a:p>
        </p:txBody>
      </p:sp>
      <p:sp>
        <p:nvSpPr>
          <p:cNvPr id="49172" name="AutoShape 20"/>
          <p:cNvSpPr>
            <a:spLocks noChangeArrowheads="1"/>
          </p:cNvSpPr>
          <p:nvPr/>
        </p:nvSpPr>
        <p:spPr bwMode="auto">
          <a:xfrm>
            <a:off x="285750" y="6072188"/>
            <a:ext cx="3240088" cy="609600"/>
          </a:xfrm>
          <a:prstGeom prst="wedgeRoundRectCallout">
            <a:avLst>
              <a:gd name="adj1" fmla="val 20401"/>
              <a:gd name="adj2" fmla="val -178555"/>
              <a:gd name="adj3" fmla="val 16667"/>
            </a:avLst>
          </a:prstGeom>
          <a:solidFill>
            <a:srgbClr val="FFC000">
              <a:alpha val="60000"/>
            </a:srgbClr>
          </a:solidFill>
          <a:ln w="9525">
            <a:noFill/>
            <a:miter lim="800000"/>
            <a:headEnd/>
            <a:tailEnd/>
          </a:ln>
          <a:effectLst/>
        </p:spPr>
        <p:txBody>
          <a:bodyPr anchor="ctr"/>
          <a:lstStyle/>
          <a:p>
            <a:pPr>
              <a:defRPr/>
            </a:pPr>
            <a:r>
              <a:rPr lang="zh-CN" altLang="en-US" sz="2400" dirty="0">
                <a:solidFill>
                  <a:schemeClr val="tx2"/>
                </a:solidFill>
                <a:effectLst>
                  <a:outerShdw blurRad="38100" dist="38100" dir="2700000" algn="tl">
                    <a:srgbClr val="FFFFFF"/>
                  </a:outerShdw>
                </a:effectLst>
                <a:latin typeface="黑体" pitchFamily="2" charset="-122"/>
                <a:ea typeface="黑体" pitchFamily="2" charset="-122"/>
              </a:rPr>
              <a:t>扰动作用点后增益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8"/>
                                        </p:tgtEl>
                                        <p:attrNameLst>
                                          <p:attrName>style.visibility</p:attrName>
                                        </p:attrNameLst>
                                      </p:cBhvr>
                                      <p:to>
                                        <p:strVal val="visible"/>
                                      </p:to>
                                    </p:set>
                                    <p:animEffect transition="in" filter="blinds(horizontal)">
                                      <p:cBhvr>
                                        <p:cTn id="7" dur="500"/>
                                        <p:tgtEl>
                                          <p:spTgt spid="49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69"/>
                                        </p:tgtEl>
                                        <p:attrNameLst>
                                          <p:attrName>style.visibility</p:attrName>
                                        </p:attrNameLst>
                                      </p:cBhvr>
                                      <p:to>
                                        <p:strVal val="visible"/>
                                      </p:to>
                                    </p:set>
                                    <p:animEffect transition="in" filter="blinds(horizontal)">
                                      <p:cBhvr>
                                        <p:cTn id="12" dur="500"/>
                                        <p:tgtEl>
                                          <p:spTgt spid="49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70"/>
                                        </p:tgtEl>
                                        <p:attrNameLst>
                                          <p:attrName>style.visibility</p:attrName>
                                        </p:attrNameLst>
                                      </p:cBhvr>
                                      <p:to>
                                        <p:strVal val="visible"/>
                                      </p:to>
                                    </p:set>
                                    <p:animEffect transition="in" filter="blinds(horizontal)">
                                      <p:cBhvr>
                                        <p:cTn id="17" dur="500"/>
                                        <p:tgtEl>
                                          <p:spTgt spid="491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72"/>
                                        </p:tgtEl>
                                        <p:attrNameLst>
                                          <p:attrName>style.visibility</p:attrName>
                                        </p:attrNameLst>
                                      </p:cBhvr>
                                      <p:to>
                                        <p:strVal val="visible"/>
                                      </p:to>
                                    </p:set>
                                    <p:animEffect transition="in" filter="blinds(horizontal)">
                                      <p:cBhvr>
                                        <p:cTn id="22" dur="500"/>
                                        <p:tgtEl>
                                          <p:spTgt spid="49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8" grpId="0" animBg="1"/>
      <p:bldP spid="49169" grpId="0" animBg="1"/>
      <p:bldP spid="49170" grpId="0" animBg="1"/>
      <p:bldP spid="4917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228" name="Group 52"/>
          <p:cNvGraphicFramePr>
            <a:graphicFrameLocks noGrp="1"/>
          </p:cNvGraphicFramePr>
          <p:nvPr>
            <p:ph type="tbl" idx="1"/>
            <p:extLst>
              <p:ext uri="{D42A27DB-BD31-4B8C-83A1-F6EECF244321}">
                <p14:modId xmlns:p14="http://schemas.microsoft.com/office/powerpoint/2010/main" val="3728054057"/>
              </p:ext>
            </p:extLst>
          </p:nvPr>
        </p:nvGraphicFramePr>
        <p:xfrm>
          <a:off x="1189855" y="3065512"/>
          <a:ext cx="6478489" cy="1371600"/>
        </p:xfrm>
        <a:graphic>
          <a:graphicData uri="http://schemas.openxmlformats.org/drawingml/2006/table">
            <a:tbl>
              <a:tblPr/>
              <a:tblGrid>
                <a:gridCol w="1319504">
                  <a:extLst>
                    <a:ext uri="{9D8B030D-6E8A-4147-A177-3AD203B41FA5}">
                      <a16:colId xmlns:a16="http://schemas.microsoft.com/office/drawing/2014/main" val="20000"/>
                    </a:ext>
                  </a:extLst>
                </a:gridCol>
                <a:gridCol w="1319503">
                  <a:extLst>
                    <a:ext uri="{9D8B030D-6E8A-4147-A177-3AD203B41FA5}">
                      <a16:colId xmlns:a16="http://schemas.microsoft.com/office/drawing/2014/main" val="20001"/>
                    </a:ext>
                  </a:extLst>
                </a:gridCol>
                <a:gridCol w="1320851">
                  <a:extLst>
                    <a:ext uri="{9D8B030D-6E8A-4147-A177-3AD203B41FA5}">
                      <a16:colId xmlns:a16="http://schemas.microsoft.com/office/drawing/2014/main" val="20002"/>
                    </a:ext>
                  </a:extLst>
                </a:gridCol>
                <a:gridCol w="1319504">
                  <a:extLst>
                    <a:ext uri="{9D8B030D-6E8A-4147-A177-3AD203B41FA5}">
                      <a16:colId xmlns:a16="http://schemas.microsoft.com/office/drawing/2014/main" val="20003"/>
                    </a:ext>
                  </a:extLst>
                </a:gridCol>
                <a:gridCol w="1199127">
                  <a:extLst>
                    <a:ext uri="{9D8B030D-6E8A-4147-A177-3AD203B41FA5}">
                      <a16:colId xmlns:a16="http://schemas.microsoft.com/office/drawing/2014/main" val="20004"/>
                    </a:ext>
                  </a:extLst>
                </a:gridCol>
              </a:tblGrid>
              <a:tr h="456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456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err="1">
                          <a:ln>
                            <a:noFill/>
                          </a:ln>
                          <a:solidFill>
                            <a:schemeClr val="tx1"/>
                          </a:solidFill>
                          <a:effectLst/>
                          <a:latin typeface="Symbol" pitchFamily="18" charset="2"/>
                          <a:ea typeface="黑体" pitchFamily="2" charset="-122"/>
                        </a:rPr>
                        <a:t>D</a:t>
                      </a:r>
                      <a:r>
                        <a:rPr kumimoji="1" lang="en-US" altLang="zh-CN" sz="2400" b="0" i="0" u="none" strike="noStrike" cap="none" normalizeH="0" baseline="0" dirty="0" err="1">
                          <a:ln>
                            <a:noFill/>
                          </a:ln>
                          <a:solidFill>
                            <a:schemeClr val="tx1"/>
                          </a:solidFill>
                          <a:effectLst/>
                          <a:latin typeface="黑体" pitchFamily="2" charset="-122"/>
                          <a:ea typeface="黑体" pitchFamily="2" charset="-122"/>
                        </a:rPr>
                        <a:t>C</a:t>
                      </a:r>
                      <a:r>
                        <a:rPr kumimoji="1" lang="en-US" altLang="zh-CN" sz="2400" b="0" i="0" u="none" strike="noStrike" cap="none" normalizeH="0" baseline="-25000" dirty="0" err="1">
                          <a:ln>
                            <a:noFill/>
                          </a:ln>
                          <a:solidFill>
                            <a:schemeClr val="tx1"/>
                          </a:solidFill>
                          <a:effectLst/>
                          <a:latin typeface="黑体" pitchFamily="2" charset="-122"/>
                          <a:ea typeface="黑体" pitchFamily="2" charset="-122"/>
                        </a:rPr>
                        <a:t>max</a:t>
                      </a:r>
                      <a:endParaRPr kumimoji="1" lang="en-US" altLang="zh-CN" sz="24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55.5Z%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33.2Z%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18.5Z%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12.9Z%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456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err="1">
                          <a:ln>
                            <a:noFill/>
                          </a:ln>
                          <a:solidFill>
                            <a:schemeClr val="tx1"/>
                          </a:solidFill>
                          <a:effectLst/>
                          <a:latin typeface="黑体" pitchFamily="2" charset="-122"/>
                          <a:ea typeface="黑体" pitchFamily="2" charset="-122"/>
                        </a:rPr>
                        <a:t>t</a:t>
                      </a:r>
                      <a:r>
                        <a:rPr kumimoji="1" lang="en-US" altLang="zh-CN" sz="2400" b="0" i="0" u="none" strike="noStrike" cap="none" normalizeH="0" baseline="-25000" dirty="0" err="1">
                          <a:ln>
                            <a:noFill/>
                          </a:ln>
                          <a:solidFill>
                            <a:schemeClr val="tx1"/>
                          </a:solidFill>
                          <a:effectLst/>
                          <a:latin typeface="黑体" pitchFamily="2" charset="-122"/>
                          <a:ea typeface="黑体" pitchFamily="2" charset="-122"/>
                        </a:rPr>
                        <a:t>v</a:t>
                      </a:r>
                      <a:endParaRPr kumimoji="1" lang="en-US" altLang="zh-CN" sz="24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14.7T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21.7T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28.7T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30.4T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bl>
          </a:graphicData>
        </a:graphic>
      </p:graphicFrame>
      <p:graphicFrame>
        <p:nvGraphicFramePr>
          <p:cNvPr id="73764" name="Object 45"/>
          <p:cNvGraphicFramePr>
            <a:graphicFrameLocks noChangeAspect="1"/>
          </p:cNvGraphicFramePr>
          <p:nvPr>
            <p:extLst>
              <p:ext uri="{D42A27DB-BD31-4B8C-83A1-F6EECF244321}">
                <p14:modId xmlns:p14="http://schemas.microsoft.com/office/powerpoint/2010/main" val="1558578301"/>
              </p:ext>
            </p:extLst>
          </p:nvPr>
        </p:nvGraphicFramePr>
        <p:xfrm>
          <a:off x="115888" y="2446338"/>
          <a:ext cx="1935162" cy="550862"/>
        </p:xfrm>
        <a:graphic>
          <a:graphicData uri="http://schemas.openxmlformats.org/presentationml/2006/ole">
            <mc:AlternateContent xmlns:mc="http://schemas.openxmlformats.org/markup-compatibility/2006">
              <mc:Choice xmlns:v="urn:schemas-microsoft-com:vml" Requires="v">
                <p:oleObj spid="_x0000_s74192" name="Equation" r:id="rId3" imgW="800100" imgH="228600" progId="Equation.DSMT4">
                  <p:embed/>
                </p:oleObj>
              </mc:Choice>
              <mc:Fallback>
                <p:oleObj name="Equation" r:id="rId3" imgW="800100" imgH="228600" progId="Equation.DSMT4">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2446338"/>
                        <a:ext cx="1935162" cy="550862"/>
                      </a:xfrm>
                      <a:prstGeom prst="rect">
                        <a:avLst/>
                      </a:prstGeom>
                      <a:solidFill>
                        <a:srgbClr val="FFFF99"/>
                      </a:solidFill>
                      <a:ln>
                        <a:noFill/>
                      </a:ln>
                    </p:spPr>
                  </p:pic>
                </p:oleObj>
              </mc:Fallback>
            </mc:AlternateContent>
          </a:graphicData>
        </a:graphic>
      </p:graphicFrame>
      <p:graphicFrame>
        <p:nvGraphicFramePr>
          <p:cNvPr id="73765" name="Object 46"/>
          <p:cNvGraphicFramePr>
            <a:graphicFrameLocks noChangeAspect="1"/>
          </p:cNvGraphicFramePr>
          <p:nvPr>
            <p:extLst>
              <p:ext uri="{D42A27DB-BD31-4B8C-83A1-F6EECF244321}">
                <p14:modId xmlns:p14="http://schemas.microsoft.com/office/powerpoint/2010/main" val="1851227804"/>
              </p:ext>
            </p:extLst>
          </p:nvPr>
        </p:nvGraphicFramePr>
        <p:xfrm>
          <a:off x="7266384" y="2470606"/>
          <a:ext cx="1626096" cy="526346"/>
        </p:xfrm>
        <a:graphic>
          <a:graphicData uri="http://schemas.openxmlformats.org/presentationml/2006/ole">
            <mc:AlternateContent xmlns:mc="http://schemas.openxmlformats.org/markup-compatibility/2006">
              <mc:Choice xmlns:v="urn:schemas-microsoft-com:vml" Requires="v">
                <p:oleObj spid="_x0000_s74193" name="Equation" r:id="rId5" imgW="698500" imgH="228600" progId="Equation.DSMT4">
                  <p:embed/>
                </p:oleObj>
              </mc:Choice>
              <mc:Fallback>
                <p:oleObj name="Equation" r:id="rId5" imgW="698500" imgH="228600" progId="Equation.DSMT4">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6384" y="2470606"/>
                        <a:ext cx="1626096" cy="526346"/>
                      </a:xfrm>
                      <a:prstGeom prst="rect">
                        <a:avLst/>
                      </a:prstGeom>
                      <a:solidFill>
                        <a:srgbClr val="FFFF99"/>
                      </a:solidFill>
                      <a:ln>
                        <a:noFill/>
                      </a:ln>
                    </p:spPr>
                  </p:pic>
                </p:oleObj>
              </mc:Fallback>
            </mc:AlternateContent>
          </a:graphicData>
        </a:graphic>
      </p:graphicFrame>
      <p:graphicFrame>
        <p:nvGraphicFramePr>
          <p:cNvPr id="10" name="Group 402"/>
          <p:cNvGraphicFramePr>
            <a:graphicFrameLocks/>
          </p:cNvGraphicFramePr>
          <p:nvPr>
            <p:extLst>
              <p:ext uri="{D42A27DB-BD31-4B8C-83A1-F6EECF244321}">
                <p14:modId xmlns:p14="http://schemas.microsoft.com/office/powerpoint/2010/main" val="766381695"/>
              </p:ext>
            </p:extLst>
          </p:nvPr>
        </p:nvGraphicFramePr>
        <p:xfrm>
          <a:off x="971600" y="520024"/>
          <a:ext cx="6768751" cy="1828856"/>
        </p:xfrm>
        <a:graphic>
          <a:graphicData uri="http://schemas.openxmlformats.org/drawingml/2006/table">
            <a:tbl>
              <a:tblPr/>
              <a:tblGrid>
                <a:gridCol w="994161">
                  <a:extLst>
                    <a:ext uri="{9D8B030D-6E8A-4147-A177-3AD203B41FA5}">
                      <a16:colId xmlns:a16="http://schemas.microsoft.com/office/drawing/2014/main" val="20000"/>
                    </a:ext>
                  </a:extLst>
                </a:gridCol>
                <a:gridCol w="1015313">
                  <a:extLst>
                    <a:ext uri="{9D8B030D-6E8A-4147-A177-3AD203B41FA5}">
                      <a16:colId xmlns:a16="http://schemas.microsoft.com/office/drawing/2014/main" val="20001"/>
                    </a:ext>
                  </a:extLst>
                </a:gridCol>
                <a:gridCol w="891219">
                  <a:extLst>
                    <a:ext uri="{9D8B030D-6E8A-4147-A177-3AD203B41FA5}">
                      <a16:colId xmlns:a16="http://schemas.microsoft.com/office/drawing/2014/main" val="20002"/>
                    </a:ext>
                  </a:extLst>
                </a:gridCol>
                <a:gridCol w="967367">
                  <a:extLst>
                    <a:ext uri="{9D8B030D-6E8A-4147-A177-3AD203B41FA5}">
                      <a16:colId xmlns:a16="http://schemas.microsoft.com/office/drawing/2014/main" val="20003"/>
                    </a:ext>
                  </a:extLst>
                </a:gridCol>
                <a:gridCol w="967367">
                  <a:extLst>
                    <a:ext uri="{9D8B030D-6E8A-4147-A177-3AD203B41FA5}">
                      <a16:colId xmlns:a16="http://schemas.microsoft.com/office/drawing/2014/main" val="20004"/>
                    </a:ext>
                  </a:extLst>
                </a:gridCol>
                <a:gridCol w="965957">
                  <a:extLst>
                    <a:ext uri="{9D8B030D-6E8A-4147-A177-3AD203B41FA5}">
                      <a16:colId xmlns:a16="http://schemas.microsoft.com/office/drawing/2014/main" val="20005"/>
                    </a:ext>
                  </a:extLst>
                </a:gridCol>
                <a:gridCol w="967367">
                  <a:extLst>
                    <a:ext uri="{9D8B030D-6E8A-4147-A177-3AD203B41FA5}">
                      <a16:colId xmlns:a16="http://schemas.microsoft.com/office/drawing/2014/main" val="20006"/>
                    </a:ext>
                  </a:extLst>
                </a:gridCol>
              </a:tblGrid>
              <a:tr h="4102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KT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0.25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0.31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0.39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rgbClr val="FF3300"/>
                          </a:solidFill>
                          <a:effectLst/>
                          <a:latin typeface="黑体" pitchFamily="2" charset="-122"/>
                          <a:ea typeface="黑体" pitchFamily="2" charset="-122"/>
                        </a:rPr>
                        <a:t>0.5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0.69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4102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Symbol" pitchFamily="18" charset="2"/>
                          <a:ea typeface="黑体" pitchFamily="2" charset="-122"/>
                        </a:rPr>
                        <a:t>x</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0.8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黑体" pitchFamily="2" charset="-122"/>
                          <a:ea typeface="黑体" pitchFamily="2" charset="-122"/>
                        </a:rPr>
                        <a:t>0.707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4102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Symbol" pitchFamily="18" charset="2"/>
                          <a:ea typeface="黑体" pitchFamily="2" charset="-122"/>
                        </a:rPr>
                        <a:t>s</a:t>
                      </a:r>
                      <a:r>
                        <a:rPr kumimoji="1" lang="en-US" altLang="zh-CN" sz="2400" b="0" i="0" u="none" strike="noStrike" cap="none" normalizeH="0" baseline="0">
                          <a:ln>
                            <a:noFill/>
                          </a:ln>
                          <a:solidFill>
                            <a:schemeClr val="tx1"/>
                          </a:solidFill>
                          <a:effectLst/>
                          <a:latin typeface="黑体" pitchFamily="2" charset="-122"/>
                          <a:ea typeface="黑体" pitchFamily="2" charset="-122"/>
                        </a:rPr>
                        <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FF3300"/>
                          </a:solidFill>
                          <a:effectLst/>
                          <a:latin typeface="黑体" pitchFamily="2" charset="-122"/>
                          <a:ea typeface="黑体" pitchFamily="2" charset="-122"/>
                        </a:rPr>
                        <a:t>4.3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9.5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16.3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4102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T</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s</a:t>
                      </a:r>
                      <a:r>
                        <a:rPr kumimoji="1" lang="en-US" altLang="zh-CN" sz="2400" b="0" i="0" u="none" strike="noStrike" cap="none" normalizeH="0" baseline="0" dirty="0">
                          <a:ln>
                            <a:noFill/>
                          </a:ln>
                          <a:solidFill>
                            <a:schemeClr val="tx1"/>
                          </a:solidFill>
                          <a:effectLst/>
                          <a:latin typeface="黑体" pitchFamily="2" charset="-122"/>
                          <a:ea typeface="黑体" pitchFamily="2" charset="-122"/>
                        </a:rPr>
                        <a:t>(2%)</a:t>
                      </a:r>
                      <a:endParaRPr kumimoji="1" lang="en-US" altLang="zh-CN" sz="2400" b="0" i="0" u="none" strike="noStrike" cap="none" normalizeH="0" baseline="-25000" dirty="0">
                        <a:ln>
                          <a:noFill/>
                        </a:ln>
                        <a:solidFill>
                          <a:schemeClr val="tx1"/>
                        </a:solidFill>
                        <a:effectLst/>
                        <a:latin typeface="黑体" pitchFamily="2" charset="-122"/>
                        <a:ea typeface="黑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11.7T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8.4T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6T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8.4T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7.1T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8.1T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bl>
          </a:graphicData>
        </a:graphic>
      </p:graphicFrame>
      <p:sp>
        <p:nvSpPr>
          <p:cNvPr id="4" name="矩形 3"/>
          <p:cNvSpPr/>
          <p:nvPr/>
        </p:nvSpPr>
        <p:spPr>
          <a:xfrm>
            <a:off x="1867708" y="2473732"/>
            <a:ext cx="5800636" cy="523220"/>
          </a:xfrm>
          <a:prstGeom prst="rect">
            <a:avLst/>
          </a:prstGeom>
        </p:spPr>
        <p:txBody>
          <a:bodyPr wrap="square">
            <a:spAutoFit/>
          </a:bodyPr>
          <a:lstStyle/>
          <a:p>
            <a:r>
              <a:rPr lang="zh-CN" altLang="en-US" sz="2800" dirty="0">
                <a:solidFill>
                  <a:srgbClr val="2D10DE"/>
                </a:solidFill>
                <a:latin typeface="黑体" panose="02010609060101010101" pitchFamily="49" charset="-122"/>
                <a:ea typeface="黑体" panose="02010609060101010101" pitchFamily="49" charset="-122"/>
              </a:rPr>
              <a:t>典</a:t>
            </a:r>
            <a:r>
              <a:rPr lang="en-US" altLang="zh-CN" sz="2800" dirty="0">
                <a:solidFill>
                  <a:srgbClr val="2D10DE"/>
                </a:solidFill>
                <a:latin typeface="黑体" panose="02010609060101010101" pitchFamily="49" charset="-122"/>
                <a:ea typeface="黑体" panose="02010609060101010101" pitchFamily="49" charset="-122"/>
              </a:rPr>
              <a:t>I</a:t>
            </a:r>
            <a:r>
              <a:rPr lang="zh-CN" altLang="en-US" sz="2800" dirty="0">
                <a:solidFill>
                  <a:srgbClr val="2D10DE"/>
                </a:solidFill>
                <a:latin typeface="黑体" panose="02010609060101010101" pitchFamily="49" charset="-122"/>
                <a:ea typeface="黑体" panose="02010609060101010101" pitchFamily="49" charset="-122"/>
              </a:rPr>
              <a:t>系统的抗扰性能表（</a:t>
            </a:r>
            <a:r>
              <a:rPr lang="en-US" altLang="zh-CN" sz="2800" dirty="0">
                <a:solidFill>
                  <a:srgbClr val="2D10DE"/>
                </a:solidFill>
                <a:latin typeface="黑体" panose="02010609060101010101" pitchFamily="49" charset="-122"/>
                <a:ea typeface="黑体" panose="02010609060101010101" pitchFamily="49" charset="-122"/>
              </a:rPr>
              <a:t>KT=0.5</a:t>
            </a:r>
            <a:r>
              <a:rPr lang="zh-CN" altLang="en-US" sz="2800" dirty="0">
                <a:solidFill>
                  <a:srgbClr val="2D10DE"/>
                </a:solidFill>
                <a:latin typeface="黑体" panose="02010609060101010101" pitchFamily="49" charset="-122"/>
                <a:ea typeface="黑体" panose="02010609060101010101" pitchFamily="49" charset="-122"/>
              </a:rPr>
              <a:t>） </a:t>
            </a:r>
            <a:endParaRPr lang="zh-CN" altLang="en-US" sz="2800" dirty="0">
              <a:solidFill>
                <a:srgbClr val="2D10DE"/>
              </a:solidFill>
            </a:endParaRPr>
          </a:p>
        </p:txBody>
      </p:sp>
      <p:sp>
        <p:nvSpPr>
          <p:cNvPr id="12" name="矩形 11"/>
          <p:cNvSpPr/>
          <p:nvPr/>
        </p:nvSpPr>
        <p:spPr>
          <a:xfrm>
            <a:off x="2555776" y="-27384"/>
            <a:ext cx="3793026" cy="523220"/>
          </a:xfrm>
          <a:prstGeom prst="rect">
            <a:avLst/>
          </a:prstGeom>
        </p:spPr>
        <p:txBody>
          <a:bodyPr wrap="none">
            <a:spAutoFit/>
          </a:bodyPr>
          <a:lstStyle/>
          <a:p>
            <a:r>
              <a:rPr lang="zh-CN" altLang="en-US" sz="2800" dirty="0">
                <a:solidFill>
                  <a:srgbClr val="2D10DE"/>
                </a:solidFill>
                <a:latin typeface="黑体" panose="02010609060101010101" pitchFamily="49" charset="-122"/>
                <a:ea typeface="黑体" panose="02010609060101010101" pitchFamily="49" charset="-122"/>
              </a:rPr>
              <a:t>典</a:t>
            </a:r>
            <a:r>
              <a:rPr lang="en-US" altLang="zh-CN" sz="2800" dirty="0">
                <a:solidFill>
                  <a:srgbClr val="2D10DE"/>
                </a:solidFill>
                <a:latin typeface="黑体" panose="02010609060101010101" pitchFamily="49" charset="-122"/>
                <a:ea typeface="黑体" panose="02010609060101010101" pitchFamily="49" charset="-122"/>
              </a:rPr>
              <a:t>I</a:t>
            </a:r>
            <a:r>
              <a:rPr lang="zh-CN" altLang="en-US" sz="2800" dirty="0">
                <a:solidFill>
                  <a:srgbClr val="2D10DE"/>
                </a:solidFill>
                <a:latin typeface="黑体" panose="02010609060101010101" pitchFamily="49" charset="-122"/>
                <a:ea typeface="黑体" panose="02010609060101010101" pitchFamily="49" charset="-122"/>
              </a:rPr>
              <a:t>系统的跟随性能表 </a:t>
            </a:r>
            <a:endParaRPr lang="zh-CN" altLang="en-US" sz="2800" dirty="0">
              <a:solidFill>
                <a:srgbClr val="2D10DE"/>
              </a:solidFill>
            </a:endParaRPr>
          </a:p>
        </p:txBody>
      </p:sp>
      <p:sp>
        <p:nvSpPr>
          <p:cNvPr id="13" name="Rectangle 2"/>
          <p:cNvSpPr>
            <a:spLocks noGrp="1" noChangeArrowheads="1"/>
          </p:cNvSpPr>
          <p:nvPr>
            <p:ph type="title"/>
          </p:nvPr>
        </p:nvSpPr>
        <p:spPr>
          <a:xfrm>
            <a:off x="500063" y="4437112"/>
            <a:ext cx="8229600" cy="2304256"/>
          </a:xfrm>
        </p:spPr>
        <p:txBody>
          <a:bodyPr/>
          <a:lstStyle/>
          <a:p>
            <a:pPr algn="l" eaLnBrk="1" fontAlgn="t" hangingPunct="1">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讨论：</a:t>
            </a:r>
            <a:br>
              <a:rPr lang="zh-CN" altLang="en-US" sz="2400" b="1" dirty="0">
                <a:latin typeface="黑体" panose="02010609060101010101" pitchFamily="49" charset="-122"/>
                <a:ea typeface="黑体" panose="02010609060101010101" pitchFamily="49" charset="-122"/>
              </a:rPr>
            </a:b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、典</a:t>
            </a:r>
            <a:r>
              <a:rPr lang="en-US" altLang="zh-CN" sz="2400" b="1" dirty="0">
                <a:latin typeface="黑体" panose="02010609060101010101" pitchFamily="49" charset="-122"/>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系统在承受扰动输入时的</a:t>
            </a:r>
            <a:r>
              <a:rPr lang="zh-CN" altLang="en-US" sz="2400" b="1" dirty="0">
                <a:solidFill>
                  <a:schemeClr val="accent2"/>
                </a:solidFill>
                <a:latin typeface="黑体" panose="02010609060101010101" pitchFamily="49" charset="-122"/>
                <a:ea typeface="黑体" panose="02010609060101010101" pitchFamily="49" charset="-122"/>
              </a:rPr>
              <a:t>恢复时间</a:t>
            </a:r>
            <a:r>
              <a:rPr lang="zh-CN" altLang="en-US" sz="2400" b="1" dirty="0">
                <a:latin typeface="黑体" panose="02010609060101010101" pitchFamily="49" charset="-122"/>
                <a:ea typeface="黑体" panose="02010609060101010101" pitchFamily="49" charset="-122"/>
              </a:rPr>
              <a:t>比对输入跟随过程的调节时间</a:t>
            </a:r>
            <a:r>
              <a:rPr lang="zh-CN" altLang="en-US" sz="2400" b="1" dirty="0">
                <a:solidFill>
                  <a:schemeClr val="accent2"/>
                </a:solidFill>
                <a:latin typeface="黑体" panose="02010609060101010101" pitchFamily="49" charset="-122"/>
                <a:ea typeface="黑体" panose="02010609060101010101" pitchFamily="49" charset="-122"/>
              </a:rPr>
              <a:t>长</a:t>
            </a:r>
            <a:r>
              <a:rPr lang="zh-CN" altLang="en-US" sz="2400" b="1" dirty="0">
                <a:latin typeface="黑体" panose="02010609060101010101" pitchFamily="49" charset="-122"/>
                <a:ea typeface="黑体" panose="02010609060101010101" pitchFamily="49" charset="-122"/>
              </a:rPr>
              <a:t>得多，且</a:t>
            </a:r>
            <a:r>
              <a:rPr lang="en-US" altLang="zh-CN" sz="2400" b="1" dirty="0">
                <a:latin typeface="黑体" panose="02010609060101010101" pitchFamily="49" charset="-122"/>
                <a:ea typeface="黑体" panose="02010609060101010101" pitchFamily="49" charset="-122"/>
              </a:rPr>
              <a:t>m</a:t>
            </a:r>
            <a:r>
              <a:rPr lang="zh-CN" altLang="en-US" sz="2400" b="1" dirty="0">
                <a:latin typeface="黑体" panose="02010609060101010101" pitchFamily="49" charset="-122"/>
                <a:ea typeface="黑体" panose="02010609060101010101" pitchFamily="49" charset="-122"/>
              </a:rPr>
              <a:t>越小，即扰动作用对象惯性滞后时间常数越大，系统受扰动后动态恢复时间越长。</a:t>
            </a:r>
            <a:br>
              <a:rPr lang="zh-CN" altLang="en-US" sz="2400" b="1" dirty="0">
                <a:latin typeface="黑体" panose="02010609060101010101" pitchFamily="49" charset="-122"/>
                <a:ea typeface="黑体" panose="02010609060101010101" pitchFamily="49" charset="-122"/>
              </a:rPr>
            </a:b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典型</a:t>
            </a:r>
            <a:r>
              <a:rPr lang="en-US" altLang="zh-CN"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a:t>
            </a:r>
            <a:r>
              <a:rPr lang="zh-CN" altLang="en-US"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型系统跟随性能比较好，但抗扰性能较差，用于随动系统比较合适</a:t>
            </a:r>
            <a:r>
              <a:rPr lang="zh-CN" altLang="en-US" sz="2400" b="1" dirty="0">
                <a:solidFill>
                  <a:srgbClr val="FF0000"/>
                </a:solidFill>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57C1CF5D-41E9-4479-93FE-B671CD92435B}" type="slidenum">
              <a:rPr lang="en-US" altLang="zh-CN" sz="1400" b="0">
                <a:solidFill>
                  <a:schemeClr val="tx1"/>
                </a:solidFill>
                <a:latin typeface="Times New Roman" panose="02020603050405020304" pitchFamily="18" charset="0"/>
              </a:rPr>
              <a:pPr eaLnBrk="1" hangingPunct="1"/>
              <a:t>55</a:t>
            </a:fld>
            <a:endParaRPr lang="en-US" altLang="zh-CN" sz="1400" b="0">
              <a:solidFill>
                <a:schemeClr val="tx1"/>
              </a:solidFill>
              <a:latin typeface="Times New Roman" panose="02020603050405020304" pitchFamily="18" charset="0"/>
            </a:endParaRPr>
          </a:p>
        </p:txBody>
      </p:sp>
      <p:sp>
        <p:nvSpPr>
          <p:cNvPr id="74755" name="Rectangle 2"/>
          <p:cNvSpPr>
            <a:spLocks noGrp="1" noChangeArrowheads="1"/>
          </p:cNvSpPr>
          <p:nvPr>
            <p:ph type="title"/>
          </p:nvPr>
        </p:nvSpPr>
        <p:spPr>
          <a:xfrm>
            <a:off x="1500188" y="142875"/>
            <a:ext cx="5715000" cy="700088"/>
          </a:xfrm>
        </p:spPr>
        <p:txBody>
          <a:bodyPr/>
          <a:lstStyle/>
          <a:p>
            <a:pPr eaLnBrk="1" hangingPunct="1"/>
            <a:r>
              <a:rPr lang="zh-CN" altLang="en-US" sz="3200" b="1" dirty="0">
                <a:solidFill>
                  <a:srgbClr val="C00000"/>
                </a:solidFill>
                <a:latin typeface="黑体" panose="02010609060101010101" pitchFamily="49" charset="-122"/>
                <a:ea typeface="黑体" panose="02010609060101010101" pitchFamily="49" charset="-122"/>
              </a:rPr>
              <a:t>三、典型</a:t>
            </a:r>
            <a:r>
              <a:rPr lang="en-US" altLang="zh-CN" sz="3200" b="1" dirty="0">
                <a:solidFill>
                  <a:srgbClr val="C00000"/>
                </a:solidFill>
                <a:latin typeface="黑体" panose="02010609060101010101" pitchFamily="49" charset="-122"/>
                <a:ea typeface="黑体" panose="02010609060101010101" pitchFamily="49" charset="-122"/>
              </a:rPr>
              <a:t>II</a:t>
            </a:r>
            <a:r>
              <a:rPr lang="zh-CN" altLang="en-US" sz="3200" b="1" dirty="0">
                <a:solidFill>
                  <a:srgbClr val="C00000"/>
                </a:solidFill>
                <a:latin typeface="黑体" panose="02010609060101010101" pitchFamily="49" charset="-122"/>
                <a:ea typeface="黑体" panose="02010609060101010101" pitchFamily="49" charset="-122"/>
              </a:rPr>
              <a:t>型系统</a:t>
            </a:r>
          </a:p>
        </p:txBody>
      </p:sp>
      <p:sp>
        <p:nvSpPr>
          <p:cNvPr id="32774" name="Rectangle 6"/>
          <p:cNvSpPr>
            <a:spLocks noChangeArrowheads="1"/>
          </p:cNvSpPr>
          <p:nvPr/>
        </p:nvSpPr>
        <p:spPr bwMode="auto">
          <a:xfrm>
            <a:off x="3981450" y="32146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2777" name="Rectangle 9"/>
          <p:cNvSpPr>
            <a:spLocks noChangeArrowheads="1"/>
          </p:cNvSpPr>
          <p:nvPr/>
        </p:nvSpPr>
        <p:spPr bwMode="auto">
          <a:xfrm>
            <a:off x="3257550" y="26717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4758" name="Object 8"/>
          <p:cNvGraphicFramePr>
            <a:graphicFrameLocks noChangeAspect="1"/>
          </p:cNvGraphicFramePr>
          <p:nvPr/>
        </p:nvGraphicFramePr>
        <p:xfrm>
          <a:off x="3397250" y="2133600"/>
          <a:ext cx="5603875" cy="3203575"/>
        </p:xfrm>
        <a:graphic>
          <a:graphicData uri="http://schemas.openxmlformats.org/presentationml/2006/ole">
            <mc:AlternateContent xmlns:mc="http://schemas.openxmlformats.org/markup-compatibility/2006">
              <mc:Choice xmlns:v="urn:schemas-microsoft-com:vml" Requires="v">
                <p:oleObj spid="_x0000_s75537" name="Microsoft Drawing" r:id="rId3" imgW="2644775" imgH="1509713" progId="MSDraw">
                  <p:embed/>
                </p:oleObj>
              </mc:Choice>
              <mc:Fallback>
                <p:oleObj name="Microsoft Drawing" r:id="rId3" imgW="2644775" imgH="1509713"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0" y="2133600"/>
                        <a:ext cx="5603875" cy="32035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9" name="Rectangle 11"/>
          <p:cNvSpPr>
            <a:spLocks noChangeArrowheads="1"/>
          </p:cNvSpPr>
          <p:nvPr/>
        </p:nvSpPr>
        <p:spPr bwMode="auto">
          <a:xfrm>
            <a:off x="4205288" y="323373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2778" name="Object 10"/>
          <p:cNvGraphicFramePr>
            <a:graphicFrameLocks noChangeAspect="1"/>
          </p:cNvGraphicFramePr>
          <p:nvPr/>
        </p:nvGraphicFramePr>
        <p:xfrm>
          <a:off x="762000" y="4500563"/>
          <a:ext cx="1676400" cy="922337"/>
        </p:xfrm>
        <a:graphic>
          <a:graphicData uri="http://schemas.openxmlformats.org/presentationml/2006/ole">
            <mc:AlternateContent xmlns:mc="http://schemas.openxmlformats.org/markup-compatibility/2006">
              <mc:Choice xmlns:v="urn:schemas-microsoft-com:vml" Requires="v">
                <p:oleObj spid="_x0000_s75538" name="Equation" r:id="rId5" imgW="736280" imgH="406224" progId="Equation.DSMT4">
                  <p:embed/>
                </p:oleObj>
              </mc:Choice>
              <mc:Fallback>
                <p:oleObj name="Equation" r:id="rId5" imgW="736280" imgH="406224"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500563"/>
                        <a:ext cx="1676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1" name="Rectangle 13"/>
          <p:cNvSpPr>
            <a:spLocks noChangeArrowheads="1"/>
          </p:cNvSpPr>
          <p:nvPr/>
        </p:nvSpPr>
        <p:spPr bwMode="auto">
          <a:xfrm>
            <a:off x="3624263" y="330993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2780" name="Object 12"/>
          <p:cNvGraphicFramePr>
            <a:graphicFrameLocks noChangeAspect="1"/>
          </p:cNvGraphicFramePr>
          <p:nvPr/>
        </p:nvGraphicFramePr>
        <p:xfrm>
          <a:off x="793750" y="5549900"/>
          <a:ext cx="4778375" cy="1058863"/>
        </p:xfrm>
        <a:graphic>
          <a:graphicData uri="http://schemas.openxmlformats.org/presentationml/2006/ole">
            <mc:AlternateContent xmlns:mc="http://schemas.openxmlformats.org/markup-compatibility/2006">
              <mc:Choice xmlns:v="urn:schemas-microsoft-com:vml" Requires="v">
                <p:oleObj spid="_x0000_s75539" name="Equation" r:id="rId7" imgW="2197100" imgH="495300" progId="Equation.DSMT4">
                  <p:embed/>
                </p:oleObj>
              </mc:Choice>
              <mc:Fallback>
                <p:oleObj name="Equation" r:id="rId7" imgW="2197100" imgH="4953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750" y="5549900"/>
                        <a:ext cx="477837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63" name="Group 15"/>
          <p:cNvGrpSpPr>
            <a:grpSpLocks/>
          </p:cNvGrpSpPr>
          <p:nvPr/>
        </p:nvGrpSpPr>
        <p:grpSpPr bwMode="auto">
          <a:xfrm>
            <a:off x="250825" y="977900"/>
            <a:ext cx="5705475" cy="863600"/>
            <a:chOff x="158" y="616"/>
            <a:chExt cx="3594" cy="544"/>
          </a:xfrm>
        </p:grpSpPr>
        <p:graphicFrame>
          <p:nvGraphicFramePr>
            <p:cNvPr id="74767" name="Object 7"/>
            <p:cNvGraphicFramePr>
              <a:graphicFrameLocks noChangeAspect="1"/>
            </p:cNvGraphicFramePr>
            <p:nvPr>
              <p:extLst>
                <p:ext uri="{D42A27DB-BD31-4B8C-83A1-F6EECF244321}">
                  <p14:modId xmlns:p14="http://schemas.microsoft.com/office/powerpoint/2010/main" val="1967739583"/>
                </p:ext>
              </p:extLst>
            </p:nvPr>
          </p:nvGraphicFramePr>
          <p:xfrm>
            <a:off x="2344" y="616"/>
            <a:ext cx="1408" cy="544"/>
          </p:xfrm>
          <a:graphic>
            <a:graphicData uri="http://schemas.openxmlformats.org/presentationml/2006/ole">
              <mc:AlternateContent xmlns:mc="http://schemas.openxmlformats.org/markup-compatibility/2006">
                <mc:Choice xmlns:v="urn:schemas-microsoft-com:vml" Requires="v">
                  <p:oleObj spid="_x0000_s75540" name="Equation" r:id="rId9" imgW="1117600" imgH="431800" progId="Equation.DSMT4">
                    <p:embed/>
                  </p:oleObj>
                </mc:Choice>
                <mc:Fallback>
                  <p:oleObj name="Equation" r:id="rId9" imgW="1117600" imgH="431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4" y="616"/>
                          <a:ext cx="1408" cy="544"/>
                        </a:xfrm>
                        <a:prstGeom prst="rect">
                          <a:avLst/>
                        </a:prstGeom>
                        <a:solidFill>
                          <a:srgbClr val="FFFF00"/>
                        </a:solidFill>
                        <a:ln>
                          <a:noFill/>
                        </a:ln>
                      </p:spPr>
                    </p:pic>
                  </p:oleObj>
                </mc:Fallback>
              </mc:AlternateContent>
            </a:graphicData>
          </a:graphic>
        </p:graphicFrame>
        <p:sp>
          <p:nvSpPr>
            <p:cNvPr id="32782" name="Text Box 14"/>
            <p:cNvSpPr txBox="1">
              <a:spLocks noChangeArrowheads="1"/>
            </p:cNvSpPr>
            <p:nvPr/>
          </p:nvSpPr>
          <p:spPr bwMode="auto">
            <a:xfrm>
              <a:off x="158" y="709"/>
              <a:ext cx="2178" cy="327"/>
            </a:xfrm>
            <a:prstGeom prst="rect">
              <a:avLst/>
            </a:prstGeom>
            <a:noFill/>
            <a:ln w="9525">
              <a:noFill/>
              <a:miter lim="800000"/>
              <a:headEnd/>
              <a:tailEnd/>
            </a:ln>
            <a:effectLst/>
          </p:spPr>
          <p:txBody>
            <a:bodyPr>
              <a:spAutoFit/>
            </a:bodyPr>
            <a:lstStyle/>
            <a:p>
              <a:pPr>
                <a:spcBef>
                  <a:spcPct val="20000"/>
                </a:spcBef>
                <a:buFontTx/>
                <a:buChar char="•"/>
                <a:defRPr/>
              </a:pPr>
              <a:r>
                <a:rPr lang="zh-CN" altLang="en-US" sz="2800" dirty="0">
                  <a:solidFill>
                    <a:schemeClr val="tx1"/>
                  </a:solidFill>
                </a:rPr>
                <a:t>开环传递函数</a:t>
              </a:r>
              <a:endParaRPr lang="zh-CN" altLang="en-US" dirty="0">
                <a:effectLst>
                  <a:outerShdw blurRad="38100" dist="38100" dir="2700000" algn="tl">
                    <a:srgbClr val="000000"/>
                  </a:outerShdw>
                </a:effectLst>
              </a:endParaRPr>
            </a:p>
          </p:txBody>
        </p:sp>
      </p:grpSp>
      <p:sp>
        <p:nvSpPr>
          <p:cNvPr id="32784" name="AutoShape 16"/>
          <p:cNvSpPr>
            <a:spLocks noChangeArrowheads="1"/>
          </p:cNvSpPr>
          <p:nvPr/>
        </p:nvSpPr>
        <p:spPr bwMode="auto">
          <a:xfrm>
            <a:off x="250825" y="1773238"/>
            <a:ext cx="3178175" cy="1511300"/>
          </a:xfrm>
          <a:prstGeom prst="wedgeRoundRectCallout">
            <a:avLst>
              <a:gd name="adj1" fmla="val 138125"/>
              <a:gd name="adj2" fmla="val 39810"/>
              <a:gd name="adj3" fmla="val 16667"/>
            </a:avLst>
          </a:prstGeom>
          <a:solidFill>
            <a:srgbClr val="00CCFF">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latin typeface="黑体" panose="02010609060101010101" pitchFamily="49" charset="-122"/>
                <a:ea typeface="黑体" panose="02010609060101010101" pitchFamily="49" charset="-122"/>
              </a:rPr>
              <a:t>特点：幅频特性中频段也以－</a:t>
            </a:r>
            <a:r>
              <a:rPr lang="en-US" altLang="zh-CN" sz="2400">
                <a:solidFill>
                  <a:schemeClr val="tx1"/>
                </a:solidFill>
                <a:latin typeface="黑体" panose="02010609060101010101" pitchFamily="49" charset="-122"/>
                <a:ea typeface="黑体" panose="02010609060101010101" pitchFamily="49" charset="-122"/>
              </a:rPr>
              <a:t>20dB/dec</a:t>
            </a:r>
          </a:p>
          <a:p>
            <a:pPr eaLnBrk="1" hangingPunct="1"/>
            <a:r>
              <a:rPr lang="zh-CN" altLang="en-US" sz="2400">
                <a:solidFill>
                  <a:schemeClr val="tx1"/>
                </a:solidFill>
                <a:latin typeface="黑体" panose="02010609060101010101" pitchFamily="49" charset="-122"/>
                <a:ea typeface="黑体" panose="02010609060101010101" pitchFamily="49" charset="-122"/>
              </a:rPr>
              <a:t>斜率穿越</a:t>
            </a:r>
            <a:r>
              <a:rPr lang="en-US" altLang="zh-CN" sz="2400">
                <a:solidFill>
                  <a:schemeClr val="tx1"/>
                </a:solidFill>
                <a:latin typeface="黑体" panose="02010609060101010101" pitchFamily="49" charset="-122"/>
                <a:ea typeface="黑体" panose="02010609060101010101" pitchFamily="49" charset="-122"/>
              </a:rPr>
              <a:t>0dB</a:t>
            </a:r>
            <a:r>
              <a:rPr lang="zh-CN" altLang="en-US" sz="2400">
                <a:solidFill>
                  <a:schemeClr val="tx1"/>
                </a:solidFill>
                <a:latin typeface="黑体" panose="02010609060101010101" pitchFamily="49" charset="-122"/>
                <a:ea typeface="黑体" panose="02010609060101010101" pitchFamily="49" charset="-122"/>
              </a:rPr>
              <a:t>线</a:t>
            </a:r>
          </a:p>
          <a:p>
            <a:pPr eaLnBrk="1" hangingPunct="1"/>
            <a:endParaRPr lang="en-US" altLang="zh-CN" sz="2400" b="0">
              <a:solidFill>
                <a:schemeClr val="tx1"/>
              </a:solidFill>
              <a:latin typeface="黑体" panose="02010609060101010101" pitchFamily="49" charset="-122"/>
              <a:ea typeface="黑体" panose="02010609060101010101" pitchFamily="49" charset="-122"/>
            </a:endParaRPr>
          </a:p>
        </p:txBody>
      </p:sp>
      <p:sp>
        <p:nvSpPr>
          <p:cNvPr id="32785" name="AutoShape 17"/>
          <p:cNvSpPr>
            <a:spLocks noChangeArrowheads="1"/>
          </p:cNvSpPr>
          <p:nvPr/>
        </p:nvSpPr>
        <p:spPr bwMode="auto">
          <a:xfrm>
            <a:off x="250825" y="3500438"/>
            <a:ext cx="3024188" cy="825500"/>
          </a:xfrm>
          <a:prstGeom prst="wedgeRoundRectCallout">
            <a:avLst>
              <a:gd name="adj1" fmla="val 102653"/>
              <a:gd name="adj2" fmla="val -88269"/>
              <a:gd name="adj3" fmla="val 16667"/>
            </a:avLst>
          </a:prstGeom>
          <a:solidFill>
            <a:srgbClr val="FFFF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400">
                <a:solidFill>
                  <a:schemeClr val="tx1"/>
                </a:solidFill>
                <a:latin typeface="Symbol" panose="05050102010706020507" pitchFamily="18" charset="2"/>
                <a:ea typeface="黑体" panose="02010609060101010101" pitchFamily="49" charset="-122"/>
              </a:rPr>
              <a:t>t</a:t>
            </a:r>
            <a:r>
              <a:rPr lang="zh-CN" altLang="en-US" sz="2400">
                <a:solidFill>
                  <a:schemeClr val="tx1"/>
                </a:solidFill>
                <a:latin typeface="黑体" panose="02010609060101010101" pitchFamily="49" charset="-122"/>
                <a:ea typeface="黑体" panose="02010609060101010101" pitchFamily="49" charset="-122"/>
              </a:rPr>
              <a:t>比</a:t>
            </a:r>
            <a:r>
              <a:rPr lang="en-US" altLang="zh-CN" sz="2400">
                <a:solidFill>
                  <a:schemeClr val="tx1"/>
                </a:solidFill>
                <a:latin typeface="黑体" panose="02010609060101010101" pitchFamily="49" charset="-122"/>
                <a:ea typeface="黑体" panose="02010609060101010101" pitchFamily="49" charset="-122"/>
              </a:rPr>
              <a:t>T</a:t>
            </a:r>
            <a:r>
              <a:rPr lang="zh-CN" altLang="en-US" sz="2400">
                <a:solidFill>
                  <a:schemeClr val="tx1"/>
                </a:solidFill>
                <a:latin typeface="黑体" panose="02010609060101010101" pitchFamily="49" charset="-122"/>
                <a:ea typeface="黑体" panose="02010609060101010101" pitchFamily="49" charset="-122"/>
              </a:rPr>
              <a:t>大得越多</a:t>
            </a:r>
          </a:p>
          <a:p>
            <a:pPr eaLnBrk="1" hangingPunct="1"/>
            <a:r>
              <a:rPr lang="zh-CN" altLang="en-US" sz="2400">
                <a:solidFill>
                  <a:schemeClr val="tx1"/>
                </a:solidFill>
                <a:latin typeface="黑体" panose="02010609060101010101" pitchFamily="49" charset="-122"/>
                <a:ea typeface="黑体" panose="02010609060101010101" pitchFamily="49" charset="-122"/>
              </a:rPr>
              <a:t>稳定裕度越大。</a:t>
            </a:r>
          </a:p>
        </p:txBody>
      </p:sp>
      <p:sp>
        <p:nvSpPr>
          <p:cNvPr id="74766" name="AutoShape 18"/>
          <p:cNvSpPr>
            <a:spLocks noChangeArrowheads="1"/>
          </p:cNvSpPr>
          <p:nvPr/>
        </p:nvSpPr>
        <p:spPr bwMode="auto">
          <a:xfrm>
            <a:off x="6588125" y="692150"/>
            <a:ext cx="1800225" cy="898525"/>
          </a:xfrm>
          <a:prstGeom prst="wedgeRoundRectCallout">
            <a:avLst>
              <a:gd name="adj1" fmla="val -79064"/>
              <a:gd name="adj2" fmla="val 46237"/>
              <a:gd name="adj3" fmla="val 16667"/>
            </a:avLst>
          </a:prstGeom>
          <a:solidFill>
            <a:srgbClr val="FF99FF">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800" dirty="0">
                <a:solidFill>
                  <a:schemeClr val="tx1"/>
                </a:solidFill>
                <a:latin typeface="华文中宋" panose="02010600040101010101" pitchFamily="2" charset="-122"/>
                <a:ea typeface="华文中宋" panose="02010600040101010101" pitchFamily="2" charset="-122"/>
              </a:rPr>
              <a:t>两个积分环节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84"/>
                                        </p:tgtEl>
                                        <p:attrNameLst>
                                          <p:attrName>style.visibility</p:attrName>
                                        </p:attrNameLst>
                                      </p:cBhvr>
                                      <p:to>
                                        <p:strVal val="visible"/>
                                      </p:to>
                                    </p:set>
                                    <p:animEffect transition="in" filter="blinds(horizontal)">
                                      <p:cBhvr>
                                        <p:cTn id="7" dur="500"/>
                                        <p:tgtEl>
                                          <p:spTgt spid="327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8"/>
                                        </p:tgtEl>
                                        <p:attrNameLst>
                                          <p:attrName>style.visibility</p:attrName>
                                        </p:attrNameLst>
                                      </p:cBhvr>
                                      <p:to>
                                        <p:strVal val="visible"/>
                                      </p:to>
                                    </p:set>
                                    <p:animEffect transition="in" filter="blinds(horizontal)">
                                      <p:cBhvr>
                                        <p:cTn id="12" dur="500"/>
                                        <p:tgtEl>
                                          <p:spTgt spid="32778"/>
                                        </p:tgtEl>
                                      </p:cBhvr>
                                    </p:animEffect>
                                  </p:childTnLst>
                                </p:cTn>
                              </p:par>
                              <p:par>
                                <p:cTn id="13" presetID="3" presetClass="entr" presetSubtype="10" fill="hold" nodeType="withEffect">
                                  <p:stCondLst>
                                    <p:cond delay="0"/>
                                  </p:stCondLst>
                                  <p:childTnLst>
                                    <p:set>
                                      <p:cBhvr>
                                        <p:cTn id="14" dur="1" fill="hold">
                                          <p:stCondLst>
                                            <p:cond delay="0"/>
                                          </p:stCondLst>
                                        </p:cTn>
                                        <p:tgtEl>
                                          <p:spTgt spid="32780"/>
                                        </p:tgtEl>
                                        <p:attrNameLst>
                                          <p:attrName>style.visibility</p:attrName>
                                        </p:attrNameLst>
                                      </p:cBhvr>
                                      <p:to>
                                        <p:strVal val="visible"/>
                                      </p:to>
                                    </p:set>
                                    <p:animEffect transition="in" filter="blinds(horizontal)">
                                      <p:cBhvr>
                                        <p:cTn id="15" dur="500"/>
                                        <p:tgtEl>
                                          <p:spTgt spid="327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785"/>
                                        </p:tgtEl>
                                        <p:attrNameLst>
                                          <p:attrName>style.visibility</p:attrName>
                                        </p:attrNameLst>
                                      </p:cBhvr>
                                      <p:to>
                                        <p:strVal val="visible"/>
                                      </p:to>
                                    </p:set>
                                    <p:animEffect transition="in" filter="blinds(horizontal)">
                                      <p:cBhvr>
                                        <p:cTn id="20" dur="500"/>
                                        <p:tgtEl>
                                          <p:spTgt spid="32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4" grpId="0" animBg="1"/>
      <p:bldP spid="3278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95536" y="214313"/>
            <a:ext cx="8163817" cy="457200"/>
          </a:xfrm>
        </p:spPr>
        <p:txBody>
          <a:bodyPr/>
          <a:lstStyle/>
          <a:p>
            <a:r>
              <a:rPr lang="zh-CN" altLang="en-US" sz="3200" b="1" dirty="0">
                <a:solidFill>
                  <a:schemeClr val="accent2"/>
                </a:solidFill>
                <a:latin typeface="黑体" panose="02010609060101010101" pitchFamily="49" charset="-122"/>
                <a:ea typeface="黑体" panose="02010609060101010101" pitchFamily="49" charset="-122"/>
              </a:rPr>
              <a:t>（</a:t>
            </a:r>
            <a:r>
              <a:rPr lang="en-US" altLang="zh-CN" sz="3200" b="1" dirty="0">
                <a:solidFill>
                  <a:schemeClr val="accent2"/>
                </a:solidFill>
                <a:latin typeface="黑体" panose="02010609060101010101" pitchFamily="49" charset="-122"/>
                <a:ea typeface="黑体" panose="02010609060101010101" pitchFamily="49" charset="-122"/>
              </a:rPr>
              <a:t>1</a:t>
            </a:r>
            <a:r>
              <a:rPr lang="zh-CN" altLang="en-US" sz="3200" b="1" dirty="0">
                <a:solidFill>
                  <a:schemeClr val="accent2"/>
                </a:solidFill>
                <a:latin typeface="黑体" panose="02010609060101010101" pitchFamily="49" charset="-122"/>
                <a:ea typeface="黑体" panose="02010609060101010101" pitchFamily="49" charset="-122"/>
              </a:rPr>
              <a:t>）典</a:t>
            </a:r>
            <a:r>
              <a:rPr lang="en-US" altLang="zh-CN" sz="3200" b="1" dirty="0">
                <a:solidFill>
                  <a:schemeClr val="accent2"/>
                </a:solidFill>
                <a:latin typeface="黑体" panose="02010609060101010101" pitchFamily="49" charset="-122"/>
                <a:ea typeface="黑体" panose="02010609060101010101" pitchFamily="49" charset="-122"/>
              </a:rPr>
              <a:t>II</a:t>
            </a:r>
            <a:r>
              <a:rPr lang="zh-CN" altLang="en-US" sz="3200" b="1" dirty="0">
                <a:solidFill>
                  <a:schemeClr val="accent2"/>
                </a:solidFill>
                <a:latin typeface="黑体" panose="02010609060101010101" pitchFamily="49" charset="-122"/>
                <a:ea typeface="黑体" panose="02010609060101010101" pitchFamily="49" charset="-122"/>
              </a:rPr>
              <a:t>系统参数与跟随性能指标的关系</a:t>
            </a:r>
            <a:r>
              <a:rPr lang="en-US" altLang="zh-CN" sz="3200" b="1" dirty="0">
                <a:solidFill>
                  <a:schemeClr val="accent2"/>
                </a:solidFill>
                <a:latin typeface="黑体" panose="02010609060101010101" pitchFamily="49" charset="-122"/>
                <a:ea typeface="黑体" panose="02010609060101010101" pitchFamily="49" charset="-122"/>
              </a:rPr>
              <a:t>1</a:t>
            </a:r>
          </a:p>
        </p:txBody>
      </p:sp>
      <p:sp>
        <p:nvSpPr>
          <p:cNvPr id="53251" name="Rectangle 3"/>
          <p:cNvSpPr>
            <a:spLocks noGrp="1" noChangeArrowheads="1"/>
          </p:cNvSpPr>
          <p:nvPr>
            <p:ph type="body" sz="half" idx="1"/>
          </p:nvPr>
        </p:nvSpPr>
        <p:spPr>
          <a:xfrm>
            <a:off x="107504" y="5894784"/>
            <a:ext cx="8786813" cy="990600"/>
          </a:xfrm>
        </p:spPr>
        <p:txBody>
          <a:bodyPr/>
          <a:lstStyle/>
          <a:p>
            <a:r>
              <a:rPr lang="zh-CN" altLang="en-US" sz="2800" b="1" dirty="0">
                <a:solidFill>
                  <a:srgbClr val="FF0000"/>
                </a:solidFill>
                <a:latin typeface="黑体" panose="02010609060101010101" pitchFamily="49" charset="-122"/>
                <a:ea typeface="黑体" panose="02010609060101010101" pitchFamily="49" charset="-122"/>
              </a:rPr>
              <a:t>在系统稳定的条件下，闭环系统</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谐振峰值越小，超调也越小，系统相对稳定性越好</a:t>
            </a:r>
            <a:r>
              <a:rPr lang="zh-CN" altLang="en-US" sz="2800" b="1" dirty="0">
                <a:solidFill>
                  <a:srgbClr val="FF0000"/>
                </a:solidFill>
                <a:latin typeface="黑体" panose="02010609060101010101" pitchFamily="49" charset="-122"/>
                <a:ea typeface="黑体" panose="02010609060101010101" pitchFamily="49" charset="-122"/>
              </a:rPr>
              <a:t>。  </a:t>
            </a:r>
          </a:p>
        </p:txBody>
      </p:sp>
      <p:graphicFrame>
        <p:nvGraphicFramePr>
          <p:cNvPr id="76804" name="Object 2"/>
          <p:cNvGraphicFramePr>
            <a:graphicFrameLocks noGrp="1" noChangeAspect="1"/>
          </p:cNvGraphicFramePr>
          <p:nvPr>
            <p:ph type="clipArt" sz="half" idx="2"/>
            <p:extLst>
              <p:ext uri="{D42A27DB-BD31-4B8C-83A1-F6EECF244321}">
                <p14:modId xmlns:p14="http://schemas.microsoft.com/office/powerpoint/2010/main" val="875923284"/>
              </p:ext>
            </p:extLst>
          </p:nvPr>
        </p:nvGraphicFramePr>
        <p:xfrm>
          <a:off x="4191000" y="908720"/>
          <a:ext cx="4881563" cy="2786063"/>
        </p:xfrm>
        <a:graphic>
          <a:graphicData uri="http://schemas.openxmlformats.org/presentationml/2006/ole">
            <mc:AlternateContent xmlns:mc="http://schemas.openxmlformats.org/markup-compatibility/2006">
              <mc:Choice xmlns:v="urn:schemas-microsoft-com:vml" Requires="v">
                <p:oleObj spid="_x0000_s163132" name="Microsoft Drawing" r:id="rId3" imgW="2644775" imgH="1509713" progId="MSDraw">
                  <p:embed/>
                </p:oleObj>
              </mc:Choice>
              <mc:Fallback>
                <p:oleObj name="Microsoft Drawing" r:id="rId3" imgW="2644775" imgH="1509713" progId="MSDra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908720"/>
                        <a:ext cx="4881563" cy="2786063"/>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3"/>
          <p:cNvGraphicFramePr>
            <a:graphicFrameLocks noChangeAspect="1"/>
          </p:cNvGraphicFramePr>
          <p:nvPr>
            <p:extLst>
              <p:ext uri="{D42A27DB-BD31-4B8C-83A1-F6EECF244321}">
                <p14:modId xmlns:p14="http://schemas.microsoft.com/office/powerpoint/2010/main" val="3180308120"/>
              </p:ext>
            </p:extLst>
          </p:nvPr>
        </p:nvGraphicFramePr>
        <p:xfrm>
          <a:off x="141288" y="729704"/>
          <a:ext cx="3946525" cy="827088"/>
        </p:xfrm>
        <a:graphic>
          <a:graphicData uri="http://schemas.openxmlformats.org/presentationml/2006/ole">
            <mc:AlternateContent xmlns:mc="http://schemas.openxmlformats.org/markup-compatibility/2006">
              <mc:Choice xmlns:v="urn:schemas-microsoft-com:vml" Requires="v">
                <p:oleObj spid="_x0000_s163133" name="Equation" r:id="rId5" imgW="2108200" imgH="444500" progId="Equation.DSMT4">
                  <p:embed/>
                </p:oleObj>
              </mc:Choice>
              <mc:Fallback>
                <p:oleObj name="Equation" r:id="rId5" imgW="21082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288" y="729704"/>
                        <a:ext cx="394652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Object 4"/>
          <p:cNvGraphicFramePr>
            <a:graphicFrameLocks noChangeAspect="1"/>
          </p:cNvGraphicFramePr>
          <p:nvPr>
            <p:extLst>
              <p:ext uri="{D42A27DB-BD31-4B8C-83A1-F6EECF244321}">
                <p14:modId xmlns:p14="http://schemas.microsoft.com/office/powerpoint/2010/main" val="4202586542"/>
              </p:ext>
            </p:extLst>
          </p:nvPr>
        </p:nvGraphicFramePr>
        <p:xfrm>
          <a:off x="175716" y="1412776"/>
          <a:ext cx="3532188" cy="1290637"/>
        </p:xfrm>
        <a:graphic>
          <a:graphicData uri="http://schemas.openxmlformats.org/presentationml/2006/ole">
            <mc:AlternateContent xmlns:mc="http://schemas.openxmlformats.org/markup-compatibility/2006">
              <mc:Choice xmlns:v="urn:schemas-microsoft-com:vml" Requires="v">
                <p:oleObj spid="_x0000_s163134" name="Equation" r:id="rId7" imgW="1892300" imgH="685800" progId="Equation.DSMT4">
                  <p:embed/>
                </p:oleObj>
              </mc:Choice>
              <mc:Fallback>
                <p:oleObj name="Equation" r:id="rId7" imgW="1892300" imgH="685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716" y="1412776"/>
                        <a:ext cx="3532188"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9" name="Object 5"/>
          <p:cNvGraphicFramePr>
            <a:graphicFrameLocks noChangeAspect="1"/>
          </p:cNvGraphicFramePr>
          <p:nvPr>
            <p:extLst>
              <p:ext uri="{D42A27DB-BD31-4B8C-83A1-F6EECF244321}">
                <p14:modId xmlns:p14="http://schemas.microsoft.com/office/powerpoint/2010/main" val="1432707458"/>
              </p:ext>
            </p:extLst>
          </p:nvPr>
        </p:nvGraphicFramePr>
        <p:xfrm>
          <a:off x="899592" y="2708920"/>
          <a:ext cx="1854200" cy="574675"/>
        </p:xfrm>
        <a:graphic>
          <a:graphicData uri="http://schemas.openxmlformats.org/presentationml/2006/ole">
            <mc:AlternateContent xmlns:mc="http://schemas.openxmlformats.org/markup-compatibility/2006">
              <mc:Choice xmlns:v="urn:schemas-microsoft-com:vml" Requires="v">
                <p:oleObj spid="_x0000_s163135" name="Equation" r:id="rId9" imgW="736600" imgH="228600" progId="Equation.DSMT4">
                  <p:embed/>
                </p:oleObj>
              </mc:Choice>
              <mc:Fallback>
                <p:oleObj name="Equation" r:id="rId9" imgW="73660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2" y="2708920"/>
                        <a:ext cx="1854200" cy="5746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53261" name="Object 6"/>
              <p:cNvSpPr txBox="1"/>
              <p:nvPr/>
            </p:nvSpPr>
            <p:spPr bwMode="auto">
              <a:xfrm>
                <a:off x="899592" y="3388221"/>
                <a:ext cx="1830387" cy="904875"/>
              </a:xfrm>
              <a:prstGeom prst="rect">
                <a:avLst/>
              </a:prstGeom>
              <a:solidFill>
                <a:srgbClr val="66FFCC"/>
              </a:solid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h</m:t>
                      </m:r>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2</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1</m:t>
                              </m:r>
                            </m:sub>
                          </m:sSub>
                        </m:den>
                      </m:f>
                      <m:r>
                        <a:rPr lang="en-US" altLang="zh-CN" b="1"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𝜏</m:t>
                          </m:r>
                        </m:num>
                        <m:den>
                          <m:r>
                            <a:rPr lang="zh-CN" altLang="en-US" i="1">
                              <a:solidFill>
                                <a:srgbClr val="000000"/>
                              </a:solidFill>
                              <a:latin typeface="Cambria Math" panose="02040503050406030204" pitchFamily="18" charset="0"/>
                            </a:rPr>
                            <m:t>𝑇</m:t>
                          </m:r>
                        </m:den>
                      </m:f>
                    </m:oMath>
                  </m:oMathPara>
                </a14:m>
                <a:endParaRPr lang="zh-CN" altLang="en-US" dirty="0"/>
              </a:p>
            </p:txBody>
          </p:sp>
        </mc:Choice>
        <mc:Fallback xmlns="">
          <p:sp>
            <p:nvSpPr>
              <p:cNvPr id="53261" name="Object 6"/>
              <p:cNvSpPr txBox="1">
                <a:spLocks noRot="1" noChangeAspect="1" noMove="1" noResize="1" noEditPoints="1" noAdjustHandles="1" noChangeArrowheads="1" noChangeShapeType="1" noTextEdit="1"/>
              </p:cNvSpPr>
              <p:nvPr/>
            </p:nvSpPr>
            <p:spPr bwMode="auto">
              <a:xfrm>
                <a:off x="899592" y="3388221"/>
                <a:ext cx="1830387" cy="904875"/>
              </a:xfrm>
              <a:prstGeom prst="rect">
                <a:avLst/>
              </a:prstGeom>
              <a:blipFill>
                <a:blip r:embed="rId11"/>
                <a:stretch>
                  <a:fillRect/>
                </a:stretch>
              </a:blipFill>
              <a:ln>
                <a:noFill/>
              </a:ln>
            </p:spPr>
            <p:txBody>
              <a:bodyPr/>
              <a:lstStyle/>
              <a:p>
                <a:r>
                  <a:rPr lang="zh-CN" altLang="en-US">
                    <a:noFill/>
                  </a:rPr>
                  <a:t> </a:t>
                </a:r>
              </a:p>
            </p:txBody>
          </p:sp>
        </mc:Fallback>
      </mc:AlternateContent>
      <p:graphicFrame>
        <p:nvGraphicFramePr>
          <p:cNvPr id="53263" name="Object 7"/>
          <p:cNvGraphicFramePr>
            <a:graphicFrameLocks noChangeAspect="1"/>
          </p:cNvGraphicFramePr>
          <p:nvPr>
            <p:extLst>
              <p:ext uri="{D42A27DB-BD31-4B8C-83A1-F6EECF244321}">
                <p14:modId xmlns:p14="http://schemas.microsoft.com/office/powerpoint/2010/main" val="1532771631"/>
              </p:ext>
            </p:extLst>
          </p:nvPr>
        </p:nvGraphicFramePr>
        <p:xfrm>
          <a:off x="1666726" y="4869160"/>
          <a:ext cx="4489450" cy="1060450"/>
        </p:xfrm>
        <a:graphic>
          <a:graphicData uri="http://schemas.openxmlformats.org/presentationml/2006/ole">
            <mc:AlternateContent xmlns:mc="http://schemas.openxmlformats.org/markup-compatibility/2006">
              <mc:Choice xmlns:v="urn:schemas-microsoft-com:vml" Requires="v">
                <p:oleObj spid="_x0000_s163136" name="Equation" r:id="rId12" imgW="2094591" imgH="495085" progId="Equation.DSMT4">
                  <p:embed/>
                </p:oleObj>
              </mc:Choice>
              <mc:Fallback>
                <p:oleObj name="Equation" r:id="rId12" imgW="2094591" imgH="495085"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6726" y="4869160"/>
                        <a:ext cx="4489450" cy="1060450"/>
                      </a:xfrm>
                      <a:prstGeom prst="rect">
                        <a:avLst/>
                      </a:prstGeom>
                      <a:solidFill>
                        <a:srgbClr val="FFFF99"/>
                      </a:solidFill>
                      <a:ln>
                        <a:noFill/>
                      </a:ln>
                    </p:spPr>
                  </p:pic>
                </p:oleObj>
              </mc:Fallback>
            </mc:AlternateContent>
          </a:graphicData>
        </a:graphic>
      </p:graphicFrame>
      <p:graphicFrame>
        <p:nvGraphicFramePr>
          <p:cNvPr id="76810" name="Object 8"/>
          <p:cNvGraphicFramePr>
            <a:graphicFrameLocks noChangeAspect="1"/>
          </p:cNvGraphicFramePr>
          <p:nvPr>
            <p:extLst>
              <p:ext uri="{D42A27DB-BD31-4B8C-83A1-F6EECF244321}">
                <p14:modId xmlns:p14="http://schemas.microsoft.com/office/powerpoint/2010/main" val="1420945954"/>
              </p:ext>
            </p:extLst>
          </p:nvPr>
        </p:nvGraphicFramePr>
        <p:xfrm>
          <a:off x="6841638" y="3435959"/>
          <a:ext cx="2219325" cy="857250"/>
        </p:xfrm>
        <a:graphic>
          <a:graphicData uri="http://schemas.openxmlformats.org/presentationml/2006/ole">
            <mc:AlternateContent xmlns:mc="http://schemas.openxmlformats.org/markup-compatibility/2006">
              <mc:Choice xmlns:v="urn:schemas-microsoft-com:vml" Requires="v">
                <p:oleObj spid="_x0000_s163137" name="Equation" r:id="rId14" imgW="1117600" imgH="431800" progId="Equation.DSMT4">
                  <p:embed/>
                </p:oleObj>
              </mc:Choice>
              <mc:Fallback>
                <p:oleObj name="Equation" r:id="rId14" imgW="1117600" imgH="4318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1638" y="3435959"/>
                        <a:ext cx="2219325" cy="857250"/>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3">
            <a:extLst>
              <a:ext uri="{FF2B5EF4-FFF2-40B4-BE49-F238E27FC236}">
                <a16:creationId xmlns:a16="http://schemas.microsoft.com/office/drawing/2014/main" id="{B946E996-4F62-4988-868C-C1C15CDDEF20}"/>
              </a:ext>
            </a:extLst>
          </p:cNvPr>
          <p:cNvSpPr txBox="1">
            <a:spLocks noChangeArrowheads="1"/>
          </p:cNvSpPr>
          <p:nvPr/>
        </p:nvSpPr>
        <p:spPr bwMode="auto">
          <a:xfrm>
            <a:off x="107504" y="4293096"/>
            <a:ext cx="9036496" cy="61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800" kern="0" dirty="0">
                <a:solidFill>
                  <a:srgbClr val="FF0000"/>
                </a:solidFill>
                <a:latin typeface="黑体" panose="02010609060101010101" pitchFamily="49" charset="-122"/>
                <a:ea typeface="黑体" panose="02010609060101010101" pitchFamily="49" charset="-122"/>
              </a:rPr>
              <a:t>如果确定频域参数</a:t>
            </a:r>
            <a:r>
              <a:rPr lang="en-US" altLang="zh-CN" sz="2800" kern="0" dirty="0">
                <a:solidFill>
                  <a:srgbClr val="FF0000"/>
                </a:solidFill>
                <a:latin typeface="黑体" panose="02010609060101010101" pitchFamily="49" charset="-122"/>
                <a:ea typeface="黑体" panose="02010609060101010101" pitchFamily="49" charset="-122"/>
              </a:rPr>
              <a:t>h</a:t>
            </a:r>
            <a:r>
              <a:rPr lang="zh-CN" altLang="en-US" sz="2800" kern="0" dirty="0">
                <a:solidFill>
                  <a:srgbClr val="FF0000"/>
                </a:solidFill>
                <a:latin typeface="黑体" panose="02010609060101010101" pitchFamily="49" charset="-122"/>
                <a:ea typeface="黑体" panose="02010609060101010101" pitchFamily="49" charset="-122"/>
              </a:rPr>
              <a:t>和</a:t>
            </a:r>
            <a:r>
              <a:rPr lang="en-US" altLang="zh-CN" sz="2800" kern="0" dirty="0" err="1">
                <a:solidFill>
                  <a:srgbClr val="FF0000"/>
                </a:solidFill>
                <a:latin typeface="黑体" panose="02010609060101010101" pitchFamily="49" charset="-122"/>
                <a:ea typeface="黑体" panose="02010609060101010101" pitchFamily="49" charset="-122"/>
              </a:rPr>
              <a:t>Wc</a:t>
            </a:r>
            <a:r>
              <a:rPr lang="zh-CN" altLang="en-US" sz="2800" kern="0" dirty="0">
                <a:solidFill>
                  <a:srgbClr val="FF0000"/>
                </a:solidFill>
                <a:latin typeface="黑体" panose="02010609060101010101" pitchFamily="49" charset="-122"/>
                <a:ea typeface="黑体" panose="02010609060101010101" pitchFamily="49" charset="-122"/>
              </a:rPr>
              <a:t>，就相当于选择了系统参数。</a:t>
            </a:r>
            <a:r>
              <a:rPr lang="zh-CN" altLang="en-US" sz="2800" b="1" kern="0" dirty="0">
                <a:solidFill>
                  <a:srgbClr val="FF0000"/>
                </a:solidFill>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5"/>
                                        </p:tgtEl>
                                        <p:attrNameLst>
                                          <p:attrName>style.visibility</p:attrName>
                                        </p:attrNameLst>
                                      </p:cBhvr>
                                      <p:to>
                                        <p:strVal val="visible"/>
                                      </p:to>
                                    </p:set>
                                    <p:animEffect transition="in" filter="blinds(horizontal)">
                                      <p:cBhvr>
                                        <p:cTn id="7" dur="500"/>
                                        <p:tgtEl>
                                          <p:spTgt spid="532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57"/>
                                        </p:tgtEl>
                                        <p:attrNameLst>
                                          <p:attrName>style.visibility</p:attrName>
                                        </p:attrNameLst>
                                      </p:cBhvr>
                                      <p:to>
                                        <p:strVal val="visible"/>
                                      </p:to>
                                    </p:set>
                                    <p:animEffect transition="in" filter="blinds(horizontal)">
                                      <p:cBhvr>
                                        <p:cTn id="12" dur="500"/>
                                        <p:tgtEl>
                                          <p:spTgt spid="532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259"/>
                                        </p:tgtEl>
                                        <p:attrNameLst>
                                          <p:attrName>style.visibility</p:attrName>
                                        </p:attrNameLst>
                                      </p:cBhvr>
                                      <p:to>
                                        <p:strVal val="visible"/>
                                      </p:to>
                                    </p:set>
                                    <p:animEffect transition="in" filter="blinds(horizontal)">
                                      <p:cBhvr>
                                        <p:cTn id="17" dur="500"/>
                                        <p:tgtEl>
                                          <p:spTgt spid="5325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326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blinds(horizontal)">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3263"/>
                                        </p:tgtEl>
                                        <p:attrNameLst>
                                          <p:attrName>style.visibility</p:attrName>
                                        </p:attrNameLst>
                                      </p:cBhvr>
                                      <p:to>
                                        <p:strVal val="visible"/>
                                      </p:to>
                                    </p:set>
                                    <p:animEffect transition="in" filter="blinds(horizontal)">
                                      <p:cBhvr>
                                        <p:cTn id="31" dur="500"/>
                                        <p:tgtEl>
                                          <p:spTgt spid="5326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36" dur="500"/>
                                        <p:tgtEl>
                                          <p:spTgt spid="53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61" grpId="0" animBg="1"/>
      <p:bldP spid="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42875" y="71438"/>
            <a:ext cx="8858250" cy="714375"/>
          </a:xfrm>
        </p:spPr>
        <p:txBody>
          <a:bodyPr/>
          <a:lstStyle/>
          <a:p>
            <a:r>
              <a:rPr lang="zh-CN" altLang="en-US" sz="3200" b="1">
                <a:solidFill>
                  <a:schemeClr val="accent2"/>
                </a:solidFill>
                <a:latin typeface="黑体" panose="02010609060101010101" pitchFamily="49" charset="-122"/>
                <a:ea typeface="黑体" panose="02010609060101010101" pitchFamily="49" charset="-122"/>
              </a:rPr>
              <a:t>（</a:t>
            </a:r>
            <a:r>
              <a:rPr lang="en-US" altLang="zh-CN" sz="3200" b="1">
                <a:solidFill>
                  <a:schemeClr val="accent2"/>
                </a:solidFill>
                <a:latin typeface="黑体" panose="02010609060101010101" pitchFamily="49" charset="-122"/>
                <a:ea typeface="黑体" panose="02010609060101010101" pitchFamily="49" charset="-122"/>
              </a:rPr>
              <a:t>1</a:t>
            </a:r>
            <a:r>
              <a:rPr lang="zh-CN" altLang="en-US" sz="3200" b="1">
                <a:solidFill>
                  <a:schemeClr val="accent2"/>
                </a:solidFill>
                <a:latin typeface="黑体" panose="02010609060101010101" pitchFamily="49" charset="-122"/>
                <a:ea typeface="黑体" panose="02010609060101010101" pitchFamily="49" charset="-122"/>
              </a:rPr>
              <a:t>）典型</a:t>
            </a:r>
            <a:r>
              <a:rPr lang="en-US" altLang="zh-CN" sz="3200" b="1">
                <a:solidFill>
                  <a:srgbClr val="FF3300"/>
                </a:solidFill>
                <a:latin typeface="黑体" panose="02010609060101010101" pitchFamily="49" charset="-122"/>
                <a:ea typeface="黑体" panose="02010609060101010101" pitchFamily="49" charset="-122"/>
              </a:rPr>
              <a:t>II</a:t>
            </a:r>
            <a:r>
              <a:rPr lang="zh-CN" altLang="en-US" sz="3200" b="1">
                <a:solidFill>
                  <a:schemeClr val="accent2"/>
                </a:solidFill>
                <a:latin typeface="黑体" panose="02010609060101010101" pitchFamily="49" charset="-122"/>
                <a:ea typeface="黑体" panose="02010609060101010101" pitchFamily="49" charset="-122"/>
              </a:rPr>
              <a:t>型系统参数与</a:t>
            </a:r>
            <a:r>
              <a:rPr lang="zh-CN" altLang="en-US" sz="3200" b="1">
                <a:solidFill>
                  <a:srgbClr val="FF3300"/>
                </a:solidFill>
                <a:latin typeface="黑体" panose="02010609060101010101" pitchFamily="49" charset="-122"/>
                <a:ea typeface="黑体" panose="02010609060101010101" pitchFamily="49" charset="-122"/>
              </a:rPr>
              <a:t>跟随</a:t>
            </a:r>
            <a:r>
              <a:rPr lang="zh-CN" altLang="en-US" sz="3200" b="1">
                <a:solidFill>
                  <a:schemeClr val="accent2"/>
                </a:solidFill>
                <a:latin typeface="黑体" panose="02010609060101010101" pitchFamily="49" charset="-122"/>
                <a:ea typeface="黑体" panose="02010609060101010101" pitchFamily="49" charset="-122"/>
              </a:rPr>
              <a:t>性能指标的关系</a:t>
            </a:r>
            <a:r>
              <a:rPr lang="zh-CN" altLang="en-US">
                <a:latin typeface="黑体" panose="02010609060101010101" pitchFamily="49" charset="-122"/>
                <a:ea typeface="黑体" panose="02010609060101010101" pitchFamily="49" charset="-122"/>
              </a:rPr>
              <a:t> </a:t>
            </a:r>
          </a:p>
        </p:txBody>
      </p:sp>
      <p:sp>
        <p:nvSpPr>
          <p:cNvPr id="52227" name="Rectangle 3"/>
          <p:cNvSpPr>
            <a:spLocks noGrp="1" noChangeArrowheads="1"/>
          </p:cNvSpPr>
          <p:nvPr>
            <p:ph type="body" sz="half" idx="1"/>
          </p:nvPr>
        </p:nvSpPr>
        <p:spPr>
          <a:xfrm>
            <a:off x="571500" y="4000500"/>
            <a:ext cx="8153400" cy="2747963"/>
          </a:xfrm>
        </p:spPr>
        <p:txBody>
          <a:bodyPr/>
          <a:lstStyle/>
          <a:p>
            <a:pPr>
              <a:lnSpc>
                <a:spcPct val="90000"/>
              </a:lnSpc>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阶系统，各参数与性能指标之间不再存在准确的数学分析关系 。为寻求最简便的最佳参数设计公式，工程中提出了依据某种指标为最优的设计准则和相应的工程设计方法，主要有</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宽中频模型系统</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设计准则、</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最小谐振峰值</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设计准则、</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对称最佳系统</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或三阶最佳系统设计准则等。本教材选取</a:t>
            </a:r>
            <a:r>
              <a:rPr lang="zh-CN" altLang="en-US" sz="2400" b="1" dirty="0">
                <a:solidFill>
                  <a:srgbClr val="FF0000"/>
                </a:solidFill>
                <a:latin typeface="黑体" panose="02010609060101010101" pitchFamily="49" charset="-122"/>
                <a:ea typeface="黑体" panose="02010609060101010101" pitchFamily="49" charset="-122"/>
              </a:rPr>
              <a:t>闭环幅频特性谐振峰值最小准则</a:t>
            </a:r>
            <a:r>
              <a:rPr lang="zh-CN" altLang="en-US" sz="2400" dirty="0">
                <a:latin typeface="黑体" panose="02010609060101010101" pitchFamily="49" charset="-122"/>
                <a:ea typeface="黑体" panose="02010609060101010101" pitchFamily="49" charset="-122"/>
              </a:rPr>
              <a:t>来解决参数选择问题。 </a:t>
            </a:r>
          </a:p>
        </p:txBody>
      </p:sp>
      <p:graphicFrame>
        <p:nvGraphicFramePr>
          <p:cNvPr id="75780" name="Object 2"/>
          <p:cNvGraphicFramePr>
            <a:graphicFrameLocks noGrp="1" noChangeAspect="1"/>
          </p:cNvGraphicFramePr>
          <p:nvPr>
            <p:ph type="clipArt" sz="half" idx="2"/>
            <p:extLst>
              <p:ext uri="{D42A27DB-BD31-4B8C-83A1-F6EECF244321}">
                <p14:modId xmlns:p14="http://schemas.microsoft.com/office/powerpoint/2010/main" val="2252137928"/>
              </p:ext>
            </p:extLst>
          </p:nvPr>
        </p:nvGraphicFramePr>
        <p:xfrm>
          <a:off x="571500" y="1714500"/>
          <a:ext cx="2379663" cy="919163"/>
        </p:xfrm>
        <a:graphic>
          <a:graphicData uri="http://schemas.openxmlformats.org/presentationml/2006/ole">
            <mc:AlternateContent xmlns:mc="http://schemas.openxmlformats.org/markup-compatibility/2006">
              <mc:Choice xmlns:v="urn:schemas-microsoft-com:vml" Requires="v">
                <p:oleObj spid="_x0000_s76165" name="Equation" r:id="rId3" imgW="1117600" imgH="431800" progId="Equation.DSMT4">
                  <p:embed/>
                </p:oleObj>
              </mc:Choice>
              <mc:Fallback>
                <p:oleObj name="Equation" r:id="rId3" imgW="11176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714500"/>
                        <a:ext cx="2379663" cy="919163"/>
                      </a:xfrm>
                      <a:prstGeom prst="rect">
                        <a:avLst/>
                      </a:prstGeom>
                      <a:solidFill>
                        <a:srgbClr val="FFFF00"/>
                      </a:solidFill>
                      <a:ln>
                        <a:noFill/>
                      </a:ln>
                      <a:effectLst/>
                    </p:spPr>
                  </p:pic>
                </p:oleObj>
              </mc:Fallback>
            </mc:AlternateContent>
          </a:graphicData>
        </a:graphic>
      </p:graphicFrame>
      <p:graphicFrame>
        <p:nvGraphicFramePr>
          <p:cNvPr id="75781" name="Object 3"/>
          <p:cNvGraphicFramePr>
            <a:graphicFrameLocks noChangeAspect="1"/>
          </p:cNvGraphicFramePr>
          <p:nvPr/>
        </p:nvGraphicFramePr>
        <p:xfrm>
          <a:off x="3381375" y="928688"/>
          <a:ext cx="5119688" cy="2928937"/>
        </p:xfrm>
        <a:graphic>
          <a:graphicData uri="http://schemas.openxmlformats.org/presentationml/2006/ole">
            <mc:AlternateContent xmlns:mc="http://schemas.openxmlformats.org/markup-compatibility/2006">
              <mc:Choice xmlns:v="urn:schemas-microsoft-com:vml" Requires="v">
                <p:oleObj spid="_x0000_s76166" name="Microsoft Drawing" r:id="rId5" imgW="2644775" imgH="1509713" progId="MSDraw">
                  <p:embed/>
                </p:oleObj>
              </mc:Choice>
              <mc:Fallback>
                <p:oleObj name="Microsoft Drawing" r:id="rId5" imgW="2644775" imgH="1509713" progId="MSDraw">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5" y="928688"/>
                        <a:ext cx="5119688" cy="29289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224E13A9-4B97-4E25-B8A4-61E8CC880DAD}" type="slidenum">
              <a:rPr lang="en-US" altLang="zh-CN" sz="1400" b="0">
                <a:solidFill>
                  <a:schemeClr val="tx1"/>
                </a:solidFill>
                <a:latin typeface="Times New Roman" panose="02020603050405020304" pitchFamily="18" charset="0"/>
              </a:rPr>
              <a:pPr eaLnBrk="1" hangingPunct="1"/>
              <a:t>58</a:t>
            </a:fld>
            <a:endParaRPr lang="en-US" altLang="zh-CN" sz="1400" b="0">
              <a:solidFill>
                <a:schemeClr val="tx1"/>
              </a:solidFill>
              <a:latin typeface="Times New Roman" panose="02020603050405020304" pitchFamily="18" charset="0"/>
            </a:endParaRPr>
          </a:p>
        </p:txBody>
      </p:sp>
      <p:sp>
        <p:nvSpPr>
          <p:cNvPr id="77827" name="Rectangle 2"/>
          <p:cNvSpPr>
            <a:spLocks noGrp="1" noChangeArrowheads="1"/>
          </p:cNvSpPr>
          <p:nvPr>
            <p:ph type="title"/>
          </p:nvPr>
        </p:nvSpPr>
        <p:spPr>
          <a:xfrm>
            <a:off x="685800" y="214313"/>
            <a:ext cx="7772400" cy="457200"/>
          </a:xfrm>
        </p:spPr>
        <p:txBody>
          <a:bodyPr/>
          <a:lstStyle/>
          <a:p>
            <a:r>
              <a:rPr lang="zh-CN" altLang="en-US" sz="3200" b="1">
                <a:solidFill>
                  <a:schemeClr val="accent2"/>
                </a:solidFill>
                <a:latin typeface="黑体" panose="02010609060101010101" pitchFamily="49" charset="-122"/>
                <a:ea typeface="黑体" panose="02010609060101010101" pitchFamily="49" charset="-122"/>
              </a:rPr>
              <a:t>典</a:t>
            </a:r>
            <a:r>
              <a:rPr lang="en-US" altLang="zh-CN" sz="3200" b="1">
                <a:solidFill>
                  <a:schemeClr val="accent2"/>
                </a:solidFill>
                <a:latin typeface="黑体" panose="02010609060101010101" pitchFamily="49" charset="-122"/>
                <a:ea typeface="黑体" panose="02010609060101010101" pitchFamily="49" charset="-122"/>
              </a:rPr>
              <a:t>II</a:t>
            </a:r>
            <a:r>
              <a:rPr lang="zh-CN" altLang="en-US" sz="3200" b="1">
                <a:solidFill>
                  <a:schemeClr val="accent2"/>
                </a:solidFill>
                <a:latin typeface="黑体" panose="02010609060101010101" pitchFamily="49" charset="-122"/>
                <a:ea typeface="黑体" panose="02010609060101010101" pitchFamily="49" charset="-122"/>
              </a:rPr>
              <a:t>系统参数与跟随性能指标的关系</a:t>
            </a:r>
            <a:r>
              <a:rPr lang="en-US" altLang="zh-CN" sz="3200" b="1">
                <a:solidFill>
                  <a:schemeClr val="accent2"/>
                </a:solidFill>
                <a:latin typeface="黑体" panose="02010609060101010101" pitchFamily="49" charset="-122"/>
                <a:ea typeface="黑体" panose="02010609060101010101" pitchFamily="49" charset="-122"/>
              </a:rPr>
              <a:t>2</a:t>
            </a:r>
          </a:p>
        </p:txBody>
      </p:sp>
      <p:sp>
        <p:nvSpPr>
          <p:cNvPr id="54275" name="Rectangle 3"/>
          <p:cNvSpPr>
            <a:spLocks noGrp="1" noChangeArrowheads="1"/>
          </p:cNvSpPr>
          <p:nvPr>
            <p:ph type="body" sz="half" idx="1"/>
          </p:nvPr>
        </p:nvSpPr>
        <p:spPr>
          <a:xfrm>
            <a:off x="304800" y="4704928"/>
            <a:ext cx="8686800" cy="1676400"/>
          </a:xfrm>
        </p:spPr>
        <p:txBody>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每选定一个</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h</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值，就存在一组相应使谐振峰值最小的频比关系，中频宽</a:t>
            </a:r>
            <a:r>
              <a:rPr lang="en-US" altLang="zh-CN" sz="2800" b="1" dirty="0">
                <a:latin typeface="黑体" panose="02010609060101010101" pitchFamily="49" charset="-122"/>
                <a:ea typeface="黑体" panose="02010609060101010101" pitchFamily="49" charset="-122"/>
                <a:cs typeface="Times New Roman" panose="02020603050405020304" pitchFamily="18" charset="0"/>
              </a:rPr>
              <a:t>h</a:t>
            </a:r>
            <a:r>
              <a:rPr lang="zh-CN" altLang="en-US" sz="2800" b="1" dirty="0">
                <a:latin typeface="黑体" panose="02010609060101010101" pitchFamily="49" charset="-122"/>
                <a:ea typeface="黑体" panose="02010609060101010101" pitchFamily="49" charset="-122"/>
                <a:cs typeface="Times New Roman" panose="02020603050405020304" pitchFamily="18" charset="0"/>
              </a:rPr>
              <a:t>越大，谐振峰值越小，系统超调也将越小。</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根据经验，</a:t>
            </a:r>
            <a:r>
              <a:rPr lang="en-US" altLang="zh-CN"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h</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可在</a:t>
            </a:r>
            <a:r>
              <a:rPr lang="en-US" altLang="zh-CN"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10</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之间选择。   </a:t>
            </a:r>
          </a:p>
        </p:txBody>
      </p:sp>
      <p:graphicFrame>
        <p:nvGraphicFramePr>
          <p:cNvPr id="77832" name="Object 2"/>
          <p:cNvGraphicFramePr>
            <a:graphicFrameLocks noChangeAspect="1"/>
          </p:cNvGraphicFramePr>
          <p:nvPr>
            <p:extLst>
              <p:ext uri="{D42A27DB-BD31-4B8C-83A1-F6EECF244321}">
                <p14:modId xmlns:p14="http://schemas.microsoft.com/office/powerpoint/2010/main" val="1558329689"/>
              </p:ext>
            </p:extLst>
          </p:nvPr>
        </p:nvGraphicFramePr>
        <p:xfrm>
          <a:off x="1681162" y="2680593"/>
          <a:ext cx="3683000" cy="460375"/>
        </p:xfrm>
        <a:graphic>
          <a:graphicData uri="http://schemas.openxmlformats.org/presentationml/2006/ole">
            <mc:AlternateContent xmlns:mc="http://schemas.openxmlformats.org/markup-compatibility/2006">
              <mc:Choice xmlns:v="urn:schemas-microsoft-com:vml" Requires="v">
                <p:oleObj spid="_x0000_s78406" name="Equation" r:id="rId3" imgW="1828800" imgH="228600" progId="Equation.DSMT4">
                  <p:embed/>
                </p:oleObj>
              </mc:Choice>
              <mc:Fallback>
                <p:oleObj name="Equation" r:id="rId3" imgW="1828800" imgH="228600" progId="Equation.DSMT4">
                  <p:embed/>
                  <p:pic>
                    <p:nvPicPr>
                      <p:cNvPr id="0" name="Object 2"/>
                      <p:cNvPicPr>
                        <a:picLocks noChangeAspect="1" noChangeArrowheads="1"/>
                      </p:cNvPicPr>
                      <p:nvPr/>
                    </p:nvPicPr>
                    <p:blipFill>
                      <a:blip r:embed="rId4"/>
                      <a:srcRect/>
                      <a:stretch>
                        <a:fillRect/>
                      </a:stretch>
                    </p:blipFill>
                    <p:spPr bwMode="auto">
                      <a:xfrm>
                        <a:off x="1681162" y="2680593"/>
                        <a:ext cx="3683000" cy="4603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3" name="Object 3"/>
          <p:cNvGraphicFramePr>
            <a:graphicFrameLocks noChangeAspect="1"/>
          </p:cNvGraphicFramePr>
          <p:nvPr>
            <p:extLst>
              <p:ext uri="{D42A27DB-BD31-4B8C-83A1-F6EECF244321}">
                <p14:modId xmlns:p14="http://schemas.microsoft.com/office/powerpoint/2010/main" val="1104099215"/>
              </p:ext>
            </p:extLst>
          </p:nvPr>
        </p:nvGraphicFramePr>
        <p:xfrm>
          <a:off x="1703387" y="3231753"/>
          <a:ext cx="3732213" cy="482600"/>
        </p:xfrm>
        <a:graphic>
          <a:graphicData uri="http://schemas.openxmlformats.org/presentationml/2006/ole">
            <mc:AlternateContent xmlns:mc="http://schemas.openxmlformats.org/markup-compatibility/2006">
              <mc:Choice xmlns:v="urn:schemas-microsoft-com:vml" Requires="v">
                <p:oleObj spid="_x0000_s78407" name="Equation" r:id="rId5" imgW="1765080" imgH="228600" progId="Equation.DSMT4">
                  <p:embed/>
                </p:oleObj>
              </mc:Choice>
              <mc:Fallback>
                <p:oleObj name="Equation" r:id="rId5" imgW="1765080" imgH="228600" progId="Equation.DSMT4">
                  <p:embed/>
                  <p:pic>
                    <p:nvPicPr>
                      <p:cNvPr id="0" name="Object 3"/>
                      <p:cNvPicPr>
                        <a:picLocks noChangeAspect="1" noChangeArrowheads="1"/>
                      </p:cNvPicPr>
                      <p:nvPr/>
                    </p:nvPicPr>
                    <p:blipFill>
                      <a:blip r:embed="rId6"/>
                      <a:srcRect/>
                      <a:stretch>
                        <a:fillRect/>
                      </a:stretch>
                    </p:blipFill>
                    <p:spPr bwMode="auto">
                      <a:xfrm>
                        <a:off x="1703387" y="3231753"/>
                        <a:ext cx="3732213" cy="4826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4" name="Object 4"/>
          <p:cNvGraphicFramePr>
            <a:graphicFrameLocks noChangeAspect="1"/>
          </p:cNvGraphicFramePr>
          <p:nvPr>
            <p:extLst>
              <p:ext uri="{D42A27DB-BD31-4B8C-83A1-F6EECF244321}">
                <p14:modId xmlns:p14="http://schemas.microsoft.com/office/powerpoint/2010/main" val="4209759652"/>
              </p:ext>
            </p:extLst>
          </p:nvPr>
        </p:nvGraphicFramePr>
        <p:xfrm>
          <a:off x="755649" y="3765153"/>
          <a:ext cx="4670425" cy="815975"/>
        </p:xfrm>
        <a:graphic>
          <a:graphicData uri="http://schemas.openxmlformats.org/presentationml/2006/ole">
            <mc:AlternateContent xmlns:mc="http://schemas.openxmlformats.org/markup-compatibility/2006">
              <mc:Choice xmlns:v="urn:schemas-microsoft-com:vml" Requires="v">
                <p:oleObj spid="_x0000_s78408" name="Equation" r:id="rId7" imgW="2234880" imgH="393480" progId="Equation.DSMT4">
                  <p:embed/>
                </p:oleObj>
              </mc:Choice>
              <mc:Fallback>
                <p:oleObj name="Equation" r:id="rId7" imgW="2234880" imgH="393480" progId="Equation.DSMT4">
                  <p:embed/>
                  <p:pic>
                    <p:nvPicPr>
                      <p:cNvPr id="0" name="Object 4"/>
                      <p:cNvPicPr>
                        <a:picLocks noChangeAspect="1" noChangeArrowheads="1"/>
                      </p:cNvPicPr>
                      <p:nvPr/>
                    </p:nvPicPr>
                    <p:blipFill>
                      <a:blip r:embed="rId8"/>
                      <a:srcRect/>
                      <a:stretch>
                        <a:fillRect/>
                      </a:stretch>
                    </p:blipFill>
                    <p:spPr bwMode="auto">
                      <a:xfrm>
                        <a:off x="755649" y="3765153"/>
                        <a:ext cx="4670425" cy="8159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5" name="Text Box 13"/>
          <p:cNvSpPr txBox="1">
            <a:spLocks noChangeArrowheads="1"/>
          </p:cNvSpPr>
          <p:nvPr/>
        </p:nvSpPr>
        <p:spPr bwMode="auto">
          <a:xfrm>
            <a:off x="228599" y="1190625"/>
            <a:ext cx="7543800" cy="519113"/>
          </a:xfrm>
          <a:prstGeom prst="rect">
            <a:avLst/>
          </a:prstGeom>
          <a:noFill/>
          <a:ln w="9525">
            <a:noFill/>
            <a:miter lim="800000"/>
            <a:headEnd/>
            <a:tailEnd/>
          </a:ln>
          <a:effectLst/>
        </p:spPr>
        <p:txBody>
          <a:bodyPr>
            <a:spAutoFit/>
          </a:bodyPr>
          <a:lstStyle/>
          <a:p>
            <a:pPr>
              <a:spcBef>
                <a:spcPct val="20000"/>
              </a:spcBef>
              <a:buFont typeface="Wingdings" pitchFamily="2" charset="2"/>
              <a:buChar char="Ø"/>
              <a:defRPr/>
            </a:pPr>
            <a:r>
              <a:rPr lang="zh-CN" altLang="en-US" sz="2800" dirty="0">
                <a:solidFill>
                  <a:schemeClr val="tx1"/>
                </a:solidFill>
                <a:latin typeface="黑体" pitchFamily="2" charset="-122"/>
                <a:ea typeface="黑体" pitchFamily="2" charset="-122"/>
              </a:rPr>
              <a:t>以谐振峰值最小为准则，可导出</a:t>
            </a:r>
            <a:r>
              <a:rPr lang="zh-CN" altLang="en-US" sz="2800" dirty="0">
                <a:solidFill>
                  <a:srgbClr val="FF0000"/>
                </a:solidFill>
                <a:latin typeface="黑体" pitchFamily="2" charset="-122"/>
                <a:ea typeface="黑体" pitchFamily="2" charset="-122"/>
              </a:rPr>
              <a:t>最佳频比</a:t>
            </a:r>
            <a:r>
              <a:rPr lang="zh-CN" altLang="en-US" sz="2800" dirty="0">
                <a:solidFill>
                  <a:schemeClr val="tx1"/>
                </a:solidFill>
                <a:latin typeface="黑体" pitchFamily="2" charset="-122"/>
                <a:ea typeface="黑体" pitchFamily="2" charset="-122"/>
              </a:rPr>
              <a:t>：</a:t>
            </a:r>
            <a:endParaRPr lang="zh-CN" altLang="en-US" dirty="0">
              <a:effectLst>
                <a:outerShdw blurRad="38100" dist="38100" dir="2700000" algn="tl">
                  <a:srgbClr val="000000"/>
                </a:outerShdw>
              </a:effectLst>
              <a:latin typeface="黑体" pitchFamily="2" charset="-122"/>
              <a:ea typeface="黑体" pitchFamily="2" charset="-122"/>
            </a:endParaRPr>
          </a:p>
        </p:txBody>
      </p:sp>
      <mc:AlternateContent xmlns:mc="http://schemas.openxmlformats.org/markup-compatibility/2006" xmlns:a14="http://schemas.microsoft.com/office/drawing/2010/main">
        <mc:Choice Requires="a14">
          <p:sp>
            <p:nvSpPr>
              <p:cNvPr id="10" name="Object 2">
                <a:extLst>
                  <a:ext uri="{FF2B5EF4-FFF2-40B4-BE49-F238E27FC236}">
                    <a16:creationId xmlns:a16="http://schemas.microsoft.com/office/drawing/2014/main" id="{EECE2A1F-CAD2-4E48-A83B-69949E09855F}"/>
                  </a:ext>
                </a:extLst>
              </p:cNvPr>
              <p:cNvSpPr txBox="1"/>
              <p:nvPr/>
            </p:nvSpPr>
            <p:spPr bwMode="auto">
              <a:xfrm>
                <a:off x="1654894" y="1964978"/>
                <a:ext cx="2629074" cy="460375"/>
              </a:xfrm>
              <a:prstGeom prst="rect">
                <a:avLst/>
              </a:prstGeom>
              <a:solidFill>
                <a:srgbClr val="FFFF00"/>
              </a:solidFill>
              <a:ln>
                <a:noFill/>
              </a:ln>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m:rPr>
                              <m:sty m:val="p"/>
                            </m:rPr>
                            <a:rPr lang="zh-CN" altLang="en-US" i="0">
                              <a:solidFill>
                                <a:srgbClr val="000000"/>
                              </a:solidFill>
                              <a:latin typeface="Cambria Math" panose="02040503050406030204" pitchFamily="18" charset="0"/>
                            </a:rPr>
                            <m:t>c</m:t>
                          </m:r>
                        </m:sub>
                      </m:sSub>
                      <m:r>
                        <a:rPr lang="zh-CN" altLang="en-US" i="1">
                          <a:solidFill>
                            <a:srgbClr val="000000"/>
                          </a:solidFill>
                          <a:latin typeface="Cambria Math" panose="02040503050406030204" pitchFamily="18" charset="0"/>
                        </a:rPr>
                        <m:t>=</m:t>
                      </m:r>
                      <m:r>
                        <a:rPr lang="en-US" altLang="zh-CN" b="1" i="1" smtClean="0">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a:rPr lang="en-US" altLang="zh-CN" b="1" i="1" smtClean="0">
                              <a:solidFill>
                                <a:srgbClr val="000000"/>
                              </a:solidFill>
                              <a:latin typeface="Cambria Math" panose="02040503050406030204" pitchFamily="18" charset="0"/>
                            </a:rPr>
                            <m:t>𝟏</m:t>
                          </m:r>
                        </m:sub>
                      </m:sSub>
                      <m:r>
                        <a:rPr lang="en-US" altLang="zh-CN" b="1" i="1" smtClean="0">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2</m:t>
                          </m:r>
                        </m:sub>
                      </m:sSub>
                      <m:r>
                        <a:rPr lang="en-US" altLang="zh-CN" b="1" i="1" smtClean="0">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m:t>
                      </m:r>
                      <m:r>
                        <a:rPr lang="en-US" altLang="zh-CN" b="1" i="1" smtClean="0">
                          <a:solidFill>
                            <a:srgbClr val="000000"/>
                          </a:solidFill>
                          <a:latin typeface="Cambria Math" panose="02040503050406030204" pitchFamily="18" charset="0"/>
                        </a:rPr>
                        <m:t>𝟐</m:t>
                      </m:r>
                    </m:oMath>
                  </m:oMathPara>
                </a14:m>
                <a:endParaRPr lang="zh-CN" altLang="en-US" dirty="0"/>
              </a:p>
            </p:txBody>
          </p:sp>
        </mc:Choice>
        <mc:Fallback xmlns="">
          <p:sp>
            <p:nvSpPr>
              <p:cNvPr id="10" name="Object 2">
                <a:extLst>
                  <a:ext uri="{FF2B5EF4-FFF2-40B4-BE49-F238E27FC236}">
                    <a16:creationId xmlns:a16="http://schemas.microsoft.com/office/drawing/2014/main" id="{EECE2A1F-CAD2-4E48-A83B-69949E09855F}"/>
                  </a:ext>
                </a:extLst>
              </p:cNvPr>
              <p:cNvSpPr txBox="1">
                <a:spLocks noRot="1" noChangeAspect="1" noMove="1" noResize="1" noEditPoints="1" noAdjustHandles="1" noChangeArrowheads="1" noChangeShapeType="1" noTextEdit="1"/>
              </p:cNvSpPr>
              <p:nvPr/>
            </p:nvSpPr>
            <p:spPr bwMode="auto">
              <a:xfrm>
                <a:off x="1654894" y="1964978"/>
                <a:ext cx="2629074" cy="460375"/>
              </a:xfrm>
              <a:prstGeom prst="rect">
                <a:avLst/>
              </a:prstGeom>
              <a:blipFill>
                <a:blip r:embed="rId9"/>
                <a:stretch>
                  <a:fillRect b="-17105"/>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75D322F3-B965-4F96-80C5-C2F4F543451A}" type="slidenum">
              <a:rPr lang="en-US" altLang="zh-CN" sz="1400" b="0">
                <a:solidFill>
                  <a:schemeClr val="tx1"/>
                </a:solidFill>
                <a:latin typeface="Times New Roman" panose="02020603050405020304" pitchFamily="18" charset="0"/>
              </a:rPr>
              <a:pPr eaLnBrk="1" hangingPunct="1"/>
              <a:t>59</a:t>
            </a:fld>
            <a:endParaRPr lang="en-US" altLang="zh-CN" sz="1400" b="0">
              <a:solidFill>
                <a:schemeClr val="tx1"/>
              </a:solidFill>
              <a:latin typeface="Times New Roman" panose="02020603050405020304" pitchFamily="18" charset="0"/>
            </a:endParaRPr>
          </a:p>
        </p:txBody>
      </p:sp>
      <p:sp>
        <p:nvSpPr>
          <p:cNvPr id="78851" name="Rectangle 2"/>
          <p:cNvSpPr>
            <a:spLocks noGrp="1" noChangeArrowheads="1"/>
          </p:cNvSpPr>
          <p:nvPr>
            <p:ph type="title"/>
          </p:nvPr>
        </p:nvSpPr>
        <p:spPr>
          <a:xfrm>
            <a:off x="685800" y="609600"/>
            <a:ext cx="7772400" cy="457200"/>
          </a:xfrm>
        </p:spPr>
        <p:txBody>
          <a:bodyPr/>
          <a:lstStyle/>
          <a:p>
            <a:r>
              <a:rPr lang="zh-CN" altLang="en-US" sz="3200" b="1">
                <a:solidFill>
                  <a:schemeClr val="accent2"/>
                </a:solidFill>
                <a:latin typeface="黑体" panose="02010609060101010101" pitchFamily="49" charset="-122"/>
                <a:ea typeface="黑体" panose="02010609060101010101" pitchFamily="49" charset="-122"/>
              </a:rPr>
              <a:t>典</a:t>
            </a:r>
            <a:r>
              <a:rPr lang="en-US" altLang="zh-CN" sz="3200" b="1">
                <a:solidFill>
                  <a:schemeClr val="accent2"/>
                </a:solidFill>
                <a:latin typeface="黑体" panose="02010609060101010101" pitchFamily="49" charset="-122"/>
                <a:ea typeface="黑体" panose="02010609060101010101" pitchFamily="49" charset="-122"/>
              </a:rPr>
              <a:t>II</a:t>
            </a:r>
            <a:r>
              <a:rPr lang="zh-CN" altLang="en-US" sz="3200" b="1">
                <a:solidFill>
                  <a:schemeClr val="accent2"/>
                </a:solidFill>
                <a:latin typeface="黑体" panose="02010609060101010101" pitchFamily="49" charset="-122"/>
                <a:ea typeface="黑体" panose="02010609060101010101" pitchFamily="49" charset="-122"/>
              </a:rPr>
              <a:t>系统参数与</a:t>
            </a:r>
            <a:r>
              <a:rPr lang="zh-CN" altLang="en-US" sz="3200" b="1">
                <a:solidFill>
                  <a:srgbClr val="FF3300"/>
                </a:solidFill>
                <a:latin typeface="黑体" panose="02010609060101010101" pitchFamily="49" charset="-122"/>
                <a:ea typeface="黑体" panose="02010609060101010101" pitchFamily="49" charset="-122"/>
              </a:rPr>
              <a:t>跟随</a:t>
            </a:r>
            <a:r>
              <a:rPr lang="zh-CN" altLang="en-US" sz="3200" b="1">
                <a:solidFill>
                  <a:schemeClr val="accent2"/>
                </a:solidFill>
                <a:latin typeface="黑体" panose="02010609060101010101" pitchFamily="49" charset="-122"/>
                <a:ea typeface="黑体" panose="02010609060101010101" pitchFamily="49" charset="-122"/>
              </a:rPr>
              <a:t>性能指标的关系</a:t>
            </a:r>
            <a:r>
              <a:rPr lang="en-US" altLang="zh-CN" sz="3200" b="1">
                <a:solidFill>
                  <a:schemeClr val="accent2"/>
                </a:solidFill>
                <a:latin typeface="黑体" panose="02010609060101010101" pitchFamily="49" charset="-122"/>
                <a:ea typeface="黑体" panose="02010609060101010101" pitchFamily="49" charset="-122"/>
              </a:rPr>
              <a:t>3</a:t>
            </a:r>
          </a:p>
        </p:txBody>
      </p:sp>
      <p:sp>
        <p:nvSpPr>
          <p:cNvPr id="55299" name="Rectangle 3"/>
          <p:cNvSpPr>
            <a:spLocks noGrp="1" noChangeArrowheads="1"/>
          </p:cNvSpPr>
          <p:nvPr>
            <p:ph type="body" sz="half" idx="1"/>
          </p:nvPr>
        </p:nvSpPr>
        <p:spPr>
          <a:xfrm>
            <a:off x="533400" y="1371600"/>
            <a:ext cx="7772400" cy="1625352"/>
          </a:xfrm>
        </p:spPr>
        <p:txBody>
          <a:bodyPr/>
          <a:lstStyle/>
          <a:p>
            <a:pPr>
              <a:buFontTx/>
              <a:buNone/>
            </a:pPr>
            <a:r>
              <a:rPr lang="zh-CN" altLang="en-US" sz="2800" b="1" dirty="0">
                <a:latin typeface="黑体" panose="02010609060101010101" pitchFamily="49" charset="-122"/>
                <a:ea typeface="黑体" panose="02010609060101010101" pitchFamily="49" charset="-122"/>
              </a:rPr>
              <a:t>在典型</a:t>
            </a:r>
            <a:r>
              <a:rPr lang="en-US" altLang="zh-CN" sz="2800" b="1" dirty="0">
                <a:latin typeface="黑体" panose="02010609060101010101" pitchFamily="49" charset="-122"/>
                <a:ea typeface="黑体" panose="02010609060101010101" pitchFamily="49" charset="-122"/>
              </a:rPr>
              <a:t>II</a:t>
            </a:r>
            <a:r>
              <a:rPr lang="zh-CN" altLang="en-US" sz="2800" b="1" dirty="0">
                <a:latin typeface="黑体" panose="02010609060101010101" pitchFamily="49" charset="-122"/>
                <a:ea typeface="黑体" panose="02010609060101010101" pitchFamily="49" charset="-122"/>
              </a:rPr>
              <a:t>型系统开环传函中，有</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个参数，一般</a:t>
            </a:r>
          </a:p>
          <a:p>
            <a:pPr>
              <a:buFontTx/>
              <a:buNone/>
            </a:pPr>
            <a:r>
              <a:rPr lang="en-US" altLang="zh-CN" sz="2800" b="1" dirty="0">
                <a:latin typeface="黑体" panose="02010609060101010101" pitchFamily="49" charset="-122"/>
                <a:ea typeface="黑体" panose="02010609060101010101" pitchFamily="49" charset="-122"/>
              </a:rPr>
              <a:t>T</a:t>
            </a:r>
            <a:r>
              <a:rPr lang="zh-CN" altLang="en-US" sz="2800" b="1" dirty="0">
                <a:latin typeface="黑体" panose="02010609060101010101" pitchFamily="49" charset="-122"/>
                <a:ea typeface="黑体" panose="02010609060101010101" pitchFamily="49" charset="-122"/>
              </a:rPr>
              <a:t>为系统固有参数，</a:t>
            </a:r>
            <a:r>
              <a:rPr lang="en-US" altLang="zh-CN" sz="2800" b="1" dirty="0" err="1">
                <a:latin typeface="黑体" panose="02010609060101010101" pitchFamily="49" charset="-122"/>
                <a:ea typeface="黑体" panose="02010609060101010101" pitchFamily="49" charset="-122"/>
              </a:rPr>
              <a:t>K,</a:t>
            </a:r>
            <a:r>
              <a:rPr lang="en-US" altLang="zh-CN" sz="2800" b="1" dirty="0" err="1">
                <a:latin typeface="Symbol" panose="05050102010706020507" pitchFamily="18" charset="2"/>
                <a:ea typeface="黑体" panose="02010609060101010101" pitchFamily="49" charset="-122"/>
              </a:rPr>
              <a:t>t</a:t>
            </a:r>
            <a:r>
              <a:rPr lang="zh-CN" altLang="en-US" sz="2800" b="1" dirty="0">
                <a:latin typeface="黑体" panose="02010609060101010101" pitchFamily="49" charset="-122"/>
                <a:ea typeface="黑体" panose="02010609060101010101" pitchFamily="49" charset="-122"/>
              </a:rPr>
              <a:t>为可设计改变参数。引入</a:t>
            </a:r>
          </a:p>
          <a:p>
            <a:pPr>
              <a:buFontTx/>
              <a:buNone/>
            </a:pPr>
            <a:r>
              <a:rPr lang="zh-CN" altLang="en-US" sz="2800" b="1" dirty="0">
                <a:latin typeface="黑体" panose="02010609060101010101" pitchFamily="49" charset="-122"/>
                <a:ea typeface="黑体" panose="02010609060101010101" pitchFamily="49" charset="-122"/>
              </a:rPr>
              <a:t>中频宽</a:t>
            </a:r>
            <a:r>
              <a:rPr lang="en-US" altLang="zh-CN" sz="2800" b="1" dirty="0">
                <a:latin typeface="黑体" panose="02010609060101010101" pitchFamily="49" charset="-122"/>
                <a:ea typeface="黑体" panose="02010609060101010101" pitchFamily="49" charset="-122"/>
              </a:rPr>
              <a:t>h,</a:t>
            </a:r>
            <a:r>
              <a:rPr lang="zh-CN" altLang="en-US" sz="2800" b="1" dirty="0">
                <a:latin typeface="黑体" panose="02010609060101010101" pitchFamily="49" charset="-122"/>
                <a:ea typeface="黑体" panose="02010609060101010101" pitchFamily="49" charset="-122"/>
              </a:rPr>
              <a:t>可将设计参数减为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个，使设计简化。 </a:t>
            </a:r>
          </a:p>
          <a:p>
            <a:pPr>
              <a:buFontTx/>
              <a:buNone/>
            </a:pPr>
            <a:endParaRPr lang="zh-CN" altLang="en-US" sz="2800" b="1" dirty="0">
              <a:latin typeface="黑体" panose="02010609060101010101" pitchFamily="49" charset="-122"/>
              <a:ea typeface="黑体" panose="02010609060101010101" pitchFamily="49" charset="-122"/>
            </a:endParaRPr>
          </a:p>
          <a:p>
            <a:pPr>
              <a:buFontTx/>
              <a:buNone/>
            </a:pPr>
            <a:endParaRPr lang="zh-CN" altLang="en-US" sz="2800" b="1" dirty="0">
              <a:latin typeface="黑体" panose="02010609060101010101" pitchFamily="49" charset="-122"/>
              <a:ea typeface="黑体" panose="02010609060101010101" pitchFamily="49" charset="-122"/>
            </a:endParaRPr>
          </a:p>
          <a:p>
            <a:pPr>
              <a:buFontTx/>
              <a:buNone/>
            </a:pPr>
            <a:endParaRPr lang="zh-CN" altLang="en-US" sz="2800" b="1" dirty="0">
              <a:latin typeface="黑体" panose="02010609060101010101" pitchFamily="49" charset="-122"/>
              <a:ea typeface="黑体" panose="02010609060101010101" pitchFamily="49" charset="-122"/>
            </a:endParaRPr>
          </a:p>
          <a:p>
            <a:pPr>
              <a:buFontTx/>
              <a:buNone/>
            </a:pPr>
            <a:endParaRPr lang="zh-CN" altLang="en-US" sz="2800" b="1" dirty="0">
              <a:latin typeface="黑体" panose="02010609060101010101" pitchFamily="49" charset="-122"/>
              <a:ea typeface="黑体" panose="02010609060101010101" pitchFamily="49" charset="-122"/>
            </a:endParaRPr>
          </a:p>
          <a:p>
            <a:pPr>
              <a:buFontTx/>
              <a:buNone/>
            </a:pPr>
            <a:endParaRPr lang="zh-CN" altLang="en-US" sz="2800" b="1" dirty="0">
              <a:latin typeface="黑体" panose="02010609060101010101" pitchFamily="49" charset="-122"/>
              <a:ea typeface="黑体" panose="02010609060101010101" pitchFamily="49" charset="-122"/>
            </a:endParaRPr>
          </a:p>
          <a:p>
            <a:pPr>
              <a:buFontTx/>
              <a:buNone/>
            </a:pPr>
            <a:endParaRPr lang="en-US" altLang="zh-CN" sz="2800" b="1" dirty="0">
              <a:latin typeface="黑体" panose="02010609060101010101" pitchFamily="49" charset="-122"/>
              <a:ea typeface="黑体" panose="02010609060101010101" pitchFamily="49" charset="-122"/>
            </a:endParaRPr>
          </a:p>
          <a:p>
            <a:pPr>
              <a:buFontTx/>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所以，</a:t>
            </a:r>
            <a:r>
              <a:rPr lang="zh-CN" altLang="en-US" sz="2800" b="1" dirty="0">
                <a:solidFill>
                  <a:srgbClr val="FF0000"/>
                </a:solidFill>
                <a:latin typeface="黑体" panose="02010609060101010101" pitchFamily="49" charset="-122"/>
                <a:ea typeface="黑体" panose="02010609060101010101" pitchFamily="49" charset="-122"/>
              </a:rPr>
              <a:t>只需选定</a:t>
            </a:r>
            <a:r>
              <a:rPr lang="en-US" altLang="zh-CN" sz="2800" b="1" dirty="0">
                <a:solidFill>
                  <a:srgbClr val="FF0000"/>
                </a:solidFill>
                <a:latin typeface="黑体" panose="02010609060101010101" pitchFamily="49" charset="-122"/>
                <a:ea typeface="黑体" panose="02010609060101010101" pitchFamily="49" charset="-122"/>
              </a:rPr>
              <a:t>h</a:t>
            </a:r>
            <a:r>
              <a:rPr lang="zh-CN" altLang="en-US" sz="2800" b="1" dirty="0">
                <a:latin typeface="黑体" panose="02010609060101010101" pitchFamily="49" charset="-122"/>
                <a:ea typeface="黑体" panose="02010609060101010101" pitchFamily="49" charset="-122"/>
              </a:rPr>
              <a:t>，系统参数就完全确定了。</a:t>
            </a:r>
          </a:p>
        </p:txBody>
      </p:sp>
      <p:sp>
        <p:nvSpPr>
          <p:cNvPr id="78853" name="Rectangle 6"/>
          <p:cNvSpPr>
            <a:spLocks noChangeArrowheads="1"/>
          </p:cNvSpPr>
          <p:nvPr/>
        </p:nvSpPr>
        <p:spPr bwMode="auto">
          <a:xfrm>
            <a:off x="35052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55303" name="Object 2"/>
          <p:cNvGraphicFramePr>
            <a:graphicFrameLocks noGrp="1" noChangeAspect="1"/>
          </p:cNvGraphicFramePr>
          <p:nvPr>
            <p:ph type="clipArt" sz="half" idx="2"/>
            <p:extLst>
              <p:ext uri="{D42A27DB-BD31-4B8C-83A1-F6EECF244321}">
                <p14:modId xmlns:p14="http://schemas.microsoft.com/office/powerpoint/2010/main" val="804104670"/>
              </p:ext>
            </p:extLst>
          </p:nvPr>
        </p:nvGraphicFramePr>
        <p:xfrm>
          <a:off x="958850" y="3030538"/>
          <a:ext cx="6138863" cy="1406525"/>
        </p:xfrm>
        <a:graphic>
          <a:graphicData uri="http://schemas.openxmlformats.org/presentationml/2006/ole">
            <mc:AlternateContent xmlns:mc="http://schemas.openxmlformats.org/markup-compatibility/2006">
              <mc:Choice xmlns:v="urn:schemas-microsoft-com:vml" Requires="v">
                <p:oleObj spid="_x0000_s79237" name="Equation" r:id="rId3" imgW="2882880" imgH="660240" progId="Equation.DSMT4">
                  <p:embed/>
                </p:oleObj>
              </mc:Choice>
              <mc:Fallback>
                <p:oleObj name="Equation" r:id="rId3" imgW="2882880" imgH="660240" progId="Equation.DSMT4">
                  <p:embed/>
                  <p:pic>
                    <p:nvPicPr>
                      <p:cNvPr id="0" name="Object 2"/>
                      <p:cNvPicPr>
                        <a:picLocks noChangeAspect="1" noChangeArrowheads="1"/>
                      </p:cNvPicPr>
                      <p:nvPr/>
                    </p:nvPicPr>
                    <p:blipFill>
                      <a:blip r:embed="rId4"/>
                      <a:srcRect/>
                      <a:stretch>
                        <a:fillRect/>
                      </a:stretch>
                    </p:blipFill>
                    <p:spPr bwMode="auto">
                      <a:xfrm>
                        <a:off x="958850" y="3030538"/>
                        <a:ext cx="6138863" cy="1406525"/>
                      </a:xfrm>
                      <a:prstGeom prst="rect">
                        <a:avLst/>
                      </a:prstGeom>
                      <a:solidFill>
                        <a:srgbClr val="FFFF00"/>
                      </a:solidFill>
                      <a:ln>
                        <a:noFill/>
                      </a:ln>
                      <a:effectLst/>
                    </p:spPr>
                  </p:pic>
                </p:oleObj>
              </mc:Fallback>
            </mc:AlternateContent>
          </a:graphicData>
        </a:graphic>
      </p:graphicFrame>
      <p:sp>
        <p:nvSpPr>
          <p:cNvPr id="78855" name="Rectangle 9"/>
          <p:cNvSpPr>
            <a:spLocks noChangeArrowheads="1"/>
          </p:cNvSpPr>
          <p:nvPr/>
        </p:nvSpPr>
        <p:spPr bwMode="auto">
          <a:xfrm>
            <a:off x="33670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55304" name="Object 3"/>
          <p:cNvGraphicFramePr>
            <a:graphicFrameLocks noChangeAspect="1"/>
          </p:cNvGraphicFramePr>
          <p:nvPr>
            <p:extLst>
              <p:ext uri="{D42A27DB-BD31-4B8C-83A1-F6EECF244321}">
                <p14:modId xmlns:p14="http://schemas.microsoft.com/office/powerpoint/2010/main" val="108312597"/>
              </p:ext>
            </p:extLst>
          </p:nvPr>
        </p:nvGraphicFramePr>
        <p:xfrm>
          <a:off x="1203325" y="4678363"/>
          <a:ext cx="5856288" cy="1127125"/>
        </p:xfrm>
        <a:graphic>
          <a:graphicData uri="http://schemas.openxmlformats.org/presentationml/2006/ole">
            <mc:AlternateContent xmlns:mc="http://schemas.openxmlformats.org/markup-compatibility/2006">
              <mc:Choice xmlns:v="urn:schemas-microsoft-com:vml" Requires="v">
                <p:oleObj spid="_x0000_s79238" name="Equation" r:id="rId5" imgW="2247840" imgH="431640" progId="Equation.DSMT4">
                  <p:embed/>
                </p:oleObj>
              </mc:Choice>
              <mc:Fallback>
                <p:oleObj name="Equation" r:id="rId5" imgW="2247840" imgH="431640" progId="Equation.DSMT4">
                  <p:embed/>
                  <p:pic>
                    <p:nvPicPr>
                      <p:cNvPr id="0" name="Object 3"/>
                      <p:cNvPicPr>
                        <a:picLocks noChangeAspect="1" noChangeArrowheads="1"/>
                      </p:cNvPicPr>
                      <p:nvPr/>
                    </p:nvPicPr>
                    <p:blipFill>
                      <a:blip r:embed="rId6"/>
                      <a:srcRect/>
                      <a:stretch>
                        <a:fillRect/>
                      </a:stretch>
                    </p:blipFill>
                    <p:spPr bwMode="auto">
                      <a:xfrm>
                        <a:off x="1203325" y="4678363"/>
                        <a:ext cx="5856288" cy="1127125"/>
                      </a:xfrm>
                      <a:prstGeom prst="rect">
                        <a:avLst/>
                      </a:prstGeom>
                      <a:solidFill>
                        <a:srgbClr val="FFC000"/>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03"/>
                                        </p:tgtEl>
                                        <p:attrNameLst>
                                          <p:attrName>style.visibility</p:attrName>
                                        </p:attrNameLst>
                                      </p:cBhvr>
                                      <p:to>
                                        <p:strVal val="visible"/>
                                      </p:to>
                                    </p:set>
                                    <p:animEffect transition="in" filter="blinds(horizontal)">
                                      <p:cBhvr>
                                        <p:cTn id="7" dur="500"/>
                                        <p:tgtEl>
                                          <p:spTgt spid="55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304"/>
                                        </p:tgtEl>
                                        <p:attrNameLst>
                                          <p:attrName>style.visibility</p:attrName>
                                        </p:attrNameLst>
                                      </p:cBhvr>
                                      <p:to>
                                        <p:strVal val="visible"/>
                                      </p:to>
                                    </p:set>
                                    <p:animEffect transition="in" filter="blinds(horizontal)">
                                      <p:cBhvr>
                                        <p:cTn id="12" dur="500"/>
                                        <p:tgtEl>
                                          <p:spTgt spid="55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299">
                                            <p:txEl>
                                              <p:pRg st="9" end="9"/>
                                            </p:txEl>
                                          </p:spTgt>
                                        </p:tgtEl>
                                        <p:attrNameLst>
                                          <p:attrName>style.visibility</p:attrName>
                                        </p:attrNameLst>
                                      </p:cBhvr>
                                      <p:to>
                                        <p:strVal val="visible"/>
                                      </p:to>
                                    </p:set>
                                    <p:animEffect transition="in" filter="blinds(horizontal)">
                                      <p:cBhvr>
                                        <p:cTn id="17" dur="500"/>
                                        <p:tgtEl>
                                          <p:spTgt spid="552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body" sz="half" idx="1"/>
          </p:nvPr>
        </p:nvSpPr>
        <p:spPr>
          <a:xfrm>
            <a:off x="857250" y="1357313"/>
            <a:ext cx="7000875" cy="1071562"/>
          </a:xfrm>
        </p:spPr>
        <p:txBody>
          <a:bodyPr rtlCol="0">
            <a:normAutofit/>
          </a:bodyPr>
          <a:lstStyle/>
          <a:p>
            <a:pPr marL="711200" indent="-711200" algn="just" eaLnBrk="1" fontAlgn="t" hangingPunct="1">
              <a:lnSpc>
                <a:spcPct val="90000"/>
              </a:lnSpc>
              <a:spcAft>
                <a:spcPts val="0"/>
              </a:spcAft>
              <a:buFontTx/>
              <a:buNone/>
              <a:defRPr/>
            </a:pPr>
            <a:r>
              <a:rPr lang="zh-CN" altLang="en-US" sz="2800" b="1" dirty="0">
                <a:latin typeface="+mn-ea"/>
              </a:rPr>
              <a:t>一、问题的提出：</a:t>
            </a:r>
          </a:p>
          <a:p>
            <a:pPr marL="711200" indent="-711200" eaLnBrk="1" fontAlgn="t" hangingPunct="1">
              <a:lnSpc>
                <a:spcPct val="90000"/>
              </a:lnSpc>
              <a:spcAft>
                <a:spcPts val="0"/>
              </a:spcAft>
              <a:buFontTx/>
              <a:buNone/>
              <a:defRPr/>
            </a:pPr>
            <a:r>
              <a:rPr lang="zh-CN" altLang="en-US" sz="2800" b="1" dirty="0">
                <a:latin typeface="+mn-ea"/>
              </a:rPr>
              <a:t>     为什么要构造双闭环调速系统？</a:t>
            </a:r>
            <a:endParaRPr lang="en-US" altLang="zh-CN" sz="2800" b="1" dirty="0">
              <a:latin typeface="+mn-ea"/>
            </a:endParaRPr>
          </a:p>
        </p:txBody>
      </p:sp>
      <p:sp>
        <p:nvSpPr>
          <p:cNvPr id="9" name="Rectangle 3"/>
          <p:cNvSpPr txBox="1">
            <a:spLocks noChangeArrowheads="1"/>
          </p:cNvSpPr>
          <p:nvPr/>
        </p:nvSpPr>
        <p:spPr bwMode="auto">
          <a:xfrm>
            <a:off x="1381125" y="142875"/>
            <a:ext cx="6430963" cy="785813"/>
          </a:xfrm>
          <a:prstGeom prst="rect">
            <a:avLst/>
          </a:prstGeom>
          <a:noFill/>
          <a:ln w="9525">
            <a:noFill/>
            <a:miter lim="800000"/>
            <a:headEnd/>
            <a:tailEnd/>
          </a:ln>
        </p:spPr>
        <p:txBody>
          <a:bodyPr/>
          <a:lstStyle/>
          <a:p>
            <a:pPr marL="342900" indent="-342900" algn="l">
              <a:lnSpc>
                <a:spcPct val="130000"/>
              </a:lnSpc>
              <a:spcBef>
                <a:spcPct val="80000"/>
              </a:spcBef>
              <a:buClr>
                <a:schemeClr val="folHlink"/>
              </a:buClr>
              <a:buSzPct val="75000"/>
              <a:buFont typeface="Wingdings" pitchFamily="2" charset="2"/>
              <a:buNone/>
              <a:defRPr/>
            </a:pPr>
            <a:r>
              <a:rPr lang="en-US" altLang="zh-CN" kern="0" dirty="0">
                <a:solidFill>
                  <a:srgbClr val="C00000"/>
                </a:solidFill>
                <a:latin typeface="+mn-ea"/>
                <a:ea typeface="+mn-ea"/>
              </a:rPr>
              <a:t>3.1 </a:t>
            </a:r>
            <a:r>
              <a:rPr lang="zh-CN" altLang="en-US" kern="0" dirty="0">
                <a:solidFill>
                  <a:srgbClr val="C00000"/>
                </a:solidFill>
                <a:latin typeface="+mn-ea"/>
                <a:ea typeface="+mn-ea"/>
              </a:rPr>
              <a:t>转速电流双闭环调速系统</a:t>
            </a:r>
          </a:p>
        </p:txBody>
      </p:sp>
      <p:sp>
        <p:nvSpPr>
          <p:cNvPr id="11" name="Rectangle 3"/>
          <p:cNvSpPr txBox="1">
            <a:spLocks noChangeArrowheads="1"/>
          </p:cNvSpPr>
          <p:nvPr/>
        </p:nvSpPr>
        <p:spPr bwMode="auto">
          <a:xfrm>
            <a:off x="285750" y="3786188"/>
            <a:ext cx="8143875" cy="2857500"/>
          </a:xfrm>
          <a:prstGeom prst="rect">
            <a:avLst/>
          </a:prstGeom>
          <a:noFill/>
          <a:ln w="9525">
            <a:noFill/>
            <a:miter lim="800000"/>
            <a:headEnd/>
            <a:tailEnd/>
          </a:ln>
        </p:spPr>
        <p:txBody>
          <a:bodyPr/>
          <a:lstStyle/>
          <a:p>
            <a:pPr marL="711200" indent="-711200" algn="l" eaLnBrk="0" fontAlgn="t" hangingPunct="0">
              <a:lnSpc>
                <a:spcPct val="90000"/>
              </a:lnSpc>
              <a:spcBef>
                <a:spcPct val="20000"/>
              </a:spcBef>
              <a:buClr>
                <a:schemeClr val="folHlink"/>
              </a:buClr>
              <a:buSzPct val="75000"/>
              <a:defRPr/>
            </a:pPr>
            <a:r>
              <a:rPr lang="en-US" altLang="zh-CN" sz="2800" kern="0" dirty="0">
                <a:solidFill>
                  <a:srgbClr val="FF0000"/>
                </a:solidFill>
                <a:latin typeface="+mn-ea"/>
                <a:ea typeface="+mn-ea"/>
                <a:cs typeface="Times New Roman"/>
              </a:rPr>
              <a:t>♦ </a:t>
            </a:r>
            <a:r>
              <a:rPr lang="en-US" altLang="zh-CN" sz="2800" kern="0" dirty="0">
                <a:solidFill>
                  <a:schemeClr val="tx1"/>
                </a:solidFill>
                <a:latin typeface="+mn-ea"/>
                <a:ea typeface="+mn-ea"/>
                <a:cs typeface="Times New Roman"/>
              </a:rPr>
              <a:t>  </a:t>
            </a:r>
            <a:r>
              <a:rPr lang="zh-CN" altLang="en-US" sz="2800" kern="0" dirty="0">
                <a:solidFill>
                  <a:schemeClr val="tx1"/>
                </a:solidFill>
                <a:latin typeface="+mn-ea"/>
                <a:ea typeface="+mn-ea"/>
              </a:rPr>
              <a:t>电流截止负反馈调速系统能够满足性能需求？</a:t>
            </a:r>
          </a:p>
          <a:p>
            <a:pPr marL="711200" indent="-711200" algn="l" eaLnBrk="0" fontAlgn="t" hangingPunct="0">
              <a:lnSpc>
                <a:spcPct val="90000"/>
              </a:lnSpc>
              <a:spcBef>
                <a:spcPct val="20000"/>
              </a:spcBef>
              <a:buClr>
                <a:schemeClr val="folHlink"/>
              </a:buClr>
              <a:buSzPct val="75000"/>
              <a:defRPr/>
            </a:pPr>
            <a:r>
              <a:rPr lang="zh-CN" altLang="en-US" sz="2800" kern="0" dirty="0">
                <a:solidFill>
                  <a:srgbClr val="FF0000"/>
                </a:solidFill>
                <a:latin typeface="+mn-ea"/>
                <a:ea typeface="+mn-ea"/>
              </a:rPr>
              <a:t>答：电流截止负反馈调速系统无法最大程度发挥直流电机的动态性能。</a:t>
            </a:r>
            <a:endParaRPr lang="en-US" altLang="zh-CN" sz="2800" kern="0" dirty="0">
              <a:solidFill>
                <a:srgbClr val="FF0000"/>
              </a:solidFill>
              <a:latin typeface="+mn-ea"/>
              <a:ea typeface="+mn-ea"/>
            </a:endParaRPr>
          </a:p>
          <a:p>
            <a:pPr marL="711200" indent="-711200" algn="l" eaLnBrk="0" fontAlgn="t" hangingPunct="0">
              <a:lnSpc>
                <a:spcPct val="90000"/>
              </a:lnSpc>
              <a:spcBef>
                <a:spcPct val="20000"/>
              </a:spcBef>
              <a:buClr>
                <a:schemeClr val="folHlink"/>
              </a:buClr>
              <a:buSzPct val="75000"/>
              <a:defRPr/>
            </a:pPr>
            <a:r>
              <a:rPr lang="en-US" altLang="zh-CN" sz="2800" kern="0" dirty="0">
                <a:solidFill>
                  <a:srgbClr val="FF0000"/>
                </a:solidFill>
                <a:latin typeface="+mn-ea"/>
                <a:cs typeface="Times New Roman"/>
              </a:rPr>
              <a:t>♦   </a:t>
            </a:r>
            <a:r>
              <a:rPr lang="zh-CN" altLang="en-US" sz="2800" kern="0" dirty="0">
                <a:solidFill>
                  <a:schemeClr val="tx1"/>
                </a:solidFill>
                <a:latin typeface="+mn-ea"/>
              </a:rPr>
              <a:t>有没有性能更优的控制方案？</a:t>
            </a:r>
            <a:endParaRPr lang="en-US" altLang="zh-CN" sz="2800" kern="0" dirty="0">
              <a:solidFill>
                <a:schemeClr val="tx1"/>
              </a:solidFill>
              <a:latin typeface="+mn-ea"/>
            </a:endParaRPr>
          </a:p>
          <a:p>
            <a:pPr marL="711200" indent="-711200" algn="l" eaLnBrk="0" fontAlgn="t" hangingPunct="0">
              <a:lnSpc>
                <a:spcPct val="90000"/>
              </a:lnSpc>
              <a:spcBef>
                <a:spcPct val="20000"/>
              </a:spcBef>
              <a:buClr>
                <a:schemeClr val="folHlink"/>
              </a:buClr>
              <a:buSzPct val="75000"/>
              <a:defRPr/>
            </a:pPr>
            <a:endParaRPr lang="en-US" altLang="zh-CN" sz="2800" kern="0" dirty="0">
              <a:solidFill>
                <a:srgbClr val="FF0000"/>
              </a:solidFill>
              <a:latin typeface="+mn-ea"/>
              <a:ea typeface="+mn-ea"/>
            </a:endParaRPr>
          </a:p>
          <a:p>
            <a:pPr marL="711200" indent="-711200" algn="l" eaLnBrk="0" fontAlgn="t" hangingPunct="0">
              <a:lnSpc>
                <a:spcPct val="90000"/>
              </a:lnSpc>
              <a:spcBef>
                <a:spcPct val="20000"/>
              </a:spcBef>
              <a:buClr>
                <a:schemeClr val="folHlink"/>
              </a:buClr>
              <a:buSzPct val="75000"/>
              <a:defRPr/>
            </a:pPr>
            <a:endParaRPr lang="en-US" altLang="zh-CN" sz="2800" kern="0" dirty="0">
              <a:solidFill>
                <a:srgbClr val="FF0000"/>
              </a:solidFill>
              <a:latin typeface="+mn-ea"/>
              <a:ea typeface="+mn-ea"/>
            </a:endParaRPr>
          </a:p>
          <a:p>
            <a:pPr marL="711200" indent="-711200" algn="l" eaLnBrk="0" fontAlgn="t" hangingPunct="0">
              <a:lnSpc>
                <a:spcPct val="90000"/>
              </a:lnSpc>
              <a:spcBef>
                <a:spcPct val="20000"/>
              </a:spcBef>
              <a:buClr>
                <a:schemeClr val="folHlink"/>
              </a:buClr>
              <a:buSzPct val="75000"/>
              <a:buFont typeface="Arial" pitchFamily="34" charset="0"/>
              <a:buChar char="•"/>
              <a:defRPr/>
            </a:pPr>
            <a:endParaRPr lang="en-US" altLang="zh-CN" sz="2800" kern="0" dirty="0">
              <a:solidFill>
                <a:schemeClr val="tx1"/>
              </a:solidFill>
              <a:latin typeface="+mn-ea"/>
              <a:ea typeface="+mn-ea"/>
            </a:endParaRPr>
          </a:p>
        </p:txBody>
      </p:sp>
      <p:sp>
        <p:nvSpPr>
          <p:cNvPr id="24581" name="下箭头 11"/>
          <p:cNvSpPr>
            <a:spLocks noChangeArrowheads="1"/>
          </p:cNvSpPr>
          <p:nvPr/>
        </p:nvSpPr>
        <p:spPr bwMode="auto">
          <a:xfrm>
            <a:off x="4000500" y="2643188"/>
            <a:ext cx="642938" cy="857250"/>
          </a:xfrm>
          <a:prstGeom prst="downArrow">
            <a:avLst>
              <a:gd name="adj1" fmla="val 50000"/>
              <a:gd name="adj2" fmla="val 50000"/>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b="0">
              <a:solidFill>
                <a:schemeClr val="tx1"/>
              </a:solidFill>
              <a:latin typeface="Times New Roman" panose="02020603050405020304" pitchFamily="18" charset="0"/>
            </a:endParaRPr>
          </a:p>
        </p:txBody>
      </p:sp>
      <p:pic>
        <p:nvPicPr>
          <p:cNvPr id="24582" name="Picture 6" descr="C:\Users\mac\AppData\Local\Microsoft\Windows\Temporary Internet Files\Content.IE5\ZFZHN9PO\MC9000787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1588" y="4714875"/>
            <a:ext cx="1450975"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left)">
                                      <p:cBhvr>
                                        <p:cTn id="7" dur="500"/>
                                        <p:tgtEl>
                                          <p:spTgt spid="11">
                                            <p:txEl>
                                              <p:pRg st="1" end="1"/>
                                            </p:txEl>
                                          </p:spTgt>
                                        </p:tgtEl>
                                      </p:cBhvr>
                                    </p:animEffect>
                                  </p:childTnLst>
                                </p:cTn>
                              </p:par>
                              <p:par>
                                <p:cTn id="8" presetID="2" presetClass="entr" presetSubtype="8" fill="hold" nodeType="withEffect">
                                  <p:stCondLst>
                                    <p:cond delay="0"/>
                                  </p:stCondLst>
                                  <p:childTnLst>
                                    <p:set>
                                      <p:cBhvr>
                                        <p:cTn id="9" dur="1" fill="hold">
                                          <p:stCondLst>
                                            <p:cond delay="0"/>
                                          </p:stCondLst>
                                        </p:cTn>
                                        <p:tgtEl>
                                          <p:spTgt spid="24582"/>
                                        </p:tgtEl>
                                        <p:attrNameLst>
                                          <p:attrName>style.visibility</p:attrName>
                                        </p:attrNameLst>
                                      </p:cBhvr>
                                      <p:to>
                                        <p:strVal val="visible"/>
                                      </p:to>
                                    </p:set>
                                    <p:anim calcmode="lin" valueType="num">
                                      <p:cBhvr additive="base">
                                        <p:cTn id="10" dur="500" fill="hold"/>
                                        <p:tgtEl>
                                          <p:spTgt spid="24582"/>
                                        </p:tgtEl>
                                        <p:attrNameLst>
                                          <p:attrName>ppt_x</p:attrName>
                                        </p:attrNameLst>
                                      </p:cBhvr>
                                      <p:tavLst>
                                        <p:tav tm="0">
                                          <p:val>
                                            <p:strVal val="0-#ppt_w/2"/>
                                          </p:val>
                                        </p:tav>
                                        <p:tav tm="100000">
                                          <p:val>
                                            <p:strVal val="#ppt_x"/>
                                          </p:val>
                                        </p:tav>
                                      </p:tavLst>
                                    </p:anim>
                                    <p:anim calcmode="lin" valueType="num">
                                      <p:cBhvr additive="base">
                                        <p:cTn id="11" dur="500" fill="hold"/>
                                        <p:tgtEl>
                                          <p:spTgt spid="24582"/>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left)">
                                      <p:cBhvr>
                                        <p:cTn id="16"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A96FD72B-07BA-488A-BC26-DF9ABB88DB3A}" type="slidenum">
              <a:rPr lang="en-US" altLang="zh-CN" sz="1400" b="0">
                <a:solidFill>
                  <a:schemeClr val="tx1"/>
                </a:solidFill>
                <a:latin typeface="Times New Roman" panose="02020603050405020304" pitchFamily="18" charset="0"/>
              </a:rPr>
              <a:pPr eaLnBrk="1" hangingPunct="1"/>
              <a:t>60</a:t>
            </a:fld>
            <a:endParaRPr lang="en-US" altLang="zh-CN" sz="1400" b="0">
              <a:solidFill>
                <a:schemeClr val="tx1"/>
              </a:solidFill>
              <a:latin typeface="Times New Roman" panose="02020603050405020304" pitchFamily="18" charset="0"/>
            </a:endParaRPr>
          </a:p>
        </p:txBody>
      </p:sp>
      <p:sp>
        <p:nvSpPr>
          <p:cNvPr id="80899" name="Rectangle 2"/>
          <p:cNvSpPr>
            <a:spLocks noGrp="1" noChangeArrowheads="1"/>
          </p:cNvSpPr>
          <p:nvPr>
            <p:ph type="title"/>
          </p:nvPr>
        </p:nvSpPr>
        <p:spPr/>
        <p:txBody>
          <a:bodyPr/>
          <a:lstStyle/>
          <a:p>
            <a:pPr algn="l"/>
            <a:r>
              <a:rPr lang="zh-CN" altLang="en-US" sz="3200" b="1">
                <a:latin typeface="黑体" panose="02010609060101010101" pitchFamily="49" charset="-122"/>
                <a:ea typeface="黑体" panose="02010609060101010101" pitchFamily="49" charset="-122"/>
              </a:rPr>
              <a:t>典型</a:t>
            </a:r>
            <a:r>
              <a:rPr lang="en-US" altLang="zh-CN" sz="3200" b="1">
                <a:latin typeface="黑体" panose="02010609060101010101" pitchFamily="49" charset="-122"/>
                <a:ea typeface="黑体" panose="02010609060101010101" pitchFamily="49" charset="-122"/>
              </a:rPr>
              <a:t>II</a:t>
            </a:r>
            <a:r>
              <a:rPr lang="zh-CN" altLang="en-US" sz="3200" b="1">
                <a:latin typeface="黑体" panose="02010609060101010101" pitchFamily="49" charset="-122"/>
                <a:ea typeface="黑体" panose="02010609060101010101" pitchFamily="49" charset="-122"/>
              </a:rPr>
              <a:t>型系统的闭环传递函数</a:t>
            </a:r>
            <a:r>
              <a:rPr lang="zh-CN" altLang="en-US" b="1">
                <a:latin typeface="黑体" panose="02010609060101010101" pitchFamily="49" charset="-122"/>
                <a:ea typeface="黑体" panose="02010609060101010101" pitchFamily="49" charset="-122"/>
              </a:rPr>
              <a:t> </a:t>
            </a:r>
            <a:br>
              <a:rPr lang="zh-CN" altLang="en-US" b="1">
                <a:latin typeface="黑体" panose="02010609060101010101" pitchFamily="49" charset="-122"/>
                <a:ea typeface="黑体" panose="02010609060101010101" pitchFamily="49" charset="-122"/>
              </a:rPr>
            </a:br>
            <a:endParaRPr lang="zh-CN" altLang="en-US" b="1">
              <a:latin typeface="黑体" panose="02010609060101010101" pitchFamily="49" charset="-122"/>
              <a:ea typeface="黑体" panose="02010609060101010101" pitchFamily="49" charset="-122"/>
            </a:endParaRPr>
          </a:p>
        </p:txBody>
      </p:sp>
      <p:sp>
        <p:nvSpPr>
          <p:cNvPr id="80900" name="Rectangle 3"/>
          <p:cNvSpPr>
            <a:spLocks noGrp="1" noChangeArrowheads="1"/>
          </p:cNvSpPr>
          <p:nvPr>
            <p:ph type="body" sz="half" idx="1"/>
          </p:nvPr>
        </p:nvSpPr>
        <p:spPr>
          <a:xfrm>
            <a:off x="685800" y="2819400"/>
            <a:ext cx="7239000" cy="2697832"/>
          </a:xfrm>
        </p:spPr>
        <p:txBody>
          <a:bodyPr/>
          <a:lstStyle/>
          <a:p>
            <a:r>
              <a:rPr lang="zh-CN" altLang="en-US" sz="2800" b="1" dirty="0">
                <a:latin typeface="黑体" panose="02010609060101010101" pitchFamily="49" charset="-122"/>
                <a:ea typeface="黑体" panose="02010609060101010101" pitchFamily="49" charset="-122"/>
              </a:rPr>
              <a:t>单位阶跃响应：</a:t>
            </a:r>
          </a:p>
          <a:p>
            <a:endParaRPr lang="zh-CN" altLang="en-US" sz="2800" b="1" dirty="0">
              <a:latin typeface="黑体" panose="02010609060101010101" pitchFamily="49" charset="-122"/>
              <a:ea typeface="黑体" panose="02010609060101010101" pitchFamily="49" charset="-122"/>
            </a:endParaRPr>
          </a:p>
          <a:p>
            <a:endParaRPr lang="zh-CN" altLang="en-US" sz="2800" b="1" dirty="0">
              <a:latin typeface="黑体" panose="02010609060101010101" pitchFamily="49" charset="-122"/>
              <a:ea typeface="黑体" panose="02010609060101010101" pitchFamily="49" charset="-122"/>
            </a:endParaRPr>
          </a:p>
          <a:p>
            <a:endParaRPr lang="zh-CN" altLang="en-US"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以</a:t>
            </a:r>
            <a:r>
              <a:rPr lang="en-US" altLang="zh-CN" sz="2800" b="1" dirty="0">
                <a:latin typeface="黑体" panose="02010609060101010101" pitchFamily="49" charset="-122"/>
                <a:ea typeface="黑体" panose="02010609060101010101" pitchFamily="49" charset="-122"/>
              </a:rPr>
              <a:t>T</a:t>
            </a:r>
            <a:r>
              <a:rPr lang="zh-CN" altLang="en-US" sz="2800" b="1" dirty="0">
                <a:latin typeface="黑体" panose="02010609060101010101" pitchFamily="49" charset="-122"/>
                <a:ea typeface="黑体" panose="02010609060101010101" pitchFamily="49" charset="-122"/>
              </a:rPr>
              <a:t>为基准，取不同</a:t>
            </a:r>
            <a:r>
              <a:rPr lang="en-US" altLang="zh-CN" sz="2800" b="1" dirty="0">
                <a:latin typeface="黑体" panose="02010609060101010101" pitchFamily="49" charset="-122"/>
                <a:ea typeface="黑体" panose="02010609060101010101" pitchFamily="49" charset="-122"/>
              </a:rPr>
              <a:t>h</a:t>
            </a:r>
            <a:r>
              <a:rPr lang="zh-CN" altLang="en-US" sz="2800" b="1" dirty="0">
                <a:latin typeface="黑体" panose="02010609060101010101" pitchFamily="49" charset="-122"/>
                <a:ea typeface="黑体" panose="02010609060101010101" pitchFamily="49" charset="-122"/>
              </a:rPr>
              <a:t>采用仿真计算可得：</a:t>
            </a:r>
          </a:p>
        </p:txBody>
      </p:sp>
      <p:graphicFrame>
        <p:nvGraphicFramePr>
          <p:cNvPr id="80901" name="Object 2"/>
          <p:cNvGraphicFramePr>
            <a:graphicFrameLocks noGrp="1" noChangeAspect="1"/>
          </p:cNvGraphicFramePr>
          <p:nvPr>
            <p:ph type="clipArt" sz="half" idx="2"/>
          </p:nvPr>
        </p:nvGraphicFramePr>
        <p:xfrm>
          <a:off x="1119188" y="1441450"/>
          <a:ext cx="4810125" cy="1130300"/>
        </p:xfrm>
        <a:graphic>
          <a:graphicData uri="http://schemas.openxmlformats.org/presentationml/2006/ole">
            <mc:AlternateContent xmlns:mc="http://schemas.openxmlformats.org/markup-compatibility/2006">
              <mc:Choice xmlns:v="urn:schemas-microsoft-com:vml" Requires="v">
                <p:oleObj spid="_x0000_s81283" name="Equation" r:id="rId3" imgW="2540000" imgH="596900" progId="Equation.3">
                  <p:embed/>
                </p:oleObj>
              </mc:Choice>
              <mc:Fallback>
                <p:oleObj name="Equation" r:id="rId3" imgW="2540000" imgH="596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1441450"/>
                        <a:ext cx="4810125"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2" name="Object 3"/>
          <p:cNvGraphicFramePr>
            <a:graphicFrameLocks noChangeAspect="1"/>
          </p:cNvGraphicFramePr>
          <p:nvPr/>
        </p:nvGraphicFramePr>
        <p:xfrm>
          <a:off x="1027113" y="3581400"/>
          <a:ext cx="4803775" cy="1130300"/>
        </p:xfrm>
        <a:graphic>
          <a:graphicData uri="http://schemas.openxmlformats.org/presentationml/2006/ole">
            <mc:AlternateContent xmlns:mc="http://schemas.openxmlformats.org/markup-compatibility/2006">
              <mc:Choice xmlns:v="urn:schemas-microsoft-com:vml" Requires="v">
                <p:oleObj spid="_x0000_s81284" name="Equation" r:id="rId5" imgW="2540000" imgH="596900" progId="Equation.3">
                  <p:embed/>
                </p:oleObj>
              </mc:Choice>
              <mc:Fallback>
                <p:oleObj name="Equation" r:id="rId5" imgW="2540000" imgH="596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113" y="3581400"/>
                        <a:ext cx="48037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56" name="Group 88"/>
          <p:cNvGraphicFramePr>
            <a:graphicFrameLocks noGrp="1"/>
          </p:cNvGraphicFramePr>
          <p:nvPr>
            <p:ph type="tbl" idx="1"/>
            <p:extLst>
              <p:ext uri="{D42A27DB-BD31-4B8C-83A1-F6EECF244321}">
                <p14:modId xmlns:p14="http://schemas.microsoft.com/office/powerpoint/2010/main" val="61040238"/>
              </p:ext>
            </p:extLst>
          </p:nvPr>
        </p:nvGraphicFramePr>
        <p:xfrm>
          <a:off x="71438" y="2780928"/>
          <a:ext cx="8991600" cy="2286000"/>
        </p:xfrm>
        <a:graphic>
          <a:graphicData uri="http://schemas.openxmlformats.org/drawingml/2006/table">
            <a:tbl>
              <a:tblPr/>
              <a:tblGrid>
                <a:gridCol w="99853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8538">
                  <a:extLst>
                    <a:ext uri="{9D8B030D-6E8A-4147-A177-3AD203B41FA5}">
                      <a16:colId xmlns:a16="http://schemas.microsoft.com/office/drawing/2014/main" val="20002"/>
                    </a:ext>
                  </a:extLst>
                </a:gridCol>
                <a:gridCol w="998537">
                  <a:extLst>
                    <a:ext uri="{9D8B030D-6E8A-4147-A177-3AD203B41FA5}">
                      <a16:colId xmlns:a16="http://schemas.microsoft.com/office/drawing/2014/main" val="20003"/>
                    </a:ext>
                  </a:extLst>
                </a:gridCol>
                <a:gridCol w="1000125">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8537">
                  <a:extLst>
                    <a:ext uri="{9D8B030D-6E8A-4147-A177-3AD203B41FA5}">
                      <a16:colId xmlns:a16="http://schemas.microsoft.com/office/drawing/2014/main" val="20006"/>
                    </a:ext>
                  </a:extLst>
                </a:gridCol>
                <a:gridCol w="1000125">
                  <a:extLst>
                    <a:ext uri="{9D8B030D-6E8A-4147-A177-3AD203B41FA5}">
                      <a16:colId xmlns:a16="http://schemas.microsoft.com/office/drawing/2014/main" val="20007"/>
                    </a:ext>
                  </a:extLst>
                </a:gridCol>
                <a:gridCol w="998538">
                  <a:extLst>
                    <a:ext uri="{9D8B030D-6E8A-4147-A177-3AD203B41FA5}">
                      <a16:colId xmlns:a16="http://schemas.microsoft.com/office/drawing/2014/main" val="20008"/>
                    </a:ext>
                  </a:extLst>
                </a:gridCol>
              </a:tblGrid>
              <a:tr h="4278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黑体" pitchFamily="2" charset="-122"/>
                          <a:ea typeface="黑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Symbol" pitchFamily="18" charset="2"/>
                          <a:ea typeface="黑体" pitchFamily="2" charset="-122"/>
                        </a:rPr>
                        <a:t>s</a:t>
                      </a:r>
                      <a:r>
                        <a:rPr kumimoji="1" lang="en-US" altLang="zh-CN" sz="2400" b="1" i="0" u="none" strike="noStrike" cap="none" normalizeH="0" baseline="0">
                          <a:ln>
                            <a:noFill/>
                          </a:ln>
                          <a:solidFill>
                            <a:schemeClr val="tx1"/>
                          </a:solidFill>
                          <a:effectLst/>
                          <a:latin typeface="黑体" pitchFamily="2" charset="-122"/>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52.6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43.6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FF0000"/>
                          </a:solidFill>
                          <a:effectLst/>
                          <a:latin typeface="黑体" pitchFamily="2" charset="-122"/>
                          <a:ea typeface="黑体" pitchFamily="2" charset="-122"/>
                        </a:rPr>
                        <a:t>37.6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33.2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29.8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27.2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23.3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t</a:t>
                      </a:r>
                      <a:r>
                        <a:rPr kumimoji="1" lang="en-US" altLang="zh-CN" sz="2400" b="1" i="0" u="none" strike="noStrike" cap="none" normalizeH="0" baseline="-25000">
                          <a:ln>
                            <a:noFill/>
                          </a:ln>
                          <a:solidFill>
                            <a:schemeClr val="tx1"/>
                          </a:solidFill>
                          <a:effectLst/>
                          <a:latin typeface="黑体" pitchFamily="2" charset="-122"/>
                          <a:ea typeface="黑体" pitchFamily="2" charset="-122"/>
                        </a:rPr>
                        <a:t>r</a:t>
                      </a:r>
                      <a:r>
                        <a:rPr kumimoji="1" lang="en-US" altLang="zh-CN" sz="2400" b="1" i="0" u="none" strike="noStrike" cap="none" normalizeH="0" baseline="0">
                          <a:ln>
                            <a:noFill/>
                          </a:ln>
                          <a:solidFill>
                            <a:schemeClr val="tx1"/>
                          </a:solidFill>
                          <a:effectLst/>
                          <a:latin typeface="黑体" pitchFamily="2" charset="-122"/>
                          <a:ea typeface="黑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2.40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2.65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2.85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3.35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t</a:t>
                      </a:r>
                      <a:r>
                        <a:rPr kumimoji="1" lang="en-US" altLang="zh-CN" sz="2400" b="1" i="0" u="none" strike="noStrike" cap="none" normalizeH="0" baseline="-25000">
                          <a:ln>
                            <a:noFill/>
                          </a:ln>
                          <a:solidFill>
                            <a:schemeClr val="tx1"/>
                          </a:solidFill>
                          <a:effectLst/>
                          <a:latin typeface="黑体" pitchFamily="2" charset="-122"/>
                          <a:ea typeface="黑体" pitchFamily="2" charset="-122"/>
                        </a:rPr>
                        <a:t>s</a:t>
                      </a:r>
                      <a:r>
                        <a:rPr kumimoji="1" lang="en-US" altLang="zh-CN" sz="2400" b="1" i="0" u="none" strike="noStrike" cap="none" normalizeH="0" baseline="0">
                          <a:ln>
                            <a:noFill/>
                          </a:ln>
                          <a:solidFill>
                            <a:schemeClr val="tx1"/>
                          </a:solidFill>
                          <a:effectLst/>
                          <a:latin typeface="黑体" pitchFamily="2" charset="-122"/>
                          <a:ea typeface="黑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12.15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11.65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黑体" pitchFamily="2" charset="-122"/>
                          <a:ea typeface="黑体" pitchFamily="2" charset="-122"/>
                        </a:rPr>
                        <a:t>9.55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10.45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12.25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13.25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14.20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272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6" name="Group 402"/>
          <p:cNvGraphicFramePr>
            <a:graphicFrameLocks/>
          </p:cNvGraphicFramePr>
          <p:nvPr>
            <p:extLst>
              <p:ext uri="{D42A27DB-BD31-4B8C-83A1-F6EECF244321}">
                <p14:modId xmlns:p14="http://schemas.microsoft.com/office/powerpoint/2010/main" val="1671911124"/>
              </p:ext>
            </p:extLst>
          </p:nvPr>
        </p:nvGraphicFramePr>
        <p:xfrm>
          <a:off x="971600" y="476672"/>
          <a:ext cx="6768751" cy="1828856"/>
        </p:xfrm>
        <a:graphic>
          <a:graphicData uri="http://schemas.openxmlformats.org/drawingml/2006/table">
            <a:tbl>
              <a:tblPr/>
              <a:tblGrid>
                <a:gridCol w="994161">
                  <a:extLst>
                    <a:ext uri="{9D8B030D-6E8A-4147-A177-3AD203B41FA5}">
                      <a16:colId xmlns:a16="http://schemas.microsoft.com/office/drawing/2014/main" val="20000"/>
                    </a:ext>
                  </a:extLst>
                </a:gridCol>
                <a:gridCol w="1015313">
                  <a:extLst>
                    <a:ext uri="{9D8B030D-6E8A-4147-A177-3AD203B41FA5}">
                      <a16:colId xmlns:a16="http://schemas.microsoft.com/office/drawing/2014/main" val="20001"/>
                    </a:ext>
                  </a:extLst>
                </a:gridCol>
                <a:gridCol w="891219">
                  <a:extLst>
                    <a:ext uri="{9D8B030D-6E8A-4147-A177-3AD203B41FA5}">
                      <a16:colId xmlns:a16="http://schemas.microsoft.com/office/drawing/2014/main" val="20002"/>
                    </a:ext>
                  </a:extLst>
                </a:gridCol>
                <a:gridCol w="967367">
                  <a:extLst>
                    <a:ext uri="{9D8B030D-6E8A-4147-A177-3AD203B41FA5}">
                      <a16:colId xmlns:a16="http://schemas.microsoft.com/office/drawing/2014/main" val="20003"/>
                    </a:ext>
                  </a:extLst>
                </a:gridCol>
                <a:gridCol w="967367">
                  <a:extLst>
                    <a:ext uri="{9D8B030D-6E8A-4147-A177-3AD203B41FA5}">
                      <a16:colId xmlns:a16="http://schemas.microsoft.com/office/drawing/2014/main" val="20004"/>
                    </a:ext>
                  </a:extLst>
                </a:gridCol>
                <a:gridCol w="965957">
                  <a:extLst>
                    <a:ext uri="{9D8B030D-6E8A-4147-A177-3AD203B41FA5}">
                      <a16:colId xmlns:a16="http://schemas.microsoft.com/office/drawing/2014/main" val="20005"/>
                    </a:ext>
                  </a:extLst>
                </a:gridCol>
                <a:gridCol w="967367">
                  <a:extLst>
                    <a:ext uri="{9D8B030D-6E8A-4147-A177-3AD203B41FA5}">
                      <a16:colId xmlns:a16="http://schemas.microsoft.com/office/drawing/2014/main" val="20006"/>
                    </a:ext>
                  </a:extLst>
                </a:gridCol>
              </a:tblGrid>
              <a:tr h="4102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KT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0.25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0.31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0.39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3300"/>
                          </a:solidFill>
                          <a:effectLst/>
                          <a:latin typeface="黑体" pitchFamily="2" charset="-122"/>
                          <a:ea typeface="黑体" pitchFamily="2" charset="-122"/>
                        </a:rPr>
                        <a:t>0.5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0.69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4102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Symbol" pitchFamily="18" charset="2"/>
                          <a:ea typeface="黑体" pitchFamily="2" charset="-122"/>
                        </a:rPr>
                        <a:t>x</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0.8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黑体" pitchFamily="2" charset="-122"/>
                          <a:ea typeface="黑体" pitchFamily="2" charset="-122"/>
                        </a:rPr>
                        <a:t>0.707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4102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Symbol" pitchFamily="18" charset="2"/>
                          <a:ea typeface="黑体" pitchFamily="2" charset="-122"/>
                        </a:rPr>
                        <a:t>s</a:t>
                      </a:r>
                      <a:r>
                        <a:rPr kumimoji="1" lang="en-US" altLang="zh-CN" sz="2400" b="0" i="0" u="none" strike="noStrike" cap="none" normalizeH="0" baseline="0">
                          <a:ln>
                            <a:noFill/>
                          </a:ln>
                          <a:solidFill>
                            <a:schemeClr val="tx1"/>
                          </a:solidFill>
                          <a:effectLst/>
                          <a:latin typeface="黑体" pitchFamily="2" charset="-122"/>
                          <a:ea typeface="黑体" pitchFamily="2" charset="-122"/>
                        </a:rPr>
                        <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0.15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FF3300"/>
                          </a:solidFill>
                          <a:effectLst/>
                          <a:latin typeface="黑体" pitchFamily="2" charset="-122"/>
                          <a:ea typeface="黑体" pitchFamily="2" charset="-122"/>
                        </a:rPr>
                        <a:t>4.3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9.5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16.3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4102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T</a:t>
                      </a:r>
                      <a:r>
                        <a:rPr kumimoji="1" lang="en-US" altLang="zh-CN" sz="2400" b="0" i="0" u="none" strike="noStrike" cap="none" normalizeH="0" baseline="-25000">
                          <a:ln>
                            <a:noFill/>
                          </a:ln>
                          <a:solidFill>
                            <a:schemeClr val="tx1"/>
                          </a:solidFill>
                          <a:effectLst/>
                          <a:latin typeface="黑体" pitchFamily="2" charset="-122"/>
                          <a:ea typeface="黑体" pitchFamily="2" charset="-122"/>
                        </a:rPr>
                        <a:t>s</a:t>
                      </a:r>
                      <a:r>
                        <a:rPr kumimoji="1" lang="en-US" altLang="zh-CN" sz="2400" b="0" i="0" u="none" strike="noStrike" cap="none" normalizeH="0" baseline="0">
                          <a:ln>
                            <a:noFill/>
                          </a:ln>
                          <a:solidFill>
                            <a:schemeClr val="tx1"/>
                          </a:solidFill>
                          <a:effectLst/>
                          <a:latin typeface="黑体" pitchFamily="2" charset="-122"/>
                          <a:ea typeface="黑体" pitchFamily="2" charset="-122"/>
                        </a:rPr>
                        <a:t>(2%)</a:t>
                      </a:r>
                      <a:endParaRPr kumimoji="1" lang="en-US" altLang="zh-CN" sz="2400" b="0" i="0" u="none" strike="noStrike" cap="none" normalizeH="0" baseline="-25000">
                        <a:ln>
                          <a:noFill/>
                        </a:ln>
                        <a:solidFill>
                          <a:schemeClr val="tx1"/>
                        </a:solidFill>
                        <a:effectLst/>
                        <a:latin typeface="黑体" pitchFamily="2" charset="-122"/>
                        <a:ea typeface="黑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11.7T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8.4T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6T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8.4T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7.1T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8.1T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bl>
          </a:graphicData>
        </a:graphic>
      </p:graphicFrame>
      <p:sp>
        <p:nvSpPr>
          <p:cNvPr id="7" name="矩形 6"/>
          <p:cNvSpPr/>
          <p:nvPr/>
        </p:nvSpPr>
        <p:spPr>
          <a:xfrm>
            <a:off x="2195101" y="-27384"/>
            <a:ext cx="4514377" cy="523220"/>
          </a:xfrm>
          <a:prstGeom prst="rect">
            <a:avLst/>
          </a:prstGeom>
        </p:spPr>
        <p:txBody>
          <a:bodyPr wrap="none">
            <a:spAutoFit/>
          </a:bodyPr>
          <a:lstStyle/>
          <a:p>
            <a:r>
              <a:rPr lang="zh-CN" altLang="en-US" sz="2800" dirty="0">
                <a:solidFill>
                  <a:srgbClr val="2D10DE"/>
                </a:solidFill>
                <a:latin typeface="黑体" panose="02010609060101010101" pitchFamily="49" charset="-122"/>
                <a:ea typeface="黑体" panose="02010609060101010101" pitchFamily="49" charset="-122"/>
              </a:rPr>
              <a:t>典</a:t>
            </a:r>
            <a:r>
              <a:rPr lang="en-US" altLang="zh-CN" sz="2800" dirty="0">
                <a:solidFill>
                  <a:srgbClr val="2D10DE"/>
                </a:solidFill>
                <a:latin typeface="黑体" panose="02010609060101010101" pitchFamily="49" charset="-122"/>
                <a:ea typeface="黑体" panose="02010609060101010101" pitchFamily="49" charset="-122"/>
              </a:rPr>
              <a:t>I</a:t>
            </a:r>
            <a:r>
              <a:rPr lang="zh-CN" altLang="en-US" sz="2800" dirty="0">
                <a:solidFill>
                  <a:srgbClr val="2D10DE"/>
                </a:solidFill>
                <a:latin typeface="黑体" panose="02010609060101010101" pitchFamily="49" charset="-122"/>
                <a:ea typeface="黑体" panose="02010609060101010101" pitchFamily="49" charset="-122"/>
              </a:rPr>
              <a:t>系统的动态跟随性能表 </a:t>
            </a:r>
            <a:endParaRPr lang="zh-CN" altLang="en-US" sz="2800" dirty="0">
              <a:solidFill>
                <a:srgbClr val="2D10DE"/>
              </a:solidFill>
            </a:endParaRPr>
          </a:p>
        </p:txBody>
      </p:sp>
      <p:sp>
        <p:nvSpPr>
          <p:cNvPr id="8" name="矩形 7"/>
          <p:cNvSpPr/>
          <p:nvPr/>
        </p:nvSpPr>
        <p:spPr>
          <a:xfrm>
            <a:off x="2105332" y="2276872"/>
            <a:ext cx="4693914" cy="523220"/>
          </a:xfrm>
          <a:prstGeom prst="rect">
            <a:avLst/>
          </a:prstGeom>
        </p:spPr>
        <p:txBody>
          <a:bodyPr wrap="none">
            <a:spAutoFit/>
          </a:bodyPr>
          <a:lstStyle/>
          <a:p>
            <a:r>
              <a:rPr lang="zh-CN" altLang="en-US" sz="2800" dirty="0">
                <a:solidFill>
                  <a:srgbClr val="2D10DE"/>
                </a:solidFill>
                <a:latin typeface="黑体" panose="02010609060101010101" pitchFamily="49" charset="-122"/>
                <a:ea typeface="黑体" panose="02010609060101010101" pitchFamily="49" charset="-122"/>
              </a:rPr>
              <a:t>典</a:t>
            </a:r>
            <a:r>
              <a:rPr lang="en-US" altLang="zh-CN" sz="2800" dirty="0">
                <a:solidFill>
                  <a:srgbClr val="2D10DE"/>
                </a:solidFill>
                <a:latin typeface="黑体" panose="02010609060101010101" pitchFamily="49" charset="-122"/>
                <a:ea typeface="黑体" panose="02010609060101010101" pitchFamily="49" charset="-122"/>
              </a:rPr>
              <a:t>Ⅱ</a:t>
            </a:r>
            <a:r>
              <a:rPr lang="zh-CN" altLang="en-US" sz="2800" dirty="0">
                <a:solidFill>
                  <a:srgbClr val="2D10DE"/>
                </a:solidFill>
                <a:latin typeface="黑体" panose="02010609060101010101" pitchFamily="49" charset="-122"/>
                <a:ea typeface="黑体" panose="02010609060101010101" pitchFamily="49" charset="-122"/>
              </a:rPr>
              <a:t>系统的动态跟随性能表 </a:t>
            </a:r>
            <a:endParaRPr lang="zh-CN" altLang="en-US" sz="2800" dirty="0">
              <a:solidFill>
                <a:srgbClr val="2D10DE"/>
              </a:solidFill>
            </a:endParaRPr>
          </a:p>
        </p:txBody>
      </p:sp>
      <p:sp>
        <p:nvSpPr>
          <p:cNvPr id="9" name="Rectangle 2"/>
          <p:cNvSpPr>
            <a:spLocks noGrp="1" noChangeArrowheads="1"/>
          </p:cNvSpPr>
          <p:nvPr>
            <p:ph type="title"/>
          </p:nvPr>
        </p:nvSpPr>
        <p:spPr>
          <a:xfrm>
            <a:off x="395536" y="5133528"/>
            <a:ext cx="8496300" cy="1607840"/>
          </a:xfrm>
        </p:spPr>
        <p:txBody>
          <a:bodyPr/>
          <a:lstStyle/>
          <a:p>
            <a:pPr algn="l"/>
            <a:r>
              <a:rPr lang="zh-CN" altLang="en-US" sz="2400" b="1" dirty="0">
                <a:latin typeface="黑体" panose="02010609060101010101" pitchFamily="49" charset="-122"/>
                <a:ea typeface="黑体" panose="02010609060101010101" pitchFamily="49" charset="-122"/>
              </a:rPr>
              <a:t>特点：</a:t>
            </a:r>
            <a:r>
              <a:rPr lang="en-US" altLang="zh-CN" sz="2400" b="1" dirty="0">
                <a:latin typeface="黑体" panose="02010609060101010101" pitchFamily="49" charset="-122"/>
                <a:ea typeface="黑体" panose="02010609060101010101" pitchFamily="49" charset="-122"/>
              </a:rPr>
              <a:t>(k</a:t>
            </a:r>
            <a:r>
              <a:rPr lang="zh-CN" altLang="en-US" sz="2400" b="1" dirty="0">
                <a:latin typeface="黑体" panose="02010609060101010101" pitchFamily="49" charset="-122"/>
                <a:ea typeface="黑体" panose="02010609060101010101" pitchFamily="49" charset="-122"/>
              </a:rPr>
              <a:t>为振荡次数</a:t>
            </a:r>
            <a:r>
              <a:rPr lang="en-US" altLang="zh-CN" sz="2400" b="1" dirty="0">
                <a:latin typeface="黑体" panose="02010609060101010101" pitchFamily="49" charset="-122"/>
                <a:ea typeface="黑体" panose="02010609060101010101" pitchFamily="49" charset="-122"/>
              </a:rPr>
              <a:t>)</a:t>
            </a:r>
            <a:br>
              <a:rPr lang="en-US" altLang="zh-CN" sz="2400" b="1" dirty="0">
                <a:latin typeface="黑体" panose="02010609060101010101" pitchFamily="49" charset="-122"/>
                <a:ea typeface="黑体" panose="02010609060101010101" pitchFamily="49" charset="-122"/>
              </a:rPr>
            </a:b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、调节时间随</a:t>
            </a:r>
            <a:r>
              <a:rPr lang="en-US" altLang="zh-CN" sz="2400" b="1" dirty="0">
                <a:latin typeface="黑体" panose="02010609060101010101" pitchFamily="49" charset="-122"/>
                <a:ea typeface="黑体" panose="02010609060101010101" pitchFamily="49" charset="-122"/>
              </a:rPr>
              <a:t>h</a:t>
            </a:r>
            <a:r>
              <a:rPr lang="zh-CN" altLang="en-US" sz="2400" b="1" dirty="0">
                <a:latin typeface="黑体" panose="02010609060101010101" pitchFamily="49" charset="-122"/>
                <a:ea typeface="黑体" panose="02010609060101010101" pitchFamily="49" charset="-122"/>
              </a:rPr>
              <a:t>变化非单调，</a:t>
            </a:r>
            <a:r>
              <a:rPr lang="en-US" altLang="zh-CN" sz="2400" b="1" dirty="0">
                <a:latin typeface="黑体" panose="02010609060101010101" pitchFamily="49" charset="-122"/>
                <a:ea typeface="黑体" panose="02010609060101010101" pitchFamily="49" charset="-122"/>
              </a:rPr>
              <a:t>h=5</a:t>
            </a:r>
            <a:r>
              <a:rPr lang="zh-CN" altLang="en-US" sz="2400" b="1" dirty="0">
                <a:latin typeface="黑体" panose="02010609060101010101" pitchFamily="49" charset="-122"/>
                <a:ea typeface="黑体" panose="02010609060101010101" pitchFamily="49" charset="-122"/>
              </a:rPr>
              <a:t>时最短；</a:t>
            </a:r>
            <a:br>
              <a:rPr lang="en-US" altLang="zh-CN" sz="2400" b="1" dirty="0">
                <a:latin typeface="黑体" panose="02010609060101010101" pitchFamily="49" charset="-122"/>
                <a:ea typeface="黑体" panose="02010609060101010101" pitchFamily="49" charset="-122"/>
              </a:rPr>
            </a:b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h</a:t>
            </a:r>
            <a:r>
              <a:rPr lang="zh-CN" altLang="en-US" sz="2400" b="1" dirty="0">
                <a:latin typeface="黑体" panose="02010609060101010101" pitchFamily="49" charset="-122"/>
                <a:ea typeface="黑体" panose="02010609060101010101" pitchFamily="49" charset="-122"/>
              </a:rPr>
              <a:t>减小，上升加快；</a:t>
            </a:r>
            <a:r>
              <a:rPr lang="en-US" altLang="zh-CN" sz="2400" b="1" dirty="0">
                <a:latin typeface="黑体" panose="02010609060101010101" pitchFamily="49" charset="-122"/>
                <a:ea typeface="黑体" panose="02010609060101010101" pitchFamily="49" charset="-122"/>
              </a:rPr>
              <a:t>h</a:t>
            </a:r>
            <a:r>
              <a:rPr lang="zh-CN" altLang="en-US" sz="2400" b="1" dirty="0">
                <a:latin typeface="黑体" panose="02010609060101010101" pitchFamily="49" charset="-122"/>
                <a:ea typeface="黑体" panose="02010609060101010101" pitchFamily="49" charset="-122"/>
              </a:rPr>
              <a:t>增大，超调减小。</a:t>
            </a:r>
            <a:r>
              <a:rPr lang="en-US" altLang="zh-CN" sz="2400" b="1" dirty="0">
                <a:solidFill>
                  <a:srgbClr val="FF0000"/>
                </a:solidFill>
                <a:latin typeface="黑体" panose="02010609060101010101" pitchFamily="49" charset="-122"/>
                <a:ea typeface="黑体" panose="02010609060101010101" pitchFamily="49" charset="-122"/>
              </a:rPr>
              <a:t>h=5</a:t>
            </a:r>
            <a:r>
              <a:rPr lang="zh-CN" altLang="en-US" sz="2400" b="1" dirty="0">
                <a:solidFill>
                  <a:srgbClr val="FF0000"/>
                </a:solidFill>
                <a:latin typeface="黑体" panose="02010609060101010101" pitchFamily="49" charset="-122"/>
                <a:ea typeface="黑体" panose="02010609060101010101" pitchFamily="49" charset="-122"/>
              </a:rPr>
              <a:t>时性能适中</a:t>
            </a:r>
            <a:r>
              <a:rPr lang="zh-CN" altLang="en-US" sz="2400" b="1" dirty="0">
                <a:latin typeface="黑体" panose="02010609060101010101" pitchFamily="49" charset="-122"/>
                <a:ea typeface="黑体" panose="02010609060101010101" pitchFamily="49" charset="-122"/>
              </a:rPr>
              <a:t>。</a:t>
            </a:r>
            <a:br>
              <a:rPr lang="zh-CN" altLang="en-US" sz="2400" b="1" dirty="0">
                <a:latin typeface="黑体" panose="02010609060101010101" pitchFamily="49" charset="-122"/>
                <a:ea typeface="黑体" panose="02010609060101010101" pitchFamily="49" charset="-122"/>
              </a:rPr>
            </a:b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、典</a:t>
            </a:r>
            <a:r>
              <a:rPr lang="en-US" altLang="zh-CN" sz="2400" b="1" dirty="0">
                <a:latin typeface="黑体" panose="02010609060101010101" pitchFamily="49" charset="-122"/>
                <a:ea typeface="黑体" panose="02010609060101010101" pitchFamily="49" charset="-122"/>
              </a:rPr>
              <a:t>II</a:t>
            </a:r>
            <a:r>
              <a:rPr lang="zh-CN" altLang="en-US" sz="2400" b="1" dirty="0">
                <a:latin typeface="黑体" panose="02010609060101010101" pitchFamily="49" charset="-122"/>
                <a:ea typeface="黑体" panose="02010609060101010101" pitchFamily="49" charset="-122"/>
              </a:rPr>
              <a:t>系统超调量大于典</a:t>
            </a:r>
            <a:r>
              <a:rPr lang="en-US" altLang="zh-CN" sz="2400" b="1" dirty="0">
                <a:latin typeface="黑体" panose="02010609060101010101" pitchFamily="49" charset="-122"/>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F03702B7-DC3A-450A-BE78-EBA0D3E32F53}" type="slidenum">
              <a:rPr lang="en-US" altLang="zh-CN" sz="1400" b="0">
                <a:solidFill>
                  <a:schemeClr val="tx1"/>
                </a:solidFill>
                <a:latin typeface="Times New Roman" panose="02020603050405020304" pitchFamily="18" charset="0"/>
              </a:rPr>
              <a:pPr eaLnBrk="1" hangingPunct="1"/>
              <a:t>62</a:t>
            </a:fld>
            <a:endParaRPr lang="en-US" altLang="zh-CN" sz="1400" b="0">
              <a:solidFill>
                <a:schemeClr val="tx1"/>
              </a:solidFill>
              <a:latin typeface="Times New Roman" panose="02020603050405020304" pitchFamily="18" charset="0"/>
            </a:endParaRPr>
          </a:p>
        </p:txBody>
      </p:sp>
      <p:sp>
        <p:nvSpPr>
          <p:cNvPr id="82947" name="Rectangle 2"/>
          <p:cNvSpPr>
            <a:spLocks noGrp="1" noChangeArrowheads="1"/>
          </p:cNvSpPr>
          <p:nvPr>
            <p:ph type="title"/>
          </p:nvPr>
        </p:nvSpPr>
        <p:spPr>
          <a:xfrm>
            <a:off x="685800" y="71438"/>
            <a:ext cx="7772400" cy="685800"/>
          </a:xfrm>
        </p:spPr>
        <p:txBody>
          <a:bodyPr/>
          <a:lstStyle/>
          <a:p>
            <a:r>
              <a:rPr lang="zh-CN" altLang="en-US" sz="3200" b="1">
                <a:solidFill>
                  <a:srgbClr val="220CA8"/>
                </a:solidFill>
                <a:latin typeface="黑体" panose="02010609060101010101" pitchFamily="49" charset="-122"/>
                <a:ea typeface="黑体" panose="02010609060101010101" pitchFamily="49" charset="-122"/>
              </a:rPr>
              <a:t>（</a:t>
            </a:r>
            <a:r>
              <a:rPr lang="en-US" altLang="zh-CN" sz="3200" b="1">
                <a:solidFill>
                  <a:srgbClr val="220CA8"/>
                </a:solidFill>
                <a:latin typeface="黑体" panose="02010609060101010101" pitchFamily="49" charset="-122"/>
                <a:ea typeface="黑体" panose="02010609060101010101" pitchFamily="49" charset="-122"/>
              </a:rPr>
              <a:t>2</a:t>
            </a:r>
            <a:r>
              <a:rPr lang="zh-CN" altLang="en-US" sz="3200" b="1">
                <a:solidFill>
                  <a:srgbClr val="220CA8"/>
                </a:solidFill>
                <a:latin typeface="黑体" panose="02010609060101010101" pitchFamily="49" charset="-122"/>
                <a:ea typeface="黑体" panose="02010609060101010101" pitchFamily="49" charset="-122"/>
              </a:rPr>
              <a:t>）典</a:t>
            </a:r>
            <a:r>
              <a:rPr lang="en-US" altLang="zh-CN" sz="3200" b="1">
                <a:solidFill>
                  <a:srgbClr val="220CA8"/>
                </a:solidFill>
                <a:latin typeface="黑体" panose="02010609060101010101" pitchFamily="49" charset="-122"/>
                <a:ea typeface="黑体" panose="02010609060101010101" pitchFamily="49" charset="-122"/>
              </a:rPr>
              <a:t>II</a:t>
            </a:r>
            <a:r>
              <a:rPr lang="zh-CN" altLang="en-US" sz="3200" b="1">
                <a:solidFill>
                  <a:srgbClr val="220CA8"/>
                </a:solidFill>
                <a:latin typeface="黑体" panose="02010609060101010101" pitchFamily="49" charset="-122"/>
                <a:ea typeface="黑体" panose="02010609060101010101" pitchFamily="49" charset="-122"/>
              </a:rPr>
              <a:t>系统参数与</a:t>
            </a:r>
            <a:r>
              <a:rPr lang="zh-CN" altLang="en-US" sz="3200" b="1">
                <a:solidFill>
                  <a:srgbClr val="FF0000"/>
                </a:solidFill>
                <a:latin typeface="黑体" panose="02010609060101010101" pitchFamily="49" charset="-122"/>
                <a:ea typeface="黑体" panose="02010609060101010101" pitchFamily="49" charset="-122"/>
              </a:rPr>
              <a:t>抗扰</a:t>
            </a:r>
            <a:r>
              <a:rPr lang="zh-CN" altLang="en-US" sz="3200" b="1">
                <a:solidFill>
                  <a:srgbClr val="220CA8"/>
                </a:solidFill>
                <a:latin typeface="黑体" panose="02010609060101010101" pitchFamily="49" charset="-122"/>
                <a:ea typeface="黑体" panose="02010609060101010101" pitchFamily="49" charset="-122"/>
              </a:rPr>
              <a:t>性能指标的关系</a:t>
            </a:r>
          </a:p>
        </p:txBody>
      </p:sp>
      <p:sp>
        <p:nvSpPr>
          <p:cNvPr id="82948" name="Rectangle 3"/>
          <p:cNvSpPr>
            <a:spLocks noGrp="1" noChangeArrowheads="1"/>
          </p:cNvSpPr>
          <p:nvPr>
            <p:ph type="body" sz="half" idx="1"/>
          </p:nvPr>
        </p:nvSpPr>
        <p:spPr>
          <a:xfrm>
            <a:off x="285750" y="785813"/>
            <a:ext cx="8401050" cy="1343025"/>
          </a:xfrm>
        </p:spPr>
        <p:txBody>
          <a:bodyPr/>
          <a:lstStyle/>
          <a:p>
            <a:r>
              <a:rPr lang="zh-CN" altLang="en-US" sz="2800" b="1">
                <a:latin typeface="黑体" panose="02010609060101010101" pitchFamily="49" charset="-122"/>
                <a:ea typeface="黑体" panose="02010609060101010101" pitchFamily="49" charset="-122"/>
              </a:rPr>
              <a:t>考虑调速系统的特点，典型</a:t>
            </a:r>
            <a:r>
              <a:rPr lang="en-US" altLang="zh-CN" sz="2800" b="1">
                <a:latin typeface="黑体" panose="02010609060101010101" pitchFamily="49" charset="-122"/>
                <a:ea typeface="黑体" panose="02010609060101010101" pitchFamily="49" charset="-122"/>
              </a:rPr>
              <a:t>II</a:t>
            </a:r>
            <a:r>
              <a:rPr lang="zh-CN" altLang="en-US" sz="2800" b="1">
                <a:latin typeface="黑体" panose="02010609060101010101" pitchFamily="49" charset="-122"/>
                <a:ea typeface="黑体" panose="02010609060101010101" pitchFamily="49" charset="-122"/>
              </a:rPr>
              <a:t>型系统在扰动下的结构图与</a:t>
            </a:r>
            <a:r>
              <a:rPr lang="en-US" altLang="zh-CN" sz="2800" b="1">
                <a:latin typeface="黑体" panose="02010609060101010101" pitchFamily="49" charset="-122"/>
                <a:ea typeface="黑体" panose="02010609060101010101" pitchFamily="49" charset="-122"/>
              </a:rPr>
              <a:t>I</a:t>
            </a:r>
            <a:r>
              <a:rPr lang="zh-CN" altLang="en-US" sz="2800" b="1">
                <a:latin typeface="黑体" panose="02010609060101010101" pitchFamily="49" charset="-122"/>
                <a:ea typeface="黑体" panose="02010609060101010101" pitchFamily="49" charset="-122"/>
              </a:rPr>
              <a:t>型相同，只是扰动点到系统输出之间的传递函数是一个积分环节。</a:t>
            </a:r>
          </a:p>
          <a:p>
            <a:pPr>
              <a:buFontTx/>
              <a:buNone/>
            </a:pPr>
            <a:r>
              <a:rPr lang="zh-CN" altLang="en-US" sz="2800" b="1">
                <a:latin typeface="黑体" panose="02010609060101010101" pitchFamily="49" charset="-122"/>
                <a:ea typeface="黑体" panose="02010609060101010101" pitchFamily="49" charset="-122"/>
              </a:rPr>
              <a:t>  </a:t>
            </a:r>
          </a:p>
        </p:txBody>
      </p:sp>
      <p:graphicFrame>
        <p:nvGraphicFramePr>
          <p:cNvPr id="82949" name="Object 2"/>
          <p:cNvGraphicFramePr>
            <a:graphicFrameLocks noGrp="1" noChangeAspect="1"/>
          </p:cNvGraphicFramePr>
          <p:nvPr>
            <p:ph type="clipArt" sz="half" idx="2"/>
            <p:extLst>
              <p:ext uri="{D42A27DB-BD31-4B8C-83A1-F6EECF244321}">
                <p14:modId xmlns:p14="http://schemas.microsoft.com/office/powerpoint/2010/main" val="4174182159"/>
              </p:ext>
            </p:extLst>
          </p:nvPr>
        </p:nvGraphicFramePr>
        <p:xfrm>
          <a:off x="1906785" y="2214563"/>
          <a:ext cx="6697663" cy="4248150"/>
        </p:xfrm>
        <a:graphic>
          <a:graphicData uri="http://schemas.openxmlformats.org/presentationml/2006/ole">
            <mc:AlternateContent xmlns:mc="http://schemas.openxmlformats.org/markup-compatibility/2006">
              <mc:Choice xmlns:v="urn:schemas-microsoft-com:vml" Requires="v">
                <p:oleObj spid="_x0000_s83291" name="Microsoft Drawing" r:id="rId3" imgW="2935288" imgH="1862138" progId="MSDraw">
                  <p:embed/>
                </p:oleObj>
              </mc:Choice>
              <mc:Fallback>
                <p:oleObj name="Microsoft Drawing" r:id="rId3" imgW="2935288" imgH="1862138" progId="MSDra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785" y="2214563"/>
                        <a:ext cx="6697663"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94184595"/>
              </p:ext>
            </p:extLst>
          </p:nvPr>
        </p:nvGraphicFramePr>
        <p:xfrm>
          <a:off x="107504" y="4077072"/>
          <a:ext cx="2278070" cy="864096"/>
        </p:xfrm>
        <a:graphic>
          <a:graphicData uri="http://schemas.openxmlformats.org/presentationml/2006/ole">
            <mc:AlternateContent xmlns:mc="http://schemas.openxmlformats.org/markup-compatibility/2006">
              <mc:Choice xmlns:v="urn:schemas-microsoft-com:vml" Requires="v">
                <p:oleObj spid="_x0000_s83292" name="Equation" r:id="rId5" imgW="1104840" imgH="419040" progId="Equation.DSMT4">
                  <p:embed/>
                </p:oleObj>
              </mc:Choice>
              <mc:Fallback>
                <p:oleObj name="Equation" r:id="rId5" imgW="1104840" imgH="419040" progId="Equation.DSMT4">
                  <p:embed/>
                  <p:pic>
                    <p:nvPicPr>
                      <p:cNvPr id="0" name=""/>
                      <p:cNvPicPr/>
                      <p:nvPr/>
                    </p:nvPicPr>
                    <p:blipFill>
                      <a:blip r:embed="rId6"/>
                      <a:stretch>
                        <a:fillRect/>
                      </a:stretch>
                    </p:blipFill>
                    <p:spPr>
                      <a:xfrm>
                        <a:off x="107504" y="4077072"/>
                        <a:ext cx="2278070" cy="864096"/>
                      </a:xfrm>
                      <a:prstGeom prst="rect">
                        <a:avLst/>
                      </a:prstGeom>
                      <a:solidFill>
                        <a:srgbClr val="FFC000"/>
                      </a:solidFill>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5"/>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98CA01C0-AD6F-4681-8DAD-542E5F8DDDD8}" type="slidenum">
              <a:rPr lang="en-US" altLang="zh-CN" sz="1400" b="0">
                <a:solidFill>
                  <a:schemeClr val="tx1"/>
                </a:solidFill>
                <a:latin typeface="Times New Roman" panose="02020603050405020304" pitchFamily="18" charset="0"/>
              </a:rPr>
              <a:pPr eaLnBrk="1" hangingPunct="1"/>
              <a:t>63</a:t>
            </a:fld>
            <a:endParaRPr lang="en-US" altLang="zh-CN" sz="1400" b="0">
              <a:solidFill>
                <a:schemeClr val="tx1"/>
              </a:solidFill>
              <a:latin typeface="Times New Roman" panose="02020603050405020304" pitchFamily="18" charset="0"/>
            </a:endParaRPr>
          </a:p>
        </p:txBody>
      </p:sp>
      <p:sp>
        <p:nvSpPr>
          <p:cNvPr id="83971" name="Rectangle 2"/>
          <p:cNvSpPr>
            <a:spLocks noGrp="1" noChangeArrowheads="1"/>
          </p:cNvSpPr>
          <p:nvPr>
            <p:ph type="title"/>
          </p:nvPr>
        </p:nvSpPr>
        <p:spPr>
          <a:xfrm>
            <a:off x="428625" y="188640"/>
            <a:ext cx="7772400" cy="642937"/>
          </a:xfrm>
        </p:spPr>
        <p:txBody>
          <a:bodyPr/>
          <a:lstStyle/>
          <a:p>
            <a:pPr algn="l"/>
            <a:r>
              <a:rPr lang="zh-CN" altLang="en-US" sz="2800" b="1" dirty="0">
                <a:latin typeface="黑体" panose="02010609060101010101" pitchFamily="49" charset="-122"/>
                <a:ea typeface="黑体" panose="02010609060101010101" pitchFamily="49" charset="-122"/>
              </a:rPr>
              <a:t>由扰动作用下的闭环传函，取输出量基准值</a:t>
            </a:r>
          </a:p>
        </p:txBody>
      </p:sp>
      <p:sp>
        <p:nvSpPr>
          <p:cNvPr id="83972" name="Rectangle 3"/>
          <p:cNvSpPr>
            <a:spLocks noGrp="1" noChangeArrowheads="1"/>
          </p:cNvSpPr>
          <p:nvPr>
            <p:ph type="body" sz="half" idx="4294967295"/>
          </p:nvPr>
        </p:nvSpPr>
        <p:spPr>
          <a:xfrm>
            <a:off x="457200" y="1412776"/>
            <a:ext cx="8218488" cy="604838"/>
          </a:xfrm>
        </p:spPr>
        <p:txBody>
          <a:bodyPr/>
          <a:lstStyle/>
          <a:p>
            <a:pPr>
              <a:buFontTx/>
              <a:buNone/>
            </a:pPr>
            <a:r>
              <a:rPr lang="zh-CN" altLang="en-US" sz="2800" b="1" dirty="0">
                <a:latin typeface="黑体" panose="02010609060101010101" pitchFamily="49" charset="-122"/>
                <a:ea typeface="黑体" panose="02010609060101010101" pitchFamily="49" charset="-122"/>
              </a:rPr>
              <a:t>可算出系统在不同</a:t>
            </a:r>
            <a:r>
              <a:rPr lang="en-US" altLang="zh-CN" sz="2800" b="1" dirty="0">
                <a:latin typeface="黑体" panose="02010609060101010101" pitchFamily="49" charset="-122"/>
                <a:ea typeface="黑体" panose="02010609060101010101" pitchFamily="49" charset="-122"/>
              </a:rPr>
              <a:t>h</a:t>
            </a:r>
            <a:r>
              <a:rPr lang="zh-CN" altLang="en-US" sz="2800" b="1" dirty="0">
                <a:latin typeface="黑体" panose="02010609060101010101" pitchFamily="49" charset="-122"/>
                <a:ea typeface="黑体" panose="02010609060101010101" pitchFamily="49" charset="-122"/>
              </a:rPr>
              <a:t>下的抗阶跃扰动响应性能</a:t>
            </a:r>
            <a:r>
              <a:rPr lang="en-US" altLang="zh-CN" sz="2800" b="1" dirty="0">
                <a:latin typeface="黑体" panose="02010609060101010101" pitchFamily="49" charset="-122"/>
                <a:ea typeface="黑体" panose="02010609060101010101" pitchFamily="49" charset="-122"/>
              </a:rPr>
              <a:t>:</a:t>
            </a:r>
          </a:p>
        </p:txBody>
      </p:sp>
      <p:sp>
        <p:nvSpPr>
          <p:cNvPr id="83973" name="Rectangle 6"/>
          <p:cNvSpPr>
            <a:spLocks noChangeArrowheads="1"/>
          </p:cNvSpPr>
          <p:nvPr/>
        </p:nvSpPr>
        <p:spPr bwMode="auto">
          <a:xfrm>
            <a:off x="41671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83974" name="Object 2"/>
          <p:cNvGraphicFramePr>
            <a:graphicFrameLocks noGrp="1" noChangeAspect="1"/>
          </p:cNvGraphicFramePr>
          <p:nvPr>
            <p:ph type="clipArt" sz="half" idx="4294967295"/>
            <p:extLst>
              <p:ext uri="{D42A27DB-BD31-4B8C-83A1-F6EECF244321}">
                <p14:modId xmlns:p14="http://schemas.microsoft.com/office/powerpoint/2010/main" val="2975915663"/>
              </p:ext>
            </p:extLst>
          </p:nvPr>
        </p:nvGraphicFramePr>
        <p:xfrm>
          <a:off x="3214688" y="836712"/>
          <a:ext cx="1905000" cy="571500"/>
        </p:xfrm>
        <a:graphic>
          <a:graphicData uri="http://schemas.openxmlformats.org/presentationml/2006/ole">
            <mc:AlternateContent xmlns:mc="http://schemas.openxmlformats.org/markup-compatibility/2006">
              <mc:Choice xmlns:v="urn:schemas-microsoft-com:vml" Requires="v">
                <p:oleObj spid="_x0000_s84219" name="Equation" r:id="rId3" imgW="761669" imgH="228501" progId="Equation.DSMT4">
                  <p:embed/>
                </p:oleObj>
              </mc:Choice>
              <mc:Fallback>
                <p:oleObj name="Equation" r:id="rId3" imgW="761669" imgH="22850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836712"/>
                        <a:ext cx="1905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510" name="Group 94"/>
          <p:cNvGraphicFramePr>
            <a:graphicFrameLocks noGrp="1"/>
          </p:cNvGraphicFramePr>
          <p:nvPr>
            <p:ph type="tbl" idx="1"/>
            <p:extLst>
              <p:ext uri="{D42A27DB-BD31-4B8C-83A1-F6EECF244321}">
                <p14:modId xmlns:p14="http://schemas.microsoft.com/office/powerpoint/2010/main" val="186061959"/>
              </p:ext>
            </p:extLst>
          </p:nvPr>
        </p:nvGraphicFramePr>
        <p:xfrm>
          <a:off x="357188" y="2697088"/>
          <a:ext cx="8435975" cy="1524000"/>
        </p:xfrm>
        <a:graphic>
          <a:graphicData uri="http://schemas.openxmlformats.org/drawingml/2006/table">
            <a:tbl>
              <a:tblPr/>
              <a:tblGrid>
                <a:gridCol w="1679575">
                  <a:extLst>
                    <a:ext uri="{9D8B030D-6E8A-4147-A177-3AD203B41FA5}">
                      <a16:colId xmlns:a16="http://schemas.microsoft.com/office/drawing/2014/main" val="20000"/>
                    </a:ext>
                  </a:extLst>
                </a:gridCol>
                <a:gridCol w="801687">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gridCol w="909638">
                  <a:extLst>
                    <a:ext uri="{9D8B030D-6E8A-4147-A177-3AD203B41FA5}">
                      <a16:colId xmlns:a16="http://schemas.microsoft.com/office/drawing/2014/main" val="20004"/>
                    </a:ext>
                  </a:extLst>
                </a:gridCol>
                <a:gridCol w="827087">
                  <a:extLst>
                    <a:ext uri="{9D8B030D-6E8A-4147-A177-3AD203B41FA5}">
                      <a16:colId xmlns:a16="http://schemas.microsoft.com/office/drawing/2014/main" val="20005"/>
                    </a:ext>
                  </a:extLst>
                </a:gridCol>
                <a:gridCol w="827088">
                  <a:extLst>
                    <a:ext uri="{9D8B030D-6E8A-4147-A177-3AD203B41FA5}">
                      <a16:colId xmlns:a16="http://schemas.microsoft.com/office/drawing/2014/main" val="20006"/>
                    </a:ext>
                  </a:extLst>
                </a:gridCol>
                <a:gridCol w="800100">
                  <a:extLst>
                    <a:ext uri="{9D8B030D-6E8A-4147-A177-3AD203B41FA5}">
                      <a16:colId xmlns:a16="http://schemas.microsoft.com/office/drawing/2014/main" val="20007"/>
                    </a:ext>
                  </a:extLst>
                </a:gridCol>
                <a:gridCol w="936625">
                  <a:extLst>
                    <a:ext uri="{9D8B030D-6E8A-4147-A177-3AD203B41FA5}">
                      <a16:colId xmlns:a16="http://schemas.microsoft.com/office/drawing/2014/main" val="20008"/>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黑体" pitchFamily="2" charset="-122"/>
                          <a:ea typeface="黑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Symbol" pitchFamily="18" charset="2"/>
                          <a:ea typeface="黑体" pitchFamily="2" charset="-122"/>
                        </a:rPr>
                        <a:t>D</a:t>
                      </a:r>
                      <a:r>
                        <a:rPr kumimoji="1" lang="en-US" altLang="zh-CN" sz="2400" b="1" i="0" u="none" strike="noStrike" cap="none" normalizeH="0" baseline="0">
                          <a:ln>
                            <a:noFill/>
                          </a:ln>
                          <a:solidFill>
                            <a:schemeClr val="tx1"/>
                          </a:solidFill>
                          <a:effectLst/>
                          <a:latin typeface="黑体" pitchFamily="2" charset="-122"/>
                          <a:ea typeface="黑体" pitchFamily="2" charset="-122"/>
                        </a:rPr>
                        <a:t>C</a:t>
                      </a:r>
                      <a:r>
                        <a:rPr kumimoji="1" lang="en-US" altLang="zh-CN" sz="2400" b="1" i="0" u="none" strike="noStrike" cap="none" normalizeH="0" baseline="-25000">
                          <a:ln>
                            <a:noFill/>
                          </a:ln>
                          <a:solidFill>
                            <a:schemeClr val="tx1"/>
                          </a:solidFill>
                          <a:effectLst/>
                          <a:latin typeface="黑体" pitchFamily="2" charset="-122"/>
                          <a:ea typeface="黑体" pitchFamily="2" charset="-122"/>
                        </a:rPr>
                        <a:t>max</a:t>
                      </a:r>
                      <a:r>
                        <a:rPr kumimoji="1" lang="en-US" altLang="zh-CN" sz="2400" b="1" i="0" u="none" strike="noStrike" cap="none" normalizeH="0" baseline="0">
                          <a:ln>
                            <a:noFill/>
                          </a:ln>
                          <a:solidFill>
                            <a:schemeClr val="tx1"/>
                          </a:solidFill>
                          <a:effectLst/>
                          <a:latin typeface="黑体" pitchFamily="2" charset="-122"/>
                          <a:ea typeface="黑体" pitchFamily="2" charset="-122"/>
                        </a:rPr>
                        <a:t>/C</a:t>
                      </a:r>
                      <a:r>
                        <a:rPr kumimoji="1" lang="en-US" altLang="zh-CN" sz="2400" b="1" i="0" u="none" strike="noStrike" cap="none" normalizeH="0" baseline="-25000">
                          <a:ln>
                            <a:noFill/>
                          </a:ln>
                          <a:solidFill>
                            <a:schemeClr val="tx1"/>
                          </a:solidFill>
                          <a:effectLst/>
                          <a:latin typeface="黑体" pitchFamily="2" charset="-122"/>
                          <a:ea typeface="黑体" pitchFamily="2" charset="-122"/>
                        </a:rPr>
                        <a:t>b</a:t>
                      </a:r>
                      <a:r>
                        <a:rPr kumimoji="1" lang="en-US" altLang="zh-CN" sz="2400" b="1" i="0" u="none" strike="noStrike" cap="none" normalizeH="0" baseline="0">
                          <a:ln>
                            <a:noFill/>
                          </a:ln>
                          <a:solidFill>
                            <a:schemeClr val="tx1"/>
                          </a:solidFill>
                          <a:effectLst/>
                          <a:latin typeface="黑体" pitchFamily="2" charset="-122"/>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72.2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77.5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81.2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84.0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86.3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88.1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89.6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黑体" pitchFamily="2" charset="-122"/>
                          <a:ea typeface="黑体" pitchFamily="2" charset="-122"/>
                        </a:rPr>
                        <a:t>t</a:t>
                      </a:r>
                      <a:r>
                        <a:rPr kumimoji="1" lang="en-US" altLang="zh-CN" sz="2400" b="1" i="0" u="none" strike="noStrike" cap="none" normalizeH="0" baseline="-25000" dirty="0" err="1">
                          <a:ln>
                            <a:noFill/>
                          </a:ln>
                          <a:solidFill>
                            <a:schemeClr val="tx1"/>
                          </a:solidFill>
                          <a:effectLst/>
                          <a:latin typeface="黑体" pitchFamily="2" charset="-122"/>
                          <a:ea typeface="黑体" pitchFamily="2" charset="-122"/>
                        </a:rPr>
                        <a:t>v</a:t>
                      </a:r>
                      <a:r>
                        <a:rPr kumimoji="1" lang="en-US" altLang="zh-CN" sz="2400" b="1" i="0" u="none" strike="noStrike" cap="none" normalizeH="0" baseline="0" dirty="0">
                          <a:ln>
                            <a:noFill/>
                          </a:ln>
                          <a:solidFill>
                            <a:schemeClr val="tx1"/>
                          </a:solidFill>
                          <a:effectLst/>
                          <a:latin typeface="黑体" pitchFamily="2" charset="-122"/>
                          <a:ea typeface="黑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黑体" pitchFamily="2" charset="-122"/>
                          <a:ea typeface="黑体" pitchFamily="2" charset="-122"/>
                        </a:rPr>
                        <a:t>8.80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19.8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rPr>
                        <a:t>22.8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rPr>
                        <a:t>25.8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
        <p:nvSpPr>
          <p:cNvPr id="44091" name="Text Box 93"/>
          <p:cNvSpPr txBox="1">
            <a:spLocks noChangeArrowheads="1"/>
          </p:cNvSpPr>
          <p:nvPr/>
        </p:nvSpPr>
        <p:spPr bwMode="auto">
          <a:xfrm>
            <a:off x="287784" y="4293096"/>
            <a:ext cx="87487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algn="l" eaLnBrk="1" hangingPunct="1"/>
            <a:r>
              <a:rPr lang="zh-CN" altLang="en-US" sz="2800" dirty="0">
                <a:solidFill>
                  <a:schemeClr val="tx1"/>
                </a:solidFill>
                <a:latin typeface="黑体" panose="02010609060101010101" pitchFamily="49" charset="-122"/>
                <a:ea typeface="黑体" panose="02010609060101010101" pitchFamily="49" charset="-122"/>
              </a:rPr>
              <a:t> </a:t>
            </a:r>
            <a:r>
              <a:rPr lang="en-US" altLang="zh-CN" sz="2800" dirty="0">
                <a:solidFill>
                  <a:schemeClr val="tx1"/>
                </a:solidFill>
                <a:latin typeface="黑体" panose="02010609060101010101" pitchFamily="49" charset="-122"/>
                <a:ea typeface="黑体" panose="02010609060101010101" pitchFamily="49" charset="-122"/>
              </a:rPr>
              <a:t>   </a:t>
            </a:r>
            <a:r>
              <a:rPr lang="zh-CN" altLang="en-US" sz="2800" dirty="0">
                <a:solidFill>
                  <a:schemeClr val="tx1"/>
                </a:solidFill>
                <a:latin typeface="黑体" panose="02010609060101010101" pitchFamily="49" charset="-122"/>
                <a:ea typeface="黑体" panose="02010609060101010101" pitchFamily="49" charset="-122"/>
              </a:rPr>
              <a:t>一般</a:t>
            </a:r>
            <a:r>
              <a:rPr lang="en-US" altLang="zh-CN" sz="2800" dirty="0">
                <a:solidFill>
                  <a:schemeClr val="tx1"/>
                </a:solidFill>
                <a:latin typeface="黑体" panose="02010609060101010101" pitchFamily="49" charset="-122"/>
                <a:ea typeface="黑体" panose="02010609060101010101" pitchFamily="49" charset="-122"/>
              </a:rPr>
              <a:t>h</a:t>
            </a:r>
            <a:r>
              <a:rPr lang="zh-CN" altLang="en-US" sz="2800" dirty="0">
                <a:solidFill>
                  <a:schemeClr val="tx1"/>
                </a:solidFill>
                <a:latin typeface="黑体" panose="02010609060101010101" pitchFamily="49" charset="-122"/>
                <a:ea typeface="黑体" panose="02010609060101010101" pitchFamily="49" charset="-122"/>
              </a:rPr>
              <a:t>越小，各指标值越小，但</a:t>
            </a:r>
            <a:r>
              <a:rPr lang="en-US" altLang="zh-CN" sz="2800" dirty="0">
                <a:solidFill>
                  <a:schemeClr val="tx1"/>
                </a:solidFill>
                <a:latin typeface="黑体" panose="02010609060101010101" pitchFamily="49" charset="-122"/>
                <a:ea typeface="黑体" panose="02010609060101010101" pitchFamily="49" charset="-122"/>
              </a:rPr>
              <a:t>h&lt;5</a:t>
            </a:r>
            <a:r>
              <a:rPr lang="zh-CN" altLang="en-US" sz="2800" dirty="0">
                <a:solidFill>
                  <a:schemeClr val="tx1"/>
                </a:solidFill>
                <a:latin typeface="黑体" panose="02010609060101010101" pitchFamily="49" charset="-122"/>
                <a:ea typeface="黑体" panose="02010609060101010101" pitchFamily="49" charset="-122"/>
              </a:rPr>
              <a:t>后，振荡次数增加，恢复时间反而拖长。综合跟随、抗扰，</a:t>
            </a:r>
            <a:r>
              <a:rPr lang="en-US" altLang="zh-CN" sz="2800" dirty="0">
                <a:solidFill>
                  <a:srgbClr val="220CA8"/>
                </a:solidFill>
                <a:latin typeface="黑体" panose="02010609060101010101" pitchFamily="49" charset="-122"/>
                <a:ea typeface="黑体" panose="02010609060101010101" pitchFamily="49" charset="-122"/>
              </a:rPr>
              <a:t>h=5</a:t>
            </a:r>
            <a:r>
              <a:rPr lang="zh-CN" altLang="en-US" sz="2800" dirty="0">
                <a:solidFill>
                  <a:srgbClr val="220CA8"/>
                </a:solidFill>
                <a:latin typeface="黑体" panose="02010609060101010101" pitchFamily="49" charset="-122"/>
                <a:ea typeface="黑体" panose="02010609060101010101" pitchFamily="49" charset="-122"/>
              </a:rPr>
              <a:t>为最佳选择</a:t>
            </a:r>
            <a:r>
              <a:rPr lang="zh-CN" altLang="en-US" sz="2800" dirty="0">
                <a:solidFill>
                  <a:schemeClr val="tx1"/>
                </a:solidFill>
                <a:latin typeface="黑体" panose="02010609060101010101" pitchFamily="49" charset="-122"/>
                <a:ea typeface="黑体" panose="02010609060101010101" pitchFamily="49" charset="-122"/>
              </a:rPr>
              <a:t>。   </a:t>
            </a:r>
            <a:endParaRPr lang="en-US" altLang="zh-CN" sz="2800" dirty="0">
              <a:solidFill>
                <a:schemeClr val="tx1"/>
              </a:solidFill>
              <a:latin typeface="黑体" panose="02010609060101010101" pitchFamily="49" charset="-122"/>
              <a:ea typeface="黑体" panose="02010609060101010101" pitchFamily="49" charset="-122"/>
            </a:endParaRPr>
          </a:p>
          <a:p>
            <a:pPr algn="l" eaLnBrk="1" hangingPunct="1"/>
            <a:r>
              <a:rPr lang="en-US" altLang="zh-CN" sz="2800" dirty="0">
                <a:solidFill>
                  <a:schemeClr val="tx1"/>
                </a:solidFill>
                <a:latin typeface="黑体" panose="02010609060101010101" pitchFamily="49" charset="-122"/>
                <a:ea typeface="黑体" panose="02010609060101010101" pitchFamily="49" charset="-122"/>
              </a:rPr>
              <a:t>    </a:t>
            </a:r>
            <a:r>
              <a:rPr lang="zh-CN" altLang="en-US" sz="2800" dirty="0">
                <a:solidFill>
                  <a:srgbClr val="FF0000"/>
                </a:solidFill>
                <a:latin typeface="黑体" panose="02010609060101010101" pitchFamily="49" charset="-122"/>
                <a:ea typeface="黑体" panose="02010609060101010101" pitchFamily="49" charset="-122"/>
              </a:rPr>
              <a:t>总结：典型</a:t>
            </a:r>
            <a:r>
              <a:rPr lang="en-US" altLang="zh-CN" sz="2800" dirty="0">
                <a:solidFill>
                  <a:srgbClr val="FF0000"/>
                </a:solidFill>
                <a:latin typeface="黑体" panose="02010609060101010101" pitchFamily="49" charset="-122"/>
                <a:ea typeface="黑体" panose="02010609060101010101" pitchFamily="49" charset="-122"/>
              </a:rPr>
              <a:t>II</a:t>
            </a:r>
            <a:r>
              <a:rPr lang="zh-CN" altLang="en-US" sz="2800" dirty="0">
                <a:solidFill>
                  <a:srgbClr val="FF0000"/>
                </a:solidFill>
                <a:latin typeface="黑体" panose="02010609060101010101" pitchFamily="49" charset="-122"/>
                <a:ea typeface="黑体" panose="02010609060101010101" pitchFamily="49" charset="-122"/>
              </a:rPr>
              <a:t>型系统超调量较大，跟随性能差，抗扰性较好，</a:t>
            </a:r>
            <a:r>
              <a:rPr lang="en-US" altLang="zh-CN" sz="2800" dirty="0">
                <a:solidFill>
                  <a:srgbClr val="FF0000"/>
                </a:solidFill>
                <a:latin typeface="黑体" panose="02010609060101010101" pitchFamily="49" charset="-122"/>
                <a:ea typeface="黑体" panose="02010609060101010101" pitchFamily="49" charset="-122"/>
              </a:rPr>
              <a:t>h=5</a:t>
            </a:r>
            <a:r>
              <a:rPr lang="zh-CN" altLang="en-US" sz="2800" dirty="0">
                <a:solidFill>
                  <a:srgbClr val="FF0000"/>
                </a:solidFill>
                <a:latin typeface="黑体" panose="02010609060101010101" pitchFamily="49" charset="-122"/>
                <a:ea typeface="黑体" panose="02010609060101010101" pitchFamily="49" charset="-122"/>
              </a:rPr>
              <a:t>为最佳选择。</a:t>
            </a:r>
          </a:p>
        </p:txBody>
      </p:sp>
      <p:graphicFrame>
        <p:nvGraphicFramePr>
          <p:cNvPr id="9" name="Group 52"/>
          <p:cNvGraphicFramePr>
            <a:graphicFrameLocks/>
          </p:cNvGraphicFramePr>
          <p:nvPr>
            <p:extLst>
              <p:ext uri="{D42A27DB-BD31-4B8C-83A1-F6EECF244321}">
                <p14:modId xmlns:p14="http://schemas.microsoft.com/office/powerpoint/2010/main" val="3277454464"/>
              </p:ext>
            </p:extLst>
          </p:nvPr>
        </p:nvGraphicFramePr>
        <p:xfrm>
          <a:off x="1115616" y="689248"/>
          <a:ext cx="6478489" cy="1371600"/>
        </p:xfrm>
        <a:graphic>
          <a:graphicData uri="http://schemas.openxmlformats.org/drawingml/2006/table">
            <a:tbl>
              <a:tblPr/>
              <a:tblGrid>
                <a:gridCol w="1319504">
                  <a:extLst>
                    <a:ext uri="{9D8B030D-6E8A-4147-A177-3AD203B41FA5}">
                      <a16:colId xmlns:a16="http://schemas.microsoft.com/office/drawing/2014/main" val="20000"/>
                    </a:ext>
                  </a:extLst>
                </a:gridCol>
                <a:gridCol w="1319503">
                  <a:extLst>
                    <a:ext uri="{9D8B030D-6E8A-4147-A177-3AD203B41FA5}">
                      <a16:colId xmlns:a16="http://schemas.microsoft.com/office/drawing/2014/main" val="20001"/>
                    </a:ext>
                  </a:extLst>
                </a:gridCol>
                <a:gridCol w="1320851">
                  <a:extLst>
                    <a:ext uri="{9D8B030D-6E8A-4147-A177-3AD203B41FA5}">
                      <a16:colId xmlns:a16="http://schemas.microsoft.com/office/drawing/2014/main" val="20002"/>
                    </a:ext>
                  </a:extLst>
                </a:gridCol>
                <a:gridCol w="1319504">
                  <a:extLst>
                    <a:ext uri="{9D8B030D-6E8A-4147-A177-3AD203B41FA5}">
                      <a16:colId xmlns:a16="http://schemas.microsoft.com/office/drawing/2014/main" val="20003"/>
                    </a:ext>
                  </a:extLst>
                </a:gridCol>
                <a:gridCol w="1199127">
                  <a:extLst>
                    <a:ext uri="{9D8B030D-6E8A-4147-A177-3AD203B41FA5}">
                      <a16:colId xmlns:a16="http://schemas.microsoft.com/office/drawing/2014/main" val="20004"/>
                    </a:ext>
                  </a:extLst>
                </a:gridCol>
              </a:tblGrid>
              <a:tr h="456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456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err="1">
                          <a:ln>
                            <a:noFill/>
                          </a:ln>
                          <a:solidFill>
                            <a:schemeClr val="tx1"/>
                          </a:solidFill>
                          <a:effectLst/>
                          <a:latin typeface="Symbol" pitchFamily="18" charset="2"/>
                          <a:ea typeface="黑体" pitchFamily="2" charset="-122"/>
                        </a:rPr>
                        <a:t>D</a:t>
                      </a:r>
                      <a:r>
                        <a:rPr kumimoji="1" lang="en-US" altLang="zh-CN" sz="2400" b="0" i="0" u="none" strike="noStrike" cap="none" normalizeH="0" baseline="0" dirty="0" err="1">
                          <a:ln>
                            <a:noFill/>
                          </a:ln>
                          <a:solidFill>
                            <a:schemeClr val="tx1"/>
                          </a:solidFill>
                          <a:effectLst/>
                          <a:latin typeface="黑体" pitchFamily="2" charset="-122"/>
                          <a:ea typeface="黑体" pitchFamily="2" charset="-122"/>
                        </a:rPr>
                        <a:t>C</a:t>
                      </a:r>
                      <a:r>
                        <a:rPr kumimoji="1" lang="en-US" altLang="zh-CN" sz="2400" b="0" i="0" u="none" strike="noStrike" cap="none" normalizeH="0" baseline="-25000" dirty="0" err="1">
                          <a:ln>
                            <a:noFill/>
                          </a:ln>
                          <a:solidFill>
                            <a:schemeClr val="tx1"/>
                          </a:solidFill>
                          <a:effectLst/>
                          <a:latin typeface="黑体" pitchFamily="2" charset="-122"/>
                          <a:ea typeface="黑体" pitchFamily="2" charset="-122"/>
                        </a:rPr>
                        <a:t>max</a:t>
                      </a:r>
                      <a:endParaRPr kumimoji="1" lang="en-US" altLang="zh-CN" sz="24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55.5Z%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33.2Z%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18.5Z%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12.9Z%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456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err="1">
                          <a:ln>
                            <a:noFill/>
                          </a:ln>
                          <a:solidFill>
                            <a:schemeClr val="tx1"/>
                          </a:solidFill>
                          <a:effectLst/>
                          <a:latin typeface="黑体" pitchFamily="2" charset="-122"/>
                          <a:ea typeface="黑体" pitchFamily="2" charset="-122"/>
                        </a:rPr>
                        <a:t>t</a:t>
                      </a:r>
                      <a:r>
                        <a:rPr kumimoji="1" lang="en-US" altLang="zh-CN" sz="2400" b="0" i="0" u="none" strike="noStrike" cap="none" normalizeH="0" baseline="-25000" dirty="0" err="1">
                          <a:ln>
                            <a:noFill/>
                          </a:ln>
                          <a:solidFill>
                            <a:schemeClr val="tx1"/>
                          </a:solidFill>
                          <a:effectLst/>
                          <a:latin typeface="黑体" pitchFamily="2" charset="-122"/>
                          <a:ea typeface="黑体" pitchFamily="2" charset="-122"/>
                        </a:rPr>
                        <a:t>v</a:t>
                      </a:r>
                      <a:endParaRPr kumimoji="1" lang="en-US" altLang="zh-CN" sz="24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rPr>
                        <a:t>14.7T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21.7T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28.7T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30.4T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bl>
          </a:graphicData>
        </a:graphic>
      </p:graphicFrame>
      <p:sp>
        <p:nvSpPr>
          <p:cNvPr id="10" name="矩形 9"/>
          <p:cNvSpPr/>
          <p:nvPr/>
        </p:nvSpPr>
        <p:spPr>
          <a:xfrm>
            <a:off x="1505437" y="116632"/>
            <a:ext cx="5800636" cy="523220"/>
          </a:xfrm>
          <a:prstGeom prst="rect">
            <a:avLst/>
          </a:prstGeom>
        </p:spPr>
        <p:txBody>
          <a:bodyPr wrap="square">
            <a:spAutoFit/>
          </a:bodyPr>
          <a:lstStyle/>
          <a:p>
            <a:r>
              <a:rPr lang="zh-CN" altLang="en-US" sz="2800" dirty="0">
                <a:solidFill>
                  <a:srgbClr val="2D10DE"/>
                </a:solidFill>
                <a:latin typeface="黑体" panose="02010609060101010101" pitchFamily="49" charset="-122"/>
                <a:ea typeface="黑体" panose="02010609060101010101" pitchFamily="49" charset="-122"/>
              </a:rPr>
              <a:t>典</a:t>
            </a:r>
            <a:r>
              <a:rPr lang="en-US" altLang="zh-CN" sz="2800" dirty="0">
                <a:solidFill>
                  <a:srgbClr val="2D10DE"/>
                </a:solidFill>
                <a:latin typeface="黑体" panose="02010609060101010101" pitchFamily="49" charset="-122"/>
                <a:ea typeface="黑体" panose="02010609060101010101" pitchFamily="49" charset="-122"/>
              </a:rPr>
              <a:t>I</a:t>
            </a:r>
            <a:r>
              <a:rPr lang="zh-CN" altLang="en-US" sz="2800" dirty="0">
                <a:solidFill>
                  <a:srgbClr val="2D10DE"/>
                </a:solidFill>
                <a:latin typeface="黑体" panose="02010609060101010101" pitchFamily="49" charset="-122"/>
                <a:ea typeface="黑体" panose="02010609060101010101" pitchFamily="49" charset="-122"/>
              </a:rPr>
              <a:t>系统的抗扰性能表（</a:t>
            </a:r>
            <a:r>
              <a:rPr lang="en-US" altLang="zh-CN" sz="2800" dirty="0">
                <a:solidFill>
                  <a:srgbClr val="2D10DE"/>
                </a:solidFill>
                <a:latin typeface="黑体" panose="02010609060101010101" pitchFamily="49" charset="-122"/>
                <a:ea typeface="黑体" panose="02010609060101010101" pitchFamily="49" charset="-122"/>
              </a:rPr>
              <a:t>KT=0.5</a:t>
            </a:r>
            <a:r>
              <a:rPr lang="zh-CN" altLang="en-US" sz="2800" dirty="0">
                <a:solidFill>
                  <a:srgbClr val="2D10DE"/>
                </a:solidFill>
                <a:latin typeface="黑体" panose="02010609060101010101" pitchFamily="49" charset="-122"/>
                <a:ea typeface="黑体" panose="02010609060101010101" pitchFamily="49" charset="-122"/>
              </a:rPr>
              <a:t>） </a:t>
            </a:r>
            <a:endParaRPr lang="zh-CN" altLang="en-US" sz="2800" dirty="0">
              <a:solidFill>
                <a:srgbClr val="2D10DE"/>
              </a:solidFill>
            </a:endParaRPr>
          </a:p>
        </p:txBody>
      </p:sp>
      <p:sp>
        <p:nvSpPr>
          <p:cNvPr id="11" name="矩形 10"/>
          <p:cNvSpPr/>
          <p:nvPr/>
        </p:nvSpPr>
        <p:spPr>
          <a:xfrm>
            <a:off x="1363652" y="2132856"/>
            <a:ext cx="5800636" cy="523220"/>
          </a:xfrm>
          <a:prstGeom prst="rect">
            <a:avLst/>
          </a:prstGeom>
        </p:spPr>
        <p:txBody>
          <a:bodyPr wrap="square">
            <a:spAutoFit/>
          </a:bodyPr>
          <a:lstStyle/>
          <a:p>
            <a:r>
              <a:rPr lang="zh-CN" altLang="en-US" sz="2800" dirty="0">
                <a:solidFill>
                  <a:srgbClr val="2D10DE"/>
                </a:solidFill>
                <a:latin typeface="黑体" panose="02010609060101010101" pitchFamily="49" charset="-122"/>
                <a:ea typeface="黑体" panose="02010609060101010101" pitchFamily="49" charset="-122"/>
              </a:rPr>
              <a:t>典</a:t>
            </a:r>
            <a:r>
              <a:rPr lang="en-US" altLang="zh-CN" sz="2800" dirty="0">
                <a:solidFill>
                  <a:srgbClr val="2D10DE"/>
                </a:solidFill>
                <a:latin typeface="黑体" panose="02010609060101010101" pitchFamily="49" charset="-122"/>
                <a:ea typeface="黑体" panose="02010609060101010101" pitchFamily="49" charset="-122"/>
              </a:rPr>
              <a:t>Ⅱ</a:t>
            </a:r>
            <a:r>
              <a:rPr lang="zh-CN" altLang="en-US" sz="2800" dirty="0">
                <a:solidFill>
                  <a:srgbClr val="2D10DE"/>
                </a:solidFill>
                <a:latin typeface="黑体" panose="02010609060101010101" pitchFamily="49" charset="-122"/>
                <a:ea typeface="黑体" panose="02010609060101010101" pitchFamily="49" charset="-122"/>
              </a:rPr>
              <a:t>系统的抗扰性能表</a:t>
            </a:r>
            <a:endParaRPr lang="zh-CN" altLang="en-US" sz="2800" dirty="0">
              <a:solidFill>
                <a:srgbClr val="2D10D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83971"/>
                                        </p:tgtEl>
                                      </p:cBhvr>
                                    </p:animEffect>
                                    <p:set>
                                      <p:cBhvr>
                                        <p:cTn id="7" dur="1" fill="hold">
                                          <p:stCondLst>
                                            <p:cond delay="499"/>
                                          </p:stCondLst>
                                        </p:cTn>
                                        <p:tgtEl>
                                          <p:spTgt spid="83971"/>
                                        </p:tgtEl>
                                        <p:attrNameLst>
                                          <p:attrName>style.visibility</p:attrName>
                                        </p:attrNameLst>
                                      </p:cBhvr>
                                      <p:to>
                                        <p:strVal val="hidden"/>
                                      </p:to>
                                    </p:set>
                                  </p:childTnLst>
                                </p:cTn>
                              </p:par>
                              <p:par>
                                <p:cTn id="8" presetID="16" presetClass="exit" presetSubtype="21" fill="hold" nodeType="withEffect">
                                  <p:stCondLst>
                                    <p:cond delay="0"/>
                                  </p:stCondLst>
                                  <p:childTnLst>
                                    <p:animEffect transition="out" filter="barn(inVertical)">
                                      <p:cBhvr>
                                        <p:cTn id="9" dur="500"/>
                                        <p:tgtEl>
                                          <p:spTgt spid="83974"/>
                                        </p:tgtEl>
                                      </p:cBhvr>
                                    </p:animEffect>
                                    <p:set>
                                      <p:cBhvr>
                                        <p:cTn id="10" dur="1" fill="hold">
                                          <p:stCondLst>
                                            <p:cond delay="499"/>
                                          </p:stCondLst>
                                        </p:cTn>
                                        <p:tgtEl>
                                          <p:spTgt spid="83974"/>
                                        </p:tgtEl>
                                        <p:attrNameLst>
                                          <p:attrName>style.visibility</p:attrName>
                                        </p:attrNameLst>
                                      </p:cBhvr>
                                      <p:to>
                                        <p:strVal val="hidden"/>
                                      </p:to>
                                    </p:set>
                                  </p:childTnLst>
                                </p:cTn>
                              </p:par>
                              <p:par>
                                <p:cTn id="11" presetID="16" presetClass="exit" presetSubtype="21" fill="hold" grpId="0" nodeType="withEffect">
                                  <p:stCondLst>
                                    <p:cond delay="0"/>
                                  </p:stCondLst>
                                  <p:childTnLst>
                                    <p:animEffect transition="out" filter="barn(inVertical)">
                                      <p:cBhvr>
                                        <p:cTn id="12" dur="500"/>
                                        <p:tgtEl>
                                          <p:spTgt spid="83972">
                                            <p:txEl>
                                              <p:pRg st="0" end="0"/>
                                            </p:txEl>
                                          </p:spTgt>
                                        </p:tgtEl>
                                      </p:cBhvr>
                                    </p:animEffect>
                                    <p:set>
                                      <p:cBhvr>
                                        <p:cTn id="13" dur="1" fill="hold">
                                          <p:stCondLst>
                                            <p:cond delay="499"/>
                                          </p:stCondLst>
                                        </p:cTn>
                                        <p:tgtEl>
                                          <p:spTgt spid="83972">
                                            <p:txEl>
                                              <p:pRg st="0" end="0"/>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4091">
                                            <p:txEl>
                                              <p:pRg st="1" end="1"/>
                                            </p:txEl>
                                          </p:spTgt>
                                        </p:tgtEl>
                                        <p:attrNameLst>
                                          <p:attrName>style.visibility</p:attrName>
                                        </p:attrNameLst>
                                      </p:cBhvr>
                                      <p:to>
                                        <p:strVal val="visible"/>
                                      </p:to>
                                    </p:set>
                                    <p:animEffect transition="in" filter="blinds(horizontal)">
                                      <p:cBhvr>
                                        <p:cTn id="26" dur="500"/>
                                        <p:tgtEl>
                                          <p:spTgt spid="44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P spid="83972" grpId="0" build="p"/>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88640"/>
            <a:ext cx="8062664" cy="5688632"/>
          </a:xfrm>
        </p:spPr>
        <p:txBody>
          <a:bodyPr/>
          <a:lstStyle/>
          <a:p>
            <a:pPr algn="l"/>
            <a:r>
              <a:rPr lang="zh-CN" altLang="en-US" b="1" dirty="0">
                <a:solidFill>
                  <a:schemeClr val="tx1"/>
                </a:solidFill>
                <a:latin typeface="+mn-ea"/>
                <a:ea typeface="+mn-ea"/>
              </a:rPr>
              <a:t>            总结</a:t>
            </a:r>
            <a:br>
              <a:rPr lang="en-US" altLang="zh-CN" b="1" dirty="0">
                <a:solidFill>
                  <a:srgbClr val="FF0000"/>
                </a:solidFill>
                <a:latin typeface="+mn-ea"/>
                <a:ea typeface="+mn-ea"/>
              </a:rPr>
            </a:br>
            <a:br>
              <a:rPr lang="en-US" altLang="zh-CN" sz="3600" b="1" dirty="0">
                <a:solidFill>
                  <a:srgbClr val="FF0000"/>
                </a:solidFill>
                <a:latin typeface="+mn-ea"/>
                <a:ea typeface="+mn-ea"/>
              </a:rPr>
            </a:br>
            <a:r>
              <a:rPr lang="en-US" altLang="zh-CN" sz="3600" b="1" dirty="0">
                <a:solidFill>
                  <a:srgbClr val="FF0000"/>
                </a:solidFill>
                <a:latin typeface="+mn-ea"/>
                <a:ea typeface="+mn-ea"/>
              </a:rPr>
              <a:t>1</a:t>
            </a:r>
            <a:r>
              <a:rPr lang="zh-CN" altLang="en-US" sz="3600" b="1" dirty="0">
                <a:solidFill>
                  <a:srgbClr val="FF0000"/>
                </a:solidFill>
                <a:latin typeface="+mn-ea"/>
                <a:ea typeface="+mn-ea"/>
              </a:rPr>
              <a:t>、</a:t>
            </a:r>
            <a:r>
              <a:rPr lang="zh-CN" altLang="en-US" sz="3600" b="1" dirty="0">
                <a:solidFill>
                  <a:srgbClr val="2D10DE"/>
                </a:solidFill>
                <a:latin typeface="+mn-ea"/>
                <a:ea typeface="+mn-ea"/>
              </a:rPr>
              <a:t>典型</a:t>
            </a:r>
            <a:r>
              <a:rPr lang="en-US" altLang="zh-CN" sz="3600" b="1" dirty="0">
                <a:solidFill>
                  <a:srgbClr val="2D10DE"/>
                </a:solidFill>
                <a:latin typeface="+mn-ea"/>
                <a:ea typeface="+mn-ea"/>
              </a:rPr>
              <a:t>I</a:t>
            </a:r>
            <a:r>
              <a:rPr lang="zh-CN" altLang="en-US" sz="3600" b="1" dirty="0">
                <a:solidFill>
                  <a:srgbClr val="2D10DE"/>
                </a:solidFill>
                <a:latin typeface="+mn-ea"/>
                <a:ea typeface="+mn-ea"/>
              </a:rPr>
              <a:t>型系统</a:t>
            </a:r>
            <a:r>
              <a:rPr lang="zh-CN" altLang="en-US" sz="3600" b="1" dirty="0">
                <a:solidFill>
                  <a:srgbClr val="FF0000"/>
                </a:solidFill>
                <a:latin typeface="+mn-ea"/>
                <a:ea typeface="+mn-ea"/>
              </a:rPr>
              <a:t>超调量较小，跟随性能好，抗扰性能较差，</a:t>
            </a:r>
            <a:r>
              <a:rPr lang="en-US" altLang="zh-CN" sz="3600" b="1" dirty="0">
                <a:solidFill>
                  <a:srgbClr val="FF0000"/>
                </a:solidFill>
                <a:latin typeface="+mn-ea"/>
                <a:ea typeface="+mn-ea"/>
              </a:rPr>
              <a:t>KT=0.5</a:t>
            </a:r>
            <a:r>
              <a:rPr lang="zh-CN" altLang="en-US" sz="3600" b="1" dirty="0">
                <a:solidFill>
                  <a:srgbClr val="FF0000"/>
                </a:solidFill>
                <a:latin typeface="+mn-ea"/>
                <a:ea typeface="+mn-ea"/>
              </a:rPr>
              <a:t>比较适中；</a:t>
            </a:r>
            <a:br>
              <a:rPr lang="en-US" altLang="zh-CN" sz="3600" b="1" dirty="0">
                <a:solidFill>
                  <a:srgbClr val="FF0000"/>
                </a:solidFill>
                <a:latin typeface="+mn-ea"/>
                <a:ea typeface="+mn-ea"/>
              </a:rPr>
            </a:br>
            <a:br>
              <a:rPr lang="en-US" altLang="zh-CN" sz="3600" b="1" dirty="0">
                <a:solidFill>
                  <a:srgbClr val="FF0000"/>
                </a:solidFill>
                <a:latin typeface="+mn-ea"/>
                <a:ea typeface="+mn-ea"/>
              </a:rPr>
            </a:br>
            <a:r>
              <a:rPr lang="en-US" altLang="zh-CN" sz="3600" b="1" dirty="0">
                <a:solidFill>
                  <a:srgbClr val="FF0000"/>
                </a:solidFill>
                <a:latin typeface="+mn-ea"/>
                <a:ea typeface="+mn-ea"/>
              </a:rPr>
              <a:t>2</a:t>
            </a:r>
            <a:r>
              <a:rPr lang="zh-CN" altLang="en-US" sz="3600" b="1" dirty="0">
                <a:solidFill>
                  <a:srgbClr val="FF0000"/>
                </a:solidFill>
                <a:latin typeface="+mn-ea"/>
                <a:ea typeface="+mn-ea"/>
              </a:rPr>
              <a:t>、</a:t>
            </a:r>
            <a:r>
              <a:rPr lang="zh-CN" altLang="en-US" sz="3600" b="1" dirty="0">
                <a:solidFill>
                  <a:srgbClr val="2D10DE"/>
                </a:solidFill>
                <a:latin typeface="+mn-ea"/>
                <a:ea typeface="+mn-ea"/>
              </a:rPr>
              <a:t>典型</a:t>
            </a:r>
            <a:r>
              <a:rPr lang="en-US" altLang="zh-CN" sz="3600" b="1" dirty="0">
                <a:solidFill>
                  <a:srgbClr val="2D10DE"/>
                </a:solidFill>
                <a:latin typeface="+mn-ea"/>
                <a:ea typeface="+mn-ea"/>
              </a:rPr>
              <a:t>II</a:t>
            </a:r>
            <a:r>
              <a:rPr lang="zh-CN" altLang="en-US" sz="3600" b="1" dirty="0">
                <a:solidFill>
                  <a:srgbClr val="2D10DE"/>
                </a:solidFill>
                <a:latin typeface="+mn-ea"/>
                <a:ea typeface="+mn-ea"/>
              </a:rPr>
              <a:t>型系统</a:t>
            </a:r>
            <a:r>
              <a:rPr lang="zh-CN" altLang="en-US" sz="3600" b="1" dirty="0">
                <a:solidFill>
                  <a:srgbClr val="FF0000"/>
                </a:solidFill>
                <a:latin typeface="+mn-ea"/>
                <a:ea typeface="+mn-ea"/>
              </a:rPr>
              <a:t>超调量较大，跟随性能差，抗扰性较好，</a:t>
            </a:r>
            <a:r>
              <a:rPr lang="en-US" altLang="zh-CN" sz="3600" b="1" dirty="0">
                <a:solidFill>
                  <a:srgbClr val="FF0000"/>
                </a:solidFill>
                <a:latin typeface="+mn-ea"/>
                <a:ea typeface="+mn-ea"/>
              </a:rPr>
              <a:t>h=5</a:t>
            </a:r>
            <a:r>
              <a:rPr lang="zh-CN" altLang="en-US" sz="3600" b="1" dirty="0">
                <a:solidFill>
                  <a:srgbClr val="FF0000"/>
                </a:solidFill>
                <a:latin typeface="+mn-ea"/>
                <a:ea typeface="+mn-ea"/>
              </a:rPr>
              <a:t>为最佳。</a:t>
            </a:r>
            <a:br>
              <a:rPr lang="zh-CN" altLang="en-US" sz="3600" b="1" dirty="0">
                <a:solidFill>
                  <a:srgbClr val="FF0000"/>
                </a:solidFill>
                <a:latin typeface="+mn-ea"/>
                <a:ea typeface="+mn-ea"/>
              </a:rPr>
            </a:br>
            <a:endParaRPr lang="zh-CN" altLang="en-US" sz="3600" b="1" dirty="0">
              <a:solidFill>
                <a:srgbClr val="FF0000"/>
              </a:solidFill>
              <a:latin typeface="+mn-ea"/>
              <a:ea typeface="+mn-ea"/>
            </a:endParaRPr>
          </a:p>
        </p:txBody>
      </p:sp>
      <p:sp>
        <p:nvSpPr>
          <p:cNvPr id="4" name="灯片编号占位符 3"/>
          <p:cNvSpPr>
            <a:spLocks noGrp="1"/>
          </p:cNvSpPr>
          <p:nvPr>
            <p:ph type="sldNum" sz="quarter" idx="12"/>
          </p:nvPr>
        </p:nvSpPr>
        <p:spPr/>
        <p:txBody>
          <a:bodyPr/>
          <a:lstStyle/>
          <a:p>
            <a:fld id="{339D5698-048D-4C0F-8F1B-F156D817448E}" type="slidenum">
              <a:rPr lang="en-US" altLang="zh-CN" smtClean="0"/>
              <a:pPr/>
              <a:t>64</a:t>
            </a:fld>
            <a:endParaRPr lang="en-US" altLang="zh-CN"/>
          </a:p>
        </p:txBody>
      </p:sp>
    </p:spTree>
    <p:extLst>
      <p:ext uri="{BB962C8B-B14F-4D97-AF65-F5344CB8AC3E}">
        <p14:creationId xmlns:p14="http://schemas.microsoft.com/office/powerpoint/2010/main" val="1620511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714375" y="142875"/>
            <a:ext cx="7786688" cy="1066800"/>
          </a:xfrm>
          <a:prstGeom prst="rect">
            <a:avLst/>
          </a:prstGeom>
          <a:noFill/>
          <a:ln w="9525">
            <a:noFill/>
            <a:miter lim="800000"/>
            <a:headEnd/>
            <a:tailEnd/>
          </a:ln>
        </p:spPr>
        <p:txBody>
          <a:bodyPr anchor="b">
            <a:spAutoFit/>
          </a:bodyPr>
          <a:lstStyle/>
          <a:p>
            <a:pPr algn="l">
              <a:defRPr/>
            </a:pPr>
            <a:r>
              <a:rPr lang="zh-CN" altLang="en-US" sz="3200" kern="0" dirty="0">
                <a:solidFill>
                  <a:srgbClr val="C00000"/>
                </a:solidFill>
                <a:latin typeface="黑体" pitchFamily="2" charset="-122"/>
                <a:ea typeface="黑体" pitchFamily="2" charset="-122"/>
                <a:cs typeface="+mj-cs"/>
              </a:rPr>
              <a:t>四、调节器结构的选择和传递函数的近似</a:t>
            </a:r>
            <a:endParaRPr lang="en-US" altLang="zh-CN" sz="3200" kern="0" dirty="0">
              <a:solidFill>
                <a:srgbClr val="C00000"/>
              </a:solidFill>
              <a:latin typeface="黑体" pitchFamily="2" charset="-122"/>
              <a:ea typeface="黑体" pitchFamily="2" charset="-122"/>
              <a:cs typeface="+mj-cs"/>
            </a:endParaRPr>
          </a:p>
          <a:p>
            <a:pPr algn="l">
              <a:defRPr/>
            </a:pPr>
            <a:r>
              <a:rPr lang="en-US" altLang="zh-CN" sz="3200" kern="0" dirty="0">
                <a:solidFill>
                  <a:srgbClr val="C00000"/>
                </a:solidFill>
                <a:latin typeface="黑体" pitchFamily="2" charset="-122"/>
                <a:ea typeface="黑体" pitchFamily="2" charset="-122"/>
                <a:cs typeface="+mj-cs"/>
              </a:rPr>
              <a:t>    </a:t>
            </a:r>
            <a:r>
              <a:rPr lang="zh-CN" altLang="en-US" sz="3200" kern="0" dirty="0">
                <a:solidFill>
                  <a:srgbClr val="C00000"/>
                </a:solidFill>
                <a:latin typeface="黑体" pitchFamily="2" charset="-122"/>
                <a:ea typeface="黑体" pitchFamily="2" charset="-122"/>
                <a:cs typeface="+mj-cs"/>
              </a:rPr>
              <a:t>处理</a:t>
            </a:r>
            <a:r>
              <a:rPr lang="en-US" altLang="zh-CN" sz="3200" kern="0" dirty="0">
                <a:solidFill>
                  <a:srgbClr val="C00000"/>
                </a:solidFill>
                <a:latin typeface="黑体" pitchFamily="2" charset="-122"/>
                <a:ea typeface="黑体" pitchFamily="2" charset="-122"/>
                <a:cs typeface="+mj-cs"/>
              </a:rPr>
              <a:t>——</a:t>
            </a:r>
            <a:r>
              <a:rPr lang="zh-CN" altLang="en-US" sz="3200" kern="0" dirty="0">
                <a:solidFill>
                  <a:srgbClr val="C00000"/>
                </a:solidFill>
                <a:latin typeface="黑体" pitchFamily="2" charset="-122"/>
                <a:ea typeface="黑体" pitchFamily="2" charset="-122"/>
                <a:cs typeface="+mj-cs"/>
              </a:rPr>
              <a:t>非典型系统的典型化</a:t>
            </a:r>
          </a:p>
        </p:txBody>
      </p:sp>
      <p:sp>
        <p:nvSpPr>
          <p:cNvPr id="12" name="Rectangle 3"/>
          <p:cNvSpPr>
            <a:spLocks noGrp="1" noChangeArrowheads="1"/>
          </p:cNvSpPr>
          <p:nvPr>
            <p:ph type="body" idx="1"/>
          </p:nvPr>
        </p:nvSpPr>
        <p:spPr>
          <a:xfrm>
            <a:off x="642938" y="1285875"/>
            <a:ext cx="8208962" cy="1296988"/>
          </a:xfrm>
        </p:spPr>
        <p:txBody>
          <a:bodyPr/>
          <a:lstStyle/>
          <a:p>
            <a:pPr eaLnBrk="1" hangingPunct="1">
              <a:buFont typeface="Wingdings" panose="05000000000000000000" pitchFamily="2" charset="2"/>
              <a:buNone/>
            </a:pPr>
            <a:r>
              <a:rPr lang="en-US" altLang="zh-CN" b="1">
                <a:solidFill>
                  <a:srgbClr val="220CA8"/>
                </a:solidFill>
              </a:rPr>
              <a:t>1. </a:t>
            </a:r>
            <a:r>
              <a:rPr lang="zh-CN" altLang="fr-FR" b="1">
                <a:solidFill>
                  <a:srgbClr val="220CA8"/>
                </a:solidFill>
              </a:rPr>
              <a:t>调节器结构的选择</a:t>
            </a:r>
          </a:p>
          <a:p>
            <a:pPr eaLnBrk="1" hangingPunct="1"/>
            <a:r>
              <a:rPr lang="zh-CN" altLang="fr-FR" b="1">
                <a:solidFill>
                  <a:schemeClr val="tx2"/>
                </a:solidFill>
              </a:rPr>
              <a:t>基本思路:</a:t>
            </a:r>
            <a:r>
              <a:rPr lang="zh-CN" altLang="fr-FR" b="1"/>
              <a:t>  将控制对象校正成为典型系统。</a:t>
            </a:r>
            <a:endParaRPr lang="zh-CN" altLang="en-US" b="1"/>
          </a:p>
        </p:txBody>
      </p:sp>
      <p:grpSp>
        <p:nvGrpSpPr>
          <p:cNvPr id="2" name="Group 32"/>
          <p:cNvGrpSpPr>
            <a:grpSpLocks/>
          </p:cNvGrpSpPr>
          <p:nvPr/>
        </p:nvGrpSpPr>
        <p:grpSpPr bwMode="auto">
          <a:xfrm>
            <a:off x="2686050" y="4268788"/>
            <a:ext cx="1941513" cy="504825"/>
            <a:chOff x="1686" y="2914"/>
            <a:chExt cx="1223" cy="318"/>
          </a:xfrm>
        </p:grpSpPr>
        <p:sp>
          <p:nvSpPr>
            <p:cNvPr id="85014" name="AutoShape 20"/>
            <p:cNvSpPr>
              <a:spLocks noChangeArrowheads="1"/>
            </p:cNvSpPr>
            <p:nvPr/>
          </p:nvSpPr>
          <p:spPr bwMode="auto">
            <a:xfrm>
              <a:off x="2682" y="2914"/>
              <a:ext cx="227" cy="318"/>
            </a:xfrm>
            <a:prstGeom prst="downArrow">
              <a:avLst>
                <a:gd name="adj1" fmla="val 50000"/>
                <a:gd name="adj2" fmla="val 35022"/>
              </a:avLst>
            </a:prstGeom>
            <a:solidFill>
              <a:schemeClr val="accent1"/>
            </a:solidFill>
            <a:ln w="19050">
              <a:solidFill>
                <a:srgbClr val="FF3300"/>
              </a:solidFill>
              <a:miter lim="800000"/>
              <a:headEnd/>
              <a:tailEnd/>
            </a:ln>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sz="2400">
                <a:solidFill>
                  <a:schemeClr val="tx1"/>
                </a:solidFill>
              </a:endParaRPr>
            </a:p>
          </p:txBody>
        </p:sp>
        <p:sp>
          <p:nvSpPr>
            <p:cNvPr id="85015" name="Text Box 21"/>
            <p:cNvSpPr txBox="1">
              <a:spLocks noChangeArrowheads="1"/>
            </p:cNvSpPr>
            <p:nvPr/>
          </p:nvSpPr>
          <p:spPr bwMode="auto">
            <a:xfrm flipH="1">
              <a:off x="1686" y="2930"/>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rPr>
                <a:t>系统校正</a:t>
              </a:r>
            </a:p>
          </p:txBody>
        </p:sp>
      </p:grpSp>
      <p:grpSp>
        <p:nvGrpSpPr>
          <p:cNvPr id="3" name="Group 29"/>
          <p:cNvGrpSpPr>
            <a:grpSpLocks/>
          </p:cNvGrpSpPr>
          <p:nvPr/>
        </p:nvGrpSpPr>
        <p:grpSpPr bwMode="auto">
          <a:xfrm>
            <a:off x="1357313" y="3143250"/>
            <a:ext cx="6215062" cy="936625"/>
            <a:chOff x="849" y="2205"/>
            <a:chExt cx="3915" cy="590"/>
          </a:xfrm>
        </p:grpSpPr>
        <p:sp>
          <p:nvSpPr>
            <p:cNvPr id="85005" name="Rectangle 10"/>
            <p:cNvSpPr>
              <a:spLocks noChangeArrowheads="1"/>
            </p:cNvSpPr>
            <p:nvPr/>
          </p:nvSpPr>
          <p:spPr bwMode="auto">
            <a:xfrm>
              <a:off x="1458" y="2250"/>
              <a:ext cx="952" cy="545"/>
            </a:xfrm>
            <a:prstGeom prst="rect">
              <a:avLst/>
            </a:prstGeom>
            <a:solidFill>
              <a:srgbClr val="66FF66"/>
            </a:solidFill>
            <a:ln w="28575">
              <a:solidFill>
                <a:schemeClr val="tx1"/>
              </a:solidFill>
              <a:miter lim="800000"/>
              <a:headEnd/>
              <a:tailEnd/>
            </a:ln>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sz="2400">
                <a:solidFill>
                  <a:schemeClr val="tx1"/>
                </a:solidFill>
              </a:endParaRPr>
            </a:p>
          </p:txBody>
        </p:sp>
        <p:sp>
          <p:nvSpPr>
            <p:cNvPr id="85006" name="Rectangle 11"/>
            <p:cNvSpPr>
              <a:spLocks noChangeArrowheads="1"/>
            </p:cNvSpPr>
            <p:nvPr/>
          </p:nvSpPr>
          <p:spPr bwMode="auto">
            <a:xfrm>
              <a:off x="3136" y="2250"/>
              <a:ext cx="952" cy="545"/>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sz="2400">
                <a:solidFill>
                  <a:schemeClr val="tx1"/>
                </a:solidFill>
              </a:endParaRPr>
            </a:p>
          </p:txBody>
        </p:sp>
        <p:sp>
          <p:nvSpPr>
            <p:cNvPr id="85007" name="Rectangle 13"/>
            <p:cNvSpPr>
              <a:spLocks noChangeArrowheads="1"/>
            </p:cNvSpPr>
            <p:nvPr/>
          </p:nvSpPr>
          <p:spPr bwMode="auto">
            <a:xfrm>
              <a:off x="3147" y="2378"/>
              <a:ext cx="9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rPr>
                <a:t>控制对象 </a:t>
              </a:r>
              <a:endParaRPr lang="zh-CN" altLang="en-US" sz="2400">
                <a:solidFill>
                  <a:schemeClr val="tx1"/>
                </a:solidFill>
                <a:latin typeface="Times New Roman" panose="02020603050405020304" pitchFamily="18" charset="0"/>
              </a:endParaRPr>
            </a:p>
          </p:txBody>
        </p:sp>
        <p:sp>
          <p:nvSpPr>
            <p:cNvPr id="85008" name="Rectangle 14"/>
            <p:cNvSpPr>
              <a:spLocks noChangeArrowheads="1"/>
            </p:cNvSpPr>
            <p:nvPr/>
          </p:nvSpPr>
          <p:spPr bwMode="auto">
            <a:xfrm>
              <a:off x="1458" y="2370"/>
              <a:ext cx="9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rPr>
                <a:t>调节器 </a:t>
              </a:r>
              <a:endParaRPr lang="zh-CN" altLang="en-US" sz="2400">
                <a:solidFill>
                  <a:schemeClr val="tx1"/>
                </a:solidFill>
                <a:latin typeface="Times New Roman" panose="02020603050405020304" pitchFamily="18" charset="0"/>
              </a:endParaRPr>
            </a:p>
          </p:txBody>
        </p:sp>
        <p:sp>
          <p:nvSpPr>
            <p:cNvPr id="85009" name="Line 15"/>
            <p:cNvSpPr>
              <a:spLocks noChangeShapeType="1"/>
            </p:cNvSpPr>
            <p:nvPr/>
          </p:nvSpPr>
          <p:spPr bwMode="auto">
            <a:xfrm>
              <a:off x="1050" y="2530"/>
              <a:ext cx="40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5010" name="Line 16"/>
            <p:cNvSpPr>
              <a:spLocks noChangeShapeType="1"/>
            </p:cNvSpPr>
            <p:nvPr/>
          </p:nvSpPr>
          <p:spPr bwMode="auto">
            <a:xfrm flipV="1">
              <a:off x="2410" y="2530"/>
              <a:ext cx="726"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5011" name="Line 17"/>
            <p:cNvSpPr>
              <a:spLocks noChangeShapeType="1"/>
            </p:cNvSpPr>
            <p:nvPr/>
          </p:nvSpPr>
          <p:spPr bwMode="auto">
            <a:xfrm>
              <a:off x="4089" y="2530"/>
              <a:ext cx="40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5012" name="Text Box 22"/>
            <p:cNvSpPr txBox="1">
              <a:spLocks noChangeArrowheads="1"/>
            </p:cNvSpPr>
            <p:nvPr/>
          </p:nvSpPr>
          <p:spPr bwMode="auto">
            <a:xfrm>
              <a:off x="849" y="2205"/>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rPr>
                <a:t>输入</a:t>
              </a:r>
            </a:p>
          </p:txBody>
        </p:sp>
        <p:sp>
          <p:nvSpPr>
            <p:cNvPr id="85013" name="Text Box 24"/>
            <p:cNvSpPr txBox="1">
              <a:spLocks noChangeArrowheads="1"/>
            </p:cNvSpPr>
            <p:nvPr/>
          </p:nvSpPr>
          <p:spPr bwMode="auto">
            <a:xfrm>
              <a:off x="4258" y="2226"/>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rPr>
                <a:t>输出</a:t>
              </a:r>
            </a:p>
          </p:txBody>
        </p:sp>
      </p:grpSp>
      <p:grpSp>
        <p:nvGrpSpPr>
          <p:cNvPr id="4" name="Group 30"/>
          <p:cNvGrpSpPr>
            <a:grpSpLocks/>
          </p:cNvGrpSpPr>
          <p:nvPr/>
        </p:nvGrpSpPr>
        <p:grpSpPr bwMode="auto">
          <a:xfrm>
            <a:off x="2324100" y="5014913"/>
            <a:ext cx="4475163" cy="865187"/>
            <a:chOff x="1458" y="3384"/>
            <a:chExt cx="2819" cy="545"/>
          </a:xfrm>
        </p:grpSpPr>
        <p:sp>
          <p:nvSpPr>
            <p:cNvPr id="84999" name="Rectangle 12"/>
            <p:cNvSpPr>
              <a:spLocks noChangeArrowheads="1"/>
            </p:cNvSpPr>
            <p:nvPr/>
          </p:nvSpPr>
          <p:spPr bwMode="auto">
            <a:xfrm>
              <a:off x="2320" y="3384"/>
              <a:ext cx="952" cy="545"/>
            </a:xfrm>
            <a:prstGeom prst="rect">
              <a:avLst/>
            </a:prstGeom>
            <a:solidFill>
              <a:srgbClr val="3399FF"/>
            </a:solidFill>
            <a:ln w="28575">
              <a:solidFill>
                <a:schemeClr val="tx1"/>
              </a:solidFill>
              <a:miter lim="800000"/>
              <a:headEnd/>
              <a:tailEnd/>
            </a:ln>
          </p:spPr>
          <p:txBody>
            <a:bodyPr wrap="none"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sz="2400">
                <a:solidFill>
                  <a:schemeClr val="tx1"/>
                </a:solidFill>
              </a:endParaRPr>
            </a:p>
          </p:txBody>
        </p:sp>
        <p:sp>
          <p:nvSpPr>
            <p:cNvPr id="85000" name="Rectangle 9"/>
            <p:cNvSpPr>
              <a:spLocks noChangeArrowheads="1"/>
            </p:cNvSpPr>
            <p:nvPr/>
          </p:nvSpPr>
          <p:spPr bwMode="auto">
            <a:xfrm>
              <a:off x="2330" y="3496"/>
              <a:ext cx="9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rPr>
                <a:t>典型系统 </a:t>
              </a:r>
              <a:endParaRPr lang="zh-CN" altLang="en-US" sz="2400">
                <a:solidFill>
                  <a:schemeClr val="tx1"/>
                </a:solidFill>
                <a:latin typeface="Times New Roman" panose="02020603050405020304" pitchFamily="18" charset="0"/>
              </a:endParaRPr>
            </a:p>
          </p:txBody>
        </p:sp>
        <p:sp>
          <p:nvSpPr>
            <p:cNvPr id="85001" name="Line 18"/>
            <p:cNvSpPr>
              <a:spLocks noChangeShapeType="1"/>
            </p:cNvSpPr>
            <p:nvPr/>
          </p:nvSpPr>
          <p:spPr bwMode="auto">
            <a:xfrm>
              <a:off x="1912" y="3656"/>
              <a:ext cx="40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5002" name="Line 19"/>
            <p:cNvSpPr>
              <a:spLocks noChangeShapeType="1"/>
            </p:cNvSpPr>
            <p:nvPr/>
          </p:nvSpPr>
          <p:spPr bwMode="auto">
            <a:xfrm>
              <a:off x="3272" y="3656"/>
              <a:ext cx="40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5003" name="Text Box 23"/>
            <p:cNvSpPr txBox="1">
              <a:spLocks noChangeArrowheads="1"/>
            </p:cNvSpPr>
            <p:nvPr/>
          </p:nvSpPr>
          <p:spPr bwMode="auto">
            <a:xfrm>
              <a:off x="1458" y="3497"/>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rPr>
                <a:t>输入</a:t>
              </a:r>
            </a:p>
          </p:txBody>
        </p:sp>
        <p:sp>
          <p:nvSpPr>
            <p:cNvPr id="85004" name="Text Box 25"/>
            <p:cNvSpPr txBox="1">
              <a:spLocks noChangeArrowheads="1"/>
            </p:cNvSpPr>
            <p:nvPr/>
          </p:nvSpPr>
          <p:spPr bwMode="auto">
            <a:xfrm>
              <a:off x="3771" y="3520"/>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400">
                  <a:solidFill>
                    <a:schemeClr val="tx1"/>
                  </a:solidFill>
                </a:rPr>
                <a:t>输出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p:cTn id="7" dur="500" decel="50000" fill="hold">
                                          <p:stCondLst>
                                            <p:cond delay="0"/>
                                          </p:stCondLst>
                                        </p:cTn>
                                        <p:tgtEl>
                                          <p:spTgt spid="12">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2">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2">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12">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2">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2">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2">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2">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Left)">
                                      <p:cBhvr>
                                        <p:cTn id="19" dur="500"/>
                                        <p:tgtEl>
                                          <p:spTgt spid="3"/>
                                        </p:tgtEl>
                                      </p:cBhvr>
                                    </p:animEffect>
                                  </p:childTnLst>
                                </p:cTn>
                              </p:par>
                            </p:childTnLst>
                          </p:cTn>
                        </p:par>
                        <p:par>
                          <p:cTn id="20" fill="hold" nodeType="afterGroup">
                            <p:stCondLst>
                              <p:cond delay="500"/>
                            </p:stCondLst>
                            <p:childTnLst>
                              <p:par>
                                <p:cTn id="21" presetID="43"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
                                        <p:tgtEl>
                                          <p:spTgt spid="2"/>
                                        </p:tgtEl>
                                      </p:cBhvr>
                                    </p:animEffect>
                                    <p:anim calcmode="lin" valueType="num">
                                      <p:cBhvr>
                                        <p:cTn id="24" dur="400" fill="hold"/>
                                        <p:tgtEl>
                                          <p:spTgt spid="2"/>
                                        </p:tgtEl>
                                        <p:attrNameLst>
                                          <p:attrName>ppt_x</p:attrName>
                                        </p:attrNameLst>
                                      </p:cBhvr>
                                      <p:tavLst>
                                        <p:tav tm="0">
                                          <p:val>
                                            <p:strVal val="#ppt_x"/>
                                          </p:val>
                                        </p:tav>
                                        <p:tav tm="100000">
                                          <p:val>
                                            <p:strVal val="#ppt_x"/>
                                          </p:val>
                                        </p:tav>
                                      </p:tavLst>
                                    </p:anim>
                                    <p:anim calcmode="lin" valueType="num">
                                      <p:cBhvr>
                                        <p:cTn id="25" dur="400" fill="hold"/>
                                        <p:tgtEl>
                                          <p:spTgt spid="2"/>
                                        </p:tgtEl>
                                        <p:attrNameLst>
                                          <p:attrName>ppt_y</p:attrName>
                                        </p:attrNameLst>
                                      </p:cBhvr>
                                      <p:tavLst>
                                        <p:tav tm="0">
                                          <p:val>
                                            <p:strVal val="#ppt_y+0.31"/>
                                          </p:val>
                                        </p:tav>
                                        <p:tav tm="100000">
                                          <p:val>
                                            <p:strVal val="#ppt_y+0.31"/>
                                          </p:val>
                                        </p:tav>
                                      </p:tavLst>
                                    </p:anim>
                                    <p:anim calcmode="lin" valueType="num">
                                      <p:cBhvr>
                                        <p:cTn id="26"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8" fill="hold" nodeType="afterGroup">
                            <p:stCondLst>
                              <p:cond delay="1500"/>
                            </p:stCondLst>
                            <p:childTnLst>
                              <p:par>
                                <p:cTn id="29" presetID="34"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from="(-#ppt_w/2)" to="(#ppt_x)" calcmode="lin" valueType="num">
                                      <p:cBhvr>
                                        <p:cTn id="31" dur="600" fill="hold">
                                          <p:stCondLst>
                                            <p:cond delay="0"/>
                                          </p:stCondLst>
                                        </p:cTn>
                                        <p:tgtEl>
                                          <p:spTgt spid="4"/>
                                        </p:tgtEl>
                                        <p:attrNameLst>
                                          <p:attrName>ppt_x</p:attrName>
                                        </p:attrNameLst>
                                      </p:cBhvr>
                                    </p:anim>
                                    <p:anim from="0" to="-1.0" calcmode="lin" valueType="num">
                                      <p:cBhvr>
                                        <p:cTn id="32" dur="200" decel="50000" autoRev="1" fill="hold">
                                          <p:stCondLst>
                                            <p:cond delay="600"/>
                                          </p:stCondLst>
                                        </p:cTn>
                                        <p:tgtEl>
                                          <p:spTgt spid="4"/>
                                        </p:tgtEl>
                                        <p:attrNameLst>
                                          <p:attrName>xshear</p:attrName>
                                        </p:attrNameLst>
                                      </p:cBhvr>
                                    </p:anim>
                                    <p:animScale>
                                      <p:cBhvr>
                                        <p:cTn id="33" dur="200" decel="100000" autoRev="1" fill="hold">
                                          <p:stCondLst>
                                            <p:cond delay="600"/>
                                          </p:stCondLst>
                                        </p:cTn>
                                        <p:tgtEl>
                                          <p:spTgt spid="4"/>
                                        </p:tgtEl>
                                      </p:cBhvr>
                                      <p:from x="100000" y="100000"/>
                                      <p:to x="80000" y="100000"/>
                                    </p:animScale>
                                    <p:anim by="(#ppt_h/3+#ppt_w*0.1)" calcmode="lin" valueType="num">
                                      <p:cBhvr additive="sum">
                                        <p:cTn id="34"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sz="half" idx="1"/>
          </p:nvPr>
        </p:nvSpPr>
        <p:spPr>
          <a:xfrm>
            <a:off x="518120" y="571500"/>
            <a:ext cx="6934200" cy="638175"/>
          </a:xfrm>
        </p:spPr>
        <p:txBody>
          <a:bodyPr/>
          <a:lstStyle/>
          <a:p>
            <a:pPr eaLnBrk="1" hangingPunct="1"/>
            <a:r>
              <a:rPr lang="zh-CN" altLang="en-US" b="1" dirty="0">
                <a:latin typeface="黑体" panose="02010609060101010101" pitchFamily="49" charset="-122"/>
                <a:ea typeface="黑体" panose="02010609060101010101" pitchFamily="49" charset="-122"/>
              </a:rPr>
              <a:t>双惯性对象校正成典型</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型系统</a:t>
            </a:r>
          </a:p>
        </p:txBody>
      </p:sp>
      <p:graphicFrame>
        <p:nvGraphicFramePr>
          <p:cNvPr id="86019" name="Object 0"/>
          <p:cNvGraphicFramePr>
            <a:graphicFrameLocks noGrp="1" noChangeAspect="1"/>
          </p:cNvGraphicFramePr>
          <p:nvPr>
            <p:ph type="clipArt" sz="half" idx="2"/>
          </p:nvPr>
        </p:nvGraphicFramePr>
        <p:xfrm>
          <a:off x="1185863" y="1857375"/>
          <a:ext cx="6699250" cy="3940175"/>
        </p:xfrm>
        <a:graphic>
          <a:graphicData uri="http://schemas.openxmlformats.org/presentationml/2006/ole">
            <mc:AlternateContent xmlns:mc="http://schemas.openxmlformats.org/markup-compatibility/2006">
              <mc:Choice xmlns:v="urn:schemas-microsoft-com:vml" Requires="v">
                <p:oleObj spid="_x0000_s86360" name="Microsoft Drawing" r:id="rId3" imgW="2925763" imgH="1720850" progId="MSDraw">
                  <p:embed/>
                </p:oleObj>
              </mc:Choice>
              <mc:Fallback>
                <p:oleObj name="Microsoft Drawing" r:id="rId3" imgW="2925763" imgH="1720850" progId="MSDraw">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1857375"/>
                        <a:ext cx="6699250"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Grp="1" noChangeAspect="1"/>
          </p:cNvGraphicFramePr>
          <p:nvPr>
            <p:extLst>
              <p:ext uri="{D42A27DB-BD31-4B8C-83A1-F6EECF244321}">
                <p14:modId xmlns:p14="http://schemas.microsoft.com/office/powerpoint/2010/main" val="2574092656"/>
              </p:ext>
            </p:extLst>
          </p:nvPr>
        </p:nvGraphicFramePr>
        <p:xfrm>
          <a:off x="6660232" y="404664"/>
          <a:ext cx="2347913" cy="928687"/>
        </p:xfrm>
        <a:graphic>
          <a:graphicData uri="http://schemas.openxmlformats.org/presentationml/2006/ole">
            <mc:AlternateContent xmlns:mc="http://schemas.openxmlformats.org/markup-compatibility/2006">
              <mc:Choice xmlns:v="urn:schemas-microsoft-com:vml" Requires="v">
                <p:oleObj spid="_x0000_s86361" name="Equation" r:id="rId5" imgW="1091880" imgH="431640" progId="Equation.DSMT4">
                  <p:embed/>
                </p:oleObj>
              </mc:Choice>
              <mc:Fallback>
                <p:oleObj name="Equation" r:id="rId5" imgW="1091880" imgH="431640" progId="Equation.DSMT4">
                  <p:embed/>
                  <p:pic>
                    <p:nvPicPr>
                      <p:cNvPr id="0" name="对象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404664"/>
                        <a:ext cx="2347913" cy="928687"/>
                      </a:xfrm>
                      <a:prstGeom prst="rect">
                        <a:avLst/>
                      </a:prstGeom>
                      <a:solidFill>
                        <a:srgbClr val="FFFF00"/>
                      </a:solidFill>
                      <a:ln w="9525">
                        <a:solidFill>
                          <a:schemeClr val="tx1"/>
                        </a:solidFill>
                        <a:miter lim="800000"/>
                        <a:headEnd/>
                        <a:tailEnd/>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59C69C67-A965-48AA-803F-0C43A216A6DC}" type="slidenum">
              <a:rPr lang="en-US" altLang="zh-CN" sz="1400" b="0">
                <a:solidFill>
                  <a:schemeClr val="tx1"/>
                </a:solidFill>
                <a:latin typeface="Times New Roman" panose="02020603050405020304" pitchFamily="18" charset="0"/>
              </a:rPr>
              <a:pPr eaLnBrk="1" hangingPunct="1"/>
              <a:t>67</a:t>
            </a:fld>
            <a:endParaRPr lang="en-US" altLang="zh-CN" sz="1400" b="0">
              <a:solidFill>
                <a:schemeClr val="tx1"/>
              </a:solidFill>
              <a:latin typeface="Times New Roman" panose="02020603050405020304" pitchFamily="18" charset="0"/>
            </a:endParaRPr>
          </a:p>
        </p:txBody>
      </p:sp>
      <p:sp>
        <p:nvSpPr>
          <p:cNvPr id="87043" name="Rectangle 2"/>
          <p:cNvSpPr>
            <a:spLocks noGrp="1" noChangeArrowheads="1"/>
          </p:cNvSpPr>
          <p:nvPr>
            <p:ph type="title"/>
          </p:nvPr>
        </p:nvSpPr>
        <p:spPr>
          <a:xfrm>
            <a:off x="-252536" y="404664"/>
            <a:ext cx="7243763" cy="609600"/>
          </a:xfrm>
        </p:spPr>
        <p:txBody>
          <a:bodyPr/>
          <a:lstStyle/>
          <a:p>
            <a:pPr eaLnBrk="1" hangingPunct="1">
              <a:buFontTx/>
              <a:buChar char="•"/>
            </a:pPr>
            <a:r>
              <a:rPr lang="zh-CN" altLang="en-US" sz="3200" b="1" dirty="0">
                <a:latin typeface="黑体" panose="02010609060101010101" pitchFamily="49" charset="-122"/>
                <a:ea typeface="黑体" panose="02010609060101010101" pitchFamily="49" charset="-122"/>
              </a:rPr>
              <a:t>积分＋双惯性校正成典型</a:t>
            </a:r>
            <a:r>
              <a:rPr lang="en-US" altLang="zh-CN" sz="3200" b="1" dirty="0">
                <a:latin typeface="黑体" panose="02010609060101010101" pitchFamily="49" charset="-122"/>
                <a:ea typeface="黑体" panose="02010609060101010101" pitchFamily="49" charset="-122"/>
              </a:rPr>
              <a:t>II</a:t>
            </a:r>
            <a:r>
              <a:rPr lang="zh-CN" altLang="en-US" sz="3200" b="1" dirty="0">
                <a:latin typeface="黑体" panose="02010609060101010101" pitchFamily="49" charset="-122"/>
                <a:ea typeface="黑体" panose="02010609060101010101" pitchFamily="49" charset="-122"/>
              </a:rPr>
              <a:t>型系统</a:t>
            </a:r>
          </a:p>
        </p:txBody>
      </p:sp>
      <p:sp>
        <p:nvSpPr>
          <p:cNvPr id="87044" name="Rectangle 3"/>
          <p:cNvSpPr>
            <a:spLocks noGrp="1" noChangeArrowheads="1"/>
          </p:cNvSpPr>
          <p:nvPr>
            <p:ph type="body" sz="half" idx="1"/>
          </p:nvPr>
        </p:nvSpPr>
        <p:spPr>
          <a:xfrm>
            <a:off x="179512" y="1426096"/>
            <a:ext cx="8784976" cy="1066800"/>
          </a:xfrm>
        </p:spPr>
        <p:txBody>
          <a:bodyPr/>
          <a:lstStyle/>
          <a:p>
            <a:pPr eaLnBrk="1" hangingPunct="1">
              <a:buFontTx/>
              <a:buNone/>
            </a:pPr>
            <a:r>
              <a:rPr lang="zh-CN" altLang="en-US" sz="2800" b="1" dirty="0">
                <a:latin typeface="黑体" panose="02010609060101010101" pitchFamily="49" charset="-122"/>
                <a:ea typeface="黑体" panose="02010609060101010101" pitchFamily="49" charset="-122"/>
              </a:rPr>
              <a:t>      控制对象为积分－双惯性型，且两时间常数大小相近，</a:t>
            </a:r>
            <a:r>
              <a:rPr lang="en-US" altLang="zh-CN" sz="2800" b="1" dirty="0">
                <a:latin typeface="黑体" panose="02010609060101010101" pitchFamily="49" charset="-122"/>
                <a:ea typeface="黑体" panose="02010609060101010101" pitchFamily="49" charset="-122"/>
              </a:rPr>
              <a:t>T</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略大。</a:t>
            </a:r>
          </a:p>
        </p:txBody>
      </p:sp>
      <p:graphicFrame>
        <p:nvGraphicFramePr>
          <p:cNvPr id="87045" name="Object 6"/>
          <p:cNvGraphicFramePr>
            <a:graphicFrameLocks noGrp="1" noChangeAspect="1"/>
          </p:cNvGraphicFramePr>
          <p:nvPr>
            <p:ph type="clipArt" sz="half" idx="2"/>
            <p:extLst>
              <p:ext uri="{D42A27DB-BD31-4B8C-83A1-F6EECF244321}">
                <p14:modId xmlns:p14="http://schemas.microsoft.com/office/powerpoint/2010/main" val="1989347045"/>
              </p:ext>
            </p:extLst>
          </p:nvPr>
        </p:nvGraphicFramePr>
        <p:xfrm>
          <a:off x="1214438" y="2564904"/>
          <a:ext cx="6540500" cy="3848100"/>
        </p:xfrm>
        <a:graphic>
          <a:graphicData uri="http://schemas.openxmlformats.org/presentationml/2006/ole">
            <mc:AlternateContent xmlns:mc="http://schemas.openxmlformats.org/markup-compatibility/2006">
              <mc:Choice xmlns:v="urn:schemas-microsoft-com:vml" Requires="v">
                <p:oleObj spid="_x0000_s87385" name="Microsoft Drawing" r:id="rId3" imgW="2925763" imgH="1720850" progId="MSDraw">
                  <p:embed/>
                </p:oleObj>
              </mc:Choice>
              <mc:Fallback>
                <p:oleObj name="Microsoft Drawing" r:id="rId3" imgW="2925763" imgH="1720850" progId="MSDraw">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564904"/>
                        <a:ext cx="6540500" cy="384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333947622"/>
              </p:ext>
            </p:extLst>
          </p:nvPr>
        </p:nvGraphicFramePr>
        <p:xfrm>
          <a:off x="6588224" y="332656"/>
          <a:ext cx="2464787" cy="936104"/>
        </p:xfrm>
        <a:graphic>
          <a:graphicData uri="http://schemas.openxmlformats.org/presentationml/2006/ole">
            <mc:AlternateContent xmlns:mc="http://schemas.openxmlformats.org/markup-compatibility/2006">
              <mc:Choice xmlns:v="urn:schemas-microsoft-com:vml" Requires="v">
                <p:oleObj spid="_x0000_s87386" name="Equation" r:id="rId5" imgW="1104840" imgH="419040" progId="Equation.DSMT4">
                  <p:embed/>
                </p:oleObj>
              </mc:Choice>
              <mc:Fallback>
                <p:oleObj name="Equation" r:id="rId5" imgW="1104840" imgH="41904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332656"/>
                        <a:ext cx="2464787" cy="936104"/>
                      </a:xfrm>
                      <a:prstGeom prst="rect">
                        <a:avLst/>
                      </a:prstGeom>
                      <a:solidFill>
                        <a:srgbClr val="FFFF00"/>
                      </a:solidFill>
                      <a:ln>
                        <a:solidFill>
                          <a:schemeClr val="tx1"/>
                        </a:solidFill>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srcRect/>
          <a:tile tx="0" ty="0" sx="100000" sy="100000" flip="none" algn="tl"/>
        </a:blipFill>
        <a:effectLst/>
      </p:bgPr>
    </p:bg>
    <p:spTree>
      <p:nvGrpSpPr>
        <p:cNvPr id="1" name=""/>
        <p:cNvGrpSpPr/>
        <p:nvPr/>
      </p:nvGrpSpPr>
      <p:grpSpPr>
        <a:xfrm>
          <a:off x="0" y="0"/>
          <a:ext cx="0" cy="0"/>
          <a:chOff x="0" y="0"/>
          <a:chExt cx="0" cy="0"/>
        </a:xfrm>
      </p:grpSpPr>
      <p:sp>
        <p:nvSpPr>
          <p:cNvPr id="33808" name="Rectangle 2"/>
          <p:cNvSpPr>
            <a:spLocks noGrp="1" noChangeArrowheads="1"/>
          </p:cNvSpPr>
          <p:nvPr>
            <p:ph type="title"/>
          </p:nvPr>
        </p:nvSpPr>
        <p:spPr>
          <a:xfrm>
            <a:off x="409575" y="2130425"/>
            <a:ext cx="8162925" cy="584200"/>
          </a:xfrm>
        </p:spPr>
        <p:txBody>
          <a:bodyPr/>
          <a:lstStyle/>
          <a:p>
            <a:pPr algn="ctr" eaLnBrk="1" hangingPunct="1">
              <a:defRPr/>
            </a:pPr>
            <a:r>
              <a:rPr lang="en-US" altLang="zh-CN" sz="3200" b="1" dirty="0">
                <a:solidFill>
                  <a:srgbClr val="C00000"/>
                </a:solidFill>
                <a:latin typeface="+mn-ea"/>
                <a:ea typeface="+mn-ea"/>
              </a:rPr>
              <a:t> </a:t>
            </a:r>
            <a:r>
              <a:rPr lang="zh-CN" altLang="en-US" sz="2800" b="1" dirty="0">
                <a:solidFill>
                  <a:srgbClr val="C00000"/>
                </a:solidFill>
                <a:latin typeface="+mn-ea"/>
                <a:ea typeface="+mn-ea"/>
              </a:rPr>
              <a:t>校正成典型</a:t>
            </a:r>
            <a:r>
              <a:rPr lang="en-US" altLang="zh-CN" sz="2800" b="1" dirty="0">
                <a:solidFill>
                  <a:srgbClr val="C00000"/>
                </a:solidFill>
                <a:latin typeface="+mn-ea"/>
                <a:ea typeface="+mn-ea"/>
              </a:rPr>
              <a:t>I</a:t>
            </a:r>
            <a:r>
              <a:rPr lang="zh-CN" altLang="en-US" sz="2800" b="1" dirty="0">
                <a:solidFill>
                  <a:srgbClr val="C00000"/>
                </a:solidFill>
                <a:latin typeface="+mn-ea"/>
                <a:ea typeface="+mn-ea"/>
              </a:rPr>
              <a:t>型系统的几种调节器选择</a:t>
            </a:r>
          </a:p>
        </p:txBody>
      </p:sp>
      <p:graphicFrame>
        <p:nvGraphicFramePr>
          <p:cNvPr id="204882" name="Group 82"/>
          <p:cNvGraphicFramePr>
            <a:graphicFrameLocks noGrp="1"/>
          </p:cNvGraphicFramePr>
          <p:nvPr/>
        </p:nvGraphicFramePr>
        <p:xfrm>
          <a:off x="350838" y="2835275"/>
          <a:ext cx="8435975" cy="3879851"/>
        </p:xfrm>
        <a:graphic>
          <a:graphicData uri="http://schemas.openxmlformats.org/drawingml/2006/table">
            <a:tbl>
              <a:tblPr/>
              <a:tblGrid>
                <a:gridCol w="762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2362200">
                  <a:extLst>
                    <a:ext uri="{9D8B030D-6E8A-4147-A177-3AD203B41FA5}">
                      <a16:colId xmlns:a16="http://schemas.microsoft.com/office/drawing/2014/main" val="20004"/>
                    </a:ext>
                  </a:extLst>
                </a:gridCol>
                <a:gridCol w="2339975">
                  <a:extLst>
                    <a:ext uri="{9D8B030D-6E8A-4147-A177-3AD203B41FA5}">
                      <a16:colId xmlns:a16="http://schemas.microsoft.com/office/drawing/2014/main" val="20005"/>
                    </a:ext>
                  </a:extLst>
                </a:gridCol>
              </a:tblGrid>
              <a:tr h="155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Verdana" pitchFamily="34" charset="0"/>
                          <a:ea typeface="宋体" pitchFamily="2" charset="-122"/>
                        </a:rPr>
                        <a:t>控制对象</a:t>
                      </a:r>
                      <a:endParaRPr kumimoji="1" lang="fr-FR" sz="2000" b="0" i="0" u="none" strike="noStrike" cap="none" normalizeH="0" baseline="0">
                        <a:ln>
                          <a:noFill/>
                        </a:ln>
                        <a:solidFill>
                          <a:schemeClr val="tx1"/>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2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Verdana" pitchFamily="34" charset="0"/>
                          <a:ea typeface="宋体" pitchFamily="2" charset="-122"/>
                        </a:rPr>
                        <a:t>调节器</a:t>
                      </a:r>
                      <a:endParaRPr kumimoji="1" lang="fr-FR" sz="2000" b="0" i="0" u="none" strike="noStrike" cap="none" normalizeH="0" baseline="0">
                        <a:ln>
                          <a:noFill/>
                        </a:ln>
                        <a:solidFill>
                          <a:schemeClr val="tx1"/>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8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参数</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配合</a:t>
                      </a:r>
                      <a:endParaRPr kumimoji="1" lang="fr-FR" sz="2000" b="0" i="0" u="none" strike="noStrike" cap="none" normalizeH="0" baseline="0">
                        <a:ln>
                          <a:noFill/>
                        </a:ln>
                        <a:solidFill>
                          <a:schemeClr val="tx1"/>
                        </a:solidFill>
                        <a:effectLst/>
                        <a:latin typeface="宋体" pitchFamily="2" charset="-122"/>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88097" name="Group 85"/>
          <p:cNvGrpSpPr>
            <a:grpSpLocks/>
          </p:cNvGrpSpPr>
          <p:nvPr/>
        </p:nvGrpSpPr>
        <p:grpSpPr bwMode="auto">
          <a:xfrm>
            <a:off x="-106363" y="2924175"/>
            <a:ext cx="8850313" cy="3646488"/>
            <a:chOff x="0" y="1688"/>
            <a:chExt cx="5575" cy="2297"/>
          </a:xfrm>
        </p:grpSpPr>
        <p:graphicFrame>
          <p:nvGraphicFramePr>
            <p:cNvPr id="88099" name="Object 49"/>
            <p:cNvGraphicFramePr>
              <a:graphicFrameLocks noChangeAspect="1"/>
            </p:cNvGraphicFramePr>
            <p:nvPr/>
          </p:nvGraphicFramePr>
          <p:xfrm>
            <a:off x="4155" y="1695"/>
            <a:ext cx="1420" cy="485"/>
          </p:xfrm>
          <a:graphic>
            <a:graphicData uri="http://schemas.openxmlformats.org/presentationml/2006/ole">
              <mc:AlternateContent xmlns:mc="http://schemas.openxmlformats.org/markup-compatibility/2006">
                <mc:Choice xmlns:v="urn:schemas-microsoft-com:vml" Requires="v">
                  <p:oleObj spid="_x0000_s162457" r:id="rId5" imgW="1562100" imgH="444500" progId="Equation.3">
                    <p:embed/>
                  </p:oleObj>
                </mc:Choice>
                <mc:Fallback>
                  <p:oleObj r:id="rId5" imgW="1562100" imgH="444500" progId="Equation.3">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5" y="1695"/>
                          <a:ext cx="1420"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8100" name="Group 84"/>
            <p:cNvGrpSpPr>
              <a:grpSpLocks/>
            </p:cNvGrpSpPr>
            <p:nvPr/>
          </p:nvGrpSpPr>
          <p:grpSpPr bwMode="auto">
            <a:xfrm>
              <a:off x="0" y="1688"/>
              <a:ext cx="5539" cy="2297"/>
              <a:chOff x="0" y="1688"/>
              <a:chExt cx="5539" cy="2297"/>
            </a:xfrm>
          </p:grpSpPr>
          <p:graphicFrame>
            <p:nvGraphicFramePr>
              <p:cNvPr id="88101" name="Object 34"/>
              <p:cNvGraphicFramePr>
                <a:graphicFrameLocks noChangeAspect="1"/>
              </p:cNvGraphicFramePr>
              <p:nvPr/>
            </p:nvGraphicFramePr>
            <p:xfrm>
              <a:off x="768" y="1697"/>
              <a:ext cx="1008" cy="502"/>
            </p:xfrm>
            <a:graphic>
              <a:graphicData uri="http://schemas.openxmlformats.org/presentationml/2006/ole">
                <mc:AlternateContent xmlns:mc="http://schemas.openxmlformats.org/markup-compatibility/2006">
                  <mc:Choice xmlns:v="urn:schemas-microsoft-com:vml" Requires="v">
                    <p:oleObj spid="_x0000_s162458" r:id="rId7" imgW="1040948" imgH="444307" progId="Equation.3">
                      <p:embed/>
                    </p:oleObj>
                  </mc:Choice>
                  <mc:Fallback>
                    <p:oleObj r:id="rId7" imgW="1040948" imgH="444307"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697"/>
                            <a:ext cx="100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02" name="Rectangle 38"/>
              <p:cNvSpPr>
                <a:spLocks noChangeArrowheads="1"/>
              </p:cNvSpPr>
              <p:nvPr/>
            </p:nvSpPr>
            <p:spPr bwMode="auto">
              <a:xfrm>
                <a:off x="2889" y="2241"/>
                <a:ext cx="118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lnSpc>
                    <a:spcPct val="110000"/>
                  </a:lnSpc>
                </a:pPr>
                <a:r>
                  <a:rPr lang="en-US" altLang="zh-CN" sz="2400" i="1">
                    <a:solidFill>
                      <a:schemeClr val="tx1"/>
                    </a:solidFill>
                    <a:latin typeface="Times New Roman" panose="02020603050405020304" pitchFamily="18" charset="0"/>
                  </a:rPr>
                  <a:t>T</a:t>
                </a:r>
                <a:r>
                  <a:rPr lang="en-US" altLang="zh-CN" sz="2400" baseline="-25000">
                    <a:solidFill>
                      <a:schemeClr val="tx1"/>
                    </a:solidFill>
                    <a:latin typeface="Times New Roman" panose="02020603050405020304" pitchFamily="18" charset="0"/>
                  </a:rPr>
                  <a:t>1</a:t>
                </a:r>
                <a:r>
                  <a:rPr lang="zh-CN" altLang="en-US" sz="2400">
                    <a:solidFill>
                      <a:schemeClr val="tx1"/>
                    </a:solidFill>
                  </a:rPr>
                  <a:t>、</a:t>
                </a:r>
                <a:r>
                  <a:rPr lang="en-US" altLang="zh-CN" sz="2400" i="1">
                    <a:solidFill>
                      <a:schemeClr val="tx1"/>
                    </a:solidFill>
                    <a:latin typeface="Times New Roman" panose="02020603050405020304" pitchFamily="18" charset="0"/>
                  </a:rPr>
                  <a:t>T</a:t>
                </a:r>
                <a:r>
                  <a:rPr lang="en-US" altLang="zh-CN" sz="2400" baseline="-25000">
                    <a:solidFill>
                      <a:schemeClr val="tx1"/>
                    </a:solidFill>
                    <a:latin typeface="Times New Roman" panose="02020603050405020304" pitchFamily="18" charset="0"/>
                  </a:rPr>
                  <a:t>2 </a:t>
                </a:r>
                <a:r>
                  <a:rPr lang="en-US" altLang="zh-CN" sz="2400">
                    <a:solidFill>
                      <a:schemeClr val="tx1"/>
                    </a:solidFill>
                    <a:sym typeface="Symbol" panose="05050102010706020507" pitchFamily="18" charset="2"/>
                  </a:rPr>
                  <a:t></a:t>
                </a:r>
                <a:r>
                  <a:rPr lang="en-US" altLang="zh-CN" sz="2400" i="1">
                    <a:solidFill>
                      <a:schemeClr val="tx1"/>
                    </a:solidFill>
                    <a:latin typeface="Times New Roman" panose="02020603050405020304" pitchFamily="18" charset="0"/>
                  </a:rPr>
                  <a:t>T</a:t>
                </a:r>
                <a:r>
                  <a:rPr lang="en-US" altLang="zh-CN" sz="2400" baseline="-25000">
                    <a:solidFill>
                      <a:schemeClr val="tx1"/>
                    </a:solidFill>
                    <a:latin typeface="Times New Roman" panose="02020603050405020304" pitchFamily="18" charset="0"/>
                  </a:rPr>
                  <a:t>3</a:t>
                </a:r>
                <a:endParaRPr lang="en-US" altLang="zh-CN" sz="2400">
                  <a:solidFill>
                    <a:schemeClr val="tx1"/>
                  </a:solidFill>
                </a:endParaRPr>
              </a:p>
            </p:txBody>
          </p:sp>
          <p:graphicFrame>
            <p:nvGraphicFramePr>
              <p:cNvPr id="88103" name="Object 40"/>
              <p:cNvGraphicFramePr>
                <a:graphicFrameLocks noChangeAspect="1"/>
              </p:cNvGraphicFramePr>
              <p:nvPr/>
            </p:nvGraphicFramePr>
            <p:xfrm>
              <a:off x="1776" y="1688"/>
              <a:ext cx="384" cy="465"/>
            </p:xfrm>
            <a:graphic>
              <a:graphicData uri="http://schemas.openxmlformats.org/presentationml/2006/ole">
                <mc:AlternateContent xmlns:mc="http://schemas.openxmlformats.org/markup-compatibility/2006">
                  <mc:Choice xmlns:v="urn:schemas-microsoft-com:vml" Requires="v">
                    <p:oleObj spid="_x0000_s162459" r:id="rId9" imgW="406048" imgH="406048" progId="Equation.3">
                      <p:embed/>
                    </p:oleObj>
                  </mc:Choice>
                  <mc:Fallback>
                    <p:oleObj r:id="rId9" imgW="406048" imgH="406048"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 y="1688"/>
                            <a:ext cx="3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4" name="Object 42"/>
              <p:cNvGraphicFramePr>
                <a:graphicFrameLocks noChangeAspect="1"/>
              </p:cNvGraphicFramePr>
              <p:nvPr/>
            </p:nvGraphicFramePr>
            <p:xfrm>
              <a:off x="2160" y="1706"/>
              <a:ext cx="480" cy="453"/>
            </p:xfrm>
            <a:graphic>
              <a:graphicData uri="http://schemas.openxmlformats.org/presentationml/2006/ole">
                <mc:AlternateContent xmlns:mc="http://schemas.openxmlformats.org/markup-compatibility/2006">
                  <mc:Choice xmlns:v="urn:schemas-microsoft-com:vml" Requires="v">
                    <p:oleObj spid="_x0000_s162460" r:id="rId11" imgW="583947" imgH="431613" progId="Equation.3">
                      <p:embed/>
                    </p:oleObj>
                  </mc:Choice>
                  <mc:Fallback>
                    <p:oleObj r:id="rId11" imgW="583947" imgH="431613"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0" y="1706"/>
                            <a:ext cx="48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5" name="Object 44"/>
              <p:cNvGraphicFramePr>
                <a:graphicFrameLocks noChangeAspect="1"/>
              </p:cNvGraphicFramePr>
              <p:nvPr/>
            </p:nvGraphicFramePr>
            <p:xfrm>
              <a:off x="2640" y="1706"/>
              <a:ext cx="1488" cy="459"/>
            </p:xfrm>
            <a:graphic>
              <a:graphicData uri="http://schemas.openxmlformats.org/presentationml/2006/ole">
                <mc:AlternateContent xmlns:mc="http://schemas.openxmlformats.org/markup-compatibility/2006">
                  <mc:Choice xmlns:v="urn:schemas-microsoft-com:vml" Requires="v">
                    <p:oleObj spid="_x0000_s162461" r:id="rId13" imgW="1562100" imgH="444500" progId="Equation.3">
                      <p:embed/>
                    </p:oleObj>
                  </mc:Choice>
                  <mc:Fallback>
                    <p:oleObj r:id="rId13" imgW="1562100" imgH="444500" progId="Equation.3">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 y="1706"/>
                            <a:ext cx="148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6" name="Object 51"/>
              <p:cNvGraphicFramePr>
                <a:graphicFrameLocks noChangeAspect="1"/>
              </p:cNvGraphicFramePr>
              <p:nvPr/>
            </p:nvGraphicFramePr>
            <p:xfrm>
              <a:off x="4377" y="2297"/>
              <a:ext cx="907" cy="271"/>
            </p:xfrm>
            <a:graphic>
              <a:graphicData uri="http://schemas.openxmlformats.org/presentationml/2006/ole">
                <mc:AlternateContent xmlns:mc="http://schemas.openxmlformats.org/markup-compatibility/2006">
                  <mc:Choice xmlns:v="urn:schemas-microsoft-com:vml" Requires="v">
                    <p:oleObj spid="_x0000_s162462" r:id="rId14" imgW="698500" imgH="228600" progId="Equation.3">
                      <p:embed/>
                    </p:oleObj>
                  </mc:Choice>
                  <mc:Fallback>
                    <p:oleObj r:id="rId14" imgW="698500" imgH="228600" progId="Equation.3">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77" y="2297"/>
                            <a:ext cx="90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7" name="Object 53"/>
              <p:cNvGraphicFramePr>
                <a:graphicFrameLocks noChangeAspect="1"/>
              </p:cNvGraphicFramePr>
              <p:nvPr/>
            </p:nvGraphicFramePr>
            <p:xfrm>
              <a:off x="834" y="2725"/>
              <a:ext cx="862" cy="542"/>
            </p:xfrm>
            <a:graphic>
              <a:graphicData uri="http://schemas.openxmlformats.org/presentationml/2006/ole">
                <mc:AlternateContent xmlns:mc="http://schemas.openxmlformats.org/markup-compatibility/2006">
                  <mc:Choice xmlns:v="urn:schemas-microsoft-com:vml" Requires="v">
                    <p:oleObj spid="_x0000_s162463" name="公式" r:id="rId16" imgW="736600" imgH="457200" progId="Equation.3">
                      <p:embed/>
                    </p:oleObj>
                  </mc:Choice>
                  <mc:Fallback>
                    <p:oleObj name="公式" r:id="rId16" imgW="736600" imgH="457200" progId="Equation.3">
                      <p:embed/>
                      <p:pic>
                        <p:nvPicPr>
                          <p:cNvPr id="0" name="Object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4" y="2725"/>
                            <a:ext cx="862"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8" name="Object 55"/>
              <p:cNvGraphicFramePr>
                <a:graphicFrameLocks noChangeAspect="1"/>
              </p:cNvGraphicFramePr>
              <p:nvPr/>
            </p:nvGraphicFramePr>
            <p:xfrm>
              <a:off x="1844" y="2748"/>
              <a:ext cx="275" cy="484"/>
            </p:xfrm>
            <a:graphic>
              <a:graphicData uri="http://schemas.openxmlformats.org/presentationml/2006/ole">
                <mc:AlternateContent xmlns:mc="http://schemas.openxmlformats.org/markup-compatibility/2006">
                  <mc:Choice xmlns:v="urn:schemas-microsoft-com:vml" Requires="v">
                    <p:oleObj spid="_x0000_s162464" name="公式" r:id="rId18" imgW="228501" imgH="393529" progId="Equation.3">
                      <p:embed/>
                    </p:oleObj>
                  </mc:Choice>
                  <mc:Fallback>
                    <p:oleObj name="公式" r:id="rId18" imgW="228501" imgH="393529" progId="Equation.3">
                      <p:embed/>
                      <p:pic>
                        <p:nvPicPr>
                          <p:cNvPr id="0" name="Object 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4" y="2748"/>
                            <a:ext cx="2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09" name="Object 57"/>
              <p:cNvGraphicFramePr>
                <a:graphicFrameLocks noChangeAspect="1"/>
              </p:cNvGraphicFramePr>
              <p:nvPr/>
            </p:nvGraphicFramePr>
            <p:xfrm>
              <a:off x="2270" y="2869"/>
              <a:ext cx="263" cy="289"/>
            </p:xfrm>
            <a:graphic>
              <a:graphicData uri="http://schemas.openxmlformats.org/presentationml/2006/ole">
                <mc:AlternateContent xmlns:mc="http://schemas.openxmlformats.org/markup-compatibility/2006">
                  <mc:Choice xmlns:v="urn:schemas-microsoft-com:vml" Requires="v">
                    <p:oleObj spid="_x0000_s162465" name="公式" r:id="rId20" imgW="215713" imgH="241091" progId="Equation.3">
                      <p:embed/>
                    </p:oleObj>
                  </mc:Choice>
                  <mc:Fallback>
                    <p:oleObj name="公式" r:id="rId20" imgW="215713" imgH="241091" progId="Equation.3">
                      <p:embed/>
                      <p:pic>
                        <p:nvPicPr>
                          <p:cNvPr id="0" name="Object 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70" y="2869"/>
                            <a:ext cx="26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10" name="Rectangle 58"/>
              <p:cNvSpPr>
                <a:spLocks noChangeArrowheads="1"/>
              </p:cNvSpPr>
              <p:nvPr/>
            </p:nvSpPr>
            <p:spPr bwMode="auto">
              <a:xfrm>
                <a:off x="0" y="2031"/>
                <a:ext cx="11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endParaRPr lang="zh-CN" altLang="en-US">
                  <a:solidFill>
                    <a:schemeClr val="tx1"/>
                  </a:solidFill>
                </a:endParaRPr>
              </a:p>
            </p:txBody>
          </p:sp>
          <p:graphicFrame>
            <p:nvGraphicFramePr>
              <p:cNvPr id="88111" name="Object 59"/>
              <p:cNvGraphicFramePr>
                <a:graphicFrameLocks noChangeAspect="1"/>
              </p:cNvGraphicFramePr>
              <p:nvPr/>
            </p:nvGraphicFramePr>
            <p:xfrm>
              <a:off x="2699" y="2714"/>
              <a:ext cx="1315" cy="526"/>
            </p:xfrm>
            <a:graphic>
              <a:graphicData uri="http://schemas.openxmlformats.org/presentationml/2006/ole">
                <mc:AlternateContent xmlns:mc="http://schemas.openxmlformats.org/markup-compatibility/2006">
                  <mc:Choice xmlns:v="urn:schemas-microsoft-com:vml" Requires="v">
                    <p:oleObj spid="_x0000_s162466" name="Equation" r:id="rId22" imgW="990170" imgH="393529" progId="Equation.DSMT4">
                      <p:embed/>
                    </p:oleObj>
                  </mc:Choice>
                  <mc:Fallback>
                    <p:oleObj name="Equation" r:id="rId22" imgW="990170" imgH="393529" progId="Equation.DSMT4">
                      <p:embed/>
                      <p:pic>
                        <p:nvPicPr>
                          <p:cNvPr id="0" name="Object 5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99" y="2714"/>
                            <a:ext cx="1315"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12" name="Object 61"/>
              <p:cNvGraphicFramePr>
                <a:graphicFrameLocks noChangeAspect="1"/>
              </p:cNvGraphicFramePr>
              <p:nvPr/>
            </p:nvGraphicFramePr>
            <p:xfrm>
              <a:off x="4366" y="2685"/>
              <a:ext cx="947" cy="591"/>
            </p:xfrm>
            <a:graphic>
              <a:graphicData uri="http://schemas.openxmlformats.org/presentationml/2006/ole">
                <mc:AlternateContent xmlns:mc="http://schemas.openxmlformats.org/markup-compatibility/2006">
                  <mc:Choice xmlns:v="urn:schemas-microsoft-com:vml" Requires="v">
                    <p:oleObj spid="_x0000_s162467" name="公式" r:id="rId24" imgW="736600" imgH="457200" progId="Equation.3">
                      <p:embed/>
                    </p:oleObj>
                  </mc:Choice>
                  <mc:Fallback>
                    <p:oleObj name="公式" r:id="rId24" imgW="736600" imgH="457200" progId="Equation.3">
                      <p:embed/>
                      <p:pic>
                        <p:nvPicPr>
                          <p:cNvPr id="0" name="Object 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66" y="2685"/>
                            <a:ext cx="947"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13" name="Object 63"/>
              <p:cNvGraphicFramePr>
                <a:graphicFrameLocks noChangeAspect="1"/>
              </p:cNvGraphicFramePr>
              <p:nvPr/>
            </p:nvGraphicFramePr>
            <p:xfrm>
              <a:off x="975" y="3555"/>
              <a:ext cx="590" cy="301"/>
            </p:xfrm>
            <a:graphic>
              <a:graphicData uri="http://schemas.openxmlformats.org/presentationml/2006/ole">
                <mc:AlternateContent xmlns:mc="http://schemas.openxmlformats.org/markup-compatibility/2006">
                  <mc:Choice xmlns:v="urn:schemas-microsoft-com:vml" Requires="v">
                    <p:oleObj spid="_x0000_s162468" name="公式" r:id="rId26" imgW="431613" imgH="215806" progId="Equation.3">
                      <p:embed/>
                    </p:oleObj>
                  </mc:Choice>
                  <mc:Fallback>
                    <p:oleObj name="公式" r:id="rId26" imgW="431613" imgH="215806" progId="Equation.3">
                      <p:embed/>
                      <p:pic>
                        <p:nvPicPr>
                          <p:cNvPr id="0" name="Object 6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75" y="3555"/>
                            <a:ext cx="59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14" name="Object 65"/>
              <p:cNvGraphicFramePr>
                <a:graphicFrameLocks noChangeAspect="1"/>
              </p:cNvGraphicFramePr>
              <p:nvPr/>
            </p:nvGraphicFramePr>
            <p:xfrm>
              <a:off x="2789" y="3564"/>
              <a:ext cx="1180" cy="274"/>
            </p:xfrm>
            <a:graphic>
              <a:graphicData uri="http://schemas.openxmlformats.org/presentationml/2006/ole">
                <mc:AlternateContent xmlns:mc="http://schemas.openxmlformats.org/markup-compatibility/2006">
                  <mc:Choice xmlns:v="urn:schemas-microsoft-com:vml" Requires="v">
                    <p:oleObj spid="_x0000_s162469" name="公式" r:id="rId28" imgW="939392" imgH="215806" progId="Equation.3">
                      <p:embed/>
                    </p:oleObj>
                  </mc:Choice>
                  <mc:Fallback>
                    <p:oleObj name="公式" r:id="rId28" imgW="939392" imgH="215806" progId="Equation.3">
                      <p:embed/>
                      <p:pic>
                        <p:nvPicPr>
                          <p:cNvPr id="0" name="Object 6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89" y="3564"/>
                            <a:ext cx="118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15" name="Object 67"/>
              <p:cNvGraphicFramePr>
                <a:graphicFrameLocks noChangeAspect="1"/>
              </p:cNvGraphicFramePr>
              <p:nvPr/>
            </p:nvGraphicFramePr>
            <p:xfrm>
              <a:off x="4232" y="3412"/>
              <a:ext cx="1307" cy="573"/>
            </p:xfrm>
            <a:graphic>
              <a:graphicData uri="http://schemas.openxmlformats.org/presentationml/2006/ole">
                <mc:AlternateContent xmlns:mc="http://schemas.openxmlformats.org/markup-compatibility/2006">
                  <mc:Choice xmlns:v="urn:schemas-microsoft-com:vml" Requires="v">
                    <p:oleObj spid="_x0000_s162470" name="公式" r:id="rId30" imgW="774364" imgH="457002" progId="Equation.3">
                      <p:embed/>
                    </p:oleObj>
                  </mc:Choice>
                  <mc:Fallback>
                    <p:oleObj name="公式" r:id="rId30" imgW="774364" imgH="457002" progId="Equation.3">
                      <p:embed/>
                      <p:pic>
                        <p:nvPicPr>
                          <p:cNvPr id="0" name="Object 6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232" y="3412"/>
                            <a:ext cx="1307"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16" name="Rectangle 83"/>
              <p:cNvSpPr>
                <a:spLocks noChangeArrowheads="1"/>
              </p:cNvSpPr>
              <p:nvPr/>
            </p:nvSpPr>
            <p:spPr bwMode="auto">
              <a:xfrm>
                <a:off x="1009" y="2251"/>
                <a:ext cx="79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lnSpc>
                    <a:spcPct val="110000"/>
                  </a:lnSpc>
                </a:pPr>
                <a:r>
                  <a:rPr lang="en-US" altLang="zh-CN" sz="2400" i="1">
                    <a:solidFill>
                      <a:schemeClr val="tx1"/>
                    </a:solidFill>
                    <a:latin typeface="Times New Roman" panose="02020603050405020304" pitchFamily="18" charset="0"/>
                  </a:rPr>
                  <a:t>T</a:t>
                </a:r>
                <a:r>
                  <a:rPr lang="en-US" altLang="zh-CN" sz="2400" baseline="-25000">
                    <a:solidFill>
                      <a:schemeClr val="tx1"/>
                    </a:solidFill>
                    <a:latin typeface="Times New Roman" panose="02020603050405020304" pitchFamily="18" charset="0"/>
                  </a:rPr>
                  <a:t>1 </a:t>
                </a:r>
                <a:r>
                  <a:rPr lang="en-US" altLang="zh-CN" sz="2400">
                    <a:solidFill>
                      <a:schemeClr val="tx1"/>
                    </a:solidFill>
                    <a:sym typeface="Symbol" panose="05050102010706020507" pitchFamily="18" charset="2"/>
                  </a:rPr>
                  <a:t></a:t>
                </a:r>
                <a:r>
                  <a:rPr lang="en-US" altLang="zh-CN" sz="2400" i="1">
                    <a:solidFill>
                      <a:schemeClr val="tx1"/>
                    </a:solidFill>
                    <a:latin typeface="Times New Roman" panose="02020603050405020304" pitchFamily="18" charset="0"/>
                  </a:rPr>
                  <a:t>T</a:t>
                </a:r>
                <a:r>
                  <a:rPr lang="en-US" altLang="zh-CN" sz="2400" baseline="-25000">
                    <a:solidFill>
                      <a:schemeClr val="tx1"/>
                    </a:solidFill>
                    <a:latin typeface="Times New Roman" panose="02020603050405020304" pitchFamily="18" charset="0"/>
                  </a:rPr>
                  <a:t>2</a:t>
                </a:r>
                <a:endParaRPr lang="en-US" altLang="zh-CN" sz="2400">
                  <a:solidFill>
                    <a:schemeClr val="tx1"/>
                  </a:solidFill>
                </a:endParaRPr>
              </a:p>
            </p:txBody>
          </p:sp>
        </p:grpSp>
      </p:grpSp>
      <p:sp>
        <p:nvSpPr>
          <p:cNvPr id="33" name="Rectangle 3"/>
          <p:cNvSpPr txBox="1">
            <a:spLocks noChangeArrowheads="1"/>
          </p:cNvSpPr>
          <p:nvPr/>
        </p:nvSpPr>
        <p:spPr bwMode="auto">
          <a:xfrm>
            <a:off x="285750" y="131763"/>
            <a:ext cx="8509000" cy="2082800"/>
          </a:xfrm>
          <a:prstGeom prst="rect">
            <a:avLst/>
          </a:prstGeom>
          <a:noFill/>
          <a:ln w="9525">
            <a:noFill/>
            <a:miter lim="800000"/>
            <a:headEnd/>
            <a:tailEnd/>
          </a:ln>
        </p:spPr>
        <p:txBody>
          <a:bodyPr/>
          <a:lstStyle/>
          <a:p>
            <a:pPr marL="342900" indent="-342900" algn="l">
              <a:spcBef>
                <a:spcPct val="20000"/>
              </a:spcBef>
              <a:buClr>
                <a:schemeClr val="folHlink"/>
              </a:buClr>
              <a:buSzPct val="75000"/>
              <a:buFont typeface="Wingdings" pitchFamily="2" charset="2"/>
              <a:buChar char="n"/>
              <a:defRPr/>
            </a:pPr>
            <a:r>
              <a:rPr lang="zh-CN" altLang="en-US" sz="2800" kern="0" dirty="0">
                <a:solidFill>
                  <a:srgbClr val="C00000"/>
                </a:solidFill>
                <a:latin typeface="+mn-ea"/>
                <a:ea typeface="+mn-ea"/>
              </a:rPr>
              <a:t>选择规律：</a:t>
            </a:r>
          </a:p>
          <a:p>
            <a:pPr marL="342900" indent="-342900" algn="l">
              <a:spcBef>
                <a:spcPct val="20000"/>
              </a:spcBef>
              <a:buClr>
                <a:schemeClr val="folHlink"/>
              </a:buClr>
              <a:buSzPct val="75000"/>
              <a:buFont typeface="Wingdings" pitchFamily="2" charset="2"/>
              <a:buNone/>
              <a:defRPr/>
            </a:pPr>
            <a:r>
              <a:rPr lang="zh-CN" altLang="en-US" sz="2400" kern="0" dirty="0">
                <a:solidFill>
                  <a:schemeClr val="tx1"/>
                </a:solidFill>
                <a:latin typeface="+mn-ea"/>
                <a:ea typeface="+mn-ea"/>
              </a:rPr>
              <a:t>       几种校正成典</a:t>
            </a:r>
            <a:r>
              <a:rPr lang="en-US" altLang="zh-CN" sz="2400" kern="0" dirty="0">
                <a:solidFill>
                  <a:schemeClr val="tx1"/>
                </a:solidFill>
                <a:latin typeface="+mn-ea"/>
                <a:ea typeface="+mn-ea"/>
              </a:rPr>
              <a:t>I</a:t>
            </a:r>
            <a:r>
              <a:rPr lang="zh-CN" altLang="en-US" sz="2400" kern="0" dirty="0">
                <a:solidFill>
                  <a:schemeClr val="tx1"/>
                </a:solidFill>
                <a:latin typeface="+mn-ea"/>
                <a:ea typeface="+mn-ea"/>
              </a:rPr>
              <a:t>和典</a:t>
            </a:r>
            <a:r>
              <a:rPr lang="en-US" altLang="zh-CN" sz="2400" kern="0" dirty="0">
                <a:solidFill>
                  <a:schemeClr val="tx1"/>
                </a:solidFill>
                <a:latin typeface="+mn-ea"/>
                <a:ea typeface="+mn-ea"/>
              </a:rPr>
              <a:t>II</a:t>
            </a:r>
            <a:r>
              <a:rPr lang="zh-CN" altLang="en-US" sz="2400" kern="0" dirty="0">
                <a:solidFill>
                  <a:schemeClr val="tx1"/>
                </a:solidFill>
                <a:latin typeface="+mn-ea"/>
                <a:ea typeface="+mn-ea"/>
              </a:rPr>
              <a:t>系统的控制对象和相应的调节器如下表，表中还给出了参数配合关系。有时仅靠 </a:t>
            </a:r>
            <a:r>
              <a:rPr lang="en-US" altLang="zh-CN" sz="2400" kern="0" dirty="0">
                <a:solidFill>
                  <a:schemeClr val="tx1"/>
                </a:solidFill>
                <a:latin typeface="+mn-ea"/>
                <a:ea typeface="+mn-ea"/>
              </a:rPr>
              <a:t>P</a:t>
            </a:r>
            <a:r>
              <a:rPr lang="zh-CN" altLang="en-US" sz="2400" kern="0" dirty="0">
                <a:solidFill>
                  <a:schemeClr val="tx1"/>
                </a:solidFill>
                <a:latin typeface="+mn-ea"/>
                <a:ea typeface="+mn-ea"/>
              </a:rPr>
              <a:t>、</a:t>
            </a:r>
            <a:r>
              <a:rPr lang="en-US" altLang="zh-CN" sz="2400" kern="0" dirty="0">
                <a:solidFill>
                  <a:schemeClr val="tx1"/>
                </a:solidFill>
                <a:latin typeface="+mn-ea"/>
                <a:ea typeface="+mn-ea"/>
              </a:rPr>
              <a:t>I</a:t>
            </a:r>
            <a:r>
              <a:rPr lang="zh-CN" altLang="en-US" sz="2400" kern="0" dirty="0">
                <a:solidFill>
                  <a:schemeClr val="tx1"/>
                </a:solidFill>
                <a:latin typeface="+mn-ea"/>
                <a:ea typeface="+mn-ea"/>
              </a:rPr>
              <a:t>、</a:t>
            </a:r>
            <a:r>
              <a:rPr lang="en-US" altLang="zh-CN" sz="2400" kern="0" dirty="0">
                <a:solidFill>
                  <a:schemeClr val="tx1"/>
                </a:solidFill>
                <a:latin typeface="+mn-ea"/>
                <a:ea typeface="+mn-ea"/>
              </a:rPr>
              <a:t>PI</a:t>
            </a:r>
            <a:r>
              <a:rPr lang="zh-CN" altLang="en-US" sz="2400" kern="0" dirty="0">
                <a:solidFill>
                  <a:schemeClr val="tx1"/>
                </a:solidFill>
                <a:latin typeface="+mn-ea"/>
                <a:ea typeface="+mn-ea"/>
              </a:rPr>
              <a:t>、</a:t>
            </a:r>
            <a:r>
              <a:rPr lang="en-US" altLang="zh-CN" sz="2400" kern="0" dirty="0">
                <a:solidFill>
                  <a:schemeClr val="tx1"/>
                </a:solidFill>
                <a:latin typeface="+mn-ea"/>
                <a:ea typeface="+mn-ea"/>
              </a:rPr>
              <a:t>PD</a:t>
            </a:r>
            <a:r>
              <a:rPr lang="zh-CN" altLang="en-US" sz="2400" kern="0" dirty="0">
                <a:solidFill>
                  <a:schemeClr val="tx1"/>
                </a:solidFill>
                <a:latin typeface="+mn-ea"/>
                <a:ea typeface="+mn-ea"/>
              </a:rPr>
              <a:t>及</a:t>
            </a:r>
            <a:r>
              <a:rPr lang="en-US" altLang="zh-CN" sz="2400" kern="0" dirty="0">
                <a:solidFill>
                  <a:schemeClr val="tx1"/>
                </a:solidFill>
                <a:latin typeface="+mn-ea"/>
                <a:ea typeface="+mn-ea"/>
              </a:rPr>
              <a:t>PID</a:t>
            </a:r>
            <a:r>
              <a:rPr lang="zh-CN" altLang="en-US" sz="2400" kern="0" dirty="0">
                <a:solidFill>
                  <a:schemeClr val="tx1"/>
                </a:solidFill>
                <a:latin typeface="+mn-ea"/>
                <a:ea typeface="+mn-ea"/>
              </a:rPr>
              <a:t>几种调节器都不能满足要求，就不得不作一些近似处理，或者采用更复杂的控制规律。</a:t>
            </a:r>
          </a:p>
        </p:txBody>
      </p:sp>
      <p:sp>
        <p:nvSpPr>
          <p:cNvPr id="24" name="右箭头 23">
            <a:hlinkClick r:id="rId32" action="ppaction://hlinksldjump"/>
          </p:cNvPr>
          <p:cNvSpPr/>
          <p:nvPr/>
        </p:nvSpPr>
        <p:spPr bwMode="auto">
          <a:xfrm>
            <a:off x="8578726" y="131763"/>
            <a:ext cx="432048" cy="360040"/>
          </a:xfrm>
          <a:prstGeom prst="rightArrow">
            <a:avLst/>
          </a:prstGeom>
          <a:solidFill>
            <a:srgbClr val="00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71500" y="1000125"/>
            <a:ext cx="8162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800">
                <a:solidFill>
                  <a:srgbClr val="C00000"/>
                </a:solidFill>
                <a:latin typeface="Times New Roman" panose="02020603050405020304" pitchFamily="18" charset="0"/>
              </a:rPr>
              <a:t>校正成典型</a:t>
            </a:r>
            <a:r>
              <a:rPr lang="en-US" altLang="zh-CN" sz="2800">
                <a:solidFill>
                  <a:srgbClr val="C00000"/>
                </a:solidFill>
                <a:latin typeface="Times New Roman" panose="02020603050405020304" pitchFamily="18" charset="0"/>
              </a:rPr>
              <a:t>II</a:t>
            </a:r>
            <a:r>
              <a:rPr lang="zh-CN" altLang="en-US" sz="2800">
                <a:solidFill>
                  <a:srgbClr val="C00000"/>
                </a:solidFill>
                <a:latin typeface="Times New Roman" panose="02020603050405020304" pitchFamily="18" charset="0"/>
              </a:rPr>
              <a:t>型系统的几种调节器选择</a:t>
            </a:r>
          </a:p>
        </p:txBody>
      </p:sp>
      <p:graphicFrame>
        <p:nvGraphicFramePr>
          <p:cNvPr id="205912" name="Group 88"/>
          <p:cNvGraphicFramePr>
            <a:graphicFrameLocks noGrp="1"/>
          </p:cNvGraphicFramePr>
          <p:nvPr/>
        </p:nvGraphicFramePr>
        <p:xfrm>
          <a:off x="34925" y="1992313"/>
          <a:ext cx="9001125" cy="4032251"/>
        </p:xfrm>
        <a:graphic>
          <a:graphicData uri="http://schemas.openxmlformats.org/drawingml/2006/table">
            <a:tbl>
              <a:tblPr/>
              <a:tblGrid>
                <a:gridCol w="72072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gridCol w="1657350">
                  <a:extLst>
                    <a:ext uri="{9D8B030D-6E8A-4147-A177-3AD203B41FA5}">
                      <a16:colId xmlns:a16="http://schemas.microsoft.com/office/drawing/2014/main" val="20004"/>
                    </a:ext>
                  </a:extLst>
                </a:gridCol>
                <a:gridCol w="2016125">
                  <a:extLst>
                    <a:ext uri="{9D8B030D-6E8A-4147-A177-3AD203B41FA5}">
                      <a16:colId xmlns:a16="http://schemas.microsoft.com/office/drawing/2014/main" val="20005"/>
                    </a:ext>
                  </a:extLst>
                </a:gridCol>
              </a:tblGrid>
              <a:tr h="1296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dirty="0">
                          <a:ln>
                            <a:noFill/>
                          </a:ln>
                          <a:solidFill>
                            <a:schemeClr val="tx1"/>
                          </a:solidFill>
                          <a:effectLst/>
                          <a:latin typeface="Verdana" pitchFamily="34" charset="0"/>
                          <a:ea typeface="宋体" pitchFamily="2" charset="-122"/>
                        </a:rPr>
                        <a:t>控制对象</a:t>
                      </a:r>
                      <a:endParaRPr kumimoji="1" lang="fr-FR" sz="2000" b="0" i="0" u="none" strike="noStrike" cap="none" normalizeH="0" baseline="0" dirty="0">
                        <a:ln>
                          <a:noFill/>
                        </a:ln>
                        <a:solidFill>
                          <a:schemeClr val="tx1"/>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2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a:ln>
                            <a:noFill/>
                          </a:ln>
                          <a:solidFill>
                            <a:schemeClr val="tx1"/>
                          </a:solidFill>
                          <a:effectLst/>
                          <a:latin typeface="Verdana" pitchFamily="34" charset="0"/>
                          <a:ea typeface="宋体" pitchFamily="2" charset="-122"/>
                        </a:rPr>
                        <a:t>调节器</a:t>
                      </a:r>
                      <a:endParaRPr kumimoji="1" lang="fr-FR" sz="2000" b="0" i="0" u="none" strike="noStrike" cap="none" normalizeH="0" baseline="0">
                        <a:ln>
                          <a:noFill/>
                        </a:ln>
                        <a:solidFill>
                          <a:schemeClr val="tx1"/>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82738">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参数</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配合</a:t>
                      </a:r>
                      <a:endParaRPr kumimoji="1" lang="fr-FR" sz="2000" b="0" i="0" u="none" strike="noStrike" cap="none" normalizeH="0" baseline="0">
                        <a:ln>
                          <a:noFill/>
                        </a:ln>
                        <a:solidFill>
                          <a:schemeClr val="tx1"/>
                        </a:solidFill>
                        <a:effectLst/>
                        <a:latin typeface="宋体" pitchFamily="2" charset="-122"/>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fr-FR" sz="28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89121" name="Group 99"/>
          <p:cNvGrpSpPr>
            <a:grpSpLocks/>
          </p:cNvGrpSpPr>
          <p:nvPr/>
        </p:nvGrpSpPr>
        <p:grpSpPr bwMode="auto">
          <a:xfrm>
            <a:off x="869950" y="2114550"/>
            <a:ext cx="8210550" cy="3317875"/>
            <a:chOff x="548" y="1647"/>
            <a:chExt cx="5172" cy="2090"/>
          </a:xfrm>
        </p:grpSpPr>
        <p:graphicFrame>
          <p:nvGraphicFramePr>
            <p:cNvPr id="89134" name="Object 37"/>
            <p:cNvGraphicFramePr>
              <a:graphicFrameLocks noChangeAspect="1"/>
            </p:cNvGraphicFramePr>
            <p:nvPr/>
          </p:nvGraphicFramePr>
          <p:xfrm>
            <a:off x="548" y="1781"/>
            <a:ext cx="589" cy="433"/>
          </p:xfrm>
          <a:graphic>
            <a:graphicData uri="http://schemas.openxmlformats.org/presentationml/2006/ole">
              <mc:AlternateContent xmlns:mc="http://schemas.openxmlformats.org/markup-compatibility/2006">
                <mc:Choice xmlns:v="urn:schemas-microsoft-com:vml" Requires="v">
                  <p:oleObj spid="_x0000_s167105" name="公式" r:id="rId3" imgW="583947" imgH="431613" progId="Equation.3">
                    <p:embed/>
                  </p:oleObj>
                </mc:Choice>
                <mc:Fallback>
                  <p:oleObj name="公式" r:id="rId3" imgW="583947" imgH="431613"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 y="1781"/>
                          <a:ext cx="589"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35" name="Object 39"/>
            <p:cNvGraphicFramePr>
              <a:graphicFrameLocks noChangeAspect="1"/>
            </p:cNvGraphicFramePr>
            <p:nvPr/>
          </p:nvGraphicFramePr>
          <p:xfrm>
            <a:off x="1211" y="1647"/>
            <a:ext cx="1089" cy="703"/>
          </p:xfrm>
          <a:graphic>
            <a:graphicData uri="http://schemas.openxmlformats.org/presentationml/2006/ole">
              <mc:AlternateContent xmlns:mc="http://schemas.openxmlformats.org/markup-compatibility/2006">
                <mc:Choice xmlns:v="urn:schemas-microsoft-com:vml" Requires="v">
                  <p:oleObj spid="_x0000_s167106" name="公式" r:id="rId5" imgW="1028700" imgH="660400" progId="Equation.3">
                    <p:embed/>
                  </p:oleObj>
                </mc:Choice>
                <mc:Fallback>
                  <p:oleObj name="公式" r:id="rId5" imgW="1028700" imgH="6604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1" y="1647"/>
                          <a:ext cx="1089"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36" name="Object 41"/>
            <p:cNvGraphicFramePr>
              <a:graphicFrameLocks noChangeAspect="1"/>
            </p:cNvGraphicFramePr>
            <p:nvPr/>
          </p:nvGraphicFramePr>
          <p:xfrm>
            <a:off x="2290" y="1655"/>
            <a:ext cx="1088" cy="686"/>
          </p:xfrm>
          <a:graphic>
            <a:graphicData uri="http://schemas.openxmlformats.org/presentationml/2006/ole">
              <mc:AlternateContent xmlns:mc="http://schemas.openxmlformats.org/markup-compatibility/2006">
                <mc:Choice xmlns:v="urn:schemas-microsoft-com:vml" Requires="v">
                  <p:oleObj spid="_x0000_s167107" name="公式" r:id="rId7" imgW="1092200" imgH="685800" progId="Equation.3">
                    <p:embed/>
                  </p:oleObj>
                </mc:Choice>
                <mc:Fallback>
                  <p:oleObj name="公式" r:id="rId7" imgW="1092200" imgH="685800"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0" y="1655"/>
                          <a:ext cx="1088"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37" name="Object 43"/>
            <p:cNvGraphicFramePr>
              <a:graphicFrameLocks noChangeAspect="1"/>
            </p:cNvGraphicFramePr>
            <p:nvPr/>
          </p:nvGraphicFramePr>
          <p:xfrm>
            <a:off x="3402" y="1670"/>
            <a:ext cx="1020" cy="644"/>
          </p:xfrm>
          <a:graphic>
            <a:graphicData uri="http://schemas.openxmlformats.org/presentationml/2006/ole">
              <mc:AlternateContent xmlns:mc="http://schemas.openxmlformats.org/markup-compatibility/2006">
                <mc:Choice xmlns:v="urn:schemas-microsoft-com:vml" Requires="v">
                  <p:oleObj spid="_x0000_s167108" name="公式" r:id="rId9" imgW="1092200" imgH="685800" progId="Equation.3">
                    <p:embed/>
                  </p:oleObj>
                </mc:Choice>
                <mc:Fallback>
                  <p:oleObj name="公式" r:id="rId9" imgW="1092200" imgH="68580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2" y="1670"/>
                          <a:ext cx="1020"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38" name="Object 45"/>
            <p:cNvGraphicFramePr>
              <a:graphicFrameLocks noChangeAspect="1"/>
            </p:cNvGraphicFramePr>
            <p:nvPr/>
          </p:nvGraphicFramePr>
          <p:xfrm>
            <a:off x="4428" y="1692"/>
            <a:ext cx="1292" cy="568"/>
          </p:xfrm>
          <a:graphic>
            <a:graphicData uri="http://schemas.openxmlformats.org/presentationml/2006/ole">
              <mc:AlternateContent xmlns:mc="http://schemas.openxmlformats.org/markup-compatibility/2006">
                <mc:Choice xmlns:v="urn:schemas-microsoft-com:vml" Requires="v">
                  <p:oleObj spid="_x0000_s167109" name="公式" r:id="rId11" imgW="1511300" imgH="660400" progId="Equation.3">
                    <p:embed/>
                  </p:oleObj>
                </mc:Choice>
                <mc:Fallback>
                  <p:oleObj name="公式" r:id="rId11" imgW="1511300" imgH="660400"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8" y="1692"/>
                          <a:ext cx="12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39" name="Rectangle 71"/>
            <p:cNvSpPr>
              <a:spLocks noChangeArrowheads="1"/>
            </p:cNvSpPr>
            <p:nvPr/>
          </p:nvSpPr>
          <p:spPr bwMode="auto">
            <a:xfrm>
              <a:off x="4455" y="3330"/>
              <a:ext cx="85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algn="l" eaLnBrk="1" hangingPunct="1"/>
              <a:r>
                <a:rPr lang="zh-CN" altLang="en-US" sz="2000">
                  <a:solidFill>
                    <a:schemeClr val="tx1"/>
                  </a:solidFill>
                </a:rPr>
                <a:t>认为：</a:t>
              </a:r>
              <a:r>
                <a:rPr lang="zh-CN" altLang="en-US">
                  <a:solidFill>
                    <a:schemeClr val="tx1"/>
                  </a:solidFill>
                </a:rPr>
                <a:t>     </a:t>
              </a:r>
            </a:p>
          </p:txBody>
        </p:sp>
      </p:grpSp>
      <p:graphicFrame>
        <p:nvGraphicFramePr>
          <p:cNvPr id="89122" name="Object 47"/>
          <p:cNvGraphicFramePr>
            <a:graphicFrameLocks noChangeAspect="1"/>
          </p:cNvGraphicFramePr>
          <p:nvPr/>
        </p:nvGraphicFramePr>
        <p:xfrm>
          <a:off x="715963" y="3500438"/>
          <a:ext cx="1231900" cy="758825"/>
        </p:xfrm>
        <a:graphic>
          <a:graphicData uri="http://schemas.openxmlformats.org/presentationml/2006/ole">
            <mc:AlternateContent xmlns:mc="http://schemas.openxmlformats.org/markup-compatibility/2006">
              <mc:Choice xmlns:v="urn:schemas-microsoft-com:vml" Requires="v">
                <p:oleObj spid="_x0000_s167110" name="Equation" r:id="rId13" imgW="736600" imgH="457200" progId="Equation.DSMT4">
                  <p:embed/>
                </p:oleObj>
              </mc:Choice>
              <mc:Fallback>
                <p:oleObj name="Equation" r:id="rId13" imgW="736600" imgH="457200" progId="Equation.DSMT4">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5963" y="3500438"/>
                        <a:ext cx="12319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3" name="Object 49"/>
          <p:cNvGraphicFramePr>
            <a:graphicFrameLocks noChangeAspect="1"/>
          </p:cNvGraphicFramePr>
          <p:nvPr/>
        </p:nvGraphicFramePr>
        <p:xfrm>
          <a:off x="2062163" y="3465513"/>
          <a:ext cx="1344612" cy="836612"/>
        </p:xfrm>
        <a:graphic>
          <a:graphicData uri="http://schemas.openxmlformats.org/presentationml/2006/ole">
            <mc:AlternateContent xmlns:mc="http://schemas.openxmlformats.org/markup-compatibility/2006">
              <mc:Choice xmlns:v="urn:schemas-microsoft-com:vml" Requires="v">
                <p:oleObj spid="_x0000_s167111" name="公式" r:id="rId15" imgW="723586" imgH="457002" progId="Equation.3">
                  <p:embed/>
                </p:oleObj>
              </mc:Choice>
              <mc:Fallback>
                <p:oleObj name="公式" r:id="rId15" imgW="723586" imgH="457002" progId="Equation.3">
                  <p:embed/>
                  <p:pic>
                    <p:nvPicPr>
                      <p:cNvPr id="0" name="Object 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62163" y="3465513"/>
                        <a:ext cx="1344612"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4" name="Object 51"/>
          <p:cNvGraphicFramePr>
            <a:graphicFrameLocks noChangeAspect="1"/>
          </p:cNvGraphicFramePr>
          <p:nvPr/>
        </p:nvGraphicFramePr>
        <p:xfrm>
          <a:off x="3635375" y="3492500"/>
          <a:ext cx="1757363" cy="709613"/>
        </p:xfrm>
        <a:graphic>
          <a:graphicData uri="http://schemas.openxmlformats.org/presentationml/2006/ole">
            <mc:AlternateContent xmlns:mc="http://schemas.openxmlformats.org/markup-compatibility/2006">
              <mc:Choice xmlns:v="urn:schemas-microsoft-com:vml" Requires="v">
                <p:oleObj spid="_x0000_s167112" name="Equation" r:id="rId17" imgW="990170" imgH="393529" progId="Equation.DSMT4">
                  <p:embed/>
                </p:oleObj>
              </mc:Choice>
              <mc:Fallback>
                <p:oleObj name="Equation" r:id="rId17" imgW="990170" imgH="393529" progId="Equation.DSMT4">
                  <p:embed/>
                  <p:pic>
                    <p:nvPicPr>
                      <p:cNvPr id="0" name="Object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5375" y="3492500"/>
                        <a:ext cx="1757363"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5" name="Object 57"/>
          <p:cNvGraphicFramePr>
            <a:graphicFrameLocks noChangeAspect="1"/>
          </p:cNvGraphicFramePr>
          <p:nvPr/>
        </p:nvGraphicFramePr>
        <p:xfrm>
          <a:off x="928688" y="4943475"/>
          <a:ext cx="935037" cy="406400"/>
        </p:xfrm>
        <a:graphic>
          <a:graphicData uri="http://schemas.openxmlformats.org/presentationml/2006/ole">
            <mc:AlternateContent xmlns:mc="http://schemas.openxmlformats.org/markup-compatibility/2006">
              <mc:Choice xmlns:v="urn:schemas-microsoft-com:vml" Requires="v">
                <p:oleObj spid="_x0000_s167113" name="公式" r:id="rId19" imgW="507780" imgH="215806" progId="Equation.3">
                  <p:embed/>
                </p:oleObj>
              </mc:Choice>
              <mc:Fallback>
                <p:oleObj name="公式" r:id="rId19" imgW="507780" imgH="215806" progId="Equation.3">
                  <p:embed/>
                  <p:pic>
                    <p:nvPicPr>
                      <p:cNvPr id="0" name="Object 5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28688" y="4943475"/>
                        <a:ext cx="9350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6" name="Object 59"/>
          <p:cNvGraphicFramePr>
            <a:graphicFrameLocks noChangeAspect="1"/>
          </p:cNvGraphicFramePr>
          <p:nvPr/>
        </p:nvGraphicFramePr>
        <p:xfrm>
          <a:off x="2195513" y="4513263"/>
          <a:ext cx="1008062" cy="406400"/>
        </p:xfrm>
        <a:graphic>
          <a:graphicData uri="http://schemas.openxmlformats.org/presentationml/2006/ole">
            <mc:AlternateContent xmlns:mc="http://schemas.openxmlformats.org/markup-compatibility/2006">
              <mc:Choice xmlns:v="urn:schemas-microsoft-com:vml" Requires="v">
                <p:oleObj spid="_x0000_s167114" name="公式" r:id="rId21" imgW="545626" imgH="215713" progId="Equation.3">
                  <p:embed/>
                </p:oleObj>
              </mc:Choice>
              <mc:Fallback>
                <p:oleObj name="公式" r:id="rId21" imgW="545626" imgH="215713" progId="Equation.3">
                  <p:embed/>
                  <p:pic>
                    <p:nvPicPr>
                      <p:cNvPr id="0" name="Object 5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95513" y="4513263"/>
                        <a:ext cx="10080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7" name="Object 61"/>
          <p:cNvGraphicFramePr>
            <a:graphicFrameLocks noChangeAspect="1"/>
          </p:cNvGraphicFramePr>
          <p:nvPr/>
        </p:nvGraphicFramePr>
        <p:xfrm>
          <a:off x="2124075" y="5276850"/>
          <a:ext cx="1368425" cy="708025"/>
        </p:xfrm>
        <a:graphic>
          <a:graphicData uri="http://schemas.openxmlformats.org/presentationml/2006/ole">
            <mc:AlternateContent xmlns:mc="http://schemas.openxmlformats.org/markup-compatibility/2006">
              <mc:Choice xmlns:v="urn:schemas-microsoft-com:vml" Requires="v">
                <p:oleObj spid="_x0000_s167115" name="公式" r:id="rId23" imgW="825500" imgH="431800" progId="Equation.3">
                  <p:embed/>
                </p:oleObj>
              </mc:Choice>
              <mc:Fallback>
                <p:oleObj name="公式" r:id="rId23" imgW="825500" imgH="431800" progId="Equation.3">
                  <p:embed/>
                  <p:pic>
                    <p:nvPicPr>
                      <p:cNvPr id="0" name="Object 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24075" y="5276850"/>
                        <a:ext cx="1368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8" name="Object 64"/>
          <p:cNvGraphicFramePr>
            <a:graphicFrameLocks noChangeAspect="1"/>
          </p:cNvGraphicFramePr>
          <p:nvPr/>
        </p:nvGraphicFramePr>
        <p:xfrm>
          <a:off x="3649663" y="4891088"/>
          <a:ext cx="1670050" cy="719137"/>
        </p:xfrm>
        <a:graphic>
          <a:graphicData uri="http://schemas.openxmlformats.org/presentationml/2006/ole">
            <mc:AlternateContent xmlns:mc="http://schemas.openxmlformats.org/markup-compatibility/2006">
              <mc:Choice xmlns:v="urn:schemas-microsoft-com:vml" Requires="v">
                <p:oleObj spid="_x0000_s167116" name="公式" r:id="rId25" imgW="1054100" imgH="457200" progId="Equation.3">
                  <p:embed/>
                </p:oleObj>
              </mc:Choice>
              <mc:Fallback>
                <p:oleObj name="公式" r:id="rId25" imgW="1054100" imgH="457200" progId="Equation.3">
                  <p:embed/>
                  <p:pic>
                    <p:nvPicPr>
                      <p:cNvPr id="0" name="Object 6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49663" y="4891088"/>
                        <a:ext cx="16700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9" name="Object 66"/>
          <p:cNvGraphicFramePr>
            <a:graphicFrameLocks noChangeAspect="1"/>
          </p:cNvGraphicFramePr>
          <p:nvPr/>
        </p:nvGraphicFramePr>
        <p:xfrm>
          <a:off x="5392738" y="4976813"/>
          <a:ext cx="1655762" cy="392112"/>
        </p:xfrm>
        <a:graphic>
          <a:graphicData uri="http://schemas.openxmlformats.org/presentationml/2006/ole">
            <mc:AlternateContent xmlns:mc="http://schemas.openxmlformats.org/markup-compatibility/2006">
              <mc:Choice xmlns:v="urn:schemas-microsoft-com:vml" Requires="v">
                <p:oleObj spid="_x0000_s167117" name="公式" r:id="rId27" imgW="926698" imgH="215806" progId="Equation.3">
                  <p:embed/>
                </p:oleObj>
              </mc:Choice>
              <mc:Fallback>
                <p:oleObj name="公式" r:id="rId27" imgW="926698" imgH="215806" progId="Equation.3">
                  <p:embed/>
                  <p:pic>
                    <p:nvPicPr>
                      <p:cNvPr id="0" name="Object 6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92738" y="4976813"/>
                        <a:ext cx="16557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30" name="Object 68"/>
          <p:cNvGraphicFramePr>
            <a:graphicFrameLocks noChangeAspect="1"/>
          </p:cNvGraphicFramePr>
          <p:nvPr/>
        </p:nvGraphicFramePr>
        <p:xfrm>
          <a:off x="7164388" y="4573588"/>
          <a:ext cx="1743075" cy="422275"/>
        </p:xfrm>
        <a:graphic>
          <a:graphicData uri="http://schemas.openxmlformats.org/presentationml/2006/ole">
            <mc:AlternateContent xmlns:mc="http://schemas.openxmlformats.org/markup-compatibility/2006">
              <mc:Choice xmlns:v="urn:schemas-microsoft-com:vml" Requires="v">
                <p:oleObj spid="_x0000_s167118" name="公式" r:id="rId29" imgW="939800" imgH="228600" progId="Equation.3">
                  <p:embed/>
                </p:oleObj>
              </mc:Choice>
              <mc:Fallback>
                <p:oleObj name="公式" r:id="rId29" imgW="939800" imgH="228600" progId="Equation.3">
                  <p:embed/>
                  <p:pic>
                    <p:nvPicPr>
                      <p:cNvPr id="0" name="Object 6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164388" y="4573588"/>
                        <a:ext cx="17430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31" name="Object 70"/>
          <p:cNvGraphicFramePr>
            <a:graphicFrameLocks noChangeAspect="1"/>
          </p:cNvGraphicFramePr>
          <p:nvPr/>
        </p:nvGraphicFramePr>
        <p:xfrm>
          <a:off x="7286625" y="5286375"/>
          <a:ext cx="1511300" cy="701675"/>
        </p:xfrm>
        <a:graphic>
          <a:graphicData uri="http://schemas.openxmlformats.org/presentationml/2006/ole">
            <mc:AlternateContent xmlns:mc="http://schemas.openxmlformats.org/markup-compatibility/2006">
              <mc:Choice xmlns:v="urn:schemas-microsoft-com:vml" Requires="v">
                <p:oleObj spid="_x0000_s167119" name="Equation" r:id="rId31" imgW="812447" imgH="431613" progId="Equation.DSMT4">
                  <p:embed/>
                </p:oleObj>
              </mc:Choice>
              <mc:Fallback>
                <p:oleObj name="Equation" r:id="rId31" imgW="812447" imgH="431613" progId="Equation.DSMT4">
                  <p:embed/>
                  <p:pic>
                    <p:nvPicPr>
                      <p:cNvPr id="0" name="Object 7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286625" y="5286375"/>
                        <a:ext cx="1511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32" name="Object 89"/>
          <p:cNvGraphicFramePr>
            <a:graphicFrameLocks noGrp="1" noChangeAspect="1"/>
          </p:cNvGraphicFramePr>
          <p:nvPr>
            <p:ph sz="half" idx="1"/>
          </p:nvPr>
        </p:nvGraphicFramePr>
        <p:xfrm>
          <a:off x="5546725" y="3448050"/>
          <a:ext cx="1347788" cy="850900"/>
        </p:xfrm>
        <a:graphic>
          <a:graphicData uri="http://schemas.openxmlformats.org/presentationml/2006/ole">
            <mc:AlternateContent xmlns:mc="http://schemas.openxmlformats.org/markup-compatibility/2006">
              <mc:Choice xmlns:v="urn:schemas-microsoft-com:vml" Requires="v">
                <p:oleObj spid="_x0000_s167120" name="公式" r:id="rId33" imgW="723586" imgH="457002" progId="Equation.3">
                  <p:embed/>
                </p:oleObj>
              </mc:Choice>
              <mc:Fallback>
                <p:oleObj name="公式" r:id="rId33" imgW="723586" imgH="457002" progId="Equation.3">
                  <p:embed/>
                  <p:pic>
                    <p:nvPicPr>
                      <p:cNvPr id="0" name="Object 8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546725" y="3448050"/>
                        <a:ext cx="1347788"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3" name="Object 91"/>
          <p:cNvGraphicFramePr>
            <a:graphicFrameLocks noGrp="1" noChangeAspect="1"/>
          </p:cNvGraphicFramePr>
          <p:nvPr>
            <p:ph sz="half" idx="2"/>
          </p:nvPr>
        </p:nvGraphicFramePr>
        <p:xfrm>
          <a:off x="7391400" y="3422650"/>
          <a:ext cx="1344613" cy="849313"/>
        </p:xfrm>
        <a:graphic>
          <a:graphicData uri="http://schemas.openxmlformats.org/presentationml/2006/ole">
            <mc:AlternateContent xmlns:mc="http://schemas.openxmlformats.org/markup-compatibility/2006">
              <mc:Choice xmlns:v="urn:schemas-microsoft-com:vml" Requires="v">
                <p:oleObj spid="_x0000_s167121" name="公式" r:id="rId35" imgW="723586" imgH="457002" progId="Equation.3">
                  <p:embed/>
                </p:oleObj>
              </mc:Choice>
              <mc:Fallback>
                <p:oleObj name="公式" r:id="rId35" imgW="723586" imgH="457002" progId="Equation.3">
                  <p:embed/>
                  <p:pic>
                    <p:nvPicPr>
                      <p:cNvPr id="0" name="Object 9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391400" y="3422650"/>
                        <a:ext cx="1344613"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椭圆 22">
            <a:hlinkClick r:id="rId37" action="ppaction://hlinksldjump"/>
            <a:extLst>
              <a:ext uri="{FF2B5EF4-FFF2-40B4-BE49-F238E27FC236}">
                <a16:creationId xmlns:a16="http://schemas.microsoft.com/office/drawing/2014/main" id="{04887069-944A-4F9C-8116-D735684EE3A3}"/>
              </a:ext>
            </a:extLst>
          </p:cNvPr>
          <p:cNvSpPr/>
          <p:nvPr/>
        </p:nvSpPr>
        <p:spPr bwMode="auto">
          <a:xfrm>
            <a:off x="213692" y="6308727"/>
            <a:ext cx="357808" cy="368299"/>
          </a:xfrm>
          <a:prstGeom prst="ellipse">
            <a:avLst/>
          </a:prstGeom>
          <a:solidFill>
            <a:srgbClr val="66FF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a:xfrm>
            <a:off x="400050" y="1428750"/>
            <a:ext cx="7772400" cy="3286125"/>
          </a:xfrm>
        </p:spPr>
        <p:txBody>
          <a:bodyPr/>
          <a:lstStyle/>
          <a:p>
            <a:pPr eaLnBrk="1" hangingPunct="1">
              <a:buFont typeface="Wingdings" panose="05000000000000000000" pitchFamily="2" charset="2"/>
              <a:buNone/>
            </a:pPr>
            <a:r>
              <a:rPr lang="en-US" altLang="zh-CN" sz="2800" b="1"/>
              <a:t>            </a:t>
            </a:r>
            <a:r>
              <a:rPr lang="zh-CN" altLang="en-US" sz="2800" b="1"/>
              <a:t>为了实现在允许条件下的最快起动，关键是要获得一段使电流保持为最大值</a:t>
            </a:r>
            <a:r>
              <a:rPr lang="en-US" altLang="zh-CN" sz="2800" b="1" i="1"/>
              <a:t>I</a:t>
            </a:r>
            <a:r>
              <a:rPr lang="en-US" altLang="zh-CN" sz="2800" b="1" baseline="-25000"/>
              <a:t>dm</a:t>
            </a:r>
            <a:r>
              <a:rPr lang="zh-CN" altLang="en-US" sz="2800" b="1"/>
              <a:t>的恒流过程。</a:t>
            </a:r>
          </a:p>
          <a:p>
            <a:pPr eaLnBrk="1" hangingPunct="1">
              <a:buFont typeface="Wingdings" panose="05000000000000000000" pitchFamily="2" charset="2"/>
              <a:buNone/>
            </a:pPr>
            <a:r>
              <a:rPr lang="zh-CN" altLang="en-US" sz="2800" b="1"/>
              <a:t>            按照反馈控制规律，</a:t>
            </a:r>
            <a:r>
              <a:rPr lang="zh-CN" altLang="en-US" sz="2800" b="1">
                <a:solidFill>
                  <a:srgbClr val="FF0000"/>
                </a:solidFill>
              </a:rPr>
              <a:t>采用某个物理量的负反馈就可以保持该量基本不变</a:t>
            </a:r>
            <a:r>
              <a:rPr lang="zh-CN" altLang="en-US" sz="2800" b="1"/>
              <a:t>，那么，采用电流负反馈应该能够得到近似的恒流过程。</a:t>
            </a:r>
            <a:endParaRPr lang="en-US" altLang="zh-CN" sz="2800" b="1"/>
          </a:p>
          <a:p>
            <a:pPr eaLnBrk="1" hangingPunct="1">
              <a:buFont typeface="Wingdings" panose="05000000000000000000" pitchFamily="2" charset="2"/>
              <a:buNone/>
            </a:pPr>
            <a:r>
              <a:rPr lang="en-US" altLang="zh-CN" sz="2800" b="1"/>
              <a:t>            </a:t>
            </a:r>
            <a:r>
              <a:rPr lang="zh-CN" altLang="en-US" sz="2800" b="1"/>
              <a:t>所以，不但转速闭环，</a:t>
            </a:r>
            <a:r>
              <a:rPr lang="zh-CN" altLang="en-US" sz="2800" b="1">
                <a:solidFill>
                  <a:srgbClr val="FF0000"/>
                </a:solidFill>
              </a:rPr>
              <a:t>电流也闭环</a:t>
            </a:r>
            <a:r>
              <a:rPr lang="zh-CN" altLang="en-US" sz="2800" b="1"/>
              <a:t>。</a:t>
            </a:r>
          </a:p>
        </p:txBody>
      </p:sp>
      <p:sp>
        <p:nvSpPr>
          <p:cNvPr id="4" name="Rectangle 3"/>
          <p:cNvSpPr txBox="1">
            <a:spLocks noChangeArrowheads="1"/>
          </p:cNvSpPr>
          <p:nvPr/>
        </p:nvSpPr>
        <p:spPr bwMode="auto">
          <a:xfrm>
            <a:off x="3419475" y="500063"/>
            <a:ext cx="2071688" cy="571500"/>
          </a:xfrm>
          <a:prstGeom prst="rect">
            <a:avLst/>
          </a:prstGeom>
          <a:noFill/>
          <a:ln w="9525">
            <a:noFill/>
            <a:miter lim="800000"/>
            <a:headEnd/>
            <a:tailEnd/>
          </a:ln>
        </p:spPr>
        <p:txBody>
          <a:bodyPr/>
          <a:lstStyle/>
          <a:p>
            <a:pPr marL="711200" indent="-711200" algn="l" eaLnBrk="0" fontAlgn="t" hangingPunct="0">
              <a:lnSpc>
                <a:spcPct val="90000"/>
              </a:lnSpc>
              <a:spcBef>
                <a:spcPct val="20000"/>
              </a:spcBef>
              <a:buClr>
                <a:schemeClr val="folHlink"/>
              </a:buClr>
              <a:buSzPct val="75000"/>
              <a:defRPr/>
            </a:pPr>
            <a:r>
              <a:rPr lang="zh-CN" altLang="en-US" sz="3200" kern="0" dirty="0">
                <a:solidFill>
                  <a:srgbClr val="C00000"/>
                </a:solidFill>
                <a:latin typeface="+mn-ea"/>
                <a:ea typeface="+mn-ea"/>
              </a:rPr>
              <a:t>解决思路</a:t>
            </a:r>
            <a:endParaRPr lang="en-US" altLang="zh-CN" sz="3200" kern="0" dirty="0">
              <a:solidFill>
                <a:srgbClr val="C00000"/>
              </a:solidFill>
              <a:latin typeface="+mn-ea"/>
              <a:ea typeface="+mn-ea"/>
            </a:endParaRPr>
          </a:p>
        </p:txBody>
      </p:sp>
      <p:pic>
        <p:nvPicPr>
          <p:cNvPr id="25607"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013" y="4875213"/>
            <a:ext cx="66008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up)">
                                      <p:cBhvr>
                                        <p:cTn id="7" dur="5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up)">
                                      <p:cBhvr>
                                        <p:cTn id="12" dur="500"/>
                                        <p:tgtEl>
                                          <p:spTgt spid="113667">
                                            <p:txEl>
                                              <p:pRg st="1" end="1"/>
                                            </p:txEl>
                                          </p:spTgt>
                                        </p:tgtEl>
                                      </p:cBhvr>
                                    </p:animEffec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25607"/>
                                        </p:tgtEl>
                                        <p:attrNameLst>
                                          <p:attrName>style.visibility</p:attrName>
                                        </p:attrNameLst>
                                      </p:cBhvr>
                                      <p:to>
                                        <p:strVal val="visible"/>
                                      </p:to>
                                    </p:set>
                                    <p:anim calcmode="lin" valueType="num">
                                      <p:cBhvr additive="base">
                                        <p:cTn id="16" dur="500" fill="hold"/>
                                        <p:tgtEl>
                                          <p:spTgt spid="25607"/>
                                        </p:tgtEl>
                                        <p:attrNameLst>
                                          <p:attrName>ppt_x</p:attrName>
                                        </p:attrNameLst>
                                      </p:cBhvr>
                                      <p:tavLst>
                                        <p:tav tm="0">
                                          <p:val>
                                            <p:strVal val="#ppt_x"/>
                                          </p:val>
                                        </p:tav>
                                        <p:tav tm="100000">
                                          <p:val>
                                            <p:strVal val="#ppt_x"/>
                                          </p:val>
                                        </p:tav>
                                      </p:tavLst>
                                    </p:anim>
                                    <p:anim calcmode="lin" valueType="num">
                                      <p:cBhvr additive="base">
                                        <p:cTn id="17" dur="500" fill="hold"/>
                                        <p:tgtEl>
                                          <p:spTgt spid="25607"/>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xit" presetSubtype="4" fill="hold" nodeType="clickEffect">
                                  <p:stCondLst>
                                    <p:cond delay="0"/>
                                  </p:stCondLst>
                                  <p:childTnLst>
                                    <p:anim calcmode="lin" valueType="num">
                                      <p:cBhvr additive="base">
                                        <p:cTn id="21" dur="500"/>
                                        <p:tgtEl>
                                          <p:spTgt spid="25607"/>
                                        </p:tgtEl>
                                        <p:attrNameLst>
                                          <p:attrName>ppt_x</p:attrName>
                                        </p:attrNameLst>
                                      </p:cBhvr>
                                      <p:tavLst>
                                        <p:tav tm="0">
                                          <p:val>
                                            <p:strVal val="ppt_x"/>
                                          </p:val>
                                        </p:tav>
                                        <p:tav tm="100000">
                                          <p:val>
                                            <p:strVal val="ppt_x"/>
                                          </p:val>
                                        </p:tav>
                                      </p:tavLst>
                                    </p:anim>
                                    <p:anim calcmode="lin" valueType="num">
                                      <p:cBhvr additive="base">
                                        <p:cTn id="22" dur="500"/>
                                        <p:tgtEl>
                                          <p:spTgt spid="25607"/>
                                        </p:tgtEl>
                                        <p:attrNameLst>
                                          <p:attrName>ppt_y</p:attrName>
                                        </p:attrNameLst>
                                      </p:cBhvr>
                                      <p:tavLst>
                                        <p:tav tm="0">
                                          <p:val>
                                            <p:strVal val="ppt_y"/>
                                          </p:val>
                                        </p:tav>
                                        <p:tav tm="100000">
                                          <p:val>
                                            <p:strVal val="1+ppt_h/2"/>
                                          </p:val>
                                        </p:tav>
                                      </p:tavLst>
                                    </p:anim>
                                    <p:set>
                                      <p:cBhvr>
                                        <p:cTn id="23" dur="1" fill="hold">
                                          <p:stCondLst>
                                            <p:cond delay="499"/>
                                          </p:stCondLst>
                                        </p:cTn>
                                        <p:tgtEl>
                                          <p:spTgt spid="25607"/>
                                        </p:tgtEl>
                                        <p:attrNameLst>
                                          <p:attrName>style.visibility</p:attrName>
                                        </p:attrNameLst>
                                      </p:cBhvr>
                                      <p:to>
                                        <p:strVal val="hidden"/>
                                      </p:to>
                                    </p:se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113667">
                                            <p:txEl>
                                              <p:pRg st="2" end="2"/>
                                            </p:txEl>
                                          </p:spTgt>
                                        </p:tgtEl>
                                        <p:attrNameLst>
                                          <p:attrName>style.visibility</p:attrName>
                                        </p:attrNameLst>
                                      </p:cBhvr>
                                      <p:to>
                                        <p:strVal val="visible"/>
                                      </p:to>
                                    </p:set>
                                    <p:animEffect transition="in" filter="wipe(left)">
                                      <p:cBhvr>
                                        <p:cTn id="27" dur="500"/>
                                        <p:tgtEl>
                                          <p:spTgt spid="113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C391AA2D-07F8-4D4D-B036-A591712ADC5E}" type="slidenum">
              <a:rPr lang="en-US" altLang="zh-CN" sz="1400" b="0">
                <a:solidFill>
                  <a:schemeClr val="tx1"/>
                </a:solidFill>
                <a:latin typeface="Times New Roman" panose="02020603050405020304" pitchFamily="18" charset="0"/>
              </a:rPr>
              <a:pPr eaLnBrk="1" hangingPunct="1"/>
              <a:t>70</a:t>
            </a:fld>
            <a:endParaRPr lang="en-US" altLang="zh-CN" sz="1400" b="0">
              <a:solidFill>
                <a:schemeClr val="tx1"/>
              </a:solidFill>
              <a:latin typeface="Times New Roman" panose="02020603050405020304" pitchFamily="18" charset="0"/>
            </a:endParaRPr>
          </a:p>
        </p:txBody>
      </p:sp>
      <p:sp>
        <p:nvSpPr>
          <p:cNvPr id="90115" name="Rectangle 2"/>
          <p:cNvSpPr>
            <a:spLocks noGrp="1" noChangeArrowheads="1"/>
          </p:cNvSpPr>
          <p:nvPr>
            <p:ph type="title"/>
          </p:nvPr>
        </p:nvSpPr>
        <p:spPr>
          <a:xfrm>
            <a:off x="614363" y="214313"/>
            <a:ext cx="4886325" cy="533400"/>
          </a:xfrm>
        </p:spPr>
        <p:txBody>
          <a:bodyPr/>
          <a:lstStyle/>
          <a:p>
            <a:pPr algn="l" eaLnBrk="1" hangingPunct="1"/>
            <a:r>
              <a:rPr lang="en-US" altLang="zh-CN" sz="3200" b="1">
                <a:solidFill>
                  <a:srgbClr val="C00000"/>
                </a:solidFill>
                <a:latin typeface="黑体" panose="02010609060101010101" pitchFamily="49" charset="-122"/>
                <a:ea typeface="黑体" panose="02010609060101010101" pitchFamily="49" charset="-122"/>
              </a:rPr>
              <a:t>2</a:t>
            </a:r>
            <a:r>
              <a:rPr lang="zh-CN" altLang="en-US" sz="3200" b="1">
                <a:solidFill>
                  <a:srgbClr val="C00000"/>
                </a:solidFill>
                <a:latin typeface="黑体" panose="02010609060101010101" pitchFamily="49" charset="-122"/>
                <a:ea typeface="黑体" panose="02010609060101010101" pitchFamily="49" charset="-122"/>
              </a:rPr>
              <a:t>、传递函数的近似处理</a:t>
            </a:r>
          </a:p>
        </p:txBody>
      </p:sp>
      <p:sp>
        <p:nvSpPr>
          <p:cNvPr id="47110" name="Rectangle 3"/>
          <p:cNvSpPr>
            <a:spLocks noGrp="1" noChangeArrowheads="1"/>
          </p:cNvSpPr>
          <p:nvPr>
            <p:ph type="body" sz="half" idx="1"/>
          </p:nvPr>
        </p:nvSpPr>
        <p:spPr>
          <a:xfrm>
            <a:off x="642938" y="1000125"/>
            <a:ext cx="8143875" cy="1857375"/>
          </a:xfrm>
        </p:spPr>
        <p:txBody>
          <a:bodyPr/>
          <a:lstStyle/>
          <a:p>
            <a:pPr eaLnBrk="1" hangingPunct="1">
              <a:buFontTx/>
              <a:buNone/>
              <a:defRPr/>
            </a:pPr>
            <a:r>
              <a:rPr lang="zh-CN" altLang="en-US" b="1" dirty="0">
                <a:latin typeface="黑体" pitchFamily="2" charset="-122"/>
                <a:ea typeface="黑体" pitchFamily="2" charset="-122"/>
              </a:rPr>
              <a:t>（</a:t>
            </a:r>
            <a:r>
              <a:rPr lang="en-US" altLang="zh-CN" b="1" dirty="0">
                <a:latin typeface="黑体" pitchFamily="2" charset="-122"/>
                <a:ea typeface="黑体" pitchFamily="2" charset="-122"/>
              </a:rPr>
              <a:t>1</a:t>
            </a:r>
            <a:r>
              <a:rPr lang="zh-CN" altLang="en-US" b="1" dirty="0">
                <a:latin typeface="黑体" pitchFamily="2" charset="-122"/>
                <a:ea typeface="黑体" pitchFamily="2" charset="-122"/>
              </a:rPr>
              <a:t>）高频段小惯性群的近似处理</a:t>
            </a:r>
            <a:endParaRPr lang="en-US" altLang="zh-CN" b="1" dirty="0">
              <a:latin typeface="黑体" pitchFamily="2" charset="-122"/>
              <a:ea typeface="黑体" pitchFamily="2" charset="-122"/>
            </a:endParaRPr>
          </a:p>
          <a:p>
            <a:pPr eaLnBrk="1" hangingPunct="1">
              <a:buFontTx/>
              <a:buNone/>
              <a:defRPr/>
            </a:pPr>
            <a:r>
              <a:rPr lang="zh-CN" altLang="en-US" sz="2400" b="1" dirty="0">
                <a:latin typeface="+mn-ea"/>
              </a:rPr>
              <a:t>      实际系统中往往有若干个小时间常数的惯性环节，这些小时间常数所对应的频率都处于频率特性的高频段，形成一组小惯性群。例如，系统的开环传递函数为</a:t>
            </a:r>
            <a:endParaRPr lang="en-US" altLang="zh-CN" sz="2400" b="1" dirty="0">
              <a:latin typeface="+mn-ea"/>
            </a:endParaRPr>
          </a:p>
          <a:p>
            <a:pPr eaLnBrk="1" hangingPunct="1">
              <a:buFontTx/>
              <a:buNone/>
              <a:defRPr/>
            </a:pPr>
            <a:r>
              <a:rPr lang="zh-CN" altLang="en-US" sz="2800" b="1" dirty="0">
                <a:latin typeface="黑体" pitchFamily="2" charset="-122"/>
                <a:ea typeface="黑体" pitchFamily="2" charset="-122"/>
              </a:rPr>
              <a:t> </a:t>
            </a:r>
          </a:p>
        </p:txBody>
      </p:sp>
      <p:graphicFrame>
        <p:nvGraphicFramePr>
          <p:cNvPr id="47106" name="Object 7"/>
          <p:cNvGraphicFramePr>
            <a:graphicFrameLocks noGrp="1" noChangeAspect="1"/>
          </p:cNvGraphicFramePr>
          <p:nvPr>
            <p:ph type="clipArt" sz="half" idx="2"/>
          </p:nvPr>
        </p:nvGraphicFramePr>
        <p:xfrm>
          <a:off x="785813" y="2940050"/>
          <a:ext cx="7718425" cy="917575"/>
        </p:xfrm>
        <a:graphic>
          <a:graphicData uri="http://schemas.openxmlformats.org/presentationml/2006/ole">
            <mc:AlternateContent xmlns:mc="http://schemas.openxmlformats.org/markup-compatibility/2006">
              <mc:Choice xmlns:v="urn:schemas-microsoft-com:vml" Requires="v">
                <p:oleObj spid="_x0000_s90497" name="Equation" r:id="rId3" imgW="3632200" imgH="431800" progId="Equation.DSMT4">
                  <p:embed/>
                </p:oleObj>
              </mc:Choice>
              <mc:Fallback>
                <p:oleObj name="Equation" r:id="rId3" imgW="3632200" imgH="431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940050"/>
                        <a:ext cx="7718425" cy="9175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7" name="Object 8"/>
          <p:cNvGraphicFramePr>
            <a:graphicFrameLocks noChangeAspect="1"/>
          </p:cNvGraphicFramePr>
          <p:nvPr/>
        </p:nvGraphicFramePr>
        <p:xfrm>
          <a:off x="1208088" y="4200525"/>
          <a:ext cx="6578600" cy="2014538"/>
        </p:xfrm>
        <a:graphic>
          <a:graphicData uri="http://schemas.openxmlformats.org/presentationml/2006/ole">
            <mc:AlternateContent xmlns:mc="http://schemas.openxmlformats.org/markup-compatibility/2006">
              <mc:Choice xmlns:v="urn:schemas-microsoft-com:vml" Requires="v">
                <p:oleObj spid="_x0000_s90498" name="Equation" r:id="rId5" imgW="2997200" imgH="914400" progId="Equation.DSMT4">
                  <p:embed/>
                </p:oleObj>
              </mc:Choice>
              <mc:Fallback>
                <p:oleObj name="Equation" r:id="rId5" imgW="2997200" imgH="914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088" y="4200525"/>
                        <a:ext cx="6578600" cy="20145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blinds(horizontal)">
                                      <p:cBhvr>
                                        <p:cTn id="12"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04825" y="142875"/>
            <a:ext cx="2209800" cy="461963"/>
          </a:xfrm>
        </p:spPr>
        <p:txBody>
          <a:bodyPr/>
          <a:lstStyle/>
          <a:p>
            <a:pPr algn="l" eaLnBrk="1" hangingPunct="1"/>
            <a:r>
              <a:rPr lang="zh-CN" altLang="en-US" sz="3200" b="1">
                <a:latin typeface="黑体" panose="02010609060101010101" pitchFamily="49" charset="-122"/>
                <a:ea typeface="黑体" panose="02010609060101010101" pitchFamily="49" charset="-122"/>
              </a:rPr>
              <a:t>近似条件</a:t>
            </a:r>
            <a:endParaRPr lang="zh-CN" altLang="en-US" b="1">
              <a:latin typeface="黑体" panose="02010609060101010101" pitchFamily="49" charset="-122"/>
              <a:ea typeface="黑体" panose="02010609060101010101" pitchFamily="49" charset="-122"/>
            </a:endParaRPr>
          </a:p>
        </p:txBody>
      </p:sp>
      <p:sp>
        <p:nvSpPr>
          <p:cNvPr id="50184" name="Rectangle 3"/>
          <p:cNvSpPr>
            <a:spLocks noGrp="1" noChangeArrowheads="1"/>
          </p:cNvSpPr>
          <p:nvPr>
            <p:ph type="body" sz="half" idx="1"/>
          </p:nvPr>
        </p:nvSpPr>
        <p:spPr>
          <a:xfrm>
            <a:off x="0" y="757238"/>
            <a:ext cx="8643938" cy="5029200"/>
          </a:xfrm>
        </p:spPr>
        <p:txBody>
          <a:bodyPr/>
          <a:lstStyle/>
          <a:p>
            <a:pPr algn="just" eaLnBrk="1" hangingPunct="1">
              <a:lnSpc>
                <a:spcPct val="90000"/>
              </a:lnSpc>
            </a:pPr>
            <a:r>
              <a:rPr lang="zh-CN" altLang="en-US" sz="2400" b="1" dirty="0">
                <a:latin typeface="黑体" panose="02010609060101010101" pitchFamily="49" charset="-122"/>
                <a:ea typeface="黑体" panose="02010609060101010101" pitchFamily="49" charset="-122"/>
              </a:rPr>
              <a:t>高频小惯性群近似</a:t>
            </a:r>
          </a:p>
          <a:p>
            <a:pPr algn="just" eaLnBrk="1" hangingPunct="1">
              <a:lnSpc>
                <a:spcPct val="90000"/>
              </a:lnSpc>
            </a:pPr>
            <a:r>
              <a:rPr lang="zh-CN" altLang="en-US" sz="2400" b="1" dirty="0">
                <a:latin typeface="黑体" panose="02010609060101010101" pitchFamily="49" charset="-122"/>
                <a:ea typeface="黑体" panose="02010609060101010101" pitchFamily="49" charset="-122"/>
              </a:rPr>
              <a:t>工程计算允许</a:t>
            </a:r>
            <a:r>
              <a:rPr lang="en-US" altLang="zh-CN" sz="2400" b="1" dirty="0">
                <a:latin typeface="黑体" panose="02010609060101010101" pitchFamily="49" charset="-122"/>
                <a:ea typeface="黑体" panose="02010609060101010101" pitchFamily="49" charset="-122"/>
              </a:rPr>
              <a:t>&lt;10</a:t>
            </a:r>
            <a:r>
              <a:rPr lang="zh-CN" altLang="en-US" sz="2400" b="1" dirty="0">
                <a:latin typeface="黑体" panose="02010609060101010101" pitchFamily="49" charset="-122"/>
                <a:ea typeface="黑体" panose="02010609060101010101" pitchFamily="49" charset="-122"/>
              </a:rPr>
              <a:t>％误差</a:t>
            </a:r>
            <a:endParaRPr lang="en-US" altLang="zh-CN" sz="2400" b="1" dirty="0">
              <a:latin typeface="黑体" panose="02010609060101010101" pitchFamily="49" charset="-122"/>
              <a:ea typeface="黑体" panose="02010609060101010101" pitchFamily="49" charset="-122"/>
            </a:endParaRPr>
          </a:p>
          <a:p>
            <a:pPr algn="just" eaLnBrk="1" hangingPunct="1">
              <a:lnSpc>
                <a:spcPct val="90000"/>
              </a:lnSpc>
              <a:buFontTx/>
              <a:buNone/>
            </a:pPr>
            <a:endParaRPr lang="zh-CN" altLang="en-US" sz="2400" b="1" dirty="0">
              <a:latin typeface="黑体" panose="02010609060101010101" pitchFamily="49" charset="-122"/>
              <a:ea typeface="黑体" panose="02010609060101010101" pitchFamily="49" charset="-122"/>
            </a:endParaRPr>
          </a:p>
          <a:p>
            <a:pPr algn="just" eaLnBrk="1" hangingPunct="1">
              <a:lnSpc>
                <a:spcPct val="90000"/>
              </a:lnSpc>
            </a:pPr>
            <a:r>
              <a:rPr lang="zh-CN" altLang="en-US" sz="2400" b="1" dirty="0">
                <a:latin typeface="黑体" panose="02010609060101010101" pitchFamily="49" charset="-122"/>
                <a:ea typeface="黑体" panose="02010609060101010101" pitchFamily="49" charset="-122"/>
              </a:rPr>
              <a:t>考虑系统开环截止频率与</a:t>
            </a:r>
            <a:endParaRPr lang="en-US" altLang="zh-CN" sz="2400" b="1" dirty="0">
              <a:latin typeface="黑体" panose="02010609060101010101" pitchFamily="49" charset="-122"/>
              <a:ea typeface="黑体" panose="02010609060101010101" pitchFamily="49" charset="-122"/>
            </a:endParaRPr>
          </a:p>
          <a:p>
            <a:pPr algn="just" eaLnBrk="1" hangingPunct="1">
              <a:lnSpc>
                <a:spcPct val="90000"/>
              </a:lnSpc>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闭环带宽一般比较接近，</a:t>
            </a:r>
            <a:endParaRPr lang="en-US" altLang="zh-CN" sz="2400" b="1" dirty="0">
              <a:latin typeface="黑体" panose="02010609060101010101" pitchFamily="49" charset="-122"/>
              <a:ea typeface="黑体" panose="02010609060101010101" pitchFamily="49" charset="-122"/>
            </a:endParaRPr>
          </a:p>
          <a:p>
            <a:pPr algn="just" eaLnBrk="1" hangingPunct="1">
              <a:lnSpc>
                <a:spcPct val="90000"/>
              </a:lnSpc>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近似条件可表示为</a:t>
            </a: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algn="just" eaLnBrk="1" hangingPunct="1">
              <a:lnSpc>
                <a:spcPct val="90000"/>
              </a:lnSpc>
            </a:pPr>
            <a:endParaRPr lang="zh-CN" altLang="en-US" sz="2400" b="1" dirty="0">
              <a:latin typeface="黑体" panose="02010609060101010101" pitchFamily="49" charset="-122"/>
              <a:ea typeface="黑体" panose="02010609060101010101" pitchFamily="49" charset="-122"/>
            </a:endParaRPr>
          </a:p>
          <a:p>
            <a:pPr algn="just" eaLnBrk="1" hangingPunct="1">
              <a:lnSpc>
                <a:spcPct val="90000"/>
              </a:lnSpc>
            </a:pPr>
            <a:endParaRPr lang="zh-CN" altLang="en-US" sz="2400" b="1" dirty="0">
              <a:latin typeface="黑体" panose="02010609060101010101" pitchFamily="49" charset="-122"/>
              <a:ea typeface="黑体" panose="02010609060101010101" pitchFamily="49" charset="-122"/>
            </a:endParaRPr>
          </a:p>
          <a:p>
            <a:pPr algn="just" eaLnBrk="1" hangingPunct="1">
              <a:lnSpc>
                <a:spcPct val="90000"/>
              </a:lnSpc>
            </a:pPr>
            <a:r>
              <a:rPr lang="zh-CN" altLang="en-US" sz="2400" b="1" dirty="0">
                <a:solidFill>
                  <a:schemeClr val="accent2"/>
                </a:solidFill>
                <a:latin typeface="黑体" panose="02010609060101010101" pitchFamily="49" charset="-122"/>
                <a:ea typeface="黑体" panose="02010609060101010101" pitchFamily="49" charset="-122"/>
              </a:rPr>
              <a:t>对多个小惯</a:t>
            </a:r>
            <a:endParaRPr lang="en-US" altLang="zh-CN" sz="2400" b="1" dirty="0">
              <a:solidFill>
                <a:schemeClr val="accent2"/>
              </a:solidFill>
              <a:latin typeface="黑体" panose="02010609060101010101" pitchFamily="49" charset="-122"/>
              <a:ea typeface="黑体" panose="02010609060101010101" pitchFamily="49" charset="-122"/>
            </a:endParaRPr>
          </a:p>
          <a:p>
            <a:pPr algn="just" eaLnBrk="1" hangingPunct="1">
              <a:lnSpc>
                <a:spcPct val="90000"/>
              </a:lnSpc>
              <a:buFontTx/>
              <a:buNone/>
            </a:pPr>
            <a:r>
              <a:rPr lang="en-US" altLang="zh-CN" sz="2400" b="1" dirty="0">
                <a:solidFill>
                  <a:schemeClr val="accent2"/>
                </a:solidFill>
                <a:latin typeface="黑体" panose="02010609060101010101" pitchFamily="49" charset="-122"/>
                <a:ea typeface="黑体" panose="02010609060101010101" pitchFamily="49" charset="-122"/>
              </a:rPr>
              <a:t>  </a:t>
            </a:r>
            <a:r>
              <a:rPr lang="zh-CN" altLang="en-US" sz="2400" b="1" dirty="0">
                <a:solidFill>
                  <a:schemeClr val="accent2"/>
                </a:solidFill>
                <a:latin typeface="黑体" panose="02010609060101010101" pitchFamily="49" charset="-122"/>
                <a:ea typeface="黑体" panose="02010609060101010101" pitchFamily="49" charset="-122"/>
              </a:rPr>
              <a:t>性近似方法</a:t>
            </a:r>
            <a:endParaRPr lang="en-US" altLang="zh-CN" sz="2400" b="1" dirty="0">
              <a:solidFill>
                <a:schemeClr val="accent2"/>
              </a:solidFill>
              <a:latin typeface="黑体" panose="02010609060101010101" pitchFamily="49" charset="-122"/>
              <a:ea typeface="黑体" panose="02010609060101010101" pitchFamily="49" charset="-122"/>
            </a:endParaRPr>
          </a:p>
          <a:p>
            <a:pPr algn="just" eaLnBrk="1" hangingPunct="1">
              <a:lnSpc>
                <a:spcPct val="90000"/>
              </a:lnSpc>
              <a:buFontTx/>
              <a:buNone/>
            </a:pPr>
            <a:r>
              <a:rPr lang="en-US" altLang="zh-CN" sz="2400" b="1" dirty="0">
                <a:solidFill>
                  <a:schemeClr val="accent2"/>
                </a:solidFill>
                <a:latin typeface="黑体" panose="02010609060101010101" pitchFamily="49" charset="-122"/>
                <a:ea typeface="黑体" panose="02010609060101010101" pitchFamily="49" charset="-122"/>
              </a:rPr>
              <a:t>  </a:t>
            </a:r>
            <a:r>
              <a:rPr lang="zh-CN" altLang="en-US" sz="2400" b="1" dirty="0">
                <a:solidFill>
                  <a:schemeClr val="accent2"/>
                </a:solidFill>
                <a:latin typeface="黑体" panose="02010609060101010101" pitchFamily="49" charset="-122"/>
                <a:ea typeface="黑体" panose="02010609060101010101" pitchFamily="49" charset="-122"/>
              </a:rPr>
              <a:t>相似。</a:t>
            </a:r>
            <a:endParaRPr lang="zh-CN" altLang="en-US" sz="2800" b="1" dirty="0">
              <a:latin typeface="黑体" panose="02010609060101010101" pitchFamily="49" charset="-122"/>
              <a:ea typeface="黑体" panose="02010609060101010101" pitchFamily="49" charset="-122"/>
            </a:endParaRPr>
          </a:p>
          <a:p>
            <a:pPr eaLnBrk="1" hangingPunct="1">
              <a:lnSpc>
                <a:spcPct val="90000"/>
              </a:lnSpc>
            </a:pPr>
            <a:endParaRPr lang="en-US" altLang="zh-CN" sz="2800" b="1" dirty="0">
              <a:latin typeface="黑体" panose="02010609060101010101" pitchFamily="49" charset="-122"/>
              <a:ea typeface="黑体" panose="02010609060101010101" pitchFamily="49" charset="-122"/>
            </a:endParaRPr>
          </a:p>
        </p:txBody>
      </p:sp>
      <p:graphicFrame>
        <p:nvGraphicFramePr>
          <p:cNvPr id="50178" name="Object 7"/>
          <p:cNvGraphicFramePr>
            <a:graphicFrameLocks noGrp="1" noChangeAspect="1"/>
          </p:cNvGraphicFramePr>
          <p:nvPr>
            <p:ph type="clipArt" sz="half" idx="2"/>
          </p:nvPr>
        </p:nvGraphicFramePr>
        <p:xfrm>
          <a:off x="2071688" y="4000500"/>
          <a:ext cx="7000875" cy="2649538"/>
        </p:xfrm>
        <a:graphic>
          <a:graphicData uri="http://schemas.openxmlformats.org/presentationml/2006/ole">
            <mc:AlternateContent xmlns:mc="http://schemas.openxmlformats.org/markup-compatibility/2006">
              <mc:Choice xmlns:v="urn:schemas-microsoft-com:vml" Requires="v">
                <p:oleObj spid="_x0000_s92100" name="Microsoft Drawing" r:id="rId4" imgW="2352675" imgH="890588" progId="MSDraw">
                  <p:embed/>
                </p:oleObj>
              </mc:Choice>
              <mc:Fallback>
                <p:oleObj name="Microsoft Drawing" r:id="rId4" imgW="2352675" imgH="890588" progId="MSDraw">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88" y="4000500"/>
                        <a:ext cx="7000875" cy="26495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79" name="Object 8"/>
          <p:cNvGraphicFramePr>
            <a:graphicFrameLocks noChangeAspect="1"/>
          </p:cNvGraphicFramePr>
          <p:nvPr>
            <p:extLst>
              <p:ext uri="{D42A27DB-BD31-4B8C-83A1-F6EECF244321}">
                <p14:modId xmlns:p14="http://schemas.microsoft.com/office/powerpoint/2010/main" val="1135065052"/>
              </p:ext>
            </p:extLst>
          </p:nvPr>
        </p:nvGraphicFramePr>
        <p:xfrm>
          <a:off x="4098925" y="1071563"/>
          <a:ext cx="4264025" cy="558800"/>
        </p:xfrm>
        <a:graphic>
          <a:graphicData uri="http://schemas.openxmlformats.org/presentationml/2006/ole">
            <mc:AlternateContent xmlns:mc="http://schemas.openxmlformats.org/markup-compatibility/2006">
              <mc:Choice xmlns:v="urn:schemas-microsoft-com:vml" Requires="v">
                <p:oleObj spid="_x0000_s92101" name="Equation" r:id="rId6" imgW="1815840" imgH="241200" progId="Equation.DSMT4">
                  <p:embed/>
                </p:oleObj>
              </mc:Choice>
              <mc:Fallback>
                <p:oleObj name="Equation" r:id="rId6" imgW="1815840" imgH="241200" progId="Equation.DSMT4">
                  <p:embed/>
                  <p:pic>
                    <p:nvPicPr>
                      <p:cNvPr id="0" name="Object 8"/>
                      <p:cNvPicPr>
                        <a:picLocks noChangeAspect="1" noChangeArrowheads="1"/>
                      </p:cNvPicPr>
                      <p:nvPr/>
                    </p:nvPicPr>
                    <p:blipFill>
                      <a:blip r:embed="rId7"/>
                      <a:srcRect/>
                      <a:stretch>
                        <a:fillRect/>
                      </a:stretch>
                    </p:blipFill>
                    <p:spPr bwMode="auto">
                      <a:xfrm>
                        <a:off x="4098925" y="1071563"/>
                        <a:ext cx="4264025" cy="558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0" name="Object 10"/>
          <p:cNvGraphicFramePr>
            <a:graphicFrameLocks noChangeAspect="1"/>
          </p:cNvGraphicFramePr>
          <p:nvPr/>
        </p:nvGraphicFramePr>
        <p:xfrm>
          <a:off x="4857750" y="1714500"/>
          <a:ext cx="3305175" cy="996950"/>
        </p:xfrm>
        <a:graphic>
          <a:graphicData uri="http://schemas.openxmlformats.org/presentationml/2006/ole">
            <mc:AlternateContent xmlns:mc="http://schemas.openxmlformats.org/markup-compatibility/2006">
              <mc:Choice xmlns:v="urn:schemas-microsoft-com:vml" Requires="v">
                <p:oleObj spid="_x0000_s92102" name="Equation" r:id="rId8" imgW="1637589" imgH="495085" progId="Equation.DSMT4">
                  <p:embed/>
                </p:oleObj>
              </mc:Choice>
              <mc:Fallback>
                <p:oleObj name="Equation" r:id="rId8" imgW="1637589" imgH="495085"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7750" y="1714500"/>
                        <a:ext cx="3305175" cy="9969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1" name="Object 12"/>
          <p:cNvGraphicFramePr>
            <a:graphicFrameLocks noChangeAspect="1"/>
          </p:cNvGraphicFramePr>
          <p:nvPr/>
        </p:nvGraphicFramePr>
        <p:xfrm>
          <a:off x="4857750" y="2714625"/>
          <a:ext cx="1905000" cy="1076325"/>
        </p:xfrm>
        <a:graphic>
          <a:graphicData uri="http://schemas.openxmlformats.org/presentationml/2006/ole">
            <mc:AlternateContent xmlns:mc="http://schemas.openxmlformats.org/markup-compatibility/2006">
              <mc:Choice xmlns:v="urn:schemas-microsoft-com:vml" Requires="v">
                <p:oleObj spid="_x0000_s92103" r:id="rId10" imgW="812447" imgH="457002" progId="Equation.3">
                  <p:embed/>
                </p:oleObj>
              </mc:Choice>
              <mc:Fallback>
                <p:oleObj r:id="rId10" imgW="812447" imgH="457002"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0" y="2714625"/>
                        <a:ext cx="1905000" cy="1076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4" name="Object 14"/>
          <p:cNvGraphicFramePr>
            <a:graphicFrameLocks noChangeAspect="1"/>
          </p:cNvGraphicFramePr>
          <p:nvPr/>
        </p:nvGraphicFramePr>
        <p:xfrm>
          <a:off x="4089400" y="142875"/>
          <a:ext cx="3983038" cy="860425"/>
        </p:xfrm>
        <a:graphic>
          <a:graphicData uri="http://schemas.openxmlformats.org/presentationml/2006/ole">
            <mc:AlternateContent xmlns:mc="http://schemas.openxmlformats.org/markup-compatibility/2006">
              <mc:Choice xmlns:v="urn:schemas-microsoft-com:vml" Requires="v">
                <p:oleObj spid="_x0000_s92104" name="Equation" r:id="rId12" imgW="2006600" imgH="431800" progId="Equation.3">
                  <p:embed/>
                </p:oleObj>
              </mc:Choice>
              <mc:Fallback>
                <p:oleObj name="Equation" r:id="rId12" imgW="2006600" imgH="4318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9400" y="142875"/>
                        <a:ext cx="3983038" cy="8604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右箭头 1">
            <a:hlinkClick r:id="rId14" action="ppaction://hlinksldjump"/>
          </p:cNvPr>
          <p:cNvSpPr/>
          <p:nvPr/>
        </p:nvSpPr>
        <p:spPr bwMode="auto">
          <a:xfrm>
            <a:off x="899592" y="6237312"/>
            <a:ext cx="432048" cy="360040"/>
          </a:xfrm>
          <a:prstGeom prst="rightArrow">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84">
                                            <p:txEl>
                                              <p:pRg st="1" end="1"/>
                                            </p:txEl>
                                          </p:spTgt>
                                        </p:tgtEl>
                                        <p:attrNameLst>
                                          <p:attrName>style.visibility</p:attrName>
                                        </p:attrNameLst>
                                      </p:cBhvr>
                                      <p:to>
                                        <p:strVal val="visible"/>
                                      </p:to>
                                    </p:set>
                                    <p:animEffect transition="in" filter="blinds(horizontal)">
                                      <p:cBhvr>
                                        <p:cTn id="7" dur="500"/>
                                        <p:tgtEl>
                                          <p:spTgt spid="5018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blinds(horizontal)">
                                      <p:cBhvr>
                                        <p:cTn id="12" dur="500"/>
                                        <p:tgtEl>
                                          <p:spTgt spid="50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blinds(horizontal)">
                                      <p:cBhvr>
                                        <p:cTn id="17" dur="500"/>
                                        <p:tgtEl>
                                          <p:spTgt spid="50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184">
                                            <p:txEl>
                                              <p:pRg st="3" end="3"/>
                                            </p:txEl>
                                          </p:spTgt>
                                        </p:tgtEl>
                                        <p:attrNameLst>
                                          <p:attrName>style.visibility</p:attrName>
                                        </p:attrNameLst>
                                      </p:cBhvr>
                                      <p:to>
                                        <p:strVal val="visible"/>
                                      </p:to>
                                    </p:set>
                                    <p:animEffect transition="in" filter="blinds(horizontal)">
                                      <p:cBhvr>
                                        <p:cTn id="22" dur="500"/>
                                        <p:tgtEl>
                                          <p:spTgt spid="5018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0184">
                                            <p:txEl>
                                              <p:pRg st="4" end="4"/>
                                            </p:txEl>
                                          </p:spTgt>
                                        </p:tgtEl>
                                        <p:attrNameLst>
                                          <p:attrName>style.visibility</p:attrName>
                                        </p:attrNameLst>
                                      </p:cBhvr>
                                      <p:to>
                                        <p:strVal val="visible"/>
                                      </p:to>
                                    </p:set>
                                    <p:animEffect transition="in" filter="blinds(horizontal)">
                                      <p:cBhvr>
                                        <p:cTn id="25" dur="500"/>
                                        <p:tgtEl>
                                          <p:spTgt spid="50184">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0184">
                                            <p:txEl>
                                              <p:pRg st="5" end="5"/>
                                            </p:txEl>
                                          </p:spTgt>
                                        </p:tgtEl>
                                        <p:attrNameLst>
                                          <p:attrName>style.visibility</p:attrName>
                                        </p:attrNameLst>
                                      </p:cBhvr>
                                      <p:to>
                                        <p:strVal val="visible"/>
                                      </p:to>
                                    </p:set>
                                    <p:animEffect transition="in" filter="blinds(horizontal)">
                                      <p:cBhvr>
                                        <p:cTn id="28" dur="500"/>
                                        <p:tgtEl>
                                          <p:spTgt spid="50184">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0181"/>
                                        </p:tgtEl>
                                        <p:attrNameLst>
                                          <p:attrName>style.visibility</p:attrName>
                                        </p:attrNameLst>
                                      </p:cBhvr>
                                      <p:to>
                                        <p:strVal val="visible"/>
                                      </p:to>
                                    </p:set>
                                    <p:animEffect transition="in" filter="blinds(horizontal)">
                                      <p:cBhvr>
                                        <p:cTn id="33" dur="500"/>
                                        <p:tgtEl>
                                          <p:spTgt spid="501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0184">
                                            <p:txEl>
                                              <p:pRg st="8" end="8"/>
                                            </p:txEl>
                                          </p:spTgt>
                                        </p:tgtEl>
                                        <p:attrNameLst>
                                          <p:attrName>style.visibility</p:attrName>
                                        </p:attrNameLst>
                                      </p:cBhvr>
                                      <p:to>
                                        <p:strVal val="visible"/>
                                      </p:to>
                                    </p:set>
                                    <p:animEffect transition="in" filter="blinds(horizontal)">
                                      <p:cBhvr>
                                        <p:cTn id="38" dur="500"/>
                                        <p:tgtEl>
                                          <p:spTgt spid="50184">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50184">
                                            <p:txEl>
                                              <p:pRg st="9" end="9"/>
                                            </p:txEl>
                                          </p:spTgt>
                                        </p:tgtEl>
                                        <p:attrNameLst>
                                          <p:attrName>style.visibility</p:attrName>
                                        </p:attrNameLst>
                                      </p:cBhvr>
                                      <p:to>
                                        <p:strVal val="visible"/>
                                      </p:to>
                                    </p:set>
                                    <p:animEffect transition="in" filter="blinds(horizontal)">
                                      <p:cBhvr>
                                        <p:cTn id="43" dur="500"/>
                                        <p:tgtEl>
                                          <p:spTgt spid="50184">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50184">
                                            <p:txEl>
                                              <p:pRg st="10" end="10"/>
                                            </p:txEl>
                                          </p:spTgt>
                                        </p:tgtEl>
                                        <p:attrNameLst>
                                          <p:attrName>style.visibility</p:attrName>
                                        </p:attrNameLst>
                                      </p:cBhvr>
                                      <p:to>
                                        <p:strVal val="visible"/>
                                      </p:to>
                                    </p:set>
                                    <p:animEffect transition="in" filter="blinds(horizontal)">
                                      <p:cBhvr>
                                        <p:cTn id="48" dur="500"/>
                                        <p:tgtEl>
                                          <p:spTgt spid="50184">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50178"/>
                                        </p:tgtEl>
                                        <p:attrNameLst>
                                          <p:attrName>style.visibility</p:attrName>
                                        </p:attrNameLst>
                                      </p:cBhvr>
                                      <p:to>
                                        <p:strVal val="visible"/>
                                      </p:to>
                                    </p:set>
                                    <p:animEffect transition="in" filter="blinds(horizontal)">
                                      <p:cBhvr>
                                        <p:cTn id="53" dur="5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57188" y="142875"/>
            <a:ext cx="6100762" cy="571500"/>
          </a:xfrm>
        </p:spPr>
        <p:txBody>
          <a:bodyPr/>
          <a:lstStyle/>
          <a:p>
            <a:pPr algn="l" eaLnBrk="1" hangingPunct="1"/>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2</a:t>
            </a:r>
            <a:r>
              <a:rPr lang="zh-CN" altLang="en-US" sz="3200" b="1">
                <a:latin typeface="黑体" panose="02010609060101010101" pitchFamily="49" charset="-122"/>
                <a:ea typeface="黑体" panose="02010609060101010101" pitchFamily="49" charset="-122"/>
              </a:rPr>
              <a:t>）高阶系统的降阶处理</a:t>
            </a:r>
          </a:p>
        </p:txBody>
      </p:sp>
      <p:sp>
        <p:nvSpPr>
          <p:cNvPr id="2" name="Rectangle 3"/>
          <p:cNvSpPr>
            <a:spLocks noGrp="1" noChangeArrowheads="1"/>
          </p:cNvSpPr>
          <p:nvPr>
            <p:ph type="body" sz="half" idx="1"/>
          </p:nvPr>
        </p:nvSpPr>
        <p:spPr>
          <a:xfrm>
            <a:off x="285750" y="785813"/>
            <a:ext cx="8643938" cy="3429000"/>
          </a:xfrm>
        </p:spPr>
        <p:txBody>
          <a:bodyPr/>
          <a:lstStyle/>
          <a:p>
            <a:pPr eaLnBrk="1" hangingPunct="1"/>
            <a:r>
              <a:rPr lang="zh-CN" altLang="en-US" sz="2400" b="1">
                <a:latin typeface="黑体" panose="02010609060101010101" pitchFamily="49" charset="-122"/>
                <a:ea typeface="黑体" panose="02010609060101010101" pitchFamily="49" charset="-122"/>
              </a:rPr>
              <a:t>对高阶系统，在满足一定条件下（截止频率足够低时），可忽略高阶项，近似为一阶系统处理：</a:t>
            </a:r>
          </a:p>
          <a:p>
            <a:pPr eaLnBrk="1" hangingPunct="1"/>
            <a:endParaRPr lang="zh-CN" altLang="en-US" sz="2800">
              <a:latin typeface="黑体" panose="02010609060101010101" pitchFamily="49" charset="-122"/>
              <a:ea typeface="黑体" panose="02010609060101010101" pitchFamily="49" charset="-122"/>
            </a:endParaRPr>
          </a:p>
          <a:p>
            <a:pPr eaLnBrk="1" hangingPunct="1"/>
            <a:endParaRPr lang="en-US" altLang="zh-CN" sz="2800">
              <a:latin typeface="黑体" panose="02010609060101010101" pitchFamily="49" charset="-122"/>
              <a:ea typeface="黑体" panose="02010609060101010101" pitchFamily="49" charset="-122"/>
            </a:endParaRPr>
          </a:p>
          <a:p>
            <a:pPr eaLnBrk="1" hangingPunct="1"/>
            <a:endParaRPr lang="zh-CN" altLang="en-US" sz="2800">
              <a:latin typeface="黑体" panose="02010609060101010101" pitchFamily="49" charset="-122"/>
              <a:ea typeface="黑体" panose="02010609060101010101" pitchFamily="49" charset="-122"/>
            </a:endParaRPr>
          </a:p>
          <a:p>
            <a:pPr eaLnBrk="1" hangingPunct="1">
              <a:buFontTx/>
              <a:buNone/>
            </a:pPr>
            <a:endParaRPr lang="zh-CN" altLang="en-US" sz="2800">
              <a:latin typeface="黑体" panose="02010609060101010101" pitchFamily="49" charset="-122"/>
              <a:ea typeface="黑体" panose="02010609060101010101" pitchFamily="49" charset="-122"/>
            </a:endParaRPr>
          </a:p>
          <a:p>
            <a:pPr eaLnBrk="1" hangingPunct="1"/>
            <a:r>
              <a:rPr lang="zh-CN" altLang="en-US" sz="2400" b="1">
                <a:latin typeface="黑体" panose="02010609060101010101" pitchFamily="49" charset="-122"/>
                <a:ea typeface="黑体" panose="02010609060101010101" pitchFamily="49" charset="-122"/>
              </a:rPr>
              <a:t>近似条件： </a:t>
            </a:r>
          </a:p>
        </p:txBody>
      </p:sp>
      <p:sp>
        <p:nvSpPr>
          <p:cNvPr id="67590" name="Rectangle 6"/>
          <p:cNvSpPr>
            <a:spLocks noChangeArrowheads="1"/>
          </p:cNvSpPr>
          <p:nvPr/>
        </p:nvSpPr>
        <p:spPr bwMode="auto">
          <a:xfrm>
            <a:off x="3219450" y="323373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2165" name="Object 7"/>
          <p:cNvGraphicFramePr>
            <a:graphicFrameLocks noGrp="1" noChangeAspect="1"/>
          </p:cNvGraphicFramePr>
          <p:nvPr>
            <p:ph type="clipArt" sz="half" idx="2"/>
          </p:nvPr>
        </p:nvGraphicFramePr>
        <p:xfrm>
          <a:off x="1214438" y="1571625"/>
          <a:ext cx="6873875" cy="1000125"/>
        </p:xfrm>
        <a:graphic>
          <a:graphicData uri="http://schemas.openxmlformats.org/presentationml/2006/ole">
            <mc:AlternateContent xmlns:mc="http://schemas.openxmlformats.org/markup-compatibility/2006">
              <mc:Choice xmlns:v="urn:schemas-microsoft-com:vml" Requires="v">
                <p:oleObj spid="_x0000_s92935" name="Equation" r:id="rId3" imgW="2705100" imgH="393700" progId="Equation.DSMT4">
                  <p:embed/>
                </p:oleObj>
              </mc:Choice>
              <mc:Fallback>
                <p:oleObj name="Equation" r:id="rId3" imgW="2705100" imgH="3937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571625"/>
                        <a:ext cx="687387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p:cNvSpPr>
            <a:spLocks noChangeArrowheads="1"/>
          </p:cNvSpPr>
          <p:nvPr/>
        </p:nvSpPr>
        <p:spPr bwMode="auto">
          <a:xfrm>
            <a:off x="3752850" y="318611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1203" name="Object 8"/>
          <p:cNvGraphicFramePr>
            <a:graphicFrameLocks noChangeAspect="1"/>
          </p:cNvGraphicFramePr>
          <p:nvPr/>
        </p:nvGraphicFramePr>
        <p:xfrm>
          <a:off x="1285875" y="2643188"/>
          <a:ext cx="5046663" cy="931862"/>
        </p:xfrm>
        <a:graphic>
          <a:graphicData uri="http://schemas.openxmlformats.org/presentationml/2006/ole">
            <mc:AlternateContent xmlns:mc="http://schemas.openxmlformats.org/markup-compatibility/2006">
              <mc:Choice xmlns:v="urn:schemas-microsoft-com:vml" Requires="v">
                <p:oleObj spid="_x0000_s92936" name="Equation" r:id="rId5" imgW="2145369" imgH="393529" progId="Equation.DSMT4">
                  <p:embed/>
                </p:oleObj>
              </mc:Choice>
              <mc:Fallback>
                <p:oleObj name="Equation" r:id="rId5" imgW="2145369" imgH="393529"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2643188"/>
                        <a:ext cx="5046663" cy="93186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5" name="Rectangle 11"/>
          <p:cNvSpPr>
            <a:spLocks noChangeArrowheads="1"/>
          </p:cNvSpPr>
          <p:nvPr/>
        </p:nvSpPr>
        <p:spPr bwMode="auto">
          <a:xfrm>
            <a:off x="3919538" y="32051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1210" name="Object 10"/>
          <p:cNvGraphicFramePr>
            <a:graphicFrameLocks noChangeAspect="1"/>
          </p:cNvGraphicFramePr>
          <p:nvPr/>
        </p:nvGraphicFramePr>
        <p:xfrm>
          <a:off x="2286000" y="3714750"/>
          <a:ext cx="6429375" cy="2997200"/>
        </p:xfrm>
        <a:graphic>
          <a:graphicData uri="http://schemas.openxmlformats.org/presentationml/2006/ole">
            <mc:AlternateContent xmlns:mc="http://schemas.openxmlformats.org/markup-compatibility/2006">
              <mc:Choice xmlns:v="urn:schemas-microsoft-com:vml" Requires="v">
                <p:oleObj spid="_x0000_s92937" name="Equation" r:id="rId7" imgW="2743200" imgH="1270000" progId="Equation.DSMT4">
                  <p:embed/>
                </p:oleObj>
              </mc:Choice>
              <mc:Fallback>
                <p:oleObj name="Equation" r:id="rId7" imgW="2743200" imgH="12700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714750"/>
                        <a:ext cx="6429375"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2" name="Object 10"/>
          <p:cNvGraphicFramePr>
            <a:graphicFrameLocks noChangeAspect="1"/>
          </p:cNvGraphicFramePr>
          <p:nvPr/>
        </p:nvGraphicFramePr>
        <p:xfrm>
          <a:off x="4929188" y="5168900"/>
          <a:ext cx="3078162" cy="1046163"/>
        </p:xfrm>
        <a:graphic>
          <a:graphicData uri="http://schemas.openxmlformats.org/presentationml/2006/ole">
            <mc:AlternateContent xmlns:mc="http://schemas.openxmlformats.org/markup-compatibility/2006">
              <mc:Choice xmlns:v="urn:schemas-microsoft-com:vml" Requires="v">
                <p:oleObj spid="_x0000_s92938" name="Equation" r:id="rId9" imgW="1320227" imgH="444307" progId="Equation.DSMT4">
                  <p:embed/>
                </p:oleObj>
              </mc:Choice>
              <mc:Fallback>
                <p:oleObj name="Equation" r:id="rId9" imgW="1320227" imgH="444307"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9188" y="5168900"/>
                        <a:ext cx="3078162" cy="104616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右箭头 2">
            <a:hlinkClick r:id="rId11" action="ppaction://hlinksldjump"/>
          </p:cNvPr>
          <p:cNvSpPr/>
          <p:nvPr/>
        </p:nvSpPr>
        <p:spPr bwMode="auto">
          <a:xfrm>
            <a:off x="8604448" y="6381328"/>
            <a:ext cx="432048" cy="360040"/>
          </a:xfrm>
          <a:prstGeom prst="rightArrow">
            <a:avLst/>
          </a:prstGeom>
          <a:solidFill>
            <a:srgbClr val="00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horizontal)">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linds(horizontal)">
                                      <p:cBhvr>
                                        <p:cTn id="12" dur="500"/>
                                        <p:tgtEl>
                                          <p:spTgt spid="2">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10"/>
                                        </p:tgtEl>
                                        <p:attrNameLst>
                                          <p:attrName>style.visibility</p:attrName>
                                        </p:attrNameLst>
                                      </p:cBhvr>
                                      <p:to>
                                        <p:strVal val="visible"/>
                                      </p:to>
                                    </p:set>
                                    <p:animEffect transition="in" filter="blinds(horizontal)">
                                      <p:cBhvr>
                                        <p:cTn id="17" dur="500"/>
                                        <p:tgtEl>
                                          <p:spTgt spid="512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12"/>
                                        </p:tgtEl>
                                        <p:attrNameLst>
                                          <p:attrName>style.visibility</p:attrName>
                                        </p:attrNameLst>
                                      </p:cBhvr>
                                      <p:to>
                                        <p:strVal val="visible"/>
                                      </p:to>
                                    </p:set>
                                    <p:animEffect transition="in" filter="blinds(horizontal)">
                                      <p:cBhvr>
                                        <p:cTn id="22" dur="500"/>
                                        <p:tgtEl>
                                          <p:spTgt spid="51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42913" y="0"/>
            <a:ext cx="7772400" cy="642938"/>
          </a:xfrm>
        </p:spPr>
        <p:txBody>
          <a:bodyPr/>
          <a:lstStyle/>
          <a:p>
            <a:pPr algn="l" eaLnBrk="1" hangingPunct="1"/>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3</a:t>
            </a:r>
            <a:r>
              <a:rPr lang="zh-CN" altLang="en-US" sz="3200" b="1">
                <a:latin typeface="黑体" panose="02010609060101010101" pitchFamily="49" charset="-122"/>
                <a:ea typeface="黑体" panose="02010609060101010101" pitchFamily="49" charset="-122"/>
              </a:rPr>
              <a:t>）低频段大惯性环节的近似处理 </a:t>
            </a:r>
          </a:p>
        </p:txBody>
      </p:sp>
      <p:sp>
        <p:nvSpPr>
          <p:cNvPr id="52231" name="Rectangle 3"/>
          <p:cNvSpPr>
            <a:spLocks noGrp="1" noChangeArrowheads="1"/>
          </p:cNvSpPr>
          <p:nvPr>
            <p:ph type="body" sz="half" idx="1"/>
          </p:nvPr>
        </p:nvSpPr>
        <p:spPr>
          <a:xfrm>
            <a:off x="214313" y="714375"/>
            <a:ext cx="8786812" cy="2786063"/>
          </a:xfrm>
        </p:spPr>
        <p:txBody>
          <a:bodyPr/>
          <a:lstStyle/>
          <a:p>
            <a:pPr eaLnBrk="1" hangingPunct="1"/>
            <a:r>
              <a:rPr lang="zh-CN" altLang="en-US" sz="2800" b="1">
                <a:latin typeface="黑体" panose="02010609060101010101" pitchFamily="49" charset="-122"/>
                <a:ea typeface="黑体" panose="02010609060101010101" pitchFamily="49" charset="-122"/>
              </a:rPr>
              <a:t>若系统含有一个时间常数特别大的惯性环节，可将其按积分环节近似：</a:t>
            </a:r>
          </a:p>
          <a:p>
            <a:pPr eaLnBrk="1" hangingPunct="1">
              <a:buFontTx/>
              <a:buNone/>
            </a:pPr>
            <a:endParaRPr lang="zh-CN" altLang="en-US" sz="2400" b="1">
              <a:latin typeface="黑体" panose="02010609060101010101" pitchFamily="49" charset="-122"/>
              <a:ea typeface="黑体" panose="02010609060101010101" pitchFamily="49" charset="-122"/>
            </a:endParaRPr>
          </a:p>
          <a:p>
            <a:pPr eaLnBrk="1" hangingPunct="1"/>
            <a:r>
              <a:rPr lang="zh-CN" altLang="en-US" sz="2800" b="1">
                <a:latin typeface="黑体" panose="02010609060101010101" pitchFamily="49" charset="-122"/>
                <a:ea typeface="黑体" panose="02010609060101010101" pitchFamily="49" charset="-122"/>
              </a:rPr>
              <a:t>近似条件：</a:t>
            </a:r>
            <a:r>
              <a:rPr lang="zh-CN" altLang="en-US" sz="2800">
                <a:latin typeface="黑体" panose="02010609060101010101" pitchFamily="49" charset="-122"/>
                <a:ea typeface="黑体" panose="02010609060101010101" pitchFamily="49" charset="-122"/>
              </a:rPr>
              <a:t> </a:t>
            </a:r>
          </a:p>
        </p:txBody>
      </p:sp>
      <p:graphicFrame>
        <p:nvGraphicFramePr>
          <p:cNvPr id="52226" name="Object 7"/>
          <p:cNvGraphicFramePr>
            <a:graphicFrameLocks noGrp="1" noChangeAspect="1"/>
          </p:cNvGraphicFramePr>
          <p:nvPr>
            <p:ph type="clipArt" sz="half" idx="2"/>
            <p:extLst>
              <p:ext uri="{D42A27DB-BD31-4B8C-83A1-F6EECF244321}">
                <p14:modId xmlns:p14="http://schemas.microsoft.com/office/powerpoint/2010/main" val="3468122460"/>
              </p:ext>
            </p:extLst>
          </p:nvPr>
        </p:nvGraphicFramePr>
        <p:xfrm>
          <a:off x="1168400" y="2714625"/>
          <a:ext cx="7270750" cy="928688"/>
        </p:xfrm>
        <a:graphic>
          <a:graphicData uri="http://schemas.openxmlformats.org/presentationml/2006/ole">
            <mc:AlternateContent xmlns:mc="http://schemas.openxmlformats.org/markup-compatibility/2006">
              <mc:Choice xmlns:v="urn:schemas-microsoft-com:vml" Requires="v">
                <p:oleObj spid="_x0000_s93779" name="Equation" r:id="rId4" imgW="3479760" imgH="444240" progId="Equation.DSMT4">
                  <p:embed/>
                </p:oleObj>
              </mc:Choice>
              <mc:Fallback>
                <p:oleObj name="Equation" r:id="rId4" imgW="3479760" imgH="444240" progId="Equation.DSMT4">
                  <p:embed/>
                  <p:pic>
                    <p:nvPicPr>
                      <p:cNvPr id="0" name="Object 7"/>
                      <p:cNvPicPr>
                        <a:picLocks noChangeAspect="1" noChangeArrowheads="1"/>
                      </p:cNvPicPr>
                      <p:nvPr/>
                    </p:nvPicPr>
                    <p:blipFill>
                      <a:blip r:embed="rId5"/>
                      <a:srcRect/>
                      <a:stretch>
                        <a:fillRect/>
                      </a:stretch>
                    </p:blipFill>
                    <p:spPr bwMode="auto">
                      <a:xfrm>
                        <a:off x="1168400" y="2714625"/>
                        <a:ext cx="7270750" cy="92868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7" name="Object 8"/>
          <p:cNvGraphicFramePr>
            <a:graphicFrameLocks noChangeAspect="1"/>
          </p:cNvGraphicFramePr>
          <p:nvPr/>
        </p:nvGraphicFramePr>
        <p:xfrm>
          <a:off x="3786188" y="1428750"/>
          <a:ext cx="2117725" cy="977900"/>
        </p:xfrm>
        <a:graphic>
          <a:graphicData uri="http://schemas.openxmlformats.org/presentationml/2006/ole">
            <mc:AlternateContent xmlns:mc="http://schemas.openxmlformats.org/markup-compatibility/2006">
              <mc:Choice xmlns:v="urn:schemas-microsoft-com:vml" Requires="v">
                <p:oleObj spid="_x0000_s93780" name="Equation" r:id="rId6" imgW="901309" imgH="418918" progId="Equation.DSMT4">
                  <p:embed/>
                </p:oleObj>
              </mc:Choice>
              <mc:Fallback>
                <p:oleObj name="Equation" r:id="rId6" imgW="901309" imgH="418918"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6188" y="1428750"/>
                        <a:ext cx="2117725" cy="9779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2"/>
          <p:cNvGraphicFramePr>
            <a:graphicFrameLocks noChangeAspect="1"/>
          </p:cNvGraphicFramePr>
          <p:nvPr/>
        </p:nvGraphicFramePr>
        <p:xfrm>
          <a:off x="785813" y="3714750"/>
          <a:ext cx="7694612" cy="3143250"/>
        </p:xfrm>
        <a:graphic>
          <a:graphicData uri="http://schemas.openxmlformats.org/presentationml/2006/ole">
            <mc:AlternateContent xmlns:mc="http://schemas.openxmlformats.org/markup-compatibility/2006">
              <mc:Choice xmlns:v="urn:schemas-microsoft-com:vml" Requires="v">
                <p:oleObj spid="_x0000_s93781" name="Microsoft Drawing" r:id="rId8" imgW="2236788" imgH="911225" progId="MSDraw">
                  <p:embed/>
                </p:oleObj>
              </mc:Choice>
              <mc:Fallback>
                <p:oleObj name="Microsoft Drawing" r:id="rId8" imgW="2236788" imgH="911225" progId="MSDraw">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3" y="3714750"/>
                        <a:ext cx="7694612"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animEffect transition="in" filter="blinds(horizontal)">
                                      <p:cBhvr>
                                        <p:cTn id="7" dur="500"/>
                                        <p:tgtEl>
                                          <p:spTgt spid="522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blinds(horizontal)">
                                      <p:cBhvr>
                                        <p:cTn id="12" dur="500"/>
                                        <p:tgtEl>
                                          <p:spTgt spid="52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231">
                                            <p:txEl>
                                              <p:pRg st="2" end="2"/>
                                            </p:txEl>
                                          </p:spTgt>
                                        </p:tgtEl>
                                        <p:attrNameLst>
                                          <p:attrName>style.visibility</p:attrName>
                                        </p:attrNameLst>
                                      </p:cBhvr>
                                      <p:to>
                                        <p:strVal val="visible"/>
                                      </p:to>
                                    </p:set>
                                    <p:animEffect transition="in" filter="blinds(horizontal)">
                                      <p:cBhvr>
                                        <p:cTn id="17" dur="500"/>
                                        <p:tgtEl>
                                          <p:spTgt spid="522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226"/>
                                        </p:tgtEl>
                                        <p:attrNameLst>
                                          <p:attrName>style.visibility</p:attrName>
                                        </p:attrNameLst>
                                      </p:cBhvr>
                                      <p:to>
                                        <p:strVal val="visible"/>
                                      </p:to>
                                    </p:set>
                                    <p:animEffect transition="in" filter="blinds(horizontal)">
                                      <p:cBhvr>
                                        <p:cTn id="22" dur="500"/>
                                        <p:tgtEl>
                                          <p:spTgt spid="522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4294967295"/>
          </p:nvPr>
        </p:nvSpPr>
        <p:spPr>
          <a:xfrm>
            <a:off x="714375" y="2417763"/>
            <a:ext cx="8126413" cy="2654300"/>
          </a:xfrm>
        </p:spPr>
        <p:txBody>
          <a:bodyPr/>
          <a:lstStyle/>
          <a:p>
            <a:pPr eaLnBrk="1" hangingPunct="1">
              <a:lnSpc>
                <a:spcPct val="130000"/>
              </a:lnSpc>
              <a:spcBef>
                <a:spcPct val="80000"/>
              </a:spcBef>
              <a:buFont typeface="Wingdings" panose="05000000000000000000" pitchFamily="2" charset="2"/>
              <a:buNone/>
            </a:pPr>
            <a:r>
              <a:rPr lang="en-US" altLang="zh-CN" sz="2800" b="1" u="sng" dirty="0"/>
              <a:t>3.1 </a:t>
            </a:r>
            <a:r>
              <a:rPr lang="zh-CN" altLang="en-US" sz="2800" b="1" u="sng" dirty="0"/>
              <a:t>双闭环调速系统的组成及静特性</a:t>
            </a:r>
            <a:endParaRPr lang="en-US" altLang="zh-CN" sz="2800" b="1" u="sng" dirty="0"/>
          </a:p>
          <a:p>
            <a:pPr eaLnBrk="1" hangingPunct="1">
              <a:lnSpc>
                <a:spcPct val="130000"/>
              </a:lnSpc>
              <a:buFont typeface="Wingdings" panose="05000000000000000000" pitchFamily="2" charset="2"/>
              <a:buNone/>
            </a:pPr>
            <a:r>
              <a:rPr lang="en-US" altLang="zh-CN" sz="2800" b="1" u="sng" dirty="0"/>
              <a:t>3.2 </a:t>
            </a:r>
            <a:r>
              <a:rPr lang="zh-CN" altLang="en-US" sz="2800" b="1" u="sng" dirty="0"/>
              <a:t>双闭环调速系统的数学模型与动态过程分析</a:t>
            </a:r>
            <a:endParaRPr lang="en-US" altLang="zh-CN" sz="2800" b="1" u="sng" dirty="0"/>
          </a:p>
          <a:p>
            <a:pPr eaLnBrk="1" hangingPunct="1">
              <a:lnSpc>
                <a:spcPct val="130000"/>
              </a:lnSpc>
              <a:buFont typeface="Wingdings" panose="05000000000000000000" pitchFamily="2" charset="2"/>
              <a:buNone/>
            </a:pPr>
            <a:r>
              <a:rPr lang="en-US" altLang="zh-CN" sz="2800" b="1" u="sng" dirty="0"/>
              <a:t>3.3 </a:t>
            </a:r>
            <a:r>
              <a:rPr lang="zh-CN" altLang="en-US" sz="2800" b="1" u="sng" dirty="0"/>
              <a:t>调节器的工程设计方法</a:t>
            </a:r>
            <a:endParaRPr lang="en-US" altLang="zh-CN" sz="2800" b="1" u="sng" dirty="0"/>
          </a:p>
          <a:p>
            <a:pPr eaLnBrk="1" hangingPunct="1">
              <a:lnSpc>
                <a:spcPct val="130000"/>
              </a:lnSpc>
              <a:buFontTx/>
              <a:buNone/>
            </a:pPr>
            <a:r>
              <a:rPr lang="en-US" altLang="zh-CN" sz="2800" b="1" u="sng" dirty="0"/>
              <a:t>3.4 </a:t>
            </a:r>
            <a:r>
              <a:rPr lang="zh-CN" altLang="en-US" sz="2800" b="1" u="sng" dirty="0"/>
              <a:t>双闭环调速系统的工程设计方法</a:t>
            </a:r>
            <a:endParaRPr lang="en-US" altLang="zh-CN" sz="2800" b="1" u="sng" dirty="0"/>
          </a:p>
          <a:p>
            <a:pPr eaLnBrk="1" hangingPunct="1">
              <a:lnSpc>
                <a:spcPct val="130000"/>
              </a:lnSpc>
              <a:buFont typeface="Wingdings" panose="05000000000000000000" pitchFamily="2" charset="2"/>
              <a:buNone/>
            </a:pPr>
            <a:endParaRPr lang="en-US" altLang="zh-CN" sz="2800" b="1" u="sng" dirty="0"/>
          </a:p>
          <a:p>
            <a:pPr eaLnBrk="1" hangingPunct="1">
              <a:lnSpc>
                <a:spcPct val="130000"/>
              </a:lnSpc>
              <a:buFont typeface="Wingdings" panose="05000000000000000000" pitchFamily="2" charset="2"/>
              <a:buNone/>
            </a:pPr>
            <a:endParaRPr lang="zh-CN" altLang="en-US" sz="2800" b="1" u="sng" dirty="0"/>
          </a:p>
        </p:txBody>
      </p:sp>
      <p:sp>
        <p:nvSpPr>
          <p:cNvPr id="94211" name="Rectangle 2"/>
          <p:cNvSpPr>
            <a:spLocks noGrp="1" noChangeArrowheads="1"/>
          </p:cNvSpPr>
          <p:nvPr>
            <p:ph type="title" idx="4294967295"/>
          </p:nvPr>
        </p:nvSpPr>
        <p:spPr>
          <a:xfrm>
            <a:off x="0" y="642938"/>
            <a:ext cx="9144000" cy="714375"/>
          </a:xfrm>
        </p:spPr>
        <p:txBody>
          <a:bodyPr/>
          <a:lstStyle/>
          <a:p>
            <a:pPr eaLnBrk="1" hangingPunct="1"/>
            <a:r>
              <a:rPr lang="zh-CN" altLang="en-US" sz="4000" b="1">
                <a:solidFill>
                  <a:srgbClr val="C00000"/>
                </a:solidFill>
                <a:ea typeface="黑体" panose="02010609060101010101" pitchFamily="49" charset="-122"/>
              </a:rPr>
              <a:t>第</a:t>
            </a:r>
            <a:r>
              <a:rPr lang="en-US" altLang="zh-CN" sz="4000" b="1">
                <a:solidFill>
                  <a:srgbClr val="C00000"/>
                </a:solidFill>
                <a:ea typeface="黑体" panose="02010609060101010101" pitchFamily="49" charset="-122"/>
              </a:rPr>
              <a:t>3</a:t>
            </a:r>
            <a:r>
              <a:rPr lang="zh-CN" altLang="en-US" sz="4000" b="1">
                <a:solidFill>
                  <a:srgbClr val="C00000"/>
                </a:solidFill>
                <a:ea typeface="黑体" panose="02010609060101010101" pitchFamily="49" charset="-122"/>
              </a:rPr>
              <a:t>章  转速、电流双闭环直流调速系统</a:t>
            </a:r>
            <a:endParaRPr lang="zh-CN" altLang="en-US" b="1">
              <a:solidFill>
                <a:srgbClr val="C00000"/>
              </a:solidFill>
              <a:ea typeface="黑体" panose="02010609060101010101" pitchFamily="49" charset="-122"/>
            </a:endParaRPr>
          </a:p>
        </p:txBody>
      </p:sp>
      <p:sp>
        <p:nvSpPr>
          <p:cNvPr id="5" name="灯片编号占位符 4"/>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F33FDC0E-2C79-4E37-9994-300E11D33834}" type="slidenum">
              <a:rPr lang="en-US" altLang="zh-CN" sz="1400" b="0">
                <a:solidFill>
                  <a:schemeClr val="tx1"/>
                </a:solidFill>
                <a:latin typeface="Times New Roman" panose="02020603050405020304" pitchFamily="18" charset="0"/>
              </a:rPr>
              <a:pPr eaLnBrk="1" hangingPunct="1"/>
              <a:t>74</a:t>
            </a:fld>
            <a:endParaRPr lang="en-US" altLang="zh-CN" sz="1400" b="0">
              <a:solidFill>
                <a:schemeClr val="tx1"/>
              </a:solidFill>
              <a:latin typeface="Times New Roman" panose="02020603050405020304" pitchFamily="18" charset="0"/>
            </a:endParaRPr>
          </a:p>
        </p:txBody>
      </p:sp>
      <p:grpSp>
        <p:nvGrpSpPr>
          <p:cNvPr id="2" name="组合 14"/>
          <p:cNvGrpSpPr>
            <a:grpSpLocks/>
          </p:cNvGrpSpPr>
          <p:nvPr/>
        </p:nvGrpSpPr>
        <p:grpSpPr bwMode="auto">
          <a:xfrm>
            <a:off x="6500813" y="4429125"/>
            <a:ext cx="428625" cy="357188"/>
            <a:chOff x="8501090" y="5929330"/>
            <a:chExt cx="714380" cy="428628"/>
          </a:xfrm>
        </p:grpSpPr>
        <p:cxnSp>
          <p:nvCxnSpPr>
            <p:cNvPr id="94214" name="直接连接符 11"/>
            <p:cNvCxnSpPr>
              <a:cxnSpLocks noChangeShapeType="1"/>
            </p:cNvCxnSpPr>
            <p:nvPr/>
          </p:nvCxnSpPr>
          <p:spPr bwMode="auto">
            <a:xfrm rot="16200000" flipH="1">
              <a:off x="8429652" y="6143644"/>
              <a:ext cx="285752" cy="142876"/>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cxnSp>
          <p:nvCxnSpPr>
            <p:cNvPr id="94215" name="直接连接符 13"/>
            <p:cNvCxnSpPr>
              <a:cxnSpLocks noChangeShapeType="1"/>
            </p:cNvCxnSpPr>
            <p:nvPr/>
          </p:nvCxnSpPr>
          <p:spPr bwMode="auto">
            <a:xfrm flipV="1">
              <a:off x="8643998" y="5929330"/>
              <a:ext cx="571472" cy="428628"/>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F7A2D6DF-8DD1-4652-836E-14D8300FEEC7}" type="slidenum">
              <a:rPr lang="en-US" altLang="zh-CN" sz="1400" b="0">
                <a:solidFill>
                  <a:schemeClr val="tx1"/>
                </a:solidFill>
                <a:latin typeface="Times New Roman" panose="02020603050405020304" pitchFamily="18" charset="0"/>
              </a:rPr>
              <a:pPr eaLnBrk="1" hangingPunct="1"/>
              <a:t>75</a:t>
            </a:fld>
            <a:endParaRPr lang="en-US" altLang="zh-CN" sz="1400" b="0">
              <a:solidFill>
                <a:schemeClr val="tx1"/>
              </a:solidFill>
              <a:latin typeface="Times New Roman" panose="02020603050405020304" pitchFamily="18" charset="0"/>
            </a:endParaRPr>
          </a:p>
        </p:txBody>
      </p:sp>
      <p:sp>
        <p:nvSpPr>
          <p:cNvPr id="95235" name="Rectangle 2"/>
          <p:cNvSpPr>
            <a:spLocks noGrp="1" noChangeArrowheads="1"/>
          </p:cNvSpPr>
          <p:nvPr>
            <p:ph type="title"/>
          </p:nvPr>
        </p:nvSpPr>
        <p:spPr>
          <a:xfrm>
            <a:off x="685800" y="357188"/>
            <a:ext cx="7772400" cy="823912"/>
          </a:xfrm>
        </p:spPr>
        <p:txBody>
          <a:bodyPr/>
          <a:lstStyle/>
          <a:p>
            <a:pPr eaLnBrk="1" hangingPunct="1"/>
            <a:r>
              <a:rPr lang="en-US" altLang="zh-CN" sz="3600" b="1" dirty="0">
                <a:solidFill>
                  <a:srgbClr val="220CA8"/>
                </a:solidFill>
                <a:latin typeface="黑体" panose="02010609060101010101" pitchFamily="49" charset="-122"/>
                <a:ea typeface="黑体" panose="02010609060101010101" pitchFamily="49" charset="-122"/>
              </a:rPr>
              <a:t>3.4 </a:t>
            </a:r>
            <a:r>
              <a:rPr lang="zh-CN" altLang="en-US" sz="3600" b="1" dirty="0">
                <a:solidFill>
                  <a:srgbClr val="220CA8"/>
                </a:solidFill>
                <a:latin typeface="黑体" panose="02010609060101010101" pitchFamily="49" charset="-122"/>
                <a:ea typeface="黑体" panose="02010609060101010101" pitchFamily="49" charset="-122"/>
              </a:rPr>
              <a:t>双闭环调速系统的工程设计方法</a:t>
            </a:r>
            <a:r>
              <a:rPr lang="zh-CN" altLang="en-US" dirty="0">
                <a:solidFill>
                  <a:srgbClr val="220CA8"/>
                </a:solidFill>
                <a:latin typeface="黑体" panose="02010609060101010101" pitchFamily="49" charset="-122"/>
                <a:ea typeface="黑体" panose="02010609060101010101" pitchFamily="49" charset="-122"/>
              </a:rPr>
              <a:t> </a:t>
            </a:r>
          </a:p>
        </p:txBody>
      </p:sp>
      <p:sp>
        <p:nvSpPr>
          <p:cNvPr id="95236" name="Rectangle 3"/>
          <p:cNvSpPr>
            <a:spLocks noGrp="1" noChangeArrowheads="1"/>
          </p:cNvSpPr>
          <p:nvPr>
            <p:ph type="body" idx="1"/>
          </p:nvPr>
        </p:nvSpPr>
        <p:spPr>
          <a:xfrm>
            <a:off x="685800" y="1676400"/>
            <a:ext cx="7989888" cy="4419600"/>
          </a:xfrm>
        </p:spPr>
        <p:txBody>
          <a:bodyPr/>
          <a:lstStyle/>
          <a:p>
            <a:pPr eaLnBrk="1" hangingPunct="1"/>
            <a:r>
              <a:rPr lang="zh-CN" altLang="en-US" dirty="0">
                <a:latin typeface="黑体" panose="02010609060101010101" pitchFamily="49" charset="-122"/>
                <a:ea typeface="黑体" panose="02010609060101010101" pitchFamily="49" charset="-122"/>
              </a:rPr>
              <a:t>已得到了两种典型系统的期望开环传递函数，按频率法校正的思路，下面还必须讨论在双环调速系统中电流、转速两个闭环分别应取哪一种期望传函作为该环的开环期望传函，然后再根据各环性能要求和固有传函与期望传函的比较，得出各环调节器参数的工程设计公式，完成系统设计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E136D4E0-A79A-41CB-BEA7-E9737FCEC34D}" type="slidenum">
              <a:rPr lang="en-US" altLang="zh-CN" sz="1400" b="0">
                <a:solidFill>
                  <a:schemeClr val="tx1"/>
                </a:solidFill>
                <a:latin typeface="Times New Roman" panose="02020603050405020304" pitchFamily="18" charset="0"/>
              </a:rPr>
              <a:pPr eaLnBrk="1" hangingPunct="1"/>
              <a:t>76</a:t>
            </a:fld>
            <a:endParaRPr lang="en-US" altLang="zh-CN" sz="1400" b="0">
              <a:solidFill>
                <a:schemeClr val="tx1"/>
              </a:solidFill>
              <a:latin typeface="Times New Roman" panose="02020603050405020304" pitchFamily="18" charset="0"/>
            </a:endParaRPr>
          </a:p>
        </p:txBody>
      </p:sp>
      <p:sp>
        <p:nvSpPr>
          <p:cNvPr id="96259" name="Rectangle 2"/>
          <p:cNvSpPr>
            <a:spLocks noGrp="1" noChangeArrowheads="1"/>
          </p:cNvSpPr>
          <p:nvPr>
            <p:ph type="title"/>
          </p:nvPr>
        </p:nvSpPr>
        <p:spPr>
          <a:xfrm>
            <a:off x="685800" y="609600"/>
            <a:ext cx="7772400" cy="685800"/>
          </a:xfrm>
        </p:spPr>
        <p:txBody>
          <a:bodyPr/>
          <a:lstStyle/>
          <a:p>
            <a:pPr eaLnBrk="1" hangingPunct="1"/>
            <a:r>
              <a:rPr lang="zh-CN" altLang="en-US" sz="3600" b="1">
                <a:solidFill>
                  <a:srgbClr val="C00000"/>
                </a:solidFill>
                <a:ea typeface="黑体" panose="02010609060101010101" pitchFamily="49" charset="-122"/>
              </a:rPr>
              <a:t>双闭环调速系统的动态结构框图</a:t>
            </a:r>
          </a:p>
        </p:txBody>
      </p:sp>
      <p:sp>
        <p:nvSpPr>
          <p:cNvPr id="96260" name="Rectangle 3"/>
          <p:cNvSpPr>
            <a:spLocks noGrp="1" noChangeArrowheads="1"/>
          </p:cNvSpPr>
          <p:nvPr>
            <p:ph type="body" sz="half" idx="1"/>
          </p:nvPr>
        </p:nvSpPr>
        <p:spPr>
          <a:xfrm>
            <a:off x="685800" y="4191000"/>
            <a:ext cx="7672388" cy="1905000"/>
          </a:xfrm>
        </p:spPr>
        <p:txBody>
          <a:bodyPr/>
          <a:lstStyle/>
          <a:p>
            <a:pPr eaLnBrk="1" hangingPunct="1"/>
            <a:r>
              <a:rPr lang="zh-CN" altLang="en-US" sz="2800" b="1" dirty="0">
                <a:ea typeface="黑体" panose="02010609060101010101" pitchFamily="49" charset="-122"/>
              </a:rPr>
              <a:t>实际结构增加了电流、转速和两个给定信号的滤波环节</a:t>
            </a:r>
          </a:p>
          <a:p>
            <a:pPr eaLnBrk="1" hangingPunct="1"/>
            <a:r>
              <a:rPr lang="zh-CN" altLang="en-US" sz="2800" b="1" dirty="0">
                <a:ea typeface="黑体" panose="02010609060101010101" pitchFamily="49" charset="-122"/>
              </a:rPr>
              <a:t>设计方法：先内环后外环。</a:t>
            </a:r>
          </a:p>
        </p:txBody>
      </p:sp>
      <p:sp>
        <p:nvSpPr>
          <p:cNvPr id="71686" name="Rectangle 6"/>
          <p:cNvSpPr>
            <a:spLocks noChangeArrowheads="1"/>
          </p:cNvSpPr>
          <p:nvPr/>
        </p:nvSpPr>
        <p:spPr bwMode="auto">
          <a:xfrm>
            <a:off x="1962150" y="27193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6262" name="Object 7"/>
          <p:cNvGraphicFramePr>
            <a:graphicFrameLocks noGrp="1" noChangeAspect="1"/>
          </p:cNvGraphicFramePr>
          <p:nvPr>
            <p:ph type="clipArt" sz="half" idx="2"/>
          </p:nvPr>
        </p:nvGraphicFramePr>
        <p:xfrm>
          <a:off x="71438" y="1573213"/>
          <a:ext cx="9017000" cy="2427287"/>
        </p:xfrm>
        <a:graphic>
          <a:graphicData uri="http://schemas.openxmlformats.org/presentationml/2006/ole">
            <mc:AlternateContent xmlns:mc="http://schemas.openxmlformats.org/markup-compatibility/2006">
              <mc:Choice xmlns:v="urn:schemas-microsoft-com:vml" Requires="v">
                <p:oleObj spid="_x0000_s96455" name="Microsoft Drawing" r:id="rId3" imgW="5637213" imgH="1517650" progId="MSDraw">
                  <p:embed/>
                </p:oleObj>
              </mc:Choice>
              <mc:Fallback>
                <p:oleObj name="Microsoft Drawing" r:id="rId3" imgW="5637213" imgH="1517650" progId="MSDraw">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1573213"/>
                        <a:ext cx="9017000" cy="242728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椭圆 1"/>
          <p:cNvSpPr/>
          <p:nvPr/>
        </p:nvSpPr>
        <p:spPr bwMode="auto">
          <a:xfrm>
            <a:off x="4499992" y="3356992"/>
            <a:ext cx="792088" cy="79208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
        <p:nvSpPr>
          <p:cNvPr id="8" name="椭圆 7"/>
          <p:cNvSpPr/>
          <p:nvPr/>
        </p:nvSpPr>
        <p:spPr bwMode="auto">
          <a:xfrm>
            <a:off x="4499992" y="2564904"/>
            <a:ext cx="792088" cy="79208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
        <p:nvSpPr>
          <p:cNvPr id="9" name="椭圆 8"/>
          <p:cNvSpPr/>
          <p:nvPr/>
        </p:nvSpPr>
        <p:spPr bwMode="auto">
          <a:xfrm>
            <a:off x="2483768" y="1844824"/>
            <a:ext cx="792088" cy="79208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
        <p:nvSpPr>
          <p:cNvPr id="10" name="椭圆 9"/>
          <p:cNvSpPr/>
          <p:nvPr/>
        </p:nvSpPr>
        <p:spPr bwMode="auto">
          <a:xfrm>
            <a:off x="467544" y="1844824"/>
            <a:ext cx="792088" cy="79208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
        <p:nvSpPr>
          <p:cNvPr id="3" name="矩形 2"/>
          <p:cNvSpPr/>
          <p:nvPr/>
        </p:nvSpPr>
        <p:spPr bwMode="auto">
          <a:xfrm>
            <a:off x="2461734" y="1401759"/>
            <a:ext cx="4176464" cy="2016224"/>
          </a:xfrm>
          <a:prstGeom prst="rect">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304800"/>
            <a:ext cx="7772400" cy="533400"/>
          </a:xfrm>
        </p:spPr>
        <p:txBody>
          <a:bodyPr/>
          <a:lstStyle/>
          <a:p>
            <a:pPr eaLnBrk="1" hangingPunct="1"/>
            <a:r>
              <a:rPr lang="zh-CN" altLang="en-US" sz="3600" b="1" dirty="0">
                <a:solidFill>
                  <a:srgbClr val="C00000"/>
                </a:solidFill>
                <a:latin typeface="黑体" panose="02010609060101010101" pitchFamily="49" charset="-122"/>
                <a:ea typeface="黑体" panose="02010609060101010101" pitchFamily="49" charset="-122"/>
              </a:rPr>
              <a:t>电流调节器的设计</a:t>
            </a:r>
          </a:p>
        </p:txBody>
      </p:sp>
      <p:sp>
        <p:nvSpPr>
          <p:cNvPr id="97283" name="Rectangle 3"/>
          <p:cNvSpPr>
            <a:spLocks noGrp="1" noChangeArrowheads="1"/>
          </p:cNvSpPr>
          <p:nvPr>
            <p:ph type="body" sz="half" idx="1"/>
          </p:nvPr>
        </p:nvSpPr>
        <p:spPr>
          <a:xfrm>
            <a:off x="0" y="838200"/>
            <a:ext cx="8534400" cy="5257800"/>
          </a:xfrm>
        </p:spPr>
        <p:txBody>
          <a:bodyPr/>
          <a:lstStyle/>
          <a:p>
            <a:pPr marL="533400" indent="-533400" eaLnBrk="1" hangingPunct="1"/>
            <a:r>
              <a:rPr lang="zh-CN" altLang="en-US" sz="2800" b="1" dirty="0">
                <a:solidFill>
                  <a:srgbClr val="FF0000"/>
                </a:solidFill>
                <a:latin typeface="黑体" panose="02010609060101010101" pitchFamily="49" charset="-122"/>
                <a:ea typeface="黑体" panose="02010609060101010101" pitchFamily="49" charset="-122"/>
              </a:rPr>
              <a:t>结构图化简</a:t>
            </a:r>
          </a:p>
          <a:p>
            <a:pPr marL="533400" indent="-533400" eaLnBrk="1" hangingPunct="1">
              <a:buFontTx/>
              <a:buAutoNum type="arabicPeriod"/>
            </a:pPr>
            <a:r>
              <a:rPr lang="zh-CN" altLang="en-US" sz="2800" b="1" dirty="0">
                <a:latin typeface="黑体" panose="02010609060101010101" pitchFamily="49" charset="-122"/>
                <a:ea typeface="黑体" panose="02010609060101010101" pitchFamily="49" charset="-122"/>
              </a:rPr>
              <a:t>忽略反电势</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一般</a:t>
            </a:r>
            <a:r>
              <a:rPr lang="en-US" altLang="zh-CN" sz="2800" b="1" dirty="0">
                <a:latin typeface="黑体" panose="02010609060101010101" pitchFamily="49" charset="-122"/>
                <a:ea typeface="黑体" panose="02010609060101010101" pitchFamily="49" charset="-122"/>
              </a:rPr>
              <a:t>DCM</a:t>
            </a:r>
            <a:r>
              <a:rPr lang="zh-CN" altLang="en-US" sz="2800" b="1" dirty="0">
                <a:latin typeface="黑体" panose="02010609060101010101" pitchFamily="49" charset="-122"/>
                <a:ea typeface="黑体" panose="02010609060101010101" pitchFamily="49" charset="-122"/>
              </a:rPr>
              <a:t>系统</a:t>
            </a:r>
            <a:r>
              <a:rPr lang="en-US" altLang="zh-CN" sz="2800" b="1" dirty="0">
                <a:latin typeface="黑体" panose="02010609060101010101" pitchFamily="49" charset="-122"/>
                <a:ea typeface="黑体" panose="02010609060101010101" pitchFamily="49" charset="-122"/>
              </a:rPr>
              <a:t>T</a:t>
            </a:r>
            <a:r>
              <a:rPr lang="en-US" altLang="zh-CN" sz="2800" b="1" baseline="-25000" dirty="0">
                <a:latin typeface="黑体" panose="02010609060101010101" pitchFamily="49" charset="-122"/>
                <a:ea typeface="黑体" panose="02010609060101010101" pitchFamily="49" charset="-122"/>
              </a:rPr>
              <a:t>l</a:t>
            </a:r>
            <a:r>
              <a:rPr lang="zh-CN" altLang="en-US" sz="2800" b="1" dirty="0">
                <a:latin typeface="黑体" panose="02010609060101010101" pitchFamily="49" charset="-122"/>
                <a:ea typeface="黑体" panose="02010609060101010101" pitchFamily="49" charset="-122"/>
              </a:rPr>
              <a:t>远小于</a:t>
            </a:r>
            <a:r>
              <a:rPr lang="en-US" altLang="zh-CN" sz="2800" b="1" dirty="0">
                <a:latin typeface="黑体" panose="02010609060101010101" pitchFamily="49" charset="-122"/>
                <a:ea typeface="黑体" panose="02010609060101010101" pitchFamily="49" charset="-122"/>
              </a:rPr>
              <a:t>T</a:t>
            </a:r>
            <a:r>
              <a:rPr lang="en-US" altLang="zh-CN" sz="2800" b="1" baseline="-25000"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，转速</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、反电动势</a:t>
            </a:r>
            <a:r>
              <a:rPr lang="en-US" altLang="zh-CN" sz="2800" b="1" dirty="0">
                <a:latin typeface="黑体" panose="02010609060101010101" pitchFamily="49" charset="-122"/>
                <a:ea typeface="黑体" panose="02010609060101010101" pitchFamily="49" charset="-122"/>
              </a:rPr>
              <a:t>E</a:t>
            </a:r>
            <a:r>
              <a:rPr lang="zh-CN" altLang="en-US" sz="2800" b="1" dirty="0">
                <a:latin typeface="黑体" panose="02010609060101010101" pitchFamily="49" charset="-122"/>
                <a:ea typeface="黑体" panose="02010609060101010101" pitchFamily="49" charset="-122"/>
              </a:rPr>
              <a:t>的变化比电流</a:t>
            </a:r>
            <a:r>
              <a:rPr lang="en-US" altLang="zh-CN" sz="2800" b="1" dirty="0">
                <a:latin typeface="黑体" panose="02010609060101010101" pitchFamily="49" charset="-122"/>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的变化慢得多，讨论电流瞬变过程时可认为</a:t>
            </a:r>
            <a:r>
              <a:rPr lang="en-US" altLang="zh-CN" sz="2800" b="1" dirty="0">
                <a:latin typeface="黑体" panose="02010609060101010101" pitchFamily="49" charset="-122"/>
                <a:ea typeface="黑体" panose="02010609060101010101" pitchFamily="49" charset="-122"/>
              </a:rPr>
              <a:t>E</a:t>
            </a:r>
            <a:r>
              <a:rPr lang="zh-CN" altLang="en-US" sz="2800" b="1" dirty="0">
                <a:latin typeface="黑体" panose="02010609060101010101" pitchFamily="49" charset="-122"/>
                <a:ea typeface="黑体" panose="02010609060101010101" pitchFamily="49" charset="-122"/>
              </a:rPr>
              <a:t>基本不变，忽略</a:t>
            </a:r>
            <a:r>
              <a:rPr lang="en-US" altLang="zh-CN" sz="2800" b="1" dirty="0">
                <a:latin typeface="黑体" panose="02010609060101010101" pitchFamily="49" charset="-122"/>
                <a:ea typeface="黑体" panose="02010609060101010101" pitchFamily="49" charset="-122"/>
              </a:rPr>
              <a:t>E</a:t>
            </a:r>
            <a:r>
              <a:rPr lang="zh-CN" altLang="en-US" sz="2800" b="1" dirty="0">
                <a:latin typeface="黑体" panose="02010609060101010101" pitchFamily="49" charset="-122"/>
                <a:ea typeface="黑体" panose="02010609060101010101" pitchFamily="49" charset="-122"/>
              </a:rPr>
              <a:t>对</a:t>
            </a:r>
          </a:p>
          <a:p>
            <a:pPr marL="533400" indent="-533400" eaLnBrk="1" hangingPunct="1">
              <a:buFontTx/>
              <a:buNone/>
            </a:pPr>
            <a:r>
              <a:rPr lang="zh-CN" altLang="en-US" sz="2800" b="1" dirty="0">
                <a:latin typeface="黑体" panose="02010609060101010101" pitchFamily="49" charset="-122"/>
                <a:ea typeface="黑体" panose="02010609060101010101" pitchFamily="49" charset="-122"/>
              </a:rPr>
              <a:t>   电流环作用的近似</a:t>
            </a:r>
          </a:p>
          <a:p>
            <a:pPr marL="533400" indent="-533400" eaLnBrk="1" hangingPunct="1">
              <a:buFontTx/>
              <a:buNone/>
            </a:pPr>
            <a:r>
              <a:rPr lang="zh-CN" altLang="en-US" sz="2800" b="1" dirty="0">
                <a:latin typeface="黑体" panose="02010609060101010101" pitchFamily="49" charset="-122"/>
                <a:ea typeface="黑体" panose="02010609060101010101" pitchFamily="49" charset="-122"/>
              </a:rPr>
              <a:t>   条件为</a:t>
            </a:r>
          </a:p>
        </p:txBody>
      </p:sp>
      <p:sp>
        <p:nvSpPr>
          <p:cNvPr id="72710" name="Rectangle 6"/>
          <p:cNvSpPr>
            <a:spLocks noChangeArrowheads="1"/>
          </p:cNvSpPr>
          <p:nvPr/>
        </p:nvSpPr>
        <p:spPr bwMode="auto">
          <a:xfrm>
            <a:off x="3167063"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72713" name="Rectangle 9"/>
          <p:cNvSpPr>
            <a:spLocks noChangeArrowheads="1"/>
          </p:cNvSpPr>
          <p:nvPr/>
        </p:nvSpPr>
        <p:spPr bwMode="auto">
          <a:xfrm>
            <a:off x="3886200" y="318611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4274" name="Object 8"/>
          <p:cNvGraphicFramePr>
            <a:graphicFrameLocks noChangeAspect="1"/>
          </p:cNvGraphicFramePr>
          <p:nvPr/>
        </p:nvGraphicFramePr>
        <p:xfrm>
          <a:off x="174625" y="4056063"/>
          <a:ext cx="3040063" cy="1052512"/>
        </p:xfrm>
        <a:graphic>
          <a:graphicData uri="http://schemas.openxmlformats.org/presentationml/2006/ole">
            <mc:AlternateContent xmlns:mc="http://schemas.openxmlformats.org/markup-compatibility/2006">
              <mc:Choice xmlns:v="urn:schemas-microsoft-com:vml" Requires="v">
                <p:oleObj spid="_x0000_s97867" name="Equation" r:id="rId4" imgW="1562100" imgH="482600" progId="Equation.DSMT4">
                  <p:embed/>
                </p:oleObj>
              </mc:Choice>
              <mc:Fallback>
                <p:oleObj name="Equation" r:id="rId4" imgW="1562100" imgH="482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 y="4056063"/>
                        <a:ext cx="3040063" cy="10525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5" name="Rectangle 11"/>
          <p:cNvSpPr>
            <a:spLocks noChangeArrowheads="1"/>
          </p:cNvSpPr>
          <p:nvPr/>
        </p:nvSpPr>
        <p:spPr bwMode="auto">
          <a:xfrm>
            <a:off x="3167063" y="2933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7288" name="Object 10"/>
          <p:cNvGraphicFramePr>
            <a:graphicFrameLocks noChangeAspect="1"/>
          </p:cNvGraphicFramePr>
          <p:nvPr>
            <p:extLst>
              <p:ext uri="{D42A27DB-BD31-4B8C-83A1-F6EECF244321}">
                <p14:modId xmlns:p14="http://schemas.microsoft.com/office/powerpoint/2010/main" val="1571071678"/>
              </p:ext>
            </p:extLst>
          </p:nvPr>
        </p:nvGraphicFramePr>
        <p:xfrm>
          <a:off x="3632200" y="2719561"/>
          <a:ext cx="5538788" cy="1933575"/>
        </p:xfrm>
        <a:graphic>
          <a:graphicData uri="http://schemas.openxmlformats.org/presentationml/2006/ole">
            <mc:AlternateContent xmlns:mc="http://schemas.openxmlformats.org/markup-compatibility/2006">
              <mc:Choice xmlns:v="urn:schemas-microsoft-com:vml" Requires="v">
                <p:oleObj spid="_x0000_s97868" name="Microsoft Drawing" r:id="rId6" imgW="3044825" imgH="1065213" progId="MSDraw">
                  <p:embed/>
                </p:oleObj>
              </mc:Choice>
              <mc:Fallback>
                <p:oleObj name="Microsoft Drawing" r:id="rId6" imgW="3044825" imgH="1065213" progId="MSDraw">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2200" y="2719561"/>
                        <a:ext cx="5538788"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8" name="Rectangle 14"/>
          <p:cNvSpPr>
            <a:spLocks noChangeArrowheads="1"/>
          </p:cNvSpPr>
          <p:nvPr/>
        </p:nvSpPr>
        <p:spPr bwMode="auto">
          <a:xfrm>
            <a:off x="3271838" y="30622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4276" name="Object 15"/>
          <p:cNvGraphicFramePr>
            <a:graphicFrameLocks noGrp="1" noChangeAspect="1"/>
          </p:cNvGraphicFramePr>
          <p:nvPr>
            <p:ph type="clipArt" sz="half" idx="2"/>
          </p:nvPr>
        </p:nvGraphicFramePr>
        <p:xfrm>
          <a:off x="3733800" y="4806950"/>
          <a:ext cx="5410200" cy="1512888"/>
        </p:xfrm>
        <a:graphic>
          <a:graphicData uri="http://schemas.openxmlformats.org/presentationml/2006/ole">
            <mc:AlternateContent xmlns:mc="http://schemas.openxmlformats.org/markup-compatibility/2006">
              <mc:Choice xmlns:v="urn:schemas-microsoft-com:vml" Requires="v">
                <p:oleObj spid="_x0000_s97869" name="Microsoft Drawing" r:id="rId8" imgW="2816225" imgH="787400" progId="MSDraw">
                  <p:embed/>
                </p:oleObj>
              </mc:Choice>
              <mc:Fallback>
                <p:oleObj name="Microsoft Drawing" r:id="rId8" imgW="2816225" imgH="787400" progId="MSDraw">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4806950"/>
                        <a:ext cx="5410200" cy="151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椭圆 1">
            <a:hlinkClick r:id="rId10" action="ppaction://hlinksldjump"/>
            <a:extLst>
              <a:ext uri="{FF2B5EF4-FFF2-40B4-BE49-F238E27FC236}">
                <a16:creationId xmlns:a16="http://schemas.microsoft.com/office/drawing/2014/main" id="{E089265F-8B09-453A-BA8E-9F3367BD1515}"/>
              </a:ext>
            </a:extLst>
          </p:cNvPr>
          <p:cNvSpPr/>
          <p:nvPr/>
        </p:nvSpPr>
        <p:spPr bwMode="auto">
          <a:xfrm>
            <a:off x="685800" y="6096000"/>
            <a:ext cx="357808" cy="368299"/>
          </a:xfrm>
          <a:prstGeom prst="ellipse">
            <a:avLst/>
          </a:prstGeom>
          <a:solidFill>
            <a:srgbClr val="66FF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horizontal)">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blinds(horizontal)">
                                      <p:cBhvr>
                                        <p:cTn id="12"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757237" y="907628"/>
            <a:ext cx="7629525" cy="3097436"/>
          </a:xfrm>
        </p:spPr>
        <p:txBody>
          <a:bodyPr/>
          <a:lstStyle/>
          <a:p>
            <a:pPr marL="0" indent="0" algn="l" eaLnBrk="1" hangingPunct="1"/>
            <a:r>
              <a:rPr lang="zh-CN" altLang="en-US" sz="2400" b="1" dirty="0"/>
              <a:t>忽略反电动势对电流环动态影响的近似条件为：</a:t>
            </a:r>
            <a:br>
              <a:rPr lang="zh-CN" altLang="en-US" sz="2400" dirty="0"/>
            </a:br>
            <a:br>
              <a:rPr lang="zh-CN" altLang="en-US" sz="3600" dirty="0"/>
            </a:br>
            <a:br>
              <a:rPr lang="en-US" altLang="zh-CN" sz="3600" dirty="0"/>
            </a:br>
            <a:r>
              <a:rPr lang="zh-CN" altLang="en-US" sz="2400" b="1" dirty="0"/>
              <a:t>现证明如下：</a:t>
            </a:r>
            <a:br>
              <a:rPr lang="zh-CN" altLang="en-US" sz="2400" b="1" dirty="0"/>
            </a:br>
            <a:r>
              <a:rPr lang="zh-CN" altLang="en-US" sz="2400" b="1" dirty="0"/>
              <a:t>把图中受反电动势影响的这一部分单独画出来，为了简单起见，假定为理想空载，即:</a:t>
            </a:r>
            <a:br>
              <a:rPr lang="zh-CN" altLang="en-US" sz="3600" b="1" baseline="-25000" dirty="0"/>
            </a:br>
            <a:endParaRPr lang="zh-CN" altLang="en-US" sz="2400" b="1" baseline="-25000" dirty="0"/>
          </a:p>
        </p:txBody>
      </p:sp>
      <p:sp>
        <p:nvSpPr>
          <p:cNvPr id="2051" name="Rectangle 2"/>
          <p:cNvSpPr>
            <a:spLocks noChangeArrowheads="1"/>
          </p:cNvSpPr>
          <p:nvPr/>
        </p:nvSpPr>
        <p:spPr bwMode="auto">
          <a:xfrm>
            <a:off x="250825" y="44624"/>
            <a:ext cx="86423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algn="ctr" eaLnBrk="1" hangingPunct="1">
              <a:spcBef>
                <a:spcPct val="0"/>
              </a:spcBef>
              <a:buFont typeface="Arial" charset="0"/>
              <a:buNone/>
            </a:pPr>
            <a:r>
              <a:rPr lang="zh-CN" altLang="zh-CN" sz="3600" b="1" dirty="0">
                <a:solidFill>
                  <a:srgbClr val="C00000"/>
                </a:solidFill>
              </a:rPr>
              <a:t>忽略反电动势动态影响的近似条件</a:t>
            </a:r>
            <a:r>
              <a:rPr lang="zh-CN" altLang="en-US" sz="3600" b="1" dirty="0">
                <a:solidFill>
                  <a:srgbClr val="C00000"/>
                </a:solidFill>
              </a:rPr>
              <a:t>证明</a:t>
            </a:r>
            <a:endParaRPr lang="zh-CN" altLang="zh-CN" sz="3600" b="1" dirty="0">
              <a:solidFill>
                <a:srgbClr val="2204FC"/>
              </a:solidFill>
            </a:endParaRPr>
          </a:p>
        </p:txBody>
      </p:sp>
      <p:graphicFrame>
        <p:nvGraphicFramePr>
          <p:cNvPr id="3077" name="Object 5">
            <a:hlinkClick r:id="" action="ppaction://ole?verb=1"/>
          </p:cNvPr>
          <p:cNvGraphicFramePr>
            <a:graphicFrameLocks noChangeAspect="1"/>
          </p:cNvGraphicFramePr>
          <p:nvPr>
            <p:extLst>
              <p:ext uri="{D42A27DB-BD31-4B8C-83A1-F6EECF244321}">
                <p14:modId xmlns:p14="http://schemas.microsoft.com/office/powerpoint/2010/main" val="1920420409"/>
              </p:ext>
            </p:extLst>
          </p:nvPr>
        </p:nvGraphicFramePr>
        <p:xfrm>
          <a:off x="5148064" y="3284984"/>
          <a:ext cx="1450975" cy="504825"/>
        </p:xfrm>
        <a:graphic>
          <a:graphicData uri="http://schemas.openxmlformats.org/presentationml/2006/ole">
            <mc:AlternateContent xmlns:mc="http://schemas.openxmlformats.org/markup-compatibility/2006">
              <mc:Choice xmlns:v="urn:schemas-microsoft-com:vml" Requires="v">
                <p:oleObj spid="_x0000_s140776" name="Equation" r:id="rId3" imgW="469800" imgH="228600" progId="Equation.DSMT4">
                  <p:embed/>
                </p:oleObj>
              </mc:Choice>
              <mc:Fallback>
                <p:oleObj name="Equation" r:id="rId3" imgW="469800" imgH="228600" progId="Equation.DSMT4">
                  <p:embed/>
                  <p:pic>
                    <p:nvPicPr>
                      <p:cNvPr id="0" name=""/>
                      <p:cNvPicPr>
                        <a:picLocks noChangeAspect="1" noChangeArrowheads="1"/>
                      </p:cNvPicPr>
                      <p:nvPr/>
                    </p:nvPicPr>
                    <p:blipFill>
                      <a:blip r:embed="rId4"/>
                      <a:srcRect/>
                      <a:stretch>
                        <a:fillRect/>
                      </a:stretch>
                    </p:blipFill>
                    <p:spPr bwMode="auto">
                      <a:xfrm>
                        <a:off x="5148064" y="3284984"/>
                        <a:ext cx="1450975" cy="504825"/>
                      </a:xfrm>
                      <a:prstGeom prst="rect">
                        <a:avLst/>
                      </a:prstGeom>
                      <a:solidFill>
                        <a:srgbClr val="FFFF00"/>
                      </a:solidFill>
                      <a:ln>
                        <a:noFill/>
                      </a:ln>
                    </p:spPr>
                  </p:pic>
                </p:oleObj>
              </mc:Fallback>
            </mc:AlternateContent>
          </a:graphicData>
        </a:graphic>
      </p:graphicFrame>
      <p:graphicFrame>
        <p:nvGraphicFramePr>
          <p:cNvPr id="3078" name="Object 6">
            <a:hlinkClick r:id="" action="ppaction://ole?verb=1"/>
          </p:cNvPr>
          <p:cNvGraphicFramePr>
            <a:graphicFrameLocks noChangeAspect="1"/>
          </p:cNvGraphicFramePr>
          <p:nvPr>
            <p:extLst>
              <p:ext uri="{D42A27DB-BD31-4B8C-83A1-F6EECF244321}">
                <p14:modId xmlns:p14="http://schemas.microsoft.com/office/powerpoint/2010/main" val="2058209645"/>
              </p:ext>
            </p:extLst>
          </p:nvPr>
        </p:nvGraphicFramePr>
        <p:xfrm>
          <a:off x="3635896" y="1556792"/>
          <a:ext cx="1725612" cy="936625"/>
        </p:xfrm>
        <a:graphic>
          <a:graphicData uri="http://schemas.openxmlformats.org/presentationml/2006/ole">
            <mc:AlternateContent xmlns:mc="http://schemas.openxmlformats.org/markup-compatibility/2006">
              <mc:Choice xmlns:v="urn:schemas-microsoft-com:vml" Requires="v">
                <p:oleObj spid="_x0000_s140777" name="Equation" r:id="rId5" imgW="888840" imgH="482400" progId="Equation.DSMT4">
                  <p:embed/>
                </p:oleObj>
              </mc:Choice>
              <mc:Fallback>
                <p:oleObj name="Equation" r:id="rId5" imgW="888840" imgH="482400" progId="Equation.DSMT4">
                  <p:embed/>
                  <p:pic>
                    <p:nvPicPr>
                      <p:cNvPr id="0" name=""/>
                      <p:cNvPicPr>
                        <a:picLocks noChangeAspect="1" noChangeArrowheads="1"/>
                      </p:cNvPicPr>
                      <p:nvPr/>
                    </p:nvPicPr>
                    <p:blipFill>
                      <a:blip r:embed="rId6"/>
                      <a:srcRect/>
                      <a:stretch>
                        <a:fillRect/>
                      </a:stretch>
                    </p:blipFill>
                    <p:spPr bwMode="auto">
                      <a:xfrm>
                        <a:off x="3635896" y="1556792"/>
                        <a:ext cx="1725612" cy="9366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p:cNvGraphicFramePr>
          <p:nvPr>
            <p:extLst>
              <p:ext uri="{D42A27DB-BD31-4B8C-83A1-F6EECF244321}">
                <p14:modId xmlns:p14="http://schemas.microsoft.com/office/powerpoint/2010/main" val="1180782993"/>
              </p:ext>
            </p:extLst>
          </p:nvPr>
        </p:nvGraphicFramePr>
        <p:xfrm>
          <a:off x="827584" y="4005089"/>
          <a:ext cx="6408737" cy="2808287"/>
        </p:xfrm>
        <a:graphic>
          <a:graphicData uri="http://schemas.openxmlformats.org/presentationml/2006/ole">
            <mc:AlternateContent xmlns:mc="http://schemas.openxmlformats.org/markup-compatibility/2006">
              <mc:Choice xmlns:v="urn:schemas-microsoft-com:vml" Requires="v">
                <p:oleObj spid="_x0000_s140778" name="Visio" r:id="rId7" imgW="5634900" imgH="2327784" progId="Visio.Drawing.11">
                  <p:embed/>
                </p:oleObj>
              </mc:Choice>
              <mc:Fallback>
                <p:oleObj name="Visio" r:id="rId7" imgW="5634900" imgH="2327784" progId="Visio.Drawing.11">
                  <p:embed/>
                  <p:pic>
                    <p:nvPicPr>
                      <p:cNvPr id="0" name=""/>
                      <p:cNvPicPr>
                        <a:picLocks noChangeArrowheads="1"/>
                      </p:cNvPicPr>
                      <p:nvPr/>
                    </p:nvPicPr>
                    <p:blipFill>
                      <a:blip r:embed="rId8"/>
                      <a:srcRect/>
                      <a:stretch>
                        <a:fillRect/>
                      </a:stretch>
                    </p:blipFill>
                    <p:spPr bwMode="auto">
                      <a:xfrm>
                        <a:off x="827584" y="4005089"/>
                        <a:ext cx="640873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椭圆 6">
            <a:hlinkClick r:id="rId9" action="ppaction://hlinksldjump"/>
            <a:extLst>
              <a:ext uri="{FF2B5EF4-FFF2-40B4-BE49-F238E27FC236}">
                <a16:creationId xmlns:a16="http://schemas.microsoft.com/office/drawing/2014/main" id="{E9982F47-E5BE-4A62-BF9C-1190A87AC010}"/>
              </a:ext>
            </a:extLst>
          </p:cNvPr>
          <p:cNvSpPr/>
          <p:nvPr/>
        </p:nvSpPr>
        <p:spPr bwMode="auto">
          <a:xfrm>
            <a:off x="685800" y="6096000"/>
            <a:ext cx="357808" cy="368299"/>
          </a:xfrm>
          <a:prstGeom prst="ellipse">
            <a:avLst/>
          </a:prstGeom>
          <a:solidFill>
            <a:srgbClr val="66FF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extLst>
      <p:ext uri="{BB962C8B-B14F-4D97-AF65-F5344CB8AC3E}">
        <p14:creationId xmlns:p14="http://schemas.microsoft.com/office/powerpoint/2010/main" val="2834669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3"/>
          <p:cNvSpPr txBox="1">
            <a:spLocks noGrp="1"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fld id="{D0490C16-F091-4B16-B7B6-DEE58D5BC0B0}" type="datetime1">
              <a:rPr lang="zh-CN" altLang="zh-CN" sz="1200">
                <a:solidFill>
                  <a:srgbClr val="898989"/>
                </a:solidFill>
                <a:latin typeface="Arial" charset="0"/>
              </a:rPr>
              <a:pPr eaLnBrk="1" hangingPunct="1">
                <a:spcBef>
                  <a:spcPct val="0"/>
                </a:spcBef>
                <a:buFont typeface="Arial" charset="0"/>
                <a:buNone/>
              </a:pPr>
              <a:t>2023/5/6</a:t>
            </a:fld>
            <a:endParaRPr lang="zh-CN" altLang="zh-CN" sz="1800">
              <a:latin typeface="Arial" charset="0"/>
            </a:endParaRPr>
          </a:p>
        </p:txBody>
      </p:sp>
      <p:sp>
        <p:nvSpPr>
          <p:cNvPr id="4099" name="TextBox 1"/>
          <p:cNvSpPr txBox="1">
            <a:spLocks noChangeArrowheads="1"/>
          </p:cNvSpPr>
          <p:nvPr/>
        </p:nvSpPr>
        <p:spPr bwMode="auto">
          <a:xfrm>
            <a:off x="827088" y="260350"/>
            <a:ext cx="799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defRPr/>
            </a:pPr>
            <a:r>
              <a:rPr lang="zh-CN" altLang="en-US" sz="2400" b="1" dirty="0">
                <a:latin typeface="+mn-ea"/>
                <a:ea typeface="+mn-ea"/>
              </a:rPr>
              <a:t>将反电动势的引出点前</a:t>
            </a:r>
            <a:r>
              <a:rPr lang="zh-CN" altLang="en-US" sz="2400" dirty="0">
                <a:latin typeface="+mn-ea"/>
                <a:ea typeface="+mn-ea"/>
              </a:rPr>
              <a:t>移</a:t>
            </a:r>
            <a:r>
              <a:rPr lang="zh-CN" altLang="en-US" sz="2400" b="1" dirty="0">
                <a:latin typeface="+mn-ea"/>
                <a:ea typeface="+mn-ea"/>
              </a:rPr>
              <a:t>一个环节，得到图</a:t>
            </a:r>
            <a:r>
              <a:rPr lang="en-US" altLang="zh-CN" sz="2400" b="1" dirty="0">
                <a:latin typeface="+mn-ea"/>
                <a:ea typeface="+mn-ea"/>
              </a:rPr>
              <a:t>b</a:t>
            </a:r>
            <a:r>
              <a:rPr lang="zh-CN" altLang="en-US" sz="2400" b="1" dirty="0">
                <a:latin typeface="+mn-ea"/>
                <a:ea typeface="+mn-ea"/>
              </a:rPr>
              <a:t>）。</a:t>
            </a:r>
          </a:p>
        </p:txBody>
      </p:sp>
      <p:sp>
        <p:nvSpPr>
          <p:cNvPr id="4100" name="下箭头 2"/>
          <p:cNvSpPr>
            <a:spLocks noChangeArrowheads="1"/>
          </p:cNvSpPr>
          <p:nvPr/>
        </p:nvSpPr>
        <p:spPr bwMode="auto">
          <a:xfrm>
            <a:off x="5508625" y="3213100"/>
            <a:ext cx="576263" cy="720725"/>
          </a:xfrm>
          <a:prstGeom prst="downArrow">
            <a:avLst>
              <a:gd name="adj1" fmla="val 50000"/>
              <a:gd name="adj2" fmla="val 35731"/>
            </a:avLst>
          </a:prstGeom>
          <a:solidFill>
            <a:srgbClr val="30CCDC"/>
          </a:solidFill>
          <a:ln w="9525">
            <a:solidFill>
              <a:schemeClr val="tx1"/>
            </a:solidFill>
            <a:bevel/>
            <a:headEnd/>
            <a:tailEnd/>
          </a:ln>
        </p:spPr>
        <p:txBody>
          <a:bodyPr/>
          <a:lstStyle>
            <a:lvl1pPr eaLnBrk="0" hangingPunct="0">
              <a:spcBef>
                <a:spcPct val="20000"/>
              </a:spcBef>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endParaRPr lang="zh-CN" altLang="zh-CN" sz="1800">
              <a:latin typeface="Arial" charset="0"/>
            </a:endParaRPr>
          </a:p>
        </p:txBody>
      </p:sp>
      <p:graphicFrame>
        <p:nvGraphicFramePr>
          <p:cNvPr id="4101" name="Object 5"/>
          <p:cNvGraphicFramePr>
            <a:graphicFrameLocks/>
          </p:cNvGraphicFramePr>
          <p:nvPr>
            <p:extLst>
              <p:ext uri="{D42A27DB-BD31-4B8C-83A1-F6EECF244321}">
                <p14:modId xmlns:p14="http://schemas.microsoft.com/office/powerpoint/2010/main" val="2961728148"/>
              </p:ext>
            </p:extLst>
          </p:nvPr>
        </p:nvGraphicFramePr>
        <p:xfrm>
          <a:off x="1403350" y="722313"/>
          <a:ext cx="6408738" cy="2808287"/>
        </p:xfrm>
        <a:graphic>
          <a:graphicData uri="http://schemas.openxmlformats.org/presentationml/2006/ole">
            <mc:AlternateContent xmlns:mc="http://schemas.openxmlformats.org/markup-compatibility/2006">
              <mc:Choice xmlns:v="urn:schemas-microsoft-com:vml" Requires="v">
                <p:oleObj spid="_x0000_s141634" name="Visio" r:id="rId3" imgW="5634900" imgH="2327784" progId="Visio.Drawing.11">
                  <p:embed/>
                </p:oleObj>
              </mc:Choice>
              <mc:Fallback>
                <p:oleObj name="Visio" r:id="rId3" imgW="5634900" imgH="2327784" progId="Visio.Drawing.11">
                  <p:embed/>
                  <p:pic>
                    <p:nvPicPr>
                      <p:cNvPr id="0" name=""/>
                      <p:cNvPicPr>
                        <a:picLocks noChangeArrowheads="1"/>
                      </p:cNvPicPr>
                      <p:nvPr/>
                    </p:nvPicPr>
                    <p:blipFill>
                      <a:blip r:embed="rId4"/>
                      <a:srcRect/>
                      <a:stretch>
                        <a:fillRect/>
                      </a:stretch>
                    </p:blipFill>
                    <p:spPr bwMode="auto">
                      <a:xfrm>
                        <a:off x="1403350" y="722313"/>
                        <a:ext cx="6408738"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2" name="Object 6"/>
          <p:cNvGraphicFramePr>
            <a:graphicFrameLocks/>
          </p:cNvGraphicFramePr>
          <p:nvPr/>
        </p:nvGraphicFramePr>
        <p:xfrm>
          <a:off x="1403350" y="3933825"/>
          <a:ext cx="6985000" cy="2590800"/>
        </p:xfrm>
        <a:graphic>
          <a:graphicData uri="http://schemas.openxmlformats.org/presentationml/2006/ole">
            <mc:AlternateContent xmlns:mc="http://schemas.openxmlformats.org/markup-compatibility/2006">
              <mc:Choice xmlns:v="urn:schemas-microsoft-com:vml" Requires="v">
                <p:oleObj spid="_x0000_s141635" r:id="rId5" imgW="6314400" imgH="2702520" progId="Visio.Drawing.11">
                  <p:embed/>
                </p:oleObj>
              </mc:Choice>
              <mc:Fallback>
                <p:oleObj r:id="rId5" imgW="6314400" imgH="2702520" progId="Visio.Drawing.11">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933825"/>
                        <a:ext cx="6985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243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arn(inVertical)">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barn(inVertical)">
                                      <p:cBhvr>
                                        <p:cTn id="12" dur="5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barn(inVertical)">
                                      <p:cBhvr>
                                        <p:cTn id="17"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ChangeArrowheads="1"/>
          </p:cNvSpPr>
          <p:nvPr/>
        </p:nvSpPr>
        <p:spPr bwMode="auto">
          <a:xfrm>
            <a:off x="2867025" y="25955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6628" name="Object 7"/>
          <p:cNvGraphicFramePr>
            <a:graphicFrameLocks noGrp="1" noChangeAspect="1"/>
          </p:cNvGraphicFramePr>
          <p:nvPr>
            <p:ph type="clipArt" sz="half" idx="2"/>
            <p:extLst>
              <p:ext uri="{D42A27DB-BD31-4B8C-83A1-F6EECF244321}">
                <p14:modId xmlns:p14="http://schemas.microsoft.com/office/powerpoint/2010/main" val="790611545"/>
              </p:ext>
            </p:extLst>
          </p:nvPr>
        </p:nvGraphicFramePr>
        <p:xfrm>
          <a:off x="500063" y="764704"/>
          <a:ext cx="8072437" cy="3954462"/>
        </p:xfrm>
        <a:graphic>
          <a:graphicData uri="http://schemas.openxmlformats.org/presentationml/2006/ole">
            <mc:AlternateContent xmlns:mc="http://schemas.openxmlformats.org/markup-compatibility/2006">
              <mc:Choice xmlns:v="urn:schemas-microsoft-com:vml" Requires="v">
                <p:oleObj spid="_x0000_s26828" name="Microsoft Drawing" r:id="rId4" imgW="3405188" imgH="1668463" progId="MSDraw">
                  <p:embed/>
                </p:oleObj>
              </mc:Choice>
              <mc:Fallback>
                <p:oleObj name="Microsoft Drawing" r:id="rId4" imgW="3405188" imgH="1668463" progId="MSDraw">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764704"/>
                        <a:ext cx="8072437"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3" name="Rectangle 9"/>
          <p:cNvSpPr>
            <a:spLocks noChangeArrowheads="1"/>
          </p:cNvSpPr>
          <p:nvPr/>
        </p:nvSpPr>
        <p:spPr bwMode="auto">
          <a:xfrm>
            <a:off x="2733675" y="2657475"/>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cxnSp>
        <p:nvCxnSpPr>
          <p:cNvPr id="26630" name="直接连接符 6"/>
          <p:cNvCxnSpPr>
            <a:cxnSpLocks noChangeShapeType="1"/>
          </p:cNvCxnSpPr>
          <p:nvPr/>
        </p:nvCxnSpPr>
        <p:spPr bwMode="auto">
          <a:xfrm>
            <a:off x="4500563" y="584200"/>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26631" name="TextBox 1"/>
          <p:cNvSpPr txBox="1">
            <a:spLocks noChangeArrowheads="1"/>
          </p:cNvSpPr>
          <p:nvPr/>
        </p:nvSpPr>
        <p:spPr bwMode="auto">
          <a:xfrm>
            <a:off x="1116013" y="1556792"/>
            <a:ext cx="495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800" dirty="0" err="1">
                <a:solidFill>
                  <a:srgbClr val="FF0000"/>
                </a:solidFill>
              </a:rPr>
              <a:t>e</a:t>
            </a:r>
            <a:r>
              <a:rPr lang="en-US" altLang="zh-CN" sz="2000" dirty="0" err="1">
                <a:solidFill>
                  <a:srgbClr val="FF0000"/>
                </a:solidFill>
              </a:rPr>
              <a:t>n</a:t>
            </a:r>
            <a:endParaRPr lang="zh-CN" altLang="en-US" sz="2000" dirty="0">
              <a:solidFill>
                <a:srgbClr val="FF0000"/>
              </a:solidFill>
            </a:endParaRPr>
          </a:p>
        </p:txBody>
      </p:sp>
      <p:sp>
        <p:nvSpPr>
          <p:cNvPr id="26632" name="TextBox 10"/>
          <p:cNvSpPr txBox="1">
            <a:spLocks noChangeArrowheads="1"/>
          </p:cNvSpPr>
          <p:nvPr/>
        </p:nvSpPr>
        <p:spPr bwMode="auto">
          <a:xfrm>
            <a:off x="3059113" y="1538561"/>
            <a:ext cx="4968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800" dirty="0" err="1">
                <a:solidFill>
                  <a:srgbClr val="FF0000"/>
                </a:solidFill>
              </a:rPr>
              <a:t>e</a:t>
            </a:r>
            <a:r>
              <a:rPr lang="en-US" altLang="zh-CN" sz="2000" dirty="0" err="1">
                <a:solidFill>
                  <a:srgbClr val="FF0000"/>
                </a:solidFill>
              </a:rPr>
              <a:t>i</a:t>
            </a:r>
            <a:endParaRPr lang="zh-CN" altLang="en-US" sz="2000" dirty="0">
              <a:solidFill>
                <a:srgbClr val="FF0000"/>
              </a:solidFill>
            </a:endParaRPr>
          </a:p>
        </p:txBody>
      </p:sp>
      <p:sp>
        <p:nvSpPr>
          <p:cNvPr id="26633" name="Rectangle 2"/>
          <p:cNvSpPr>
            <a:spLocks noGrp="1" noChangeArrowheads="1"/>
          </p:cNvSpPr>
          <p:nvPr>
            <p:ph type="title"/>
          </p:nvPr>
        </p:nvSpPr>
        <p:spPr>
          <a:xfrm>
            <a:off x="2843808" y="116632"/>
            <a:ext cx="3124200" cy="642937"/>
          </a:xfrm>
        </p:spPr>
        <p:txBody>
          <a:bodyPr/>
          <a:lstStyle/>
          <a:p>
            <a:pPr eaLnBrk="1" hangingPunct="1"/>
            <a:r>
              <a:rPr lang="zh-CN" altLang="en-US" sz="3600" b="1" dirty="0">
                <a:solidFill>
                  <a:srgbClr val="FF0000"/>
                </a:solidFill>
                <a:latin typeface="宋体" panose="02010600030101010101" pitchFamily="2" charset="-122"/>
              </a:rPr>
              <a:t>系统组成</a:t>
            </a:r>
            <a:r>
              <a:rPr lang="zh-CN" altLang="en-US" sz="3600" b="1" dirty="0">
                <a:solidFill>
                  <a:srgbClr val="FF0000"/>
                </a:solidFill>
              </a:rPr>
              <a:t> </a:t>
            </a:r>
          </a:p>
        </p:txBody>
      </p:sp>
      <p:sp>
        <p:nvSpPr>
          <p:cNvPr id="2" name="矩形 1"/>
          <p:cNvSpPr/>
          <p:nvPr/>
        </p:nvSpPr>
        <p:spPr>
          <a:xfrm>
            <a:off x="251520" y="4811668"/>
            <a:ext cx="8664472" cy="2062103"/>
          </a:xfrm>
          <a:prstGeom prst="rect">
            <a:avLst/>
          </a:prstGeom>
        </p:spPr>
        <p:txBody>
          <a:bodyPr wrap="square">
            <a:spAutoFit/>
          </a:bodyPr>
          <a:lstStyle/>
          <a:p>
            <a:pPr algn="l">
              <a:defRPr/>
            </a:pPr>
            <a:r>
              <a:rPr lang="zh-CN" altLang="en-US" sz="3200" dirty="0">
                <a:solidFill>
                  <a:srgbClr val="C00000"/>
                </a:solidFill>
                <a:latin typeface="+mn-ea"/>
              </a:rPr>
              <a:t>问题</a:t>
            </a:r>
            <a:r>
              <a:rPr lang="en-US" altLang="zh-CN" sz="3200" dirty="0">
                <a:solidFill>
                  <a:srgbClr val="C00000"/>
                </a:solidFill>
                <a:latin typeface="+mn-ea"/>
              </a:rPr>
              <a:t>1</a:t>
            </a:r>
            <a:r>
              <a:rPr lang="zh-CN" altLang="en-US" sz="3200" dirty="0">
                <a:solidFill>
                  <a:srgbClr val="C00000"/>
                </a:solidFill>
                <a:latin typeface="+mn-ea"/>
              </a:rPr>
              <a:t>：两个调节器的限幅值怎么选取？</a:t>
            </a:r>
            <a:endParaRPr lang="en-US" altLang="zh-CN" sz="3200" dirty="0">
              <a:solidFill>
                <a:srgbClr val="C00000"/>
              </a:solidFill>
              <a:latin typeface="+mn-ea"/>
            </a:endParaRPr>
          </a:p>
          <a:p>
            <a:pPr algn="l">
              <a:defRPr/>
            </a:pPr>
            <a:r>
              <a:rPr lang="zh-CN" altLang="en-US" sz="3200" dirty="0">
                <a:solidFill>
                  <a:srgbClr val="C00000"/>
                </a:solidFill>
                <a:latin typeface="+mn-ea"/>
              </a:rPr>
              <a:t>问题</a:t>
            </a:r>
            <a:r>
              <a:rPr lang="en-US" altLang="zh-CN" sz="3200" dirty="0">
                <a:solidFill>
                  <a:srgbClr val="C00000"/>
                </a:solidFill>
                <a:latin typeface="+mn-ea"/>
              </a:rPr>
              <a:t>2</a:t>
            </a:r>
            <a:r>
              <a:rPr lang="zh-CN" altLang="en-US" sz="3200" dirty="0">
                <a:solidFill>
                  <a:srgbClr val="C00000"/>
                </a:solidFill>
                <a:latin typeface="+mn-ea"/>
              </a:rPr>
              <a:t>：电流内环什么时候是恒值控制？什么时   </a:t>
            </a:r>
            <a:endParaRPr lang="en-US" altLang="zh-CN" sz="3200" dirty="0">
              <a:solidFill>
                <a:srgbClr val="C00000"/>
              </a:solidFill>
              <a:latin typeface="+mn-ea"/>
            </a:endParaRPr>
          </a:p>
          <a:p>
            <a:pPr algn="l">
              <a:defRPr/>
            </a:pPr>
            <a:r>
              <a:rPr lang="en-US" altLang="zh-CN" sz="3200" dirty="0">
                <a:solidFill>
                  <a:srgbClr val="C00000"/>
                </a:solidFill>
                <a:latin typeface="+mn-ea"/>
              </a:rPr>
              <a:t>       </a:t>
            </a:r>
            <a:r>
              <a:rPr lang="zh-CN" altLang="en-US" sz="3200" dirty="0">
                <a:solidFill>
                  <a:srgbClr val="C00000"/>
                </a:solidFill>
                <a:latin typeface="+mn-ea"/>
              </a:rPr>
              <a:t>候是随动控制？</a:t>
            </a:r>
            <a:endParaRPr lang="en-US" altLang="zh-CN" sz="3200" dirty="0">
              <a:solidFill>
                <a:srgbClr val="C00000"/>
              </a:solidFill>
              <a:latin typeface="+mn-ea"/>
            </a:endParaRPr>
          </a:p>
          <a:p>
            <a:pPr algn="l">
              <a:defRPr/>
            </a:pPr>
            <a:r>
              <a:rPr lang="zh-CN" altLang="en-US" sz="3200" dirty="0">
                <a:solidFill>
                  <a:srgbClr val="C00000"/>
                </a:solidFill>
                <a:latin typeface="+mn-ea"/>
              </a:rPr>
              <a:t>问题</a:t>
            </a:r>
            <a:r>
              <a:rPr lang="en-US" altLang="zh-CN" sz="3200" dirty="0">
                <a:solidFill>
                  <a:srgbClr val="C00000"/>
                </a:solidFill>
                <a:latin typeface="+mn-ea"/>
              </a:rPr>
              <a:t>3</a:t>
            </a:r>
            <a:r>
              <a:rPr lang="zh-CN" altLang="en-US" sz="3200" dirty="0">
                <a:solidFill>
                  <a:srgbClr val="C00000"/>
                </a:solidFill>
                <a:latin typeface="+mn-ea"/>
              </a:rPr>
              <a:t>：为什么电流环在内环，转速环在外环？</a:t>
            </a:r>
            <a:endParaRPr lang="en-US" altLang="zh-CN" sz="3200" dirty="0">
              <a:solidFill>
                <a:srgbClr val="C00000"/>
              </a:solidFill>
              <a:latin typeface="+mn-ea"/>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noChangeArrowheads="1"/>
          </p:cNvSpPr>
          <p:nvPr>
            <p:ph idx="4294967295"/>
          </p:nvPr>
        </p:nvSpPr>
        <p:spPr>
          <a:xfrm>
            <a:off x="539750" y="260649"/>
            <a:ext cx="8218488" cy="4896544"/>
          </a:xfrm>
        </p:spPr>
        <p:txBody>
          <a:bodyPr/>
          <a:lstStyle/>
          <a:p>
            <a:pPr eaLnBrk="1" hangingPunct="1">
              <a:lnSpc>
                <a:spcPct val="80000"/>
              </a:lnSpc>
            </a:pPr>
            <a:r>
              <a:rPr lang="zh-CN" altLang="en-US" sz="2400" b="1" dirty="0">
                <a:latin typeface="宋体" charset="-122"/>
              </a:rPr>
              <a:t>再利用反馈连接等效变换，最后得到附图</a:t>
            </a:r>
            <a:r>
              <a:rPr lang="en-US" altLang="zh-CN" sz="2400" b="1" dirty="0">
                <a:latin typeface="宋体" charset="-122"/>
              </a:rPr>
              <a:t>c)</a:t>
            </a:r>
            <a:r>
              <a:rPr lang="zh-CN" altLang="en-US" sz="2400" b="1" dirty="0">
                <a:latin typeface="宋体" charset="-122"/>
              </a:rPr>
              <a:t>。</a:t>
            </a: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buFont typeface="Arial" charset="0"/>
              <a:buNone/>
            </a:pPr>
            <a:r>
              <a:rPr lang="zh-CN" altLang="en-US" sz="2400" b="1" dirty="0">
                <a:latin typeface="宋体" charset="-122"/>
              </a:rPr>
              <a:t>图</a:t>
            </a:r>
            <a:r>
              <a:rPr lang="en-US" altLang="zh-CN" sz="2400" b="1" dirty="0">
                <a:latin typeface="宋体" charset="-122"/>
              </a:rPr>
              <a:t>c</a:t>
            </a:r>
            <a:r>
              <a:rPr lang="zh-CN" altLang="en-US" sz="2400" b="1" dirty="0">
                <a:latin typeface="宋体" charset="-122"/>
              </a:rPr>
              <a:t>中第一个环节的频率特性为:</a:t>
            </a:r>
          </a:p>
          <a:p>
            <a:pPr eaLnBrk="1" hangingPunct="1">
              <a:lnSpc>
                <a:spcPct val="80000"/>
              </a:lnSpc>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r>
              <a:rPr lang="zh-CN" altLang="en-US" sz="2400" b="1" dirty="0">
                <a:latin typeface="宋体" charset="-122"/>
              </a:rPr>
              <a:t>当  </a:t>
            </a:r>
            <a:r>
              <a:rPr lang="zh-CN" altLang="en-US" sz="2400" b="1" dirty="0">
                <a:solidFill>
                  <a:srgbClr val="FF0000"/>
                </a:solidFill>
                <a:latin typeface="宋体" charset="-122"/>
              </a:rPr>
              <a:t>          </a:t>
            </a:r>
            <a:r>
              <a:rPr lang="zh-CN" altLang="en-US" sz="2400" b="1" dirty="0">
                <a:latin typeface="宋体" charset="-122"/>
              </a:rPr>
              <a:t>时，上式近似等于</a:t>
            </a: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endParaRPr lang="zh-CN" altLang="en-US" sz="2000" dirty="0"/>
          </a:p>
        </p:txBody>
      </p:sp>
      <p:graphicFrame>
        <p:nvGraphicFramePr>
          <p:cNvPr id="5123" name="Object 3">
            <a:hlinkClick r:id="" action="ppaction://ole?verb=1"/>
          </p:cNvPr>
          <p:cNvGraphicFramePr>
            <a:graphicFrameLocks noChangeAspect="1"/>
          </p:cNvGraphicFramePr>
          <p:nvPr>
            <p:extLst>
              <p:ext uri="{D42A27DB-BD31-4B8C-83A1-F6EECF244321}">
                <p14:modId xmlns:p14="http://schemas.microsoft.com/office/powerpoint/2010/main" val="2608244145"/>
              </p:ext>
            </p:extLst>
          </p:nvPr>
        </p:nvGraphicFramePr>
        <p:xfrm>
          <a:off x="1384300" y="4581525"/>
          <a:ext cx="1716088" cy="517525"/>
        </p:xfrm>
        <a:graphic>
          <a:graphicData uri="http://schemas.openxmlformats.org/presentationml/2006/ole">
            <mc:AlternateContent xmlns:mc="http://schemas.openxmlformats.org/markup-compatibility/2006">
              <mc:Choice xmlns:v="urn:schemas-microsoft-com:vml" Requires="v">
                <p:oleObj spid="_x0000_s143139" name="Equation" r:id="rId3" imgW="799920" imgH="241200" progId="Equation.DSMT4">
                  <p:embed/>
                </p:oleObj>
              </mc:Choice>
              <mc:Fallback>
                <p:oleObj name="Equation" r:id="rId3" imgW="799920" imgH="241200" progId="Equation.DSMT4">
                  <p:embed/>
                  <p:pic>
                    <p:nvPicPr>
                      <p:cNvPr id="0" name=""/>
                      <p:cNvPicPr>
                        <a:picLocks noChangeAspect="1" noChangeArrowheads="1"/>
                      </p:cNvPicPr>
                      <p:nvPr/>
                    </p:nvPicPr>
                    <p:blipFill>
                      <a:blip r:embed="rId4"/>
                      <a:srcRect/>
                      <a:stretch>
                        <a:fillRect/>
                      </a:stretch>
                    </p:blipFill>
                    <p:spPr bwMode="auto">
                      <a:xfrm>
                        <a:off x="1384300" y="4581525"/>
                        <a:ext cx="1716088" cy="517525"/>
                      </a:xfrm>
                      <a:prstGeom prst="rect">
                        <a:avLst/>
                      </a:prstGeom>
                      <a:noFill/>
                      <a:ln>
                        <a:noFill/>
                      </a:ln>
                    </p:spPr>
                  </p:pic>
                </p:oleObj>
              </mc:Fallback>
            </mc:AlternateContent>
          </a:graphicData>
        </a:graphic>
      </p:graphicFrame>
      <p:graphicFrame>
        <p:nvGraphicFramePr>
          <p:cNvPr id="4100" name="Object 4">
            <a:hlinkClick r:id="" action="ppaction://ole?verb=1"/>
          </p:cNvPr>
          <p:cNvGraphicFramePr>
            <a:graphicFrameLocks noChangeAspect="1"/>
          </p:cNvGraphicFramePr>
          <p:nvPr/>
        </p:nvGraphicFramePr>
        <p:xfrm>
          <a:off x="4114800" y="3328988"/>
          <a:ext cx="914400" cy="198437"/>
        </p:xfrm>
        <a:graphic>
          <a:graphicData uri="http://schemas.openxmlformats.org/presentationml/2006/ole">
            <mc:AlternateContent xmlns:mc="http://schemas.openxmlformats.org/markup-compatibility/2006">
              <mc:Choice xmlns:v="urn:schemas-microsoft-com:vml" Requires="v">
                <p:oleObj spid="_x0000_s143140" r:id="rId5" imgW="915481" imgH="198955" progId="Equation.DSMT4">
                  <p:embed/>
                </p:oleObj>
              </mc:Choice>
              <mc:Fallback>
                <p:oleObj r:id="rId5" imgW="915481" imgH="19895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328988"/>
                        <a:ext cx="9144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5" name="Object 5">
            <a:hlinkClick r:id="" action="ppaction://ole?verb=1"/>
          </p:cNvPr>
          <p:cNvGraphicFramePr>
            <a:graphicFrameLocks noChangeAspect="1"/>
          </p:cNvGraphicFramePr>
          <p:nvPr>
            <p:extLst>
              <p:ext uri="{D42A27DB-BD31-4B8C-83A1-F6EECF244321}">
                <p14:modId xmlns:p14="http://schemas.microsoft.com/office/powerpoint/2010/main" val="3508905013"/>
              </p:ext>
            </p:extLst>
          </p:nvPr>
        </p:nvGraphicFramePr>
        <p:xfrm>
          <a:off x="827088" y="3284984"/>
          <a:ext cx="6994525" cy="1108075"/>
        </p:xfrm>
        <a:graphic>
          <a:graphicData uri="http://schemas.openxmlformats.org/presentationml/2006/ole">
            <mc:AlternateContent xmlns:mc="http://schemas.openxmlformats.org/markup-compatibility/2006">
              <mc:Choice xmlns:v="urn:schemas-microsoft-com:vml" Requires="v">
                <p:oleObj spid="_x0000_s143141" name="Equation" r:id="rId7" imgW="2805482" imgH="444307" progId="Equation.DSMT4">
                  <p:embed/>
                </p:oleObj>
              </mc:Choice>
              <mc:Fallback>
                <p:oleObj name="Equation" r:id="rId7" imgW="2805482" imgH="44430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284984"/>
                        <a:ext cx="6994525" cy="1108075"/>
                      </a:xfrm>
                      <a:prstGeom prst="rect">
                        <a:avLst/>
                      </a:prstGeom>
                      <a:noFill/>
                      <a:ln>
                        <a:noFill/>
                      </a:ln>
                    </p:spPr>
                  </p:pic>
                </p:oleObj>
              </mc:Fallback>
            </mc:AlternateContent>
          </a:graphicData>
        </a:graphic>
      </p:graphicFrame>
      <p:graphicFrame>
        <p:nvGraphicFramePr>
          <p:cNvPr id="5126" name="Object 6">
            <a:hlinkClick r:id="" action="ppaction://ole?verb=1"/>
          </p:cNvPr>
          <p:cNvGraphicFramePr>
            <a:graphicFrameLocks noChangeAspect="1"/>
          </p:cNvGraphicFramePr>
          <p:nvPr>
            <p:extLst>
              <p:ext uri="{D42A27DB-BD31-4B8C-83A1-F6EECF244321}">
                <p14:modId xmlns:p14="http://schemas.microsoft.com/office/powerpoint/2010/main" val="97401085"/>
              </p:ext>
            </p:extLst>
          </p:nvPr>
        </p:nvGraphicFramePr>
        <p:xfrm>
          <a:off x="957263" y="5229225"/>
          <a:ext cx="5211762" cy="1125538"/>
        </p:xfrm>
        <a:graphic>
          <a:graphicData uri="http://schemas.openxmlformats.org/presentationml/2006/ole">
            <mc:AlternateContent xmlns:mc="http://schemas.openxmlformats.org/markup-compatibility/2006">
              <mc:Choice xmlns:v="urn:schemas-microsoft-com:vml" Requires="v">
                <p:oleObj spid="_x0000_s143142" name="Equation" r:id="rId9" imgW="1790640" imgH="444240" progId="Equation.DSMT4">
                  <p:embed/>
                </p:oleObj>
              </mc:Choice>
              <mc:Fallback>
                <p:oleObj name="Equation" r:id="rId9" imgW="1790640" imgH="444240" progId="Equation.DSMT4">
                  <p:embed/>
                  <p:pic>
                    <p:nvPicPr>
                      <p:cNvPr id="0" name=""/>
                      <p:cNvPicPr>
                        <a:picLocks noChangeAspect="1" noChangeArrowheads="1"/>
                      </p:cNvPicPr>
                      <p:nvPr/>
                    </p:nvPicPr>
                    <p:blipFill>
                      <a:blip r:embed="rId10"/>
                      <a:srcRect/>
                      <a:stretch>
                        <a:fillRect/>
                      </a:stretch>
                    </p:blipFill>
                    <p:spPr bwMode="auto">
                      <a:xfrm>
                        <a:off x="957263" y="5229225"/>
                        <a:ext cx="5211762" cy="11255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7" name="Object 7"/>
          <p:cNvGraphicFramePr>
            <a:graphicFrameLocks/>
          </p:cNvGraphicFramePr>
          <p:nvPr>
            <p:extLst>
              <p:ext uri="{D42A27DB-BD31-4B8C-83A1-F6EECF244321}">
                <p14:modId xmlns:p14="http://schemas.microsoft.com/office/powerpoint/2010/main" val="1075473098"/>
              </p:ext>
            </p:extLst>
          </p:nvPr>
        </p:nvGraphicFramePr>
        <p:xfrm>
          <a:off x="1042988" y="764704"/>
          <a:ext cx="6192837" cy="2016125"/>
        </p:xfrm>
        <a:graphic>
          <a:graphicData uri="http://schemas.openxmlformats.org/presentationml/2006/ole">
            <mc:AlternateContent xmlns:mc="http://schemas.openxmlformats.org/markup-compatibility/2006">
              <mc:Choice xmlns:v="urn:schemas-microsoft-com:vml" Requires="v">
                <p:oleObj spid="_x0000_s143143" r:id="rId11" imgW="6282000" imgH="2081160" progId="Visio.Drawing.11">
                  <p:embed/>
                </p:oleObj>
              </mc:Choice>
              <mc:Fallback>
                <p:oleObj r:id="rId11" imgW="6282000" imgH="2081160" progId="Visio.Drawing.11">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764704"/>
                        <a:ext cx="619283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5763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barn(inVertical)">
                                      <p:cBhvr>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127"/>
                                        </p:tgtEl>
                                        <p:attrNameLst>
                                          <p:attrName>style.visibility</p:attrName>
                                        </p:attrNameLst>
                                      </p:cBhvr>
                                      <p:to>
                                        <p:strVal val="visible"/>
                                      </p:to>
                                    </p:set>
                                    <p:anim calcmode="lin" valueType="num">
                                      <p:cBhvr additive="base">
                                        <p:cTn id="12" dur="500" fill="hold"/>
                                        <p:tgtEl>
                                          <p:spTgt spid="5127"/>
                                        </p:tgtEl>
                                        <p:attrNameLst>
                                          <p:attrName>ppt_x</p:attrName>
                                        </p:attrNameLst>
                                      </p:cBhvr>
                                      <p:tavLst>
                                        <p:tav tm="0">
                                          <p:val>
                                            <p:strVal val="#ppt_x"/>
                                          </p:val>
                                        </p:tav>
                                        <p:tav tm="100000">
                                          <p:val>
                                            <p:strVal val="#ppt_x"/>
                                          </p:val>
                                        </p:tav>
                                      </p:tavLst>
                                    </p:anim>
                                    <p:anim calcmode="lin" valueType="num">
                                      <p:cBhvr additive="base">
                                        <p:cTn id="13"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5122">
                                            <p:txEl>
                                              <p:pRg st="7" end="7"/>
                                            </p:txEl>
                                          </p:spTgt>
                                        </p:tgtEl>
                                        <p:attrNameLst>
                                          <p:attrName>style.visibility</p:attrName>
                                        </p:attrNameLst>
                                      </p:cBhvr>
                                      <p:to>
                                        <p:strVal val="visible"/>
                                      </p:to>
                                    </p:set>
                                    <p:animEffect transition="in" filter="barn(inVertical)">
                                      <p:cBhvr>
                                        <p:cTn id="18" dur="500"/>
                                        <p:tgtEl>
                                          <p:spTgt spid="5122">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125"/>
                                        </p:tgtEl>
                                        <p:attrNameLst>
                                          <p:attrName>style.visibility</p:attrName>
                                        </p:attrNameLst>
                                      </p:cBhvr>
                                      <p:to>
                                        <p:strVal val="visible"/>
                                      </p:to>
                                    </p:set>
                                    <p:anim calcmode="lin" valueType="num">
                                      <p:cBhvr additive="base">
                                        <p:cTn id="23" dur="500" fill="hold"/>
                                        <p:tgtEl>
                                          <p:spTgt spid="5125"/>
                                        </p:tgtEl>
                                        <p:attrNameLst>
                                          <p:attrName>ppt_x</p:attrName>
                                        </p:attrNameLst>
                                      </p:cBhvr>
                                      <p:tavLst>
                                        <p:tav tm="0">
                                          <p:val>
                                            <p:strVal val="#ppt_x"/>
                                          </p:val>
                                        </p:tav>
                                        <p:tav tm="100000">
                                          <p:val>
                                            <p:strVal val="#ppt_x"/>
                                          </p:val>
                                        </p:tav>
                                      </p:tavLst>
                                    </p:anim>
                                    <p:anim calcmode="lin" valueType="num">
                                      <p:cBhvr additive="base">
                                        <p:cTn id="24"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5122">
                                            <p:txEl>
                                              <p:pRg st="12" end="12"/>
                                            </p:txEl>
                                          </p:spTgt>
                                        </p:tgtEl>
                                        <p:attrNameLst>
                                          <p:attrName>style.visibility</p:attrName>
                                        </p:attrNameLst>
                                      </p:cBhvr>
                                      <p:to>
                                        <p:strVal val="visible"/>
                                      </p:to>
                                    </p:set>
                                    <p:animEffect transition="in" filter="barn(inVertical)">
                                      <p:cBhvr>
                                        <p:cTn id="29" dur="500"/>
                                        <p:tgtEl>
                                          <p:spTgt spid="5122">
                                            <p:txEl>
                                              <p:pRg st="12" end="1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nodeType="clickEffect">
                                  <p:stCondLst>
                                    <p:cond delay="0"/>
                                  </p:stCondLst>
                                  <p:childTnLst>
                                    <p:set>
                                      <p:cBhvr>
                                        <p:cTn id="33" dur="1" fill="hold">
                                          <p:stCondLst>
                                            <p:cond delay="0"/>
                                          </p:stCondLst>
                                        </p:cTn>
                                        <p:tgtEl>
                                          <p:spTgt spid="5123"/>
                                        </p:tgtEl>
                                        <p:attrNameLst>
                                          <p:attrName>style.visibility</p:attrName>
                                        </p:attrNameLst>
                                      </p:cBhvr>
                                      <p:to>
                                        <p:strVal val="visible"/>
                                      </p:to>
                                    </p:set>
                                    <p:animEffect transition="in" filter="barn(inVertical)">
                                      <p:cBhvr>
                                        <p:cTn id="34" dur="500"/>
                                        <p:tgtEl>
                                          <p:spTgt spid="51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5126"/>
                                        </p:tgtEl>
                                        <p:attrNameLst>
                                          <p:attrName>style.visibility</p:attrName>
                                        </p:attrNameLst>
                                      </p:cBhvr>
                                      <p:to>
                                        <p:strVal val="visible"/>
                                      </p:to>
                                    </p:set>
                                    <p:anim calcmode="lin" valueType="num">
                                      <p:cBhvr additive="base">
                                        <p:cTn id="39" dur="500" fill="hold"/>
                                        <p:tgtEl>
                                          <p:spTgt spid="5126"/>
                                        </p:tgtEl>
                                        <p:attrNameLst>
                                          <p:attrName>ppt_x</p:attrName>
                                        </p:attrNameLst>
                                      </p:cBhvr>
                                      <p:tavLst>
                                        <p:tav tm="0">
                                          <p:val>
                                            <p:strVal val="#ppt_x"/>
                                          </p:val>
                                        </p:tav>
                                        <p:tav tm="100000">
                                          <p:val>
                                            <p:strVal val="#ppt_x"/>
                                          </p:val>
                                        </p:tav>
                                      </p:tavLst>
                                    </p:anim>
                                    <p:anim calcmode="lin" valueType="num">
                                      <p:cBhvr additive="base">
                                        <p:cTn id="40"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4294967295"/>
          </p:nvPr>
        </p:nvSpPr>
        <p:spPr>
          <a:xfrm>
            <a:off x="395288" y="45988"/>
            <a:ext cx="8229600" cy="2374900"/>
          </a:xfrm>
        </p:spPr>
        <p:txBody>
          <a:bodyPr/>
          <a:lstStyle/>
          <a:p>
            <a:pPr eaLnBrk="1" hangingPunct="1">
              <a:lnSpc>
                <a:spcPct val="80000"/>
              </a:lnSpc>
            </a:pPr>
            <a:endParaRPr lang="en-US" altLang="zh-CN" sz="2400" b="1" dirty="0">
              <a:latin typeface="宋体" charset="-122"/>
            </a:endParaRPr>
          </a:p>
          <a:p>
            <a:pPr eaLnBrk="1" hangingPunct="1">
              <a:lnSpc>
                <a:spcPct val="80000"/>
              </a:lnSpc>
            </a:pPr>
            <a:r>
              <a:rPr lang="zh-CN" altLang="en-US" sz="2400" b="1" dirty="0">
                <a:latin typeface="宋体" charset="-122"/>
              </a:rPr>
              <a:t>相应的传递函数为:</a:t>
            </a:r>
            <a:endParaRPr lang="en-US" altLang="zh-CN" sz="2400" b="1" dirty="0">
              <a:latin typeface="宋体" charset="-122"/>
            </a:endParaRPr>
          </a:p>
          <a:p>
            <a:pPr eaLnBrk="1" hangingPunct="1">
              <a:lnSpc>
                <a:spcPct val="80000"/>
              </a:lnSpc>
              <a:buFont typeface="Arial" charset="0"/>
              <a:buNone/>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endParaRPr lang="en-US" altLang="zh-CN" sz="2400" b="1" dirty="0">
              <a:latin typeface="宋体" charset="-122"/>
            </a:endParaRPr>
          </a:p>
          <a:p>
            <a:pPr eaLnBrk="1" hangingPunct="1">
              <a:lnSpc>
                <a:spcPct val="80000"/>
              </a:lnSpc>
            </a:pPr>
            <a:r>
              <a:rPr lang="zh-CN" altLang="en-US" sz="2400" b="1" dirty="0">
                <a:latin typeface="宋体" charset="-122"/>
              </a:rPr>
              <a:t>用此近似传递函数取代原式，即得图</a:t>
            </a:r>
            <a:r>
              <a:rPr lang="en-US" altLang="zh-CN" sz="2400" b="1" dirty="0">
                <a:latin typeface="宋体" charset="-122"/>
              </a:rPr>
              <a:t>d)</a:t>
            </a:r>
            <a:r>
              <a:rPr lang="zh-CN" altLang="en-US" sz="2400" b="1" dirty="0">
                <a:latin typeface="宋体" charset="-122"/>
              </a:rPr>
              <a:t>。</a:t>
            </a:r>
            <a:endParaRPr lang="en-US" altLang="zh-CN" sz="2400" b="1" dirty="0">
              <a:latin typeface="宋体" charset="-122"/>
            </a:endParaRPr>
          </a:p>
        </p:txBody>
      </p:sp>
      <p:sp>
        <p:nvSpPr>
          <p:cNvPr id="5123" name="日期占位符 3"/>
          <p:cNvSpPr txBox="1">
            <a:spLocks noGrp="1"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fld id="{F94CE8E8-130E-42C0-8FCD-7657AE2D4C00}" type="datetime1">
              <a:rPr lang="zh-CN" altLang="zh-CN" sz="1200">
                <a:solidFill>
                  <a:srgbClr val="898989"/>
                </a:solidFill>
                <a:latin typeface="Arial" charset="0"/>
              </a:rPr>
              <a:pPr eaLnBrk="1" hangingPunct="1">
                <a:spcBef>
                  <a:spcPct val="0"/>
                </a:spcBef>
                <a:buFont typeface="Arial" charset="0"/>
                <a:buNone/>
              </a:pPr>
              <a:t>2023/5/6</a:t>
            </a:fld>
            <a:endParaRPr lang="zh-CN" altLang="zh-CN" sz="1800">
              <a:latin typeface="Arial" charset="0"/>
            </a:endParaRPr>
          </a:p>
        </p:txBody>
      </p:sp>
      <p:graphicFrame>
        <p:nvGraphicFramePr>
          <p:cNvPr id="6148" name="Object 4">
            <a:hlinkClick r:id="" action="ppaction://ole?verb=1"/>
          </p:cNvPr>
          <p:cNvGraphicFramePr>
            <a:graphicFrameLocks noChangeAspect="1"/>
          </p:cNvGraphicFramePr>
          <p:nvPr/>
        </p:nvGraphicFramePr>
        <p:xfrm>
          <a:off x="3779838" y="692150"/>
          <a:ext cx="1111250" cy="1081088"/>
        </p:xfrm>
        <a:graphic>
          <a:graphicData uri="http://schemas.openxmlformats.org/presentationml/2006/ole">
            <mc:AlternateContent xmlns:mc="http://schemas.openxmlformats.org/markup-compatibility/2006">
              <mc:Choice xmlns:v="urn:schemas-microsoft-com:vml" Requires="v">
                <p:oleObj spid="_x0000_s143978" r:id="rId3" imgW="457399" imgH="444693" progId="Equation.DSMT4">
                  <p:embed/>
                </p:oleObj>
              </mc:Choice>
              <mc:Fallback>
                <p:oleObj r:id="rId3" imgW="457399" imgH="44469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692150"/>
                        <a:ext cx="1111250" cy="1081088"/>
                      </a:xfrm>
                      <a:prstGeom prst="rect">
                        <a:avLst/>
                      </a:prstGeom>
                      <a:solidFill>
                        <a:srgbClr val="FFFF00"/>
                      </a:solidFill>
                      <a:ln w="9525">
                        <a:solidFill>
                          <a:schemeClr val="bg1"/>
                        </a:solidFill>
                        <a:miter lim="800000"/>
                        <a:headEnd/>
                        <a:tailEnd/>
                      </a:ln>
                    </p:spPr>
                  </p:pic>
                </p:oleObj>
              </mc:Fallback>
            </mc:AlternateContent>
          </a:graphicData>
        </a:graphic>
      </p:graphicFrame>
      <p:graphicFrame>
        <p:nvGraphicFramePr>
          <p:cNvPr id="5125" name="Object 5"/>
          <p:cNvGraphicFramePr>
            <a:graphicFrameLocks/>
          </p:cNvGraphicFramePr>
          <p:nvPr>
            <p:extLst>
              <p:ext uri="{D42A27DB-BD31-4B8C-83A1-F6EECF244321}">
                <p14:modId xmlns:p14="http://schemas.microsoft.com/office/powerpoint/2010/main" val="4156869616"/>
              </p:ext>
            </p:extLst>
          </p:nvPr>
        </p:nvGraphicFramePr>
        <p:xfrm>
          <a:off x="900212" y="2204864"/>
          <a:ext cx="5688012" cy="2301875"/>
        </p:xfrm>
        <a:graphic>
          <a:graphicData uri="http://schemas.openxmlformats.org/presentationml/2006/ole">
            <mc:AlternateContent xmlns:mc="http://schemas.openxmlformats.org/markup-compatibility/2006">
              <mc:Choice xmlns:v="urn:schemas-microsoft-com:vml" Requires="v">
                <p:oleObj spid="_x0000_s143979" r:id="rId5" imgW="5438880" imgH="2081160" progId="Visio.Drawing.11">
                  <p:embed/>
                </p:oleObj>
              </mc:Choice>
              <mc:Fallback>
                <p:oleObj r:id="rId5" imgW="5438880" imgH="2081160" progId="Visio.Drawing.11">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212" y="2204864"/>
                        <a:ext cx="5688012"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a:hlinkClick r:id="" action="ppaction://ole?verb=1"/>
          </p:cNvPr>
          <p:cNvGraphicFramePr>
            <a:graphicFrameLocks noChangeAspect="1"/>
          </p:cNvGraphicFramePr>
          <p:nvPr>
            <p:extLst>
              <p:ext uri="{D42A27DB-BD31-4B8C-83A1-F6EECF244321}">
                <p14:modId xmlns:p14="http://schemas.microsoft.com/office/powerpoint/2010/main" val="3125067201"/>
              </p:ext>
            </p:extLst>
          </p:nvPr>
        </p:nvGraphicFramePr>
        <p:xfrm>
          <a:off x="673100" y="5395913"/>
          <a:ext cx="2728913" cy="719137"/>
        </p:xfrm>
        <a:graphic>
          <a:graphicData uri="http://schemas.openxmlformats.org/presentationml/2006/ole">
            <mc:AlternateContent xmlns:mc="http://schemas.openxmlformats.org/markup-compatibility/2006">
              <mc:Choice xmlns:v="urn:schemas-microsoft-com:vml" Requires="v">
                <p:oleObj spid="_x0000_s143980" name="Equation" r:id="rId7" imgW="914400" imgH="241200" progId="Equation.DSMT4">
                  <p:embed/>
                </p:oleObj>
              </mc:Choice>
              <mc:Fallback>
                <p:oleObj name="Equation" r:id="rId7" imgW="914400" imgH="241200" progId="Equation.DSMT4">
                  <p:embed/>
                  <p:pic>
                    <p:nvPicPr>
                      <p:cNvPr id="0" name="Object 3"/>
                      <p:cNvPicPr>
                        <a:picLocks noChangeAspect="1" noChangeArrowheads="1"/>
                      </p:cNvPicPr>
                      <p:nvPr/>
                    </p:nvPicPr>
                    <p:blipFill>
                      <a:blip r:embed="rId8"/>
                      <a:srcRect/>
                      <a:stretch>
                        <a:fillRect/>
                      </a:stretch>
                    </p:blipFill>
                    <p:spPr bwMode="auto">
                      <a:xfrm>
                        <a:off x="673100" y="5395913"/>
                        <a:ext cx="2728913" cy="719137"/>
                      </a:xfrm>
                      <a:prstGeom prst="rect">
                        <a:avLst/>
                      </a:prstGeom>
                      <a:noFill/>
                      <a:ln>
                        <a:noFill/>
                      </a:ln>
                    </p:spPr>
                  </p:pic>
                </p:oleObj>
              </mc:Fallback>
            </mc:AlternateContent>
          </a:graphicData>
        </a:graphic>
      </p:graphicFrame>
      <p:sp>
        <p:nvSpPr>
          <p:cNvPr id="7" name="下箭头 2"/>
          <p:cNvSpPr>
            <a:spLocks noChangeArrowheads="1"/>
          </p:cNvSpPr>
          <p:nvPr/>
        </p:nvSpPr>
        <p:spPr bwMode="auto">
          <a:xfrm rot="16200000">
            <a:off x="3672099" y="5359871"/>
            <a:ext cx="431527" cy="791964"/>
          </a:xfrm>
          <a:prstGeom prst="downArrow">
            <a:avLst>
              <a:gd name="adj1" fmla="val 50000"/>
              <a:gd name="adj2" fmla="val 35731"/>
            </a:avLst>
          </a:prstGeom>
          <a:solidFill>
            <a:srgbClr val="30CCDC"/>
          </a:solidFill>
          <a:ln w="9525">
            <a:solidFill>
              <a:schemeClr val="tx1"/>
            </a:solidFill>
            <a:bevel/>
            <a:headEnd/>
            <a:tailEnd/>
          </a:ln>
        </p:spPr>
        <p:txBody>
          <a:bodyPr/>
          <a:lstStyle>
            <a:lvl1pPr eaLnBrk="0" hangingPunct="0">
              <a:spcBef>
                <a:spcPct val="20000"/>
              </a:spcBef>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endParaRPr lang="zh-CN" altLang="zh-CN" sz="1800">
              <a:latin typeface="Arial" charset="0"/>
            </a:endParaRPr>
          </a:p>
        </p:txBody>
      </p:sp>
      <p:graphicFrame>
        <p:nvGraphicFramePr>
          <p:cNvPr id="3" name="对象 2">
            <a:hlinkClick r:id="" action="ppaction://ole?verb=1"/>
          </p:cNvPr>
          <p:cNvGraphicFramePr>
            <a:graphicFrameLocks noChangeAspect="1"/>
          </p:cNvGraphicFramePr>
          <p:nvPr>
            <p:extLst>
              <p:ext uri="{D42A27DB-BD31-4B8C-83A1-F6EECF244321}">
                <p14:modId xmlns:p14="http://schemas.microsoft.com/office/powerpoint/2010/main" val="855128985"/>
              </p:ext>
            </p:extLst>
          </p:nvPr>
        </p:nvGraphicFramePr>
        <p:xfrm>
          <a:off x="4644008" y="5130378"/>
          <a:ext cx="2303462" cy="1250950"/>
        </p:xfrm>
        <a:graphic>
          <a:graphicData uri="http://schemas.openxmlformats.org/presentationml/2006/ole">
            <mc:AlternateContent xmlns:mc="http://schemas.openxmlformats.org/markup-compatibility/2006">
              <mc:Choice xmlns:v="urn:schemas-microsoft-com:vml" Requires="v">
                <p:oleObj spid="_x0000_s143981" name="Equation" r:id="rId9" imgW="888840" imgH="482400" progId="Equation.DSMT4">
                  <p:embed/>
                </p:oleObj>
              </mc:Choice>
              <mc:Fallback>
                <p:oleObj name="Equation" r:id="rId9" imgW="888840" imgH="482400" progId="Equation.DSMT4">
                  <p:embed/>
                  <p:pic>
                    <p:nvPicPr>
                      <p:cNvPr id="0" name="Object 5"/>
                      <p:cNvPicPr>
                        <a:picLocks noChangeAspect="1" noChangeArrowheads="1"/>
                      </p:cNvPicPr>
                      <p:nvPr/>
                    </p:nvPicPr>
                    <p:blipFill>
                      <a:blip r:embed="rId10"/>
                      <a:srcRect/>
                      <a:stretch>
                        <a:fillRect/>
                      </a:stretch>
                    </p:blipFill>
                    <p:spPr bwMode="auto">
                      <a:xfrm>
                        <a:off x="4644008" y="5130378"/>
                        <a:ext cx="2303462" cy="1250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7"/>
          <p:cNvSpPr>
            <a:spLocks noChangeArrowheads="1"/>
          </p:cNvSpPr>
          <p:nvPr/>
        </p:nvSpPr>
        <p:spPr bwMode="auto">
          <a:xfrm>
            <a:off x="738553" y="4365104"/>
            <a:ext cx="69119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algn="l" eaLnBrk="1" hangingPunct="1">
              <a:lnSpc>
                <a:spcPct val="80000"/>
              </a:lnSpc>
              <a:spcBef>
                <a:spcPct val="0"/>
              </a:spcBef>
              <a:buFont typeface="Arial" charset="0"/>
              <a:buNone/>
            </a:pPr>
            <a:r>
              <a:rPr lang="zh-CN" altLang="en-US" sz="2400" b="1" dirty="0">
                <a:latin typeface="宋体" charset="-122"/>
              </a:rPr>
              <a:t>得出忽略反电动势动态影响的近似条件为:</a:t>
            </a:r>
            <a:endParaRPr lang="en-US" altLang="zh-CN" sz="1800" dirty="0">
              <a:latin typeface="Arial" charset="0"/>
            </a:endParaRPr>
          </a:p>
          <a:p>
            <a:pPr eaLnBrk="1" hangingPunct="1">
              <a:lnSpc>
                <a:spcPct val="80000"/>
              </a:lnSpc>
              <a:spcBef>
                <a:spcPct val="0"/>
              </a:spcBef>
              <a:buFont typeface="Arial" charset="0"/>
              <a:buNone/>
            </a:pPr>
            <a:r>
              <a:rPr lang="zh-CN" altLang="en-US" sz="1800" dirty="0">
                <a:latin typeface="Arial" charset="0"/>
              </a:rPr>
              <a:t>  </a:t>
            </a:r>
            <a:endParaRPr lang="en-US" altLang="zh-CN" sz="1800" dirty="0">
              <a:latin typeface="Arial" charset="0"/>
            </a:endParaRPr>
          </a:p>
        </p:txBody>
      </p:sp>
    </p:spTree>
    <p:extLst>
      <p:ext uri="{BB962C8B-B14F-4D97-AF65-F5344CB8AC3E}">
        <p14:creationId xmlns:p14="http://schemas.microsoft.com/office/powerpoint/2010/main" val="3500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arn(inVertical)">
                                      <p:cBhvr>
                                        <p:cTn id="7" dur="500"/>
                                        <p:tgtEl>
                                          <p:spTgt spid="51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5" name="Object 5"/>
          <p:cNvGraphicFramePr>
            <a:graphicFrameLocks/>
          </p:cNvGraphicFramePr>
          <p:nvPr>
            <p:extLst>
              <p:ext uri="{D42A27DB-BD31-4B8C-83A1-F6EECF244321}">
                <p14:modId xmlns:p14="http://schemas.microsoft.com/office/powerpoint/2010/main" val="672536400"/>
              </p:ext>
            </p:extLst>
          </p:nvPr>
        </p:nvGraphicFramePr>
        <p:xfrm>
          <a:off x="2195116" y="4606404"/>
          <a:ext cx="5039940" cy="1918940"/>
        </p:xfrm>
        <a:graphic>
          <a:graphicData uri="http://schemas.openxmlformats.org/presentationml/2006/ole">
            <mc:AlternateContent xmlns:mc="http://schemas.openxmlformats.org/markup-compatibility/2006">
              <mc:Choice xmlns:v="urn:schemas-microsoft-com:vml" Requires="v">
                <p:oleObj spid="_x0000_s153821" r:id="rId3" imgW="5438880" imgH="2081160" progId="Visio.Drawing.11">
                  <p:embed/>
                </p:oleObj>
              </mc:Choice>
              <mc:Fallback>
                <p:oleObj r:id="rId3" imgW="5438880" imgH="2081160" progId="Visio.Drawing.11">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116" y="4606404"/>
                        <a:ext cx="5039940" cy="1918940"/>
                      </a:xfrm>
                      <a:prstGeom prst="rect">
                        <a:avLst/>
                      </a:prstGeom>
                      <a:noFill/>
                      <a:ln>
                        <a:noFill/>
                      </a:ln>
                    </p:spPr>
                  </p:pic>
                </p:oleObj>
              </mc:Fallback>
            </mc:AlternateContent>
          </a:graphicData>
        </a:graphic>
      </p:graphicFrame>
      <p:sp>
        <p:nvSpPr>
          <p:cNvPr id="7" name="下箭头 2"/>
          <p:cNvSpPr>
            <a:spLocks noChangeArrowheads="1"/>
          </p:cNvSpPr>
          <p:nvPr/>
        </p:nvSpPr>
        <p:spPr bwMode="auto">
          <a:xfrm>
            <a:off x="4067944" y="2958306"/>
            <a:ext cx="431527" cy="1529059"/>
          </a:xfrm>
          <a:prstGeom prst="downArrow">
            <a:avLst>
              <a:gd name="adj1" fmla="val 50000"/>
              <a:gd name="adj2" fmla="val 35731"/>
            </a:avLst>
          </a:prstGeom>
          <a:solidFill>
            <a:srgbClr val="30CCDC"/>
          </a:solidFill>
          <a:ln w="9525">
            <a:solidFill>
              <a:schemeClr val="tx1"/>
            </a:solidFill>
            <a:bevel/>
            <a:headEnd/>
            <a:tailEnd/>
          </a:ln>
        </p:spPr>
        <p:txBody>
          <a:bodyPr/>
          <a:lstStyle>
            <a:lvl1pPr eaLnBrk="0" hangingPunct="0">
              <a:spcBef>
                <a:spcPct val="20000"/>
              </a:spcBef>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endParaRPr lang="zh-CN" altLang="zh-CN" sz="1800">
              <a:latin typeface="Arial" charset="0"/>
            </a:endParaRPr>
          </a:p>
        </p:txBody>
      </p:sp>
      <p:graphicFrame>
        <p:nvGraphicFramePr>
          <p:cNvPr id="3" name="对象 2">
            <a:hlinkClick r:id="" action="ppaction://ole?verb=1"/>
          </p:cNvPr>
          <p:cNvGraphicFramePr>
            <a:graphicFrameLocks noChangeAspect="1"/>
          </p:cNvGraphicFramePr>
          <p:nvPr>
            <p:extLst>
              <p:ext uri="{D42A27DB-BD31-4B8C-83A1-F6EECF244321}">
                <p14:modId xmlns:p14="http://schemas.microsoft.com/office/powerpoint/2010/main" val="1155429497"/>
              </p:ext>
            </p:extLst>
          </p:nvPr>
        </p:nvGraphicFramePr>
        <p:xfrm>
          <a:off x="4788024" y="3119927"/>
          <a:ext cx="2160239" cy="1173169"/>
        </p:xfrm>
        <a:graphic>
          <a:graphicData uri="http://schemas.openxmlformats.org/presentationml/2006/ole">
            <mc:AlternateContent xmlns:mc="http://schemas.openxmlformats.org/markup-compatibility/2006">
              <mc:Choice xmlns:v="urn:schemas-microsoft-com:vml" Requires="v">
                <p:oleObj spid="_x0000_s153822" name="Equation" r:id="rId5" imgW="888840" imgH="482400" progId="Equation.DSMT4">
                  <p:embed/>
                </p:oleObj>
              </mc:Choice>
              <mc:Fallback>
                <p:oleObj name="Equation" r:id="rId5" imgW="888840" imgH="482400" progId="Equation.DSMT4">
                  <p:embed/>
                  <p:pic>
                    <p:nvPicPr>
                      <p:cNvPr id="0" name=""/>
                      <p:cNvPicPr>
                        <a:picLocks noChangeAspect="1" noChangeArrowheads="1"/>
                      </p:cNvPicPr>
                      <p:nvPr/>
                    </p:nvPicPr>
                    <p:blipFill>
                      <a:blip r:embed="rId6"/>
                      <a:srcRect/>
                      <a:stretch>
                        <a:fillRect/>
                      </a:stretch>
                    </p:blipFill>
                    <p:spPr bwMode="auto">
                      <a:xfrm>
                        <a:off x="4788024" y="3119927"/>
                        <a:ext cx="2160239" cy="1173169"/>
                      </a:xfrm>
                      <a:prstGeom prst="rect">
                        <a:avLst/>
                      </a:prstGeom>
                      <a:solidFill>
                        <a:srgbClr val="FFFF00"/>
                      </a:solidFill>
                      <a:ln>
                        <a:noFill/>
                      </a:ln>
                    </p:spPr>
                  </p:pic>
                </p:oleObj>
              </mc:Fallback>
            </mc:AlternateContent>
          </a:graphicData>
        </a:graphic>
      </p:graphicFrame>
      <p:graphicFrame>
        <p:nvGraphicFramePr>
          <p:cNvPr id="10" name="对象 9"/>
          <p:cNvGraphicFramePr>
            <a:graphicFrameLocks/>
          </p:cNvGraphicFramePr>
          <p:nvPr>
            <p:extLst>
              <p:ext uri="{D42A27DB-BD31-4B8C-83A1-F6EECF244321}">
                <p14:modId xmlns:p14="http://schemas.microsoft.com/office/powerpoint/2010/main" val="3118627372"/>
              </p:ext>
            </p:extLst>
          </p:nvPr>
        </p:nvGraphicFramePr>
        <p:xfrm>
          <a:off x="1475656" y="332656"/>
          <a:ext cx="6120060" cy="2625650"/>
        </p:xfrm>
        <a:graphic>
          <a:graphicData uri="http://schemas.openxmlformats.org/presentationml/2006/ole">
            <mc:AlternateContent xmlns:mc="http://schemas.openxmlformats.org/markup-compatibility/2006">
              <mc:Choice xmlns:v="urn:schemas-microsoft-com:vml" Requires="v">
                <p:oleObj spid="_x0000_s153823" name="Visio" r:id="rId7" imgW="5634900" imgH="2327784" progId="Visio.Drawing.11">
                  <p:embed/>
                </p:oleObj>
              </mc:Choice>
              <mc:Fallback>
                <p:oleObj name="Visio" r:id="rId7" imgW="5634900" imgH="2327784" progId="Visio.Drawing.11">
                  <p:embed/>
                  <p:pic>
                    <p:nvPicPr>
                      <p:cNvPr id="0" name=""/>
                      <p:cNvPicPr>
                        <a:picLocks noChangeArrowheads="1"/>
                      </p:cNvPicPr>
                      <p:nvPr/>
                    </p:nvPicPr>
                    <p:blipFill>
                      <a:blip r:embed="rId8"/>
                      <a:srcRect/>
                      <a:stretch>
                        <a:fillRect/>
                      </a:stretch>
                    </p:blipFill>
                    <p:spPr bwMode="auto">
                      <a:xfrm>
                        <a:off x="1475656" y="332656"/>
                        <a:ext cx="6120060" cy="2625650"/>
                      </a:xfrm>
                      <a:prstGeom prst="rect">
                        <a:avLst/>
                      </a:prstGeom>
                      <a:noFill/>
                      <a:ln>
                        <a:noFill/>
                      </a:ln>
                    </p:spPr>
                  </p:pic>
                </p:oleObj>
              </mc:Fallback>
            </mc:AlternateContent>
          </a:graphicData>
        </a:graphic>
      </p:graphicFrame>
      <p:sp>
        <p:nvSpPr>
          <p:cNvPr id="4" name="文本框 3"/>
          <p:cNvSpPr txBox="1"/>
          <p:nvPr/>
        </p:nvSpPr>
        <p:spPr>
          <a:xfrm>
            <a:off x="482186" y="188640"/>
            <a:ext cx="1420582" cy="584775"/>
          </a:xfrm>
          <a:prstGeom prst="rect">
            <a:avLst/>
          </a:prstGeom>
          <a:noFill/>
        </p:spPr>
        <p:txBody>
          <a:bodyPr wrap="none" rtlCol="0">
            <a:spAutoFit/>
          </a:bodyPr>
          <a:lstStyle/>
          <a:p>
            <a:r>
              <a:rPr lang="zh-CN" altLang="en-US" sz="3200" dirty="0">
                <a:solidFill>
                  <a:schemeClr val="tx1"/>
                </a:solidFill>
              </a:rPr>
              <a:t>总结：</a:t>
            </a:r>
          </a:p>
        </p:txBody>
      </p:sp>
    </p:spTree>
    <p:extLst>
      <p:ext uri="{BB962C8B-B14F-4D97-AF65-F5344CB8AC3E}">
        <p14:creationId xmlns:p14="http://schemas.microsoft.com/office/powerpoint/2010/main" val="29001123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5750" y="214313"/>
            <a:ext cx="7772400" cy="533400"/>
          </a:xfrm>
        </p:spPr>
        <p:txBody>
          <a:bodyPr/>
          <a:lstStyle/>
          <a:p>
            <a:pPr marL="838200" indent="-838200" algn="l" eaLnBrk="1" hangingPunct="1">
              <a:buFontTx/>
              <a:buAutoNum type="arabicPeriod" startAt="2"/>
            </a:pPr>
            <a:r>
              <a:rPr lang="zh-CN" altLang="en-US" sz="2800" b="1">
                <a:latin typeface="黑体" panose="02010609060101010101" pitchFamily="49" charset="-122"/>
                <a:ea typeface="黑体" panose="02010609060101010101" pitchFamily="49" charset="-122"/>
              </a:rPr>
              <a:t>高频小惯性群一阶近似</a:t>
            </a:r>
          </a:p>
        </p:txBody>
      </p:sp>
      <p:sp>
        <p:nvSpPr>
          <p:cNvPr id="98307" name="Rectangle 3"/>
          <p:cNvSpPr>
            <a:spLocks noGrp="1" noChangeArrowheads="1"/>
          </p:cNvSpPr>
          <p:nvPr>
            <p:ph type="body" sz="half" idx="1"/>
          </p:nvPr>
        </p:nvSpPr>
        <p:spPr>
          <a:xfrm>
            <a:off x="285750" y="900113"/>
            <a:ext cx="8501063" cy="1524000"/>
          </a:xfrm>
        </p:spPr>
        <p:txBody>
          <a:bodyPr/>
          <a:lstStyle/>
          <a:p>
            <a:pPr eaLnBrk="1" hangingPunct="1"/>
            <a:r>
              <a:rPr lang="zh-CN" altLang="en-US" sz="2800" b="1" dirty="0">
                <a:latin typeface="黑体" panose="02010609060101010101" pitchFamily="49" charset="-122"/>
                <a:ea typeface="黑体" panose="02010609060101010101" pitchFamily="49" charset="-122"/>
              </a:rPr>
              <a:t>电流环固有传函含</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个惯性环节。其中，</a:t>
            </a:r>
            <a:r>
              <a:rPr lang="en-US" altLang="zh-CN" sz="2800" b="1" dirty="0" err="1">
                <a:latin typeface="黑体" panose="02010609060101010101" pitchFamily="49" charset="-122"/>
                <a:ea typeface="黑体" panose="02010609060101010101" pitchFamily="49" charset="-122"/>
              </a:rPr>
              <a:t>T</a:t>
            </a:r>
            <a:r>
              <a:rPr lang="en-US" altLang="zh-CN" sz="2800" b="1" baseline="-25000" dirty="0" err="1">
                <a:latin typeface="黑体" panose="02010609060101010101" pitchFamily="49" charset="-122"/>
                <a:ea typeface="黑体" panose="02010609060101010101" pitchFamily="49" charset="-122"/>
              </a:rPr>
              <a:t>s</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T</a:t>
            </a:r>
            <a:r>
              <a:rPr lang="en-US" altLang="zh-CN" sz="2800" b="1" baseline="-25000" dirty="0">
                <a:latin typeface="黑体" panose="02010609060101010101" pitchFamily="49" charset="-122"/>
                <a:ea typeface="黑体" panose="02010609060101010101" pitchFamily="49" charset="-122"/>
              </a:rPr>
              <a:t>oi</a:t>
            </a:r>
            <a:r>
              <a:rPr lang="zh-CN" altLang="en-US" sz="2800" b="1" dirty="0">
                <a:latin typeface="黑体" panose="02010609060101010101" pitchFamily="49" charset="-122"/>
                <a:ea typeface="黑体" panose="02010609060101010101" pitchFamily="49" charset="-122"/>
              </a:rPr>
              <a:t>远小于</a:t>
            </a:r>
            <a:r>
              <a:rPr lang="en-US" altLang="zh-CN" sz="2800" b="1" dirty="0">
                <a:latin typeface="黑体" panose="02010609060101010101" pitchFamily="49" charset="-122"/>
                <a:ea typeface="黑体" panose="02010609060101010101" pitchFamily="49" charset="-122"/>
              </a:rPr>
              <a:t>T</a:t>
            </a:r>
            <a:r>
              <a:rPr lang="en-US" altLang="zh-CN" sz="2800" b="1" baseline="-25000" dirty="0">
                <a:latin typeface="黑体" panose="02010609060101010101" pitchFamily="49" charset="-122"/>
                <a:ea typeface="黑体" panose="02010609060101010101" pitchFamily="49" charset="-122"/>
              </a:rPr>
              <a:t>L</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假定</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，可将它们用一个惯性环节来等效。近似条件为： </a:t>
            </a:r>
          </a:p>
        </p:txBody>
      </p:sp>
      <p:graphicFrame>
        <p:nvGraphicFramePr>
          <p:cNvPr id="98308" name="Object 7"/>
          <p:cNvGraphicFramePr>
            <a:graphicFrameLocks noGrp="1" noChangeAspect="1"/>
          </p:cNvGraphicFramePr>
          <p:nvPr>
            <p:ph type="clipArt" sz="half" idx="2"/>
          </p:nvPr>
        </p:nvGraphicFramePr>
        <p:xfrm>
          <a:off x="1000125" y="3087688"/>
          <a:ext cx="6958013" cy="3314700"/>
        </p:xfrm>
        <a:graphic>
          <a:graphicData uri="http://schemas.openxmlformats.org/presentationml/2006/ole">
            <mc:AlternateContent xmlns:mc="http://schemas.openxmlformats.org/markup-compatibility/2006">
              <mc:Choice xmlns:v="urn:schemas-microsoft-com:vml" Requires="v">
                <p:oleObj spid="_x0000_s98694" name="Microsoft Drawing" r:id="rId3" imgW="2968625" imgH="1414463" progId="MSDraw">
                  <p:embed/>
                </p:oleObj>
              </mc:Choice>
              <mc:Fallback>
                <p:oleObj name="Microsoft Drawing" r:id="rId3" imgW="2968625" imgH="1414463" progId="MSDraw">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3087688"/>
                        <a:ext cx="6958013" cy="331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9" name="Object 8"/>
          <p:cNvGraphicFramePr>
            <a:graphicFrameLocks noChangeAspect="1"/>
          </p:cNvGraphicFramePr>
          <p:nvPr>
            <p:extLst>
              <p:ext uri="{D42A27DB-BD31-4B8C-83A1-F6EECF244321}">
                <p14:modId xmlns:p14="http://schemas.microsoft.com/office/powerpoint/2010/main" val="2299402198"/>
              </p:ext>
            </p:extLst>
          </p:nvPr>
        </p:nvGraphicFramePr>
        <p:xfrm>
          <a:off x="3360415" y="1927151"/>
          <a:ext cx="2147689" cy="1141809"/>
        </p:xfrm>
        <a:graphic>
          <a:graphicData uri="http://schemas.openxmlformats.org/presentationml/2006/ole">
            <mc:AlternateContent xmlns:mc="http://schemas.openxmlformats.org/markup-compatibility/2006">
              <mc:Choice xmlns:v="urn:schemas-microsoft-com:vml" Requires="v">
                <p:oleObj spid="_x0000_s98695" name="Equation" r:id="rId5" imgW="914400" imgH="482400" progId="Equation.DSMT4">
                  <p:embed/>
                </p:oleObj>
              </mc:Choice>
              <mc:Fallback>
                <p:oleObj name="Equation" r:id="rId5" imgW="914400" imgH="482400" progId="Equation.DSMT4">
                  <p:embed/>
                  <p:pic>
                    <p:nvPicPr>
                      <p:cNvPr id="0" name="Object 8"/>
                      <p:cNvPicPr>
                        <a:picLocks noChangeAspect="1" noChangeArrowheads="1"/>
                      </p:cNvPicPr>
                      <p:nvPr/>
                    </p:nvPicPr>
                    <p:blipFill>
                      <a:blip r:embed="rId6"/>
                      <a:srcRect/>
                      <a:stretch>
                        <a:fillRect/>
                      </a:stretch>
                    </p:blipFill>
                    <p:spPr bwMode="auto">
                      <a:xfrm>
                        <a:off x="3360415" y="1927151"/>
                        <a:ext cx="2147689" cy="1141809"/>
                      </a:xfrm>
                      <a:prstGeom prst="rect">
                        <a:avLst/>
                      </a:prstGeom>
                      <a:solidFill>
                        <a:srgbClr val="FFFF00"/>
                      </a:solidFill>
                      <a:ln>
                        <a:noFill/>
                      </a:ln>
                    </p:spPr>
                  </p:pic>
                </p:oleObj>
              </mc:Fallback>
            </mc:AlternateContent>
          </a:graphicData>
        </a:graphic>
      </p:graphicFrame>
      <p:sp>
        <p:nvSpPr>
          <p:cNvPr id="2" name="右箭头 1">
            <a:hlinkClick r:id="rId7" action="ppaction://hlinksldjump"/>
          </p:cNvPr>
          <p:cNvSpPr/>
          <p:nvPr/>
        </p:nvSpPr>
        <p:spPr bwMode="auto">
          <a:xfrm>
            <a:off x="8532440" y="6309320"/>
            <a:ext cx="432048" cy="432048"/>
          </a:xfrm>
          <a:prstGeom prst="rightArrow">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
        <p:nvSpPr>
          <p:cNvPr id="7" name="右箭头 6">
            <a:hlinkClick r:id="rId8" action="ppaction://hlinksldjump"/>
          </p:cNvPr>
          <p:cNvSpPr/>
          <p:nvPr/>
        </p:nvSpPr>
        <p:spPr bwMode="auto">
          <a:xfrm>
            <a:off x="7806122" y="6345324"/>
            <a:ext cx="504056" cy="360040"/>
          </a:xfrm>
          <a:prstGeom prst="rightArrow">
            <a:avLst/>
          </a:prstGeom>
          <a:solidFill>
            <a:srgbClr val="00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barn(inVertical)">
                                      <p:cBhvr>
                                        <p:cTn id="7" dur="5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EAD33A00-1658-4E68-8E1F-D6621A44D565}" type="slidenum">
              <a:rPr lang="en-US" altLang="zh-CN" sz="1400" b="0">
                <a:solidFill>
                  <a:schemeClr val="tx1"/>
                </a:solidFill>
                <a:latin typeface="Times New Roman" panose="02020603050405020304" pitchFamily="18" charset="0"/>
              </a:rPr>
              <a:pPr eaLnBrk="1" hangingPunct="1"/>
              <a:t>84</a:t>
            </a:fld>
            <a:endParaRPr lang="en-US" altLang="zh-CN" sz="1400" b="0">
              <a:solidFill>
                <a:schemeClr val="tx1"/>
              </a:solidFill>
              <a:latin typeface="Times New Roman" panose="02020603050405020304" pitchFamily="18" charset="0"/>
            </a:endParaRPr>
          </a:p>
        </p:txBody>
      </p:sp>
      <p:sp>
        <p:nvSpPr>
          <p:cNvPr id="99331" name="Rectangle 2"/>
          <p:cNvSpPr>
            <a:spLocks noGrp="1" noChangeArrowheads="1"/>
          </p:cNvSpPr>
          <p:nvPr>
            <p:ph type="title"/>
          </p:nvPr>
        </p:nvSpPr>
        <p:spPr>
          <a:xfrm>
            <a:off x="942975" y="44624"/>
            <a:ext cx="7772400" cy="762000"/>
          </a:xfrm>
        </p:spPr>
        <p:txBody>
          <a:bodyPr/>
          <a:lstStyle/>
          <a:p>
            <a:pPr algn="l" eaLnBrk="1" hangingPunct="1"/>
            <a:r>
              <a:rPr lang="zh-CN" altLang="en-US" sz="3600" b="1" dirty="0">
                <a:solidFill>
                  <a:srgbClr val="C00000"/>
                </a:solidFill>
                <a:latin typeface="黑体" panose="02010609060101010101" pitchFamily="49" charset="-122"/>
                <a:ea typeface="黑体" panose="02010609060101010101" pitchFamily="49" charset="-122"/>
              </a:rPr>
              <a:t>电流环设计：电流调节器的结构选择</a:t>
            </a:r>
          </a:p>
        </p:txBody>
      </p:sp>
      <p:sp>
        <p:nvSpPr>
          <p:cNvPr id="99332" name="Rectangle 3"/>
          <p:cNvSpPr>
            <a:spLocks noGrp="1" noChangeArrowheads="1"/>
          </p:cNvSpPr>
          <p:nvPr>
            <p:ph type="body" idx="1"/>
          </p:nvPr>
        </p:nvSpPr>
        <p:spPr>
          <a:xfrm>
            <a:off x="685800" y="836712"/>
            <a:ext cx="7772400" cy="4648200"/>
          </a:xfrm>
        </p:spPr>
        <p:txBody>
          <a:bodyPr/>
          <a:lstStyle/>
          <a:p>
            <a:pPr algn="just" eaLnBrk="1" hangingPunct="1">
              <a:lnSpc>
                <a:spcPct val="90000"/>
              </a:lnSpc>
            </a:pPr>
            <a:r>
              <a:rPr lang="zh-CN" altLang="en-US" sz="2800" dirty="0">
                <a:latin typeface="黑体" panose="02010609060101010101" pitchFamily="49" charset="-122"/>
                <a:ea typeface="黑体" panose="02010609060101010101" pitchFamily="49" charset="-122"/>
              </a:rPr>
              <a:t>系统动态过程分析可看出，电流环主要有两个作用。一个是起动时和过载时的</a:t>
            </a:r>
            <a:r>
              <a:rPr lang="zh-CN" altLang="en-US" sz="2800" b="1" dirty="0">
                <a:solidFill>
                  <a:srgbClr val="FF3300"/>
                </a:solidFill>
                <a:latin typeface="黑体" panose="02010609060101010101" pitchFamily="49" charset="-122"/>
                <a:ea typeface="黑体" panose="02010609060101010101" pitchFamily="49" charset="-122"/>
              </a:rPr>
              <a:t>恒流</a:t>
            </a:r>
            <a:r>
              <a:rPr lang="zh-CN" altLang="en-US" sz="2800" dirty="0">
                <a:latin typeface="黑体" panose="02010609060101010101" pitchFamily="49" charset="-122"/>
                <a:ea typeface="黑体" panose="02010609060101010101" pitchFamily="49" charset="-122"/>
              </a:rPr>
              <a:t>作用，这时它除了可保证系统以最快加速度起动外还可保护电机和电力开关不过流，为取得最佳保护效果，常希望电流在升至最大值时</a:t>
            </a:r>
            <a:r>
              <a:rPr lang="zh-CN" altLang="en-US" sz="2800" b="1" dirty="0">
                <a:solidFill>
                  <a:schemeClr val="accent2"/>
                </a:solidFill>
                <a:latin typeface="黑体" panose="02010609060101010101" pitchFamily="49" charset="-122"/>
                <a:ea typeface="黑体" panose="02010609060101010101" pitchFamily="49" charset="-122"/>
              </a:rPr>
              <a:t>超调尽量小</a:t>
            </a:r>
            <a:r>
              <a:rPr lang="zh-CN" altLang="en-US" sz="2800" dirty="0">
                <a:latin typeface="黑体" panose="02010609060101010101" pitchFamily="49" charset="-122"/>
                <a:ea typeface="黑体" panose="02010609060101010101" pitchFamily="49" charset="-122"/>
              </a:rPr>
              <a:t>。另一个是正常运行时的</a:t>
            </a:r>
            <a:r>
              <a:rPr lang="zh-CN" altLang="en-US" sz="2800" b="1" dirty="0">
                <a:solidFill>
                  <a:srgbClr val="FF3300"/>
                </a:solidFill>
                <a:latin typeface="黑体" panose="02010609060101010101" pitchFamily="49" charset="-122"/>
                <a:ea typeface="黑体" panose="02010609060101010101" pitchFamily="49" charset="-122"/>
              </a:rPr>
              <a:t>跟随</a:t>
            </a:r>
            <a:r>
              <a:rPr lang="zh-CN" altLang="en-US" sz="2800" dirty="0">
                <a:latin typeface="黑体" panose="02010609060101010101" pitchFamily="49" charset="-122"/>
                <a:ea typeface="黑体" panose="02010609060101010101" pitchFamily="49" charset="-122"/>
              </a:rPr>
              <a:t>作用，电流调节器始终处于线性调节，迅速跟踪速度调节器输出的电流指令，保证电枢电流不断适应负载变化，消除速度静差。上述控制特点都决定了</a:t>
            </a:r>
            <a:r>
              <a:rPr lang="zh-CN" altLang="en-US" sz="2800" b="1" dirty="0">
                <a:solidFill>
                  <a:srgbClr val="FF0000"/>
                </a:solidFill>
                <a:latin typeface="黑体" panose="02010609060101010101" pitchFamily="49" charset="-122"/>
                <a:ea typeface="黑体" panose="02010609060101010101" pitchFamily="49" charset="-122"/>
              </a:rPr>
              <a:t>电流环对动态性能主要强调跟随性能</a:t>
            </a:r>
            <a:r>
              <a:rPr lang="zh-CN" altLang="en-US" sz="2800" dirty="0">
                <a:latin typeface="黑体" panose="02010609060101010101" pitchFamily="49" charset="-122"/>
                <a:ea typeface="黑体" panose="02010609060101010101" pitchFamily="49" charset="-122"/>
              </a:rPr>
              <a:t>，从上节分析获得的结论，电流环期望特性</a:t>
            </a:r>
            <a:r>
              <a:rPr lang="zh-CN" altLang="en-US" sz="2800" dirty="0">
                <a:solidFill>
                  <a:schemeClr val="accent2"/>
                </a:solidFill>
                <a:latin typeface="黑体" panose="02010609060101010101" pitchFamily="49" charset="-122"/>
                <a:ea typeface="黑体" panose="02010609060101010101" pitchFamily="49" charset="-122"/>
              </a:rPr>
              <a:t>选择</a:t>
            </a:r>
            <a:r>
              <a:rPr lang="zh-CN" altLang="en-US" sz="2800" b="1" dirty="0">
                <a:solidFill>
                  <a:srgbClr val="FF3300"/>
                </a:solidFill>
                <a:latin typeface="黑体" panose="02010609060101010101" pitchFamily="49" charset="-122"/>
                <a:ea typeface="黑体" panose="02010609060101010101" pitchFamily="49" charset="-122"/>
              </a:rPr>
              <a:t>典型</a:t>
            </a:r>
            <a:r>
              <a:rPr lang="en-US" altLang="zh-CN" sz="2800" b="1" dirty="0">
                <a:solidFill>
                  <a:srgbClr val="FF3300"/>
                </a:solidFill>
                <a:latin typeface="黑体" panose="02010609060101010101" pitchFamily="49" charset="-122"/>
                <a:ea typeface="黑体" panose="02010609060101010101" pitchFamily="49" charset="-122"/>
              </a:rPr>
              <a:t>I</a:t>
            </a:r>
            <a:r>
              <a:rPr lang="zh-CN" altLang="en-US" sz="2800" b="1" dirty="0">
                <a:solidFill>
                  <a:srgbClr val="FF3300"/>
                </a:solidFill>
                <a:latin typeface="黑体" panose="02010609060101010101" pitchFamily="49" charset="-122"/>
                <a:ea typeface="黑体" panose="02010609060101010101" pitchFamily="49" charset="-122"/>
              </a:rPr>
              <a:t>型</a:t>
            </a:r>
            <a:r>
              <a:rPr lang="zh-CN" altLang="en-US" sz="2800" dirty="0">
                <a:solidFill>
                  <a:schemeClr val="accent2"/>
                </a:solidFill>
                <a:latin typeface="黑体" panose="02010609060101010101" pitchFamily="49" charset="-122"/>
                <a:ea typeface="黑体" panose="02010609060101010101" pitchFamily="49" charset="-122"/>
              </a:rPr>
              <a:t>系统</a:t>
            </a:r>
            <a:r>
              <a:rPr lang="zh-CN" altLang="en-US" sz="2800" dirty="0">
                <a:latin typeface="黑体" panose="02010609060101010101" pitchFamily="49" charset="-122"/>
                <a:ea typeface="黑体" panose="02010609060101010101" pitchFamily="49" charset="-122"/>
              </a:rPr>
              <a:t>较为合适。</a:t>
            </a:r>
          </a:p>
          <a:p>
            <a:pPr eaLnBrk="1" hangingPunct="1">
              <a:lnSpc>
                <a:spcPct val="90000"/>
              </a:lnSpc>
            </a:pPr>
            <a:endParaRPr lang="en-US" altLang="zh-CN" sz="2800" dirty="0">
              <a:latin typeface="黑体" panose="02010609060101010101" pitchFamily="49" charset="-122"/>
              <a:ea typeface="黑体" panose="02010609060101010101" pitchFamily="49" charset="-122"/>
            </a:endParaRPr>
          </a:p>
        </p:txBody>
      </p:sp>
      <p:graphicFrame>
        <p:nvGraphicFramePr>
          <p:cNvPr id="2" name="对象 1"/>
          <p:cNvGraphicFramePr>
            <a:graphicFrameLocks noGrp="1" noChangeAspect="1"/>
          </p:cNvGraphicFramePr>
          <p:nvPr>
            <p:extLst>
              <p:ext uri="{D42A27DB-BD31-4B8C-83A1-F6EECF244321}">
                <p14:modId xmlns:p14="http://schemas.microsoft.com/office/powerpoint/2010/main" val="1239156687"/>
              </p:ext>
            </p:extLst>
          </p:nvPr>
        </p:nvGraphicFramePr>
        <p:xfrm>
          <a:off x="3419872" y="5445224"/>
          <a:ext cx="2347912" cy="928687"/>
        </p:xfrm>
        <a:graphic>
          <a:graphicData uri="http://schemas.openxmlformats.org/presentationml/2006/ole">
            <mc:AlternateContent xmlns:mc="http://schemas.openxmlformats.org/markup-compatibility/2006">
              <mc:Choice xmlns:v="urn:schemas-microsoft-com:vml" Requires="v">
                <p:oleObj spid="_x0000_s144525" name="Equation" r:id="rId3" imgW="1091726" imgH="431613" progId="Equation.DSMT4">
                  <p:embed/>
                </p:oleObj>
              </mc:Choice>
              <mc:Fallback>
                <p:oleObj name="Equation" r:id="rId3" imgW="1091726" imgH="431613" progId="Equation.DSMT4">
                  <p:embed/>
                  <p:pic>
                    <p:nvPicPr>
                      <p:cNvPr id="0" name="对象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5445224"/>
                        <a:ext cx="2347912" cy="928687"/>
                      </a:xfrm>
                      <a:prstGeom prst="rect">
                        <a:avLst/>
                      </a:prstGeom>
                      <a:solidFill>
                        <a:srgbClr val="FFFF00"/>
                      </a:solidFill>
                      <a:ln w="9525">
                        <a:solidFill>
                          <a:schemeClr val="tx1"/>
                        </a:solidFill>
                        <a:miter lim="800000"/>
                        <a:headEnd/>
                        <a:tailEnd/>
                      </a:ln>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0"/>
            <a:ext cx="7772400" cy="762000"/>
          </a:xfrm>
        </p:spPr>
        <p:txBody>
          <a:bodyPr/>
          <a:lstStyle/>
          <a:p>
            <a:pPr algn="l" eaLnBrk="1" hangingPunct="1"/>
            <a:r>
              <a:rPr lang="zh-CN" altLang="en-US" sz="3600" b="1">
                <a:solidFill>
                  <a:srgbClr val="C00000"/>
                </a:solidFill>
                <a:latin typeface="黑体" panose="02010609060101010101" pitchFamily="49" charset="-122"/>
                <a:ea typeface="黑体" panose="02010609060101010101" pitchFamily="49" charset="-122"/>
              </a:rPr>
              <a:t>电流调节器参数的确定</a:t>
            </a:r>
          </a:p>
        </p:txBody>
      </p:sp>
      <p:sp>
        <p:nvSpPr>
          <p:cNvPr id="56328" name="Rectangle 3"/>
          <p:cNvSpPr>
            <a:spLocks noGrp="1" noChangeArrowheads="1"/>
          </p:cNvSpPr>
          <p:nvPr>
            <p:ph type="body" sz="half" idx="1"/>
          </p:nvPr>
        </p:nvSpPr>
        <p:spPr>
          <a:xfrm>
            <a:off x="685800" y="714375"/>
            <a:ext cx="7924800" cy="4038600"/>
          </a:xfrm>
        </p:spPr>
        <p:txBody>
          <a:bodyPr/>
          <a:lstStyle/>
          <a:p>
            <a:pPr eaLnBrk="1" hangingPunct="1"/>
            <a:r>
              <a:rPr lang="zh-CN" altLang="en-US" sz="2800" b="1" dirty="0">
                <a:latin typeface="黑体" panose="02010609060101010101" pitchFamily="49" charset="-122"/>
                <a:ea typeface="黑体" panose="02010609060101010101" pitchFamily="49" charset="-122"/>
              </a:rPr>
              <a:t>将系统开环传函与期望传函比较，即可得到电流调节器的传递函数。期望电流超调小于</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％，选</a:t>
            </a:r>
            <a:r>
              <a:rPr lang="en-US" altLang="zh-CN" sz="2800" b="1" dirty="0">
                <a:solidFill>
                  <a:schemeClr val="accent2"/>
                </a:solidFill>
                <a:latin typeface="黑体" panose="02010609060101010101" pitchFamily="49" charset="-122"/>
                <a:ea typeface="黑体" panose="02010609060101010101" pitchFamily="49" charset="-122"/>
              </a:rPr>
              <a:t>KT</a:t>
            </a:r>
            <a:r>
              <a:rPr lang="zh-CN" altLang="en-US" sz="2800" b="1" dirty="0">
                <a:solidFill>
                  <a:schemeClr val="accent2"/>
                </a:solidFill>
                <a:latin typeface="黑体" panose="02010609060101010101" pitchFamily="49" charset="-122"/>
                <a:ea typeface="黑体" panose="02010609060101010101" pitchFamily="49" charset="-122"/>
              </a:rPr>
              <a:t>＝</a:t>
            </a:r>
            <a:r>
              <a:rPr lang="en-US" altLang="zh-CN" sz="2800" b="1" dirty="0">
                <a:solidFill>
                  <a:schemeClr val="accent2"/>
                </a:solidFill>
                <a:latin typeface="黑体" panose="02010609060101010101" pitchFamily="49" charset="-122"/>
                <a:ea typeface="黑体" panose="02010609060101010101" pitchFamily="49" charset="-122"/>
              </a:rPr>
              <a:t>0.5</a:t>
            </a:r>
          </a:p>
          <a:p>
            <a:pPr eaLnBrk="1" hangingPunct="1"/>
            <a:endParaRPr lang="en-US" altLang="zh-CN" sz="2800" b="1" dirty="0">
              <a:solidFill>
                <a:schemeClr val="accent2"/>
              </a:solidFill>
              <a:latin typeface="黑体" panose="02010609060101010101" pitchFamily="49" charset="-122"/>
              <a:ea typeface="黑体" panose="02010609060101010101" pitchFamily="49" charset="-122"/>
            </a:endParaRPr>
          </a:p>
          <a:p>
            <a:pPr eaLnBrk="1" hangingPunct="1"/>
            <a:endParaRPr lang="en-US" altLang="zh-CN" sz="2800" b="1" dirty="0">
              <a:latin typeface="黑体" panose="02010609060101010101" pitchFamily="49" charset="-122"/>
              <a:ea typeface="黑体" panose="02010609060101010101" pitchFamily="49" charset="-122"/>
            </a:endParaRPr>
          </a:p>
          <a:p>
            <a:pPr eaLnBrk="1" hangingPunct="1">
              <a:buFontTx/>
              <a:buNone/>
            </a:pPr>
            <a:endParaRPr lang="en-US" altLang="zh-CN" sz="2800" b="1" dirty="0">
              <a:latin typeface="黑体" panose="02010609060101010101" pitchFamily="49" charset="-122"/>
              <a:ea typeface="黑体" panose="02010609060101010101" pitchFamily="49" charset="-122"/>
            </a:endParaRPr>
          </a:p>
          <a:p>
            <a:pPr eaLnBrk="1" hangingPunct="1"/>
            <a:r>
              <a:rPr lang="zh-CN" altLang="en-US" sz="2800" b="1" dirty="0">
                <a:latin typeface="黑体" panose="02010609060101010101" pitchFamily="49" charset="-122"/>
                <a:ea typeface="黑体" panose="02010609060101010101" pitchFamily="49" charset="-122"/>
              </a:rPr>
              <a:t>电流调节器参数和典</a:t>
            </a:r>
            <a:r>
              <a:rPr lang="en-US" altLang="zh-CN" sz="2800" b="1" dirty="0">
                <a:latin typeface="黑体" panose="02010609060101010101" pitchFamily="49" charset="-122"/>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系统</a:t>
            </a:r>
            <a:r>
              <a:rPr lang="zh-CN" altLang="en-US" sz="2800" b="1" dirty="0">
                <a:solidFill>
                  <a:schemeClr val="tx2"/>
                </a:solidFill>
                <a:latin typeface="黑体" panose="02010609060101010101" pitchFamily="49" charset="-122"/>
                <a:ea typeface="黑体" panose="02010609060101010101" pitchFamily="49" charset="-122"/>
              </a:rPr>
              <a:t>固有参数为：</a:t>
            </a:r>
          </a:p>
        </p:txBody>
      </p:sp>
      <p:graphicFrame>
        <p:nvGraphicFramePr>
          <p:cNvPr id="56322" name="Object 7"/>
          <p:cNvGraphicFramePr>
            <a:graphicFrameLocks noGrp="1" noChangeAspect="1"/>
          </p:cNvGraphicFramePr>
          <p:nvPr>
            <p:ph type="clipArt" sz="half" idx="2"/>
            <p:extLst>
              <p:ext uri="{D42A27DB-BD31-4B8C-83A1-F6EECF244321}">
                <p14:modId xmlns:p14="http://schemas.microsoft.com/office/powerpoint/2010/main" val="867077921"/>
              </p:ext>
            </p:extLst>
          </p:nvPr>
        </p:nvGraphicFramePr>
        <p:xfrm>
          <a:off x="1500188" y="1928813"/>
          <a:ext cx="6140450" cy="1857375"/>
        </p:xfrm>
        <a:graphic>
          <a:graphicData uri="http://schemas.openxmlformats.org/presentationml/2006/ole">
            <mc:AlternateContent xmlns:mc="http://schemas.openxmlformats.org/markup-compatibility/2006">
              <mc:Choice xmlns:v="urn:schemas-microsoft-com:vml" Requires="v">
                <p:oleObj spid="_x0000_s101131" name="Equation" r:id="rId3" imgW="3022560" imgH="914400" progId="Equation.DSMT4">
                  <p:embed/>
                </p:oleObj>
              </mc:Choice>
              <mc:Fallback>
                <p:oleObj name="Equation" r:id="rId3" imgW="3022560" imgH="914400" progId="Equation.DSMT4">
                  <p:embed/>
                  <p:pic>
                    <p:nvPicPr>
                      <p:cNvPr id="0" name="Object 7"/>
                      <p:cNvPicPr>
                        <a:picLocks noChangeAspect="1" noChangeArrowheads="1"/>
                      </p:cNvPicPr>
                      <p:nvPr/>
                    </p:nvPicPr>
                    <p:blipFill>
                      <a:blip r:embed="rId4"/>
                      <a:srcRect/>
                      <a:stretch>
                        <a:fillRect/>
                      </a:stretch>
                    </p:blipFill>
                    <p:spPr bwMode="auto">
                      <a:xfrm>
                        <a:off x="1500188" y="1928813"/>
                        <a:ext cx="6140450" cy="185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4" name="Object 10"/>
          <p:cNvGraphicFramePr>
            <a:graphicFrameLocks noChangeAspect="1"/>
          </p:cNvGraphicFramePr>
          <p:nvPr/>
        </p:nvGraphicFramePr>
        <p:xfrm>
          <a:off x="3481388" y="4129088"/>
          <a:ext cx="1800225" cy="547687"/>
        </p:xfrm>
        <a:graphic>
          <a:graphicData uri="http://schemas.openxmlformats.org/presentationml/2006/ole">
            <mc:AlternateContent xmlns:mc="http://schemas.openxmlformats.org/markup-compatibility/2006">
              <mc:Choice xmlns:v="urn:schemas-microsoft-com:vml" Requires="v">
                <p:oleObj spid="_x0000_s101132" name="Equation" r:id="rId5" imgW="761669" imgH="228501" progId="Equation.DSMT4">
                  <p:embed/>
                </p:oleObj>
              </mc:Choice>
              <mc:Fallback>
                <p:oleObj name="Equation" r:id="rId5" imgW="761669" imgH="228501"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1388" y="4129088"/>
                        <a:ext cx="1800225" cy="54768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5" name="Object 12"/>
          <p:cNvGraphicFramePr>
            <a:graphicFrameLocks noChangeAspect="1"/>
          </p:cNvGraphicFramePr>
          <p:nvPr>
            <p:extLst>
              <p:ext uri="{D42A27DB-BD31-4B8C-83A1-F6EECF244321}">
                <p14:modId xmlns:p14="http://schemas.microsoft.com/office/powerpoint/2010/main" val="3605220157"/>
              </p:ext>
            </p:extLst>
          </p:nvPr>
        </p:nvGraphicFramePr>
        <p:xfrm>
          <a:off x="1568450" y="4726781"/>
          <a:ext cx="5416550" cy="1006475"/>
        </p:xfrm>
        <a:graphic>
          <a:graphicData uri="http://schemas.openxmlformats.org/presentationml/2006/ole">
            <mc:AlternateContent xmlns:mc="http://schemas.openxmlformats.org/markup-compatibility/2006">
              <mc:Choice xmlns:v="urn:schemas-microsoft-com:vml" Requires="v">
                <p:oleObj spid="_x0000_s101133" name="Equation" r:id="rId7" imgW="2476500" imgH="457200" progId="Equation.DSMT4">
                  <p:embed/>
                </p:oleObj>
              </mc:Choice>
              <mc:Fallback>
                <p:oleObj name="Equation" r:id="rId7" imgW="2476500" imgH="457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8450" y="4726781"/>
                        <a:ext cx="5416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2" name="Object 12"/>
          <p:cNvGraphicFramePr>
            <a:graphicFrameLocks noChangeAspect="1"/>
          </p:cNvGraphicFramePr>
          <p:nvPr>
            <p:extLst>
              <p:ext uri="{D42A27DB-BD31-4B8C-83A1-F6EECF244321}">
                <p14:modId xmlns:p14="http://schemas.microsoft.com/office/powerpoint/2010/main" val="1025282840"/>
              </p:ext>
            </p:extLst>
          </p:nvPr>
        </p:nvGraphicFramePr>
        <p:xfrm>
          <a:off x="2556867" y="5733256"/>
          <a:ext cx="3743325" cy="969963"/>
        </p:xfrm>
        <a:graphic>
          <a:graphicData uri="http://schemas.openxmlformats.org/presentationml/2006/ole">
            <mc:AlternateContent xmlns:mc="http://schemas.openxmlformats.org/markup-compatibility/2006">
              <mc:Choice xmlns:v="urn:schemas-microsoft-com:vml" Requires="v">
                <p:oleObj spid="_x0000_s101134" name="Equation" r:id="rId9" imgW="1714500" imgH="444500" progId="Equation.DSMT4">
                  <p:embed/>
                </p:oleObj>
              </mc:Choice>
              <mc:Fallback>
                <p:oleObj name="Equation" r:id="rId9" imgW="1714500" imgH="4445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6867" y="5733256"/>
                        <a:ext cx="3743325" cy="969963"/>
                      </a:xfrm>
                      <a:prstGeom prst="rect">
                        <a:avLst/>
                      </a:prstGeom>
                      <a:solidFill>
                        <a:srgbClr val="FFFF00"/>
                      </a:solidFill>
                      <a:ln>
                        <a:noFill/>
                      </a:ln>
                    </p:spPr>
                  </p:pic>
                </p:oleObj>
              </mc:Fallback>
            </mc:AlternateContent>
          </a:graphicData>
        </a:graphic>
      </p:graphicFrame>
      <p:sp>
        <p:nvSpPr>
          <p:cNvPr id="8" name="右箭头 7">
            <a:hlinkClick r:id="rId11" action="ppaction://hlinksldjump"/>
          </p:cNvPr>
          <p:cNvSpPr/>
          <p:nvPr/>
        </p:nvSpPr>
        <p:spPr bwMode="auto">
          <a:xfrm>
            <a:off x="8532440" y="6309320"/>
            <a:ext cx="432048" cy="432048"/>
          </a:xfrm>
          <a:prstGeom prst="rightArrow">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8">
                                            <p:txEl>
                                              <p:pRg st="4" end="4"/>
                                            </p:txEl>
                                          </p:spTgt>
                                        </p:tgtEl>
                                        <p:attrNameLst>
                                          <p:attrName>style.visibility</p:attrName>
                                        </p:attrNameLst>
                                      </p:cBhvr>
                                      <p:to>
                                        <p:strVal val="visible"/>
                                      </p:to>
                                    </p:set>
                                    <p:animEffect transition="in" filter="blinds(horizontal)">
                                      <p:cBhvr>
                                        <p:cTn id="12" dur="500"/>
                                        <p:tgtEl>
                                          <p:spTgt spid="5632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blinds(horizontal)">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blinds(horizontal)">
                                      <p:cBhvr>
                                        <p:cTn id="22" dur="500"/>
                                        <p:tgtEl>
                                          <p:spTgt spid="56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332"/>
                                        </p:tgtEl>
                                        <p:attrNameLst>
                                          <p:attrName>style.visibility</p:attrName>
                                        </p:attrNameLst>
                                      </p:cBhvr>
                                      <p:to>
                                        <p:strVal val="visible"/>
                                      </p:to>
                                    </p:set>
                                    <p:animEffect transition="in" filter="blinds(horizontal)">
                                      <p:cBhvr>
                                        <p:cTn id="27" dur="500"/>
                                        <p:tgtEl>
                                          <p:spTgt spid="56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8B91B83E-4605-4470-9280-546D84628962}" type="slidenum">
              <a:rPr lang="en-US" altLang="zh-CN" sz="1400" b="0">
                <a:solidFill>
                  <a:schemeClr val="tx1"/>
                </a:solidFill>
                <a:latin typeface="Times New Roman" panose="02020603050405020304" pitchFamily="18" charset="0"/>
              </a:rPr>
              <a:pPr eaLnBrk="1" hangingPunct="1"/>
              <a:t>86</a:t>
            </a:fld>
            <a:endParaRPr lang="en-US" altLang="zh-CN" sz="1400" b="0">
              <a:solidFill>
                <a:schemeClr val="tx1"/>
              </a:solidFill>
              <a:latin typeface="Times New Roman" panose="02020603050405020304" pitchFamily="18" charset="0"/>
            </a:endParaRPr>
          </a:p>
        </p:txBody>
      </p:sp>
      <p:sp>
        <p:nvSpPr>
          <p:cNvPr id="101379" name="Rectangle 2"/>
          <p:cNvSpPr>
            <a:spLocks noGrp="1" noChangeArrowheads="1"/>
          </p:cNvSpPr>
          <p:nvPr>
            <p:ph type="title"/>
          </p:nvPr>
        </p:nvSpPr>
        <p:spPr>
          <a:xfrm>
            <a:off x="500063" y="357188"/>
            <a:ext cx="7772400" cy="685800"/>
          </a:xfrm>
        </p:spPr>
        <p:txBody>
          <a:bodyPr/>
          <a:lstStyle/>
          <a:p>
            <a:pPr algn="l" eaLnBrk="1" hangingPunct="1"/>
            <a:r>
              <a:rPr lang="zh-CN" altLang="en-US" sz="3200" b="1">
                <a:solidFill>
                  <a:srgbClr val="C00000"/>
                </a:solidFill>
                <a:latin typeface="黑体" panose="02010609060101010101" pitchFamily="49" charset="-122"/>
                <a:ea typeface="黑体" panose="02010609060101010101" pitchFamily="49" charset="-122"/>
              </a:rPr>
              <a:t>电流调节器参数的工程设计计算公式</a:t>
            </a:r>
          </a:p>
        </p:txBody>
      </p:sp>
      <p:sp>
        <p:nvSpPr>
          <p:cNvPr id="77827" name="Rectangle 3"/>
          <p:cNvSpPr>
            <a:spLocks noGrp="1" noChangeArrowheads="1"/>
          </p:cNvSpPr>
          <p:nvPr>
            <p:ph type="body" sz="half" idx="1"/>
          </p:nvPr>
        </p:nvSpPr>
        <p:spPr>
          <a:xfrm>
            <a:off x="685800" y="3643313"/>
            <a:ext cx="7958138" cy="990600"/>
          </a:xfrm>
        </p:spPr>
        <p:txBody>
          <a:bodyPr/>
          <a:lstStyle/>
          <a:p>
            <a:pPr algn="just" eaLnBrk="1" hangingPunct="1"/>
            <a:r>
              <a:rPr lang="zh-CN" altLang="en-US" sz="2800">
                <a:latin typeface="黑体" panose="02010609060101010101" pitchFamily="49" charset="-122"/>
                <a:ea typeface="黑体" panose="02010609060101010101" pitchFamily="49" charset="-122"/>
              </a:rPr>
              <a:t>这样，电流环已被校正成典型</a:t>
            </a:r>
            <a:r>
              <a:rPr lang="en-US" altLang="zh-CN" sz="2800">
                <a:latin typeface="黑体" panose="02010609060101010101" pitchFamily="49" charset="-122"/>
                <a:ea typeface="黑体" panose="02010609060101010101" pitchFamily="49" charset="-122"/>
              </a:rPr>
              <a:t>I</a:t>
            </a:r>
            <a:r>
              <a:rPr lang="zh-CN" altLang="en-US" sz="2800">
                <a:latin typeface="黑体" panose="02010609060101010101" pitchFamily="49" charset="-122"/>
                <a:ea typeface="黑体" panose="02010609060101010101" pitchFamily="49" charset="-122"/>
              </a:rPr>
              <a:t>型结构，其开环传函为</a:t>
            </a:r>
          </a:p>
        </p:txBody>
      </p:sp>
      <p:sp>
        <p:nvSpPr>
          <p:cNvPr id="77830" name="Rectangle 6"/>
          <p:cNvSpPr>
            <a:spLocks noChangeArrowheads="1"/>
          </p:cNvSpPr>
          <p:nvPr/>
        </p:nvSpPr>
        <p:spPr bwMode="auto">
          <a:xfrm>
            <a:off x="3848100" y="32051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1382" name="Object 7"/>
          <p:cNvGraphicFramePr>
            <a:graphicFrameLocks noGrp="1" noChangeAspect="1"/>
          </p:cNvGraphicFramePr>
          <p:nvPr>
            <p:ph type="clipArt" sz="half" idx="2"/>
            <p:extLst>
              <p:ext uri="{D42A27DB-BD31-4B8C-83A1-F6EECF244321}">
                <p14:modId xmlns:p14="http://schemas.microsoft.com/office/powerpoint/2010/main" val="48068007"/>
              </p:ext>
            </p:extLst>
          </p:nvPr>
        </p:nvGraphicFramePr>
        <p:xfrm>
          <a:off x="1900238" y="2462213"/>
          <a:ext cx="3743325" cy="969962"/>
        </p:xfrm>
        <a:graphic>
          <a:graphicData uri="http://schemas.openxmlformats.org/presentationml/2006/ole">
            <mc:AlternateContent xmlns:mc="http://schemas.openxmlformats.org/markup-compatibility/2006">
              <mc:Choice xmlns:v="urn:schemas-microsoft-com:vml" Requires="v">
                <p:oleObj spid="_x0000_s102165" name="Equation" r:id="rId3" imgW="1714500" imgH="444500" progId="Equation.3">
                  <p:embed/>
                </p:oleObj>
              </mc:Choice>
              <mc:Fallback>
                <p:oleObj name="Equation" r:id="rId3" imgW="1714500" imgH="4445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238" y="2462213"/>
                        <a:ext cx="3743325" cy="969962"/>
                      </a:xfrm>
                      <a:prstGeom prst="rect">
                        <a:avLst/>
                      </a:prstGeom>
                      <a:solidFill>
                        <a:srgbClr val="FFFF00"/>
                      </a:solidFill>
                      <a:ln>
                        <a:noFill/>
                      </a:ln>
                      <a:effectLst/>
                    </p:spPr>
                  </p:pic>
                </p:oleObj>
              </mc:Fallback>
            </mc:AlternateContent>
          </a:graphicData>
        </a:graphic>
      </p:graphicFrame>
      <p:sp>
        <p:nvSpPr>
          <p:cNvPr id="77834" name="Rectangle 10"/>
          <p:cNvSpPr>
            <a:spLocks noChangeArrowheads="1"/>
          </p:cNvSpPr>
          <p:nvPr/>
        </p:nvSpPr>
        <p:spPr bwMode="auto">
          <a:xfrm>
            <a:off x="3805238" y="32051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7833" name="Object 9"/>
          <p:cNvGraphicFramePr>
            <a:graphicFrameLocks noChangeAspect="1"/>
          </p:cNvGraphicFramePr>
          <p:nvPr/>
        </p:nvGraphicFramePr>
        <p:xfrm>
          <a:off x="1219200" y="4557713"/>
          <a:ext cx="5684838" cy="1135062"/>
        </p:xfrm>
        <a:graphic>
          <a:graphicData uri="http://schemas.openxmlformats.org/presentationml/2006/ole">
            <mc:AlternateContent xmlns:mc="http://schemas.openxmlformats.org/markup-compatibility/2006">
              <mc:Choice xmlns:v="urn:schemas-microsoft-com:vml" Requires="v">
                <p:oleObj spid="_x0000_s102166" name="Equation" r:id="rId5" imgW="2247900" imgH="444500" progId="Equation.3">
                  <p:embed/>
                </p:oleObj>
              </mc:Choice>
              <mc:Fallback>
                <p:oleObj name="Equation" r:id="rId5" imgW="22479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557713"/>
                        <a:ext cx="5684838"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5" name="Object 11"/>
          <p:cNvGraphicFramePr>
            <a:graphicFrameLocks noChangeAspect="1"/>
          </p:cNvGraphicFramePr>
          <p:nvPr/>
        </p:nvGraphicFramePr>
        <p:xfrm>
          <a:off x="0" y="1341438"/>
          <a:ext cx="8723313" cy="977900"/>
        </p:xfrm>
        <a:graphic>
          <a:graphicData uri="http://schemas.openxmlformats.org/presentationml/2006/ole">
            <mc:AlternateContent xmlns:mc="http://schemas.openxmlformats.org/markup-compatibility/2006">
              <mc:Choice xmlns:v="urn:schemas-microsoft-com:vml" Requires="v">
                <p:oleObj spid="_x0000_s102167" name="Equation" r:id="rId7" imgW="3987800" imgH="444500" progId="Equation.DSMT4">
                  <p:embed/>
                </p:oleObj>
              </mc:Choice>
              <mc:Fallback>
                <p:oleObj name="Equation" r:id="rId7" imgW="3987800" imgH="4445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341438"/>
                        <a:ext cx="87233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6" name="Object 12"/>
          <p:cNvGraphicFramePr>
            <a:graphicFrameLocks noChangeAspect="1"/>
          </p:cNvGraphicFramePr>
          <p:nvPr>
            <p:extLst>
              <p:ext uri="{D42A27DB-BD31-4B8C-83A1-F6EECF244321}">
                <p14:modId xmlns:p14="http://schemas.microsoft.com/office/powerpoint/2010/main" val="703230400"/>
              </p:ext>
            </p:extLst>
          </p:nvPr>
        </p:nvGraphicFramePr>
        <p:xfrm>
          <a:off x="2367756" y="5716588"/>
          <a:ext cx="4508500" cy="1025525"/>
        </p:xfrm>
        <a:graphic>
          <a:graphicData uri="http://schemas.openxmlformats.org/presentationml/2006/ole">
            <mc:AlternateContent xmlns:mc="http://schemas.openxmlformats.org/markup-compatibility/2006">
              <mc:Choice xmlns:v="urn:schemas-microsoft-com:vml" Requires="v">
                <p:oleObj spid="_x0000_s102168" name="Equation" r:id="rId9" imgW="1955520" imgH="444240" progId="Equation.DSMT4">
                  <p:embed/>
                </p:oleObj>
              </mc:Choice>
              <mc:Fallback>
                <p:oleObj name="Equation" r:id="rId9" imgW="1955520" imgH="444240" progId="Equation.DSMT4">
                  <p:embed/>
                  <p:pic>
                    <p:nvPicPr>
                      <p:cNvPr id="0" name="Object 12"/>
                      <p:cNvPicPr>
                        <a:picLocks noChangeAspect="1" noChangeArrowheads="1"/>
                      </p:cNvPicPr>
                      <p:nvPr/>
                    </p:nvPicPr>
                    <p:blipFill>
                      <a:blip r:embed="rId10"/>
                      <a:srcRect/>
                      <a:stretch>
                        <a:fillRect/>
                      </a:stretch>
                    </p:blipFill>
                    <p:spPr bwMode="auto">
                      <a:xfrm>
                        <a:off x="2367756" y="5716588"/>
                        <a:ext cx="4508500" cy="1025525"/>
                      </a:xfrm>
                      <a:prstGeom prst="rect">
                        <a:avLst/>
                      </a:prstGeom>
                      <a:solidFill>
                        <a:srgbClr val="FFFF00"/>
                      </a:solidFill>
                      <a:ln>
                        <a:noFill/>
                      </a:ln>
                    </p:spPr>
                  </p:pic>
                </p:oleObj>
              </mc:Fallback>
            </mc:AlternateContent>
          </a:graphicData>
        </a:graphic>
      </p:graphicFrame>
      <p:grpSp>
        <p:nvGrpSpPr>
          <p:cNvPr id="2" name="Group 16"/>
          <p:cNvGrpSpPr>
            <a:grpSpLocks/>
          </p:cNvGrpSpPr>
          <p:nvPr/>
        </p:nvGrpSpPr>
        <p:grpSpPr bwMode="auto">
          <a:xfrm>
            <a:off x="5651500" y="1268413"/>
            <a:ext cx="3041650" cy="1816100"/>
            <a:chOff x="3560" y="799"/>
            <a:chExt cx="1916" cy="1144"/>
          </a:xfrm>
        </p:grpSpPr>
        <p:sp>
          <p:nvSpPr>
            <p:cNvPr id="77837" name="Text Box 13"/>
            <p:cNvSpPr txBox="1">
              <a:spLocks noChangeArrowheads="1"/>
            </p:cNvSpPr>
            <p:nvPr/>
          </p:nvSpPr>
          <p:spPr bwMode="auto">
            <a:xfrm>
              <a:off x="3560" y="1616"/>
              <a:ext cx="1916" cy="327"/>
            </a:xfrm>
            <a:prstGeom prst="rect">
              <a:avLst/>
            </a:prstGeom>
            <a:noFill/>
            <a:ln w="9525">
              <a:noFill/>
              <a:miter lim="800000"/>
              <a:headEnd/>
              <a:tailEnd/>
            </a:ln>
            <a:effectLst/>
          </p:spPr>
          <p:txBody>
            <a:bodyPr wrap="none">
              <a:spAutoFit/>
            </a:bodyPr>
            <a:lstStyle/>
            <a:p>
              <a:pPr>
                <a:defRPr/>
              </a:pPr>
              <a:r>
                <a:rPr lang="zh-CN" altLang="en-US" sz="2800" dirty="0">
                  <a:solidFill>
                    <a:schemeClr val="accent2"/>
                  </a:solidFill>
                  <a:effectLst>
                    <a:outerShdw blurRad="38100" dist="38100" dir="2700000" algn="tl">
                      <a:srgbClr val="000000"/>
                    </a:outerShdw>
                  </a:effectLst>
                  <a:latin typeface="黑体" pitchFamily="2" charset="-122"/>
                  <a:ea typeface="黑体" pitchFamily="2" charset="-122"/>
                </a:rPr>
                <a:t>仿真时的积分常数</a:t>
              </a:r>
            </a:p>
          </p:txBody>
        </p:sp>
        <p:sp>
          <p:nvSpPr>
            <p:cNvPr id="77839" name="AutoShape 15"/>
            <p:cNvSpPr>
              <a:spLocks noChangeArrowheads="1"/>
            </p:cNvSpPr>
            <p:nvPr/>
          </p:nvSpPr>
          <p:spPr bwMode="auto">
            <a:xfrm>
              <a:off x="3878" y="799"/>
              <a:ext cx="317" cy="702"/>
            </a:xfrm>
            <a:prstGeom prst="wedgeRectCallout">
              <a:avLst>
                <a:gd name="adj1" fmla="val -8991"/>
                <a:gd name="adj2" fmla="val 75639"/>
              </a:avLst>
            </a:prstGeom>
            <a:noFill/>
            <a:ln w="9525">
              <a:solidFill>
                <a:srgbClr val="FF0000"/>
              </a:solidFill>
              <a:miter lim="800000"/>
              <a:headEnd/>
              <a:tailEnd/>
            </a:ln>
            <a:effectLst/>
          </p:spPr>
          <p:txBody>
            <a:bodyPr anchor="ctr"/>
            <a:lstStyle/>
            <a:p>
              <a:pPr>
                <a:defRPr/>
              </a:pPr>
              <a:endParaRPr lang="zh-CN" altLang="zh-CN">
                <a:effectLst>
                  <a:outerShdw blurRad="38100" dist="38100" dir="2700000" algn="tl">
                    <a:srgbClr val="000000"/>
                  </a:outerShdw>
                </a:effectLst>
                <a:latin typeface="黑体" pitchFamily="2" charset="-122"/>
                <a:ea typeface="黑体" pitchFamily="2" charset="-122"/>
              </a:endParaRPr>
            </a:p>
          </p:txBody>
        </p:sp>
      </p:grpSp>
      <p:sp>
        <p:nvSpPr>
          <p:cNvPr id="15" name="Rectangle 3"/>
          <p:cNvSpPr txBox="1">
            <a:spLocks noChangeArrowheads="1"/>
          </p:cNvSpPr>
          <p:nvPr/>
        </p:nvSpPr>
        <p:spPr bwMode="auto">
          <a:xfrm>
            <a:off x="142875" y="5643563"/>
            <a:ext cx="1714500" cy="990600"/>
          </a:xfrm>
          <a:prstGeom prst="rect">
            <a:avLst/>
          </a:prstGeom>
          <a:noFill/>
          <a:ln w="9525">
            <a:noFill/>
            <a:miter lim="800000"/>
            <a:headEnd/>
            <a:tailEnd/>
          </a:ln>
        </p:spPr>
        <p:txBody>
          <a:bodyPr/>
          <a:lstStyle/>
          <a:p>
            <a:pPr marL="342900" indent="-342900" algn="just">
              <a:spcBef>
                <a:spcPct val="20000"/>
              </a:spcBef>
              <a:defRPr/>
            </a:pPr>
            <a:r>
              <a:rPr lang="zh-CN" altLang="en-US" sz="2800" b="0" kern="0" dirty="0">
                <a:solidFill>
                  <a:srgbClr val="FF0000"/>
                </a:solidFill>
                <a:latin typeface="黑体" pitchFamily="2" charset="-122"/>
                <a:ea typeface="黑体" pitchFamily="2" charset="-122"/>
              </a:rPr>
              <a:t>电流环</a:t>
            </a:r>
            <a:endParaRPr lang="en-US" altLang="zh-CN" sz="2800" b="0" kern="0" dirty="0">
              <a:solidFill>
                <a:srgbClr val="FF0000"/>
              </a:solidFill>
              <a:latin typeface="黑体" pitchFamily="2" charset="-122"/>
              <a:ea typeface="黑体" pitchFamily="2" charset="-122"/>
            </a:endParaRPr>
          </a:p>
          <a:p>
            <a:pPr marL="342900" indent="-342900" algn="just">
              <a:spcBef>
                <a:spcPct val="20000"/>
              </a:spcBef>
              <a:defRPr/>
            </a:pPr>
            <a:r>
              <a:rPr lang="zh-CN" altLang="en-US" sz="2800" b="0" kern="0" dirty="0">
                <a:solidFill>
                  <a:srgbClr val="FF0000"/>
                </a:solidFill>
                <a:latin typeface="黑体" pitchFamily="2" charset="-122"/>
                <a:ea typeface="黑体" pitchFamily="2" charset="-122"/>
              </a:rPr>
              <a:t>开环增益</a:t>
            </a:r>
          </a:p>
        </p:txBody>
      </p:sp>
      <p:cxnSp>
        <p:nvCxnSpPr>
          <p:cNvPr id="17" name="直接箭头连接符 16"/>
          <p:cNvCxnSpPr>
            <a:cxnSpLocks noChangeShapeType="1"/>
          </p:cNvCxnSpPr>
          <p:nvPr/>
        </p:nvCxnSpPr>
        <p:spPr bwMode="auto">
          <a:xfrm flipV="1">
            <a:off x="1714500" y="6072188"/>
            <a:ext cx="714375" cy="428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Rectangle 3"/>
          <p:cNvSpPr txBox="1">
            <a:spLocks noChangeArrowheads="1"/>
          </p:cNvSpPr>
          <p:nvPr/>
        </p:nvSpPr>
        <p:spPr bwMode="auto">
          <a:xfrm>
            <a:off x="0" y="2500313"/>
            <a:ext cx="1714500" cy="990600"/>
          </a:xfrm>
          <a:prstGeom prst="rect">
            <a:avLst/>
          </a:prstGeom>
          <a:noFill/>
          <a:ln w="9525">
            <a:noFill/>
            <a:miter lim="800000"/>
            <a:headEnd/>
            <a:tailEnd/>
          </a:ln>
        </p:spPr>
        <p:txBody>
          <a:bodyPr/>
          <a:lstStyle/>
          <a:p>
            <a:pPr marL="342900" indent="-342900" algn="just">
              <a:spcBef>
                <a:spcPct val="20000"/>
              </a:spcBef>
              <a:defRPr/>
            </a:pPr>
            <a:r>
              <a:rPr lang="zh-CN" altLang="en-US" sz="2800" b="0" kern="0" dirty="0">
                <a:solidFill>
                  <a:srgbClr val="FF0000"/>
                </a:solidFill>
                <a:latin typeface="黑体" pitchFamily="2" charset="-122"/>
                <a:ea typeface="黑体" pitchFamily="2" charset="-122"/>
              </a:rPr>
              <a:t>电流调节器增益</a:t>
            </a:r>
          </a:p>
        </p:txBody>
      </p:sp>
      <p:cxnSp>
        <p:nvCxnSpPr>
          <p:cNvPr id="19" name="直接箭头连接符 18"/>
          <p:cNvCxnSpPr>
            <a:cxnSpLocks noChangeShapeType="1"/>
          </p:cNvCxnSpPr>
          <p:nvPr/>
        </p:nvCxnSpPr>
        <p:spPr bwMode="auto">
          <a:xfrm flipV="1">
            <a:off x="1571625" y="3071813"/>
            <a:ext cx="428625" cy="2857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blinds(horizontal)">
                                      <p:cBhvr>
                                        <p:cTn id="12" dur="500"/>
                                        <p:tgtEl>
                                          <p:spTgt spid="7782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7833"/>
                                        </p:tgtEl>
                                        <p:attrNameLst>
                                          <p:attrName>style.visibility</p:attrName>
                                        </p:attrNameLst>
                                      </p:cBhvr>
                                      <p:to>
                                        <p:strVal val="visible"/>
                                      </p:to>
                                    </p:set>
                                    <p:animEffect transition="in" filter="blinds(horizontal)">
                                      <p:cBhvr>
                                        <p:cTn id="15" dur="500"/>
                                        <p:tgtEl>
                                          <p:spTgt spid="77833"/>
                                        </p:tgtEl>
                                      </p:cBhvr>
                                    </p:animEffect>
                                  </p:childTnLst>
                                </p:cTn>
                              </p:par>
                              <p:par>
                                <p:cTn id="16" presetID="3" presetClass="entr" presetSubtype="10" fill="hold" nodeType="withEffect">
                                  <p:stCondLst>
                                    <p:cond delay="0"/>
                                  </p:stCondLst>
                                  <p:childTnLst>
                                    <p:set>
                                      <p:cBhvr>
                                        <p:cTn id="17" dur="1" fill="hold">
                                          <p:stCondLst>
                                            <p:cond delay="0"/>
                                          </p:stCondLst>
                                        </p:cTn>
                                        <p:tgtEl>
                                          <p:spTgt spid="77836"/>
                                        </p:tgtEl>
                                        <p:attrNameLst>
                                          <p:attrName>style.visibility</p:attrName>
                                        </p:attrNameLst>
                                      </p:cBhvr>
                                      <p:to>
                                        <p:strVal val="visible"/>
                                      </p:to>
                                    </p:set>
                                    <p:animEffect transition="in" filter="blinds(horizontal)">
                                      <p:cBhvr>
                                        <p:cTn id="18" dur="500"/>
                                        <p:tgtEl>
                                          <p:spTgt spid="778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P spid="15" grpId="0"/>
      <p:bldP spid="1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5320BD02-E135-4875-AFB6-C7C10BFB2001}" type="slidenum">
              <a:rPr lang="en-US" altLang="zh-CN" sz="1400" b="0">
                <a:solidFill>
                  <a:schemeClr val="tx1"/>
                </a:solidFill>
                <a:latin typeface="Times New Roman" panose="02020603050405020304" pitchFamily="18" charset="0"/>
              </a:rPr>
              <a:pPr eaLnBrk="1" hangingPunct="1"/>
              <a:t>87</a:t>
            </a:fld>
            <a:endParaRPr lang="en-US" altLang="zh-CN" sz="1400" b="0">
              <a:solidFill>
                <a:schemeClr val="tx1"/>
              </a:solidFill>
              <a:latin typeface="Times New Roman" panose="02020603050405020304" pitchFamily="18" charset="0"/>
            </a:endParaRPr>
          </a:p>
        </p:txBody>
      </p:sp>
      <p:sp>
        <p:nvSpPr>
          <p:cNvPr id="102403" name="Rectangle 2"/>
          <p:cNvSpPr>
            <a:spLocks noGrp="1" noChangeArrowheads="1"/>
          </p:cNvSpPr>
          <p:nvPr>
            <p:ph type="title"/>
          </p:nvPr>
        </p:nvSpPr>
        <p:spPr/>
        <p:txBody>
          <a:bodyPr/>
          <a:lstStyle/>
          <a:p>
            <a:pPr algn="l" eaLnBrk="1" hangingPunct="1"/>
            <a:r>
              <a:rPr lang="zh-CN" altLang="en-US" sz="3200" b="1" dirty="0">
                <a:latin typeface="黑体" panose="02010609060101010101" pitchFamily="49" charset="-122"/>
                <a:ea typeface="黑体" panose="02010609060101010101" pitchFamily="49" charset="-122"/>
              </a:rPr>
              <a:t>校正需满足的近似条件汇总</a:t>
            </a:r>
          </a:p>
        </p:txBody>
      </p:sp>
      <p:sp>
        <p:nvSpPr>
          <p:cNvPr id="102404" name="Rectangle 3"/>
          <p:cNvSpPr>
            <a:spLocks noGrp="1" noChangeArrowheads="1"/>
          </p:cNvSpPr>
          <p:nvPr>
            <p:ph type="body" sz="half" idx="1"/>
          </p:nvPr>
        </p:nvSpPr>
        <p:spPr/>
        <p:txBody>
          <a:bodyPr/>
          <a:lstStyle/>
          <a:p>
            <a:pPr eaLnBrk="1" hangingPunct="1"/>
            <a:r>
              <a:rPr lang="en-US" altLang="zh-CN" sz="2800" b="1">
                <a:latin typeface="黑体" panose="02010609060101010101" pitchFamily="49" charset="-122"/>
                <a:ea typeface="黑体" panose="02010609060101010101" pitchFamily="49" charset="-122"/>
              </a:rPr>
              <a:t>UPE</a:t>
            </a:r>
            <a:r>
              <a:rPr lang="zh-CN" altLang="en-US" sz="2800" b="1">
                <a:latin typeface="黑体" panose="02010609060101010101" pitchFamily="49" charset="-122"/>
                <a:ea typeface="黑体" panose="02010609060101010101" pitchFamily="49" charset="-122"/>
              </a:rPr>
              <a:t>纯滞后一阶近似</a:t>
            </a:r>
          </a:p>
          <a:p>
            <a:pPr eaLnBrk="1" hangingPunct="1"/>
            <a:endParaRPr lang="zh-CN" altLang="en-US" sz="2800" b="1">
              <a:latin typeface="黑体" panose="02010609060101010101" pitchFamily="49" charset="-122"/>
              <a:ea typeface="黑体" panose="02010609060101010101" pitchFamily="49" charset="-122"/>
            </a:endParaRPr>
          </a:p>
          <a:p>
            <a:pPr eaLnBrk="1" hangingPunct="1"/>
            <a:endParaRPr lang="zh-CN" altLang="en-US" sz="2800" b="1">
              <a:latin typeface="黑体" panose="02010609060101010101" pitchFamily="49" charset="-122"/>
              <a:ea typeface="黑体" panose="02010609060101010101" pitchFamily="49" charset="-122"/>
            </a:endParaRPr>
          </a:p>
          <a:p>
            <a:pPr eaLnBrk="1" hangingPunct="1"/>
            <a:r>
              <a:rPr lang="zh-CN" altLang="en-US" sz="2800" b="1">
                <a:latin typeface="黑体" panose="02010609060101010101" pitchFamily="49" charset="-122"/>
                <a:ea typeface="黑体" panose="02010609060101010101" pitchFamily="49" charset="-122"/>
              </a:rPr>
              <a:t>忽略反电势动态影响</a:t>
            </a:r>
          </a:p>
          <a:p>
            <a:pPr eaLnBrk="1" hangingPunct="1"/>
            <a:endParaRPr lang="zh-CN" altLang="en-US" sz="2800" b="1">
              <a:latin typeface="黑体" panose="02010609060101010101" pitchFamily="49" charset="-122"/>
              <a:ea typeface="黑体" panose="02010609060101010101" pitchFamily="49" charset="-122"/>
            </a:endParaRPr>
          </a:p>
          <a:p>
            <a:pPr eaLnBrk="1" hangingPunct="1"/>
            <a:endParaRPr lang="zh-CN" altLang="en-US" sz="2800" b="1">
              <a:latin typeface="黑体" panose="02010609060101010101" pitchFamily="49" charset="-122"/>
              <a:ea typeface="黑体" panose="02010609060101010101" pitchFamily="49" charset="-122"/>
            </a:endParaRPr>
          </a:p>
          <a:p>
            <a:pPr eaLnBrk="1" hangingPunct="1"/>
            <a:r>
              <a:rPr lang="zh-CN" altLang="en-US" sz="2800" b="1">
                <a:latin typeface="黑体" panose="02010609060101010101" pitchFamily="49" charset="-122"/>
                <a:ea typeface="黑体" panose="02010609060101010101" pitchFamily="49" charset="-122"/>
              </a:rPr>
              <a:t>高频小惯性近似</a:t>
            </a:r>
          </a:p>
        </p:txBody>
      </p:sp>
      <p:graphicFrame>
        <p:nvGraphicFramePr>
          <p:cNvPr id="102405" name="Object 0"/>
          <p:cNvGraphicFramePr>
            <a:graphicFrameLocks noChangeAspect="1"/>
          </p:cNvGraphicFramePr>
          <p:nvPr>
            <p:extLst>
              <p:ext uri="{D42A27DB-BD31-4B8C-83A1-F6EECF244321}">
                <p14:modId xmlns:p14="http://schemas.microsoft.com/office/powerpoint/2010/main" val="4151159071"/>
              </p:ext>
            </p:extLst>
          </p:nvPr>
        </p:nvGraphicFramePr>
        <p:xfrm>
          <a:off x="5000625" y="3068638"/>
          <a:ext cx="2382838" cy="1360487"/>
        </p:xfrm>
        <a:graphic>
          <a:graphicData uri="http://schemas.openxmlformats.org/presentationml/2006/ole">
            <mc:AlternateContent xmlns:mc="http://schemas.openxmlformats.org/markup-compatibility/2006">
              <mc:Choice xmlns:v="urn:schemas-microsoft-com:vml" Requires="v">
                <p:oleObj spid="_x0000_s102978" name="Equation" r:id="rId3" imgW="850531" imgH="482391" progId="Equation.DSMT4">
                  <p:embed/>
                </p:oleObj>
              </mc:Choice>
              <mc:Fallback>
                <p:oleObj name="Equation" r:id="rId3" imgW="850531" imgH="482391"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3068638"/>
                        <a:ext cx="2382838" cy="1360487"/>
                      </a:xfrm>
                      <a:prstGeom prst="rect">
                        <a:avLst/>
                      </a:prstGeom>
                      <a:solidFill>
                        <a:srgbClr val="FFFF00"/>
                      </a:solidFill>
                      <a:ln>
                        <a:noFill/>
                      </a:ln>
                    </p:spPr>
                  </p:pic>
                </p:oleObj>
              </mc:Fallback>
            </mc:AlternateContent>
          </a:graphicData>
        </a:graphic>
      </p:graphicFrame>
      <p:graphicFrame>
        <p:nvGraphicFramePr>
          <p:cNvPr id="102406" name="Object 1"/>
          <p:cNvGraphicFramePr>
            <a:graphicFrameLocks noGrp="1" noChangeAspect="1"/>
          </p:cNvGraphicFramePr>
          <p:nvPr>
            <p:ph sz="quarter" idx="3"/>
            <p:extLst>
              <p:ext uri="{D42A27DB-BD31-4B8C-83A1-F6EECF244321}">
                <p14:modId xmlns:p14="http://schemas.microsoft.com/office/powerpoint/2010/main" val="1446371072"/>
              </p:ext>
            </p:extLst>
          </p:nvPr>
        </p:nvGraphicFramePr>
        <p:xfrm>
          <a:off x="5003800" y="1663201"/>
          <a:ext cx="1728440" cy="1249862"/>
        </p:xfrm>
        <a:graphic>
          <a:graphicData uri="http://schemas.openxmlformats.org/presentationml/2006/ole">
            <mc:AlternateContent xmlns:mc="http://schemas.openxmlformats.org/markup-compatibility/2006">
              <mc:Choice xmlns:v="urn:schemas-microsoft-com:vml" Requires="v">
                <p:oleObj spid="_x0000_s102979" name="Equation" r:id="rId5" imgW="596900" imgH="431800" progId="Equation.DSMT4">
                  <p:embed/>
                </p:oleObj>
              </mc:Choice>
              <mc:Fallback>
                <p:oleObj name="Equation" r:id="rId5" imgW="596900" imgH="431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1663201"/>
                        <a:ext cx="1728440" cy="1249862"/>
                      </a:xfrm>
                      <a:prstGeom prst="rect">
                        <a:avLst/>
                      </a:prstGeom>
                      <a:solidFill>
                        <a:srgbClr val="00FF00"/>
                      </a:solidFill>
                      <a:ln>
                        <a:noFill/>
                      </a:ln>
                      <a:effectLst/>
                    </p:spPr>
                  </p:pic>
                </p:oleObj>
              </mc:Fallback>
            </mc:AlternateContent>
          </a:graphicData>
        </a:graphic>
      </p:graphicFrame>
      <p:graphicFrame>
        <p:nvGraphicFramePr>
          <p:cNvPr id="102407" name="Object 2"/>
          <p:cNvGraphicFramePr>
            <a:graphicFrameLocks noChangeAspect="1"/>
          </p:cNvGraphicFramePr>
          <p:nvPr/>
        </p:nvGraphicFramePr>
        <p:xfrm>
          <a:off x="5019675" y="4724400"/>
          <a:ext cx="2481263" cy="1347788"/>
        </p:xfrm>
        <a:graphic>
          <a:graphicData uri="http://schemas.openxmlformats.org/presentationml/2006/ole">
            <mc:AlternateContent xmlns:mc="http://schemas.openxmlformats.org/markup-compatibility/2006">
              <mc:Choice xmlns:v="urn:schemas-microsoft-com:vml" Requires="v">
                <p:oleObj spid="_x0000_s102980" name="Equation" r:id="rId7" imgW="888614" imgH="482391" progId="Equation.DSMT4">
                  <p:embed/>
                </p:oleObj>
              </mc:Choice>
              <mc:Fallback>
                <p:oleObj name="Equation" r:id="rId7" imgW="888614" imgH="482391"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9675" y="4724400"/>
                        <a:ext cx="2481263" cy="1347788"/>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D5F80E89-841D-4D0D-80F6-EE16CE8E1ABE}" type="slidenum">
              <a:rPr lang="en-US" altLang="zh-CN" sz="1400" b="0">
                <a:solidFill>
                  <a:schemeClr val="tx1"/>
                </a:solidFill>
                <a:latin typeface="Times New Roman" panose="02020603050405020304" pitchFamily="18" charset="0"/>
              </a:rPr>
              <a:pPr eaLnBrk="1" hangingPunct="1"/>
              <a:t>88</a:t>
            </a:fld>
            <a:endParaRPr lang="en-US" altLang="zh-CN" sz="1400" b="0">
              <a:solidFill>
                <a:schemeClr val="tx1"/>
              </a:solidFill>
              <a:latin typeface="Times New Roman" panose="02020603050405020304" pitchFamily="18" charset="0"/>
            </a:endParaRPr>
          </a:p>
        </p:txBody>
      </p:sp>
      <p:sp>
        <p:nvSpPr>
          <p:cNvPr id="103427" name="Rectangle 2"/>
          <p:cNvSpPr>
            <a:spLocks noGrp="1" noChangeArrowheads="1"/>
          </p:cNvSpPr>
          <p:nvPr>
            <p:ph type="title"/>
          </p:nvPr>
        </p:nvSpPr>
        <p:spPr>
          <a:xfrm>
            <a:off x="685800" y="609600"/>
            <a:ext cx="7772400" cy="685800"/>
          </a:xfrm>
        </p:spPr>
        <p:txBody>
          <a:bodyPr/>
          <a:lstStyle/>
          <a:p>
            <a:pPr eaLnBrk="1" hangingPunct="1"/>
            <a:r>
              <a:rPr lang="zh-CN" altLang="en-US" sz="3600" b="1">
                <a:latin typeface="黑体" panose="02010609060101010101" pitchFamily="49" charset="-122"/>
                <a:ea typeface="黑体" panose="02010609060101010101" pitchFamily="49" charset="-122"/>
              </a:rPr>
              <a:t>电流调节器的实现</a:t>
            </a:r>
          </a:p>
        </p:txBody>
      </p:sp>
      <p:sp>
        <p:nvSpPr>
          <p:cNvPr id="103428" name="Rectangle 3"/>
          <p:cNvSpPr>
            <a:spLocks noGrp="1" noChangeArrowheads="1"/>
          </p:cNvSpPr>
          <p:nvPr>
            <p:ph type="body" sz="half" idx="1"/>
          </p:nvPr>
        </p:nvSpPr>
        <p:spPr>
          <a:xfrm>
            <a:off x="762000" y="5029200"/>
            <a:ext cx="5867400" cy="609600"/>
          </a:xfrm>
        </p:spPr>
        <p:txBody>
          <a:bodyPr/>
          <a:lstStyle/>
          <a:p>
            <a:pPr eaLnBrk="1" hangingPunct="1"/>
            <a:r>
              <a:rPr lang="zh-CN" altLang="en-US" sz="2800" b="1">
                <a:latin typeface="黑体" panose="02010609060101010101" pitchFamily="49" charset="-122"/>
                <a:ea typeface="黑体" panose="02010609060101010101" pitchFamily="49" charset="-122"/>
              </a:rPr>
              <a:t>设计例：</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例题</a:t>
            </a: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1】</a:t>
            </a:r>
          </a:p>
        </p:txBody>
      </p:sp>
      <p:sp>
        <p:nvSpPr>
          <p:cNvPr id="79878" name="Rectangle 6"/>
          <p:cNvSpPr>
            <a:spLocks noChangeArrowheads="1"/>
          </p:cNvSpPr>
          <p:nvPr/>
        </p:nvSpPr>
        <p:spPr bwMode="auto">
          <a:xfrm>
            <a:off x="3605213" y="2752725"/>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79882" name="Rectangle 10"/>
          <p:cNvSpPr>
            <a:spLocks noChangeArrowheads="1"/>
          </p:cNvSpPr>
          <p:nvPr/>
        </p:nvSpPr>
        <p:spPr bwMode="auto">
          <a:xfrm>
            <a:off x="3605213" y="2752725"/>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3431" name="Object 11"/>
          <p:cNvGraphicFramePr>
            <a:graphicFrameLocks noGrp="1" noChangeAspect="1"/>
          </p:cNvGraphicFramePr>
          <p:nvPr>
            <p:ph type="clipArt" sz="half" idx="2"/>
          </p:nvPr>
        </p:nvGraphicFramePr>
        <p:xfrm>
          <a:off x="685800" y="1447800"/>
          <a:ext cx="4724400" cy="3294063"/>
        </p:xfrm>
        <a:graphic>
          <a:graphicData uri="http://schemas.openxmlformats.org/presentationml/2006/ole">
            <mc:AlternateContent xmlns:mc="http://schemas.openxmlformats.org/markup-compatibility/2006">
              <mc:Choice xmlns:v="urn:schemas-microsoft-com:vml" Requires="v">
                <p:oleObj spid="_x0000_s103812" name="Microsoft Drawing" r:id="rId3" imgW="2220913" imgH="1547813" progId="MSDraw">
                  <p:embed/>
                </p:oleObj>
              </mc:Choice>
              <mc:Fallback>
                <p:oleObj name="Microsoft Drawing" r:id="rId3" imgW="2220913" imgH="1547813" progId="MSDraw">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4724400" cy="329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5" name="Rectangle 13"/>
          <p:cNvSpPr>
            <a:spLocks noChangeArrowheads="1"/>
          </p:cNvSpPr>
          <p:nvPr/>
        </p:nvSpPr>
        <p:spPr bwMode="auto">
          <a:xfrm>
            <a:off x="1295400" y="32004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3433" name="Object 12"/>
          <p:cNvGraphicFramePr>
            <a:graphicFrameLocks noChangeAspect="1"/>
          </p:cNvGraphicFramePr>
          <p:nvPr/>
        </p:nvGraphicFramePr>
        <p:xfrm>
          <a:off x="6019800" y="1981200"/>
          <a:ext cx="1895475" cy="2544763"/>
        </p:xfrm>
        <a:graphic>
          <a:graphicData uri="http://schemas.openxmlformats.org/presentationml/2006/ole">
            <mc:AlternateContent xmlns:mc="http://schemas.openxmlformats.org/markup-compatibility/2006">
              <mc:Choice xmlns:v="urn:schemas-microsoft-com:vml" Requires="v">
                <p:oleObj spid="_x0000_s103813" name="Equation" r:id="rId5" imgW="800100" imgH="1079500" progId="Equation.3">
                  <p:embed/>
                </p:oleObj>
              </mc:Choice>
              <mc:Fallback>
                <p:oleObj name="Equation" r:id="rId5" imgW="800100" imgH="10795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981200"/>
                        <a:ext cx="1895475" cy="25447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19113" y="219075"/>
            <a:ext cx="1981200" cy="709613"/>
          </a:xfrm>
        </p:spPr>
        <p:txBody>
          <a:bodyPr/>
          <a:lstStyle/>
          <a:p>
            <a:pPr eaLnBrk="1" fontAlgn="t" hangingPunct="1"/>
            <a:r>
              <a:rPr lang="zh-CN" altLang="en-US" sz="3200" b="1" dirty="0">
                <a:latin typeface="宋体" panose="02010600030101010101" pitchFamily="2" charset="-122"/>
              </a:rPr>
              <a:t>例题</a:t>
            </a:r>
            <a:r>
              <a:rPr lang="en-US" altLang="zh-CN" sz="3200" b="1" dirty="0"/>
              <a:t>3-1</a:t>
            </a:r>
            <a:endParaRPr lang="en-US" altLang="zh-CN" b="1" dirty="0"/>
          </a:p>
        </p:txBody>
      </p:sp>
      <p:sp>
        <p:nvSpPr>
          <p:cNvPr id="60424" name="Rectangle 3"/>
          <p:cNvSpPr>
            <a:spLocks noGrp="1" noChangeArrowheads="1"/>
          </p:cNvSpPr>
          <p:nvPr>
            <p:ph type="body" sz="half" idx="1"/>
          </p:nvPr>
        </p:nvSpPr>
        <p:spPr>
          <a:xfrm>
            <a:off x="457200" y="3124200"/>
            <a:ext cx="8382000" cy="2447925"/>
          </a:xfrm>
        </p:spPr>
        <p:txBody>
          <a:bodyPr/>
          <a:lstStyle/>
          <a:p>
            <a:pPr marL="533400" indent="-533400" eaLnBrk="1" hangingPunct="1">
              <a:lnSpc>
                <a:spcPct val="90000"/>
              </a:lnSpc>
            </a:pPr>
            <a:r>
              <a:rPr lang="zh-CN" altLang="en-US" sz="2800" b="1">
                <a:latin typeface="宋体" panose="02010600030101010101" pitchFamily="2" charset="-122"/>
              </a:rPr>
              <a:t>要求：</a:t>
            </a:r>
          </a:p>
          <a:p>
            <a:pPr marL="533400" indent="-533400" eaLnBrk="1" hangingPunct="1">
              <a:lnSpc>
                <a:spcPct val="90000"/>
              </a:lnSpc>
              <a:buFontTx/>
              <a:buNone/>
            </a:pPr>
            <a:r>
              <a:rPr lang="zh-CN" altLang="en-US" sz="2800" b="1">
                <a:latin typeface="宋体" panose="02010600030101010101" pitchFamily="2" charset="-122"/>
              </a:rPr>
              <a:t>解：</a:t>
            </a:r>
          </a:p>
          <a:p>
            <a:pPr marL="533400" indent="-533400" eaLnBrk="1" hangingPunct="1">
              <a:lnSpc>
                <a:spcPct val="90000"/>
              </a:lnSpc>
              <a:buFont typeface="Wingdings" panose="05000000000000000000" pitchFamily="2" charset="2"/>
              <a:buAutoNum type="arabicParenR"/>
            </a:pPr>
            <a:r>
              <a:rPr lang="zh-CN" altLang="en-US" sz="2800" b="1">
                <a:latin typeface="黑体" panose="02010609060101010101" pitchFamily="49" charset="-122"/>
                <a:ea typeface="黑体" panose="02010609060101010101" pitchFamily="49" charset="-122"/>
              </a:rPr>
              <a:t>近似处理</a:t>
            </a:r>
            <a:r>
              <a:rPr lang="zh-CN" altLang="en-US" sz="2800" b="1">
                <a:latin typeface="宋体" panose="02010600030101010101" pitchFamily="2" charset="-122"/>
              </a:rPr>
              <a:t>：</a:t>
            </a:r>
            <a:r>
              <a:rPr lang="zh-CN" altLang="en-US" sz="2800" b="1"/>
              <a:t> </a:t>
            </a:r>
          </a:p>
          <a:p>
            <a:pPr marL="533400" indent="-533400" algn="just" eaLnBrk="1" fontAlgn="t" hangingPunct="1">
              <a:lnSpc>
                <a:spcPct val="90000"/>
              </a:lnSpc>
              <a:buFont typeface="Wingdings" panose="05000000000000000000" pitchFamily="2" charset="2"/>
              <a:buAutoNum type="arabicParenR" startAt="2"/>
            </a:pPr>
            <a:r>
              <a:rPr lang="zh-CN" altLang="en-US" sz="2800" b="1">
                <a:latin typeface="黑体" panose="02010609060101010101" pitchFamily="49" charset="-122"/>
                <a:ea typeface="黑体" panose="02010609060101010101" pitchFamily="49" charset="-122"/>
              </a:rPr>
              <a:t>结构选择：典</a:t>
            </a:r>
            <a:r>
              <a:rPr lang="en-US" altLang="zh-CN" sz="2800" b="1">
                <a:latin typeface="黑体" panose="02010609060101010101" pitchFamily="49" charset="-122"/>
                <a:ea typeface="黑体" panose="02010609060101010101" pitchFamily="49" charset="-122"/>
              </a:rPr>
              <a:t>I</a:t>
            </a:r>
            <a:r>
              <a:rPr lang="zh-CN" altLang="en-US" sz="2800" b="1">
                <a:latin typeface="黑体" panose="02010609060101010101" pitchFamily="49" charset="-122"/>
                <a:ea typeface="黑体" panose="02010609060101010101" pitchFamily="49" charset="-122"/>
              </a:rPr>
              <a:t>最佳参数，超调为</a:t>
            </a:r>
            <a:r>
              <a:rPr lang="en-US" altLang="zh-CN" sz="2800" b="1">
                <a:latin typeface="黑体" panose="02010609060101010101" pitchFamily="49" charset="-122"/>
                <a:ea typeface="黑体" panose="02010609060101010101" pitchFamily="49" charset="-122"/>
              </a:rPr>
              <a:t>4.3%</a:t>
            </a:r>
            <a:r>
              <a:rPr lang="zh-CN" altLang="en-US" sz="2800" b="1">
                <a:latin typeface="黑体" panose="02010609060101010101" pitchFamily="49" charset="-122"/>
                <a:ea typeface="黑体" panose="02010609060101010101" pitchFamily="49" charset="-122"/>
              </a:rPr>
              <a:t>，满足。</a:t>
            </a:r>
          </a:p>
          <a:p>
            <a:pPr marL="533400" indent="-533400" algn="just" eaLnBrk="1" fontAlgn="t" hangingPunct="1">
              <a:lnSpc>
                <a:spcPct val="90000"/>
              </a:lnSpc>
              <a:buFont typeface="Wingdings" panose="05000000000000000000" pitchFamily="2" charset="2"/>
              <a:buAutoNum type="arabicParenR" startAt="2"/>
            </a:pPr>
            <a:r>
              <a:rPr lang="en-US" altLang="zh-CN" sz="2800" b="1">
                <a:latin typeface="黑体" panose="02010609060101010101" pitchFamily="49" charset="-122"/>
                <a:ea typeface="黑体" panose="02010609060101010101" pitchFamily="49" charset="-122"/>
              </a:rPr>
              <a:t>PI</a:t>
            </a:r>
            <a:r>
              <a:rPr lang="zh-CN" altLang="en-US" sz="2800" b="1">
                <a:latin typeface="黑体" panose="02010609060101010101" pitchFamily="49" charset="-122"/>
                <a:ea typeface="黑体" panose="02010609060101010101" pitchFamily="49" charset="-122"/>
              </a:rPr>
              <a:t>参数计算：用</a:t>
            </a:r>
            <a:r>
              <a:rPr lang="en-US" altLang="zh-CN" sz="2800" b="1">
                <a:latin typeface="黑体" panose="02010609060101010101" pitchFamily="49" charset="-122"/>
                <a:ea typeface="黑体" panose="02010609060101010101" pitchFamily="49" charset="-122"/>
              </a:rPr>
              <a:t>PI</a:t>
            </a:r>
            <a:r>
              <a:rPr lang="zh-CN" altLang="en-US" sz="2800" b="1">
                <a:latin typeface="黑体" panose="02010609060101010101" pitchFamily="49" charset="-122"/>
                <a:ea typeface="黑体" panose="02010609060101010101" pitchFamily="49" charset="-122"/>
              </a:rPr>
              <a:t>零点消去对象大时间常数极点</a:t>
            </a:r>
            <a:r>
              <a:rPr lang="zh-CN" altLang="en-US" sz="2800" b="1"/>
              <a:t> </a:t>
            </a:r>
          </a:p>
        </p:txBody>
      </p:sp>
      <p:graphicFrame>
        <p:nvGraphicFramePr>
          <p:cNvPr id="104452" name="Object 7"/>
          <p:cNvGraphicFramePr>
            <a:graphicFrameLocks noGrp="1" noChangeAspect="1"/>
          </p:cNvGraphicFramePr>
          <p:nvPr>
            <p:ph type="clipArt" sz="half" idx="2"/>
          </p:nvPr>
        </p:nvGraphicFramePr>
        <p:xfrm>
          <a:off x="914400" y="1073150"/>
          <a:ext cx="7620000" cy="463550"/>
        </p:xfrm>
        <a:graphic>
          <a:graphicData uri="http://schemas.openxmlformats.org/presentationml/2006/ole">
            <mc:AlternateContent xmlns:mc="http://schemas.openxmlformats.org/markup-compatibility/2006">
              <mc:Choice xmlns:v="urn:schemas-microsoft-com:vml" Requires="v">
                <p:oleObj spid="_x0000_s105407" name="Equation" r:id="rId3" imgW="3759200" imgH="228600" progId="Equation.DSMT4">
                  <p:embed/>
                </p:oleObj>
              </mc:Choice>
              <mc:Fallback>
                <p:oleObj name="Equation" r:id="rId3" imgW="37592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073150"/>
                        <a:ext cx="76200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3" name="Object 8"/>
          <p:cNvGraphicFramePr>
            <a:graphicFrameLocks noChangeAspect="1"/>
          </p:cNvGraphicFramePr>
          <p:nvPr/>
        </p:nvGraphicFramePr>
        <p:xfrm>
          <a:off x="915988" y="1589088"/>
          <a:ext cx="4341812" cy="1376362"/>
        </p:xfrm>
        <a:graphic>
          <a:graphicData uri="http://schemas.openxmlformats.org/presentationml/2006/ole">
            <mc:AlternateContent xmlns:mc="http://schemas.openxmlformats.org/markup-compatibility/2006">
              <mc:Choice xmlns:v="urn:schemas-microsoft-com:vml" Requires="v">
                <p:oleObj spid="_x0000_s105408" name="Equation" r:id="rId5" imgW="2197100" imgH="698500" progId="Equation.DSMT4">
                  <p:embed/>
                </p:oleObj>
              </mc:Choice>
              <mc:Fallback>
                <p:oleObj name="Equation" r:id="rId5" imgW="2197100" imgH="6985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988" y="1589088"/>
                        <a:ext cx="4341812"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454" name="Object 10"/>
          <p:cNvGraphicFramePr>
            <a:graphicFrameLocks noChangeAspect="1"/>
          </p:cNvGraphicFramePr>
          <p:nvPr/>
        </p:nvGraphicFramePr>
        <p:xfrm>
          <a:off x="2286000" y="3124200"/>
          <a:ext cx="1295400" cy="527050"/>
        </p:xfrm>
        <a:graphic>
          <a:graphicData uri="http://schemas.openxmlformats.org/presentationml/2006/ole">
            <mc:AlternateContent xmlns:mc="http://schemas.openxmlformats.org/markup-compatibility/2006">
              <mc:Choice xmlns:v="urn:schemas-microsoft-com:vml" Requires="v">
                <p:oleObj spid="_x0000_s105409" r:id="rId7" imgW="558800" imgH="228600" progId="Equation.3">
                  <p:embed/>
                </p:oleObj>
              </mc:Choice>
              <mc:Fallback>
                <p:oleObj r:id="rId7" imgW="5588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124200"/>
                        <a:ext cx="1295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1" name="Object 12"/>
          <p:cNvGraphicFramePr>
            <a:graphicFrameLocks noChangeAspect="1"/>
          </p:cNvGraphicFramePr>
          <p:nvPr/>
        </p:nvGraphicFramePr>
        <p:xfrm>
          <a:off x="2978150" y="4049713"/>
          <a:ext cx="5386388" cy="450850"/>
        </p:xfrm>
        <a:graphic>
          <a:graphicData uri="http://schemas.openxmlformats.org/presentationml/2006/ole">
            <mc:AlternateContent xmlns:mc="http://schemas.openxmlformats.org/markup-compatibility/2006">
              <mc:Choice xmlns:v="urn:schemas-microsoft-com:vml" Requires="v">
                <p:oleObj spid="_x0000_s105410" name="Equation" r:id="rId9" imgW="2730500" imgH="228600" progId="Equation.DSMT4">
                  <p:embed/>
                </p:oleObj>
              </mc:Choice>
              <mc:Fallback>
                <p:oleObj name="Equation" r:id="rId9" imgW="2730500" imgH="2286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8150" y="4049713"/>
                        <a:ext cx="538638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2" name="Object 14"/>
          <p:cNvGraphicFramePr>
            <a:graphicFrameLocks noChangeAspect="1"/>
          </p:cNvGraphicFramePr>
          <p:nvPr/>
        </p:nvGraphicFramePr>
        <p:xfrm>
          <a:off x="3155950" y="5572125"/>
          <a:ext cx="2327275" cy="571500"/>
        </p:xfrm>
        <a:graphic>
          <a:graphicData uri="http://schemas.openxmlformats.org/presentationml/2006/ole">
            <mc:AlternateContent xmlns:mc="http://schemas.openxmlformats.org/markup-compatibility/2006">
              <mc:Choice xmlns:v="urn:schemas-microsoft-com:vml" Requires="v">
                <p:oleObj spid="_x0000_s105411" name="Equation" r:id="rId11" imgW="927100" imgH="228600" progId="Equation.DSMT4">
                  <p:embed/>
                </p:oleObj>
              </mc:Choice>
              <mc:Fallback>
                <p:oleObj name="Equation" r:id="rId11" imgW="927100" imgH="2286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5950" y="5572125"/>
                        <a:ext cx="23272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linds(horizontal)">
                                      <p:cBhvr>
                                        <p:cTn id="7" dur="500"/>
                                        <p:tgtEl>
                                          <p:spTgt spid="60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24">
                                            <p:txEl>
                                              <p:pRg st="3" end="3"/>
                                            </p:txEl>
                                          </p:spTgt>
                                        </p:tgtEl>
                                        <p:attrNameLst>
                                          <p:attrName>style.visibility</p:attrName>
                                        </p:attrNameLst>
                                      </p:cBhvr>
                                      <p:to>
                                        <p:strVal val="visible"/>
                                      </p:to>
                                    </p:set>
                                    <p:animEffect transition="in" filter="blinds(horizontal)">
                                      <p:cBhvr>
                                        <p:cTn id="12" dur="500"/>
                                        <p:tgtEl>
                                          <p:spTgt spid="6042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424">
                                            <p:txEl>
                                              <p:pRg st="4" end="4"/>
                                            </p:txEl>
                                          </p:spTgt>
                                        </p:tgtEl>
                                        <p:attrNameLst>
                                          <p:attrName>style.visibility</p:attrName>
                                        </p:attrNameLst>
                                      </p:cBhvr>
                                      <p:to>
                                        <p:strVal val="visible"/>
                                      </p:to>
                                    </p:set>
                                    <p:animEffect transition="in" filter="blinds(horizontal)">
                                      <p:cBhvr>
                                        <p:cTn id="17" dur="500"/>
                                        <p:tgtEl>
                                          <p:spTgt spid="6042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422"/>
                                        </p:tgtEl>
                                        <p:attrNameLst>
                                          <p:attrName>style.visibility</p:attrName>
                                        </p:attrNameLst>
                                      </p:cBhvr>
                                      <p:to>
                                        <p:strVal val="visible"/>
                                      </p:to>
                                    </p:set>
                                    <p:animEffect transition="in" filter="blinds(horizontal)">
                                      <p:cBhvr>
                                        <p:cTn id="22" dur="5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ChangeArrowheads="1"/>
          </p:cNvSpPr>
          <p:nvPr/>
        </p:nvSpPr>
        <p:spPr bwMode="auto">
          <a:xfrm>
            <a:off x="2867025" y="25955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6628" name="Object 7"/>
          <p:cNvGraphicFramePr>
            <a:graphicFrameLocks noGrp="1" noChangeAspect="1"/>
          </p:cNvGraphicFramePr>
          <p:nvPr>
            <p:ph type="clipArt" sz="half" idx="2"/>
            <p:extLst>
              <p:ext uri="{D42A27DB-BD31-4B8C-83A1-F6EECF244321}">
                <p14:modId xmlns:p14="http://schemas.microsoft.com/office/powerpoint/2010/main" val="1659573490"/>
              </p:ext>
            </p:extLst>
          </p:nvPr>
        </p:nvGraphicFramePr>
        <p:xfrm>
          <a:off x="500063" y="764704"/>
          <a:ext cx="8072437" cy="3954462"/>
        </p:xfrm>
        <a:graphic>
          <a:graphicData uri="http://schemas.openxmlformats.org/presentationml/2006/ole">
            <mc:AlternateContent xmlns:mc="http://schemas.openxmlformats.org/markup-compatibility/2006">
              <mc:Choice xmlns:v="urn:schemas-microsoft-com:vml" Requires="v">
                <p:oleObj spid="_x0000_s156730" name="Microsoft Drawing" r:id="rId4" imgW="3405188" imgH="1668463" progId="MSDraw">
                  <p:embed/>
                </p:oleObj>
              </mc:Choice>
              <mc:Fallback>
                <p:oleObj name="Microsoft Drawing" r:id="rId4" imgW="3405188" imgH="1668463" progId="MSDraw">
                  <p:embed/>
                  <p:pic>
                    <p:nvPicPr>
                      <p:cNvPr id="2662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764704"/>
                        <a:ext cx="8072437"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3" name="Rectangle 9"/>
          <p:cNvSpPr>
            <a:spLocks noChangeArrowheads="1"/>
          </p:cNvSpPr>
          <p:nvPr/>
        </p:nvSpPr>
        <p:spPr bwMode="auto">
          <a:xfrm>
            <a:off x="2733675" y="2657475"/>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cxnSp>
        <p:nvCxnSpPr>
          <p:cNvPr id="26630" name="直接连接符 6"/>
          <p:cNvCxnSpPr>
            <a:cxnSpLocks noChangeShapeType="1"/>
          </p:cNvCxnSpPr>
          <p:nvPr/>
        </p:nvCxnSpPr>
        <p:spPr bwMode="auto">
          <a:xfrm>
            <a:off x="4500563" y="584200"/>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26631" name="TextBox 1"/>
          <p:cNvSpPr txBox="1">
            <a:spLocks noChangeArrowheads="1"/>
          </p:cNvSpPr>
          <p:nvPr/>
        </p:nvSpPr>
        <p:spPr bwMode="auto">
          <a:xfrm>
            <a:off x="1116013" y="1556792"/>
            <a:ext cx="495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800" dirty="0" err="1">
                <a:solidFill>
                  <a:srgbClr val="FF0000"/>
                </a:solidFill>
              </a:rPr>
              <a:t>e</a:t>
            </a:r>
            <a:r>
              <a:rPr lang="en-US" altLang="zh-CN" sz="2000" dirty="0" err="1">
                <a:solidFill>
                  <a:srgbClr val="FF0000"/>
                </a:solidFill>
              </a:rPr>
              <a:t>n</a:t>
            </a:r>
            <a:endParaRPr lang="zh-CN" altLang="en-US" sz="2000" dirty="0">
              <a:solidFill>
                <a:srgbClr val="FF0000"/>
              </a:solidFill>
            </a:endParaRPr>
          </a:p>
        </p:txBody>
      </p:sp>
      <p:sp>
        <p:nvSpPr>
          <p:cNvPr id="26632" name="TextBox 10"/>
          <p:cNvSpPr txBox="1">
            <a:spLocks noChangeArrowheads="1"/>
          </p:cNvSpPr>
          <p:nvPr/>
        </p:nvSpPr>
        <p:spPr bwMode="auto">
          <a:xfrm>
            <a:off x="3059113" y="1556792"/>
            <a:ext cx="4968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800" dirty="0" err="1">
                <a:solidFill>
                  <a:srgbClr val="FF0000"/>
                </a:solidFill>
              </a:rPr>
              <a:t>e</a:t>
            </a:r>
            <a:r>
              <a:rPr lang="en-US" altLang="zh-CN" sz="2000" dirty="0" err="1">
                <a:solidFill>
                  <a:srgbClr val="FF0000"/>
                </a:solidFill>
              </a:rPr>
              <a:t>i</a:t>
            </a:r>
            <a:endParaRPr lang="zh-CN" altLang="en-US" sz="2000" dirty="0">
              <a:solidFill>
                <a:srgbClr val="FF0000"/>
              </a:solidFill>
            </a:endParaRPr>
          </a:p>
        </p:txBody>
      </p:sp>
      <p:sp>
        <p:nvSpPr>
          <p:cNvPr id="26633" name="Rectangle 2"/>
          <p:cNvSpPr>
            <a:spLocks noGrp="1" noChangeArrowheads="1"/>
          </p:cNvSpPr>
          <p:nvPr>
            <p:ph type="title"/>
          </p:nvPr>
        </p:nvSpPr>
        <p:spPr>
          <a:xfrm>
            <a:off x="2843808" y="116632"/>
            <a:ext cx="3124200" cy="642937"/>
          </a:xfrm>
        </p:spPr>
        <p:txBody>
          <a:bodyPr/>
          <a:lstStyle/>
          <a:p>
            <a:pPr eaLnBrk="1" hangingPunct="1"/>
            <a:r>
              <a:rPr lang="zh-CN" altLang="en-US" sz="3600" b="1" dirty="0">
                <a:solidFill>
                  <a:srgbClr val="FF0000"/>
                </a:solidFill>
                <a:latin typeface="宋体" panose="02010600030101010101" pitchFamily="2" charset="-122"/>
              </a:rPr>
              <a:t>系统组成</a:t>
            </a:r>
            <a:r>
              <a:rPr lang="zh-CN" altLang="en-US" sz="3600" b="1" dirty="0">
                <a:solidFill>
                  <a:srgbClr val="FF0000"/>
                </a:solidFill>
              </a:rPr>
              <a:t> </a:t>
            </a:r>
          </a:p>
        </p:txBody>
      </p:sp>
      <p:sp>
        <p:nvSpPr>
          <p:cNvPr id="12" name="矩形 11"/>
          <p:cNvSpPr/>
          <p:nvPr/>
        </p:nvSpPr>
        <p:spPr>
          <a:xfrm>
            <a:off x="156000" y="4811668"/>
            <a:ext cx="8988000" cy="1569660"/>
          </a:xfrm>
          <a:prstGeom prst="rect">
            <a:avLst/>
          </a:prstGeom>
        </p:spPr>
        <p:txBody>
          <a:bodyPr wrap="square">
            <a:spAutoFit/>
          </a:bodyPr>
          <a:lstStyle/>
          <a:p>
            <a:pPr algn="l">
              <a:defRPr/>
            </a:pPr>
            <a:r>
              <a:rPr lang="zh-CN" altLang="en-US" sz="3200" dirty="0">
                <a:solidFill>
                  <a:srgbClr val="C00000"/>
                </a:solidFill>
                <a:latin typeface="+mn-ea"/>
              </a:rPr>
              <a:t>问题</a:t>
            </a:r>
            <a:r>
              <a:rPr lang="en-US" altLang="zh-CN" sz="3200" dirty="0">
                <a:solidFill>
                  <a:srgbClr val="C00000"/>
                </a:solidFill>
                <a:latin typeface="+mn-ea"/>
              </a:rPr>
              <a:t>4</a:t>
            </a:r>
            <a:r>
              <a:rPr lang="zh-CN" altLang="en-US" sz="3200" dirty="0">
                <a:solidFill>
                  <a:srgbClr val="C00000"/>
                </a:solidFill>
                <a:latin typeface="+mn-ea"/>
              </a:rPr>
              <a:t>：双闭环系统如何实现最大电流启动？</a:t>
            </a:r>
            <a:endParaRPr lang="en-US" altLang="zh-CN" sz="3200" dirty="0">
              <a:solidFill>
                <a:srgbClr val="C00000"/>
              </a:solidFill>
              <a:latin typeface="+mn-ea"/>
            </a:endParaRPr>
          </a:p>
          <a:p>
            <a:pPr algn="l">
              <a:defRPr/>
            </a:pPr>
            <a:r>
              <a:rPr lang="zh-CN" altLang="en-US" sz="3200" dirty="0">
                <a:solidFill>
                  <a:srgbClr val="C00000"/>
                </a:solidFill>
                <a:latin typeface="+mn-ea"/>
              </a:rPr>
              <a:t>问题</a:t>
            </a:r>
            <a:r>
              <a:rPr lang="en-US" altLang="zh-CN" sz="3200" dirty="0">
                <a:solidFill>
                  <a:srgbClr val="C00000"/>
                </a:solidFill>
                <a:latin typeface="+mn-ea"/>
              </a:rPr>
              <a:t>5</a:t>
            </a:r>
            <a:r>
              <a:rPr lang="zh-CN" altLang="en-US" sz="3200" dirty="0">
                <a:solidFill>
                  <a:srgbClr val="C00000"/>
                </a:solidFill>
                <a:latin typeface="+mn-ea"/>
              </a:rPr>
              <a:t>：严重过载时，双闭环系统如何进行限流保护以实现理想挖土机特性？</a:t>
            </a:r>
            <a:endParaRPr lang="en-US" altLang="zh-CN" sz="3200" dirty="0">
              <a:solidFill>
                <a:srgbClr val="C00000"/>
              </a:solidFill>
              <a:latin typeface="+mn-ea"/>
            </a:endParaRPr>
          </a:p>
        </p:txBody>
      </p:sp>
    </p:spTree>
    <p:extLst>
      <p:ext uri="{BB962C8B-B14F-4D97-AF65-F5344CB8AC3E}">
        <p14:creationId xmlns:p14="http://schemas.microsoft.com/office/powerpoint/2010/main" val="17204685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42938" y="609600"/>
            <a:ext cx="1981200" cy="533400"/>
          </a:xfrm>
        </p:spPr>
        <p:txBody>
          <a:bodyPr/>
          <a:lstStyle/>
          <a:p>
            <a:pPr eaLnBrk="1" hangingPunct="1"/>
            <a:r>
              <a:rPr lang="zh-CN" altLang="en-US" sz="3200" b="1" dirty="0">
                <a:latin typeface="宋体" panose="02010600030101010101" pitchFamily="2" charset="-122"/>
              </a:rPr>
              <a:t>例题</a:t>
            </a:r>
            <a:r>
              <a:rPr lang="en-US" altLang="zh-CN" sz="3200" b="1" dirty="0"/>
              <a:t>3-1</a:t>
            </a:r>
          </a:p>
        </p:txBody>
      </p:sp>
      <p:sp>
        <p:nvSpPr>
          <p:cNvPr id="61446" name="Rectangle 3"/>
          <p:cNvSpPr>
            <a:spLocks noGrp="1" noChangeArrowheads="1"/>
          </p:cNvSpPr>
          <p:nvPr>
            <p:ph type="body" sz="half" idx="1"/>
          </p:nvPr>
        </p:nvSpPr>
        <p:spPr>
          <a:xfrm>
            <a:off x="685800" y="1219200"/>
            <a:ext cx="7772400" cy="4210050"/>
          </a:xfrm>
        </p:spPr>
        <p:txBody>
          <a:bodyPr/>
          <a:lstStyle/>
          <a:p>
            <a:pPr marL="533400" indent="-533400" eaLnBrk="1" hangingPunct="1">
              <a:buFontTx/>
              <a:buNone/>
            </a:pPr>
            <a:r>
              <a:rPr lang="zh-CN" altLang="en-US" sz="2800" b="1" dirty="0">
                <a:ea typeface="黑体" panose="02010609060101010101" pitchFamily="49" charset="-122"/>
              </a:rPr>
              <a:t>电流环开环增益：</a:t>
            </a:r>
          </a:p>
          <a:p>
            <a:pPr marL="533400" indent="-533400" eaLnBrk="1" hangingPunct="1"/>
            <a:endParaRPr lang="zh-CN" altLang="en-US" sz="2800" b="1" dirty="0"/>
          </a:p>
          <a:p>
            <a:pPr marL="533400" indent="-533400" eaLnBrk="1" hangingPunct="1"/>
            <a:endParaRPr lang="zh-CN" altLang="en-US" sz="2800" b="1" dirty="0"/>
          </a:p>
          <a:p>
            <a:pPr marL="533400" indent="-533400" eaLnBrk="1" hangingPunct="1">
              <a:buFontTx/>
              <a:buNone/>
            </a:pPr>
            <a:r>
              <a:rPr lang="zh-CN" altLang="en-US" sz="2800" b="1" dirty="0">
                <a:latin typeface="黑体" panose="02010609060101010101" pitchFamily="49" charset="-122"/>
                <a:ea typeface="黑体" panose="02010609060101010101" pitchFamily="49" charset="-122"/>
              </a:rPr>
              <a:t>电流调节器比例系数：</a:t>
            </a:r>
          </a:p>
          <a:p>
            <a:pPr marL="533400" indent="-533400" eaLnBrk="1" hangingPunct="1"/>
            <a:endParaRPr lang="zh-CN" altLang="en-US" sz="2800" b="1" dirty="0">
              <a:latin typeface="黑体" panose="02010609060101010101" pitchFamily="49" charset="-122"/>
              <a:ea typeface="黑体" panose="02010609060101010101" pitchFamily="49" charset="-122"/>
            </a:endParaRPr>
          </a:p>
          <a:p>
            <a:pPr marL="533400" indent="-533400" eaLnBrk="1" hangingPunct="1"/>
            <a:endParaRPr lang="zh-CN" altLang="en-US" sz="2800" b="1" dirty="0">
              <a:latin typeface="宋体" panose="02010600030101010101" pitchFamily="2" charset="-122"/>
            </a:endParaRPr>
          </a:p>
          <a:p>
            <a:pPr marL="533400" indent="-533400" eaLnBrk="1" hangingPunct="1"/>
            <a:endParaRPr lang="zh-CN" altLang="en-US" sz="2800" b="1" dirty="0">
              <a:latin typeface="宋体" panose="02010600030101010101" pitchFamily="2" charset="-122"/>
            </a:endParaRPr>
          </a:p>
          <a:p>
            <a:pPr marL="533400" indent="-533400" eaLnBrk="1" hangingPunct="1">
              <a:buFontTx/>
              <a:buNone/>
            </a:pPr>
            <a:r>
              <a:rPr lang="zh-CN" altLang="en-US" sz="2800" b="1" dirty="0">
                <a:solidFill>
                  <a:srgbClr val="FF0000"/>
                </a:solidFill>
                <a:latin typeface="宋体" panose="02010600030101010101" pitchFamily="2" charset="-122"/>
              </a:rPr>
              <a:t>注意开环增益与调节器增益的区别</a:t>
            </a:r>
            <a:r>
              <a:rPr lang="zh-CN" altLang="en-US" sz="2800" b="1" dirty="0">
                <a:solidFill>
                  <a:srgbClr val="FF0000"/>
                </a:solidFill>
              </a:rPr>
              <a:t> ！</a:t>
            </a:r>
          </a:p>
          <a:p>
            <a:pPr marL="533400" indent="-533400" eaLnBrk="1" hangingPunct="1"/>
            <a:endParaRPr lang="zh-CN" altLang="en-US" sz="2800" b="1" dirty="0"/>
          </a:p>
          <a:p>
            <a:pPr marL="533400" indent="-533400" eaLnBrk="1" hangingPunct="1"/>
            <a:endParaRPr lang="en-US" altLang="zh-CN" sz="2800" b="1" dirty="0"/>
          </a:p>
        </p:txBody>
      </p:sp>
      <p:graphicFrame>
        <p:nvGraphicFramePr>
          <p:cNvPr id="61442" name="Object 7"/>
          <p:cNvGraphicFramePr>
            <a:graphicFrameLocks noGrp="1" noChangeAspect="1"/>
          </p:cNvGraphicFramePr>
          <p:nvPr>
            <p:ph type="clipArt" sz="half" idx="2"/>
          </p:nvPr>
        </p:nvGraphicFramePr>
        <p:xfrm>
          <a:off x="3700463" y="1295400"/>
          <a:ext cx="1676400" cy="495300"/>
        </p:xfrm>
        <a:graphic>
          <a:graphicData uri="http://schemas.openxmlformats.org/presentationml/2006/ole">
            <mc:AlternateContent xmlns:mc="http://schemas.openxmlformats.org/markup-compatibility/2006">
              <mc:Choice xmlns:v="urn:schemas-microsoft-com:vml" Requires="v">
                <p:oleObj spid="_x0000_s106049" r:id="rId3" imgW="774364" imgH="228501" progId="Equation.3">
                  <p:embed/>
                </p:oleObj>
              </mc:Choice>
              <mc:Fallback>
                <p:oleObj r:id="rId3" imgW="774364" imgH="22850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295400"/>
                        <a:ext cx="1676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3" name="Object 8"/>
          <p:cNvGraphicFramePr>
            <a:graphicFrameLocks noChangeAspect="1"/>
          </p:cNvGraphicFramePr>
          <p:nvPr/>
        </p:nvGraphicFramePr>
        <p:xfrm>
          <a:off x="3700463" y="1752600"/>
          <a:ext cx="3657600" cy="887413"/>
        </p:xfrm>
        <a:graphic>
          <a:graphicData uri="http://schemas.openxmlformats.org/presentationml/2006/ole">
            <mc:AlternateContent xmlns:mc="http://schemas.openxmlformats.org/markup-compatibility/2006">
              <mc:Choice xmlns:v="urn:schemas-microsoft-com:vml" Requires="v">
                <p:oleObj spid="_x0000_s106050" r:id="rId5" imgW="1612900" imgH="393700" progId="Equation.3">
                  <p:embed/>
                </p:oleObj>
              </mc:Choice>
              <mc:Fallback>
                <p:oleObj r:id="rId5" imgW="1612900" imgH="393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0463" y="1752600"/>
                        <a:ext cx="36576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4" name="Object 10"/>
          <p:cNvGraphicFramePr>
            <a:graphicFrameLocks noChangeAspect="1"/>
          </p:cNvGraphicFramePr>
          <p:nvPr/>
        </p:nvGraphicFramePr>
        <p:xfrm>
          <a:off x="1643063" y="3500438"/>
          <a:ext cx="5891212" cy="1000125"/>
        </p:xfrm>
        <a:graphic>
          <a:graphicData uri="http://schemas.openxmlformats.org/presentationml/2006/ole">
            <mc:AlternateContent xmlns:mc="http://schemas.openxmlformats.org/markup-compatibility/2006">
              <mc:Choice xmlns:v="urn:schemas-microsoft-com:vml" Requires="v">
                <p:oleObj spid="_x0000_s106051" name="Equation" r:id="rId7" imgW="2628900" imgH="444500" progId="Equation.DSMT4">
                  <p:embed/>
                </p:oleObj>
              </mc:Choice>
              <mc:Fallback>
                <p:oleObj name="Equation" r:id="rId7" imgW="2628900" imgH="4445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3063" y="3500438"/>
                        <a:ext cx="58912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6">
                                            <p:txEl>
                                              <p:pRg st="0" end="0"/>
                                            </p:txEl>
                                          </p:spTgt>
                                        </p:tgtEl>
                                        <p:attrNameLst>
                                          <p:attrName>style.visibility</p:attrName>
                                        </p:attrNameLst>
                                      </p:cBhvr>
                                      <p:to>
                                        <p:strVal val="visible"/>
                                      </p:to>
                                    </p:set>
                                    <p:animEffect transition="in" filter="blinds(horizontal)">
                                      <p:cBhvr>
                                        <p:cTn id="7" dur="500"/>
                                        <p:tgtEl>
                                          <p:spTgt spid="614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42"/>
                                        </p:tgtEl>
                                        <p:attrNameLst>
                                          <p:attrName>style.visibility</p:attrName>
                                        </p:attrNameLst>
                                      </p:cBhvr>
                                      <p:to>
                                        <p:strVal val="visible"/>
                                      </p:to>
                                    </p:set>
                                    <p:animEffect transition="in" filter="blinds(horizontal)">
                                      <p:cBhvr>
                                        <p:cTn id="12" dur="500"/>
                                        <p:tgtEl>
                                          <p:spTgt spid="61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gtEl>
                                        <p:attrNameLst>
                                          <p:attrName>style.visibility</p:attrName>
                                        </p:attrNameLst>
                                      </p:cBhvr>
                                      <p:to>
                                        <p:strVal val="visible"/>
                                      </p:to>
                                    </p:set>
                                    <p:animEffect transition="in" filter="blinds(horizontal)">
                                      <p:cBhvr>
                                        <p:cTn id="17" dur="500"/>
                                        <p:tgtEl>
                                          <p:spTgt spid="61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46">
                                            <p:txEl>
                                              <p:pRg st="3" end="3"/>
                                            </p:txEl>
                                          </p:spTgt>
                                        </p:tgtEl>
                                        <p:attrNameLst>
                                          <p:attrName>style.visibility</p:attrName>
                                        </p:attrNameLst>
                                      </p:cBhvr>
                                      <p:to>
                                        <p:strVal val="visible"/>
                                      </p:to>
                                    </p:set>
                                    <p:animEffect transition="in" filter="blinds(horizontal)">
                                      <p:cBhvr>
                                        <p:cTn id="22" dur="500"/>
                                        <p:tgtEl>
                                          <p:spTgt spid="614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444"/>
                                        </p:tgtEl>
                                        <p:attrNameLst>
                                          <p:attrName>style.visibility</p:attrName>
                                        </p:attrNameLst>
                                      </p:cBhvr>
                                      <p:to>
                                        <p:strVal val="visible"/>
                                      </p:to>
                                    </p:set>
                                    <p:animEffect transition="in" filter="blinds(horizontal)">
                                      <p:cBhvr>
                                        <p:cTn id="27" dur="500"/>
                                        <p:tgtEl>
                                          <p:spTgt spid="614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446">
                                            <p:txEl>
                                              <p:pRg st="7" end="7"/>
                                            </p:txEl>
                                          </p:spTgt>
                                        </p:tgtEl>
                                        <p:attrNameLst>
                                          <p:attrName>style.visibility</p:attrName>
                                        </p:attrNameLst>
                                      </p:cBhvr>
                                      <p:to>
                                        <p:strVal val="visible"/>
                                      </p:to>
                                    </p:set>
                                    <p:animEffect transition="in" filter="blinds(horizontal)">
                                      <p:cBhvr>
                                        <p:cTn id="32" dur="500"/>
                                        <p:tgtEl>
                                          <p:spTgt spid="614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14375" y="357188"/>
            <a:ext cx="1905000" cy="609600"/>
          </a:xfrm>
        </p:spPr>
        <p:txBody>
          <a:bodyPr/>
          <a:lstStyle/>
          <a:p>
            <a:pPr eaLnBrk="1" hangingPunct="1"/>
            <a:r>
              <a:rPr lang="zh-CN" altLang="en-US" sz="3200" b="1" dirty="0">
                <a:latin typeface="宋体" panose="02010600030101010101" pitchFamily="2" charset="-122"/>
              </a:rPr>
              <a:t>例题</a:t>
            </a:r>
            <a:r>
              <a:rPr lang="en-US" altLang="zh-CN" sz="3200" b="1" dirty="0"/>
              <a:t>3-1</a:t>
            </a:r>
          </a:p>
        </p:txBody>
      </p:sp>
      <p:sp>
        <p:nvSpPr>
          <p:cNvPr id="106499" name="Rectangle 3"/>
          <p:cNvSpPr>
            <a:spLocks noGrp="1" noChangeArrowheads="1"/>
          </p:cNvSpPr>
          <p:nvPr>
            <p:ph type="body" sz="half" idx="1"/>
          </p:nvPr>
        </p:nvSpPr>
        <p:spPr>
          <a:xfrm>
            <a:off x="685800" y="1295400"/>
            <a:ext cx="3810000" cy="1143000"/>
          </a:xfrm>
        </p:spPr>
        <p:txBody>
          <a:bodyPr/>
          <a:lstStyle/>
          <a:p>
            <a:pPr marL="533400" indent="-533400" eaLnBrk="1" hangingPunct="1">
              <a:buFontTx/>
              <a:buAutoNum type="arabicParenR" startAt="4"/>
            </a:pPr>
            <a:r>
              <a:rPr lang="zh-CN" altLang="en-US" sz="2800" b="1">
                <a:latin typeface="黑体" panose="02010609060101010101" pitchFamily="49" charset="-122"/>
                <a:ea typeface="黑体" panose="02010609060101010101" pitchFamily="49" charset="-122"/>
              </a:rPr>
              <a:t>近似条件校验</a:t>
            </a:r>
          </a:p>
          <a:p>
            <a:pPr marL="533400" indent="-533400" eaLnBrk="1" hangingPunct="1">
              <a:buFontTx/>
              <a:buNone/>
            </a:pPr>
            <a:r>
              <a:rPr lang="zh-CN" altLang="en-US" sz="2800" b="1">
                <a:latin typeface="黑体" panose="02010609060101010101" pitchFamily="49" charset="-122"/>
                <a:ea typeface="黑体" panose="02010609060101010101" pitchFamily="49" charset="-122"/>
              </a:rPr>
              <a:t>电流环截止频率：</a:t>
            </a:r>
          </a:p>
        </p:txBody>
      </p:sp>
      <p:graphicFrame>
        <p:nvGraphicFramePr>
          <p:cNvPr id="106500" name="Object 5"/>
          <p:cNvGraphicFramePr>
            <a:graphicFrameLocks noGrp="1" noChangeAspect="1"/>
          </p:cNvGraphicFramePr>
          <p:nvPr>
            <p:ph type="clipArt" sz="half" idx="2"/>
          </p:nvPr>
        </p:nvGraphicFramePr>
        <p:xfrm>
          <a:off x="3886200" y="1798638"/>
          <a:ext cx="2819400" cy="558800"/>
        </p:xfrm>
        <a:graphic>
          <a:graphicData uri="http://schemas.openxmlformats.org/presentationml/2006/ole">
            <mc:AlternateContent xmlns:mc="http://schemas.openxmlformats.org/markup-compatibility/2006">
              <mc:Choice xmlns:v="urn:schemas-microsoft-com:vml" Requires="v">
                <p:oleObj spid="_x0000_s107267" r:id="rId3" imgW="1218671" imgH="241195" progId="Equation.3">
                  <p:embed/>
                </p:oleObj>
              </mc:Choice>
              <mc:Fallback>
                <p:oleObj r:id="rId3" imgW="1218671"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798638"/>
                        <a:ext cx="28194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2" name="Object 6"/>
          <p:cNvGraphicFramePr>
            <a:graphicFrameLocks noChangeAspect="1"/>
          </p:cNvGraphicFramePr>
          <p:nvPr/>
        </p:nvGraphicFramePr>
        <p:xfrm>
          <a:off x="2590800" y="2667000"/>
          <a:ext cx="5257800" cy="893763"/>
        </p:xfrm>
        <a:graphic>
          <a:graphicData uri="http://schemas.openxmlformats.org/presentationml/2006/ole">
            <mc:AlternateContent xmlns:mc="http://schemas.openxmlformats.org/markup-compatibility/2006">
              <mc:Choice xmlns:v="urn:schemas-microsoft-com:vml" Requires="v">
                <p:oleObj spid="_x0000_s107268" r:id="rId5" imgW="2527300" imgH="431800" progId="Equation.3">
                  <p:embed/>
                </p:oleObj>
              </mc:Choice>
              <mc:Fallback>
                <p:oleObj r:id="rId5" imgW="25273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667000"/>
                        <a:ext cx="52578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4" name="Object 8"/>
          <p:cNvGraphicFramePr>
            <a:graphicFrameLocks noChangeAspect="1"/>
          </p:cNvGraphicFramePr>
          <p:nvPr/>
        </p:nvGraphicFramePr>
        <p:xfrm>
          <a:off x="2667000" y="3733800"/>
          <a:ext cx="5410200" cy="854075"/>
        </p:xfrm>
        <a:graphic>
          <a:graphicData uri="http://schemas.openxmlformats.org/presentationml/2006/ole">
            <mc:AlternateContent xmlns:mc="http://schemas.openxmlformats.org/markup-compatibility/2006">
              <mc:Choice xmlns:v="urn:schemas-microsoft-com:vml" Requires="v">
                <p:oleObj spid="_x0000_s107269" r:id="rId7" imgW="3073400" imgH="482600" progId="Equation.3">
                  <p:embed/>
                </p:oleObj>
              </mc:Choice>
              <mc:Fallback>
                <p:oleObj r:id="rId7" imgW="3073400" imgH="482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733800"/>
                        <a:ext cx="5410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6" name="Object 10"/>
          <p:cNvGraphicFramePr>
            <a:graphicFrameLocks noChangeAspect="1"/>
          </p:cNvGraphicFramePr>
          <p:nvPr/>
        </p:nvGraphicFramePr>
        <p:xfrm>
          <a:off x="1371600" y="5486400"/>
          <a:ext cx="6858000" cy="1003300"/>
        </p:xfrm>
        <a:graphic>
          <a:graphicData uri="http://schemas.openxmlformats.org/presentationml/2006/ole">
            <mc:AlternateContent xmlns:mc="http://schemas.openxmlformats.org/markup-compatibility/2006">
              <mc:Choice xmlns:v="urn:schemas-microsoft-com:vml" Requires="v">
                <p:oleObj spid="_x0000_s107270" r:id="rId9" imgW="3314700" imgH="482600" progId="Equation.3">
                  <p:embed/>
                </p:oleObj>
              </mc:Choice>
              <mc:Fallback>
                <p:oleObj r:id="rId9" imgW="3314700" imgH="482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5486400"/>
                        <a:ext cx="6858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9" name="Text Box 13"/>
          <p:cNvSpPr txBox="1">
            <a:spLocks noChangeArrowheads="1"/>
          </p:cNvSpPr>
          <p:nvPr/>
        </p:nvSpPr>
        <p:spPr bwMode="auto">
          <a:xfrm>
            <a:off x="685800" y="271145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en-US" altLang="zh-CN" sz="2800">
                <a:solidFill>
                  <a:schemeClr val="tx1"/>
                </a:solidFill>
              </a:rPr>
              <a:t>UPE </a:t>
            </a:r>
            <a:r>
              <a:rPr lang="zh-CN" altLang="en-US" sz="2800">
                <a:solidFill>
                  <a:schemeClr val="tx1"/>
                </a:solidFill>
              </a:rPr>
              <a:t>：</a:t>
            </a:r>
          </a:p>
        </p:txBody>
      </p:sp>
      <p:sp>
        <p:nvSpPr>
          <p:cNvPr id="106510" name="Text Box 14"/>
          <p:cNvSpPr txBox="1">
            <a:spLocks noChangeArrowheads="1"/>
          </p:cNvSpPr>
          <p:nvPr/>
        </p:nvSpPr>
        <p:spPr bwMode="auto">
          <a:xfrm>
            <a:off x="533400" y="377825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latin typeface="黑体" panose="02010609060101010101" pitchFamily="49" charset="-122"/>
                <a:ea typeface="黑体" panose="02010609060101010101" pitchFamily="49" charset="-122"/>
              </a:rPr>
              <a:t>忽略</a:t>
            </a:r>
            <a:r>
              <a:rPr lang="en-US" altLang="zh-CN" sz="2800">
                <a:solidFill>
                  <a:schemeClr val="tx1"/>
                </a:solidFill>
                <a:latin typeface="黑体" panose="02010609060101010101" pitchFamily="49" charset="-122"/>
                <a:ea typeface="黑体" panose="02010609060101010101" pitchFamily="49" charset="-122"/>
              </a:rPr>
              <a:t>E</a:t>
            </a:r>
            <a:r>
              <a:rPr lang="zh-CN" altLang="en-US" sz="2800">
                <a:solidFill>
                  <a:schemeClr val="tx1"/>
                </a:solidFill>
              </a:rPr>
              <a:t>：</a:t>
            </a:r>
          </a:p>
        </p:txBody>
      </p:sp>
      <p:sp>
        <p:nvSpPr>
          <p:cNvPr id="106511" name="Text Box 15"/>
          <p:cNvSpPr txBox="1">
            <a:spLocks noChangeArrowheads="1"/>
          </p:cNvSpPr>
          <p:nvPr/>
        </p:nvSpPr>
        <p:spPr bwMode="auto">
          <a:xfrm>
            <a:off x="533400" y="476885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latin typeface="黑体" panose="02010609060101010101" pitchFamily="49" charset="-122"/>
                <a:ea typeface="黑体" panose="02010609060101010101" pitchFamily="49" charset="-122"/>
              </a:rPr>
              <a:t>小时间常数近似：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9"/>
                                        </p:tgtEl>
                                        <p:attrNameLst>
                                          <p:attrName>style.visibility</p:attrName>
                                        </p:attrNameLst>
                                      </p:cBhvr>
                                      <p:to>
                                        <p:strVal val="visible"/>
                                      </p:to>
                                    </p:set>
                                    <p:animEffect transition="in" filter="blinds(horizontal)">
                                      <p:cBhvr>
                                        <p:cTn id="7" dur="500"/>
                                        <p:tgtEl>
                                          <p:spTgt spid="106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6502"/>
                                        </p:tgtEl>
                                        <p:attrNameLst>
                                          <p:attrName>style.visibility</p:attrName>
                                        </p:attrNameLst>
                                      </p:cBhvr>
                                      <p:to>
                                        <p:strVal val="visible"/>
                                      </p:to>
                                    </p:set>
                                    <p:animEffect transition="in" filter="blinds(horizontal)">
                                      <p:cBhvr>
                                        <p:cTn id="12" dur="500"/>
                                        <p:tgtEl>
                                          <p:spTgt spid="1065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6510"/>
                                        </p:tgtEl>
                                        <p:attrNameLst>
                                          <p:attrName>style.visibility</p:attrName>
                                        </p:attrNameLst>
                                      </p:cBhvr>
                                      <p:to>
                                        <p:strVal val="visible"/>
                                      </p:to>
                                    </p:set>
                                    <p:animEffect transition="in" filter="blinds(horizontal)">
                                      <p:cBhvr>
                                        <p:cTn id="17" dur="500"/>
                                        <p:tgtEl>
                                          <p:spTgt spid="106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6504"/>
                                        </p:tgtEl>
                                        <p:attrNameLst>
                                          <p:attrName>style.visibility</p:attrName>
                                        </p:attrNameLst>
                                      </p:cBhvr>
                                      <p:to>
                                        <p:strVal val="visible"/>
                                      </p:to>
                                    </p:set>
                                    <p:animEffect transition="in" filter="blinds(horizontal)">
                                      <p:cBhvr>
                                        <p:cTn id="22" dur="500"/>
                                        <p:tgtEl>
                                          <p:spTgt spid="1065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6511"/>
                                        </p:tgtEl>
                                        <p:attrNameLst>
                                          <p:attrName>style.visibility</p:attrName>
                                        </p:attrNameLst>
                                      </p:cBhvr>
                                      <p:to>
                                        <p:strVal val="visible"/>
                                      </p:to>
                                    </p:set>
                                    <p:animEffect transition="in" filter="blinds(horizontal)">
                                      <p:cBhvr>
                                        <p:cTn id="27" dur="500"/>
                                        <p:tgtEl>
                                          <p:spTgt spid="1065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6506"/>
                                        </p:tgtEl>
                                        <p:attrNameLst>
                                          <p:attrName>style.visibility</p:attrName>
                                        </p:attrNameLst>
                                      </p:cBhvr>
                                      <p:to>
                                        <p:strVal val="visible"/>
                                      </p:to>
                                    </p:set>
                                    <p:animEffect transition="in" filter="blinds(horizontal)">
                                      <p:cBhvr>
                                        <p:cTn id="32" dur="500"/>
                                        <p:tgtEl>
                                          <p:spTgt spid="106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9" grpId="0" autoUpdateAnimBg="0"/>
      <p:bldP spid="106510" grpId="0" autoUpdateAnimBg="0"/>
      <p:bldP spid="106511"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FF8E96EB-BAEF-4B8D-96DB-F704D4805589}" type="slidenum">
              <a:rPr lang="en-US" altLang="zh-CN" sz="1400" b="0">
                <a:solidFill>
                  <a:schemeClr val="tx1"/>
                </a:solidFill>
                <a:latin typeface="Times New Roman" panose="02020603050405020304" pitchFamily="18" charset="0"/>
              </a:rPr>
              <a:pPr eaLnBrk="1" hangingPunct="1"/>
              <a:t>92</a:t>
            </a:fld>
            <a:endParaRPr lang="en-US" altLang="zh-CN" sz="1400" b="0">
              <a:solidFill>
                <a:schemeClr val="tx1"/>
              </a:solidFill>
              <a:latin typeface="Times New Roman" panose="02020603050405020304" pitchFamily="18" charset="0"/>
            </a:endParaRPr>
          </a:p>
        </p:txBody>
      </p:sp>
      <p:sp>
        <p:nvSpPr>
          <p:cNvPr id="107523" name="Rectangle 2"/>
          <p:cNvSpPr>
            <a:spLocks noGrp="1" noChangeArrowheads="1"/>
          </p:cNvSpPr>
          <p:nvPr>
            <p:ph type="title"/>
          </p:nvPr>
        </p:nvSpPr>
        <p:spPr>
          <a:xfrm>
            <a:off x="685800" y="609600"/>
            <a:ext cx="2057400" cy="533400"/>
          </a:xfrm>
        </p:spPr>
        <p:txBody>
          <a:bodyPr/>
          <a:lstStyle/>
          <a:p>
            <a:pPr eaLnBrk="1" hangingPunct="1"/>
            <a:r>
              <a:rPr lang="zh-CN" altLang="en-US" sz="3200">
                <a:latin typeface="宋体" panose="02010600030101010101" pitchFamily="2" charset="-122"/>
              </a:rPr>
              <a:t>例题</a:t>
            </a:r>
            <a:r>
              <a:rPr lang="en-US" altLang="zh-CN" sz="3200"/>
              <a:t>3-1.4</a:t>
            </a:r>
          </a:p>
        </p:txBody>
      </p:sp>
      <p:sp>
        <p:nvSpPr>
          <p:cNvPr id="107524" name="Rectangle 3"/>
          <p:cNvSpPr>
            <a:spLocks noGrp="1" noChangeArrowheads="1"/>
          </p:cNvSpPr>
          <p:nvPr>
            <p:ph type="body" sz="half" idx="1"/>
          </p:nvPr>
        </p:nvSpPr>
        <p:spPr>
          <a:xfrm>
            <a:off x="381000" y="1219200"/>
            <a:ext cx="7924800" cy="4876800"/>
          </a:xfrm>
        </p:spPr>
        <p:txBody>
          <a:bodyPr/>
          <a:lstStyle/>
          <a:p>
            <a:pPr marL="533400" indent="-533400" algn="just" eaLnBrk="1" hangingPunct="1">
              <a:buFontTx/>
              <a:buAutoNum type="arabicParenR" startAt="5"/>
            </a:pPr>
            <a:r>
              <a:rPr lang="en-US" altLang="zh-CN" sz="2800">
                <a:cs typeface="Times New Roman" panose="02020603050405020304" pitchFamily="18" charset="0"/>
              </a:rPr>
              <a:t> </a:t>
            </a:r>
            <a:r>
              <a:rPr lang="zh-CN" altLang="en-US" sz="2800" b="1">
                <a:ea typeface="黑体" panose="02010609060101010101" pitchFamily="49" charset="-122"/>
              </a:rPr>
              <a:t>调节器电阻电容计算</a:t>
            </a:r>
          </a:p>
          <a:p>
            <a:pPr marL="533400" indent="-533400" algn="just" eaLnBrk="1" hangingPunct="1"/>
            <a:endParaRPr lang="zh-CN" altLang="en-US" sz="2800"/>
          </a:p>
          <a:p>
            <a:pPr marL="533400" indent="-533400" algn="just" eaLnBrk="1" hangingPunct="1"/>
            <a:endParaRPr lang="zh-CN" altLang="en-US" sz="2800"/>
          </a:p>
          <a:p>
            <a:pPr marL="533400" indent="-533400" algn="just" eaLnBrk="1" hangingPunct="1"/>
            <a:endParaRPr lang="zh-CN" altLang="en-US" sz="2800"/>
          </a:p>
          <a:p>
            <a:pPr marL="533400" indent="-533400" algn="just" eaLnBrk="1" hangingPunct="1"/>
            <a:endParaRPr lang="zh-CN" altLang="en-US" sz="2800"/>
          </a:p>
          <a:p>
            <a:pPr marL="533400" indent="-533400" algn="just" eaLnBrk="1" hangingPunct="1"/>
            <a:endParaRPr lang="zh-CN" altLang="en-US" sz="2800"/>
          </a:p>
          <a:p>
            <a:pPr marL="533400" indent="-533400" algn="just" eaLnBrk="1" hangingPunct="1"/>
            <a:endParaRPr lang="zh-CN" altLang="en-US" sz="2800"/>
          </a:p>
          <a:p>
            <a:pPr marL="533400" indent="-533400" algn="just" eaLnBrk="1" hangingPunct="1">
              <a:buFontTx/>
              <a:buNone/>
            </a:pPr>
            <a:r>
              <a:rPr lang="zh-CN" altLang="en-US" sz="2800" b="1">
                <a:latin typeface="黑体" panose="02010609060101010101" pitchFamily="49" charset="-122"/>
                <a:ea typeface="黑体" panose="02010609060101010101" pitchFamily="49" charset="-122"/>
              </a:rPr>
              <a:t>按此参数，电流环可以达到的动态跟随性能指标为</a:t>
            </a:r>
            <a:r>
              <a:rPr lang="zh-CN" altLang="en-US" sz="2800">
                <a:latin typeface="宋体" panose="02010600030101010101" pitchFamily="2" charset="-122"/>
              </a:rPr>
              <a:t>            ，</a:t>
            </a:r>
            <a:r>
              <a:rPr lang="zh-CN" altLang="en-US" sz="2800" b="1">
                <a:latin typeface="黑体" panose="02010609060101010101" pitchFamily="49" charset="-122"/>
                <a:ea typeface="黑体" panose="02010609060101010101" pitchFamily="49" charset="-122"/>
              </a:rPr>
              <a:t>满足设计要求。</a:t>
            </a:r>
            <a:r>
              <a:rPr lang="zh-CN" altLang="en-US" sz="2800"/>
              <a:t> </a:t>
            </a:r>
          </a:p>
          <a:p>
            <a:pPr marL="533400" indent="-533400" eaLnBrk="1" hangingPunct="1"/>
            <a:endParaRPr lang="en-US" altLang="zh-CN" sz="2800"/>
          </a:p>
        </p:txBody>
      </p:sp>
      <p:sp>
        <p:nvSpPr>
          <p:cNvPr id="107526" name="Rectangle 6"/>
          <p:cNvSpPr>
            <a:spLocks noChangeArrowheads="1"/>
          </p:cNvSpPr>
          <p:nvPr/>
        </p:nvSpPr>
        <p:spPr bwMode="auto">
          <a:xfrm>
            <a:off x="3057525" y="3305175"/>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 name="Object 7"/>
          <p:cNvGraphicFramePr>
            <a:graphicFrameLocks noGrp="1" noChangeAspect="1"/>
          </p:cNvGraphicFramePr>
          <p:nvPr>
            <p:ph type="clipArt" sz="half" idx="2"/>
          </p:nvPr>
        </p:nvGraphicFramePr>
        <p:xfrm>
          <a:off x="1295400" y="1828800"/>
          <a:ext cx="5994400" cy="558800"/>
        </p:xfrm>
        <a:graphic>
          <a:graphicData uri="http://schemas.openxmlformats.org/presentationml/2006/ole">
            <mc:AlternateContent xmlns:mc="http://schemas.openxmlformats.org/markup-compatibility/2006">
              <mc:Choice xmlns:v="urn:schemas-microsoft-com:vml" Requires="v">
                <p:oleObj spid="_x0000_s108366" name="Equation" r:id="rId3" imgW="2451100" imgH="228600" progId="Equation.3">
                  <p:embed/>
                </p:oleObj>
              </mc:Choice>
              <mc:Fallback>
                <p:oleObj name="Equation" r:id="rId3" imgW="24511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28800"/>
                        <a:ext cx="59944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9" name="Rectangle 9"/>
          <p:cNvSpPr>
            <a:spLocks noChangeArrowheads="1"/>
          </p:cNvSpPr>
          <p:nvPr/>
        </p:nvSpPr>
        <p:spPr bwMode="auto">
          <a:xfrm>
            <a:off x="3276600" y="32051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7528" name="Object 8"/>
          <p:cNvGraphicFramePr>
            <a:graphicFrameLocks noChangeAspect="1"/>
          </p:cNvGraphicFramePr>
          <p:nvPr/>
        </p:nvGraphicFramePr>
        <p:xfrm>
          <a:off x="1295400" y="2438400"/>
          <a:ext cx="5334000" cy="922338"/>
        </p:xfrm>
        <a:graphic>
          <a:graphicData uri="http://schemas.openxmlformats.org/presentationml/2006/ole">
            <mc:AlternateContent xmlns:mc="http://schemas.openxmlformats.org/markup-compatibility/2006">
              <mc:Choice xmlns:v="urn:schemas-microsoft-com:vml" Requires="v">
                <p:oleObj spid="_x0000_s108367" r:id="rId5" imgW="2590800" imgH="444500" progId="Equation.3">
                  <p:embed/>
                </p:oleObj>
              </mc:Choice>
              <mc:Fallback>
                <p:oleObj r:id="rId5" imgW="2590800" imgH="444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438400"/>
                        <a:ext cx="5334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31" name="Rectangle 11"/>
          <p:cNvSpPr>
            <a:spLocks noChangeArrowheads="1"/>
          </p:cNvSpPr>
          <p:nvPr/>
        </p:nvSpPr>
        <p:spPr bwMode="auto">
          <a:xfrm>
            <a:off x="3157538" y="3205163"/>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7530" name="Object 10"/>
          <p:cNvGraphicFramePr>
            <a:graphicFrameLocks noChangeAspect="1"/>
          </p:cNvGraphicFramePr>
          <p:nvPr/>
        </p:nvGraphicFramePr>
        <p:xfrm>
          <a:off x="1219200" y="3581400"/>
          <a:ext cx="5791200" cy="915988"/>
        </p:xfrm>
        <a:graphic>
          <a:graphicData uri="http://schemas.openxmlformats.org/presentationml/2006/ole">
            <mc:AlternateContent xmlns:mc="http://schemas.openxmlformats.org/markup-compatibility/2006">
              <mc:Choice xmlns:v="urn:schemas-microsoft-com:vml" Requires="v">
                <p:oleObj spid="_x0000_s108368" r:id="rId7" imgW="2832100" imgH="444500" progId="Equation.3">
                  <p:embed/>
                </p:oleObj>
              </mc:Choice>
              <mc:Fallback>
                <p:oleObj r:id="rId7" imgW="2832100" imgH="4445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581400"/>
                        <a:ext cx="5791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33" name="Rectangle 13"/>
          <p:cNvSpPr>
            <a:spLocks noChangeArrowheads="1"/>
          </p:cNvSpPr>
          <p:nvPr/>
        </p:nvSpPr>
        <p:spPr bwMode="auto">
          <a:xfrm>
            <a:off x="4052888" y="3314700"/>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7532" name="Object 12"/>
          <p:cNvGraphicFramePr>
            <a:graphicFrameLocks noChangeAspect="1"/>
          </p:cNvGraphicFramePr>
          <p:nvPr/>
        </p:nvGraphicFramePr>
        <p:xfrm>
          <a:off x="1447800" y="5334000"/>
          <a:ext cx="2286000" cy="503238"/>
        </p:xfrm>
        <a:graphic>
          <a:graphicData uri="http://schemas.openxmlformats.org/presentationml/2006/ole">
            <mc:AlternateContent xmlns:mc="http://schemas.openxmlformats.org/markup-compatibility/2006">
              <mc:Choice xmlns:v="urn:schemas-microsoft-com:vml" Requires="v">
                <p:oleObj spid="_x0000_s108369" r:id="rId9" imgW="1040948" imgH="228501" progId="Equation.3">
                  <p:embed/>
                </p:oleObj>
              </mc:Choice>
              <mc:Fallback>
                <p:oleObj r:id="rId9" imgW="1040948" imgH="22850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5334000"/>
                        <a:ext cx="22860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2"/>
          <p:cNvGraphicFramePr>
            <a:graphicFrameLocks noChangeAspect="1"/>
          </p:cNvGraphicFramePr>
          <p:nvPr>
            <p:extLst>
              <p:ext uri="{D42A27DB-BD31-4B8C-83A1-F6EECF244321}">
                <p14:modId xmlns:p14="http://schemas.microsoft.com/office/powerpoint/2010/main" val="734660930"/>
              </p:ext>
            </p:extLst>
          </p:nvPr>
        </p:nvGraphicFramePr>
        <p:xfrm>
          <a:off x="7505700" y="93167"/>
          <a:ext cx="1507482" cy="2023864"/>
        </p:xfrm>
        <a:graphic>
          <a:graphicData uri="http://schemas.openxmlformats.org/presentationml/2006/ole">
            <mc:AlternateContent xmlns:mc="http://schemas.openxmlformats.org/markup-compatibility/2006">
              <mc:Choice xmlns:v="urn:schemas-microsoft-com:vml" Requires="v">
                <p:oleObj spid="_x0000_s108370" name="Equation" r:id="rId11" imgW="800100" imgH="1079500" progId="Equation.3">
                  <p:embed/>
                </p:oleObj>
              </mc:Choice>
              <mc:Fallback>
                <p:oleObj name="Equation" r:id="rId11" imgW="800100" imgH="1079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05700" y="93167"/>
                        <a:ext cx="1507482" cy="2023864"/>
                      </a:xfrm>
                      <a:prstGeom prst="rect">
                        <a:avLst/>
                      </a:prstGeom>
                      <a:solidFill>
                        <a:srgbClr val="FFFF99"/>
                      </a:solidFill>
                      <a:ln>
                        <a:noFill/>
                      </a:ln>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36B27DE6-A083-44C3-A31D-0942C8C48CF8}" type="slidenum">
              <a:rPr lang="en-US" altLang="zh-CN" sz="1400" b="0">
                <a:solidFill>
                  <a:schemeClr val="tx1"/>
                </a:solidFill>
                <a:latin typeface="Times New Roman" panose="02020603050405020304" pitchFamily="18" charset="0"/>
              </a:rPr>
              <a:pPr eaLnBrk="1" hangingPunct="1"/>
              <a:t>93</a:t>
            </a:fld>
            <a:endParaRPr lang="en-US" altLang="zh-CN" sz="1400" b="0">
              <a:solidFill>
                <a:schemeClr val="tx1"/>
              </a:solidFill>
              <a:latin typeface="Times New Roman" panose="02020603050405020304" pitchFamily="18" charset="0"/>
            </a:endParaRPr>
          </a:p>
        </p:txBody>
      </p:sp>
      <p:sp>
        <p:nvSpPr>
          <p:cNvPr id="108547" name="Rectangle 2"/>
          <p:cNvSpPr>
            <a:spLocks noGrp="1" noChangeArrowheads="1"/>
          </p:cNvSpPr>
          <p:nvPr>
            <p:ph type="title"/>
          </p:nvPr>
        </p:nvSpPr>
        <p:spPr>
          <a:xfrm>
            <a:off x="685800" y="609600"/>
            <a:ext cx="7772400" cy="533400"/>
          </a:xfrm>
        </p:spPr>
        <p:txBody>
          <a:bodyPr/>
          <a:lstStyle/>
          <a:p>
            <a:pPr eaLnBrk="1" hangingPunct="1"/>
            <a:r>
              <a:rPr lang="zh-CN" altLang="en-US" sz="3200">
                <a:latin typeface="宋体" panose="02010600030101010101" pitchFamily="2" charset="-122"/>
              </a:rPr>
              <a:t>例题</a:t>
            </a:r>
            <a:r>
              <a:rPr lang="en-US" altLang="zh-CN" sz="3200">
                <a:latin typeface="宋体" panose="02010600030101010101" pitchFamily="2" charset="-122"/>
              </a:rPr>
              <a:t>3</a:t>
            </a:r>
            <a:r>
              <a:rPr lang="en-US" altLang="zh-CN" sz="3200"/>
              <a:t>-1</a:t>
            </a:r>
            <a:r>
              <a:rPr lang="zh-CN" altLang="en-US" sz="3200"/>
              <a:t>的仿真</a:t>
            </a:r>
          </a:p>
        </p:txBody>
      </p:sp>
      <p:sp>
        <p:nvSpPr>
          <p:cNvPr id="108548" name="Rectangle 3"/>
          <p:cNvSpPr>
            <a:spLocks noGrp="1" noChangeArrowheads="1"/>
          </p:cNvSpPr>
          <p:nvPr>
            <p:ph type="body" sz="half" idx="1"/>
          </p:nvPr>
        </p:nvSpPr>
        <p:spPr>
          <a:xfrm>
            <a:off x="685800" y="1295400"/>
            <a:ext cx="3810000" cy="4800600"/>
          </a:xfrm>
        </p:spPr>
        <p:txBody>
          <a:bodyPr/>
          <a:lstStyle/>
          <a:p>
            <a:pPr eaLnBrk="1" hangingPunct="1"/>
            <a:r>
              <a:rPr lang="zh-CN" altLang="en-US" sz="2800"/>
              <a:t>电流给定</a:t>
            </a:r>
            <a:r>
              <a:rPr lang="en-US" altLang="zh-CN" sz="2800"/>
              <a:t>=10V</a:t>
            </a:r>
            <a:r>
              <a:rPr lang="zh-CN" altLang="en-US" sz="2800"/>
              <a:t>阶跃</a:t>
            </a:r>
          </a:p>
        </p:txBody>
      </p:sp>
      <p:pic>
        <p:nvPicPr>
          <p:cNvPr id="108549" name="Picture 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1066800" y="3581400"/>
            <a:ext cx="6781800" cy="3048000"/>
          </a:xfrm>
          <a:noFill/>
        </p:spPr>
      </p:pic>
      <p:pic>
        <p:nvPicPr>
          <p:cNvPr id="1085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7788275"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AutoShape 7"/>
          <p:cNvSpPr>
            <a:spLocks noChangeArrowheads="1"/>
          </p:cNvSpPr>
          <p:nvPr/>
        </p:nvSpPr>
        <p:spPr bwMode="auto">
          <a:xfrm>
            <a:off x="2819400" y="5410200"/>
            <a:ext cx="914400" cy="609600"/>
          </a:xfrm>
          <a:prstGeom prst="wedgeRoundRectCallout">
            <a:avLst>
              <a:gd name="adj1" fmla="val -43750"/>
              <a:gd name="adj2" fmla="val 70000"/>
              <a:gd name="adj3" fmla="val 16667"/>
            </a:avLst>
          </a:prstGeom>
          <a:noFill/>
          <a:ln w="9525">
            <a:noFill/>
            <a:miter lim="800000"/>
            <a:headEnd/>
            <a:tailEnd/>
          </a:ln>
          <a:effectLst/>
        </p:spPr>
        <p:txBody>
          <a:bodyPr anchor="ctr"/>
          <a:lstStyle/>
          <a:p>
            <a:pPr>
              <a:defRPr/>
            </a:pPr>
            <a:endParaRPr lang="zh-CN" altLang="zh-CN">
              <a:effectLst>
                <a:outerShdw blurRad="38100" dist="38100" dir="2700000" algn="tl">
                  <a:srgbClr val="000000"/>
                </a:outerShdw>
              </a:effectLst>
            </a:endParaRPr>
          </a:p>
        </p:txBody>
      </p:sp>
      <p:sp>
        <p:nvSpPr>
          <p:cNvPr id="108552" name="AutoShape 8"/>
          <p:cNvSpPr>
            <a:spLocks noChangeArrowheads="1"/>
          </p:cNvSpPr>
          <p:nvPr/>
        </p:nvSpPr>
        <p:spPr bwMode="auto">
          <a:xfrm>
            <a:off x="3048000" y="5105400"/>
            <a:ext cx="914400" cy="609600"/>
          </a:xfrm>
          <a:prstGeom prst="wedgeRoundRectCallout">
            <a:avLst>
              <a:gd name="adj1" fmla="val -33333"/>
              <a:gd name="adj2" fmla="val -207551"/>
              <a:gd name="adj3" fmla="val 16667"/>
            </a:avLst>
          </a:prstGeom>
          <a:solidFill>
            <a:srgbClr val="FFCC99"/>
          </a:solidFill>
          <a:ln w="9525">
            <a:noFill/>
            <a:miter lim="800000"/>
            <a:headEnd/>
            <a:tailEnd/>
          </a:ln>
          <a:effectLst/>
        </p:spPr>
        <p:txBody>
          <a:bodyPr anchor="ctr"/>
          <a:lstStyle/>
          <a:p>
            <a:pPr>
              <a:defRPr/>
            </a:pPr>
            <a:r>
              <a:rPr lang="zh-CN" altLang="en-US" sz="2400">
                <a:solidFill>
                  <a:schemeClr val="tx2"/>
                </a:solidFill>
                <a:effectLst>
                  <a:outerShdw blurRad="38100" dist="38100" dir="2700000" algn="tl">
                    <a:srgbClr val="FFFFFF"/>
                  </a:outerShdw>
                </a:effectLst>
              </a:rPr>
              <a:t>超调</a:t>
            </a:r>
          </a:p>
        </p:txBody>
      </p:sp>
      <p:sp>
        <p:nvSpPr>
          <p:cNvPr id="108553" name="AutoShape 9"/>
          <p:cNvSpPr>
            <a:spLocks noChangeArrowheads="1"/>
          </p:cNvSpPr>
          <p:nvPr/>
        </p:nvSpPr>
        <p:spPr bwMode="auto">
          <a:xfrm>
            <a:off x="4572000" y="5181600"/>
            <a:ext cx="1524000" cy="609600"/>
          </a:xfrm>
          <a:prstGeom prst="wedgeRoundRectCallout">
            <a:avLst>
              <a:gd name="adj1" fmla="val -55208"/>
              <a:gd name="adj2" fmla="val -201824"/>
              <a:gd name="adj3" fmla="val 16667"/>
            </a:avLst>
          </a:prstGeom>
          <a:solidFill>
            <a:srgbClr val="33CCCC"/>
          </a:solidFill>
          <a:ln w="9525">
            <a:noFill/>
            <a:miter lim="800000"/>
            <a:headEnd/>
            <a:tailEnd/>
          </a:ln>
          <a:effectLst/>
        </p:spPr>
        <p:txBody>
          <a:bodyPr anchor="ctr"/>
          <a:lstStyle/>
          <a:p>
            <a:pPr>
              <a:defRPr/>
            </a:pPr>
            <a:r>
              <a:rPr lang="zh-CN" altLang="en-US" sz="2400">
                <a:solidFill>
                  <a:schemeClr val="accent2"/>
                </a:solidFill>
                <a:effectLst>
                  <a:outerShdw blurRad="38100" dist="38100" dir="2700000" algn="tl">
                    <a:srgbClr val="000000"/>
                  </a:outerShdw>
                </a:effectLst>
              </a:rPr>
              <a:t>无静差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52"/>
                                        </p:tgtEl>
                                        <p:attrNameLst>
                                          <p:attrName>style.visibility</p:attrName>
                                        </p:attrNameLst>
                                      </p:cBhvr>
                                      <p:to>
                                        <p:strVal val="visible"/>
                                      </p:to>
                                    </p:set>
                                    <p:animEffect transition="in" filter="blinds(horizontal)">
                                      <p:cBhvr>
                                        <p:cTn id="7" dur="500"/>
                                        <p:tgtEl>
                                          <p:spTgt spid="1085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53"/>
                                        </p:tgtEl>
                                        <p:attrNameLst>
                                          <p:attrName>style.visibility</p:attrName>
                                        </p:attrNameLst>
                                      </p:cBhvr>
                                      <p:to>
                                        <p:strVal val="visible"/>
                                      </p:to>
                                    </p:set>
                                    <p:animEffect transition="in" filter="blinds(horizontal)">
                                      <p:cBhvr>
                                        <p:cTn id="12" dur="500"/>
                                        <p:tgtEl>
                                          <p:spTgt spid="108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2" grpId="0" animBg="1" autoUpdateAnimBg="0"/>
      <p:bldP spid="108553"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E6233410-35B2-42A9-9741-DDEE4483EFCB}" type="slidenum">
              <a:rPr lang="en-US" altLang="zh-CN" sz="1400" b="0">
                <a:solidFill>
                  <a:schemeClr val="tx1"/>
                </a:solidFill>
                <a:latin typeface="Times New Roman" panose="02020603050405020304" pitchFamily="18" charset="0"/>
              </a:rPr>
              <a:pPr eaLnBrk="1" hangingPunct="1"/>
              <a:t>94</a:t>
            </a:fld>
            <a:endParaRPr lang="en-US" altLang="zh-CN" sz="1400" b="0">
              <a:solidFill>
                <a:schemeClr val="tx1"/>
              </a:solidFill>
              <a:latin typeface="Times New Roman" panose="02020603050405020304" pitchFamily="18" charset="0"/>
            </a:endParaRPr>
          </a:p>
        </p:txBody>
      </p:sp>
      <p:sp>
        <p:nvSpPr>
          <p:cNvPr id="109571" name="Rectangle 2"/>
          <p:cNvSpPr>
            <a:spLocks noGrp="1" noChangeArrowheads="1"/>
          </p:cNvSpPr>
          <p:nvPr>
            <p:ph type="title"/>
          </p:nvPr>
        </p:nvSpPr>
        <p:spPr>
          <a:xfrm>
            <a:off x="571500" y="500063"/>
            <a:ext cx="7772400" cy="457200"/>
          </a:xfrm>
        </p:spPr>
        <p:txBody>
          <a:bodyPr/>
          <a:lstStyle/>
          <a:p>
            <a:pPr eaLnBrk="1" hangingPunct="1"/>
            <a:r>
              <a:rPr lang="zh-CN" altLang="en-US" sz="3200">
                <a:latin typeface="宋体" panose="02010600030101010101" pitchFamily="2" charset="-122"/>
              </a:rPr>
              <a:t>例题</a:t>
            </a:r>
            <a:r>
              <a:rPr lang="en-US" altLang="zh-CN" sz="3200">
                <a:latin typeface="宋体" panose="02010600030101010101" pitchFamily="2" charset="-122"/>
              </a:rPr>
              <a:t>3</a:t>
            </a:r>
            <a:r>
              <a:rPr lang="en-US" altLang="zh-CN" sz="3200"/>
              <a:t>-1</a:t>
            </a:r>
            <a:r>
              <a:rPr lang="zh-CN" altLang="en-US" sz="3200"/>
              <a:t>的仿真</a:t>
            </a:r>
            <a:r>
              <a:rPr lang="en-US" altLang="zh-CN" sz="3200"/>
              <a:t>2</a:t>
            </a:r>
          </a:p>
        </p:txBody>
      </p:sp>
      <p:sp>
        <p:nvSpPr>
          <p:cNvPr id="109572" name="Rectangle 3"/>
          <p:cNvSpPr>
            <a:spLocks noGrp="1" noChangeArrowheads="1"/>
          </p:cNvSpPr>
          <p:nvPr>
            <p:ph type="body" sz="half" idx="1"/>
          </p:nvPr>
        </p:nvSpPr>
        <p:spPr>
          <a:xfrm>
            <a:off x="685800" y="1143000"/>
            <a:ext cx="7010400" cy="4495800"/>
          </a:xfrm>
        </p:spPr>
        <p:txBody>
          <a:bodyPr/>
          <a:lstStyle/>
          <a:p>
            <a:pPr eaLnBrk="1" hangingPunct="1"/>
            <a:r>
              <a:rPr lang="zh-CN" altLang="en-US" sz="2400"/>
              <a:t>考虑反电势影响</a:t>
            </a:r>
          </a:p>
        </p:txBody>
      </p:sp>
      <p:pic>
        <p:nvPicPr>
          <p:cNvPr id="109573" name="Picture 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304800" y="958850"/>
            <a:ext cx="8534400" cy="3509963"/>
          </a:xfrm>
          <a:noFill/>
        </p:spPr>
      </p:pic>
      <p:pic>
        <p:nvPicPr>
          <p:cNvPr id="109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29000"/>
            <a:ext cx="77724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5" name="AutoShape 7"/>
          <p:cNvSpPr>
            <a:spLocks noChangeArrowheads="1"/>
          </p:cNvSpPr>
          <p:nvPr/>
        </p:nvSpPr>
        <p:spPr bwMode="auto">
          <a:xfrm>
            <a:off x="1676400" y="4572000"/>
            <a:ext cx="914400" cy="838200"/>
          </a:xfrm>
          <a:prstGeom prst="wedgeRoundRectCallout">
            <a:avLst>
              <a:gd name="adj1" fmla="val 93579"/>
              <a:gd name="adj2" fmla="val -122537"/>
              <a:gd name="adj3" fmla="val 16667"/>
            </a:avLst>
          </a:prstGeom>
          <a:solidFill>
            <a:srgbClr val="00FFFF"/>
          </a:solidFill>
          <a:ln w="9525">
            <a:noFill/>
            <a:miter lim="800000"/>
            <a:headEnd/>
            <a:tailEnd/>
          </a:ln>
          <a:effectLst/>
        </p:spPr>
        <p:txBody>
          <a:bodyPr anchor="ctr"/>
          <a:lstStyle/>
          <a:p>
            <a:pPr>
              <a:defRPr/>
            </a:pPr>
            <a:r>
              <a:rPr lang="zh-CN" altLang="en-US" sz="2400">
                <a:solidFill>
                  <a:schemeClr val="tx2"/>
                </a:solidFill>
                <a:effectLst>
                  <a:outerShdw blurRad="38100" dist="38100" dir="2700000" algn="tl">
                    <a:srgbClr val="FFFFFF"/>
                  </a:outerShdw>
                </a:effectLst>
              </a:rPr>
              <a:t>超调略小</a:t>
            </a:r>
          </a:p>
        </p:txBody>
      </p:sp>
      <p:sp>
        <p:nvSpPr>
          <p:cNvPr id="109576" name="AutoShape 8"/>
          <p:cNvSpPr>
            <a:spLocks noChangeArrowheads="1"/>
          </p:cNvSpPr>
          <p:nvPr/>
        </p:nvSpPr>
        <p:spPr bwMode="auto">
          <a:xfrm>
            <a:off x="3962400" y="4800600"/>
            <a:ext cx="3200400" cy="1066800"/>
          </a:xfrm>
          <a:prstGeom prst="wedgeRoundRectCallout">
            <a:avLst>
              <a:gd name="adj1" fmla="val -32736"/>
              <a:gd name="adj2" fmla="val -117560"/>
              <a:gd name="adj3" fmla="val 16667"/>
            </a:avLst>
          </a:prstGeom>
          <a:solidFill>
            <a:srgbClr val="33CCCC"/>
          </a:solidFill>
          <a:ln w="9525">
            <a:noFill/>
            <a:miter lim="800000"/>
            <a:headEnd/>
            <a:tailEnd/>
          </a:ln>
          <a:effectLst/>
        </p:spPr>
        <p:txBody>
          <a:bodyPr anchor="ctr"/>
          <a:lstStyle/>
          <a:p>
            <a:pPr>
              <a:defRPr/>
            </a:pPr>
            <a:r>
              <a:rPr lang="zh-CN" altLang="en-US" sz="2400" dirty="0">
                <a:solidFill>
                  <a:schemeClr val="tx2"/>
                </a:solidFill>
                <a:effectLst>
                  <a:outerShdw blurRad="38100" dist="38100" dir="2700000" algn="tl">
                    <a:srgbClr val="FFFFFF"/>
                  </a:outerShdw>
                </a:effectLst>
              </a:rPr>
              <a:t>持续增长的</a:t>
            </a:r>
            <a:r>
              <a:rPr lang="en-US" altLang="zh-CN" sz="2400" dirty="0">
                <a:solidFill>
                  <a:schemeClr val="tx2"/>
                </a:solidFill>
                <a:effectLst>
                  <a:outerShdw blurRad="38100" dist="38100" dir="2700000" algn="tl">
                    <a:srgbClr val="FFFFFF"/>
                  </a:outerShdw>
                </a:effectLst>
              </a:rPr>
              <a:t>E</a:t>
            </a:r>
            <a:r>
              <a:rPr lang="zh-CN" altLang="en-US" sz="2400" dirty="0">
                <a:solidFill>
                  <a:schemeClr val="tx2"/>
                </a:solidFill>
                <a:effectLst>
                  <a:outerShdw blurRad="38100" dist="38100" dir="2700000" algn="tl">
                    <a:srgbClr val="FFFFFF"/>
                  </a:outerShdw>
                </a:effectLst>
              </a:rPr>
              <a:t>相当于斜坡扰动，典型</a:t>
            </a:r>
            <a:r>
              <a:rPr lang="en-US" altLang="zh-CN" sz="2400" dirty="0">
                <a:solidFill>
                  <a:schemeClr val="tx2"/>
                </a:solidFill>
                <a:effectLst>
                  <a:outerShdw blurRad="38100" dist="38100" dir="2700000" algn="tl">
                    <a:srgbClr val="FFFFFF"/>
                  </a:outerShdw>
                </a:effectLst>
              </a:rPr>
              <a:t>I</a:t>
            </a:r>
            <a:r>
              <a:rPr lang="zh-CN" altLang="en-US" sz="2400" dirty="0">
                <a:solidFill>
                  <a:schemeClr val="tx2"/>
                </a:solidFill>
                <a:effectLst>
                  <a:outerShdw blurRad="38100" dist="38100" dir="2700000" algn="tl">
                    <a:srgbClr val="FFFFFF"/>
                  </a:outerShdw>
                </a:effectLst>
              </a:rPr>
              <a:t>型系统产生静差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blinds(horizontal)">
                                      <p:cBhvr>
                                        <p:cTn id="7" dur="500"/>
                                        <p:tgtEl>
                                          <p:spTgt spid="109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76"/>
                                        </p:tgtEl>
                                        <p:attrNameLst>
                                          <p:attrName>style.visibility</p:attrName>
                                        </p:attrNameLst>
                                      </p:cBhvr>
                                      <p:to>
                                        <p:strVal val="visible"/>
                                      </p:to>
                                    </p:set>
                                    <p:animEffect transition="in" filter="blinds(horizontal)">
                                      <p:cBhvr>
                                        <p:cTn id="12" dur="500"/>
                                        <p:tgtEl>
                                          <p:spTgt spid="10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autoUpdateAnimBg="0"/>
      <p:bldP spid="109576"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42938" y="180975"/>
            <a:ext cx="7772400" cy="533400"/>
          </a:xfrm>
        </p:spPr>
        <p:txBody>
          <a:bodyPr/>
          <a:lstStyle/>
          <a:p>
            <a:pPr eaLnBrk="1" hangingPunct="1"/>
            <a:r>
              <a:rPr lang="zh-CN" altLang="en-US" sz="3600" b="1">
                <a:solidFill>
                  <a:schemeClr val="accent2"/>
                </a:solidFill>
                <a:latin typeface="宋体" panose="02010600030101010101" pitchFamily="2" charset="-122"/>
              </a:rPr>
              <a:t>速度环设计：电流环的等效闭环传函</a:t>
            </a:r>
          </a:p>
        </p:txBody>
      </p:sp>
      <p:sp>
        <p:nvSpPr>
          <p:cNvPr id="110595" name="Rectangle 3"/>
          <p:cNvSpPr>
            <a:spLocks noGrp="1" noChangeArrowheads="1"/>
          </p:cNvSpPr>
          <p:nvPr>
            <p:ph type="body" sz="half" idx="1"/>
          </p:nvPr>
        </p:nvSpPr>
        <p:spPr>
          <a:xfrm>
            <a:off x="381000" y="4214813"/>
            <a:ext cx="8458200" cy="2286000"/>
          </a:xfrm>
        </p:spPr>
        <p:txBody>
          <a:bodyPr/>
          <a:lstStyle/>
          <a:p>
            <a:pPr eaLnBrk="1" hangingPunct="1">
              <a:buFontTx/>
              <a:buNone/>
            </a:pPr>
            <a:endParaRPr lang="en-US" altLang="zh-CN" sz="2800" b="1"/>
          </a:p>
          <a:p>
            <a:pPr eaLnBrk="1" hangingPunct="1">
              <a:buFontTx/>
              <a:buNone/>
            </a:pPr>
            <a:r>
              <a:rPr lang="zh-CN" altLang="en-US" sz="2800" b="1"/>
              <a:t>电流环开环传递函数：</a:t>
            </a:r>
          </a:p>
          <a:p>
            <a:pPr eaLnBrk="1" hangingPunct="1">
              <a:buFontTx/>
              <a:buNone/>
            </a:pPr>
            <a:endParaRPr lang="zh-CN" altLang="en-US" sz="2800" b="1"/>
          </a:p>
          <a:p>
            <a:pPr eaLnBrk="1" hangingPunct="1">
              <a:buFontTx/>
              <a:buNone/>
            </a:pPr>
            <a:r>
              <a:rPr lang="zh-CN" altLang="en-US" sz="2800" b="1"/>
              <a:t>电流环闭环传递函数：</a:t>
            </a:r>
          </a:p>
        </p:txBody>
      </p:sp>
      <p:graphicFrame>
        <p:nvGraphicFramePr>
          <p:cNvPr id="64514" name="Object 7"/>
          <p:cNvGraphicFramePr>
            <a:graphicFrameLocks noGrp="1" noChangeAspect="1"/>
          </p:cNvGraphicFramePr>
          <p:nvPr>
            <p:ph type="clipArt" sz="half" idx="2"/>
          </p:nvPr>
        </p:nvGraphicFramePr>
        <p:xfrm>
          <a:off x="4143375" y="4643438"/>
          <a:ext cx="2743200" cy="857250"/>
        </p:xfrm>
        <a:graphic>
          <a:graphicData uri="http://schemas.openxmlformats.org/presentationml/2006/ole">
            <mc:AlternateContent xmlns:mc="http://schemas.openxmlformats.org/markup-compatibility/2006">
              <mc:Choice xmlns:v="urn:schemas-microsoft-com:vml" Requires="v">
                <p:oleObj spid="_x0000_s111166" name="Equation" r:id="rId3" imgW="1422400" imgH="444500" progId="Equation.DSMT4">
                  <p:embed/>
                </p:oleObj>
              </mc:Choice>
              <mc:Fallback>
                <p:oleObj name="Equation" r:id="rId3" imgW="1422400" imgH="4445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4643438"/>
                        <a:ext cx="2743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8"/>
          <p:cNvGraphicFramePr>
            <a:graphicFrameLocks noChangeAspect="1"/>
          </p:cNvGraphicFramePr>
          <p:nvPr/>
        </p:nvGraphicFramePr>
        <p:xfrm>
          <a:off x="4071938" y="5632450"/>
          <a:ext cx="4149725" cy="868363"/>
        </p:xfrm>
        <a:graphic>
          <a:graphicData uri="http://schemas.openxmlformats.org/presentationml/2006/ole">
            <mc:AlternateContent xmlns:mc="http://schemas.openxmlformats.org/markup-compatibility/2006">
              <mc:Choice xmlns:v="urn:schemas-microsoft-com:vml" Requires="v">
                <p:oleObj spid="_x0000_s111167" name="Equation" r:id="rId5" imgW="2184400" imgH="457200" progId="Equation.DSMT4">
                  <p:embed/>
                </p:oleObj>
              </mc:Choice>
              <mc:Fallback>
                <p:oleObj name="Equation" r:id="rId5" imgW="218440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5632450"/>
                        <a:ext cx="41497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8" name="Object 10"/>
          <p:cNvGraphicFramePr>
            <a:graphicFrameLocks noChangeAspect="1"/>
          </p:cNvGraphicFramePr>
          <p:nvPr/>
        </p:nvGraphicFramePr>
        <p:xfrm>
          <a:off x="1265238" y="928688"/>
          <a:ext cx="6664325" cy="3357562"/>
        </p:xfrm>
        <a:graphic>
          <a:graphicData uri="http://schemas.openxmlformats.org/presentationml/2006/ole">
            <mc:AlternateContent xmlns:mc="http://schemas.openxmlformats.org/markup-compatibility/2006">
              <mc:Choice xmlns:v="urn:schemas-microsoft-com:vml" Requires="v">
                <p:oleObj spid="_x0000_s111168" name="Microsoft Drawing" r:id="rId7" imgW="2854325" imgH="1439863" progId="MSDraw">
                  <p:embed/>
                </p:oleObj>
              </mc:Choice>
              <mc:Fallback>
                <p:oleObj name="Microsoft Drawing" r:id="rId7" imgW="2854325" imgH="1439863" progId="MSDraw">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5238" y="928688"/>
                        <a:ext cx="6664325" cy="33575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blinds(horizontal)">
                                      <p:cBhvr>
                                        <p:cTn id="12"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116632"/>
            <a:ext cx="1457325" cy="533400"/>
          </a:xfrm>
        </p:spPr>
        <p:txBody>
          <a:bodyPr/>
          <a:lstStyle/>
          <a:p>
            <a:pPr algn="l" eaLnBrk="1" hangingPunct="1"/>
            <a:r>
              <a:rPr lang="zh-CN" altLang="en-US" sz="3200" b="1" dirty="0">
                <a:ea typeface="黑体" panose="02010609060101010101" pitchFamily="49" charset="-122"/>
              </a:rPr>
              <a:t>讨论</a:t>
            </a:r>
          </a:p>
        </p:txBody>
      </p:sp>
      <p:sp>
        <p:nvSpPr>
          <p:cNvPr id="65543" name="Rectangle 3"/>
          <p:cNvSpPr>
            <a:spLocks noGrp="1" noChangeArrowheads="1"/>
          </p:cNvSpPr>
          <p:nvPr>
            <p:ph type="body" sz="half" idx="1"/>
          </p:nvPr>
        </p:nvSpPr>
        <p:spPr>
          <a:xfrm>
            <a:off x="395536" y="692696"/>
            <a:ext cx="8496944" cy="4104456"/>
          </a:xfrm>
        </p:spPr>
        <p:txBody>
          <a:bodyPr/>
          <a:lstStyle/>
          <a:p>
            <a:pPr marL="0" indent="0" eaLnBrk="1" hangingPunct="1">
              <a:lnSpc>
                <a:spcPct val="90000"/>
              </a:lnSpc>
              <a:buNone/>
            </a:pPr>
            <a:r>
              <a:rPr lang="zh-CN" altLang="en-US" sz="2800" b="1" dirty="0">
                <a:latin typeface="宋体" panose="02010600030101010101" pitchFamily="2" charset="-122"/>
                <a:ea typeface="黑体" panose="02010609060101010101" pitchFamily="49" charset="-122"/>
              </a:rPr>
              <a:t>    电流闭环为二阶振荡环节，其自然振荡频率为        ，阻尼比</a:t>
            </a:r>
            <a:r>
              <a:rPr lang="en-US" altLang="zh-CN" sz="2800" b="1" dirty="0">
                <a:latin typeface="宋体" panose="02010600030101010101" pitchFamily="2" charset="-122"/>
                <a:ea typeface="黑体" panose="02010609060101010101" pitchFamily="49" charset="-122"/>
              </a:rPr>
              <a:t>0.707</a:t>
            </a:r>
            <a:r>
              <a:rPr lang="zh-CN" altLang="en-US" sz="2800" b="1" dirty="0">
                <a:latin typeface="宋体" panose="02010600030101010101" pitchFamily="2" charset="-122"/>
                <a:ea typeface="黑体" panose="02010609060101010101" pitchFamily="49" charset="-122"/>
              </a:rPr>
              <a:t>。如果速度环幅值穿越频率满足如下条件：</a:t>
            </a:r>
            <a:endParaRPr lang="en-US" altLang="zh-CN" sz="2800" b="1" dirty="0">
              <a:latin typeface="宋体" panose="02010600030101010101" pitchFamily="2" charset="-122"/>
              <a:ea typeface="黑体" panose="02010609060101010101" pitchFamily="49" charset="-122"/>
            </a:endParaRPr>
          </a:p>
          <a:p>
            <a:pPr marL="0" indent="0" eaLnBrk="1" hangingPunct="1">
              <a:lnSpc>
                <a:spcPct val="90000"/>
              </a:lnSpc>
              <a:buNone/>
            </a:pPr>
            <a:endParaRPr lang="en-US" altLang="zh-CN" sz="2800" b="1" dirty="0">
              <a:latin typeface="宋体" panose="02010600030101010101" pitchFamily="2" charset="-122"/>
              <a:ea typeface="黑体" panose="02010609060101010101" pitchFamily="49" charset="-122"/>
            </a:endParaRPr>
          </a:p>
          <a:p>
            <a:pPr marL="0" indent="0" eaLnBrk="1" hangingPunct="1">
              <a:lnSpc>
                <a:spcPct val="90000"/>
              </a:lnSpc>
              <a:buNone/>
            </a:pPr>
            <a:r>
              <a:rPr lang="zh-CN" altLang="en-US" sz="2800" b="1" dirty="0">
                <a:latin typeface="宋体" panose="02010600030101010101" pitchFamily="2" charset="-122"/>
                <a:ea typeface="黑体" panose="02010609060101010101" pitchFamily="49" charset="-122"/>
              </a:rPr>
              <a:t>    则在调速系统的开环对数幅频特性上电流二阶振荡环节的转折频率远在</a:t>
            </a:r>
            <a:r>
              <a:rPr lang="en-US" altLang="zh-CN" sz="2800" b="1" dirty="0">
                <a:ea typeface="黑体" panose="02010609060101010101" pitchFamily="49" charset="-122"/>
              </a:rPr>
              <a:t>0dB</a:t>
            </a:r>
            <a:r>
              <a:rPr lang="zh-CN" altLang="en-US" sz="2800" b="1" dirty="0">
                <a:latin typeface="宋体" panose="02010600030101010101" pitchFamily="2" charset="-122"/>
                <a:ea typeface="黑体" panose="02010609060101010101" pitchFamily="49" charset="-122"/>
              </a:rPr>
              <a:t>线以下，对系统的影响（主要是相位滞后）不大，可忽略其高次项，用一阶惯性环节近似来等效它所带来的相位滞后影响，以简化速度环的设计且不会对系统频率特性的中、低频段产生很大的影响。</a:t>
            </a:r>
          </a:p>
          <a:p>
            <a:pPr eaLnBrk="1" hangingPunct="1">
              <a:lnSpc>
                <a:spcPct val="90000"/>
              </a:lnSpc>
            </a:pPr>
            <a:r>
              <a:rPr lang="zh-CN" altLang="en-US" sz="2800" b="1" dirty="0">
                <a:ea typeface="黑体" panose="02010609060101010101" pitchFamily="49" charset="-122"/>
              </a:rPr>
              <a:t>电流环闭环传递函数近似为：</a:t>
            </a:r>
            <a:endParaRPr lang="zh-CN" altLang="en-US" sz="2800" b="1" dirty="0">
              <a:latin typeface="宋体" panose="02010600030101010101" pitchFamily="2" charset="-122"/>
              <a:ea typeface="黑体" panose="02010609060101010101" pitchFamily="49" charset="-122"/>
            </a:endParaRPr>
          </a:p>
          <a:p>
            <a:pPr eaLnBrk="1" hangingPunct="1">
              <a:lnSpc>
                <a:spcPct val="90000"/>
              </a:lnSpc>
              <a:buFontTx/>
              <a:buNone/>
            </a:pPr>
            <a:r>
              <a:rPr lang="zh-CN" altLang="en-US" sz="2800" b="1" dirty="0">
                <a:ea typeface="黑体" panose="02010609060101010101" pitchFamily="49" charset="-122"/>
              </a:rPr>
              <a:t> </a:t>
            </a:r>
          </a:p>
        </p:txBody>
      </p:sp>
      <p:graphicFrame>
        <p:nvGraphicFramePr>
          <p:cNvPr id="111620" name="Object 5"/>
          <p:cNvGraphicFramePr>
            <a:graphicFrameLocks noChangeAspect="1"/>
          </p:cNvGraphicFramePr>
          <p:nvPr>
            <p:extLst>
              <p:ext uri="{D42A27DB-BD31-4B8C-83A1-F6EECF244321}">
                <p14:modId xmlns:p14="http://schemas.microsoft.com/office/powerpoint/2010/main" val="1370569170"/>
              </p:ext>
            </p:extLst>
          </p:nvPr>
        </p:nvGraphicFramePr>
        <p:xfrm>
          <a:off x="899593" y="1088090"/>
          <a:ext cx="1152128" cy="540710"/>
        </p:xfrm>
        <a:graphic>
          <a:graphicData uri="http://schemas.openxmlformats.org/presentationml/2006/ole">
            <mc:AlternateContent xmlns:mc="http://schemas.openxmlformats.org/markup-compatibility/2006">
              <mc:Choice xmlns:v="urn:schemas-microsoft-com:vml" Requires="v">
                <p:oleObj spid="_x0000_s112205" name="Equation" r:id="rId4" imgW="545626" imgH="253780" progId="Equation.3">
                  <p:embed/>
                </p:oleObj>
              </mc:Choice>
              <mc:Fallback>
                <p:oleObj name="Equation" r:id="rId4" imgW="545626" imgH="2537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3" y="1088090"/>
                        <a:ext cx="1152128" cy="540710"/>
                      </a:xfrm>
                      <a:prstGeom prst="rect">
                        <a:avLst/>
                      </a:prstGeom>
                      <a:noFill/>
                      <a:ln>
                        <a:noFill/>
                      </a:ln>
                    </p:spPr>
                  </p:pic>
                </p:oleObj>
              </mc:Fallback>
            </mc:AlternateContent>
          </a:graphicData>
        </a:graphic>
      </p:graphicFrame>
      <p:graphicFrame>
        <p:nvGraphicFramePr>
          <p:cNvPr id="111621" name="Object 7"/>
          <p:cNvGraphicFramePr>
            <a:graphicFrameLocks noChangeAspect="1"/>
          </p:cNvGraphicFramePr>
          <p:nvPr>
            <p:extLst>
              <p:ext uri="{D42A27DB-BD31-4B8C-83A1-F6EECF244321}">
                <p14:modId xmlns:p14="http://schemas.microsoft.com/office/powerpoint/2010/main" val="9112159"/>
              </p:ext>
            </p:extLst>
          </p:nvPr>
        </p:nvGraphicFramePr>
        <p:xfrm>
          <a:off x="3347864" y="1628800"/>
          <a:ext cx="2781000" cy="720080"/>
        </p:xfrm>
        <a:graphic>
          <a:graphicData uri="http://schemas.openxmlformats.org/presentationml/2006/ole">
            <mc:AlternateContent xmlns:mc="http://schemas.openxmlformats.org/markup-compatibility/2006">
              <mc:Choice xmlns:v="urn:schemas-microsoft-com:vml" Requires="v">
                <p:oleObj spid="_x0000_s112206" name="Equation" r:id="rId6" imgW="977760" imgH="253800" progId="Equation.DSMT4">
                  <p:embed/>
                </p:oleObj>
              </mc:Choice>
              <mc:Fallback>
                <p:oleObj name="Equation" r:id="rId6" imgW="977760" imgH="253800" progId="Equation.DSMT4">
                  <p:embed/>
                  <p:pic>
                    <p:nvPicPr>
                      <p:cNvPr id="0" name="Object 7"/>
                      <p:cNvPicPr>
                        <a:picLocks noChangeAspect="1" noChangeArrowheads="1"/>
                      </p:cNvPicPr>
                      <p:nvPr/>
                    </p:nvPicPr>
                    <p:blipFill>
                      <a:blip r:embed="rId7"/>
                      <a:srcRect/>
                      <a:stretch>
                        <a:fillRect/>
                      </a:stretch>
                    </p:blipFill>
                    <p:spPr bwMode="auto">
                      <a:xfrm>
                        <a:off x="3347864" y="1628800"/>
                        <a:ext cx="2781000" cy="720080"/>
                      </a:xfrm>
                      <a:prstGeom prst="rect">
                        <a:avLst/>
                      </a:prstGeom>
                      <a:solidFill>
                        <a:srgbClr val="FFFF00"/>
                      </a:solidFill>
                      <a:ln>
                        <a:noFill/>
                      </a:ln>
                    </p:spPr>
                  </p:pic>
                </p:oleObj>
              </mc:Fallback>
            </mc:AlternateContent>
          </a:graphicData>
        </a:graphic>
      </p:graphicFrame>
      <p:graphicFrame>
        <p:nvGraphicFramePr>
          <p:cNvPr id="65540" name="Object 14"/>
          <p:cNvGraphicFramePr>
            <a:graphicFrameLocks noGrp="1" noChangeAspect="1"/>
          </p:cNvGraphicFramePr>
          <p:nvPr>
            <p:ph type="clipArt" sz="half" idx="2"/>
            <p:extLst>
              <p:ext uri="{D42A27DB-BD31-4B8C-83A1-F6EECF244321}">
                <p14:modId xmlns:p14="http://schemas.microsoft.com/office/powerpoint/2010/main" val="1584970691"/>
              </p:ext>
            </p:extLst>
          </p:nvPr>
        </p:nvGraphicFramePr>
        <p:xfrm>
          <a:off x="1259632" y="5436319"/>
          <a:ext cx="6897687" cy="1089025"/>
        </p:xfrm>
        <a:graphic>
          <a:graphicData uri="http://schemas.openxmlformats.org/presentationml/2006/ole">
            <mc:AlternateContent xmlns:mc="http://schemas.openxmlformats.org/markup-compatibility/2006">
              <mc:Choice xmlns:v="urn:schemas-microsoft-com:vml" Requires="v">
                <p:oleObj spid="_x0000_s112207" name="Equation" r:id="rId8" imgW="2895600" imgH="457200" progId="Equation.DSMT4">
                  <p:embed/>
                </p:oleObj>
              </mc:Choice>
              <mc:Fallback>
                <p:oleObj name="Equation" r:id="rId8" imgW="2895600" imgH="4572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9632" y="5436319"/>
                        <a:ext cx="6897687" cy="1089025"/>
                      </a:xfrm>
                      <a:prstGeom prst="rect">
                        <a:avLst/>
                      </a:prstGeom>
                      <a:solidFill>
                        <a:srgbClr val="66FFCC"/>
                      </a:solidFill>
                      <a:ln>
                        <a:noFill/>
                      </a:ln>
                      <a:effectLst/>
                    </p:spPr>
                  </p:pic>
                </p:oleObj>
              </mc:Fallback>
            </mc:AlternateContent>
          </a:graphicData>
        </a:graphic>
      </p:graphicFrame>
      <p:sp>
        <p:nvSpPr>
          <p:cNvPr id="2" name="右箭头 1">
            <a:hlinkClick r:id="rId10" action="ppaction://hlinksldjump"/>
          </p:cNvPr>
          <p:cNvSpPr/>
          <p:nvPr/>
        </p:nvSpPr>
        <p:spPr bwMode="auto">
          <a:xfrm>
            <a:off x="8532440" y="6381328"/>
            <a:ext cx="504056" cy="360040"/>
          </a:xfrm>
          <a:prstGeom prst="rightArrow">
            <a:avLst/>
          </a:prstGeom>
          <a:solidFill>
            <a:srgbClr val="00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43">
                                            <p:txEl>
                                              <p:pRg st="3" end="3"/>
                                            </p:txEl>
                                          </p:spTgt>
                                        </p:tgtEl>
                                        <p:attrNameLst>
                                          <p:attrName>style.visibility</p:attrName>
                                        </p:attrNameLst>
                                      </p:cBhvr>
                                      <p:to>
                                        <p:strVal val="visible"/>
                                      </p:to>
                                    </p:set>
                                    <p:animEffect transition="in" filter="blinds(horizontal)">
                                      <p:cBhvr>
                                        <p:cTn id="7" dur="500"/>
                                        <p:tgtEl>
                                          <p:spTgt spid="6554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linds(horizontal)">
                                      <p:cBhvr>
                                        <p:cTn id="1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AF06865C-B15F-434A-B177-AFD3E7944246}" type="slidenum">
              <a:rPr lang="en-US" altLang="zh-CN" sz="1400">
                <a:solidFill>
                  <a:schemeClr val="tx1"/>
                </a:solidFill>
                <a:latin typeface="Times New Roman" panose="02020603050405020304" pitchFamily="18" charset="0"/>
              </a:rPr>
              <a:pPr eaLnBrk="1" hangingPunct="1"/>
              <a:t>97</a:t>
            </a:fld>
            <a:endParaRPr lang="en-US" altLang="zh-CN" sz="1400">
              <a:solidFill>
                <a:schemeClr val="tx1"/>
              </a:solidFill>
              <a:latin typeface="Times New Roman" panose="02020603050405020304" pitchFamily="18" charset="0"/>
            </a:endParaRPr>
          </a:p>
        </p:txBody>
      </p:sp>
      <p:sp>
        <p:nvSpPr>
          <p:cNvPr id="112643" name="Rectangle 2"/>
          <p:cNvSpPr>
            <a:spLocks noChangeArrowheads="1"/>
          </p:cNvSpPr>
          <p:nvPr/>
        </p:nvSpPr>
        <p:spPr bwMode="auto">
          <a:xfrm>
            <a:off x="685800" y="2143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a:solidFill>
                  <a:schemeClr val="tx2"/>
                </a:solidFill>
                <a:latin typeface="Times New Roman" panose="02020603050405020304" pitchFamily="18" charset="0"/>
                <a:ea typeface="黑体" panose="02010609060101010101" pitchFamily="49" charset="-122"/>
              </a:rPr>
              <a:t>电流闭环传函的近似处理</a:t>
            </a:r>
          </a:p>
        </p:txBody>
      </p:sp>
      <p:graphicFrame>
        <p:nvGraphicFramePr>
          <p:cNvPr id="112644" name="Object 3"/>
          <p:cNvGraphicFramePr>
            <a:graphicFrameLocks noChangeAspect="1"/>
          </p:cNvGraphicFramePr>
          <p:nvPr>
            <p:extLst>
              <p:ext uri="{D42A27DB-BD31-4B8C-83A1-F6EECF244321}">
                <p14:modId xmlns:p14="http://schemas.microsoft.com/office/powerpoint/2010/main" val="1270321882"/>
              </p:ext>
            </p:extLst>
          </p:nvPr>
        </p:nvGraphicFramePr>
        <p:xfrm>
          <a:off x="431800" y="1765300"/>
          <a:ext cx="7975600" cy="3800475"/>
        </p:xfrm>
        <a:graphic>
          <a:graphicData uri="http://schemas.openxmlformats.org/presentationml/2006/ole">
            <mc:AlternateContent xmlns:mc="http://schemas.openxmlformats.org/markup-compatibility/2006">
              <mc:Choice xmlns:v="urn:schemas-microsoft-com:vml" Requires="v">
                <p:oleObj spid="_x0000_s113112" name="Microsoft Drawing" r:id="rId3" imgW="1928813" imgH="919163" progId="MSDraw">
                  <p:embed/>
                </p:oleObj>
              </mc:Choice>
              <mc:Fallback>
                <p:oleObj name="Microsoft Drawing" r:id="rId3" imgW="1928813" imgH="919163" progId="MSDraw">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765300"/>
                        <a:ext cx="79756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84" name="AutoShape 4"/>
          <p:cNvSpPr>
            <a:spLocks noChangeArrowheads="1"/>
          </p:cNvSpPr>
          <p:nvPr/>
        </p:nvSpPr>
        <p:spPr bwMode="auto">
          <a:xfrm>
            <a:off x="4572000" y="1785938"/>
            <a:ext cx="4143375" cy="652462"/>
          </a:xfrm>
          <a:prstGeom prst="wedgeRoundRectCallout">
            <a:avLst>
              <a:gd name="adj1" fmla="val -17727"/>
              <a:gd name="adj2" fmla="val 247542"/>
              <a:gd name="adj3" fmla="val 16667"/>
            </a:avLst>
          </a:prstGeom>
          <a:solidFill>
            <a:srgbClr val="33CC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800" dirty="0">
                <a:solidFill>
                  <a:schemeClr val="tx2"/>
                </a:solidFill>
              </a:rPr>
              <a:t>阻尼比</a:t>
            </a:r>
            <a:r>
              <a:rPr lang="en-US" altLang="zh-CN" sz="2800" dirty="0">
                <a:solidFill>
                  <a:schemeClr val="tx2"/>
                </a:solidFill>
              </a:rPr>
              <a:t>0.707</a:t>
            </a:r>
            <a:r>
              <a:rPr lang="zh-CN" altLang="en-US" sz="2800" dirty="0">
                <a:solidFill>
                  <a:schemeClr val="tx2"/>
                </a:solidFill>
              </a:rPr>
              <a:t>的</a:t>
            </a:r>
            <a:r>
              <a:rPr lang="en-US" altLang="zh-CN" sz="2800" dirty="0">
                <a:solidFill>
                  <a:schemeClr val="tx2"/>
                </a:solidFill>
              </a:rPr>
              <a:t>2</a:t>
            </a:r>
            <a:r>
              <a:rPr lang="zh-CN" altLang="en-US" sz="2800" dirty="0">
                <a:solidFill>
                  <a:schemeClr val="tx2"/>
                </a:solidFill>
              </a:rPr>
              <a:t>阶环节</a:t>
            </a:r>
          </a:p>
        </p:txBody>
      </p:sp>
      <p:sp>
        <p:nvSpPr>
          <p:cNvPr id="122885" name="AutoShape 5"/>
          <p:cNvSpPr>
            <a:spLocks noChangeArrowheads="1"/>
          </p:cNvSpPr>
          <p:nvPr/>
        </p:nvSpPr>
        <p:spPr bwMode="auto">
          <a:xfrm>
            <a:off x="4419600" y="5410200"/>
            <a:ext cx="4419600" cy="733425"/>
          </a:xfrm>
          <a:prstGeom prst="wedgeRoundRectCallout">
            <a:avLst>
              <a:gd name="adj1" fmla="val -35056"/>
              <a:gd name="adj2" fmla="val -272157"/>
              <a:gd name="adj3" fmla="val 16667"/>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r>
              <a:rPr lang="zh-CN" altLang="en-US" sz="2800" dirty="0">
                <a:solidFill>
                  <a:schemeClr val="tx2"/>
                </a:solidFill>
              </a:rPr>
              <a:t>忽略高阶项的</a:t>
            </a:r>
            <a:r>
              <a:rPr lang="en-US" altLang="zh-CN" sz="2800" dirty="0">
                <a:solidFill>
                  <a:schemeClr val="tx2"/>
                </a:solidFill>
              </a:rPr>
              <a:t>1</a:t>
            </a:r>
            <a:r>
              <a:rPr lang="zh-CN" altLang="en-US" sz="2800" dirty="0">
                <a:solidFill>
                  <a:schemeClr val="tx2"/>
                </a:solidFill>
              </a:rPr>
              <a:t>阶近似</a:t>
            </a:r>
          </a:p>
        </p:txBody>
      </p:sp>
      <p:sp>
        <p:nvSpPr>
          <p:cNvPr id="66569" name="AutoShape 6"/>
          <p:cNvSpPr>
            <a:spLocks noChangeArrowheads="1"/>
          </p:cNvSpPr>
          <p:nvPr/>
        </p:nvSpPr>
        <p:spPr bwMode="auto">
          <a:xfrm>
            <a:off x="454025" y="5390506"/>
            <a:ext cx="3657600" cy="838200"/>
          </a:xfrm>
          <a:prstGeom prst="wedgeRoundRectCallout">
            <a:avLst>
              <a:gd name="adj1" fmla="val 48440"/>
              <a:gd name="adj2" fmla="val -246593"/>
              <a:gd name="adj3" fmla="val 16667"/>
            </a:avLst>
          </a:prstGeom>
          <a:solidFill>
            <a:srgbClr val="FFFF00"/>
          </a:solidFill>
          <a:ln w="9525">
            <a:noFill/>
            <a:miter lim="800000"/>
            <a:headEnd/>
            <a:tailEnd/>
          </a:ln>
        </p:spPr>
        <p:txBody>
          <a:bodyPr anchor="ctr"/>
          <a:lstStyle/>
          <a:p>
            <a:pPr algn="l">
              <a:defRPr/>
            </a:pPr>
            <a:r>
              <a:rPr lang="zh-CN" altLang="en-US" sz="2800" dirty="0">
                <a:solidFill>
                  <a:schemeClr val="tx2"/>
                </a:solidFill>
              </a:rPr>
              <a:t>条件</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640" y="5556600"/>
            <a:ext cx="2566638" cy="506012"/>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402320923"/>
              </p:ext>
            </p:extLst>
          </p:nvPr>
        </p:nvGraphicFramePr>
        <p:xfrm>
          <a:off x="5651599" y="2708527"/>
          <a:ext cx="936625" cy="974725"/>
        </p:xfrm>
        <a:graphic>
          <a:graphicData uri="http://schemas.openxmlformats.org/presentationml/2006/ole">
            <mc:AlternateContent xmlns:mc="http://schemas.openxmlformats.org/markup-compatibility/2006">
              <mc:Choice xmlns:v="urn:schemas-microsoft-com:vml" Requires="v">
                <p:oleObj spid="_x0000_s113113" name="Equation" r:id="rId6" imgW="444240" imgH="457200" progId="Equation.DSMT4">
                  <p:embed/>
                </p:oleObj>
              </mc:Choice>
              <mc:Fallback>
                <p:oleObj name="Equation" r:id="rId6" imgW="444240" imgH="457200" progId="Equation.DSMT4">
                  <p:embed/>
                  <p:pic>
                    <p:nvPicPr>
                      <p:cNvPr id="0" name="对象 4"/>
                      <p:cNvPicPr>
                        <a:picLocks noChangeAspect="1" noChangeArrowheads="1"/>
                      </p:cNvPicPr>
                      <p:nvPr/>
                    </p:nvPicPr>
                    <p:blipFill>
                      <a:blip r:embed="rId7"/>
                      <a:srcRect/>
                      <a:stretch>
                        <a:fillRect/>
                      </a:stretch>
                    </p:blipFill>
                    <p:spPr bwMode="auto">
                      <a:xfrm>
                        <a:off x="5651599" y="2708527"/>
                        <a:ext cx="936625" cy="9747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 name="直接连接符 7"/>
          <p:cNvCxnSpPr/>
          <p:nvPr/>
        </p:nvCxnSpPr>
        <p:spPr bwMode="auto">
          <a:xfrm>
            <a:off x="5868144" y="3789040"/>
            <a:ext cx="0" cy="576064"/>
          </a:xfrm>
          <a:prstGeom prst="line">
            <a:avLst/>
          </a:prstGeom>
          <a:noFill/>
          <a:ln w="9525" cap="flat" cmpd="sng" algn="ctr">
            <a:solidFill>
              <a:schemeClr val="tx1"/>
            </a:solidFill>
            <a:prstDash val="dash"/>
            <a:round/>
            <a:headEnd type="none" w="med" len="med"/>
            <a:tailEnd type="arrow"/>
          </a:ln>
          <a:effectLst/>
        </p:spPr>
      </p:cxnSp>
      <p:sp>
        <p:nvSpPr>
          <p:cNvPr id="9" name="矩形 8"/>
          <p:cNvSpPr/>
          <p:nvPr/>
        </p:nvSpPr>
        <p:spPr bwMode="auto">
          <a:xfrm>
            <a:off x="4932040" y="3140968"/>
            <a:ext cx="648072" cy="504056"/>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384692514"/>
              </p:ext>
            </p:extLst>
          </p:nvPr>
        </p:nvGraphicFramePr>
        <p:xfrm>
          <a:off x="4716016" y="2697286"/>
          <a:ext cx="722313" cy="947738"/>
        </p:xfrm>
        <a:graphic>
          <a:graphicData uri="http://schemas.openxmlformats.org/presentationml/2006/ole">
            <mc:AlternateContent xmlns:mc="http://schemas.openxmlformats.org/markup-compatibility/2006">
              <mc:Choice xmlns:v="urn:schemas-microsoft-com:vml" Requires="v">
                <p:oleObj spid="_x0000_s113114" name="Equation" r:id="rId8" imgW="342720" imgH="444240" progId="Equation.DSMT4">
                  <p:embed/>
                </p:oleObj>
              </mc:Choice>
              <mc:Fallback>
                <p:oleObj name="Equation" r:id="rId8" imgW="342720" imgH="444240" progId="Equation.DSMT4">
                  <p:embed/>
                  <p:pic>
                    <p:nvPicPr>
                      <p:cNvPr id="0" name="Object 5"/>
                      <p:cNvPicPr>
                        <a:picLocks noChangeAspect="1" noChangeArrowheads="1"/>
                      </p:cNvPicPr>
                      <p:nvPr/>
                    </p:nvPicPr>
                    <p:blipFill>
                      <a:blip r:embed="rId9"/>
                      <a:srcRect/>
                      <a:stretch>
                        <a:fillRect/>
                      </a:stretch>
                    </p:blipFill>
                    <p:spPr bwMode="auto">
                      <a:xfrm>
                        <a:off x="4716016" y="2697286"/>
                        <a:ext cx="722313" cy="947738"/>
                      </a:xfrm>
                      <a:prstGeom prst="rect">
                        <a:avLst/>
                      </a:prstGeom>
                      <a:solidFill>
                        <a:srgbClr val="FFFF00"/>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blinds(horizontal)">
                                      <p:cBhvr>
                                        <p:cTn id="7" dur="500"/>
                                        <p:tgtEl>
                                          <p:spTgt spid="122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Effect transition="in" filter="blinds(horizontal)">
                                      <p:cBhvr>
                                        <p:cTn id="12"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autoUpdateAnimBg="0"/>
      <p:bldP spid="122885"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lvl1pPr eaLnBrk="0" hangingPunct="0">
              <a:defRPr kumimoji="1" sz="3600" b="1">
                <a:solidFill>
                  <a:srgbClr val="FFFFFF"/>
                </a:solidFill>
                <a:latin typeface="宋体" panose="02010600030101010101" pitchFamily="2" charset="-122"/>
                <a:ea typeface="宋体" panose="02010600030101010101" pitchFamily="2" charset="-122"/>
              </a:defRPr>
            </a:lvl1pPr>
            <a:lvl2pPr marL="742950" indent="-285750" eaLnBrk="0" hangingPunct="0">
              <a:defRPr kumimoji="1" sz="3600" b="1">
                <a:solidFill>
                  <a:srgbClr val="FFFFFF"/>
                </a:solidFill>
                <a:latin typeface="宋体" panose="02010600030101010101" pitchFamily="2" charset="-122"/>
                <a:ea typeface="宋体" panose="02010600030101010101" pitchFamily="2" charset="-122"/>
              </a:defRPr>
            </a:lvl2pPr>
            <a:lvl3pPr marL="1143000" indent="-228600" eaLnBrk="0" hangingPunct="0">
              <a:defRPr kumimoji="1" sz="3600" b="1">
                <a:solidFill>
                  <a:srgbClr val="FFFFFF"/>
                </a:solidFill>
                <a:latin typeface="宋体" panose="02010600030101010101" pitchFamily="2" charset="-122"/>
                <a:ea typeface="宋体" panose="02010600030101010101" pitchFamily="2" charset="-122"/>
              </a:defRPr>
            </a:lvl3pPr>
            <a:lvl4pPr marL="1600200" indent="-228600" eaLnBrk="0" hangingPunct="0">
              <a:defRPr kumimoji="1" sz="3600" b="1">
                <a:solidFill>
                  <a:srgbClr val="FFFFFF"/>
                </a:solidFill>
                <a:latin typeface="宋体" panose="02010600030101010101" pitchFamily="2" charset="-122"/>
                <a:ea typeface="宋体" panose="02010600030101010101" pitchFamily="2" charset="-122"/>
              </a:defRPr>
            </a:lvl4pPr>
            <a:lvl5pPr marL="2057400" indent="-228600" eaLnBrk="0" hangingPunct="0">
              <a:defRPr kumimoji="1" sz="3600" b="1">
                <a:solidFill>
                  <a:srgbClr val="FFFFFF"/>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600" b="1">
                <a:solidFill>
                  <a:srgbClr val="FFFFFF"/>
                </a:solidFill>
                <a:latin typeface="宋体" panose="02010600030101010101" pitchFamily="2" charset="-122"/>
                <a:ea typeface="宋体" panose="02010600030101010101" pitchFamily="2" charset="-122"/>
              </a:defRPr>
            </a:lvl9pPr>
          </a:lstStyle>
          <a:p>
            <a:pPr eaLnBrk="1" hangingPunct="1"/>
            <a:fld id="{725FCD81-00EC-4031-B657-67EF9F7B3079}" type="slidenum">
              <a:rPr lang="en-US" altLang="zh-CN" sz="1400" b="0">
                <a:solidFill>
                  <a:schemeClr val="tx1"/>
                </a:solidFill>
                <a:latin typeface="Times New Roman" panose="02020603050405020304" pitchFamily="18" charset="0"/>
              </a:rPr>
              <a:pPr eaLnBrk="1" hangingPunct="1"/>
              <a:t>98</a:t>
            </a:fld>
            <a:endParaRPr lang="en-US" altLang="zh-CN" sz="1400" b="0">
              <a:solidFill>
                <a:schemeClr val="tx1"/>
              </a:solidFill>
              <a:latin typeface="Times New Roman" panose="02020603050405020304" pitchFamily="18" charset="0"/>
            </a:endParaRPr>
          </a:p>
        </p:txBody>
      </p:sp>
      <p:sp>
        <p:nvSpPr>
          <p:cNvPr id="113667" name="Rectangle 2"/>
          <p:cNvSpPr>
            <a:spLocks noGrp="1" noChangeArrowheads="1"/>
          </p:cNvSpPr>
          <p:nvPr>
            <p:ph type="title"/>
          </p:nvPr>
        </p:nvSpPr>
        <p:spPr>
          <a:xfrm>
            <a:off x="609600" y="609600"/>
            <a:ext cx="7848600" cy="533400"/>
          </a:xfrm>
        </p:spPr>
        <p:txBody>
          <a:bodyPr/>
          <a:lstStyle/>
          <a:p>
            <a:pPr eaLnBrk="1" hangingPunct="1"/>
            <a:r>
              <a:rPr lang="zh-CN" altLang="en-US" sz="3200" b="1" dirty="0"/>
              <a:t>结构图的单位反馈变换</a:t>
            </a:r>
          </a:p>
        </p:txBody>
      </p:sp>
      <p:sp>
        <p:nvSpPr>
          <p:cNvPr id="82950" name="Rectangle 6"/>
          <p:cNvSpPr>
            <a:spLocks noChangeArrowheads="1"/>
          </p:cNvSpPr>
          <p:nvPr/>
        </p:nvSpPr>
        <p:spPr bwMode="auto">
          <a:xfrm>
            <a:off x="2733675" y="2543175"/>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3669" name="Object 7"/>
          <p:cNvGraphicFramePr>
            <a:graphicFrameLocks noGrp="1" noChangeAspect="1"/>
          </p:cNvGraphicFramePr>
          <p:nvPr>
            <p:ph type="clipArt" sz="half" idx="2"/>
          </p:nvPr>
        </p:nvGraphicFramePr>
        <p:xfrm>
          <a:off x="228600" y="1544638"/>
          <a:ext cx="8610600" cy="4111625"/>
        </p:xfrm>
        <a:graphic>
          <a:graphicData uri="http://schemas.openxmlformats.org/presentationml/2006/ole">
            <mc:AlternateContent xmlns:mc="http://schemas.openxmlformats.org/markup-compatibility/2006">
              <mc:Choice xmlns:v="urn:schemas-microsoft-com:vml" Requires="v">
                <p:oleObj spid="_x0000_s113859" name="Microsoft Drawing" r:id="rId4" imgW="3973513" imgH="1897063" progId="MSDraw">
                  <p:embed/>
                </p:oleObj>
              </mc:Choice>
              <mc:Fallback>
                <p:oleObj name="Microsoft Drawing" r:id="rId4" imgW="3973513" imgH="1897063" progId="MSDraw">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44638"/>
                        <a:ext cx="8610600" cy="411162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3707904" y="1527175"/>
            <a:ext cx="1693109" cy="461665"/>
          </a:xfrm>
          <a:prstGeom prst="rect">
            <a:avLst/>
          </a:prstGeom>
          <a:noFill/>
        </p:spPr>
        <p:txBody>
          <a:bodyPr wrap="square" rtlCol="0">
            <a:spAutoFit/>
          </a:bodyPr>
          <a:lstStyle/>
          <a:p>
            <a:r>
              <a:rPr lang="zh-CN" altLang="en-US" sz="2400" dirty="0">
                <a:solidFill>
                  <a:srgbClr val="FF0000"/>
                </a:solidFill>
              </a:rPr>
              <a:t>电流环</a:t>
            </a:r>
          </a:p>
        </p:txBody>
      </p:sp>
      <p:sp>
        <p:nvSpPr>
          <p:cNvPr id="7" name="右箭头 6">
            <a:hlinkClick r:id="rId6" action="ppaction://hlinksldjump"/>
          </p:cNvPr>
          <p:cNvSpPr/>
          <p:nvPr/>
        </p:nvSpPr>
        <p:spPr bwMode="auto">
          <a:xfrm>
            <a:off x="8532440" y="6381328"/>
            <a:ext cx="504056" cy="360040"/>
          </a:xfrm>
          <a:prstGeom prst="rightArrow">
            <a:avLst/>
          </a:prstGeom>
          <a:solidFill>
            <a:srgbClr val="00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600" b="1" i="0" u="none" strike="noStrike" cap="none" normalizeH="0" baseline="0">
              <a:ln>
                <a:noFill/>
              </a:ln>
              <a:solidFill>
                <a:srgbClr val="FFFFFF"/>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571500" y="214313"/>
            <a:ext cx="7772400" cy="685800"/>
          </a:xfrm>
        </p:spPr>
        <p:txBody>
          <a:bodyPr/>
          <a:lstStyle/>
          <a:p>
            <a:pPr algn="l" eaLnBrk="1" hangingPunct="1"/>
            <a:r>
              <a:rPr lang="zh-CN" altLang="en-US" sz="3200" b="1" dirty="0"/>
              <a:t>高频段惯性群小时间常数等效</a:t>
            </a:r>
          </a:p>
        </p:txBody>
      </p:sp>
      <p:sp>
        <p:nvSpPr>
          <p:cNvPr id="114691" name="Rectangle 3"/>
          <p:cNvSpPr>
            <a:spLocks noGrp="1" noChangeArrowheads="1"/>
          </p:cNvSpPr>
          <p:nvPr>
            <p:ph type="body" sz="half" idx="1"/>
          </p:nvPr>
        </p:nvSpPr>
        <p:spPr>
          <a:xfrm>
            <a:off x="571500" y="1071563"/>
            <a:ext cx="4419600" cy="557212"/>
          </a:xfrm>
        </p:spPr>
        <p:txBody>
          <a:bodyPr/>
          <a:lstStyle/>
          <a:p>
            <a:pPr eaLnBrk="1" hangingPunct="1">
              <a:buFontTx/>
              <a:buNone/>
            </a:pPr>
            <a:r>
              <a:rPr lang="zh-CN" altLang="en-US" sz="2800" b="1">
                <a:latin typeface="宋体" panose="02010600030101010101" pitchFamily="2" charset="-122"/>
              </a:rPr>
              <a:t>如果系统满足近似条件</a:t>
            </a:r>
            <a:r>
              <a:rPr lang="zh-CN" altLang="en-US" sz="2800" b="1"/>
              <a:t> </a:t>
            </a:r>
          </a:p>
        </p:txBody>
      </p:sp>
      <p:sp>
        <p:nvSpPr>
          <p:cNvPr id="83974" name="Rectangle 6"/>
          <p:cNvSpPr>
            <a:spLocks noChangeArrowheads="1"/>
          </p:cNvSpPr>
          <p:nvPr/>
        </p:nvSpPr>
        <p:spPr bwMode="auto">
          <a:xfrm>
            <a:off x="3519488" y="3176588"/>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4693" name="Object 7"/>
          <p:cNvGraphicFramePr>
            <a:graphicFrameLocks noGrp="1" noChangeAspect="1"/>
          </p:cNvGraphicFramePr>
          <p:nvPr>
            <p:ph type="clipArt" sz="half" idx="2"/>
          </p:nvPr>
        </p:nvGraphicFramePr>
        <p:xfrm>
          <a:off x="2000250" y="1714500"/>
          <a:ext cx="4629150" cy="1143000"/>
        </p:xfrm>
        <a:graphic>
          <a:graphicData uri="http://schemas.openxmlformats.org/presentationml/2006/ole">
            <mc:AlternateContent xmlns:mc="http://schemas.openxmlformats.org/markup-compatibility/2006">
              <mc:Choice xmlns:v="urn:schemas-microsoft-com:vml" Requires="v">
                <p:oleObj spid="_x0000_s115072" name="Equation" r:id="rId3" imgW="2057400" imgH="508000" progId="Equation.DSMT4">
                  <p:embed/>
                </p:oleObj>
              </mc:Choice>
              <mc:Fallback>
                <p:oleObj name="Equation" r:id="rId3" imgW="2057400" imgH="508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1714500"/>
                        <a:ext cx="4629150" cy="11430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9" name="Rectangle 11"/>
          <p:cNvSpPr>
            <a:spLocks noChangeArrowheads="1"/>
          </p:cNvSpPr>
          <p:nvPr/>
        </p:nvSpPr>
        <p:spPr bwMode="auto">
          <a:xfrm>
            <a:off x="2628900" y="2638425"/>
            <a:ext cx="9144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8611" name="Object 10"/>
          <p:cNvGraphicFramePr>
            <a:graphicFrameLocks noChangeAspect="1"/>
          </p:cNvGraphicFramePr>
          <p:nvPr/>
        </p:nvGraphicFramePr>
        <p:xfrm>
          <a:off x="571500" y="3227388"/>
          <a:ext cx="7754938" cy="3130550"/>
        </p:xfrm>
        <a:graphic>
          <a:graphicData uri="http://schemas.openxmlformats.org/presentationml/2006/ole">
            <mc:AlternateContent xmlns:mc="http://schemas.openxmlformats.org/markup-compatibility/2006">
              <mc:Choice xmlns:v="urn:schemas-microsoft-com:vml" Requires="v">
                <p:oleObj spid="_x0000_s115073" name="Microsoft Drawing" r:id="rId5" imgW="3919538" imgH="1577975" progId="MSDraw">
                  <p:embed/>
                </p:oleObj>
              </mc:Choice>
              <mc:Fallback>
                <p:oleObj name="Microsoft Drawing" r:id="rId5" imgW="3919538" imgH="1577975" progId="MSDraw">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 y="3227388"/>
                        <a:ext cx="7754938" cy="31305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blinds(horizontal)">
                                      <p:cBhvr>
                                        <p:cTn id="7"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000000"/>
      </a:dk1>
      <a:lt1>
        <a:srgbClr val="0099CC"/>
      </a:lt1>
      <a:dk2>
        <a:srgbClr val="000000"/>
      </a:dk2>
      <a:lt2>
        <a:srgbClr val="808080"/>
      </a:lt2>
      <a:accent1>
        <a:srgbClr val="00CC99"/>
      </a:accent1>
      <a:accent2>
        <a:srgbClr val="3333CC"/>
      </a:accent2>
      <a:accent3>
        <a:srgbClr val="AACAE2"/>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600" b="1" i="0" u="none" strike="noStrike" cap="none" normalizeH="0" baseline="0" smtClean="0">
            <a:ln>
              <a:noFill/>
            </a:ln>
            <a:solidFill>
              <a:srgbClr val="FFFFFF"/>
            </a:solidFill>
            <a:effectLst>
              <a:outerShdw blurRad="38100" dist="38100" dir="2700000" algn="tl">
                <a:srgbClr val="000000">
                  <a:alpha val="43137"/>
                </a:srgbClr>
              </a:outerShdw>
            </a:effectLst>
            <a:latin typeface="宋体" pitchFamily="2" charset="-122"/>
            <a:ea typeface="宋体" pitchFamily="2" charset="-122"/>
          </a:defRPr>
        </a:defPPr>
      </a:lstStyle>
    </a:spDef>
    <a:lnDef>
      <a:spPr bwMode="auto">
        <a:noFill/>
        <a:ln w="9525" cap="flat" cmpd="sng" algn="ctr">
          <a:noFill/>
          <a:prstDash val="solid"/>
          <a:round/>
          <a:headEnd type="none" w="med" len="med"/>
          <a:tailEnd type="arrow"/>
        </a:ln>
        <a:effectLst/>
      </a:spPr>
      <a:body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电气传动1">
  <a:themeElements>
    <a:clrScheme name="电气传动1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电气传动1">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电气传动1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电气传动1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电气传动1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电气传动1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电气传动1">
  <a:themeElements>
    <a:clrScheme name="电气传动1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电气传动1">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电气传动1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电气传动1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电气传动1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电气传动1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21214</TotalTime>
  <Words>6926</Words>
  <Application>Microsoft Office PowerPoint</Application>
  <PresentationFormat>全屏显示(4:3)</PresentationFormat>
  <Paragraphs>894</Paragraphs>
  <Slides>115</Slides>
  <Notes>30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8</vt:i4>
      </vt:variant>
      <vt:variant>
        <vt:lpstr>幻灯片标题</vt:lpstr>
      </vt:variant>
      <vt:variant>
        <vt:i4>115</vt:i4>
      </vt:variant>
    </vt:vector>
  </HeadingPairs>
  <TitlesOfParts>
    <vt:vector size="137" baseType="lpstr">
      <vt:lpstr>黑体</vt:lpstr>
      <vt:lpstr>华文中宋</vt:lpstr>
      <vt:lpstr>宋体</vt:lpstr>
      <vt:lpstr>Arial</vt:lpstr>
      <vt:lpstr>Calibri</vt:lpstr>
      <vt:lpstr>Cambria Math</vt:lpstr>
      <vt:lpstr>Symbol</vt:lpstr>
      <vt:lpstr>Tahoma</vt:lpstr>
      <vt:lpstr>Times New Roman</vt:lpstr>
      <vt:lpstr>Verdana</vt:lpstr>
      <vt:lpstr>Wingdings</vt:lpstr>
      <vt:lpstr>默认设计模板</vt:lpstr>
      <vt:lpstr>电气传动1</vt:lpstr>
      <vt:lpstr>1_电气传动1</vt:lpstr>
      <vt:lpstr>Equation</vt:lpstr>
      <vt:lpstr>Microsoft Drawing</vt:lpstr>
      <vt:lpstr>Equation.3</vt:lpstr>
      <vt:lpstr>公式</vt:lpstr>
      <vt:lpstr>Visio</vt:lpstr>
      <vt:lpstr>Visio.Drawing.11</vt:lpstr>
      <vt:lpstr>Equation.DSMT4</vt:lpstr>
      <vt:lpstr>MSDraw</vt:lpstr>
      <vt:lpstr>第3章  转速、电流双闭环直流调速系统</vt:lpstr>
      <vt:lpstr>PowerPoint 演示文稿</vt:lpstr>
      <vt:lpstr>PowerPoint 演示文稿</vt:lpstr>
      <vt:lpstr>电机理想的起动过程应该是什么样？</vt:lpstr>
      <vt:lpstr>PowerPoint 演示文稿</vt:lpstr>
      <vt:lpstr>PowerPoint 演示文稿</vt:lpstr>
      <vt:lpstr>PowerPoint 演示文稿</vt:lpstr>
      <vt:lpstr>系统组成 </vt:lpstr>
      <vt:lpstr>系统组成 </vt:lpstr>
      <vt:lpstr>PowerPoint 演示文稿</vt:lpstr>
      <vt:lpstr>PowerPoint 演示文稿</vt:lpstr>
      <vt:lpstr>PowerPoint 演示文稿</vt:lpstr>
      <vt:lpstr>PowerPoint 演示文稿</vt:lpstr>
      <vt:lpstr>PowerPoint 演示文稿</vt:lpstr>
      <vt:lpstr>三、稳态结构图与静特性</vt:lpstr>
      <vt:lpstr>调节器限幅作用</vt:lpstr>
      <vt:lpstr>静特性 </vt:lpstr>
      <vt:lpstr>静特性 </vt:lpstr>
      <vt:lpstr>四、各变量的稳态工作点和稳态参数计算</vt:lpstr>
      <vt:lpstr>PowerPoint 演示文稿</vt:lpstr>
      <vt:lpstr>PowerPoint 演示文稿</vt:lpstr>
      <vt:lpstr>第3章  转速、电流双闭环直流调速系统</vt:lpstr>
      <vt:lpstr>一、系统动态模型</vt:lpstr>
      <vt:lpstr>二、起动过程分析 </vt:lpstr>
      <vt:lpstr>PowerPoint 演示文稿</vt:lpstr>
      <vt:lpstr>第I阶段区间[0,t1)电流上升 </vt:lpstr>
      <vt:lpstr>第II阶段区间[t1,t2)恒流升速 </vt:lpstr>
      <vt:lpstr>第III阶段[t2,t3]转速调节阶段 </vt:lpstr>
      <vt:lpstr>讨论</vt:lpstr>
      <vt:lpstr>讨论</vt:lpstr>
      <vt:lpstr>三、扰动作用下双环系统的调节过程</vt:lpstr>
      <vt:lpstr>1、负载变化扰动</vt:lpstr>
      <vt:lpstr>PowerPoint 演示文稿</vt:lpstr>
      <vt:lpstr>2、电网波动扰动</vt:lpstr>
      <vt:lpstr>1. 转速调节器的作用</vt:lpstr>
      <vt:lpstr>2. 电流调节器的作用</vt:lpstr>
      <vt:lpstr>第3章  转速、电流双闭环直流调速系统</vt:lpstr>
      <vt:lpstr>必要性</vt:lpstr>
      <vt:lpstr>工程设计方法的基本思路</vt:lpstr>
      <vt:lpstr>调速系统的动态性能指标 </vt:lpstr>
      <vt:lpstr>抗扰性能指标</vt:lpstr>
      <vt:lpstr>典型系统</vt:lpstr>
      <vt:lpstr>设计要点</vt:lpstr>
      <vt:lpstr>工程设计方法的设计步骤</vt:lpstr>
      <vt:lpstr>二、典型Ⅰ型系统 </vt:lpstr>
      <vt:lpstr>典Ⅰ系统参数与跟随性能指标的关系 </vt:lpstr>
      <vt:lpstr>典Ⅰ系统动态跟随性能指标</vt:lpstr>
      <vt:lpstr>典Ⅰ系统动态跟随性能指标</vt:lpstr>
      <vt:lpstr>典型Ⅰ型系统动态跟随性能指标</vt:lpstr>
      <vt:lpstr>典Ⅰ系统动态跟随性能指标</vt:lpstr>
      <vt:lpstr>讨论</vt:lpstr>
      <vt:lpstr>典Ⅰ系统参数与抗扰性能指标的关系 </vt:lpstr>
      <vt:lpstr>PowerPoint 演示文稿</vt:lpstr>
      <vt:lpstr>讨论： 1、典I系统在承受扰动输入时的恢复时间比对输入跟随过程的调节时间长得多，且m越小，即扰动作用对象惯性滞后时间常数越大，系统受扰动后动态恢复时间越长。 2、典型I型系统跟随性能比较好，但抗扰性能较差，用于随动系统比较合适。</vt:lpstr>
      <vt:lpstr>三、典型II型系统</vt:lpstr>
      <vt:lpstr>（1）典II系统参数与跟随性能指标的关系1</vt:lpstr>
      <vt:lpstr>（1）典型II型系统参数与跟随性能指标的关系 </vt:lpstr>
      <vt:lpstr>典II系统参数与跟随性能指标的关系2</vt:lpstr>
      <vt:lpstr>典II系统参数与跟随性能指标的关系3</vt:lpstr>
      <vt:lpstr>典型II型系统的闭环传递函数  </vt:lpstr>
      <vt:lpstr>特点：(k为振荡次数) 1、调节时间随h变化非单调，h=5时最短； 2、h减小，上升加快；h增大，超调减小。h=5时性能适中。 3、典II系统超调量大于典I系统。</vt:lpstr>
      <vt:lpstr>（2）典II系统参数与抗扰性能指标的关系</vt:lpstr>
      <vt:lpstr>由扰动作用下的闭环传函，取输出量基准值</vt:lpstr>
      <vt:lpstr>            总结  1、典型I型系统超调量较小，跟随性能好，抗扰性能较差，KT=0.5比较适中；  2、典型II型系统超调量较大，跟随性能差，抗扰性较好，h=5为最佳。 </vt:lpstr>
      <vt:lpstr>PowerPoint 演示文稿</vt:lpstr>
      <vt:lpstr>PowerPoint 演示文稿</vt:lpstr>
      <vt:lpstr>积分＋双惯性校正成典型II型系统</vt:lpstr>
      <vt:lpstr> 校正成典型I型系统的几种调节器选择</vt:lpstr>
      <vt:lpstr>PowerPoint 演示文稿</vt:lpstr>
      <vt:lpstr>2、传递函数的近似处理</vt:lpstr>
      <vt:lpstr>近似条件</vt:lpstr>
      <vt:lpstr>（2）高阶系统的降阶处理</vt:lpstr>
      <vt:lpstr>（3）低频段大惯性环节的近似处理 </vt:lpstr>
      <vt:lpstr>第3章  转速、电流双闭环直流调速系统</vt:lpstr>
      <vt:lpstr>3.4 双闭环调速系统的工程设计方法 </vt:lpstr>
      <vt:lpstr>双闭环调速系统的动态结构框图</vt:lpstr>
      <vt:lpstr>电流调节器的设计</vt:lpstr>
      <vt:lpstr>忽略反电动势对电流环动态影响的近似条件为：   现证明如下： 把图中受反电动势影响的这一部分单独画出来，为了简单起见，假定为理想空载，即: </vt:lpstr>
      <vt:lpstr>PowerPoint 演示文稿</vt:lpstr>
      <vt:lpstr>PowerPoint 演示文稿</vt:lpstr>
      <vt:lpstr>PowerPoint 演示文稿</vt:lpstr>
      <vt:lpstr>PowerPoint 演示文稿</vt:lpstr>
      <vt:lpstr>高频小惯性群一阶近似</vt:lpstr>
      <vt:lpstr>电流环设计：电流调节器的结构选择</vt:lpstr>
      <vt:lpstr>电流调节器参数的确定</vt:lpstr>
      <vt:lpstr>电流调节器参数的工程设计计算公式</vt:lpstr>
      <vt:lpstr>校正需满足的近似条件汇总</vt:lpstr>
      <vt:lpstr>电流调节器的实现</vt:lpstr>
      <vt:lpstr>例题3-1</vt:lpstr>
      <vt:lpstr>例题3-1</vt:lpstr>
      <vt:lpstr>例题3-1</vt:lpstr>
      <vt:lpstr>例题3-1.4</vt:lpstr>
      <vt:lpstr>例题3-1的仿真</vt:lpstr>
      <vt:lpstr>例题3-1的仿真2</vt:lpstr>
      <vt:lpstr>速度环设计：电流环的等效闭环传函</vt:lpstr>
      <vt:lpstr>讨论</vt:lpstr>
      <vt:lpstr>PowerPoint 演示文稿</vt:lpstr>
      <vt:lpstr>结构图的单位反馈变换</vt:lpstr>
      <vt:lpstr>高频段惯性群小时间常数等效</vt:lpstr>
      <vt:lpstr>速度环期望传函的选择 </vt:lpstr>
      <vt:lpstr>速度调节器设计</vt:lpstr>
      <vt:lpstr>速度调节器设计.2</vt:lpstr>
      <vt:lpstr>速度调节器饱和时的起动超调 </vt:lpstr>
      <vt:lpstr>退饱和超调的特点分析 </vt:lpstr>
      <vt:lpstr>退饱和时的 初始条件 </vt:lpstr>
      <vt:lpstr>系统的退饱和超调量</vt:lpstr>
      <vt:lpstr>退饱和超调量的计算</vt:lpstr>
      <vt:lpstr>设计举例 </vt:lpstr>
      <vt:lpstr>1.固有参数计算 </vt:lpstr>
      <vt:lpstr>2、电流调节器设计 </vt:lpstr>
      <vt:lpstr>近似条件检验 </vt:lpstr>
      <vt:lpstr>速度调节器设计 </vt:lpstr>
      <vt:lpstr>近似条件检验 </vt:lpstr>
      <vt:lpstr>计算退饱和超调量 </vt:lpstr>
      <vt:lpstr>讨论题</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转速、电流双闭环直流调速系统</dc:title>
  <dc:creator>罗慧</dc:creator>
  <cp:lastModifiedBy>keyluo</cp:lastModifiedBy>
  <cp:revision>238</cp:revision>
  <dcterms:created xsi:type="dcterms:W3CDTF">2015-09-16T13:30:08Z</dcterms:created>
  <dcterms:modified xsi:type="dcterms:W3CDTF">2023-05-06T14:20:48Z</dcterms:modified>
</cp:coreProperties>
</file>