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323" r:id="rId2"/>
    <p:sldId id="349" r:id="rId3"/>
    <p:sldId id="332" r:id="rId4"/>
    <p:sldId id="351" r:id="rId5"/>
    <p:sldId id="352" r:id="rId6"/>
    <p:sldId id="353" r:id="rId7"/>
    <p:sldId id="354" r:id="rId8"/>
    <p:sldId id="350" r:id="rId9"/>
  </p:sldIdLst>
  <p:sldSz cx="9906000" cy="6858000" type="A4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3504C6-ACC4-46B1-AF9B-42F2B7FD293D}">
          <p14:sldIdLst>
            <p14:sldId id="323"/>
            <p14:sldId id="349"/>
            <p14:sldId id="332"/>
            <p14:sldId id="351"/>
            <p14:sldId id="352"/>
            <p14:sldId id="353"/>
            <p14:sldId id="354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765" autoAdjust="0"/>
  </p:normalViewPr>
  <p:slideViewPr>
    <p:cSldViewPr>
      <p:cViewPr>
        <p:scale>
          <a:sx n="125" d="100"/>
          <a:sy n="125" d="100"/>
        </p:scale>
        <p:origin x="1296" y="-19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0E4BC78-B293-4221-B0C8-8C2B2BC5F5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74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0038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9638"/>
            <a:ext cx="54419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610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8D4F44D-A71F-4D88-B18F-93C01F1319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78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097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3075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5381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0784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1642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5139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44544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7832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ABBF-32AF-B975-E4DF-B2F184D4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D66A5-6457-E154-93EC-64F90E52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730EC-4068-738A-8EF8-0BCDF271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67FB7-D76C-757B-B23E-BC87A8EC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FB5EB-1823-F155-940B-D567BC5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414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5022-CA26-5C2A-AE90-AC162DCD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EE4DD-44A7-3118-3BAC-A1FD0636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B5D65-17F1-510F-6160-90FEED5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4FAE4-403A-1B95-47D7-08045844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E2B3E-1C65-072A-A1D6-D1458533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70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3BFFC-921E-7FC7-577D-54C5E4345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C0AE1-062F-FA22-8D85-15C7A16C4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6A9C-18EA-273E-7146-2ED9080B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35EE1-9EA9-59A7-0448-2D766BD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A1CFA-55A3-A850-1B5C-E536541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681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D3E3C-6C6C-9442-02E7-BFE5C61A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E36E6-C8A3-9A62-0562-7088F526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B3B12-4F08-8CDC-7BD1-72083A20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AE398-EE48-0366-C099-A39CBBD6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A8C7-E668-B26E-3893-50C2AAC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689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661E-51E3-6120-E584-B7E5E27C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254C4-D146-D4ED-6AE7-726FB36A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73F2D-1C5C-244E-DD91-ECED524D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9CD34-B5AF-4BA8-E390-1FE2436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7699-BF4F-12B1-068A-A6DAFDE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249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B147-80E6-7275-0774-4DD3F4A6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8F1D-9EE0-9771-724D-DD1ED5CA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9BF53-FE1C-91EC-1A5D-7EB58CF3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BA3BA-006D-93A0-E774-A0041EE0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73019-05CE-7CF2-8BD9-33BC6B31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0E773-13DD-1733-C669-BF94405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809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5AD2A-7628-2869-B734-85802752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FBF72-103E-181D-B2D7-307358FF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7410C-3563-F45F-5B3E-93585001F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066234-CB9A-68C1-5363-D0C5CA4D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427C8-90BE-E60A-13D5-29B4CE429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242E3-1ADC-80D1-8AAC-1716DC3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8105E6-0095-8BE1-D097-B0AE8870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84C95D-1BF6-5B26-3C13-B16BC785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68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C3777-9A36-4F57-C77D-3F6D29C4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1FA36A-3230-1C26-822D-1AB7E6A3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21EC6-9126-262C-5316-2C07677E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43E2AF-F399-9301-C29E-BE6DED10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889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33B877-B663-A065-7C9B-2B40228D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2CA90-B684-B99D-04B0-9EF03F77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02EB1-A693-73B9-204C-686290F7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C452-BC4D-B97C-8915-6EECCF3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5824F-7FCC-D107-983B-544B2B58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140B3-3914-579D-CF6C-B78FB5DD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56EC7-EC26-A45E-41C3-D3981AB7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653DD-A7CB-4446-A010-316570FD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DBC3F-FBA6-0151-0A8F-83C82F5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104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35F79-3CDE-4F71-BF13-7C9934EA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F17EB-C38F-52EE-FD9D-136AE4FE4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A91A36-7365-D61C-75ED-26F4CF4C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12986-6897-62A2-987C-38BA1081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4151A-F265-7BCB-1DD1-B079947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4BEBD-EADE-7312-D1BF-68D860A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147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F6FD0-3429-9F53-A122-1CD7257B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D1055-15F6-EB98-72BC-A853EBB9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B570-38E6-7409-3DCF-38331A5EE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B937-8D9F-4FFC-8617-9B7CDED75832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00F3-1FFF-640C-ADE7-E99ECAF3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07BF6-E289-1BB7-31EF-ECFA61062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그레이바탕">
            <a:extLst>
              <a:ext uri="{FF2B5EF4-FFF2-40B4-BE49-F238E27FC236}">
                <a16:creationId xmlns:a16="http://schemas.microsoft.com/office/drawing/2014/main" id="{D6F0018D-9221-8578-76C3-7D58D968E2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0"/>
            <a:ext cx="9906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3AC0B438-FC95-A7BF-D4E8-73650D8153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30988"/>
            <a:ext cx="9906000" cy="238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altLang="ko-KR" sz="800" b="1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 </a:t>
            </a:r>
            <a:fld id="{2AEE006F-F0A6-451F-8D11-1B0CB3624001}" type="slidenum"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pPr algn="ctr" eaLnBrk="1" latinLnBrk="1" hangingPunct="1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</a:t>
            </a:r>
            <a:endParaRPr lang="en-US" altLang="ko-KR" sz="10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4" descr="Bizentro.jpg">
            <a:extLst>
              <a:ext uri="{FF2B5EF4-FFF2-40B4-BE49-F238E27FC236}">
                <a16:creationId xmlns:a16="http://schemas.microsoft.com/office/drawing/2014/main" id="{46D93F5A-B48E-2DCF-5359-CBB53067B25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8" y="6600825"/>
            <a:ext cx="8699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Group 184">
            <a:extLst>
              <a:ext uri="{FF2B5EF4-FFF2-40B4-BE49-F238E27FC236}">
                <a16:creationId xmlns:a16="http://schemas.microsoft.com/office/drawing/2014/main" id="{B4A43DC4-D7FB-00EC-A388-607AF17B6E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4208236"/>
              </p:ext>
            </p:extLst>
          </p:nvPr>
        </p:nvGraphicFramePr>
        <p:xfrm>
          <a:off x="81623" y="260350"/>
          <a:ext cx="9755188" cy="6192838"/>
        </p:xfrm>
        <a:graphic>
          <a:graphicData uri="http://schemas.openxmlformats.org/drawingml/2006/table">
            <a:tbl>
              <a:tblPr/>
              <a:tblGrid>
                <a:gridCol w="120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849">
                <a:tc gridSpan="8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프로그램사양서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(SPEC)</a:t>
                      </a:r>
                    </a:p>
                  </a:txBody>
                  <a:tcPr marL="72007" marR="72007" marT="72002" marB="72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ID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자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허정민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 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명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PAGE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175">
                <a:tc gridSpan="8"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8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3E5FCF-EEDC-D6A1-D19F-933230A648B3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862FC-59D0-8645-5A89-602DEDDE87D2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캐나다향 </a:t>
            </a:r>
            <a:r>
              <a:rPr lang="en-US" altLang="ko-KR" sz="1100" dirty="0"/>
              <a:t>TAG</a:t>
            </a:r>
            <a:r>
              <a:rPr lang="ko-KR" altLang="en-US" sz="1100" dirty="0"/>
              <a:t>발행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D1FD-449F-FA8D-82BD-8BBF81877F90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2022.09.28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F73FB-C84B-D40F-F104-F66972E66DB8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흑관하조</a:t>
            </a:r>
            <a:r>
              <a:rPr lang="ko-KR" altLang="en-US" sz="1100" dirty="0"/>
              <a:t> 캐나다향 수출</a:t>
            </a:r>
            <a:r>
              <a:rPr lang="en-US" altLang="ko-KR" sz="1100" dirty="0"/>
              <a:t>TAG </a:t>
            </a:r>
            <a:r>
              <a:rPr lang="ko-KR" altLang="en-US" sz="1100" dirty="0"/>
              <a:t>발행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B175D-8463-9E09-4484-1461D64ADC51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PS311O01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수출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조회 화면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(Legacy)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50BC13-D5CB-F567-DE89-ED5822C2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736880"/>
            <a:ext cx="9001000" cy="45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3E5FCF-EEDC-D6A1-D19F-933230A648B3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862FC-59D0-8645-5A89-602DEDDE87D2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캐나다향 </a:t>
            </a:r>
            <a:r>
              <a:rPr lang="en-US" altLang="ko-KR" sz="1100" dirty="0"/>
              <a:t>TAG</a:t>
            </a:r>
            <a:r>
              <a:rPr lang="ko-KR" altLang="en-US" sz="1100" dirty="0"/>
              <a:t>발행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D1FD-449F-FA8D-82BD-8BBF81877F90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2022.11.26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F73FB-C84B-D40F-F104-F66972E66DB8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흑관하조</a:t>
            </a:r>
            <a:r>
              <a:rPr lang="ko-KR" altLang="en-US" sz="1100" dirty="0"/>
              <a:t> 캐나다향 수출</a:t>
            </a:r>
            <a:r>
              <a:rPr lang="en-US" altLang="ko-KR" sz="1100" dirty="0"/>
              <a:t>TAG </a:t>
            </a:r>
            <a:r>
              <a:rPr lang="ko-KR" altLang="en-US" sz="1100" dirty="0"/>
              <a:t>발행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B175D-8463-9E09-4484-1461D64ADC51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PS311O01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출하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조회 화면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615167-A4A2-D93D-1550-9B20E16B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685333"/>
            <a:ext cx="9498050" cy="45258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A88F07-8EED-282B-4859-1FF196042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92" y="5329855"/>
            <a:ext cx="713522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C33C66-80B9-416A-A15C-28B64DA1E116}"/>
              </a:ext>
            </a:extLst>
          </p:cNvPr>
          <p:cNvSpPr/>
          <p:nvPr/>
        </p:nvSpPr>
        <p:spPr bwMode="auto">
          <a:xfrm>
            <a:off x="319321" y="3501008"/>
            <a:ext cx="64807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39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4DDAC-2E18-763D-AD86-7A6725608FC8}"/>
              </a:ext>
            </a:extLst>
          </p:cNvPr>
          <p:cNvSpPr txBox="1"/>
          <p:nvPr/>
        </p:nvSpPr>
        <p:spPr>
          <a:xfrm>
            <a:off x="51762" y="1268760"/>
            <a:ext cx="9854238" cy="351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표시기능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 [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상단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작업지시서 그리드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줄 표시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작업지시서 중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거래처명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‘HUSTEEL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CANADA’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인 작업지시서만 조회 대상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발행량</a:t>
            </a:r>
            <a:r>
              <a:rPr kumimoji="1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및 </a:t>
            </a:r>
            <a:r>
              <a:rPr kumimoji="1" lang="ko-KR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번들량은</a:t>
            </a:r>
            <a:r>
              <a:rPr kumimoji="1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하조</a:t>
            </a:r>
            <a:r>
              <a:rPr kumimoji="1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1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테이블의 정보를 표시</a:t>
            </a:r>
            <a:r>
              <a:rPr kumimoji="1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kumimoji="1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출력에서 변경하거나 하는 기능은 없음</a:t>
            </a:r>
            <a:r>
              <a:rPr kumimoji="1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  [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하조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출력 이력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줄 표시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ko-KR" altLang="en-US" sz="11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하조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발행된 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CANADA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향 작업지시서에 대해서만 출력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가능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선택한 작업지시서에 해당되는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en-US" altLang="ko-KR" sz="1100" dirty="0" err="1">
                <a:latin typeface="맑은 고딕" pitchFamily="50" charset="-127"/>
                <a:ea typeface="맑은 고딕" pitchFamily="50" charset="-127"/>
              </a:rPr>
              <a:t>LMPackingTagResult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테이블을 조회하여 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strike="sngStrike" dirty="0" err="1">
                <a:latin typeface="맑은 고딕" pitchFamily="50" charset="-127"/>
                <a:ea typeface="맑은 고딕" pitchFamily="50" charset="-127"/>
              </a:rPr>
              <a:t>하조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에서 출력한 정보가 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[(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작업조별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)Heat No – LOT NO] 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별로 레코드가 표시됨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작지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번의 </a:t>
            </a:r>
            <a:r>
              <a:rPr kumimoji="1" lang="ko-KR" altLang="en-US" sz="1100" strike="sngStrike" dirty="0" err="1">
                <a:latin typeface="맑은 고딕" pitchFamily="50" charset="-127"/>
                <a:ea typeface="맑은 고딕" pitchFamily="50" charset="-127"/>
              </a:rPr>
              <a:t>번들량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: 3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kumimoji="1" lang="ko-KR" altLang="en-US" sz="1100" strike="sngStrike" dirty="0" err="1">
                <a:latin typeface="맑은 고딕" pitchFamily="50" charset="-127"/>
                <a:ea typeface="맑은 고딕" pitchFamily="50" charset="-127"/>
              </a:rPr>
              <a:t>하조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화면에서 주간조가 작지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번에 대해 </a:t>
            </a:r>
            <a:r>
              <a:rPr kumimoji="1" lang="ko-KR" altLang="en-US" sz="1100" strike="sngStrike" dirty="0" err="1">
                <a:latin typeface="맑은 고딕" pitchFamily="50" charset="-127"/>
                <a:ea typeface="맑은 고딕" pitchFamily="50" charset="-127"/>
              </a:rPr>
              <a:t>하조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장 출력한 경우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strike="sngStrike" dirty="0" err="1">
                <a:latin typeface="맑은 고딕" pitchFamily="50" charset="-127"/>
                <a:ea typeface="맑은 고딕" pitchFamily="50" charset="-127"/>
              </a:rPr>
              <a:t>번들수량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30, </a:t>
            </a:r>
            <a:r>
              <a:rPr kumimoji="1" lang="ko-KR" altLang="en-US" sz="1100" strike="sngStrike" dirty="0" err="1">
                <a:latin typeface="맑은 고딕" pitchFamily="50" charset="-127"/>
                <a:ea typeface="맑은 고딕" pitchFamily="50" charset="-127"/>
              </a:rPr>
              <a:t>낱본수량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으로 데이터가 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줄 표시됨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defTabSz="9398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         (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실제 </a:t>
            </a:r>
            <a:r>
              <a:rPr kumimoji="1" lang="ko-KR" altLang="en-US" sz="1100" strike="sngStrike" dirty="0" err="1">
                <a:latin typeface="맑은 고딕" pitchFamily="50" charset="-127"/>
                <a:ea typeface="맑은 고딕" pitchFamily="50" charset="-127"/>
              </a:rPr>
              <a:t>하조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테이블에는 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개의 레코드가 존재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출력장수가 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&gt;0 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인 레코드의 </a:t>
            </a:r>
            <a:r>
              <a:rPr kumimoji="1" lang="en-US" altLang="ko-KR" sz="1100" b="1" strike="sngStrike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[(</a:t>
            </a:r>
            <a:r>
              <a:rPr kumimoji="1" lang="ko-KR" altLang="en-US" sz="1100" b="1" strike="sngStrike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작업조별</a:t>
            </a:r>
            <a:r>
              <a:rPr kumimoji="1" lang="en-US" altLang="ko-KR" sz="1100" b="1" strike="sngStrike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)Heat No – LOT NO]</a:t>
            </a:r>
            <a:r>
              <a:rPr kumimoji="1" lang="ko-KR" altLang="en-US" sz="1100" b="1" strike="sngStrike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kumimoji="1" lang="en-US" altLang="ko-KR" sz="1100" b="1" strike="sngStrike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GROUP BY</a:t>
            </a:r>
            <a:r>
              <a:rPr kumimoji="1" lang="ko-KR" altLang="en-US" sz="1100" strike="sngStrike" dirty="0">
                <a:latin typeface="맑은 고딕" pitchFamily="50" charset="-127"/>
                <a:ea typeface="맑은 고딕" pitchFamily="50" charset="-127"/>
              </a:rPr>
              <a:t>해서 표시</a:t>
            </a:r>
            <a:r>
              <a:rPr kumimoji="1" lang="en-US" altLang="ko-KR" sz="1100" strike="sngStrike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       (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이 화면에서 어떠한 동작을 하더라도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상에서 변경되는 정보는 없음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그리드 하단에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번들수량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], [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낱본수량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에 대해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SUMMARY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값 표시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컨트롤로 구현해서 표시해도 무관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490F5-5079-1F55-3FCD-0FFF65D795B5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BDD40-EB6A-CD1D-9895-A26843D90806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2022.11.26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1751B-ABE7-3474-2693-B0D01975A1C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흑관하조</a:t>
            </a:r>
            <a:r>
              <a:rPr lang="ko-KR" altLang="en-US" sz="1100" dirty="0"/>
              <a:t> 캐나다향 수출</a:t>
            </a:r>
            <a:r>
              <a:rPr lang="en-US" altLang="ko-KR" sz="1100" dirty="0"/>
              <a:t>TAG </a:t>
            </a:r>
            <a:r>
              <a:rPr lang="ko-KR" altLang="en-US" sz="1100" dirty="0"/>
              <a:t>발행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AC92-B9DB-0753-3B98-5535908AAF88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PS224T01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14B69-82C1-5AE5-4B6C-B3227FF82139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캐나다향 </a:t>
            </a:r>
            <a:r>
              <a:rPr lang="en-US" altLang="ko-KR" sz="1100" dirty="0"/>
              <a:t>TAG</a:t>
            </a:r>
            <a:r>
              <a:rPr lang="ko-KR" altLang="en-US" sz="1100" dirty="0"/>
              <a:t>발행</a:t>
            </a:r>
          </a:p>
        </p:txBody>
      </p:sp>
    </p:spTree>
    <p:extLst>
      <p:ext uri="{BB962C8B-B14F-4D97-AF65-F5344CB8AC3E}">
        <p14:creationId xmlns:p14="http://schemas.microsoft.com/office/powerpoint/2010/main" val="234357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3E5FCF-EEDC-D6A1-D19F-933230A648B3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862FC-59D0-8645-5A89-602DEDDE87D2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캐나다향 </a:t>
            </a:r>
            <a:r>
              <a:rPr lang="en-US" altLang="ko-KR" sz="1100" dirty="0"/>
              <a:t>TAG</a:t>
            </a:r>
            <a:r>
              <a:rPr lang="ko-KR" altLang="en-US" sz="1100" dirty="0"/>
              <a:t>발행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D1FD-449F-FA8D-82BD-8BBF81877F90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2022.11.26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F73FB-C84B-D40F-F104-F66972E66DB8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흑관하조</a:t>
            </a:r>
            <a:r>
              <a:rPr lang="ko-KR" altLang="en-US" sz="1100" dirty="0"/>
              <a:t> 캐나다향 수출</a:t>
            </a:r>
            <a:r>
              <a:rPr lang="en-US" altLang="ko-KR" sz="1100" dirty="0"/>
              <a:t>TAG </a:t>
            </a:r>
            <a:r>
              <a:rPr lang="ko-KR" altLang="en-US" sz="1100" dirty="0"/>
              <a:t>발행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B175D-8463-9E09-4484-1461D64ADC51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PS311O01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하단 그리드의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팝업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30026D-0A27-7532-C19A-BC3D6169AF4A}"/>
              </a:ext>
            </a:extLst>
          </p:cNvPr>
          <p:cNvSpPr/>
          <p:nvPr/>
        </p:nvSpPr>
        <p:spPr>
          <a:xfrm>
            <a:off x="388466" y="1736880"/>
            <a:ext cx="3553101" cy="38924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E8AA3A-6DD7-F9DB-EA73-0734A858B9BA}"/>
              </a:ext>
            </a:extLst>
          </p:cNvPr>
          <p:cNvSpPr/>
          <p:nvPr/>
        </p:nvSpPr>
        <p:spPr>
          <a:xfrm>
            <a:off x="2198529" y="5193354"/>
            <a:ext cx="808046" cy="35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AD909B-D985-D9FC-1B10-BE794D735DCE}"/>
              </a:ext>
            </a:extLst>
          </p:cNvPr>
          <p:cNvSpPr/>
          <p:nvPr/>
        </p:nvSpPr>
        <p:spPr>
          <a:xfrm>
            <a:off x="3067227" y="5193354"/>
            <a:ext cx="808046" cy="35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닫기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7C202-6DA7-4331-957A-52A70537C3D9}"/>
              </a:ext>
            </a:extLst>
          </p:cNvPr>
          <p:cNvSpPr txBox="1"/>
          <p:nvPr/>
        </p:nvSpPr>
        <p:spPr>
          <a:xfrm>
            <a:off x="897280" y="1774081"/>
            <a:ext cx="2342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번들관리</a:t>
            </a:r>
            <a:r>
              <a:rPr lang="ko-KR" altLang="en-US" sz="1200" dirty="0"/>
              <a:t>     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낱본관리</a:t>
            </a:r>
            <a:r>
              <a:rPr lang="ko-KR" altLang="en-US" sz="1200" dirty="0"/>
              <a:t>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F0092E-E5E5-5E19-7250-86DA451B0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10442"/>
              </p:ext>
            </p:extLst>
          </p:nvPr>
        </p:nvGraphicFramePr>
        <p:xfrm>
          <a:off x="395473" y="2135055"/>
          <a:ext cx="3479800" cy="2933700"/>
        </p:xfrm>
        <a:graphic>
          <a:graphicData uri="http://schemas.openxmlformats.org/drawingml/2006/table">
            <a:tbl>
              <a:tblPr/>
              <a:tblGrid>
                <a:gridCol w="879510">
                  <a:extLst>
                    <a:ext uri="{9D8B030D-6E8A-4147-A177-3AD203B41FA5}">
                      <a16:colId xmlns:a16="http://schemas.microsoft.com/office/drawing/2014/main" val="2626592890"/>
                    </a:ext>
                  </a:extLst>
                </a:gridCol>
                <a:gridCol w="1061148">
                  <a:extLst>
                    <a:ext uri="{9D8B030D-6E8A-4147-A177-3AD203B41FA5}">
                      <a16:colId xmlns:a16="http://schemas.microsoft.com/office/drawing/2014/main" val="3461184554"/>
                    </a:ext>
                  </a:extLst>
                </a:gridCol>
                <a:gridCol w="124279">
                  <a:extLst>
                    <a:ext uri="{9D8B030D-6E8A-4147-A177-3AD203B41FA5}">
                      <a16:colId xmlns:a16="http://schemas.microsoft.com/office/drawing/2014/main" val="2992879754"/>
                    </a:ext>
                  </a:extLst>
                </a:gridCol>
                <a:gridCol w="420635">
                  <a:extLst>
                    <a:ext uri="{9D8B030D-6E8A-4147-A177-3AD203B41FA5}">
                      <a16:colId xmlns:a16="http://schemas.microsoft.com/office/drawing/2014/main" val="1244962547"/>
                    </a:ext>
                  </a:extLst>
                </a:gridCol>
                <a:gridCol w="219877">
                  <a:extLst>
                    <a:ext uri="{9D8B030D-6E8A-4147-A177-3AD203B41FA5}">
                      <a16:colId xmlns:a16="http://schemas.microsoft.com/office/drawing/2014/main" val="938606411"/>
                    </a:ext>
                  </a:extLst>
                </a:gridCol>
                <a:gridCol w="420635">
                  <a:extLst>
                    <a:ext uri="{9D8B030D-6E8A-4147-A177-3AD203B41FA5}">
                      <a16:colId xmlns:a16="http://schemas.microsoft.com/office/drawing/2014/main" val="3579802148"/>
                    </a:ext>
                  </a:extLst>
                </a:gridCol>
                <a:gridCol w="353716">
                  <a:extLst>
                    <a:ext uri="{9D8B030D-6E8A-4147-A177-3AD203B41FA5}">
                      <a16:colId xmlns:a16="http://schemas.microsoft.com/office/drawing/2014/main" val="291373056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 NO.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963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도착지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7299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6906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8619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수주번호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89212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PCS/LIFT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4474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NO.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297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 NO.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84057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INSPECTOR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9871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 NO.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631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번들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721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1A8E0B-F7D8-10A2-EC8A-9F2EAEF0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47227"/>
              </p:ext>
            </p:extLst>
          </p:nvPr>
        </p:nvGraphicFramePr>
        <p:xfrm>
          <a:off x="4304929" y="1745281"/>
          <a:ext cx="5205598" cy="3133427"/>
        </p:xfrm>
        <a:graphic>
          <a:graphicData uri="http://schemas.openxmlformats.org/drawingml/2006/table">
            <a:tbl>
              <a:tblPr/>
              <a:tblGrid>
                <a:gridCol w="980764">
                  <a:extLst>
                    <a:ext uri="{9D8B030D-6E8A-4147-A177-3AD203B41FA5}">
                      <a16:colId xmlns:a16="http://schemas.microsoft.com/office/drawing/2014/main" val="2548660999"/>
                    </a:ext>
                  </a:extLst>
                </a:gridCol>
                <a:gridCol w="4224834">
                  <a:extLst>
                    <a:ext uri="{9D8B030D-6E8A-4147-A177-3AD203B41FA5}">
                      <a16:colId xmlns:a16="http://schemas.microsoft.com/office/drawing/2014/main" val="861185326"/>
                    </a:ext>
                  </a:extLst>
                </a:gridCol>
              </a:tblGrid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LMWorkOrderMaster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TagPONo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448775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도착지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LMWorkOrderMaster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TagDischgePort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676375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LMWorkOrderMaster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142541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LMWorkOrderMaster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TagItemSpec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07294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LMWorkOrderMaster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TagSONo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37275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PCS/LIFT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LMWorkOrderMaster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PackingBundleQty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75117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LMPackingTagResult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TagLotNo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95237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LMPackingTagResult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82903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INSPECTOR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작업자의 영문명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23744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LMWorkOrderMaster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FacilityID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'Q’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597004"/>
                  </a:ext>
                </a:extLst>
              </a:tr>
              <a:tr h="28485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번들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LMPackingTagResult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BundleID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1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69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3E5FCF-EEDC-D6A1-D19F-933230A648B3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862FC-59D0-8645-5A89-602DEDDE87D2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캐나다향 </a:t>
            </a:r>
            <a:r>
              <a:rPr lang="en-US" altLang="ko-KR" sz="1100" dirty="0"/>
              <a:t>TAG</a:t>
            </a:r>
            <a:r>
              <a:rPr lang="ko-KR" altLang="en-US" sz="1100" dirty="0"/>
              <a:t>발행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D1FD-449F-FA8D-82BD-8BBF81877F90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2022.11.26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F73FB-C84B-D40F-F104-F66972E66DB8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흑관하조</a:t>
            </a:r>
            <a:r>
              <a:rPr lang="ko-KR" altLang="en-US" sz="1100" dirty="0"/>
              <a:t> 캐나다향 수출</a:t>
            </a:r>
            <a:r>
              <a:rPr lang="en-US" altLang="ko-KR" sz="1100" dirty="0"/>
              <a:t>TAG </a:t>
            </a:r>
            <a:r>
              <a:rPr lang="ko-KR" altLang="en-US" sz="1100" dirty="0"/>
              <a:t>발행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B175D-8463-9E09-4484-1461D64ADC51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PS311O01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D5FE-A7D1-82D2-072A-FE649101AFF8}"/>
              </a:ext>
            </a:extLst>
          </p:cNvPr>
          <p:cNvSpPr txBox="1"/>
          <p:nvPr/>
        </p:nvSpPr>
        <p:spPr>
          <a:xfrm>
            <a:off x="51762" y="1268760"/>
            <a:ext cx="9854238" cy="391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기능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  [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모든 컨트롤 공통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Pipe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No. /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번들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NO.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숫자입력란을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제외한 나머지는 자동으로 정보 표시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작업자가 필요에 따라 수정가능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번들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NO.] 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자체는 변경 불가능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.(Legacy :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TextEdit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아닌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Label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되어있음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번들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 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발행규칙 </a:t>
            </a:r>
            <a:r>
              <a:rPr kumimoji="1" lang="ko-KR" altLang="en-US" sz="11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확인중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(11/26)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 [</a:t>
            </a:r>
            <a:r>
              <a:rPr kumimoji="1" lang="ko-KR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번들관리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[Pipe NO.]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컨트롤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숨김처리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작업자는 출력할 수량만큼 숫자를 입력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 1 ~ 10. DB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에 저장시에는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‘0000’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형식의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자리 숫자로 변환하여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번들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NO. + 0000)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1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BundleID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컬럼에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저장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출력버튼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, DB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행의 레코드 저장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각 레코드의 </a:t>
            </a:r>
            <a:r>
              <a:rPr lang="en-US" altLang="ko-KR" sz="11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BundleID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컬럼에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622111101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0001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~ 622111101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0050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저장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PipeNo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컬럼은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  [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낱본관리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[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번들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NO.]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컨트롤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숨김처리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작업자는 출력할 수량만큼 숫자를 입력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 1 ~ 10. DB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에 저장시에는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‘0000’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형식의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자리 숫자로 변환하여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(Pipe No. + 0000)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1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PipeNo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컬럼에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저장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출력버튼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, DB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행의 레코드 저장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각 레코드의 </a:t>
            </a:r>
            <a:r>
              <a:rPr lang="en-US" altLang="ko-KR" sz="11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PipeNo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컬럼에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ADFF5Q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0010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~ ADFF5Q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0040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저장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1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BundleID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컬럼은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11B179B-FABC-9345-2E92-3EC44433B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3" y="4725144"/>
            <a:ext cx="3125724" cy="2209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35AE83F-926C-4215-DBF9-AFAB004ED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13" y="3318510"/>
            <a:ext cx="3125724" cy="2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9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3E5FCF-EEDC-D6A1-D19F-933230A648B3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862FC-59D0-8645-5A89-602DEDDE87D2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캐나다향 </a:t>
            </a:r>
            <a:r>
              <a:rPr lang="en-US" altLang="ko-KR" sz="1100" dirty="0"/>
              <a:t>TAG</a:t>
            </a:r>
            <a:r>
              <a:rPr lang="ko-KR" altLang="en-US" sz="1100" dirty="0"/>
              <a:t>발행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D1FD-449F-FA8D-82BD-8BBF81877F90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2022.11.26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F73FB-C84B-D40F-F104-F66972E66DB8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흑관하조</a:t>
            </a:r>
            <a:r>
              <a:rPr lang="ko-KR" altLang="en-US" sz="1100" dirty="0"/>
              <a:t> 캐나다향 수출</a:t>
            </a:r>
            <a:r>
              <a:rPr lang="en-US" altLang="ko-KR" sz="1100" dirty="0"/>
              <a:t>TAG </a:t>
            </a:r>
            <a:r>
              <a:rPr lang="ko-KR" altLang="en-US" sz="1100" dirty="0"/>
              <a:t>발행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B175D-8463-9E09-4484-1461D64ADC51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PS311O01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D90E6-169B-CF27-8B00-F6B39233C6DA}"/>
              </a:ext>
            </a:extLst>
          </p:cNvPr>
          <p:cNvSpPr txBox="1"/>
          <p:nvPr/>
        </p:nvSpPr>
        <p:spPr>
          <a:xfrm>
            <a:off x="63140" y="1268760"/>
            <a:ext cx="9786404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출력기능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[</a:t>
            </a:r>
            <a:r>
              <a:rPr kumimoji="1" lang="ko-KR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번들관리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장이 출력됨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입력된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번들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NO]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항목을 제외한 내용을 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E98A5-6578-86D3-8735-E3D753C5CAF5}"/>
              </a:ext>
            </a:extLst>
          </p:cNvPr>
          <p:cNvSpPr txBox="1"/>
          <p:nvPr/>
        </p:nvSpPr>
        <p:spPr>
          <a:xfrm>
            <a:off x="63140" y="3573016"/>
            <a:ext cx="97864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98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[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개별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 </a:t>
            </a:r>
            <a:r>
              <a:rPr kumimoji="1" lang="ko-KR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한 파이프당 같은 내용으로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장이 출력됨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 (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파이프 전방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후방 부착용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- 1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장은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PIPE NO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가 전산데이터 그대로 출력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- 1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장은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PIPE NO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‘SAME AS OPPOSITE’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으로 표시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바코드 및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QR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은 전부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PIPE NO.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5F31843-AD8D-151F-1B14-9EACC98E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49" y="1440370"/>
            <a:ext cx="1924472" cy="20632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A2F931-A2B7-B33E-AE41-FA3B1C500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60" y="3597002"/>
            <a:ext cx="1941141" cy="206320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EDD535-4BBF-692C-3B96-8333F14A62EF}"/>
              </a:ext>
            </a:extLst>
          </p:cNvPr>
          <p:cNvGrpSpPr/>
          <p:nvPr/>
        </p:nvGrpSpPr>
        <p:grpSpPr>
          <a:xfrm>
            <a:off x="6675661" y="3597002"/>
            <a:ext cx="1924472" cy="2130857"/>
            <a:chOff x="6675661" y="3957042"/>
            <a:chExt cx="1924472" cy="213085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5F9D888-4759-50B5-8378-430CC64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5661" y="3957042"/>
              <a:ext cx="1924472" cy="213085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F84071E-5C9C-D438-8942-D14160F2107A}"/>
                </a:ext>
              </a:extLst>
            </p:cNvPr>
            <p:cNvSpPr/>
            <p:nvPr/>
          </p:nvSpPr>
          <p:spPr>
            <a:xfrm>
              <a:off x="7185248" y="5008188"/>
              <a:ext cx="1152128" cy="144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53F40E3-6FE8-7800-2FC3-6998327D6239}"/>
                </a:ext>
              </a:extLst>
            </p:cNvPr>
            <p:cNvSpPr/>
            <p:nvPr/>
          </p:nvSpPr>
          <p:spPr>
            <a:xfrm>
              <a:off x="7049133" y="5768630"/>
              <a:ext cx="1152128" cy="144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441754C-8FAA-CC49-905A-AFE067EBCB62}"/>
              </a:ext>
            </a:extLst>
          </p:cNvPr>
          <p:cNvSpPr txBox="1"/>
          <p:nvPr/>
        </p:nvSpPr>
        <p:spPr>
          <a:xfrm>
            <a:off x="56456" y="5844577"/>
            <a:ext cx="978640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98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[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출력 특이사항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- 50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장의 수출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11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PIPE NO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있는 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TAG 50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장 </a:t>
            </a:r>
            <a:r>
              <a:rPr kumimoji="1" lang="ko-KR" altLang="en-US" sz="11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출력후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PIPE NO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‘SAME AS OPPOSITE’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표시된 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TAG 50</a:t>
            </a:r>
            <a:r>
              <a:rPr kumimoji="1"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장 출력</a:t>
            </a:r>
            <a:r>
              <a:rPr kumimoji="1"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43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3E5FCF-EEDC-D6A1-D19F-933230A648B3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862FC-59D0-8645-5A89-602DEDDE87D2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캐나다향 </a:t>
            </a:r>
            <a:r>
              <a:rPr lang="en-US" altLang="ko-KR" sz="1100" dirty="0"/>
              <a:t>TAG</a:t>
            </a:r>
            <a:r>
              <a:rPr lang="ko-KR" altLang="en-US" sz="1100" dirty="0"/>
              <a:t>발행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D1FD-449F-FA8D-82BD-8BBF81877F90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2022.11.26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F73FB-C84B-D40F-F104-F66972E66DB8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흑관하조</a:t>
            </a:r>
            <a:r>
              <a:rPr lang="ko-KR" altLang="en-US" sz="1100" dirty="0"/>
              <a:t> 캐나다향 수출</a:t>
            </a:r>
            <a:r>
              <a:rPr lang="en-US" altLang="ko-KR" sz="1100" dirty="0"/>
              <a:t>TAG </a:t>
            </a:r>
            <a:r>
              <a:rPr lang="ko-KR" altLang="en-US" sz="1100" dirty="0"/>
              <a:t>발행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B175D-8463-9E09-4484-1461D64ADC51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PS311O01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D90E6-169B-CF27-8B00-F6B39233C6DA}"/>
              </a:ext>
            </a:extLst>
          </p:cNvPr>
          <p:cNvSpPr txBox="1"/>
          <p:nvPr/>
        </p:nvSpPr>
        <p:spPr>
          <a:xfrm>
            <a:off x="63140" y="1268760"/>
            <a:ext cx="9786404" cy="10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출력버튼 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저장 </a:t>
            </a:r>
            <a:endParaRPr kumimoji="1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- [</a:t>
            </a:r>
            <a:r>
              <a:rPr kumimoji="1" lang="en-US" altLang="ko-KR" sz="110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LMPackingOverseaTagPrint</a:t>
            </a:r>
            <a:r>
              <a:rPr kumimoji="1" lang="en-US" altLang="ko-KR" sz="11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1" lang="ko-KR" altLang="en-US" sz="11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에 입력한 수량만큼 레코드를 생성하여 저장</a:t>
            </a:r>
            <a:r>
              <a:rPr kumimoji="1" lang="en-US" altLang="ko-KR" sz="11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컬럼매핑은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페이지 내용 참조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‘SAME AS OPPOSITE’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출력은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에 저장 불필요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1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출력수</a:t>
            </a:r>
            <a:r>
              <a:rPr kumimoji="1" lang="ko-KR" altLang="en-US" sz="11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1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매 단위로 중복데이터 저장 가능</a:t>
            </a:r>
            <a:r>
              <a:rPr kumimoji="1" lang="en-US" altLang="ko-KR" sz="11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이력팝업에서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표시할 때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[Bundle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ID]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[PCS/LIFT] 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항목을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GROUP BY 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하여 표시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출력일시는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MAX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표시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38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3E5FCF-EEDC-D6A1-D19F-933230A648B3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862FC-59D0-8645-5A89-602DEDDE87D2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캐나다향 </a:t>
            </a:r>
            <a:r>
              <a:rPr lang="en-US" altLang="ko-KR" sz="1100" dirty="0"/>
              <a:t>TAG</a:t>
            </a:r>
            <a:r>
              <a:rPr lang="ko-KR" altLang="en-US" sz="1100" dirty="0"/>
              <a:t>발행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D1FD-449F-FA8D-82BD-8BBF81877F90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2022.11.26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F73FB-C84B-D40F-F104-F66972E66DB8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흑관하조</a:t>
            </a:r>
            <a:r>
              <a:rPr lang="ko-KR" altLang="en-US" sz="1100" dirty="0"/>
              <a:t> 캐나다향 수출</a:t>
            </a:r>
            <a:r>
              <a:rPr lang="en-US" altLang="ko-KR" sz="1100" dirty="0"/>
              <a:t>TAG </a:t>
            </a:r>
            <a:r>
              <a:rPr lang="ko-KR" altLang="en-US" sz="1100" dirty="0"/>
              <a:t>발행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B175D-8463-9E09-4484-1461D64ADC51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PS311O01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상단 그리드의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이력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kumimoji="1" lang="ko-KR" altLang="en-US" sz="2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 팝업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3BC265-4550-9368-B303-2F62A90A9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42551"/>
              </p:ext>
            </p:extLst>
          </p:nvPr>
        </p:nvGraphicFramePr>
        <p:xfrm>
          <a:off x="272480" y="1805970"/>
          <a:ext cx="9433049" cy="1623030"/>
        </p:xfrm>
        <a:graphic>
          <a:graphicData uri="http://schemas.openxmlformats.org/drawingml/2006/table">
            <a:tbl>
              <a:tblPr/>
              <a:tblGrid>
                <a:gridCol w="246447">
                  <a:extLst>
                    <a:ext uri="{9D8B030D-6E8A-4147-A177-3AD203B41FA5}">
                      <a16:colId xmlns:a16="http://schemas.microsoft.com/office/drawing/2014/main" val="2205886523"/>
                    </a:ext>
                  </a:extLst>
                </a:gridCol>
                <a:gridCol w="741688">
                  <a:extLst>
                    <a:ext uri="{9D8B030D-6E8A-4147-A177-3AD203B41FA5}">
                      <a16:colId xmlns:a16="http://schemas.microsoft.com/office/drawing/2014/main" val="975084253"/>
                    </a:ext>
                  </a:extLst>
                </a:gridCol>
                <a:gridCol w="582084">
                  <a:extLst>
                    <a:ext uri="{9D8B030D-6E8A-4147-A177-3AD203B41FA5}">
                      <a16:colId xmlns:a16="http://schemas.microsoft.com/office/drawing/2014/main" val="2511262791"/>
                    </a:ext>
                  </a:extLst>
                </a:gridCol>
                <a:gridCol w="403704">
                  <a:extLst>
                    <a:ext uri="{9D8B030D-6E8A-4147-A177-3AD203B41FA5}">
                      <a16:colId xmlns:a16="http://schemas.microsoft.com/office/drawing/2014/main" val="938559088"/>
                    </a:ext>
                  </a:extLst>
                </a:gridCol>
                <a:gridCol w="443604">
                  <a:extLst>
                    <a:ext uri="{9D8B030D-6E8A-4147-A177-3AD203B41FA5}">
                      <a16:colId xmlns:a16="http://schemas.microsoft.com/office/drawing/2014/main" val="2786289138"/>
                    </a:ext>
                  </a:extLst>
                </a:gridCol>
                <a:gridCol w="640762">
                  <a:extLst>
                    <a:ext uri="{9D8B030D-6E8A-4147-A177-3AD203B41FA5}">
                      <a16:colId xmlns:a16="http://schemas.microsoft.com/office/drawing/2014/main" val="1520841336"/>
                    </a:ext>
                  </a:extLst>
                </a:gridCol>
                <a:gridCol w="741688">
                  <a:extLst>
                    <a:ext uri="{9D8B030D-6E8A-4147-A177-3AD203B41FA5}">
                      <a16:colId xmlns:a16="http://schemas.microsoft.com/office/drawing/2014/main" val="3544773592"/>
                    </a:ext>
                  </a:extLst>
                </a:gridCol>
                <a:gridCol w="1370715">
                  <a:extLst>
                    <a:ext uri="{9D8B030D-6E8A-4147-A177-3AD203B41FA5}">
                      <a16:colId xmlns:a16="http://schemas.microsoft.com/office/drawing/2014/main" val="3512729094"/>
                    </a:ext>
                  </a:extLst>
                </a:gridCol>
                <a:gridCol w="1483375">
                  <a:extLst>
                    <a:ext uri="{9D8B030D-6E8A-4147-A177-3AD203B41FA5}">
                      <a16:colId xmlns:a16="http://schemas.microsoft.com/office/drawing/2014/main" val="930213324"/>
                    </a:ext>
                  </a:extLst>
                </a:gridCol>
                <a:gridCol w="422481">
                  <a:extLst>
                    <a:ext uri="{9D8B030D-6E8A-4147-A177-3AD203B41FA5}">
                      <a16:colId xmlns:a16="http://schemas.microsoft.com/office/drawing/2014/main" val="1897332904"/>
                    </a:ext>
                  </a:extLst>
                </a:gridCol>
                <a:gridCol w="441256">
                  <a:extLst>
                    <a:ext uri="{9D8B030D-6E8A-4147-A177-3AD203B41FA5}">
                      <a16:colId xmlns:a16="http://schemas.microsoft.com/office/drawing/2014/main" val="3092267154"/>
                    </a:ext>
                  </a:extLst>
                </a:gridCol>
                <a:gridCol w="337984">
                  <a:extLst>
                    <a:ext uri="{9D8B030D-6E8A-4147-A177-3AD203B41FA5}">
                      <a16:colId xmlns:a16="http://schemas.microsoft.com/office/drawing/2014/main" val="2890148570"/>
                    </a:ext>
                  </a:extLst>
                </a:gridCol>
                <a:gridCol w="460034">
                  <a:extLst>
                    <a:ext uri="{9D8B030D-6E8A-4147-A177-3AD203B41FA5}">
                      <a16:colId xmlns:a16="http://schemas.microsoft.com/office/drawing/2014/main" val="2263108516"/>
                    </a:ext>
                  </a:extLst>
                </a:gridCol>
                <a:gridCol w="1117227">
                  <a:extLst>
                    <a:ext uri="{9D8B030D-6E8A-4147-A177-3AD203B41FA5}">
                      <a16:colId xmlns:a16="http://schemas.microsoft.com/office/drawing/2014/main" val="1475280080"/>
                    </a:ext>
                  </a:extLst>
                </a:gridCol>
              </a:tblGrid>
              <a:tr h="16230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Bundle ID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 No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NO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 No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 NO.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도착지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수주번호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PCS/LIFT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출력수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출력일시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84487"/>
                  </a:ext>
                </a:extLst>
              </a:tr>
              <a:tr h="16230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5221005104003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2J11A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SQ98766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759 377779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VANCOUVER-BC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pl-PL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CSA Z245.1 Gr.359 CAT II M5C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BPE30 219.1MM X 4.8MM X 18M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05004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J. S. K.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HH:mm:ss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025347"/>
                  </a:ext>
                </a:extLst>
              </a:tr>
              <a:tr h="16230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5221005104002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2J11A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SQ98766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759 377779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VANCOUVER-BC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pl-PL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CSA Z245.1 Gr.359 CAT II M5C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BPE30 219.1MM X 4.8MM X 18M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05004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J. S. K.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HH:mm:ss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01003"/>
                  </a:ext>
                </a:extLst>
              </a:tr>
              <a:tr h="16230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5221005104001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2J11A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SQ98766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759 377779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VANCOUVER-BC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pl-PL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CSA Z245.1 Gr.359 CAT II M5C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BPE30 219.1MM X 4.8MM X 18M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05004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J. S. K.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HH:mm:ss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418971"/>
                  </a:ext>
                </a:extLst>
              </a:tr>
              <a:tr h="16230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AEJY5Q0020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2J11A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SQ98766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759 377779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VANCOUVER-BC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pl-PL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CSA Z245.1 Gr.359 CAT II M5C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BPE30 219.1MM X 4.8MM X 18M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05004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J. S. K.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HH:mm:ss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76607"/>
                  </a:ext>
                </a:extLst>
              </a:tr>
              <a:tr h="16230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AEJY5Q0019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2J11A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SQ98766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759 377779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VANCOUVER-BC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pl-PL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CSA Z245.1 Gr.359 CAT II M5C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BPE30 219.1MM X 4.8MM X 18M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05004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J. S. K.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HH:mm:ss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09503"/>
                  </a:ext>
                </a:extLst>
              </a:tr>
              <a:tr h="16230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AEJY5Q0018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2J11B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SQ98755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759 377779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VANCOUVER-BC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pl-PL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CSA Z245.1 Gr.359 CAT II M5C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BPE30 219.1MM X 4.8MM X 18M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05004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J. S. K.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HH:mm:ss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994471"/>
                  </a:ext>
                </a:extLst>
              </a:tr>
              <a:tr h="16230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AEJY5Q0017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2J11B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SQ98755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759 377779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VANCOUVER-BC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pl-PL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CSA Z245.1 Gr.359 CAT II M5C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BPE30 219.1MM X 4.8MM X 18M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05004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J. S. K.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HH:mm:ss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71064"/>
                  </a:ext>
                </a:extLst>
              </a:tr>
              <a:tr h="16230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AEJY5Q0016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2J11B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SQ98755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759 377779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VANCOUVER-BC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pl-PL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CSA Z245.1 Gr.359 CAT II M5C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BPE30 219.1MM X 4.8MM X 18M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05004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J. S. K.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HH:mm:ss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7639"/>
                  </a:ext>
                </a:extLst>
              </a:tr>
              <a:tr h="16230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5285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00EF640-A706-9C1C-CA57-904924FB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76230"/>
              </p:ext>
            </p:extLst>
          </p:nvPr>
        </p:nvGraphicFramePr>
        <p:xfrm>
          <a:off x="272480" y="3837581"/>
          <a:ext cx="8801115" cy="1102060"/>
        </p:xfrm>
        <a:graphic>
          <a:graphicData uri="http://schemas.openxmlformats.org/drawingml/2006/table">
            <a:tbl>
              <a:tblPr/>
              <a:tblGrid>
                <a:gridCol w="1192526">
                  <a:extLst>
                    <a:ext uri="{9D8B030D-6E8A-4147-A177-3AD203B41FA5}">
                      <a16:colId xmlns:a16="http://schemas.microsoft.com/office/drawing/2014/main" val="2957834018"/>
                    </a:ext>
                  </a:extLst>
                </a:gridCol>
                <a:gridCol w="1249676">
                  <a:extLst>
                    <a:ext uri="{9D8B030D-6E8A-4147-A177-3AD203B41FA5}">
                      <a16:colId xmlns:a16="http://schemas.microsoft.com/office/drawing/2014/main" val="1032074146"/>
                    </a:ext>
                  </a:extLst>
                </a:gridCol>
                <a:gridCol w="1249676">
                  <a:extLst>
                    <a:ext uri="{9D8B030D-6E8A-4147-A177-3AD203B41FA5}">
                      <a16:colId xmlns:a16="http://schemas.microsoft.com/office/drawing/2014/main" val="180811640"/>
                    </a:ext>
                  </a:extLst>
                </a:gridCol>
                <a:gridCol w="1249676">
                  <a:extLst>
                    <a:ext uri="{9D8B030D-6E8A-4147-A177-3AD203B41FA5}">
                      <a16:colId xmlns:a16="http://schemas.microsoft.com/office/drawing/2014/main" val="2878699773"/>
                    </a:ext>
                  </a:extLst>
                </a:gridCol>
                <a:gridCol w="1246501">
                  <a:extLst>
                    <a:ext uri="{9D8B030D-6E8A-4147-A177-3AD203B41FA5}">
                      <a16:colId xmlns:a16="http://schemas.microsoft.com/office/drawing/2014/main" val="890539261"/>
                    </a:ext>
                  </a:extLst>
                </a:gridCol>
                <a:gridCol w="1192526">
                  <a:extLst>
                    <a:ext uri="{9D8B030D-6E8A-4147-A177-3AD203B41FA5}">
                      <a16:colId xmlns:a16="http://schemas.microsoft.com/office/drawing/2014/main" val="1504756066"/>
                    </a:ext>
                  </a:extLst>
                </a:gridCol>
                <a:gridCol w="1420534">
                  <a:extLst>
                    <a:ext uri="{9D8B030D-6E8A-4147-A177-3AD203B41FA5}">
                      <a16:colId xmlns:a16="http://schemas.microsoft.com/office/drawing/2014/main" val="1655907701"/>
                    </a:ext>
                  </a:extLst>
                </a:gridCol>
              </a:tblGrid>
              <a:tr h="195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Bundle ID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 No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NO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 No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 NO.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도착지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0048"/>
                  </a:ext>
                </a:extLst>
              </a:tr>
              <a:tr h="337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RowNum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BundleID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TagLotNo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LMWorkOrderMaster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TagDischgePort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77013"/>
                  </a:ext>
                </a:extLst>
              </a:tr>
              <a:tr h="1955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수주번호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PCS/LIFT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출력수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출력일시</a:t>
                      </a: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422784"/>
                  </a:ext>
                </a:extLst>
              </a:tr>
              <a:tr h="373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TagItemSpec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TagSONo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PackingBundleQty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PrintCount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 algn="ctr" fontAlgn="ctr"/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InspectorID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LMPackingOverseaTagPrint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]]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8" marR="8888" marT="88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4617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17E956F-FD71-AE8B-5FCF-80C57EA56ECF}"/>
              </a:ext>
            </a:extLst>
          </p:cNvPr>
          <p:cNvSpPr txBox="1"/>
          <p:nvPr/>
        </p:nvSpPr>
        <p:spPr>
          <a:xfrm>
            <a:off x="51762" y="5137389"/>
            <a:ext cx="9854238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표시기능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TAG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출력한 이력을 표시</a:t>
            </a:r>
            <a:endParaRPr kumimoji="1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번들단위로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출력한 이력은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Bundle ID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가 표시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개별단위로 출력한 이력은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Pipe No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가 표시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1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이력팝업에서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표시할 때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[Bundle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ID]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[PCS/LIFT] 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항목을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GROUP BY 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하여 표시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출력일시는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MAX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표시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62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20952</TotalTime>
  <Words>1365</Words>
  <Application>Microsoft Office PowerPoint</Application>
  <PresentationFormat>A4 용지(210x297mm)</PresentationFormat>
  <Paragraphs>334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choin</dc:creator>
  <cp:lastModifiedBy>허정민</cp:lastModifiedBy>
  <cp:revision>458</cp:revision>
  <cp:lastPrinted>2014-11-18T09:26:01Z</cp:lastPrinted>
  <dcterms:created xsi:type="dcterms:W3CDTF">2004-11-23T11:19:37Z</dcterms:created>
  <dcterms:modified xsi:type="dcterms:W3CDTF">2022-11-26T13:16:45Z</dcterms:modified>
</cp:coreProperties>
</file>